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0000"/>
    <a:srgbClr val="FFC000"/>
    <a:srgbClr val="ED7D31"/>
    <a:srgbClr val="A3C1E5"/>
    <a:srgbClr val="5B9BD5"/>
    <a:srgbClr val="FFFFFF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1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2021-07-07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28020"/>
            <a:ext cx="2888091" cy="7286019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  <a:p>
            <a:pPr algn="ctr"/>
            <a:r>
              <a:rPr lang="en-CA" sz="1400" dirty="0"/>
              <a:t>Verifiable Data Agent (VDA)</a:t>
            </a:r>
          </a:p>
          <a:p>
            <a:pPr algn="ctr"/>
            <a:endParaRPr lang="en-CA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2167922"/>
            <a:ext cx="7674739" cy="9025919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Infrastructure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936176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4029598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1629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25980" y="-161788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5145" y="-2011680"/>
            <a:ext cx="6484" cy="12422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8389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1629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9BE06-DA42-47A6-8BA3-6DE69135594C}"/>
              </a:ext>
            </a:extLst>
          </p:cNvPr>
          <p:cNvGrpSpPr/>
          <p:nvPr/>
        </p:nvGrpSpPr>
        <p:grpSpPr>
          <a:xfrm>
            <a:off x="-3245" y="6942138"/>
            <a:ext cx="12893689" cy="1779060"/>
            <a:chOff x="-3245" y="5835714"/>
            <a:chExt cx="12893689" cy="177906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6126B38-2196-4741-8574-B6B7FB7A3C78}"/>
                </a:ext>
              </a:extLst>
            </p:cNvPr>
            <p:cNvSpPr/>
            <p:nvPr/>
          </p:nvSpPr>
          <p:spPr>
            <a:xfrm>
              <a:off x="2131250" y="7027612"/>
              <a:ext cx="10759194" cy="58716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Microsoft Common Language Runtime (CLR)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42CB5AE-42DA-457B-9F58-AB51639C9E1E}"/>
                </a:ext>
              </a:extLst>
            </p:cNvPr>
            <p:cNvSpPr txBox="1"/>
            <p:nvPr/>
          </p:nvSpPr>
          <p:spPr>
            <a:xfrm>
              <a:off x="-3245" y="7053033"/>
              <a:ext cx="2103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Execution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4CD015-CF9D-4BBA-94E0-D455588024DC}"/>
                </a:ext>
              </a:extLst>
            </p:cNvPr>
            <p:cNvSpPr txBox="1"/>
            <p:nvPr/>
          </p:nvSpPr>
          <p:spPr>
            <a:xfrm>
              <a:off x="9723" y="5886425"/>
              <a:ext cx="2103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Tooling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72877B-E615-4FE5-930E-ED69F6C590CD}"/>
                </a:ext>
              </a:extLst>
            </p:cNvPr>
            <p:cNvSpPr/>
            <p:nvPr/>
          </p:nvSpPr>
          <p:spPr>
            <a:xfrm>
              <a:off x="5223734" y="5835715"/>
              <a:ext cx="4606066" cy="51797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Visual Studio 2019 / C#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5DB620-CB6B-4B77-9D36-E6DEE609A153}"/>
                </a:ext>
              </a:extLst>
            </p:cNvPr>
            <p:cNvSpPr/>
            <p:nvPr/>
          </p:nvSpPr>
          <p:spPr>
            <a:xfrm>
              <a:off x="2131251" y="5835714"/>
              <a:ext cx="2968374" cy="51797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Trinity.TSL.Compiler.exe</a:t>
              </a:r>
              <a:br>
                <a:rPr lang="en-CA" sz="1400" dirty="0"/>
              </a:br>
              <a:r>
                <a:rPr lang="en-CA" sz="1400" dirty="0"/>
                <a:t>Trinity.TSL.CodeGen.dll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71736BE-AA16-4D5C-8ED3-DAB5485195CF}"/>
                </a:ext>
              </a:extLst>
            </p:cNvPr>
            <p:cNvSpPr/>
            <p:nvPr/>
          </p:nvSpPr>
          <p:spPr>
            <a:xfrm>
              <a:off x="9983183" y="5835714"/>
              <a:ext cx="2888078" cy="51797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Stratis.SmartContracts.Tools.Sct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09B93F-437C-4DA3-A7DB-9FF73B56372E}"/>
                </a:ext>
              </a:extLst>
            </p:cNvPr>
            <p:cNvSpPr txBox="1"/>
            <p:nvPr/>
          </p:nvSpPr>
          <p:spPr>
            <a:xfrm>
              <a:off x="-9" y="6456721"/>
              <a:ext cx="2103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/>
                <a:t>Framework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739F84-8623-4F73-8237-E472DE341DC1}"/>
                </a:ext>
              </a:extLst>
            </p:cNvPr>
            <p:cNvSpPr/>
            <p:nvPr/>
          </p:nvSpPr>
          <p:spPr>
            <a:xfrm>
              <a:off x="2122489" y="6437829"/>
              <a:ext cx="10767955" cy="494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.NET Core 3.1 Framework  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62CFFD-4DE9-4083-B30E-6D9647EC63F5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6449270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C22BDD5-84B1-4D7F-9E68-8421E41D9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145" y="7041085"/>
              <a:ext cx="3240" cy="573689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6B834-2844-40A9-996F-F05B3374CD11}"/>
                </a:ext>
              </a:extLst>
            </p:cNvPr>
            <p:cNvCxnSpPr>
              <a:cxnSpLocks/>
            </p:cNvCxnSpPr>
            <p:nvPr/>
          </p:nvCxnSpPr>
          <p:spPr>
            <a:xfrm>
              <a:off x="2018385" y="5849685"/>
              <a:ext cx="0" cy="479855"/>
            </a:xfrm>
            <a:prstGeom prst="line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200599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603044" y="1516589"/>
            <a:ext cx="1" cy="32209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82824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56370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883487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Agent</a:t>
            </a:r>
          </a:p>
          <a:p>
            <a:pPr algn="ctr"/>
            <a:r>
              <a:rPr lang="en-CA" sz="1400" dirty="0"/>
              <a:t>(KMA)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3120748"/>
            <a:ext cx="12880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Web: 8-Layer Architecture Reference Model (TDW-ARM) 0.21 – July 2021</a:t>
            </a:r>
          </a:p>
          <a:p>
            <a:r>
              <a:rPr lang="en-CA" dirty="0"/>
              <a:t>Michael Herman, Trusted Digital Web, Hyperonomy Digital Identity Lab, Parallelspace Corporation</a:t>
            </a:r>
          </a:p>
          <a:p>
            <a:r>
              <a:rPr lang="en-CA" sz="1400" dirty="0"/>
              <a:t>https://github.com/mwherman2000/TrustedDigitalWeb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VDA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Resource Agent (TRA)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TCA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KMA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79843" y="937342"/>
            <a:ext cx="1884870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>
                <a:solidFill>
                  <a:schemeClr val="tx1"/>
                </a:solidFill>
              </a:rPr>
              <a:t>Hashed Thumbprint</a:t>
            </a:r>
          </a:p>
          <a:p>
            <a:r>
              <a:rPr lang="en-CA" sz="1400" dirty="0">
                <a:solidFill>
                  <a:schemeClr val="tx1"/>
                </a:solidFill>
              </a:rPr>
              <a:t>Signed Hash Signature</a:t>
            </a: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86BEADE-DC83-468E-BDF4-BD9EA95585F3}"/>
              </a:ext>
            </a:extLst>
          </p:cNvPr>
          <p:cNvSpPr/>
          <p:nvPr/>
        </p:nvSpPr>
        <p:spPr>
          <a:xfrm>
            <a:off x="10145036" y="940270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 Account Registry (LAR)</a:t>
            </a:r>
          </a:p>
          <a:p>
            <a:pPr algn="ctr"/>
            <a:r>
              <a:rPr lang="en-CA" sz="1400" dirty="0"/>
              <a:t>Smart Contract Registry (SCR)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07BE6A8-F1E6-4D71-B7AD-55E6917FA21C}"/>
              </a:ext>
            </a:extLst>
          </p:cNvPr>
          <p:cNvSpPr/>
          <p:nvPr/>
        </p:nvSpPr>
        <p:spPr>
          <a:xfrm>
            <a:off x="2265206" y="5604939"/>
            <a:ext cx="10484893" cy="1112666"/>
          </a:xfrm>
          <a:prstGeom prst="roundRect">
            <a:avLst>
              <a:gd name="adj" fmla="val 7416"/>
            </a:avLst>
          </a:prstGeom>
          <a:solidFill>
            <a:srgbClr val="CCCCCC">
              <a:alpha val="5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1C4953-5C64-46FC-B30E-088ECC93B0AF}"/>
              </a:ext>
            </a:extLst>
          </p:cNvPr>
          <p:cNvSpPr txBox="1"/>
          <p:nvPr/>
        </p:nvSpPr>
        <p:spPr>
          <a:xfrm>
            <a:off x="-3248" y="5994249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Storage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19AA240-D97D-4FDA-9515-A9B7E75D6859}"/>
              </a:ext>
            </a:extLst>
          </p:cNvPr>
          <p:cNvCxnSpPr>
            <a:cxnSpLocks/>
          </p:cNvCxnSpPr>
          <p:nvPr/>
        </p:nvCxnSpPr>
        <p:spPr>
          <a:xfrm>
            <a:off x="2021629" y="5618131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903273B-A5A9-42E4-BDB4-0DE5991E1899}"/>
              </a:ext>
            </a:extLst>
          </p:cNvPr>
          <p:cNvSpPr/>
          <p:nvPr/>
        </p:nvSpPr>
        <p:spPr>
          <a:xfrm>
            <a:off x="2381812" y="5937046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TCA 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15870AF-0F73-4860-894A-68EDC6AAC75A}"/>
              </a:ext>
            </a:extLst>
          </p:cNvPr>
          <p:cNvSpPr/>
          <p:nvPr/>
        </p:nvSpPr>
        <p:spPr>
          <a:xfrm>
            <a:off x="10185729" y="5943426"/>
            <a:ext cx="2432992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A6998A4-33D3-4EE3-ABE6-58C68860D1AD}"/>
              </a:ext>
            </a:extLst>
          </p:cNvPr>
          <p:cNvSpPr/>
          <p:nvPr/>
        </p:nvSpPr>
        <p:spPr>
          <a:xfrm>
            <a:off x="7564531" y="5957085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2A3AFC2-2839-4E98-9654-8E963DC92136}"/>
              </a:ext>
            </a:extLst>
          </p:cNvPr>
          <p:cNvSpPr/>
          <p:nvPr/>
        </p:nvSpPr>
        <p:spPr>
          <a:xfrm>
            <a:off x="5228563" y="5957084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KMA “Trinity” Clusterable Storage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C39F32-B3E7-47C0-9D0F-B4874D9FE588}"/>
              </a:ext>
            </a:extLst>
          </p:cNvPr>
          <p:cNvSpPr/>
          <p:nvPr/>
        </p:nvSpPr>
        <p:spPr>
          <a:xfrm>
            <a:off x="2295649" y="-1654243"/>
            <a:ext cx="7344676" cy="2967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Ledgers and Subledgers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7798</TotalTime>
  <Words>342</Words>
  <Application>Microsoft Office PowerPoint</Application>
  <PresentationFormat>Widescreen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136</cp:revision>
  <dcterms:created xsi:type="dcterms:W3CDTF">2021-06-10T18:12:28Z</dcterms:created>
  <dcterms:modified xsi:type="dcterms:W3CDTF">2021-07-07T14:44:34Z</dcterms:modified>
</cp:coreProperties>
</file>