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5"/>
  </p:notesMasterIdLst>
  <p:sldIdLst>
    <p:sldId id="690" r:id="rId2"/>
    <p:sldId id="691" r:id="rId3"/>
    <p:sldId id="604" r:id="rId4"/>
    <p:sldId id="707" r:id="rId5"/>
    <p:sldId id="705" r:id="rId6"/>
    <p:sldId id="708" r:id="rId7"/>
    <p:sldId id="689" r:id="rId8"/>
    <p:sldId id="692" r:id="rId9"/>
    <p:sldId id="693" r:id="rId10"/>
    <p:sldId id="706" r:id="rId11"/>
    <p:sldId id="673" r:id="rId12"/>
    <p:sldId id="674" r:id="rId13"/>
    <p:sldId id="694" r:id="rId14"/>
    <p:sldId id="696" r:id="rId15"/>
    <p:sldId id="698" r:id="rId16"/>
    <p:sldId id="699" r:id="rId17"/>
    <p:sldId id="700" r:id="rId18"/>
    <p:sldId id="714" r:id="rId19"/>
    <p:sldId id="709" r:id="rId20"/>
    <p:sldId id="695" r:id="rId21"/>
    <p:sldId id="710" r:id="rId22"/>
    <p:sldId id="666" r:id="rId23"/>
    <p:sldId id="701" r:id="rId24"/>
    <p:sldId id="702" r:id="rId25"/>
    <p:sldId id="703" r:id="rId26"/>
    <p:sldId id="608" r:id="rId27"/>
    <p:sldId id="669" r:id="rId28"/>
    <p:sldId id="704" r:id="rId29"/>
    <p:sldId id="711" r:id="rId30"/>
    <p:sldId id="712" r:id="rId31"/>
    <p:sldId id="713" r:id="rId32"/>
    <p:sldId id="598" r:id="rId33"/>
    <p:sldId id="612" r:id="rId34"/>
  </p:sldIdLst>
  <p:sldSz cx="17279938" cy="9720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56DC38D0-8260-4B9E-83D4-540EEDE9513A}">
          <p14:sldIdLst>
            <p14:sldId id="690"/>
            <p14:sldId id="691"/>
          </p14:sldIdLst>
        </p14:section>
        <p14:section name="Purpose and Goals" id="{632293AF-C68B-4932-8101-75E348F82506}">
          <p14:sldIdLst>
            <p14:sldId id="604"/>
          </p14:sldIdLst>
        </p14:section>
        <p14:section name="Background" id="{98F13517-9878-4715-B24A-249FB1A2EC4A}">
          <p14:sldIdLst>
            <p14:sldId id="707"/>
            <p14:sldId id="705"/>
          </p14:sldIdLst>
        </p14:section>
        <p14:section name="Grammars" id="{6DF7E5E5-2062-49B8-A111-DC10E0A3B3AF}">
          <p14:sldIdLst>
            <p14:sldId id="708"/>
            <p14:sldId id="689"/>
            <p14:sldId id="692"/>
            <p14:sldId id="693"/>
          </p14:sldIdLst>
        </p14:section>
        <p14:section name="Comparison" id="{055ECFCA-BE50-48CF-9E66-6D3F6BD6A154}">
          <p14:sldIdLst>
            <p14:sldId id="706"/>
            <p14:sldId id="673"/>
            <p14:sldId id="674"/>
            <p14:sldId id="694"/>
            <p14:sldId id="696"/>
            <p14:sldId id="698"/>
            <p14:sldId id="699"/>
            <p14:sldId id="700"/>
            <p14:sldId id="714"/>
          </p14:sldIdLst>
        </p14:section>
        <p14:section name="Feature/Capability Comparison Tables" id="{5C653ED0-96C0-456A-837F-A9CA0E7B366A}">
          <p14:sldIdLst>
            <p14:sldId id="709"/>
            <p14:sldId id="695"/>
          </p14:sldIdLst>
        </p14:section>
        <p14:section name="Co-existence and Migration" id="{CF81BE85-8133-49B5-AC4D-F4EF3B9FA26B}">
          <p14:sldIdLst>
            <p14:sldId id="710"/>
            <p14:sldId id="666"/>
            <p14:sldId id="701"/>
            <p14:sldId id="702"/>
            <p14:sldId id="703"/>
          </p14:sldIdLst>
        </p14:section>
        <p14:section name="An Example" id="{EC5C8AD2-C12B-4AE7-9B07-441A18C75470}">
          <p14:sldIdLst/>
        </p14:section>
        <p14:section name="Use Case Analysis" id="{A7DDA141-54A4-4EC5-9482-70629584D0C9}">
          <p14:sldIdLst/>
        </p14:section>
        <p14:section name="High-level `did-url` User Scenarios" id="{583130F8-B53F-4E5C-A1D4-FA5054A2936A}">
          <p14:sldIdLst/>
        </p14:section>
        <p14:section name="Lower-level `did-url` Use Cases" id="{4FC64E60-1BA5-46E2-848E-3E90230D460B}">
          <p14:sldIdLst/>
        </p14:section>
        <p14:section name="`did-uri-spec` Grammar" id="{6632D0E5-BA01-4975-9D41-201C428D725B}">
          <p14:sldIdLst/>
        </p14:section>
        <p14:section name="Testing / Validation" id="{FDA19DB8-0715-40B6-A3FC-73319E22D3B6}">
          <p14:sldIdLst/>
        </p14:section>
        <p14:section name="Impacts" id="{D1193508-C051-4D81-B6EB-AAECF8FBBB89}">
          <p14:sldIdLst/>
        </p14:section>
        <p14:section name="Conclusion" id="{A3D99601-0A56-4742-8D14-F7FFD48AA98E}">
          <p14:sldIdLst>
            <p14:sldId id="608"/>
            <p14:sldId id="669"/>
            <p14:sldId id="704"/>
            <p14:sldId id="711"/>
            <p14:sldId id="712"/>
            <p14:sldId id="713"/>
            <p14:sldId id="598"/>
            <p14:sldId id="612"/>
          </p14:sldIdLst>
        </p14:section>
        <p14:section name="Gumball Protocol" id="{00EF833F-22A3-482C-AF15-DAA998B87B19}">
          <p14:sldIdLst/>
        </p14:section>
        <p14:section name="GUMBALL PROTOCOL" id="{A51743F3-6505-49FF-8B46-40DF641800F8}">
          <p14:sldIdLst/>
        </p14:section>
        <p14:section name="NFEs" id="{5CE02D62-BD82-4EF6-A749-1F1F8FD2FF34}">
          <p14:sldIdLst/>
        </p14:section>
        <p14:section name="GUMBALL IMAGES" id="{AE09B145-9F73-426E-938C-66E04B232F43}">
          <p14:sldIdLst/>
        </p14:section>
        <p14:section name="CERTIFIED DATA" id="{12888242-BC1D-4377-BC48-039F1FB21164}">
          <p14:sldIdLst/>
        </p14:section>
        <p14:section name="BLOCKCHAIN HERD BOOK" id="{60EE25AF-276A-42F1-8C2E-B68B05BC0883}">
          <p14:sldIdLst/>
        </p14:section>
        <p14:section name="SERENTITYDAPP" id="{0E0D4DD8-B778-4DC5-A396-A44F2C45E0D4}">
          <p14:sldIdLst/>
        </p14:section>
        <p14:section name="HYPERONOMY BUSINESS BLOCKCHAIN" id="{99780CC0-9927-4DAC-9948-2530D81FC84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Herman" initials="MH" lastIdx="1" clrIdx="0">
    <p:extLst>
      <p:ext uri="{19B8F6BF-5375-455C-9EA6-DF929625EA0E}">
        <p15:presenceInfo xmlns:p15="http://schemas.microsoft.com/office/powerpoint/2012/main" userId="844217e249c738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26D"/>
    <a:srgbClr val="E8E8E6"/>
    <a:srgbClr val="B4B3B4"/>
    <a:srgbClr val="791307"/>
    <a:srgbClr val="0085B5"/>
    <a:srgbClr val="0083B9"/>
    <a:srgbClr val="EBEBEB"/>
    <a:srgbClr val="F3F2F2"/>
    <a:srgbClr val="C0D4F3"/>
    <a:srgbClr val="A8D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03" autoAdjust="0"/>
    <p:restoredTop sz="86241" autoAdjust="0"/>
  </p:normalViewPr>
  <p:slideViewPr>
    <p:cSldViewPr snapToGrid="0">
      <p:cViewPr varScale="1">
        <p:scale>
          <a:sx n="51" d="100"/>
          <a:sy n="51" d="100"/>
        </p:scale>
        <p:origin x="50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136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Herman" userId="844217e249c738f3" providerId="LiveId" clId="{A99C435F-54E5-44CC-9789-16217633E361}"/>
    <pc:docChg chg="custSel modSld">
      <pc:chgData name="Michael Herman" userId="844217e249c738f3" providerId="LiveId" clId="{A99C435F-54E5-44CC-9789-16217633E361}" dt="2019-04-01T20:13:19.885" v="35"/>
      <pc:docMkLst>
        <pc:docMk/>
      </pc:docMkLst>
      <pc:sldChg chg="delSp modTransition modAnim">
        <pc:chgData name="Michael Herman" userId="844217e249c738f3" providerId="LiveId" clId="{A99C435F-54E5-44CC-9789-16217633E361}" dt="2019-04-01T19:40:30.323" v="1"/>
        <pc:sldMkLst>
          <pc:docMk/>
          <pc:sldMk cId="4245550465" sldId="598"/>
        </pc:sldMkLst>
        <pc:picChg chg="del">
          <ac:chgData name="Michael Herman" userId="844217e249c738f3" providerId="LiveId" clId="{A99C435F-54E5-44CC-9789-16217633E361}" dt="2019-04-01T19:40:30.323" v="1"/>
          <ac:picMkLst>
            <pc:docMk/>
            <pc:sldMk cId="4245550465" sldId="598"/>
            <ac:picMk id="4" creationId="{CDD9A183-0114-4219-8E43-C4390ABB575F}"/>
          </ac:picMkLst>
        </pc:picChg>
      </pc:sldChg>
      <pc:sldChg chg="delSp modTransition modAnim">
        <pc:chgData name="Michael Herman" userId="844217e249c738f3" providerId="LiveId" clId="{A99C435F-54E5-44CC-9789-16217633E361}" dt="2019-04-01T19:40:30.323" v="1"/>
        <pc:sldMkLst>
          <pc:docMk/>
          <pc:sldMk cId="740850898" sldId="604"/>
        </pc:sldMkLst>
        <pc:picChg chg="del">
          <ac:chgData name="Michael Herman" userId="844217e249c738f3" providerId="LiveId" clId="{A99C435F-54E5-44CC-9789-16217633E361}" dt="2019-04-01T19:40:30.323" v="1"/>
          <ac:picMkLst>
            <pc:docMk/>
            <pc:sldMk cId="740850898" sldId="604"/>
            <ac:picMk id="9" creationId="{769145B1-DE09-4BCA-B64C-5DC1D52B0158}"/>
          </ac:picMkLst>
        </pc:picChg>
      </pc:sldChg>
      <pc:sldChg chg="delSp modTransition modAnim">
        <pc:chgData name="Michael Herman" userId="844217e249c738f3" providerId="LiveId" clId="{A99C435F-54E5-44CC-9789-16217633E361}" dt="2019-04-01T19:40:30.323" v="1"/>
        <pc:sldMkLst>
          <pc:docMk/>
          <pc:sldMk cId="3157589698" sldId="608"/>
        </pc:sldMkLst>
        <pc:picChg chg="del">
          <ac:chgData name="Michael Herman" userId="844217e249c738f3" providerId="LiveId" clId="{A99C435F-54E5-44CC-9789-16217633E361}" dt="2019-04-01T19:40:30.323" v="1"/>
          <ac:picMkLst>
            <pc:docMk/>
            <pc:sldMk cId="3157589698" sldId="608"/>
            <ac:picMk id="4" creationId="{32BC08F5-D034-4FAC-BC42-ADA438AC0778}"/>
          </ac:picMkLst>
        </pc:picChg>
      </pc:sldChg>
      <pc:sldChg chg="modTransition">
        <pc:chgData name="Michael Herman" userId="844217e249c738f3" providerId="LiveId" clId="{A99C435F-54E5-44CC-9789-16217633E361}" dt="2019-04-01T19:40:26.478" v="0"/>
        <pc:sldMkLst>
          <pc:docMk/>
          <pc:sldMk cId="2009546040" sldId="612"/>
        </pc:sldMkLst>
      </pc:sldChg>
      <pc:sldChg chg="delSp modTransition modAnim">
        <pc:chgData name="Michael Herman" userId="844217e249c738f3" providerId="LiveId" clId="{A99C435F-54E5-44CC-9789-16217633E361}" dt="2019-04-01T19:40:30.323" v="1"/>
        <pc:sldMkLst>
          <pc:docMk/>
          <pc:sldMk cId="2083037267" sldId="666"/>
        </pc:sldMkLst>
        <pc:picChg chg="del">
          <ac:chgData name="Michael Herman" userId="844217e249c738f3" providerId="LiveId" clId="{A99C435F-54E5-44CC-9789-16217633E361}" dt="2019-04-01T19:40:30.323" v="1"/>
          <ac:picMkLst>
            <pc:docMk/>
            <pc:sldMk cId="2083037267" sldId="666"/>
            <ac:picMk id="3" creationId="{1E667600-D277-4F4A-BB77-9D2E48C0F57B}"/>
          </ac:picMkLst>
        </pc:picChg>
      </pc:sldChg>
      <pc:sldChg chg="delSp modTransition modAnim">
        <pc:chgData name="Michael Herman" userId="844217e249c738f3" providerId="LiveId" clId="{A99C435F-54E5-44CC-9789-16217633E361}" dt="2019-04-01T19:40:30.323" v="1"/>
        <pc:sldMkLst>
          <pc:docMk/>
          <pc:sldMk cId="623018135" sldId="669"/>
        </pc:sldMkLst>
        <pc:picChg chg="del">
          <ac:chgData name="Michael Herman" userId="844217e249c738f3" providerId="LiveId" clId="{A99C435F-54E5-44CC-9789-16217633E361}" dt="2019-04-01T19:40:30.323" v="1"/>
          <ac:picMkLst>
            <pc:docMk/>
            <pc:sldMk cId="623018135" sldId="669"/>
            <ac:picMk id="8" creationId="{58E4F619-7E44-4167-808F-1168277BB826}"/>
          </ac:picMkLst>
        </pc:picChg>
      </pc:sldChg>
      <pc:sldChg chg="delSp modTransition modAnim">
        <pc:chgData name="Michael Herman" userId="844217e249c738f3" providerId="LiveId" clId="{A99C435F-54E5-44CC-9789-16217633E361}" dt="2019-04-01T19:40:30.323" v="1"/>
        <pc:sldMkLst>
          <pc:docMk/>
          <pc:sldMk cId="1464577982" sldId="673"/>
        </pc:sldMkLst>
        <pc:picChg chg="del">
          <ac:chgData name="Michael Herman" userId="844217e249c738f3" providerId="LiveId" clId="{A99C435F-54E5-44CC-9789-16217633E361}" dt="2019-04-01T19:40:30.323" v="1"/>
          <ac:picMkLst>
            <pc:docMk/>
            <pc:sldMk cId="1464577982" sldId="673"/>
            <ac:picMk id="6" creationId="{D6A53EE3-1CC2-4CD3-A1BB-EEA7684DC4B8}"/>
          </ac:picMkLst>
        </pc:picChg>
      </pc:sldChg>
      <pc:sldChg chg="delSp modTransition modAnim">
        <pc:chgData name="Michael Herman" userId="844217e249c738f3" providerId="LiveId" clId="{A99C435F-54E5-44CC-9789-16217633E361}" dt="2019-04-01T19:40:30.323" v="1"/>
        <pc:sldMkLst>
          <pc:docMk/>
          <pc:sldMk cId="45754001" sldId="674"/>
        </pc:sldMkLst>
        <pc:picChg chg="del">
          <ac:chgData name="Michael Herman" userId="844217e249c738f3" providerId="LiveId" clId="{A99C435F-54E5-44CC-9789-16217633E361}" dt="2019-04-01T19:40:30.323" v="1"/>
          <ac:picMkLst>
            <pc:docMk/>
            <pc:sldMk cId="45754001" sldId="674"/>
            <ac:picMk id="4" creationId="{DFF31068-E914-4585-AA6E-65B5E5294815}"/>
          </ac:picMkLst>
        </pc:picChg>
      </pc:sldChg>
      <pc:sldChg chg="delSp modTransition modAnim">
        <pc:chgData name="Michael Herman" userId="844217e249c738f3" providerId="LiveId" clId="{A99C435F-54E5-44CC-9789-16217633E361}" dt="2019-04-01T19:40:30.323" v="1"/>
        <pc:sldMkLst>
          <pc:docMk/>
          <pc:sldMk cId="3479852787" sldId="689"/>
        </pc:sldMkLst>
        <pc:picChg chg="del">
          <ac:chgData name="Michael Herman" userId="844217e249c738f3" providerId="LiveId" clId="{A99C435F-54E5-44CC-9789-16217633E361}" dt="2019-04-01T19:40:30.323" v="1"/>
          <ac:picMkLst>
            <pc:docMk/>
            <pc:sldMk cId="3479852787" sldId="689"/>
            <ac:picMk id="3" creationId="{0B43FD13-EB75-4F50-8E78-FC4E3983CE32}"/>
          </ac:picMkLst>
        </pc:picChg>
      </pc:sldChg>
      <pc:sldChg chg="delSp modTransition modAnim">
        <pc:chgData name="Michael Herman" userId="844217e249c738f3" providerId="LiveId" clId="{A99C435F-54E5-44CC-9789-16217633E361}" dt="2019-04-01T19:40:30.323" v="1"/>
        <pc:sldMkLst>
          <pc:docMk/>
          <pc:sldMk cId="2798796651" sldId="690"/>
        </pc:sldMkLst>
        <pc:picChg chg="del">
          <ac:chgData name="Michael Herman" userId="844217e249c738f3" providerId="LiveId" clId="{A99C435F-54E5-44CC-9789-16217633E361}" dt="2019-04-01T19:40:30.323" v="1"/>
          <ac:picMkLst>
            <pc:docMk/>
            <pc:sldMk cId="2798796651" sldId="690"/>
            <ac:picMk id="8" creationId="{C39D8DE1-ABFB-4A61-AF10-F7461BC500C2}"/>
          </ac:picMkLst>
        </pc:picChg>
      </pc:sldChg>
      <pc:sldChg chg="delSp modTransition modAnim">
        <pc:chgData name="Michael Herman" userId="844217e249c738f3" providerId="LiveId" clId="{A99C435F-54E5-44CC-9789-16217633E361}" dt="2019-04-01T19:40:30.323" v="1"/>
        <pc:sldMkLst>
          <pc:docMk/>
          <pc:sldMk cId="2323093535" sldId="691"/>
        </pc:sldMkLst>
        <pc:picChg chg="del">
          <ac:chgData name="Michael Herman" userId="844217e249c738f3" providerId="LiveId" clId="{A99C435F-54E5-44CC-9789-16217633E361}" dt="2019-04-01T19:40:30.323" v="1"/>
          <ac:picMkLst>
            <pc:docMk/>
            <pc:sldMk cId="2323093535" sldId="691"/>
            <ac:picMk id="3" creationId="{085C6367-300F-49C6-A3AB-FA4B0706D5B8}"/>
          </ac:picMkLst>
        </pc:picChg>
      </pc:sldChg>
      <pc:sldChg chg="delSp modTransition modAnim">
        <pc:chgData name="Michael Herman" userId="844217e249c738f3" providerId="LiveId" clId="{A99C435F-54E5-44CC-9789-16217633E361}" dt="2019-04-01T19:40:30.323" v="1"/>
        <pc:sldMkLst>
          <pc:docMk/>
          <pc:sldMk cId="1402986670" sldId="692"/>
        </pc:sldMkLst>
        <pc:picChg chg="del">
          <ac:chgData name="Michael Herman" userId="844217e249c738f3" providerId="LiveId" clId="{A99C435F-54E5-44CC-9789-16217633E361}" dt="2019-04-01T19:40:30.323" v="1"/>
          <ac:picMkLst>
            <pc:docMk/>
            <pc:sldMk cId="1402986670" sldId="692"/>
            <ac:picMk id="4" creationId="{CC30ABB4-41F7-449E-9248-1336F55B4BFB}"/>
          </ac:picMkLst>
        </pc:picChg>
      </pc:sldChg>
      <pc:sldChg chg="delSp modTransition modAnim">
        <pc:chgData name="Michael Herman" userId="844217e249c738f3" providerId="LiveId" clId="{A99C435F-54E5-44CC-9789-16217633E361}" dt="2019-04-01T19:40:30.323" v="1"/>
        <pc:sldMkLst>
          <pc:docMk/>
          <pc:sldMk cId="3008764612" sldId="693"/>
        </pc:sldMkLst>
        <pc:picChg chg="del">
          <ac:chgData name="Michael Herman" userId="844217e249c738f3" providerId="LiveId" clId="{A99C435F-54E5-44CC-9789-16217633E361}" dt="2019-04-01T19:40:30.323" v="1"/>
          <ac:picMkLst>
            <pc:docMk/>
            <pc:sldMk cId="3008764612" sldId="693"/>
            <ac:picMk id="4" creationId="{3A106977-B2D8-47A3-8EB6-4273E458E8AB}"/>
          </ac:picMkLst>
        </pc:picChg>
      </pc:sldChg>
      <pc:sldChg chg="delSp modTransition modAnim">
        <pc:chgData name="Michael Herman" userId="844217e249c738f3" providerId="LiveId" clId="{A99C435F-54E5-44CC-9789-16217633E361}" dt="2019-04-01T19:40:30.323" v="1"/>
        <pc:sldMkLst>
          <pc:docMk/>
          <pc:sldMk cId="2600550853" sldId="694"/>
        </pc:sldMkLst>
        <pc:picChg chg="del">
          <ac:chgData name="Michael Herman" userId="844217e249c738f3" providerId="LiveId" clId="{A99C435F-54E5-44CC-9789-16217633E361}" dt="2019-04-01T19:40:30.323" v="1"/>
          <ac:picMkLst>
            <pc:docMk/>
            <pc:sldMk cId="2600550853" sldId="694"/>
            <ac:picMk id="5" creationId="{85A0EF3C-F569-4F80-9943-1AD22A37D42A}"/>
          </ac:picMkLst>
        </pc:picChg>
      </pc:sldChg>
      <pc:sldChg chg="delSp modSp modTransition modAnim">
        <pc:chgData name="Michael Herman" userId="844217e249c738f3" providerId="LiveId" clId="{A99C435F-54E5-44CC-9789-16217633E361}" dt="2019-04-01T20:09:40.099" v="3" actId="6549"/>
        <pc:sldMkLst>
          <pc:docMk/>
          <pc:sldMk cId="1199482101" sldId="695"/>
        </pc:sldMkLst>
        <pc:graphicFrameChg chg="modGraphic">
          <ac:chgData name="Michael Herman" userId="844217e249c738f3" providerId="LiveId" clId="{A99C435F-54E5-44CC-9789-16217633E361}" dt="2019-04-01T20:09:40.099" v="3" actId="6549"/>
          <ac:graphicFrameMkLst>
            <pc:docMk/>
            <pc:sldMk cId="1199482101" sldId="695"/>
            <ac:graphicFrameMk id="10" creationId="{A2B63D02-EDD2-4E27-BCF0-B97A6536A46F}"/>
          </ac:graphicFrameMkLst>
        </pc:graphicFrameChg>
        <pc:picChg chg="del">
          <ac:chgData name="Michael Herman" userId="844217e249c738f3" providerId="LiveId" clId="{A99C435F-54E5-44CC-9789-16217633E361}" dt="2019-04-01T19:40:30.323" v="1"/>
          <ac:picMkLst>
            <pc:docMk/>
            <pc:sldMk cId="1199482101" sldId="695"/>
            <ac:picMk id="4" creationId="{4F0743F2-D7BF-4B5A-B616-E6F134E1D6DF}"/>
          </ac:picMkLst>
        </pc:picChg>
      </pc:sldChg>
      <pc:sldChg chg="delSp modTransition modAnim">
        <pc:chgData name="Michael Herman" userId="844217e249c738f3" providerId="LiveId" clId="{A99C435F-54E5-44CC-9789-16217633E361}" dt="2019-04-01T19:40:30.323" v="1"/>
        <pc:sldMkLst>
          <pc:docMk/>
          <pc:sldMk cId="1053823371" sldId="696"/>
        </pc:sldMkLst>
        <pc:picChg chg="del">
          <ac:chgData name="Michael Herman" userId="844217e249c738f3" providerId="LiveId" clId="{A99C435F-54E5-44CC-9789-16217633E361}" dt="2019-04-01T19:40:30.323" v="1"/>
          <ac:picMkLst>
            <pc:docMk/>
            <pc:sldMk cId="1053823371" sldId="696"/>
            <ac:picMk id="4" creationId="{51345306-641E-4FE5-A1D7-CA90954E2DEC}"/>
          </ac:picMkLst>
        </pc:picChg>
      </pc:sldChg>
      <pc:sldChg chg="delSp modTransition modAnim">
        <pc:chgData name="Michael Herman" userId="844217e249c738f3" providerId="LiveId" clId="{A99C435F-54E5-44CC-9789-16217633E361}" dt="2019-04-01T19:40:30.323" v="1"/>
        <pc:sldMkLst>
          <pc:docMk/>
          <pc:sldMk cId="205893271" sldId="698"/>
        </pc:sldMkLst>
        <pc:picChg chg="del">
          <ac:chgData name="Michael Herman" userId="844217e249c738f3" providerId="LiveId" clId="{A99C435F-54E5-44CC-9789-16217633E361}" dt="2019-04-01T19:40:30.323" v="1"/>
          <ac:picMkLst>
            <pc:docMk/>
            <pc:sldMk cId="205893271" sldId="698"/>
            <ac:picMk id="4" creationId="{C80B8834-F720-4913-8D08-7423A111600E}"/>
          </ac:picMkLst>
        </pc:picChg>
      </pc:sldChg>
      <pc:sldChg chg="delSp modTransition modAnim">
        <pc:chgData name="Michael Herman" userId="844217e249c738f3" providerId="LiveId" clId="{A99C435F-54E5-44CC-9789-16217633E361}" dt="2019-04-01T19:40:30.323" v="1"/>
        <pc:sldMkLst>
          <pc:docMk/>
          <pc:sldMk cId="3882170213" sldId="699"/>
        </pc:sldMkLst>
        <pc:picChg chg="del">
          <ac:chgData name="Michael Herman" userId="844217e249c738f3" providerId="LiveId" clId="{A99C435F-54E5-44CC-9789-16217633E361}" dt="2019-04-01T19:40:30.323" v="1"/>
          <ac:picMkLst>
            <pc:docMk/>
            <pc:sldMk cId="3882170213" sldId="699"/>
            <ac:picMk id="4" creationId="{3FF3EE74-0786-40F6-A0B1-0A8618597713}"/>
          </ac:picMkLst>
        </pc:picChg>
      </pc:sldChg>
      <pc:sldChg chg="delSp modTransition modAnim">
        <pc:chgData name="Michael Herman" userId="844217e249c738f3" providerId="LiveId" clId="{A99C435F-54E5-44CC-9789-16217633E361}" dt="2019-04-01T19:40:30.323" v="1"/>
        <pc:sldMkLst>
          <pc:docMk/>
          <pc:sldMk cId="164015092" sldId="700"/>
        </pc:sldMkLst>
        <pc:picChg chg="del">
          <ac:chgData name="Michael Herman" userId="844217e249c738f3" providerId="LiveId" clId="{A99C435F-54E5-44CC-9789-16217633E361}" dt="2019-04-01T19:40:30.323" v="1"/>
          <ac:picMkLst>
            <pc:docMk/>
            <pc:sldMk cId="164015092" sldId="700"/>
            <ac:picMk id="4" creationId="{9657835A-6156-4A9C-B266-CBF059B96E2C}"/>
          </ac:picMkLst>
        </pc:picChg>
      </pc:sldChg>
      <pc:sldChg chg="delSp modTransition modAnim">
        <pc:chgData name="Michael Herman" userId="844217e249c738f3" providerId="LiveId" clId="{A99C435F-54E5-44CC-9789-16217633E361}" dt="2019-04-01T19:40:30.323" v="1"/>
        <pc:sldMkLst>
          <pc:docMk/>
          <pc:sldMk cId="2125922786" sldId="701"/>
        </pc:sldMkLst>
        <pc:picChg chg="del">
          <ac:chgData name="Michael Herman" userId="844217e249c738f3" providerId="LiveId" clId="{A99C435F-54E5-44CC-9789-16217633E361}" dt="2019-04-01T19:40:30.323" v="1"/>
          <ac:picMkLst>
            <pc:docMk/>
            <pc:sldMk cId="2125922786" sldId="701"/>
            <ac:picMk id="2" creationId="{A398B51F-DEBB-4D20-829A-6BFC469E5558}"/>
          </ac:picMkLst>
        </pc:picChg>
      </pc:sldChg>
      <pc:sldChg chg="delSp modTransition modAnim">
        <pc:chgData name="Michael Herman" userId="844217e249c738f3" providerId="LiveId" clId="{A99C435F-54E5-44CC-9789-16217633E361}" dt="2019-04-01T19:40:30.323" v="1"/>
        <pc:sldMkLst>
          <pc:docMk/>
          <pc:sldMk cId="2028432058" sldId="702"/>
        </pc:sldMkLst>
        <pc:picChg chg="del">
          <ac:chgData name="Michael Herman" userId="844217e249c738f3" providerId="LiveId" clId="{A99C435F-54E5-44CC-9789-16217633E361}" dt="2019-04-01T19:40:30.323" v="1"/>
          <ac:picMkLst>
            <pc:docMk/>
            <pc:sldMk cId="2028432058" sldId="702"/>
            <ac:picMk id="3" creationId="{BD2CD956-EEC7-4254-A87D-8A382D8032F5}"/>
          </ac:picMkLst>
        </pc:picChg>
      </pc:sldChg>
      <pc:sldChg chg="delSp modTransition modAnim">
        <pc:chgData name="Michael Herman" userId="844217e249c738f3" providerId="LiveId" clId="{A99C435F-54E5-44CC-9789-16217633E361}" dt="2019-04-01T19:40:30.323" v="1"/>
        <pc:sldMkLst>
          <pc:docMk/>
          <pc:sldMk cId="3477264868" sldId="703"/>
        </pc:sldMkLst>
        <pc:picChg chg="del">
          <ac:chgData name="Michael Herman" userId="844217e249c738f3" providerId="LiveId" clId="{A99C435F-54E5-44CC-9789-16217633E361}" dt="2019-04-01T19:40:30.323" v="1"/>
          <ac:picMkLst>
            <pc:docMk/>
            <pc:sldMk cId="3477264868" sldId="703"/>
            <ac:picMk id="3" creationId="{8604BF94-D2D7-45D2-8CB6-32CFAF66084D}"/>
          </ac:picMkLst>
        </pc:picChg>
      </pc:sldChg>
      <pc:sldChg chg="delSp modTransition modAnim">
        <pc:chgData name="Michael Herman" userId="844217e249c738f3" providerId="LiveId" clId="{A99C435F-54E5-44CC-9789-16217633E361}" dt="2019-04-01T19:40:30.323" v="1"/>
        <pc:sldMkLst>
          <pc:docMk/>
          <pc:sldMk cId="993733722" sldId="704"/>
        </pc:sldMkLst>
        <pc:picChg chg="del">
          <ac:chgData name="Michael Herman" userId="844217e249c738f3" providerId="LiveId" clId="{A99C435F-54E5-44CC-9789-16217633E361}" dt="2019-04-01T19:40:30.323" v="1"/>
          <ac:picMkLst>
            <pc:docMk/>
            <pc:sldMk cId="993733722" sldId="704"/>
            <ac:picMk id="3" creationId="{299B91C2-FF60-4F02-9450-EC06AFFCDC90}"/>
          </ac:picMkLst>
        </pc:picChg>
      </pc:sldChg>
      <pc:sldChg chg="addSp delSp modSp modTransition modAnim">
        <pc:chgData name="Michael Herman" userId="844217e249c738f3" providerId="LiveId" clId="{A99C435F-54E5-44CC-9789-16217633E361}" dt="2019-04-01T20:13:19.885" v="35"/>
        <pc:sldMkLst>
          <pc:docMk/>
          <pc:sldMk cId="2596550092" sldId="705"/>
        </pc:sldMkLst>
        <pc:spChg chg="mod">
          <ac:chgData name="Michael Herman" userId="844217e249c738f3" providerId="LiveId" clId="{A99C435F-54E5-44CC-9789-16217633E361}" dt="2019-04-01T20:13:04.220" v="34" actId="14100"/>
          <ac:spMkLst>
            <pc:docMk/>
            <pc:sldMk cId="2596550092" sldId="705"/>
            <ac:spMk id="2" creationId="{D2B098E3-75CA-475B-BF3A-E96D07A513D2}"/>
          </ac:spMkLst>
        </pc:spChg>
        <pc:spChg chg="add">
          <ac:chgData name="Michael Herman" userId="844217e249c738f3" providerId="LiveId" clId="{A99C435F-54E5-44CC-9789-16217633E361}" dt="2019-04-01T20:13:19.885" v="35"/>
          <ac:spMkLst>
            <pc:docMk/>
            <pc:sldMk cId="2596550092" sldId="705"/>
            <ac:spMk id="15" creationId="{2155FA87-C2F0-45DA-B368-8925E2D2BF31}"/>
          </ac:spMkLst>
        </pc:spChg>
        <pc:picChg chg="del">
          <ac:chgData name="Michael Herman" userId="844217e249c738f3" providerId="LiveId" clId="{A99C435F-54E5-44CC-9789-16217633E361}" dt="2019-04-01T19:40:30.323" v="1"/>
          <ac:picMkLst>
            <pc:docMk/>
            <pc:sldMk cId="2596550092" sldId="705"/>
            <ac:picMk id="14" creationId="{CA2A8ADF-AB29-4C56-819E-2BA9C35CD87C}"/>
          </ac:picMkLst>
        </pc:picChg>
      </pc:sldChg>
      <pc:sldChg chg="delSp modTransition modAnim">
        <pc:chgData name="Michael Herman" userId="844217e249c738f3" providerId="LiveId" clId="{A99C435F-54E5-44CC-9789-16217633E361}" dt="2019-04-01T19:40:30.323" v="1"/>
        <pc:sldMkLst>
          <pc:docMk/>
          <pc:sldMk cId="2219171470" sldId="706"/>
        </pc:sldMkLst>
        <pc:picChg chg="del">
          <ac:chgData name="Michael Herman" userId="844217e249c738f3" providerId="LiveId" clId="{A99C435F-54E5-44CC-9789-16217633E361}" dt="2019-04-01T19:40:30.323" v="1"/>
          <ac:picMkLst>
            <pc:docMk/>
            <pc:sldMk cId="2219171470" sldId="706"/>
            <ac:picMk id="4" creationId="{7E5A04E4-CB9E-4F56-B785-ACF29A1FDD43}"/>
          </ac:picMkLst>
        </pc:picChg>
      </pc:sldChg>
      <pc:sldChg chg="delSp modTransition modAnim">
        <pc:chgData name="Michael Herman" userId="844217e249c738f3" providerId="LiveId" clId="{A99C435F-54E5-44CC-9789-16217633E361}" dt="2019-04-01T19:40:30.323" v="1"/>
        <pc:sldMkLst>
          <pc:docMk/>
          <pc:sldMk cId="3695946886" sldId="707"/>
        </pc:sldMkLst>
        <pc:picChg chg="del">
          <ac:chgData name="Michael Herman" userId="844217e249c738f3" providerId="LiveId" clId="{A99C435F-54E5-44CC-9789-16217633E361}" dt="2019-04-01T19:40:30.323" v="1"/>
          <ac:picMkLst>
            <pc:docMk/>
            <pc:sldMk cId="3695946886" sldId="707"/>
            <ac:picMk id="4" creationId="{B89E7138-A289-4372-A231-EBDDF02F86A4}"/>
          </ac:picMkLst>
        </pc:picChg>
      </pc:sldChg>
      <pc:sldChg chg="delSp modTransition modAnim">
        <pc:chgData name="Michael Herman" userId="844217e249c738f3" providerId="LiveId" clId="{A99C435F-54E5-44CC-9789-16217633E361}" dt="2019-04-01T19:40:30.323" v="1"/>
        <pc:sldMkLst>
          <pc:docMk/>
          <pc:sldMk cId="329886464" sldId="708"/>
        </pc:sldMkLst>
        <pc:picChg chg="del">
          <ac:chgData name="Michael Herman" userId="844217e249c738f3" providerId="LiveId" clId="{A99C435F-54E5-44CC-9789-16217633E361}" dt="2019-04-01T19:40:30.323" v="1"/>
          <ac:picMkLst>
            <pc:docMk/>
            <pc:sldMk cId="329886464" sldId="708"/>
            <ac:picMk id="4" creationId="{2AD77ED7-1043-490B-93D1-4EA3A80B1D5C}"/>
          </ac:picMkLst>
        </pc:picChg>
      </pc:sldChg>
      <pc:sldChg chg="delSp modTransition modAnim">
        <pc:chgData name="Michael Herman" userId="844217e249c738f3" providerId="LiveId" clId="{A99C435F-54E5-44CC-9789-16217633E361}" dt="2019-04-01T19:40:30.323" v="1"/>
        <pc:sldMkLst>
          <pc:docMk/>
          <pc:sldMk cId="2315397242" sldId="709"/>
        </pc:sldMkLst>
        <pc:picChg chg="del">
          <ac:chgData name="Michael Herman" userId="844217e249c738f3" providerId="LiveId" clId="{A99C435F-54E5-44CC-9789-16217633E361}" dt="2019-04-01T19:40:30.323" v="1"/>
          <ac:picMkLst>
            <pc:docMk/>
            <pc:sldMk cId="2315397242" sldId="709"/>
            <ac:picMk id="4" creationId="{D231F532-C4EF-4097-80DB-33E9A186469B}"/>
          </ac:picMkLst>
        </pc:picChg>
      </pc:sldChg>
      <pc:sldChg chg="delSp modTransition modAnim">
        <pc:chgData name="Michael Herman" userId="844217e249c738f3" providerId="LiveId" clId="{A99C435F-54E5-44CC-9789-16217633E361}" dt="2019-04-01T19:40:30.323" v="1"/>
        <pc:sldMkLst>
          <pc:docMk/>
          <pc:sldMk cId="1613437230" sldId="710"/>
        </pc:sldMkLst>
        <pc:picChg chg="del">
          <ac:chgData name="Michael Herman" userId="844217e249c738f3" providerId="LiveId" clId="{A99C435F-54E5-44CC-9789-16217633E361}" dt="2019-04-01T19:40:30.323" v="1"/>
          <ac:picMkLst>
            <pc:docMk/>
            <pc:sldMk cId="1613437230" sldId="710"/>
            <ac:picMk id="4" creationId="{43ED6204-4143-4121-9308-851173B0B635}"/>
          </ac:picMkLst>
        </pc:picChg>
      </pc:sldChg>
      <pc:sldChg chg="delSp modTransition modAnim">
        <pc:chgData name="Michael Herman" userId="844217e249c738f3" providerId="LiveId" clId="{A99C435F-54E5-44CC-9789-16217633E361}" dt="2019-04-01T19:40:30.323" v="1"/>
        <pc:sldMkLst>
          <pc:docMk/>
          <pc:sldMk cId="3042319531" sldId="711"/>
        </pc:sldMkLst>
        <pc:picChg chg="del">
          <ac:chgData name="Michael Herman" userId="844217e249c738f3" providerId="LiveId" clId="{A99C435F-54E5-44CC-9789-16217633E361}" dt="2019-04-01T19:40:30.323" v="1"/>
          <ac:picMkLst>
            <pc:docMk/>
            <pc:sldMk cId="3042319531" sldId="711"/>
            <ac:picMk id="6" creationId="{34D83A69-44D3-4370-9F82-468AA5A47988}"/>
          </ac:picMkLst>
        </pc:picChg>
      </pc:sldChg>
      <pc:sldChg chg="delSp modTransition modAnim">
        <pc:chgData name="Michael Herman" userId="844217e249c738f3" providerId="LiveId" clId="{A99C435F-54E5-44CC-9789-16217633E361}" dt="2019-04-01T19:40:30.323" v="1"/>
        <pc:sldMkLst>
          <pc:docMk/>
          <pc:sldMk cId="4064373213" sldId="712"/>
        </pc:sldMkLst>
        <pc:picChg chg="del">
          <ac:chgData name="Michael Herman" userId="844217e249c738f3" providerId="LiveId" clId="{A99C435F-54E5-44CC-9789-16217633E361}" dt="2019-04-01T19:40:30.323" v="1"/>
          <ac:picMkLst>
            <pc:docMk/>
            <pc:sldMk cId="4064373213" sldId="712"/>
            <ac:picMk id="7" creationId="{E10061BD-6140-4122-89A7-BE2130C5EE5A}"/>
          </ac:picMkLst>
        </pc:picChg>
      </pc:sldChg>
      <pc:sldChg chg="delSp modTransition modAnim">
        <pc:chgData name="Michael Herman" userId="844217e249c738f3" providerId="LiveId" clId="{A99C435F-54E5-44CC-9789-16217633E361}" dt="2019-04-01T19:40:30.323" v="1"/>
        <pc:sldMkLst>
          <pc:docMk/>
          <pc:sldMk cId="466321830" sldId="713"/>
        </pc:sldMkLst>
        <pc:picChg chg="del">
          <ac:chgData name="Michael Herman" userId="844217e249c738f3" providerId="LiveId" clId="{A99C435F-54E5-44CC-9789-16217633E361}" dt="2019-04-01T19:40:30.323" v="1"/>
          <ac:picMkLst>
            <pc:docMk/>
            <pc:sldMk cId="466321830" sldId="713"/>
            <ac:picMk id="6" creationId="{1AF5F163-BC52-4CED-B57B-8DD45C6FE6D4}"/>
          </ac:picMkLst>
        </pc:picChg>
      </pc:sldChg>
      <pc:sldChg chg="delSp modTransition modAnim">
        <pc:chgData name="Michael Herman" userId="844217e249c738f3" providerId="LiveId" clId="{A99C435F-54E5-44CC-9789-16217633E361}" dt="2019-04-01T19:40:30.323" v="1"/>
        <pc:sldMkLst>
          <pc:docMk/>
          <pc:sldMk cId="664450047" sldId="714"/>
        </pc:sldMkLst>
        <pc:picChg chg="del">
          <ac:chgData name="Michael Herman" userId="844217e249c738f3" providerId="LiveId" clId="{A99C435F-54E5-44CC-9789-16217633E361}" dt="2019-04-01T19:40:30.323" v="1"/>
          <ac:picMkLst>
            <pc:docMk/>
            <pc:sldMk cId="664450047" sldId="714"/>
            <ac:picMk id="7" creationId="{E1F035A2-AD1D-4E9F-8811-6E59EA679FDB}"/>
          </ac:picMkLst>
        </pc:picChg>
      </pc:sldChg>
    </pc:docChg>
  </pc:docChgLst>
  <pc:docChgLst>
    <pc:chgData name="Michael Herman" userId="844217e249c738f3" providerId="LiveId" clId="{3CDF35B0-D7B9-47A9-969A-2D8D4DBF1216}"/>
    <pc:docChg chg="custSel modSld">
      <pc:chgData name="Michael Herman" userId="844217e249c738f3" providerId="LiveId" clId="{3CDF35B0-D7B9-47A9-969A-2D8D4DBF1216}" dt="2019-04-01T23:44:29.082" v="23" actId="20577"/>
      <pc:docMkLst>
        <pc:docMk/>
      </pc:docMkLst>
      <pc:sldChg chg="modSp">
        <pc:chgData name="Michael Herman" userId="844217e249c738f3" providerId="LiveId" clId="{3CDF35B0-D7B9-47A9-969A-2D8D4DBF1216}" dt="2019-04-01T23:44:29.082" v="23" actId="20577"/>
        <pc:sldMkLst>
          <pc:docMk/>
          <pc:sldMk cId="2083037267" sldId="666"/>
        </pc:sldMkLst>
        <pc:spChg chg="mod">
          <ac:chgData name="Michael Herman" userId="844217e249c738f3" providerId="LiveId" clId="{3CDF35B0-D7B9-47A9-969A-2D8D4DBF1216}" dt="2019-04-01T23:44:29.082" v="23" actId="20577"/>
          <ac:spMkLst>
            <pc:docMk/>
            <pc:sldMk cId="2083037267" sldId="666"/>
            <ac:spMk id="65" creationId="{B1234F0B-643B-41D9-99B3-F048DDA1F058}"/>
          </ac:spMkLst>
        </pc:spChg>
      </pc:sldChg>
      <pc:sldChg chg="modSp">
        <pc:chgData name="Michael Herman" userId="844217e249c738f3" providerId="LiveId" clId="{3CDF35B0-D7B9-47A9-969A-2D8D4DBF1216}" dt="2019-04-01T20:22:45.451" v="22" actId="20577"/>
        <pc:sldMkLst>
          <pc:docMk/>
          <pc:sldMk cId="1199482101" sldId="695"/>
        </pc:sldMkLst>
        <pc:spChg chg="mod">
          <ac:chgData name="Michael Herman" userId="844217e249c738f3" providerId="LiveId" clId="{3CDF35B0-D7B9-47A9-969A-2D8D4DBF1216}" dt="2019-04-01T20:22:45.451" v="22" actId="20577"/>
          <ac:spMkLst>
            <pc:docMk/>
            <pc:sldMk cId="1199482101" sldId="695"/>
            <ac:spMk id="2" creationId="{E5012633-87B0-4FF4-81DB-DBF98DFFCEDA}"/>
          </ac:spMkLst>
        </pc:spChg>
      </pc:sldChg>
      <pc:sldChg chg="modSp">
        <pc:chgData name="Michael Herman" userId="844217e249c738f3" providerId="LiveId" clId="{3CDF35B0-D7B9-47A9-969A-2D8D4DBF1216}" dt="2019-04-01T20:22:28.386" v="20" actId="20577"/>
        <pc:sldMkLst>
          <pc:docMk/>
          <pc:sldMk cId="2596550092" sldId="705"/>
        </pc:sldMkLst>
        <pc:spChg chg="mod">
          <ac:chgData name="Michael Herman" userId="844217e249c738f3" providerId="LiveId" clId="{3CDF35B0-D7B9-47A9-969A-2D8D4DBF1216}" dt="2019-04-01T20:22:28.386" v="20" actId="20577"/>
          <ac:spMkLst>
            <pc:docMk/>
            <pc:sldMk cId="2596550092" sldId="705"/>
            <ac:spMk id="2" creationId="{D2B098E3-75CA-475B-BF3A-E96D07A513D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4AB124-E393-4774-876C-6DE34449BB95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8D1F4-A4C0-46ED-9389-425536AC7E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33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My name is Michael Herman and I am an independent blockchain architect. I live on a ranch in Alberta, Canada and</a:t>
            </a:r>
          </a:p>
          <a:p>
            <a:r>
              <a:rPr lang="en-CA" dirty="0"/>
              <a:t>I’ve worked on large, complex, distributed systems in hostile environments for more than 40 years. </a:t>
            </a:r>
          </a:p>
          <a:p>
            <a:endParaRPr lang="en-CA" dirty="0"/>
          </a:p>
          <a:p>
            <a:r>
              <a:rPr lang="en-CA" b="1" dirty="0"/>
              <a:t>Pop quiz: </a:t>
            </a:r>
            <a:r>
              <a:rPr lang="en-CA" dirty="0"/>
              <a:t>How many distributed subsystems do you see in this photo? Please email me your list to mwherman@parallelspace.net</a:t>
            </a:r>
          </a:p>
          <a:p>
            <a:endParaRPr lang="en-CA" dirty="0"/>
          </a:p>
          <a:p>
            <a:r>
              <a:rPr lang="en-CA" b="1" dirty="0"/>
              <a:t>Environment subsystems</a:t>
            </a:r>
          </a:p>
          <a:p>
            <a:r>
              <a:rPr lang="en-CA" dirty="0"/>
              <a:t>Weather, soil nutrients and moisture (2)</a:t>
            </a:r>
          </a:p>
          <a:p>
            <a:endParaRPr lang="en-CA" dirty="0"/>
          </a:p>
          <a:p>
            <a:r>
              <a:rPr lang="en-CA" b="1" dirty="0"/>
              <a:t>Air seeder subsystems</a:t>
            </a:r>
          </a:p>
          <a:p>
            <a:r>
              <a:rPr lang="en-CA" dirty="0"/>
              <a:t>Man-machine sensors, interfaces, alarms, gauges, steps ladders (multiple)</a:t>
            </a:r>
          </a:p>
          <a:p>
            <a:r>
              <a:rPr lang="en-CA" dirty="0"/>
              <a:t>Hydraulic lift (hydraulic cylinders), hydraulic power (hydraulic motors) (2)</a:t>
            </a:r>
          </a:p>
          <a:p>
            <a:r>
              <a:rPr lang="en-CA" dirty="0"/>
              <a:t>Mechanical systems: in-field soil depth, folding into the configuration for on-road transport, floating, multi-sectional structure, hitch (3)</a:t>
            </a:r>
          </a:p>
          <a:p>
            <a:r>
              <a:rPr lang="en-CA" dirty="0"/>
              <a:t>Air flow: Seed distribution, fertilizer distribution (2)</a:t>
            </a:r>
          </a:p>
          <a:p>
            <a:r>
              <a:rPr lang="en-CA" dirty="0"/>
              <a:t>Tires, wheels, hubs, axles, supports, casters (1)</a:t>
            </a:r>
          </a:p>
          <a:p>
            <a:r>
              <a:rPr lang="en-CA" dirty="0"/>
              <a:t>Ground-driven drive (synchronized seed delivery with ground speed) (1)</a:t>
            </a:r>
          </a:p>
          <a:p>
            <a:r>
              <a:rPr lang="en-CA" dirty="0"/>
              <a:t>Soil management (cultivation, seed delivery, packing) (2)</a:t>
            </a:r>
          </a:p>
          <a:p>
            <a:r>
              <a:rPr lang="en-CA" dirty="0"/>
              <a:t>Lubrication (grease, oil) (1)</a:t>
            </a:r>
          </a:p>
          <a:p>
            <a:endParaRPr lang="en-CA" dirty="0"/>
          </a:p>
          <a:p>
            <a:r>
              <a:rPr lang="en-US" b="1" dirty="0"/>
              <a:t>Tractor subsystems</a:t>
            </a:r>
          </a:p>
          <a:p>
            <a:r>
              <a:rPr lang="en-US" dirty="0"/>
              <a:t>Diesel power plant (engine, sensors, alarms, gauges, diesel injection, glow plugs) (4)</a:t>
            </a:r>
          </a:p>
          <a:p>
            <a:r>
              <a:rPr lang="en-US" dirty="0"/>
              <a:t>Cooling system (radiator, reservoir, hoses, sensors, alarms, gauges, coolant, temperature control values) (2) </a:t>
            </a:r>
          </a:p>
          <a:p>
            <a:r>
              <a:rPr lang="en-US" dirty="0"/>
              <a:t>Fuel system (tanks, hoses, sensors, alarms, gauges) (1)</a:t>
            </a:r>
          </a:p>
          <a:p>
            <a:r>
              <a:rPr lang="en-US" dirty="0"/>
              <a:t>Hydraulic systems (pumps, reservoirs, controls, hoses and lines, quick connectors, sensors, alarms, gauges) (4)</a:t>
            </a:r>
          </a:p>
          <a:p>
            <a:r>
              <a:rPr lang="en-US" dirty="0"/>
              <a:t>Engine air intake (stack, filters, sensors) (2)</a:t>
            </a:r>
          </a:p>
          <a:p>
            <a:r>
              <a:rPr lang="en-US" dirty="0"/>
              <a:t>Cab (ventilation/air conditioning, sound barriers, radios, man-machine interfaces, seats, door, windows, steps, controls, gauges) (4)</a:t>
            </a:r>
          </a:p>
          <a:p>
            <a:r>
              <a:rPr lang="en-CA" dirty="0"/>
              <a:t>Tires, wheels, hubs, axles (1)</a:t>
            </a:r>
          </a:p>
          <a:p>
            <a:r>
              <a:rPr lang="en-CA" dirty="0"/>
              <a:t>Lights and lighting (2)</a:t>
            </a:r>
          </a:p>
          <a:p>
            <a:r>
              <a:rPr lang="en-CA" dirty="0"/>
              <a:t>Drawbar (1)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Lubrication (grease, oil) (1)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8D1F4-A4C0-46ED-9389-425536AC7E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6331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My name is Michael Herman and I am an independent blockchain architect. I live on a ranch in Alberta, Canada and</a:t>
            </a:r>
          </a:p>
          <a:p>
            <a:r>
              <a:rPr lang="en-CA" dirty="0"/>
              <a:t>I’ve worked on large, complex, distributed systems in hostile environments for more than 40 years. </a:t>
            </a:r>
          </a:p>
          <a:p>
            <a:endParaRPr lang="en-CA" dirty="0"/>
          </a:p>
          <a:p>
            <a:r>
              <a:rPr lang="en-CA" b="1" dirty="0"/>
              <a:t>Pop quiz: </a:t>
            </a:r>
            <a:r>
              <a:rPr lang="en-CA" dirty="0"/>
              <a:t>How many distributed subsystems do you see in this photo? Please email me your list to mwherman@parallelspace.net</a:t>
            </a:r>
          </a:p>
          <a:p>
            <a:endParaRPr lang="en-CA" dirty="0"/>
          </a:p>
          <a:p>
            <a:r>
              <a:rPr lang="en-CA" b="1" dirty="0"/>
              <a:t>Environment subsystems</a:t>
            </a:r>
          </a:p>
          <a:p>
            <a:r>
              <a:rPr lang="en-CA" dirty="0"/>
              <a:t>Weather, soil nutrients and moisture (2)</a:t>
            </a:r>
          </a:p>
          <a:p>
            <a:endParaRPr lang="en-CA" dirty="0"/>
          </a:p>
          <a:p>
            <a:r>
              <a:rPr lang="en-CA" b="1" dirty="0"/>
              <a:t>Air seeder subsystems</a:t>
            </a:r>
          </a:p>
          <a:p>
            <a:r>
              <a:rPr lang="en-CA" dirty="0"/>
              <a:t>Man-machine sensors, interfaces, alarms, gauges, steps ladders (multiple)</a:t>
            </a:r>
          </a:p>
          <a:p>
            <a:r>
              <a:rPr lang="en-CA" dirty="0"/>
              <a:t>Hydraulic lift (hydraulic cylinders), hydraulic power (hydraulic motors) (2)</a:t>
            </a:r>
          </a:p>
          <a:p>
            <a:r>
              <a:rPr lang="en-CA" dirty="0"/>
              <a:t>Mechanical systems: in-field soil depth, folding into the configuration for on-road transport, floating, multi-sectional structure, hitch (3)</a:t>
            </a:r>
          </a:p>
          <a:p>
            <a:r>
              <a:rPr lang="en-CA" dirty="0"/>
              <a:t>Air flow: Seed distribution, fertilizer distribution (2)</a:t>
            </a:r>
          </a:p>
          <a:p>
            <a:r>
              <a:rPr lang="en-CA" dirty="0"/>
              <a:t>Tires, wheels, hubs, axles, supports, casters (1)</a:t>
            </a:r>
          </a:p>
          <a:p>
            <a:r>
              <a:rPr lang="en-CA" dirty="0"/>
              <a:t>Ground-driven drive (synchronized seed delivery with ground speed) (1)</a:t>
            </a:r>
          </a:p>
          <a:p>
            <a:r>
              <a:rPr lang="en-CA" dirty="0"/>
              <a:t>Soil management (cultivation, seed delivery, packing) (2)</a:t>
            </a:r>
          </a:p>
          <a:p>
            <a:r>
              <a:rPr lang="en-CA" dirty="0"/>
              <a:t>Lubrication (grease, oil) (1)</a:t>
            </a:r>
          </a:p>
          <a:p>
            <a:endParaRPr lang="en-CA" dirty="0"/>
          </a:p>
          <a:p>
            <a:r>
              <a:rPr lang="en-US" b="1" dirty="0"/>
              <a:t>Tractor subsystems</a:t>
            </a:r>
          </a:p>
          <a:p>
            <a:r>
              <a:rPr lang="en-US" dirty="0"/>
              <a:t>Diesel power plant (engine, sensors, alarms, gauges, diesel injection, glow plugs) (4)</a:t>
            </a:r>
          </a:p>
          <a:p>
            <a:r>
              <a:rPr lang="en-US" dirty="0"/>
              <a:t>Cooling system (radiator, reservoir, hoses, sensors, alarms, gauges, coolant, temperature control values) (2) </a:t>
            </a:r>
          </a:p>
          <a:p>
            <a:r>
              <a:rPr lang="en-US" dirty="0"/>
              <a:t>Fuel system (tanks, hoses, sensors, alarms, gauges) (1)</a:t>
            </a:r>
          </a:p>
          <a:p>
            <a:r>
              <a:rPr lang="en-US" dirty="0"/>
              <a:t>Hydraulic systems (pumps, reservoirs, controls, hoses and lines, quick connectors, sensors, alarms, gauges) (4)</a:t>
            </a:r>
          </a:p>
          <a:p>
            <a:r>
              <a:rPr lang="en-US" dirty="0"/>
              <a:t>Engine air intake (stack, filters, sensors) (2)</a:t>
            </a:r>
          </a:p>
          <a:p>
            <a:r>
              <a:rPr lang="en-US" dirty="0"/>
              <a:t>Cab (ventilation/air conditioning, sound barriers, radios, man-machine interfaces, seats, door, windows, steps, controls, gauges) (4)</a:t>
            </a:r>
          </a:p>
          <a:p>
            <a:r>
              <a:rPr lang="en-CA" dirty="0"/>
              <a:t>Tires, wheels, hubs, axles (1)</a:t>
            </a:r>
          </a:p>
          <a:p>
            <a:r>
              <a:rPr lang="en-CA" dirty="0"/>
              <a:t>Lights and lighting (2)</a:t>
            </a:r>
          </a:p>
          <a:p>
            <a:r>
              <a:rPr lang="en-CA" dirty="0"/>
              <a:t>Drawbar (1)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Lubrication (grease, oil) (1)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8D1F4-A4C0-46ED-9389-425536AC7EF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280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* Makes false assumption that each Agent message has a `did` associated with 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8D1F4-A4C0-46ED-9389-425536AC7E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900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* Makes false assumption that each Agent message has a `did` associated with 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8D1F4-A4C0-46ED-9389-425536AC7E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446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* Makes false assumption that each Agent message has a `did` associated with 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8D1F4-A4C0-46ED-9389-425536AC7EF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112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* Makes false assumption that each Agent message has a `did` associated with 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8D1F4-A4C0-46ED-9389-425536AC7EF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591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* Makes false assumption that each Agent message has a `did` associated with 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8D1F4-A4C0-46ED-9389-425536AC7EF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70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* Makes false assumption that each Agent message has a `did` associated with 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8D1F4-A4C0-46ED-9389-425536AC7EF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638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* Makes false assumption that each Agent message has a `did` associated with 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8D1F4-A4C0-46ED-9389-425536AC7EF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9145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* Makes false assumption that each Agent message has a `did` associated with 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8D1F4-A4C0-46ED-9389-425536AC7EF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613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0712" y="1258005"/>
            <a:ext cx="12241477" cy="3602126"/>
          </a:xfrm>
        </p:spPr>
        <p:txBody>
          <a:bodyPr bIns="0" anchor="b">
            <a:normAutofit/>
          </a:bodyPr>
          <a:lstStyle>
            <a:lvl1pPr algn="l">
              <a:defRPr sz="93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713" y="5125850"/>
            <a:ext cx="12241475" cy="1385642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2551" b="0" cap="all" baseline="0">
                <a:solidFill>
                  <a:schemeClr val="tx1"/>
                </a:solidFill>
              </a:defRPr>
            </a:lvl1pPr>
            <a:lvl2pPr marL="647990" indent="0" algn="ctr">
              <a:buNone/>
              <a:defRPr sz="2551"/>
            </a:lvl2pPr>
            <a:lvl3pPr marL="1295979" indent="0" algn="ctr">
              <a:buNone/>
              <a:defRPr sz="2551"/>
            </a:lvl3pPr>
            <a:lvl4pPr marL="1943969" indent="0" algn="ctr">
              <a:buNone/>
              <a:defRPr sz="2268"/>
            </a:lvl4pPr>
            <a:lvl5pPr marL="2591958" indent="0" algn="ctr">
              <a:buNone/>
              <a:defRPr sz="2268"/>
            </a:lvl5pPr>
            <a:lvl6pPr marL="3239948" indent="0" algn="ctr">
              <a:buNone/>
              <a:defRPr sz="2268"/>
            </a:lvl6pPr>
            <a:lvl7pPr marL="3887937" indent="0" algn="ctr">
              <a:buNone/>
              <a:defRPr sz="2268"/>
            </a:lvl7pPr>
            <a:lvl8pPr marL="4535927" indent="0" algn="ctr">
              <a:buNone/>
              <a:defRPr sz="2268"/>
            </a:lvl8pPr>
            <a:lvl9pPr marL="5183916" indent="0" algn="ctr">
              <a:buNone/>
              <a:defRPr sz="226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740713" y="5122076"/>
            <a:ext cx="1619473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B428C78-5767-4C6B-9C6A-9D1C4C342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850" y="9019514"/>
            <a:ext cx="1168522" cy="436743"/>
          </a:xfrm>
        </p:spPr>
        <p:txBody>
          <a:bodyPr vert="horz" lIns="91440" tIns="45720" rIns="91440" bIns="45720" rtlCol="0" anchor="ctr"/>
          <a:lstStyle>
            <a:lvl1pPr>
              <a:defRPr lang="en-CA" sz="1417" smtClean="0">
                <a:solidFill>
                  <a:schemeClr val="bg1"/>
                </a:solidFill>
              </a:defRPr>
            </a:lvl1pPr>
          </a:lstStyle>
          <a:p>
            <a:pPr algn="l"/>
            <a:fld id="{0B5C67D1-9F66-4BC1-9BEC-73C07D7C9B6B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4E1273D-8FA4-4223-BF2F-89608B92025C}"/>
              </a:ext>
            </a:extLst>
          </p:cNvPr>
          <p:cNvSpPr txBox="1">
            <a:spLocks/>
          </p:cNvSpPr>
          <p:nvPr userDrawn="1"/>
        </p:nvSpPr>
        <p:spPr>
          <a:xfrm>
            <a:off x="2114550" y="9019515"/>
            <a:ext cx="8360017" cy="436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1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Hyperonomy Universal Decentralized Identifier URI Specification (did-uri-spec)</a:t>
            </a:r>
            <a:endParaRPr lang="en-CA" dirty="0"/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06848913-2D11-48F5-94D3-48B56A2BD867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0706614" y="9018020"/>
            <a:ext cx="5868474" cy="436742"/>
          </a:xfrm>
          <a:prstGeom prst="rect">
            <a:avLst/>
          </a:prstGeom>
        </p:spPr>
        <p:txBody>
          <a:bodyPr/>
          <a:lstStyle/>
          <a:p>
            <a:fld id="{F6999605-DBED-4C66-B9A6-EF428394216D}" type="datetime1">
              <a:rPr lang="en-CA" smtClean="0">
                <a:solidFill>
                  <a:schemeClr val="bg1"/>
                </a:solidFill>
              </a:rPr>
              <a:t>2019-04-01</a:t>
            </a:fld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649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67D1-9F66-4BC1-9BEC-73C07D7C9B6B}" type="slidenum">
              <a:rPr lang="en-CA" smtClean="0"/>
              <a:t>‹#›</a:t>
            </a:fld>
            <a:endParaRPr lang="en-CA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060633" y="2617991"/>
            <a:ext cx="136169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4EE2D89-981E-4892-AB50-2BEFE425455E}"/>
              </a:ext>
            </a:extLst>
          </p:cNvPr>
          <p:cNvSpPr txBox="1">
            <a:spLocks/>
          </p:cNvSpPr>
          <p:nvPr userDrawn="1"/>
        </p:nvSpPr>
        <p:spPr>
          <a:xfrm>
            <a:off x="704850" y="9019514"/>
            <a:ext cx="1168522" cy="4367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lang="en-CA" sz="1417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B5C67D1-9F66-4BC1-9BEC-73C07D7C9B6B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A382016-F622-445C-9729-EE2A5CFFE281}"/>
              </a:ext>
            </a:extLst>
          </p:cNvPr>
          <p:cNvSpPr txBox="1">
            <a:spLocks/>
          </p:cNvSpPr>
          <p:nvPr userDrawn="1"/>
        </p:nvSpPr>
        <p:spPr>
          <a:xfrm>
            <a:off x="10706614" y="9019514"/>
            <a:ext cx="5868474" cy="436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1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A63F9A-B1EE-4CC4-82E4-7D02A9BB06B1}" type="datetime1">
              <a:rPr lang="en-CA" smtClean="0"/>
              <a:pPr/>
              <a:t>2019-04-01</a:t>
            </a:fld>
            <a:endParaRPr lang="en-CA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AE19C16-A7D0-45E1-89E6-F9E27DD17C34}"/>
              </a:ext>
            </a:extLst>
          </p:cNvPr>
          <p:cNvSpPr txBox="1">
            <a:spLocks/>
          </p:cNvSpPr>
          <p:nvPr userDrawn="1"/>
        </p:nvSpPr>
        <p:spPr>
          <a:xfrm>
            <a:off x="2114550" y="9019515"/>
            <a:ext cx="8360017" cy="436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1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Hyperonomy Universal Decentralized Identifier URI Specification (did-uri-spec)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26345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378219" y="1132434"/>
            <a:ext cx="2290020" cy="660474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47559" y="1132434"/>
            <a:ext cx="11095940" cy="660474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67D1-9F66-4BC1-9BEC-73C07D7C9B6B}" type="slidenum">
              <a:rPr lang="en-CA" smtClean="0"/>
              <a:t>‹#›</a:t>
            </a:fld>
            <a:endParaRPr lang="en-CA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378220" y="1132434"/>
            <a:ext cx="0" cy="6604746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F2AF691-9279-4DEB-95FD-3A5D88C33991}"/>
              </a:ext>
            </a:extLst>
          </p:cNvPr>
          <p:cNvSpPr txBox="1">
            <a:spLocks/>
          </p:cNvSpPr>
          <p:nvPr userDrawn="1"/>
        </p:nvSpPr>
        <p:spPr>
          <a:xfrm>
            <a:off x="704850" y="9019514"/>
            <a:ext cx="1168522" cy="4367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lang="en-CA" sz="1417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B5C67D1-9F66-4BC1-9BEC-73C07D7C9B6B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6C5DE6A-9BFE-476A-B10F-F46A93F9A818}"/>
              </a:ext>
            </a:extLst>
          </p:cNvPr>
          <p:cNvSpPr txBox="1">
            <a:spLocks/>
          </p:cNvSpPr>
          <p:nvPr userDrawn="1"/>
        </p:nvSpPr>
        <p:spPr>
          <a:xfrm>
            <a:off x="10706614" y="9019514"/>
            <a:ext cx="5868474" cy="436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1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A63F9A-B1EE-4CC4-82E4-7D02A9BB06B1}" type="datetime1">
              <a:rPr lang="en-CA" smtClean="0"/>
              <a:pPr/>
              <a:t>2019-04-01</a:t>
            </a:fld>
            <a:endParaRPr lang="en-CA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AAE805E-920A-4C69-8CC3-63525828854C}"/>
              </a:ext>
            </a:extLst>
          </p:cNvPr>
          <p:cNvSpPr txBox="1">
            <a:spLocks/>
          </p:cNvSpPr>
          <p:nvPr userDrawn="1"/>
        </p:nvSpPr>
        <p:spPr>
          <a:xfrm>
            <a:off x="2114550" y="9019515"/>
            <a:ext cx="8360017" cy="436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1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Hyperonomy Universal Decentralized Identifier URI Specification (did-uri-spec)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5018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549745"/>
            <a:ext cx="15870238" cy="1487145"/>
          </a:xfrm>
        </p:spPr>
        <p:txBody>
          <a:bodyPr>
            <a:normAutofit/>
          </a:bodyPr>
          <a:lstStyle>
            <a:lvl1pPr>
              <a:defRPr sz="5400">
                <a:solidFill>
                  <a:srgbClr val="1D326D"/>
                </a:solidFill>
                <a:latin typeface="Koblenz Serial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850" y="2036890"/>
            <a:ext cx="15870238" cy="6648245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06614" y="9019514"/>
            <a:ext cx="5868474" cy="4367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97B6F34-C2F7-4BB2-A9B3-B7557F12AB71}" type="datetime1">
              <a:rPr lang="en-CA" smtClean="0"/>
              <a:t>2019-04-01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14550" y="9019515"/>
            <a:ext cx="8360017" cy="4367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Hyperonomy Universal Decentralized Identifier URI Specification (did-uri-spec)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850" y="9019514"/>
            <a:ext cx="1168522" cy="436743"/>
          </a:xfrm>
        </p:spPr>
        <p:txBody>
          <a:bodyPr vert="horz" lIns="91440" tIns="45720" rIns="91440" bIns="45720" rtlCol="0" anchor="ctr"/>
          <a:lstStyle>
            <a:lvl1pPr>
              <a:defRPr lang="en-CA" sz="1417" smtClean="0">
                <a:solidFill>
                  <a:schemeClr val="bg1"/>
                </a:solidFill>
              </a:defRPr>
            </a:lvl1pPr>
          </a:lstStyle>
          <a:p>
            <a:pPr algn="l"/>
            <a:fld id="{0B5C67D1-9F66-4BC1-9BEC-73C07D7C9B6B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993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1119" y="2489071"/>
            <a:ext cx="12250096" cy="2675907"/>
          </a:xfrm>
        </p:spPr>
        <p:txBody>
          <a:bodyPr anchor="b">
            <a:normAutofit/>
          </a:bodyPr>
          <a:lstStyle>
            <a:lvl1pPr algn="l">
              <a:defRPr sz="51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1119" y="5394754"/>
            <a:ext cx="12232084" cy="1435686"/>
          </a:xfrm>
        </p:spPr>
        <p:txBody>
          <a:bodyPr tIns="91440">
            <a:normAutofit/>
          </a:bodyPr>
          <a:lstStyle>
            <a:lvl1pPr marL="0" indent="0" algn="l">
              <a:buNone/>
              <a:defRPr sz="2551">
                <a:solidFill>
                  <a:schemeClr val="tx1"/>
                </a:solidFill>
              </a:defRPr>
            </a:lvl1pPr>
            <a:lvl2pPr marL="647990" indent="0">
              <a:buNone/>
              <a:defRPr sz="2551">
                <a:solidFill>
                  <a:schemeClr val="tx1">
                    <a:tint val="75000"/>
                  </a:schemeClr>
                </a:solidFill>
              </a:defRPr>
            </a:lvl2pPr>
            <a:lvl3pPr marL="1295979" indent="0">
              <a:buNone/>
              <a:defRPr sz="2551">
                <a:solidFill>
                  <a:schemeClr val="tx1">
                    <a:tint val="75000"/>
                  </a:schemeClr>
                </a:solidFill>
              </a:defRPr>
            </a:lvl3pPr>
            <a:lvl4pPr marL="1943969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4pPr>
            <a:lvl5pPr marL="2591958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5pPr>
            <a:lvl6pPr marL="3239948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6pPr>
            <a:lvl7pPr marL="3887937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7pPr>
            <a:lvl8pPr marL="4535927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8pPr>
            <a:lvl9pPr marL="5183916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2061119" y="5393038"/>
            <a:ext cx="1223208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1A31C95-E4DD-40D2-9A4B-5A53ACB5ADFD}"/>
              </a:ext>
            </a:extLst>
          </p:cNvPr>
          <p:cNvSpPr txBox="1">
            <a:spLocks/>
          </p:cNvSpPr>
          <p:nvPr userDrawn="1"/>
        </p:nvSpPr>
        <p:spPr>
          <a:xfrm>
            <a:off x="704850" y="9019514"/>
            <a:ext cx="1168522" cy="4367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lang="en-CA" sz="1417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B5C67D1-9F66-4BC1-9BEC-73C07D7C9B6B}" type="slidenum">
              <a:rPr lang="en-US" smtClean="0">
                <a:solidFill>
                  <a:schemeClr val="bg1"/>
                </a:solidFill>
              </a:rPr>
              <a:pPr algn="l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1A8A9996-92C0-4DD5-859F-79F65DB62EA4}"/>
              </a:ext>
            </a:extLst>
          </p:cNvPr>
          <p:cNvSpPr txBox="1">
            <a:spLocks/>
          </p:cNvSpPr>
          <p:nvPr userDrawn="1"/>
        </p:nvSpPr>
        <p:spPr>
          <a:xfrm>
            <a:off x="10706614" y="9019514"/>
            <a:ext cx="5868474" cy="436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1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A63F9A-B1EE-4CC4-82E4-7D02A9BB06B1}" type="datetime1">
              <a:rPr lang="en-CA" smtClean="0"/>
              <a:pPr/>
              <a:t>2019-04-01</a:t>
            </a:fld>
            <a:endParaRPr lang="en-CA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7CB8846-3022-47A1-9215-483D6A5DB447}"/>
              </a:ext>
            </a:extLst>
          </p:cNvPr>
          <p:cNvSpPr txBox="1">
            <a:spLocks/>
          </p:cNvSpPr>
          <p:nvPr userDrawn="1"/>
        </p:nvSpPr>
        <p:spPr>
          <a:xfrm>
            <a:off x="2114550" y="9019515"/>
            <a:ext cx="8360017" cy="436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1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Hyperonomy Universal Decentralized Identifier URI Specification (did-uri-spec)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57049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4002" y="1140819"/>
            <a:ext cx="13614237" cy="15014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51328" y="2850141"/>
            <a:ext cx="6583656" cy="48879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90352" y="2859304"/>
            <a:ext cx="6583656" cy="48778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67D1-9F66-4BC1-9BEC-73C07D7C9B6B}" type="slidenum">
              <a:rPr lang="en-CA" smtClean="0"/>
              <a:t>‹#›</a:t>
            </a:fld>
            <a:endParaRPr lang="en-CA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2060633" y="2617991"/>
            <a:ext cx="136169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237F6F2-3758-4B08-8C55-0E65CC616136}"/>
              </a:ext>
            </a:extLst>
          </p:cNvPr>
          <p:cNvSpPr txBox="1">
            <a:spLocks/>
          </p:cNvSpPr>
          <p:nvPr userDrawn="1"/>
        </p:nvSpPr>
        <p:spPr>
          <a:xfrm>
            <a:off x="704850" y="9019514"/>
            <a:ext cx="1168522" cy="4367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lang="en-CA" sz="1417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B5C67D1-9F66-4BC1-9BEC-73C07D7C9B6B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6B55B94-C7B9-4EC9-8488-69515540290D}"/>
              </a:ext>
            </a:extLst>
          </p:cNvPr>
          <p:cNvSpPr txBox="1">
            <a:spLocks/>
          </p:cNvSpPr>
          <p:nvPr userDrawn="1"/>
        </p:nvSpPr>
        <p:spPr>
          <a:xfrm>
            <a:off x="10706614" y="9019514"/>
            <a:ext cx="5868474" cy="436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1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A63F9A-B1EE-4CC4-82E4-7D02A9BB06B1}" type="datetime1">
              <a:rPr lang="en-CA" smtClean="0"/>
              <a:pPr/>
              <a:t>2019-04-01</a:t>
            </a:fld>
            <a:endParaRPr lang="en-CA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1CF34CD-3857-483D-98FD-B2B5768A1CE1}"/>
              </a:ext>
            </a:extLst>
          </p:cNvPr>
          <p:cNvSpPr txBox="1">
            <a:spLocks/>
          </p:cNvSpPr>
          <p:nvPr userDrawn="1"/>
        </p:nvSpPr>
        <p:spPr>
          <a:xfrm>
            <a:off x="2114550" y="9019515"/>
            <a:ext cx="8360017" cy="436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1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Hyperonomy Universal Decentralized Identifier URI Specification (did-uri-spec)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66720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1130" y="1139790"/>
            <a:ext cx="13617108" cy="14971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1130" y="2862431"/>
            <a:ext cx="6583656" cy="11366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3118" b="0" cap="all" baseline="0">
                <a:solidFill>
                  <a:schemeClr val="accent1"/>
                </a:solidFill>
              </a:defRPr>
            </a:lvl1pPr>
            <a:lvl2pPr marL="647990" indent="0">
              <a:buNone/>
              <a:defRPr sz="2835" b="1"/>
            </a:lvl2pPr>
            <a:lvl3pPr marL="1295979" indent="0">
              <a:buNone/>
              <a:defRPr sz="2551" b="1"/>
            </a:lvl3pPr>
            <a:lvl4pPr marL="1943969" indent="0">
              <a:buNone/>
              <a:defRPr sz="2268" b="1"/>
            </a:lvl4pPr>
            <a:lvl5pPr marL="2591958" indent="0">
              <a:buNone/>
              <a:defRPr sz="2268" b="1"/>
            </a:lvl5pPr>
            <a:lvl6pPr marL="3239948" indent="0">
              <a:buNone/>
              <a:defRPr sz="2268" b="1"/>
            </a:lvl6pPr>
            <a:lvl7pPr marL="3887937" indent="0">
              <a:buNone/>
              <a:defRPr sz="2268" b="1"/>
            </a:lvl7pPr>
            <a:lvl8pPr marL="4535927" indent="0">
              <a:buNone/>
              <a:defRPr sz="2268" b="1"/>
            </a:lvl8pPr>
            <a:lvl9pPr marL="5183916" indent="0">
              <a:buNone/>
              <a:defRPr sz="226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51130" y="4003010"/>
            <a:ext cx="6583656" cy="37481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088355" y="2867326"/>
            <a:ext cx="6583656" cy="1137060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3118" b="0" cap="all" baseline="0">
                <a:solidFill>
                  <a:schemeClr val="accent1"/>
                </a:solidFill>
              </a:defRPr>
            </a:lvl1pPr>
            <a:lvl2pPr marL="647990" indent="0">
              <a:buNone/>
              <a:defRPr sz="2835" b="1"/>
            </a:lvl2pPr>
            <a:lvl3pPr marL="1295979" indent="0">
              <a:buNone/>
              <a:defRPr sz="2551" b="1"/>
            </a:lvl3pPr>
            <a:lvl4pPr marL="1943969" indent="0">
              <a:buNone/>
              <a:defRPr sz="2268" b="1"/>
            </a:lvl4pPr>
            <a:lvl5pPr marL="2591958" indent="0">
              <a:buNone/>
              <a:defRPr sz="2268" b="1"/>
            </a:lvl5pPr>
            <a:lvl6pPr marL="3239948" indent="0">
              <a:buNone/>
              <a:defRPr sz="2268" b="1"/>
            </a:lvl6pPr>
            <a:lvl7pPr marL="3887937" indent="0">
              <a:buNone/>
              <a:defRPr sz="2268" b="1"/>
            </a:lvl7pPr>
            <a:lvl8pPr marL="4535927" indent="0">
              <a:buNone/>
              <a:defRPr sz="2268" b="1"/>
            </a:lvl8pPr>
            <a:lvl9pPr marL="5183916" indent="0">
              <a:buNone/>
              <a:defRPr sz="226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088355" y="3999073"/>
            <a:ext cx="6583656" cy="3738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67D1-9F66-4BC1-9BEC-73C07D7C9B6B}" type="slidenum">
              <a:rPr lang="en-CA" smtClean="0"/>
              <a:t>‹#›</a:t>
            </a:fld>
            <a:endParaRPr lang="en-CA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2060633" y="2617991"/>
            <a:ext cx="136169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955AA97-1758-463A-93ED-211CB11E7E7C}"/>
              </a:ext>
            </a:extLst>
          </p:cNvPr>
          <p:cNvSpPr txBox="1">
            <a:spLocks/>
          </p:cNvSpPr>
          <p:nvPr userDrawn="1"/>
        </p:nvSpPr>
        <p:spPr>
          <a:xfrm>
            <a:off x="704850" y="9019514"/>
            <a:ext cx="1168522" cy="4367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lang="en-CA" sz="1417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B5C67D1-9F66-4BC1-9BEC-73C07D7C9B6B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AC075A1B-48B7-4FAD-87B5-14B34CA0F064}"/>
              </a:ext>
            </a:extLst>
          </p:cNvPr>
          <p:cNvSpPr txBox="1">
            <a:spLocks/>
          </p:cNvSpPr>
          <p:nvPr userDrawn="1"/>
        </p:nvSpPr>
        <p:spPr>
          <a:xfrm>
            <a:off x="10706614" y="9019514"/>
            <a:ext cx="5868474" cy="436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1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A63F9A-B1EE-4CC4-82E4-7D02A9BB06B1}" type="datetime1">
              <a:rPr lang="en-CA" smtClean="0"/>
              <a:pPr/>
              <a:t>2019-04-01</a:t>
            </a:fld>
            <a:endParaRPr lang="en-CA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8E7B976-AF7A-4BDE-B3A2-041EB7095300}"/>
              </a:ext>
            </a:extLst>
          </p:cNvPr>
          <p:cNvSpPr txBox="1">
            <a:spLocks/>
          </p:cNvSpPr>
          <p:nvPr userDrawn="1"/>
        </p:nvSpPr>
        <p:spPr>
          <a:xfrm>
            <a:off x="2114550" y="9019515"/>
            <a:ext cx="8360017" cy="436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1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Hyperonomy Universal Decentralized Identifier URI Specification (did-uri-spec)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63953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549745"/>
            <a:ext cx="15870238" cy="1487145"/>
          </a:xfrm>
        </p:spPr>
        <p:txBody>
          <a:bodyPr>
            <a:normAutofit/>
          </a:bodyPr>
          <a:lstStyle>
            <a:lvl1pPr>
              <a:defRPr sz="5400">
                <a:latin typeface="Koblenz Serial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706614" y="9018020"/>
            <a:ext cx="5868474" cy="4367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BC0A79-33E3-419A-AB85-34666388398D}" type="datetime1">
              <a:rPr lang="en-CA" smtClean="0"/>
              <a:t>2019-04-01</a:t>
            </a:fld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57349" y="9019515"/>
            <a:ext cx="8233240" cy="4352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Hyperonomy Universal Decentralized Identifier URI Specification (did-uri-spec)</a:t>
            </a:r>
            <a:endParaRPr lang="en-CA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6D579B6-E979-471E-AC80-707B4308BFED}"/>
              </a:ext>
            </a:extLst>
          </p:cNvPr>
          <p:cNvSpPr txBox="1">
            <a:spLocks/>
          </p:cNvSpPr>
          <p:nvPr userDrawn="1"/>
        </p:nvSpPr>
        <p:spPr>
          <a:xfrm>
            <a:off x="704850" y="9019514"/>
            <a:ext cx="1168522" cy="4367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lang="en-CA" sz="1417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B5C67D1-9F66-4BC1-9BEC-73C07D7C9B6B}" type="slidenum">
              <a:rPr lang="en-US" smtClean="0">
                <a:solidFill>
                  <a:schemeClr val="bg1"/>
                </a:solidFill>
              </a:rPr>
              <a:pPr algn="l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703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DDFF05B5-D7CA-483E-AEE4-94AF4DE89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850" y="9019514"/>
            <a:ext cx="1168522" cy="436743"/>
          </a:xfrm>
        </p:spPr>
        <p:txBody>
          <a:bodyPr vert="horz" lIns="91440" tIns="45720" rIns="91440" bIns="45720" rtlCol="0" anchor="ctr"/>
          <a:lstStyle>
            <a:lvl1pPr>
              <a:defRPr lang="en-CA" sz="1417" smtClean="0">
                <a:solidFill>
                  <a:schemeClr val="bg1"/>
                </a:solidFill>
              </a:defRPr>
            </a:lvl1pPr>
          </a:lstStyle>
          <a:p>
            <a:pPr algn="l"/>
            <a:fld id="{0B5C67D1-9F66-4BC1-9BEC-73C07D7C9B6B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632724B-EE55-45CB-A9ED-A75F7A4D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06614" y="9019514"/>
            <a:ext cx="5868474" cy="4367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4764E6-EFF8-4FC9-B739-FB11DA910CAD}" type="datetime1">
              <a:rPr lang="en-CA" smtClean="0"/>
              <a:t>2019-04-01</a:t>
            </a:fld>
            <a:endParaRPr lang="en-CA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AA5757B-9107-4526-ADC1-46EE70F37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14550" y="9019515"/>
            <a:ext cx="8360017" cy="4367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Hyperonomy Universal Decentralized Identifier URI Specification (did-uri-spec)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07270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7559" y="1132434"/>
            <a:ext cx="4639021" cy="3184976"/>
          </a:xfrm>
        </p:spPr>
        <p:txBody>
          <a:bodyPr anchor="b">
            <a:normAutofit/>
          </a:bodyPr>
          <a:lstStyle>
            <a:lvl1pPr algn="l">
              <a:defRPr sz="34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8546" y="1132435"/>
            <a:ext cx="8521580" cy="6603239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47559" y="4543339"/>
            <a:ext cx="4641734" cy="3186484"/>
          </a:xfrm>
        </p:spPr>
        <p:txBody>
          <a:bodyPr/>
          <a:lstStyle>
            <a:lvl1pPr marL="0" indent="0" algn="l">
              <a:buNone/>
              <a:defRPr sz="2268"/>
            </a:lvl1pPr>
            <a:lvl2pPr marL="647990" indent="0">
              <a:buNone/>
              <a:defRPr sz="1984"/>
            </a:lvl2pPr>
            <a:lvl3pPr marL="1295979" indent="0">
              <a:buNone/>
              <a:defRPr sz="1701"/>
            </a:lvl3pPr>
            <a:lvl4pPr marL="1943969" indent="0">
              <a:buNone/>
              <a:defRPr sz="1417"/>
            </a:lvl4pPr>
            <a:lvl5pPr marL="2591958" indent="0">
              <a:buNone/>
              <a:defRPr sz="1417"/>
            </a:lvl5pPr>
            <a:lvl6pPr marL="3239948" indent="0">
              <a:buNone/>
              <a:defRPr sz="1417"/>
            </a:lvl6pPr>
            <a:lvl7pPr marL="3887937" indent="0">
              <a:buNone/>
              <a:defRPr sz="1417"/>
            </a:lvl7pPr>
            <a:lvl8pPr marL="4535927" indent="0">
              <a:buNone/>
              <a:defRPr sz="1417"/>
            </a:lvl8pPr>
            <a:lvl9pPr marL="5183916" indent="0">
              <a:buNone/>
              <a:defRPr sz="141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052673" y="4543339"/>
            <a:ext cx="463390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B6047CC-DA28-4076-BC9E-0D43BFA1B3F4}"/>
              </a:ext>
            </a:extLst>
          </p:cNvPr>
          <p:cNvSpPr txBox="1">
            <a:spLocks/>
          </p:cNvSpPr>
          <p:nvPr userDrawn="1"/>
        </p:nvSpPr>
        <p:spPr>
          <a:xfrm>
            <a:off x="704850" y="9019514"/>
            <a:ext cx="1168522" cy="4367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lang="en-CA" sz="1417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B5C67D1-9F66-4BC1-9BEC-73C07D7C9B6B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CCC9B87-A470-4BEB-85F2-9AC29F600A4E}"/>
              </a:ext>
            </a:extLst>
          </p:cNvPr>
          <p:cNvSpPr txBox="1">
            <a:spLocks/>
          </p:cNvSpPr>
          <p:nvPr userDrawn="1"/>
        </p:nvSpPr>
        <p:spPr>
          <a:xfrm>
            <a:off x="10706614" y="9019514"/>
            <a:ext cx="5868474" cy="436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1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A63F9A-B1EE-4CC4-82E4-7D02A9BB06B1}" type="datetime1">
              <a:rPr lang="en-CA" smtClean="0"/>
              <a:pPr/>
              <a:t>2019-04-01</a:t>
            </a:fld>
            <a:endParaRPr lang="en-CA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030A27B-E456-42CB-9965-58F57753D0B8}"/>
              </a:ext>
            </a:extLst>
          </p:cNvPr>
          <p:cNvSpPr txBox="1">
            <a:spLocks/>
          </p:cNvSpPr>
          <p:nvPr userDrawn="1"/>
        </p:nvSpPr>
        <p:spPr>
          <a:xfrm>
            <a:off x="2114550" y="9019515"/>
            <a:ext cx="8360017" cy="436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1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Hyperonomy Universal Decentralized Identifier URI Specification (did-uri-spec)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79948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597834" y="683410"/>
            <a:ext cx="5774908" cy="729813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6820" y="1600928"/>
            <a:ext cx="7841067" cy="2594599"/>
          </a:xfrm>
        </p:spPr>
        <p:txBody>
          <a:bodyPr anchor="b">
            <a:normAutofit/>
          </a:bodyPr>
          <a:lstStyle>
            <a:lvl1pPr>
              <a:defRPr sz="45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14842" y="1591048"/>
            <a:ext cx="3955976" cy="5479982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4535"/>
            </a:lvl1pPr>
            <a:lvl2pPr marL="647990" indent="0">
              <a:buNone/>
              <a:defRPr sz="3968"/>
            </a:lvl2pPr>
            <a:lvl3pPr marL="1295979" indent="0">
              <a:buNone/>
              <a:defRPr sz="3402"/>
            </a:lvl3pPr>
            <a:lvl4pPr marL="1943969" indent="0">
              <a:buNone/>
              <a:defRPr sz="2835"/>
            </a:lvl4pPr>
            <a:lvl5pPr marL="2591958" indent="0">
              <a:buNone/>
              <a:defRPr sz="2835"/>
            </a:lvl5pPr>
            <a:lvl6pPr marL="3239948" indent="0">
              <a:buNone/>
              <a:defRPr sz="2835"/>
            </a:lvl6pPr>
            <a:lvl7pPr marL="3887937" indent="0">
              <a:buNone/>
              <a:defRPr sz="2835"/>
            </a:lvl7pPr>
            <a:lvl8pPr marL="4535927" indent="0">
              <a:buNone/>
              <a:defRPr sz="2835"/>
            </a:lvl8pPr>
            <a:lvl9pPr marL="5183916" indent="0">
              <a:buNone/>
              <a:defRPr sz="2835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55577" y="4459007"/>
            <a:ext cx="7829836" cy="2840026"/>
          </a:xfrm>
        </p:spPr>
        <p:txBody>
          <a:bodyPr>
            <a:normAutofit/>
          </a:bodyPr>
          <a:lstStyle>
            <a:lvl1pPr marL="0" indent="0" algn="l">
              <a:buNone/>
              <a:defRPr sz="2551"/>
            </a:lvl1pPr>
            <a:lvl2pPr marL="647990" indent="0">
              <a:buNone/>
              <a:defRPr sz="1984"/>
            </a:lvl2pPr>
            <a:lvl3pPr marL="1295979" indent="0">
              <a:buNone/>
              <a:defRPr sz="1701"/>
            </a:lvl3pPr>
            <a:lvl4pPr marL="1943969" indent="0">
              <a:buNone/>
              <a:defRPr sz="1417"/>
            </a:lvl4pPr>
            <a:lvl5pPr marL="2591958" indent="0">
              <a:buNone/>
              <a:defRPr sz="1417"/>
            </a:lvl5pPr>
            <a:lvl6pPr marL="3239948" indent="0">
              <a:buNone/>
              <a:defRPr sz="1417"/>
            </a:lvl6pPr>
            <a:lvl7pPr marL="3887937" indent="0">
              <a:buNone/>
              <a:defRPr sz="1417"/>
            </a:lvl7pPr>
            <a:lvl8pPr marL="4535927" indent="0">
              <a:buNone/>
              <a:defRPr sz="1417"/>
            </a:lvl8pPr>
            <a:lvl9pPr marL="5183916" indent="0">
              <a:buNone/>
              <a:defRPr sz="141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051401" y="7752762"/>
            <a:ext cx="7834013" cy="4537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2EF8916B-B9DA-4EAE-8C43-3AF73A0F5150}" type="datetime1">
              <a:rPr lang="en-CA" smtClean="0"/>
              <a:t>2019-04-01</a:t>
            </a:fld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67D1-9F66-4BC1-9BEC-73C07D7C9B6B}" type="slidenum">
              <a:rPr lang="en-CA" smtClean="0"/>
              <a:t>‹#›</a:t>
            </a:fld>
            <a:endParaRPr lang="en-CA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2051401" y="4455624"/>
            <a:ext cx="78340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6B9BE36-0F1E-40F3-AD21-67DBBD9B1F26}"/>
              </a:ext>
            </a:extLst>
          </p:cNvPr>
          <p:cNvSpPr txBox="1">
            <a:spLocks/>
          </p:cNvSpPr>
          <p:nvPr userDrawn="1"/>
        </p:nvSpPr>
        <p:spPr>
          <a:xfrm>
            <a:off x="704850" y="9019514"/>
            <a:ext cx="1168522" cy="4367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lang="en-CA" sz="1417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B5C67D1-9F66-4BC1-9BEC-73C07D7C9B6B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DEA3EED5-19E4-4535-B714-41C8AAB75C3A}"/>
              </a:ext>
            </a:extLst>
          </p:cNvPr>
          <p:cNvSpPr txBox="1">
            <a:spLocks/>
          </p:cNvSpPr>
          <p:nvPr userDrawn="1"/>
        </p:nvSpPr>
        <p:spPr>
          <a:xfrm>
            <a:off x="10706614" y="9019514"/>
            <a:ext cx="5868474" cy="436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1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A63F9A-B1EE-4CC4-82E4-7D02A9BB06B1}" type="datetime1">
              <a:rPr lang="en-CA" smtClean="0"/>
              <a:pPr/>
              <a:t>2019-04-01</a:t>
            </a:fld>
            <a:endParaRPr lang="en-CA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69453FE-7D67-4BD9-BA74-12123F478A41}"/>
              </a:ext>
            </a:extLst>
          </p:cNvPr>
          <p:cNvSpPr txBox="1">
            <a:spLocks/>
          </p:cNvSpPr>
          <p:nvPr userDrawn="1"/>
        </p:nvSpPr>
        <p:spPr>
          <a:xfrm>
            <a:off x="2114550" y="9019515"/>
            <a:ext cx="8360017" cy="436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1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Hyperonomy Universal Decentralized Identifier URI Specification (did-uri-spec)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3901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862328"/>
            <a:ext cx="17279938" cy="581960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8683435"/>
            <a:ext cx="17279938" cy="105302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7349" y="1140295"/>
            <a:ext cx="13610892" cy="14871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349" y="2857021"/>
            <a:ext cx="13610892" cy="4890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398" y="1132433"/>
            <a:ext cx="1149472" cy="713752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3968">
                <a:solidFill>
                  <a:schemeClr val="accent1"/>
                </a:solidFill>
              </a:defRPr>
            </a:lvl1pPr>
          </a:lstStyle>
          <a:p>
            <a:fld id="{0B5C67D1-9F66-4BC1-9BEC-73C07D7C9B6B}" type="slidenum">
              <a:rPr lang="en-CA" smtClean="0"/>
              <a:t>‹#›</a:t>
            </a:fld>
            <a:endParaRPr lang="en-CA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8686175"/>
            <a:ext cx="17279938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11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/>
  <p:txStyles>
    <p:titleStyle>
      <a:lvl1pPr algn="l" defTabSz="1295979" rtl="0" eaLnBrk="1" latinLnBrk="0" hangingPunct="1">
        <a:lnSpc>
          <a:spcPct val="90000"/>
        </a:lnSpc>
        <a:spcBef>
          <a:spcPct val="0"/>
        </a:spcBef>
        <a:buNone/>
        <a:defRPr sz="4535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23995" indent="-323995" algn="l" defTabSz="1295979" rtl="0" eaLnBrk="1" latinLnBrk="0" hangingPunct="1">
        <a:lnSpc>
          <a:spcPct val="120000"/>
        </a:lnSpc>
        <a:spcBef>
          <a:spcPts val="1417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835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971984" indent="-323995" algn="l" defTabSz="1295979" rtl="0" eaLnBrk="1" latinLnBrk="0" hangingPunct="1">
        <a:lnSpc>
          <a:spcPct val="120000"/>
        </a:lnSpc>
        <a:spcBef>
          <a:spcPts val="709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551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619974" indent="-323995" algn="l" defTabSz="1295979" rtl="0" eaLnBrk="1" latinLnBrk="0" hangingPunct="1">
        <a:lnSpc>
          <a:spcPct val="120000"/>
        </a:lnSpc>
        <a:spcBef>
          <a:spcPts val="709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268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267963" indent="-323995" algn="l" defTabSz="1295979" rtl="0" eaLnBrk="1" latinLnBrk="0" hangingPunct="1">
        <a:lnSpc>
          <a:spcPct val="120000"/>
        </a:lnSpc>
        <a:spcBef>
          <a:spcPts val="709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984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915953" indent="-323995" algn="l" defTabSz="1295979" rtl="0" eaLnBrk="1" latinLnBrk="0" hangingPunct="1">
        <a:lnSpc>
          <a:spcPct val="120000"/>
        </a:lnSpc>
        <a:spcBef>
          <a:spcPts val="709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01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563943" indent="-323995" algn="l" defTabSz="1295979" rtl="0" eaLnBrk="1" latinLnBrk="0" hangingPunct="1">
        <a:lnSpc>
          <a:spcPct val="120000"/>
        </a:lnSpc>
        <a:spcBef>
          <a:spcPts val="709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01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211932" indent="-323995" algn="l" defTabSz="1295979" rtl="0" eaLnBrk="1" latinLnBrk="0" hangingPunct="1">
        <a:lnSpc>
          <a:spcPct val="120000"/>
        </a:lnSpc>
        <a:spcBef>
          <a:spcPts val="709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01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4859922" indent="-323995" algn="l" defTabSz="1295979" rtl="0" eaLnBrk="1" latinLnBrk="0" hangingPunct="1">
        <a:lnSpc>
          <a:spcPct val="120000"/>
        </a:lnSpc>
        <a:spcBef>
          <a:spcPts val="709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01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507911" indent="-323995" algn="l" defTabSz="1295979" rtl="0" eaLnBrk="1" latinLnBrk="0" hangingPunct="1">
        <a:lnSpc>
          <a:spcPct val="120000"/>
        </a:lnSpc>
        <a:spcBef>
          <a:spcPts val="709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01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1pPr>
      <a:lvl2pPr marL="647990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2pPr>
      <a:lvl3pPr marL="1295979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3pPr>
      <a:lvl4pPr marL="1943969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4pPr>
      <a:lvl5pPr marL="2591958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5pPr>
      <a:lvl6pPr marL="3239948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6pPr>
      <a:lvl7pPr marL="3887937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7pPr>
      <a:lvl8pPr marL="4535927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8pPr>
      <a:lvl9pPr marL="5183916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Relationship Id="rId4" Type="http://schemas.openxmlformats.org/officeDocument/2006/relationships/image" Target="../media/image2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FC834-6430-4E4A-83B7-97BA43C29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529388"/>
            <a:ext cx="16536988" cy="4556961"/>
          </a:xfrm>
        </p:spPr>
        <p:txBody>
          <a:bodyPr>
            <a:normAutofit fontScale="90000"/>
          </a:bodyPr>
          <a:lstStyle/>
          <a:p>
            <a:br>
              <a:rPr lang="en-US" sz="6600" spc="-100" dirty="0">
                <a:solidFill>
                  <a:srgbClr val="1D326D"/>
                </a:solidFill>
              </a:rPr>
            </a:br>
            <a:br>
              <a:rPr lang="en-US" sz="6600" spc="-100" dirty="0">
                <a:solidFill>
                  <a:srgbClr val="1D326D"/>
                </a:solidFill>
              </a:rPr>
            </a:br>
            <a:r>
              <a:rPr lang="en-US" sz="6600" spc="-100" dirty="0">
                <a:solidFill>
                  <a:srgbClr val="1D326D"/>
                </a:solidFill>
              </a:rPr>
              <a:t>Hyperonomy Universal Decentralized Identifier URI </a:t>
            </a:r>
            <a:r>
              <a:rPr lang="en-US" sz="6600" dirty="0">
                <a:solidFill>
                  <a:srgbClr val="1D326D"/>
                </a:solidFill>
              </a:rPr>
              <a:t>Specification (</a:t>
            </a:r>
            <a:r>
              <a:rPr lang="en-US" sz="6600" cap="none" dirty="0">
                <a:solidFill>
                  <a:srgbClr val="1D326D"/>
                </a:solidFill>
                <a:latin typeface="Consolas" panose="020B0609020204030204" pitchFamily="49" charset="0"/>
              </a:rPr>
              <a:t>did-uri-spec</a:t>
            </a:r>
            <a:r>
              <a:rPr lang="en-US" sz="6600" dirty="0">
                <a:solidFill>
                  <a:srgbClr val="1D326D"/>
                </a:solidFill>
              </a:rPr>
              <a:t>):</a:t>
            </a:r>
            <a:br>
              <a:rPr lang="en-US" sz="6600" dirty="0">
                <a:solidFill>
                  <a:srgbClr val="1D326D"/>
                </a:solidFill>
              </a:rPr>
            </a:br>
            <a:r>
              <a:rPr lang="en-US" sz="6600" dirty="0">
                <a:solidFill>
                  <a:srgbClr val="1D326D"/>
                </a:solidFill>
              </a:rPr>
              <a:t>“DID ABNF” Comparison and Coexistence</a:t>
            </a:r>
            <a:br>
              <a:rPr lang="en-US" sz="6600" dirty="0">
                <a:solidFill>
                  <a:srgbClr val="1D326D"/>
                </a:solidFill>
              </a:rPr>
            </a:br>
            <a:r>
              <a:rPr lang="en-US" sz="5400" cap="none" dirty="0">
                <a:solidFill>
                  <a:srgbClr val="1D326D"/>
                </a:solidFill>
              </a:rPr>
              <a:t>https://github.com/mwherman2000/did-uri-spec</a:t>
            </a:r>
            <a:endParaRPr lang="en-US" sz="5400" cap="none" dirty="0">
              <a:solidFill>
                <a:srgbClr val="1D326D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0EB17-2854-4658-9BE6-4D698F627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850" y="5650674"/>
            <a:ext cx="14944338" cy="2121725"/>
          </a:xfrm>
        </p:spPr>
        <p:txBody>
          <a:bodyPr>
            <a:normAutofit/>
          </a:bodyPr>
          <a:lstStyle/>
          <a:p>
            <a:r>
              <a:rPr lang="en-CA" dirty="0"/>
              <a:t>Michael Herman (</a:t>
            </a:r>
            <a:r>
              <a:rPr lang="en-CA" cap="none" dirty="0"/>
              <a:t>@mwherman2000</a:t>
            </a:r>
            <a:r>
              <a:rPr lang="en-CA" dirty="0"/>
              <a:t>)</a:t>
            </a:r>
          </a:p>
          <a:p>
            <a:r>
              <a:rPr lang="en-CA" dirty="0"/>
              <a:t>Independent Blockchain Architect</a:t>
            </a:r>
          </a:p>
          <a:p>
            <a:r>
              <a:rPr lang="en-CA" dirty="0"/>
              <a:t>mwherman@parallelspace.net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E8D87-3CE9-4E2D-9F08-E37BA021E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B5C67D1-9F66-4BC1-9BEC-73C07D7C9B6B}" type="slidenum">
              <a:rPr lang="en-US" smtClean="0"/>
              <a:pPr algn="l"/>
              <a:t>1</a:t>
            </a:fld>
            <a:endParaRPr lang="en-US" dirty="0"/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BC9154A1-1EB1-49C9-ACB0-22A293391691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0706614" y="9018020"/>
            <a:ext cx="5868474" cy="436742"/>
          </a:xfrm>
          <a:prstGeom prst="rect">
            <a:avLst/>
          </a:prstGeom>
        </p:spPr>
        <p:txBody>
          <a:bodyPr/>
          <a:lstStyle/>
          <a:p>
            <a:fld id="{F6999605-DBED-4C66-B9A6-EF428394216D}" type="datetime1">
              <a:rPr lang="en-CA" smtClean="0">
                <a:solidFill>
                  <a:schemeClr val="bg1"/>
                </a:solidFill>
              </a:rPr>
              <a:t>2019-04-01</a:t>
            </a:fld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EADB35-0F1C-45F9-B41E-D189137D737B}"/>
              </a:ext>
            </a:extLst>
          </p:cNvPr>
          <p:cNvSpPr/>
          <p:nvPr/>
        </p:nvSpPr>
        <p:spPr>
          <a:xfrm>
            <a:off x="15218431" y="4271697"/>
            <a:ext cx="1540807" cy="8463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CA" sz="4900" dirty="0">
                <a:solidFill>
                  <a:srgbClr val="1D326D"/>
                </a:solidFill>
                <a:latin typeface="+mj-lt"/>
                <a:ea typeface="+mj-ea"/>
                <a:cs typeface="+mj-cs"/>
              </a:rPr>
              <a:t>v0.22</a:t>
            </a:r>
            <a:endParaRPr lang="en-US" sz="4900" dirty="0">
              <a:solidFill>
                <a:srgbClr val="1D326D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98796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FC834-6430-4E4A-83B7-97BA43C29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900" y="1137147"/>
            <a:ext cx="16173450" cy="3602126"/>
          </a:xfrm>
        </p:spPr>
        <p:txBody>
          <a:bodyPr>
            <a:normAutofit/>
          </a:bodyPr>
          <a:lstStyle/>
          <a:p>
            <a:r>
              <a:rPr lang="en-CA" sz="6600" dirty="0">
                <a:solidFill>
                  <a:srgbClr val="1D326D"/>
                </a:solidFill>
                <a:sym typeface="Wingdings" panose="05000000000000000000" pitchFamily="2" charset="2"/>
              </a:rPr>
              <a:t> In-depth Comparisons</a:t>
            </a:r>
            <a:endParaRPr lang="en-US" sz="6600" dirty="0">
              <a:solidFill>
                <a:srgbClr val="1D326D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0EB17-2854-4658-9BE6-4D698F627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900" y="5462192"/>
            <a:ext cx="14944338" cy="1385642"/>
          </a:xfrm>
        </p:spPr>
        <p:txBody>
          <a:bodyPr>
            <a:normAutofit fontScale="70000" lnSpcReduction="20000"/>
          </a:bodyPr>
          <a:lstStyle/>
          <a:p>
            <a:r>
              <a:rPr lang="en-CA" dirty="0"/>
              <a:t>Michael Herman (</a:t>
            </a:r>
            <a:r>
              <a:rPr lang="en-CA" cap="none" dirty="0"/>
              <a:t>@mwherman2000</a:t>
            </a:r>
            <a:r>
              <a:rPr lang="en-CA" dirty="0"/>
              <a:t>)</a:t>
            </a:r>
          </a:p>
          <a:p>
            <a:r>
              <a:rPr lang="en-CA" dirty="0"/>
              <a:t>Independent Blockchain Architect</a:t>
            </a:r>
          </a:p>
          <a:p>
            <a:r>
              <a:rPr lang="en-CA" dirty="0"/>
              <a:t>mwherman@parallelspace.net</a:t>
            </a:r>
            <a:endParaRPr lang="en-US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B7F5412E-5DEB-4BEC-9DBB-F1C88B73A0F0}"/>
              </a:ext>
            </a:extLst>
          </p:cNvPr>
          <p:cNvSpPr txBox="1">
            <a:spLocks/>
          </p:cNvSpPr>
          <p:nvPr/>
        </p:nvSpPr>
        <p:spPr>
          <a:xfrm>
            <a:off x="10706614" y="9018020"/>
            <a:ext cx="5868474" cy="436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1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5A9342-8D2C-4F03-BE33-2A71AE2A9EC4}" type="datetime1">
              <a:rPr lang="en-CA" smtClean="0">
                <a:solidFill>
                  <a:schemeClr val="bg1"/>
                </a:solidFill>
              </a:rPr>
              <a:pPr/>
              <a:t>2019-04-01</a:t>
            </a:fld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41E3CD0-10D8-4D37-8C62-EAA7236E5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B5C67D1-9F66-4BC1-9BEC-73C07D7C9B6B}" type="slidenum">
              <a:rPr lang="en-US" smtClean="0"/>
              <a:pPr algn="l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171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12633-87B0-4FF4-81DB-DBF98DFFC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07505"/>
            <a:ext cx="17279937" cy="1487145"/>
          </a:xfrm>
        </p:spPr>
        <p:txBody>
          <a:bodyPr>
            <a:noAutofit/>
          </a:bodyPr>
          <a:lstStyle/>
          <a:p>
            <a:pPr algn="ctr"/>
            <a:r>
              <a:rPr lang="en-CA" dirty="0"/>
              <a:t>High-level </a:t>
            </a:r>
            <a:r>
              <a:rPr lang="en-CA" cap="none" dirty="0">
                <a:latin typeface="Consolas" panose="020B0609020204030204" pitchFamily="49" charset="0"/>
              </a:rPr>
              <a:t>did-uri-spec</a:t>
            </a:r>
            <a:r>
              <a:rPr lang="en-CA" dirty="0"/>
              <a:t> User Scenarios (Slide 45)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C5E96D-6B8B-448A-8136-E6CE91F9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B5C67D1-9F66-4BC1-9BEC-73C07D7C9B6B}" type="slidenum">
              <a:rPr lang="en-US" smtClean="0"/>
              <a:pPr algn="l"/>
              <a:t>11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FC1618-CDA1-4F61-A340-C2DC49CAA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A2B63D02-EDD2-4E27-BCF0-B97A6536A4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3877784"/>
              </p:ext>
            </p:extLst>
          </p:nvPr>
        </p:nvGraphicFramePr>
        <p:xfrm>
          <a:off x="296069" y="1245019"/>
          <a:ext cx="16687800" cy="850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95">
                  <a:extLst>
                    <a:ext uri="{9D8B030D-6E8A-4147-A177-3AD203B41FA5}">
                      <a16:colId xmlns:a16="http://schemas.microsoft.com/office/drawing/2014/main" val="1155895694"/>
                    </a:ext>
                  </a:extLst>
                </a:gridCol>
                <a:gridCol w="9254836">
                  <a:extLst>
                    <a:ext uri="{9D8B030D-6E8A-4147-A177-3AD203B41FA5}">
                      <a16:colId xmlns:a16="http://schemas.microsoft.com/office/drawing/2014/main" val="2137690649"/>
                    </a:ext>
                  </a:extLst>
                </a:gridCol>
                <a:gridCol w="6773069">
                  <a:extLst>
                    <a:ext uri="{9D8B030D-6E8A-4147-A177-3AD203B41FA5}">
                      <a16:colId xmlns:a16="http://schemas.microsoft.com/office/drawing/2014/main" val="1141776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200" dirty="0"/>
                        <a:t>#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200" dirty="0">
                          <a:latin typeface="Consolas" panose="020B0609020204030204" pitchFamily="49" charset="0"/>
                        </a:rPr>
                        <a:t>did-uri-spec</a:t>
                      </a:r>
                      <a:r>
                        <a:rPr lang="en-CA" sz="3200" dirty="0"/>
                        <a:t> Syntax Patterns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200" dirty="0"/>
                        <a:t>Type of Document Returned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025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&lt;did&gt;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DID Document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50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&lt;did&gt;!$selectId="exam_src"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DID Document Fragment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372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&lt;did&gt;!$serviceId="exam_src"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Remapped Service Endpoint URI/URL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72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latin typeface="Consolas" panose="020B0609020204030204" pitchFamily="49" charset="0"/>
                        </a:rPr>
                        <a:t>4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latin typeface="Consolas" panose="020B0609020204030204" pitchFamily="49" charset="0"/>
                        </a:rPr>
                        <a:t>&lt;did&gt;!$contentId="pqrs"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200" dirty="0"/>
                        <a:t>DID Doc Content Fragment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989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latin typeface="Consolas" panose="020B0609020204030204" pitchFamily="49" charset="0"/>
                        </a:rPr>
                        <a:t>5*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Consolas" panose="020B0609020204030204" pitchFamily="49" charset="0"/>
                        </a:rPr>
                        <a:t>&lt;did&gt;!$attachmentId="abcd"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/>
                        <a:t>A2A Message Attachment Fragment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326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latin typeface="Consolas" panose="020B0609020204030204" pitchFamily="49" charset="0"/>
                        </a:rPr>
                        <a:t>6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Consolas" panose="020B0609020204030204" pitchFamily="49" charset="0"/>
                        </a:rPr>
                        <a:t>"query": "&lt;did&gt;!$filter='*'"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200" dirty="0"/>
                        <a:t>Array of All Service Agent Feature/Protocol Descriptions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493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latin typeface="Consolas" panose="020B0609020204030204" pitchFamily="49" charset="0"/>
                        </a:rPr>
                        <a:t>7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Consolas" panose="020B0609020204030204" pitchFamily="49" charset="0"/>
                        </a:rPr>
                        <a:t>"query": "&lt;did&gt;!$filter='spec/tictactoe/1.*'"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/>
                        <a:t>Array of Filtered Service Agent Feature/Protocol Descriptions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674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solidFill>
                            <a:srgbClr val="1D326D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en-US" sz="3200" dirty="0">
                        <a:solidFill>
                          <a:srgbClr val="1D326D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solidFill>
                            <a:srgbClr val="1D326D"/>
                          </a:solidFill>
                          <a:latin typeface="Consolas" panose="020B0609020204030204" pitchFamily="49" charset="0"/>
                        </a:rPr>
                        <a:t>&lt;didmethod&gt;!$supportedCapabilities</a:t>
                      </a:r>
                      <a:endParaRPr lang="en-US" sz="3200" dirty="0">
                        <a:solidFill>
                          <a:srgbClr val="1D326D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solidFill>
                            <a:srgbClr val="1D326D"/>
                          </a:solidFill>
                        </a:rPr>
                        <a:t>Array of DID Method Capabilities</a:t>
                      </a:r>
                      <a:endParaRPr lang="en-US" sz="3200" dirty="0">
                        <a:solidFill>
                          <a:srgbClr val="1D326D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231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latin typeface="Consolas" panose="020B0609020204030204" pitchFamily="49" charset="0"/>
                        </a:rPr>
                        <a:t>9a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Consolas" panose="020B0609020204030204" pitchFamily="49" charset="0"/>
                        </a:rPr>
                        <a:t>did:!$documents / did:xyz:!$documents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/>
                        <a:t>Array of DID Documents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751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latin typeface="Consolas" panose="020B0609020204030204" pitchFamily="49" charset="0"/>
                        </a:rPr>
                        <a:t>9b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Consolas" panose="020B0609020204030204" pitchFamily="49" charset="0"/>
                        </a:rPr>
                        <a:t>did:xyz:!$documents&amp;$top=10&amp;$skip=100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/>
                        <a:t>Batch of DID Documents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843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latin typeface="Consolas" panose="020B0609020204030204" pitchFamily="49" charset="0"/>
                        </a:rPr>
                        <a:t>9c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Consolas" panose="020B0609020204030204" pitchFamily="49" charset="0"/>
                        </a:rPr>
                        <a:t>did:xyz:!$documents&amp;$filter='has=ServiceEndPoint'&amp;$top=10&amp;$skip=100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89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latin typeface="Consolas" panose="020B0609020204030204" pitchFamily="49" charset="0"/>
                        </a:rPr>
                        <a:t>9d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Consolas" panose="020B0609020204030204" pitchFamily="49" charset="0"/>
                        </a:rPr>
                        <a:t>did:xyz:!$documents&amp;$filter='version=4'&amp;$top=10&amp;$skip=100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116883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B3D3096F-70C4-478C-8871-4B9087CB6580}"/>
              </a:ext>
            </a:extLst>
          </p:cNvPr>
          <p:cNvSpPr/>
          <p:nvPr/>
        </p:nvSpPr>
        <p:spPr>
          <a:xfrm>
            <a:off x="296069" y="1805168"/>
            <a:ext cx="16687800" cy="2340112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577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12633-87B0-4FF4-81DB-DBF98DFFC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69" y="549745"/>
            <a:ext cx="16983869" cy="1487145"/>
          </a:xfrm>
        </p:spPr>
        <p:txBody>
          <a:bodyPr>
            <a:normAutofit/>
          </a:bodyPr>
          <a:lstStyle/>
          <a:p>
            <a:r>
              <a:rPr lang="en-CA" dirty="0"/>
              <a:t>High-level </a:t>
            </a:r>
            <a:r>
              <a:rPr lang="en-CA" cap="none" dirty="0">
                <a:latin typeface="Consolas" panose="020B0609020204030204" pitchFamily="49" charset="0"/>
              </a:rPr>
              <a:t>did-uri</a:t>
            </a:r>
            <a:r>
              <a:rPr lang="en-CA" dirty="0"/>
              <a:t> User Scenarios (Slide 46)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276A93A-9601-4C08-AD7D-9CCDC403BCA1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296069" y="1407579"/>
          <a:ext cx="16687800" cy="752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458">
                  <a:extLst>
                    <a:ext uri="{9D8B030D-6E8A-4147-A177-3AD203B41FA5}">
                      <a16:colId xmlns:a16="http://schemas.microsoft.com/office/drawing/2014/main" val="1155895694"/>
                    </a:ext>
                  </a:extLst>
                </a:gridCol>
                <a:gridCol w="9996055">
                  <a:extLst>
                    <a:ext uri="{9D8B030D-6E8A-4147-A177-3AD203B41FA5}">
                      <a16:colId xmlns:a16="http://schemas.microsoft.com/office/drawing/2014/main" val="2137690649"/>
                    </a:ext>
                  </a:extLst>
                </a:gridCol>
                <a:gridCol w="5990287">
                  <a:extLst>
                    <a:ext uri="{9D8B030D-6E8A-4147-A177-3AD203B41FA5}">
                      <a16:colId xmlns:a16="http://schemas.microsoft.com/office/drawing/2014/main" val="1141776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200" dirty="0"/>
                        <a:t>#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200" dirty="0"/>
                        <a:t>did-uri Syntax Patterns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200" dirty="0"/>
                        <a:t>Type of Document Returned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025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200" dirty="0">
                          <a:latin typeface="Consolas" panose="020B0609020204030204" pitchFamily="49" charset="0"/>
                        </a:rPr>
                        <a:t>10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200" dirty="0">
                          <a:latin typeface="Consolas" panose="020B0609020204030204" pitchFamily="49" charset="0"/>
                        </a:rPr>
                        <a:t>&lt;did&gt;!?$exists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200" dirty="0"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CA" sz="3200" dirty="0"/>
                        <a:t> or </a:t>
                      </a:r>
                      <a:r>
                        <a:rPr lang="en-CA" sz="3200" dirty="0">
                          <a:latin typeface="Consolas" panose="020B0609020204030204" pitchFamily="49" charset="0"/>
                        </a:rPr>
                        <a:t>False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50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latin typeface="Consolas" panose="020B0609020204030204" pitchFamily="49" charset="0"/>
                        </a:rPr>
                        <a:t>11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latin typeface="Consolas" panose="020B0609020204030204" pitchFamily="49" charset="0"/>
                        </a:rPr>
                        <a:t>&lt;did&gt;!?$exists</a:t>
                      </a:r>
                      <a:r>
                        <a:rPr lang="en-US" sz="3200" dirty="0">
                          <a:latin typeface="Consolas" panose="020B0609020204030204" pitchFamily="49" charset="0"/>
                        </a:rPr>
                        <a:t>="bops"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CA" sz="3200" dirty="0"/>
                        <a:t> or </a:t>
                      </a:r>
                      <a:r>
                        <a:rPr lang="en-CA" sz="3200" dirty="0">
                          <a:latin typeface="Consolas" panose="020B0609020204030204" pitchFamily="49" charset="0"/>
                        </a:rPr>
                        <a:t>False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441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423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latin typeface="Consolas" panose="020B0609020204030204" pitchFamily="49" charset="0"/>
                        </a:rPr>
                        <a:t>12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latin typeface="Consolas" panose="020B0609020204030204" pitchFamily="49" charset="0"/>
                        </a:rPr>
                        <a:t>&lt;did&gt;!$type="diddoc" (default type – UC #1)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200" dirty="0"/>
                        <a:t>DID Document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372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latin typeface="Consolas" panose="020B0609020204030204" pitchFamily="49" charset="0"/>
                        </a:rPr>
                        <a:t>13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latin typeface="Consolas" panose="020B0609020204030204" pitchFamily="49" charset="0"/>
                        </a:rPr>
                        <a:t>&lt;did&gt;!$type="schema"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200" dirty="0"/>
                        <a:t>Schema Document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989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latin typeface="Consolas" panose="020B0609020204030204" pitchFamily="49" charset="0"/>
                        </a:rPr>
                        <a:t>14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latin typeface="Consolas" panose="020B0609020204030204" pitchFamily="49" charset="0"/>
                        </a:rPr>
                        <a:t>&lt;did&gt;!$type="creddef"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200" dirty="0"/>
                        <a:t>Credential Definition Document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601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latin typeface="Consolas" panose="020B0609020204030204" pitchFamily="49" charset="0"/>
                        </a:rPr>
                        <a:t>15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latin typeface="Consolas" panose="020B0609020204030204" pitchFamily="49" charset="0"/>
                        </a:rPr>
                        <a:t>&lt;did&gt;!$type="overlay.format"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/>
                        <a:t>Format Overlay Document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326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latin typeface="Consolas" panose="020B0609020204030204" pitchFamily="49" charset="0"/>
                        </a:rPr>
                        <a:t>16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latin typeface="Consolas" panose="020B0609020204030204" pitchFamily="49" charset="0"/>
                        </a:rPr>
                        <a:t>&lt;did&gt;!$type="node"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/>
                        <a:t>VDR Node Document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493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606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latin typeface="Consolas" panose="020B0609020204030204" pitchFamily="49" charset="0"/>
                        </a:rPr>
                        <a:t>17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latin typeface="Consolas" panose="020B0609020204030204" pitchFamily="49" charset="0"/>
                        </a:rPr>
                        <a:t>did:!$type="config.pool"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/>
                        <a:t>Pool Configuration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674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latin typeface="Consolas" panose="020B0609020204030204" pitchFamily="49" charset="0"/>
                        </a:rPr>
                        <a:t>18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latin typeface="Consolas" panose="020B0609020204030204" pitchFamily="49" charset="0"/>
                        </a:rPr>
                        <a:t>did:!$type="perfmon.pool"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/>
                        <a:t>Pool Performance Monitoring Doc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510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latin typeface="Consolas" panose="020B0609020204030204" pitchFamily="49" charset="0"/>
                        </a:rPr>
                        <a:t>19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latin typeface="Consolas" panose="020B0609020204030204" pitchFamily="49" charset="0"/>
                        </a:rPr>
                        <a:t>did:xyz:!$type="perfmon.didmethod"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/>
                        <a:t>DID Method Perf. Monitoring Doc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95715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C5E96D-6B8B-448A-8136-E6CE91F9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B5C67D1-9F66-4BC1-9BEC-73C07D7C9B6B}" type="slidenum">
              <a:rPr lang="en-US" smtClean="0"/>
              <a:pPr algn="l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54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5383DE-0265-4E71-B86C-EA01E1D81577}"/>
              </a:ext>
            </a:extLst>
          </p:cNvPr>
          <p:cNvSpPr/>
          <p:nvPr/>
        </p:nvSpPr>
        <p:spPr>
          <a:xfrm>
            <a:off x="0" y="8139659"/>
            <a:ext cx="17279938" cy="1591088"/>
          </a:xfrm>
          <a:prstGeom prst="rect">
            <a:avLst/>
          </a:prstGeom>
          <a:solidFill>
            <a:srgbClr val="E8E8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012633-87B0-4FF4-81DB-DBF98DFFC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07505"/>
            <a:ext cx="17279938" cy="1487145"/>
          </a:xfrm>
        </p:spPr>
        <p:txBody>
          <a:bodyPr>
            <a:normAutofit/>
          </a:bodyPr>
          <a:lstStyle/>
          <a:p>
            <a:r>
              <a:rPr lang="en-CA" dirty="0"/>
              <a:t>High-level </a:t>
            </a:r>
            <a:r>
              <a:rPr lang="en-CA" cap="none" dirty="0">
                <a:latin typeface="Consolas" panose="020B0609020204030204" pitchFamily="49" charset="0"/>
              </a:rPr>
              <a:t>did-uri-spec</a:t>
            </a:r>
            <a:r>
              <a:rPr lang="en-CA" dirty="0"/>
              <a:t> Grammar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C5E96D-6B8B-448A-8136-E6CE91F9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B5C67D1-9F66-4BC1-9BEC-73C07D7C9B6B}" type="slidenum">
              <a:rPr lang="en-US" smtClean="0"/>
              <a:pPr algn="l"/>
              <a:t>13</a:t>
            </a:fld>
            <a:endParaRPr lang="en-US" dirty="0"/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A2B63D02-EDD2-4E27-BCF0-B97A6536A4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4640431"/>
              </p:ext>
            </p:extLst>
          </p:nvPr>
        </p:nvGraphicFramePr>
        <p:xfrm>
          <a:off x="296069" y="1245019"/>
          <a:ext cx="166878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95">
                  <a:extLst>
                    <a:ext uri="{9D8B030D-6E8A-4147-A177-3AD203B41FA5}">
                      <a16:colId xmlns:a16="http://schemas.microsoft.com/office/drawing/2014/main" val="1155895694"/>
                    </a:ext>
                  </a:extLst>
                </a:gridCol>
                <a:gridCol w="7720676">
                  <a:extLst>
                    <a:ext uri="{9D8B030D-6E8A-4147-A177-3AD203B41FA5}">
                      <a16:colId xmlns:a16="http://schemas.microsoft.com/office/drawing/2014/main" val="2137690649"/>
                    </a:ext>
                  </a:extLst>
                </a:gridCol>
                <a:gridCol w="8307229">
                  <a:extLst>
                    <a:ext uri="{9D8B030D-6E8A-4147-A177-3AD203B41FA5}">
                      <a16:colId xmlns:a16="http://schemas.microsoft.com/office/drawing/2014/main" val="1141776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200" dirty="0"/>
                        <a:t>#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200" dirty="0">
                          <a:latin typeface="+mn-lt"/>
                        </a:rPr>
                        <a:t>High-level </a:t>
                      </a:r>
                      <a:r>
                        <a:rPr lang="en-CA" sz="3200" dirty="0">
                          <a:latin typeface="Consolas" panose="020B0609020204030204" pitchFamily="49" charset="0"/>
                        </a:rPr>
                        <a:t>did-uri-spec</a:t>
                      </a:r>
                      <a:r>
                        <a:rPr lang="en-CA" sz="3200" dirty="0">
                          <a:latin typeface="+mn-lt"/>
                        </a:rPr>
                        <a:t> User Scenario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200" dirty="0"/>
                        <a:t>“DID ABNF" (BB) /  (AB)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025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&lt;did&gt;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50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&lt;did&gt;!$selectId="exam_src"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372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&lt;did&gt;!$serviceId="exam_src"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72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latin typeface="Consolas" panose="020B0609020204030204" pitchFamily="49" charset="0"/>
                        </a:rPr>
                        <a:t>4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latin typeface="Consolas" panose="020B0609020204030204" pitchFamily="49" charset="0"/>
                        </a:rPr>
                        <a:t>&lt;did&gt;!$contentId="pqrs"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98921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AA7C4713-4DA7-4EF0-B7CD-3616D1A608A5}"/>
              </a:ext>
            </a:extLst>
          </p:cNvPr>
          <p:cNvSpPr/>
          <p:nvPr/>
        </p:nvSpPr>
        <p:spPr>
          <a:xfrm>
            <a:off x="296069" y="4870623"/>
            <a:ext cx="1698386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1D326D"/>
                </a:solidFill>
                <a:latin typeface="Consolas" panose="020B0609020204030204" pitchFamily="49" charset="0"/>
              </a:rPr>
              <a:t>did-uri = did [ transform ] [ path-abempty ] [ "?" query ] [ "#" fragment ]</a:t>
            </a:r>
          </a:p>
          <a:p>
            <a:r>
              <a:rPr lang="en-US" sz="3200" b="1" dirty="0">
                <a:solidFill>
                  <a:srgbClr val="1D326D"/>
                </a:solidFill>
                <a:latin typeface="Consolas" panose="020B0609020204030204" pitchFamily="49" charset="0"/>
              </a:rPr>
              <a:t>transform             = PIPE transformer *( "&amp;" transformer )</a:t>
            </a:r>
          </a:p>
          <a:p>
            <a:r>
              <a:rPr lang="en-US" sz="3200" b="1" dirty="0">
                <a:solidFill>
                  <a:srgbClr val="1D326D"/>
                </a:solidFill>
                <a:latin typeface="Consolas" panose="020B0609020204030204" pitchFamily="49" charset="0"/>
              </a:rPr>
              <a:t>transformer           = transformer-nameonly / transformer-namevalue</a:t>
            </a:r>
          </a:p>
          <a:p>
            <a:r>
              <a:rPr lang="en-US" sz="3200" b="1" dirty="0">
                <a:solidFill>
                  <a:srgbClr val="1D326D"/>
                </a:solidFill>
                <a:latin typeface="Consolas" panose="020B0609020204030204" pitchFamily="49" charset="0"/>
              </a:rPr>
              <a:t>transformer-nameonly  = "$" transformer-option</a:t>
            </a:r>
          </a:p>
          <a:p>
            <a:r>
              <a:rPr lang="en-US" sz="3200" b="1" dirty="0">
                <a:solidFill>
                  <a:srgbClr val="1D326D"/>
                </a:solidFill>
                <a:latin typeface="Consolas" panose="020B0609020204030204" pitchFamily="49" charset="0"/>
              </a:rPr>
              <a:t>transformer-namevalue = "$" transformer-option "=" DQUOTE transformer-value DQUOTE</a:t>
            </a:r>
          </a:p>
          <a:p>
            <a:r>
              <a:rPr lang="en-US" sz="3200" b="1" dirty="0">
                <a:solidFill>
                  <a:srgbClr val="1D326D"/>
                </a:solidFill>
                <a:latin typeface="Consolas" panose="020B0609020204030204" pitchFamily="49" charset="0"/>
              </a:rPr>
              <a:t>transformer-option    = transformer-options</a:t>
            </a:r>
          </a:p>
          <a:p>
            <a:r>
              <a:rPr lang="en-US" sz="3200" b="1" dirty="0">
                <a:solidFill>
                  <a:srgbClr val="1D326D"/>
                </a:solidFill>
                <a:latin typeface="Consolas" panose="020B0609020204030204" pitchFamily="49" charset="0"/>
              </a:rPr>
              <a:t>transformer-options   = generic-option</a:t>
            </a:r>
          </a:p>
          <a:p>
            <a:r>
              <a:rPr lang="en-US" sz="3200" b="1" dirty="0">
                <a:solidFill>
                  <a:srgbClr val="1D326D"/>
                </a:solidFill>
                <a:latin typeface="Consolas" panose="020B0609020204030204" pitchFamily="49" charset="0"/>
              </a:rPr>
              <a:t>generic-option        = ALPHA 1*transform-char</a:t>
            </a:r>
            <a:endParaRPr lang="en-US" sz="3200" b="1" dirty="0">
              <a:solidFill>
                <a:srgbClr val="1D326D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055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12633-87B0-4FF4-81DB-DBF98DFFC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07505"/>
            <a:ext cx="17279938" cy="1487145"/>
          </a:xfrm>
        </p:spPr>
        <p:txBody>
          <a:bodyPr>
            <a:normAutofit/>
          </a:bodyPr>
          <a:lstStyle/>
          <a:p>
            <a:r>
              <a:rPr lang="en-US" dirty="0"/>
              <a:t>“DID ABNF" (BB) / (AB)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C5E96D-6B8B-448A-8136-E6CE91F9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B5C67D1-9F66-4BC1-9BEC-73C07D7C9B6B}" type="slidenum">
              <a:rPr lang="en-US" smtClean="0"/>
              <a:pPr algn="l"/>
              <a:t>14</a:t>
            </a:fld>
            <a:endParaRPr lang="en-US" dirty="0"/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A2B63D02-EDD2-4E27-BCF0-B97A6536A4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7798202"/>
              </p:ext>
            </p:extLst>
          </p:nvPr>
        </p:nvGraphicFramePr>
        <p:xfrm>
          <a:off x="296069" y="1245019"/>
          <a:ext cx="166878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95">
                  <a:extLst>
                    <a:ext uri="{9D8B030D-6E8A-4147-A177-3AD203B41FA5}">
                      <a16:colId xmlns:a16="http://schemas.microsoft.com/office/drawing/2014/main" val="1155895694"/>
                    </a:ext>
                  </a:extLst>
                </a:gridCol>
                <a:gridCol w="7720676">
                  <a:extLst>
                    <a:ext uri="{9D8B030D-6E8A-4147-A177-3AD203B41FA5}">
                      <a16:colId xmlns:a16="http://schemas.microsoft.com/office/drawing/2014/main" val="2137690649"/>
                    </a:ext>
                  </a:extLst>
                </a:gridCol>
                <a:gridCol w="8307229">
                  <a:extLst>
                    <a:ext uri="{9D8B030D-6E8A-4147-A177-3AD203B41FA5}">
                      <a16:colId xmlns:a16="http://schemas.microsoft.com/office/drawing/2014/main" val="1141776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200" dirty="0"/>
                        <a:t>#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200" dirty="0">
                          <a:latin typeface="+mn-lt"/>
                        </a:rPr>
                        <a:t>High-level </a:t>
                      </a:r>
                      <a:r>
                        <a:rPr lang="en-CA" sz="3200" dirty="0">
                          <a:latin typeface="Consolas" panose="020B0609020204030204" pitchFamily="49" charset="0"/>
                        </a:rPr>
                        <a:t>did-uri-spec</a:t>
                      </a:r>
                      <a:r>
                        <a:rPr lang="en-CA" sz="3200" dirty="0">
                          <a:latin typeface="+mn-lt"/>
                        </a:rPr>
                        <a:t> User Scenario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200" dirty="0"/>
                        <a:t>“DID ABNF" (BB) /  (AB)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025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&lt;did&gt;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&lt;did&gt;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50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&lt;did&gt;!$selectId="exam_src"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372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&lt;did&gt;!$serviceId="exam_src"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72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latin typeface="Consolas" panose="020B0609020204030204" pitchFamily="49" charset="0"/>
                        </a:rPr>
                        <a:t>4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latin typeface="Consolas" panose="020B0609020204030204" pitchFamily="49" charset="0"/>
                        </a:rPr>
                        <a:t>&lt;did&gt;!$contentId="pqrs"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989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3823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12633-87B0-4FF4-81DB-DBF98DFFC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07505"/>
            <a:ext cx="17279938" cy="1487145"/>
          </a:xfrm>
        </p:spPr>
        <p:txBody>
          <a:bodyPr>
            <a:normAutofit/>
          </a:bodyPr>
          <a:lstStyle/>
          <a:p>
            <a:r>
              <a:rPr lang="en-US" dirty="0"/>
              <a:t>“DID ABNF" (BB) / (AB)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C5E96D-6B8B-448A-8136-E6CE91F9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B5C67D1-9F66-4BC1-9BEC-73C07D7C9B6B}" type="slidenum">
              <a:rPr lang="en-US" smtClean="0"/>
              <a:pPr algn="l"/>
              <a:t>15</a:t>
            </a:fld>
            <a:endParaRPr lang="en-US" dirty="0"/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A2B63D02-EDD2-4E27-BCF0-B97A6536A4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2357947"/>
              </p:ext>
            </p:extLst>
          </p:nvPr>
        </p:nvGraphicFramePr>
        <p:xfrm>
          <a:off x="296069" y="1245019"/>
          <a:ext cx="166878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95">
                  <a:extLst>
                    <a:ext uri="{9D8B030D-6E8A-4147-A177-3AD203B41FA5}">
                      <a16:colId xmlns:a16="http://schemas.microsoft.com/office/drawing/2014/main" val="1155895694"/>
                    </a:ext>
                  </a:extLst>
                </a:gridCol>
                <a:gridCol w="7720676">
                  <a:extLst>
                    <a:ext uri="{9D8B030D-6E8A-4147-A177-3AD203B41FA5}">
                      <a16:colId xmlns:a16="http://schemas.microsoft.com/office/drawing/2014/main" val="2137690649"/>
                    </a:ext>
                  </a:extLst>
                </a:gridCol>
                <a:gridCol w="8307229">
                  <a:extLst>
                    <a:ext uri="{9D8B030D-6E8A-4147-A177-3AD203B41FA5}">
                      <a16:colId xmlns:a16="http://schemas.microsoft.com/office/drawing/2014/main" val="1141776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200" dirty="0"/>
                        <a:t>#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200" dirty="0">
                          <a:latin typeface="+mn-lt"/>
                        </a:rPr>
                        <a:t>High-level </a:t>
                      </a:r>
                      <a:r>
                        <a:rPr lang="en-CA" sz="3200" dirty="0">
                          <a:latin typeface="Consolas" panose="020B0609020204030204" pitchFamily="49" charset="0"/>
                        </a:rPr>
                        <a:t>did-uri-spec</a:t>
                      </a:r>
                      <a:r>
                        <a:rPr lang="en-CA" sz="3200" dirty="0">
                          <a:latin typeface="+mn-lt"/>
                        </a:rPr>
                        <a:t> User Scenario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200" dirty="0"/>
                        <a:t>“DID ABNF" (BB) /  (AB)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025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&lt;did&gt;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&lt;did&gt;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50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&lt;did&gt;!$selectId="exam_src"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&lt;did&gt;#exam_src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372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&lt;did&gt;!$serviceId="exam_src"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72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latin typeface="Consolas" panose="020B0609020204030204" pitchFamily="49" charset="0"/>
                        </a:rPr>
                        <a:t>4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latin typeface="Consolas" panose="020B0609020204030204" pitchFamily="49" charset="0"/>
                        </a:rPr>
                        <a:t>&lt;did&gt;!$contentId="pqrs"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989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893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12633-87B0-4FF4-81DB-DBF98DFFC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07505"/>
            <a:ext cx="17279938" cy="1487145"/>
          </a:xfrm>
        </p:spPr>
        <p:txBody>
          <a:bodyPr>
            <a:normAutofit/>
          </a:bodyPr>
          <a:lstStyle/>
          <a:p>
            <a:r>
              <a:rPr lang="en-US" dirty="0"/>
              <a:t>“DID ABNF" (BB) / (AB)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C5E96D-6B8B-448A-8136-E6CE91F9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B5C67D1-9F66-4BC1-9BEC-73C07D7C9B6B}" type="slidenum">
              <a:rPr lang="en-US" smtClean="0"/>
              <a:pPr algn="l"/>
              <a:t>16</a:t>
            </a:fld>
            <a:endParaRPr lang="en-US" dirty="0"/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A2B63D02-EDD2-4E27-BCF0-B97A6536A4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1185045"/>
              </p:ext>
            </p:extLst>
          </p:nvPr>
        </p:nvGraphicFramePr>
        <p:xfrm>
          <a:off x="296069" y="1245019"/>
          <a:ext cx="166878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95">
                  <a:extLst>
                    <a:ext uri="{9D8B030D-6E8A-4147-A177-3AD203B41FA5}">
                      <a16:colId xmlns:a16="http://schemas.microsoft.com/office/drawing/2014/main" val="1155895694"/>
                    </a:ext>
                  </a:extLst>
                </a:gridCol>
                <a:gridCol w="7720676">
                  <a:extLst>
                    <a:ext uri="{9D8B030D-6E8A-4147-A177-3AD203B41FA5}">
                      <a16:colId xmlns:a16="http://schemas.microsoft.com/office/drawing/2014/main" val="2137690649"/>
                    </a:ext>
                  </a:extLst>
                </a:gridCol>
                <a:gridCol w="8307229">
                  <a:extLst>
                    <a:ext uri="{9D8B030D-6E8A-4147-A177-3AD203B41FA5}">
                      <a16:colId xmlns:a16="http://schemas.microsoft.com/office/drawing/2014/main" val="1141776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200" dirty="0"/>
                        <a:t>#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200" dirty="0">
                          <a:latin typeface="+mn-lt"/>
                        </a:rPr>
                        <a:t>High-level </a:t>
                      </a:r>
                      <a:r>
                        <a:rPr lang="en-CA" sz="3200" dirty="0">
                          <a:latin typeface="Consolas" panose="020B0609020204030204" pitchFamily="49" charset="0"/>
                        </a:rPr>
                        <a:t>did-uri-spec</a:t>
                      </a:r>
                      <a:r>
                        <a:rPr lang="en-CA" sz="3200" dirty="0">
                          <a:latin typeface="+mn-lt"/>
                        </a:rPr>
                        <a:t> User Scenario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200" dirty="0"/>
                        <a:t>“DID ABNF" (BB) /  (AB)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025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&lt;did&gt;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&lt;did&gt;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50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&lt;did&gt;!$selectId="exam_src"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&lt;did&gt;#exam_src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372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&lt;did&gt;!$serviceId="exam_src"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&lt;did&gt;;exam_src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72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latin typeface="Consolas" panose="020B0609020204030204" pitchFamily="49" charset="0"/>
                        </a:rPr>
                        <a:t>4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latin typeface="Consolas" panose="020B0609020204030204" pitchFamily="49" charset="0"/>
                        </a:rPr>
                        <a:t>&lt;did&gt;!$contentId="pqrs"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989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2170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12633-87B0-4FF4-81DB-DBF98DFFC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07505"/>
            <a:ext cx="17279938" cy="1487145"/>
          </a:xfrm>
        </p:spPr>
        <p:txBody>
          <a:bodyPr>
            <a:normAutofit/>
          </a:bodyPr>
          <a:lstStyle/>
          <a:p>
            <a:r>
              <a:rPr lang="en-US" dirty="0"/>
              <a:t>“DID ABNF" (BB) / (AB)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C5E96D-6B8B-448A-8136-E6CE91F9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B5C67D1-9F66-4BC1-9BEC-73C07D7C9B6B}" type="slidenum">
              <a:rPr lang="en-US" smtClean="0"/>
              <a:pPr algn="l"/>
              <a:t>17</a:t>
            </a:fld>
            <a:endParaRPr lang="en-US" dirty="0"/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A2B63D02-EDD2-4E27-BCF0-B97A6536A4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1244629"/>
              </p:ext>
            </p:extLst>
          </p:nvPr>
        </p:nvGraphicFramePr>
        <p:xfrm>
          <a:off x="296069" y="1245019"/>
          <a:ext cx="166878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95">
                  <a:extLst>
                    <a:ext uri="{9D8B030D-6E8A-4147-A177-3AD203B41FA5}">
                      <a16:colId xmlns:a16="http://schemas.microsoft.com/office/drawing/2014/main" val="1155895694"/>
                    </a:ext>
                  </a:extLst>
                </a:gridCol>
                <a:gridCol w="7720676">
                  <a:extLst>
                    <a:ext uri="{9D8B030D-6E8A-4147-A177-3AD203B41FA5}">
                      <a16:colId xmlns:a16="http://schemas.microsoft.com/office/drawing/2014/main" val="2137690649"/>
                    </a:ext>
                  </a:extLst>
                </a:gridCol>
                <a:gridCol w="8307229">
                  <a:extLst>
                    <a:ext uri="{9D8B030D-6E8A-4147-A177-3AD203B41FA5}">
                      <a16:colId xmlns:a16="http://schemas.microsoft.com/office/drawing/2014/main" val="1141776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200" dirty="0"/>
                        <a:t>#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200" dirty="0">
                          <a:latin typeface="+mn-lt"/>
                        </a:rPr>
                        <a:t>High-level </a:t>
                      </a:r>
                      <a:r>
                        <a:rPr lang="en-CA" sz="3200" dirty="0">
                          <a:latin typeface="Consolas" panose="020B0609020204030204" pitchFamily="49" charset="0"/>
                        </a:rPr>
                        <a:t>did-uri-spec</a:t>
                      </a:r>
                      <a:r>
                        <a:rPr lang="en-CA" sz="3200" dirty="0">
                          <a:latin typeface="+mn-lt"/>
                        </a:rPr>
                        <a:t> User Scenario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200" dirty="0"/>
                        <a:t>“DID ABNF" (BB) /  (AB)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025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&lt;did&gt;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&lt;did&gt;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50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&lt;did&gt;!$selectId="exam_src"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&lt;did&gt;#exam_src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372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&lt;did&gt;!$serviceId="exam_src"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&lt;did&gt;;exam_src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72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latin typeface="Consolas" panose="020B0609020204030204" pitchFamily="49" charset="0"/>
                        </a:rPr>
                        <a:t>4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latin typeface="Consolas" panose="020B0609020204030204" pitchFamily="49" charset="0"/>
                        </a:rPr>
                        <a:t>&lt;did&gt;!$contentId="pqrs"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latin typeface="Consolas" panose="020B0609020204030204" pitchFamily="49" charset="0"/>
                        </a:rPr>
                        <a:t>&lt;did&gt;!pqrs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989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15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769937-C689-4246-BEAD-AAC67AC528EF}"/>
              </a:ext>
            </a:extLst>
          </p:cNvPr>
          <p:cNvSpPr/>
          <p:nvPr/>
        </p:nvSpPr>
        <p:spPr>
          <a:xfrm>
            <a:off x="0" y="8139659"/>
            <a:ext cx="17279938" cy="1591088"/>
          </a:xfrm>
          <a:prstGeom prst="rect">
            <a:avLst/>
          </a:prstGeom>
          <a:solidFill>
            <a:srgbClr val="E8E8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012633-87B0-4FF4-81DB-DBF98DFFC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07505"/>
            <a:ext cx="17279938" cy="1487145"/>
          </a:xfrm>
        </p:spPr>
        <p:txBody>
          <a:bodyPr>
            <a:normAutofit/>
          </a:bodyPr>
          <a:lstStyle/>
          <a:p>
            <a:r>
              <a:rPr lang="en-US" dirty="0"/>
              <a:t>“DID ABNF" (BB) / (AB)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C5E96D-6B8B-448A-8136-E6CE91F9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B5C67D1-9F66-4BC1-9BEC-73C07D7C9B6B}" type="slidenum">
              <a:rPr lang="en-US" smtClean="0"/>
              <a:pPr algn="l"/>
              <a:t>18</a:t>
            </a:fld>
            <a:endParaRPr lang="en-US" dirty="0"/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A2B63D02-EDD2-4E27-BCF0-B97A6536A46F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96069" y="1245019"/>
          <a:ext cx="166878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95">
                  <a:extLst>
                    <a:ext uri="{9D8B030D-6E8A-4147-A177-3AD203B41FA5}">
                      <a16:colId xmlns:a16="http://schemas.microsoft.com/office/drawing/2014/main" val="1155895694"/>
                    </a:ext>
                  </a:extLst>
                </a:gridCol>
                <a:gridCol w="7720676">
                  <a:extLst>
                    <a:ext uri="{9D8B030D-6E8A-4147-A177-3AD203B41FA5}">
                      <a16:colId xmlns:a16="http://schemas.microsoft.com/office/drawing/2014/main" val="2137690649"/>
                    </a:ext>
                  </a:extLst>
                </a:gridCol>
                <a:gridCol w="8307229">
                  <a:extLst>
                    <a:ext uri="{9D8B030D-6E8A-4147-A177-3AD203B41FA5}">
                      <a16:colId xmlns:a16="http://schemas.microsoft.com/office/drawing/2014/main" val="1141776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200" dirty="0"/>
                        <a:t>#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200" dirty="0">
                          <a:latin typeface="+mn-lt"/>
                        </a:rPr>
                        <a:t>High-level </a:t>
                      </a:r>
                      <a:r>
                        <a:rPr lang="en-CA" sz="3200" dirty="0">
                          <a:latin typeface="Consolas" panose="020B0609020204030204" pitchFamily="49" charset="0"/>
                        </a:rPr>
                        <a:t>did-uri-spec</a:t>
                      </a:r>
                      <a:r>
                        <a:rPr lang="en-CA" sz="3200" dirty="0">
                          <a:latin typeface="+mn-lt"/>
                        </a:rPr>
                        <a:t> User Scenario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200" dirty="0"/>
                        <a:t>“DID ABNF" (BB) /  (AB)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025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&lt;did&gt;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&lt;did&gt;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50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&lt;did&gt;!$selectId="exam_src"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&lt;did&gt;#exam_src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372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&lt;did&gt;!$serviceId="exam_src"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&lt;did&gt;;exam_src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72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latin typeface="Consolas" panose="020B0609020204030204" pitchFamily="49" charset="0"/>
                        </a:rPr>
                        <a:t>4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latin typeface="Consolas" panose="020B0609020204030204" pitchFamily="49" charset="0"/>
                        </a:rPr>
                        <a:t>&lt;did&gt;!$contentId="pqrs"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latin typeface="Consolas" panose="020B0609020204030204" pitchFamily="49" charset="0"/>
                        </a:rPr>
                        <a:t>&lt;did&gt;!pqrs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98921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FBBFF78-99BE-4CFF-9857-8AF210268CA5}"/>
              </a:ext>
            </a:extLst>
          </p:cNvPr>
          <p:cNvSpPr/>
          <p:nvPr/>
        </p:nvSpPr>
        <p:spPr>
          <a:xfrm>
            <a:off x="1" y="4871558"/>
            <a:ext cx="1727993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1D326D"/>
                </a:solidFill>
                <a:latin typeface="Consolas" panose="020B0609020204030204" pitchFamily="49" charset="0"/>
              </a:rPr>
              <a:t>did-url          = did [ did-relative-ref ]</a:t>
            </a:r>
          </a:p>
          <a:p>
            <a:r>
              <a:rPr lang="en-US" sz="3200" b="1" dirty="0">
                <a:solidFill>
                  <a:srgbClr val="1D326D"/>
                </a:solidFill>
                <a:latin typeface="Consolas" panose="020B0609020204030204" pitchFamily="49" charset="0"/>
              </a:rPr>
              <a:t>did-relative-ref = did-fragment-ref / did-content-ref / did-service-ref</a:t>
            </a:r>
          </a:p>
          <a:p>
            <a:r>
              <a:rPr lang="en-US" sz="3200" b="1" dirty="0">
                <a:solidFill>
                  <a:srgbClr val="1D326D"/>
                </a:solidFill>
                <a:latin typeface="Consolas" panose="020B0609020204030204" pitchFamily="49" charset="0"/>
              </a:rPr>
              <a:t>did-fragment-ref = "#" fragment</a:t>
            </a:r>
          </a:p>
          <a:p>
            <a:r>
              <a:rPr lang="en-US" sz="3200" b="1" dirty="0">
                <a:solidFill>
                  <a:srgbClr val="1D326D"/>
                </a:solidFill>
                <a:latin typeface="Consolas" panose="020B0609020204030204" pitchFamily="49" charset="0"/>
              </a:rPr>
              <a:t>did-content-ref  = "!" content-id </a:t>
            </a:r>
          </a:p>
          <a:p>
            <a:r>
              <a:rPr lang="en-US" sz="3200" b="1" dirty="0">
                <a:solidFill>
                  <a:srgbClr val="1D326D"/>
                </a:solidFill>
                <a:latin typeface="Consolas" panose="020B0609020204030204" pitchFamily="49" charset="0"/>
              </a:rPr>
              <a:t>content-id       = content-idstring *( ":" content-idstring ) </a:t>
            </a:r>
          </a:p>
          <a:p>
            <a:r>
              <a:rPr lang="en-US" sz="3200" b="1" dirty="0">
                <a:solidFill>
                  <a:srgbClr val="1D326D"/>
                </a:solidFill>
                <a:latin typeface="Consolas" panose="020B0609020204030204" pitchFamily="49" charset="0"/>
              </a:rPr>
              <a:t>content-idstring = 1*uri-safe-char </a:t>
            </a:r>
          </a:p>
          <a:p>
            <a:r>
              <a:rPr lang="en-US" sz="3200" b="1" dirty="0">
                <a:solidFill>
                  <a:srgbClr val="1D326D"/>
                </a:solidFill>
                <a:latin typeface="Consolas" panose="020B0609020204030204" pitchFamily="49" charset="0"/>
              </a:rPr>
              <a:t>uri-safe-char    = idchar / "_" / pct-encoded</a:t>
            </a:r>
          </a:p>
          <a:p>
            <a:r>
              <a:rPr lang="en-US" sz="3200" b="1" dirty="0">
                <a:solidFill>
                  <a:srgbClr val="1D326D"/>
                </a:solidFill>
                <a:latin typeface="Consolas" panose="020B0609020204030204" pitchFamily="49" charset="0"/>
              </a:rPr>
              <a:t>did-service-ref  = "$" service-id [path-abempty] ["?" query] ["#" fragment]</a:t>
            </a:r>
            <a:endParaRPr lang="en-US" sz="3200" b="1" dirty="0">
              <a:solidFill>
                <a:srgbClr val="1D326D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450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FC834-6430-4E4A-83B7-97BA43C29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900" y="1137147"/>
            <a:ext cx="16173450" cy="3602126"/>
          </a:xfrm>
        </p:spPr>
        <p:txBody>
          <a:bodyPr>
            <a:normAutofit/>
          </a:bodyPr>
          <a:lstStyle/>
          <a:p>
            <a:r>
              <a:rPr lang="en-CA" sz="6600" dirty="0">
                <a:solidFill>
                  <a:srgbClr val="1D326D"/>
                </a:solidFill>
                <a:sym typeface="Wingdings" panose="05000000000000000000" pitchFamily="2" charset="2"/>
              </a:rPr>
              <a:t> Feature/Capability Comparison</a:t>
            </a:r>
            <a:endParaRPr lang="en-US" sz="6600" dirty="0">
              <a:solidFill>
                <a:srgbClr val="1D326D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0EB17-2854-4658-9BE6-4D698F627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900" y="5462192"/>
            <a:ext cx="14944338" cy="1385642"/>
          </a:xfrm>
        </p:spPr>
        <p:txBody>
          <a:bodyPr>
            <a:normAutofit fontScale="70000" lnSpcReduction="20000"/>
          </a:bodyPr>
          <a:lstStyle/>
          <a:p>
            <a:r>
              <a:rPr lang="en-CA" dirty="0"/>
              <a:t>Michael Herman (</a:t>
            </a:r>
            <a:r>
              <a:rPr lang="en-CA" cap="none" dirty="0"/>
              <a:t>@mwherman2000</a:t>
            </a:r>
            <a:r>
              <a:rPr lang="en-CA" dirty="0"/>
              <a:t>)</a:t>
            </a:r>
          </a:p>
          <a:p>
            <a:r>
              <a:rPr lang="en-CA" dirty="0"/>
              <a:t>Independent Blockchain Architect</a:t>
            </a:r>
          </a:p>
          <a:p>
            <a:r>
              <a:rPr lang="en-CA" dirty="0"/>
              <a:t>mwherman@parallelspace.net</a:t>
            </a:r>
            <a:endParaRPr lang="en-US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B7F5412E-5DEB-4BEC-9DBB-F1C88B73A0F0}"/>
              </a:ext>
            </a:extLst>
          </p:cNvPr>
          <p:cNvSpPr txBox="1">
            <a:spLocks/>
          </p:cNvSpPr>
          <p:nvPr/>
        </p:nvSpPr>
        <p:spPr>
          <a:xfrm>
            <a:off x="10706614" y="9018020"/>
            <a:ext cx="5868474" cy="436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1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5A9342-8D2C-4F03-BE33-2A71AE2A9EC4}" type="datetime1">
              <a:rPr lang="en-CA" smtClean="0">
                <a:solidFill>
                  <a:schemeClr val="bg1"/>
                </a:solidFill>
              </a:rPr>
              <a:pPr/>
              <a:t>2019-04-01</a:t>
            </a:fld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41E3CD0-10D8-4D37-8C62-EAA7236E5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B5C67D1-9F66-4BC1-9BEC-73C07D7C9B6B}" type="slidenum">
              <a:rPr lang="en-US" smtClean="0"/>
              <a:pPr algn="l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397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2FF115-BB54-4682-8877-C0F337061C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7250780" cy="129380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14A7FA-EA13-4201-90F2-61CC47A4D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50" y="549745"/>
            <a:ext cx="15870238" cy="1850555"/>
          </a:xfrm>
        </p:spPr>
        <p:txBody>
          <a:bodyPr>
            <a:normAutofit/>
          </a:bodyPr>
          <a:lstStyle/>
          <a:p>
            <a:r>
              <a:rPr lang="en-CA" sz="5400" dirty="0">
                <a:solidFill>
                  <a:srgbClr val="1D326D"/>
                </a:solidFill>
                <a:latin typeface="Koblenz Serial" panose="02000000000000000000" pitchFamily="50" charset="0"/>
              </a:rPr>
              <a:t>Michael Herman</a:t>
            </a:r>
            <a:br>
              <a:rPr lang="en-CA" dirty="0">
                <a:solidFill>
                  <a:srgbClr val="1D326D"/>
                </a:solidFill>
                <a:latin typeface="Koblenz Serial" panose="02000000000000000000" pitchFamily="50" charset="0"/>
              </a:rPr>
            </a:br>
            <a:r>
              <a:rPr lang="en-CA" sz="3200" dirty="0">
                <a:solidFill>
                  <a:srgbClr val="1D326D"/>
                </a:solidFill>
                <a:latin typeface="Koblenz Serial" panose="02000000000000000000" pitchFamily="50" charset="0"/>
              </a:rPr>
              <a:t>Independent Blockchain Architect</a:t>
            </a:r>
            <a:br>
              <a:rPr lang="en-CA" sz="3200" dirty="0">
                <a:solidFill>
                  <a:srgbClr val="1D326D"/>
                </a:solidFill>
                <a:latin typeface="Koblenz Serial" panose="02000000000000000000" pitchFamily="50" charset="0"/>
              </a:rPr>
            </a:br>
            <a:r>
              <a:rPr lang="en-CA" sz="3200" dirty="0">
                <a:solidFill>
                  <a:srgbClr val="1D326D"/>
                </a:solidFill>
                <a:latin typeface="Koblenz Serial" panose="02000000000000000000" pitchFamily="50" charset="0"/>
              </a:rPr>
              <a:t>Alberta, CANADA</a:t>
            </a:r>
            <a:endParaRPr lang="en-US" sz="3200" dirty="0">
              <a:solidFill>
                <a:srgbClr val="1D326D"/>
              </a:solidFill>
              <a:latin typeface="Koblenz Serial" panose="02000000000000000000" pitchFamily="50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206FA0A-74D0-4273-BFF8-9C523219334C}"/>
              </a:ext>
            </a:extLst>
          </p:cNvPr>
          <p:cNvSpPr txBox="1">
            <a:spLocks/>
          </p:cNvSpPr>
          <p:nvPr/>
        </p:nvSpPr>
        <p:spPr>
          <a:xfrm>
            <a:off x="704850" y="7521909"/>
            <a:ext cx="15870238" cy="18505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129597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i="0" kern="1200" cap="all">
                <a:solidFill>
                  <a:schemeClr val="tx1"/>
                </a:solidFill>
                <a:effectLst/>
                <a:latin typeface="Koblenz Serial" panose="02000000000000000000" pitchFamily="50" charset="0"/>
                <a:ea typeface="+mj-ea"/>
                <a:cs typeface="+mj-cs"/>
              </a:defRPr>
            </a:lvl1pPr>
          </a:lstStyle>
          <a:p>
            <a:r>
              <a:rPr lang="en-CA" dirty="0">
                <a:solidFill>
                  <a:schemeClr val="bg1"/>
                </a:solidFill>
              </a:rPr>
              <a:t>POP QUIz</a:t>
            </a:r>
            <a:br>
              <a:rPr lang="en-CA" dirty="0">
                <a:solidFill>
                  <a:schemeClr val="bg1"/>
                </a:solidFill>
              </a:rPr>
            </a:br>
            <a:r>
              <a:rPr lang="en-CA" sz="3200" dirty="0">
                <a:solidFill>
                  <a:schemeClr val="bg1"/>
                </a:solidFill>
              </a:rPr>
              <a:t>how many (Distributed) Subsystems Can you identify in this Photo?</a:t>
            </a:r>
            <a:br>
              <a:rPr lang="en-CA" sz="3200" dirty="0">
                <a:solidFill>
                  <a:schemeClr val="bg1"/>
                </a:solidFill>
              </a:rPr>
            </a:br>
            <a:r>
              <a:rPr lang="en-CA" sz="3200" dirty="0">
                <a:solidFill>
                  <a:schemeClr val="bg1"/>
                </a:solidFill>
              </a:rPr>
              <a:t>HINT: There’s almost 40.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309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12633-87B0-4FF4-81DB-DBF98DFFC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7505"/>
            <a:ext cx="18273009" cy="1487145"/>
          </a:xfrm>
        </p:spPr>
        <p:txBody>
          <a:bodyPr>
            <a:noAutofit/>
          </a:bodyPr>
          <a:lstStyle/>
          <a:p>
            <a:r>
              <a:rPr lang="en-CA" dirty="0"/>
              <a:t>Comparison: </a:t>
            </a:r>
            <a:r>
              <a:rPr lang="en-CA" cap="none" dirty="0">
                <a:latin typeface="Consolas" panose="020B0609020204030204" pitchFamily="49" charset="0"/>
              </a:rPr>
              <a:t>did-</a:t>
            </a:r>
            <a:r>
              <a:rPr lang="en-CA" cap="none" dirty="0" err="1">
                <a:latin typeface="Consolas" panose="020B0609020204030204" pitchFamily="49" charset="0"/>
              </a:rPr>
              <a:t>uri</a:t>
            </a:r>
            <a:r>
              <a:rPr lang="en-CA" cap="none" dirty="0">
                <a:latin typeface="Consolas" panose="020B0609020204030204" pitchFamily="49" charset="0"/>
              </a:rPr>
              <a:t>-spec</a:t>
            </a:r>
            <a:r>
              <a:rPr lang="en-CA" dirty="0"/>
              <a:t> &amp; “DID ABNF” Grammars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C5E96D-6B8B-448A-8136-E6CE91F9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B5C67D1-9F66-4BC1-9BEC-73C07D7C9B6B}" type="slidenum">
              <a:rPr lang="en-US" smtClean="0"/>
              <a:pPr algn="l"/>
              <a:t>20</a:t>
            </a:fld>
            <a:endParaRPr lang="en-US" dirty="0"/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A2B63D02-EDD2-4E27-BCF0-B97A6536A4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0204098"/>
              </p:ext>
            </p:extLst>
          </p:nvPr>
        </p:nvGraphicFramePr>
        <p:xfrm>
          <a:off x="296069" y="1261241"/>
          <a:ext cx="16687800" cy="807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0095">
                  <a:extLst>
                    <a:ext uri="{9D8B030D-6E8A-4147-A177-3AD203B41FA5}">
                      <a16:colId xmlns:a16="http://schemas.microsoft.com/office/drawing/2014/main" val="1155895694"/>
                    </a:ext>
                  </a:extLst>
                </a:gridCol>
                <a:gridCol w="5771213">
                  <a:extLst>
                    <a:ext uri="{9D8B030D-6E8A-4147-A177-3AD203B41FA5}">
                      <a16:colId xmlns:a16="http://schemas.microsoft.com/office/drawing/2014/main" val="2137690649"/>
                    </a:ext>
                  </a:extLst>
                </a:gridCol>
                <a:gridCol w="5366492">
                  <a:extLst>
                    <a:ext uri="{9D8B030D-6E8A-4147-A177-3AD203B41FA5}">
                      <a16:colId xmlns:a16="http://schemas.microsoft.com/office/drawing/2014/main" val="1141776478"/>
                    </a:ext>
                  </a:extLst>
                </a:gridCol>
              </a:tblGrid>
              <a:tr h="481929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>
                          <a:latin typeface="+mn-lt"/>
                        </a:rPr>
                        <a:t>Generic </a:t>
                      </a:r>
                      <a:r>
                        <a:rPr lang="en-CA" sz="2800" dirty="0">
                          <a:latin typeface="Consolas" panose="020B0609020204030204" pitchFamily="49" charset="0"/>
                        </a:rPr>
                        <a:t>did-uri-spec</a:t>
                      </a:r>
                      <a:r>
                        <a:rPr lang="en-CA" sz="2800" dirty="0">
                          <a:latin typeface="+mn-lt"/>
                        </a:rPr>
                        <a:t> Grammar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“DID ABNF" (BB) /  (AB)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025078"/>
                  </a:ext>
                </a:extLst>
              </a:tr>
              <a:tr h="481929">
                <a:tc>
                  <a:txBody>
                    <a:bodyPr/>
                    <a:lstStyle/>
                    <a:p>
                      <a:pPr algn="l"/>
                      <a:r>
                        <a:rPr lang="en-CA" sz="2800" b="1" dirty="0">
                          <a:solidFill>
                            <a:srgbClr val="1D326D"/>
                          </a:solidFill>
                          <a:latin typeface="+mn-lt"/>
                        </a:rPr>
                        <a:t>Extensibility</a:t>
                      </a:r>
                      <a:endParaRPr lang="en-US" sz="2800" b="1" dirty="0">
                        <a:solidFill>
                          <a:srgbClr val="1D326D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1D326D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1D326D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50713"/>
                  </a:ext>
                </a:extLst>
              </a:tr>
              <a:tr h="1249754">
                <a:tc>
                  <a:txBody>
                    <a:bodyPr/>
                    <a:lstStyle/>
                    <a:p>
                      <a:pPr marL="342900" marR="0" lvl="0" indent="-34290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CA" sz="2800" dirty="0">
                          <a:solidFill>
                            <a:srgbClr val="1D326D"/>
                          </a:solidFill>
                          <a:latin typeface="+mn-lt"/>
                        </a:rPr>
                        <a:t>#OpenToInnovation Principle</a:t>
                      </a:r>
                    </a:p>
                    <a:p>
                      <a:pPr marL="342900" marR="0" lvl="0" indent="-34290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CA" sz="2800" dirty="0">
                          <a:solidFill>
                            <a:srgbClr val="1D326D"/>
                          </a:solidFill>
                          <a:latin typeface="+mn-lt"/>
                        </a:rPr>
                        <a:t>Domain-Specific</a:t>
                      </a:r>
                      <a:br>
                        <a:rPr lang="en-CA" sz="2800" dirty="0">
                          <a:solidFill>
                            <a:srgbClr val="1D326D"/>
                          </a:solidFill>
                          <a:latin typeface="+mn-lt"/>
                        </a:rPr>
                      </a:br>
                      <a:r>
                        <a:rPr lang="en-CA" sz="2800" dirty="0">
                          <a:solidFill>
                            <a:srgbClr val="1D326D"/>
                          </a:solidFill>
                          <a:latin typeface="+mn-lt"/>
                        </a:rPr>
                        <a:t>DID Grammar Support</a:t>
                      </a:r>
                    </a:p>
                    <a:p>
                      <a:pPr marL="342900" marR="0" lvl="0" indent="-34290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CA" sz="2800" dirty="0">
                          <a:solidFill>
                            <a:srgbClr val="1D326D"/>
                          </a:solidFill>
                          <a:latin typeface="+mn-lt"/>
                        </a:rPr>
                        <a:t>Co-existence with alternative DID grammars</a:t>
                      </a:r>
                      <a:endParaRPr lang="en-US" sz="2800" dirty="0">
                        <a:solidFill>
                          <a:srgbClr val="1D326D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rgbClr val="92D050"/>
                          </a:solidFill>
                          <a:latin typeface="+mn-lt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rgbClr val="92D050"/>
                          </a:solidFill>
                          <a:latin typeface="+mn-lt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>
                        <a:solidFill>
                          <a:srgbClr val="92D050"/>
                        </a:solidFill>
                        <a:latin typeface="+mn-lt"/>
                        <a:sym typeface="Wingdings" panose="05000000000000000000" pitchFamily="2" charset="2"/>
                      </a:endParaRPr>
                    </a:p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rgbClr val="92D050"/>
                          </a:solidFill>
                          <a:latin typeface="+mn-lt"/>
                          <a:sym typeface="Wingdings" panose="05000000000000000000" pitchFamily="2" charset="2"/>
                        </a:rPr>
                        <a:t></a:t>
                      </a:r>
                      <a:endParaRPr lang="en-US" sz="2800" b="1" dirty="0">
                        <a:solidFill>
                          <a:srgbClr val="92D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rgbClr val="C00000"/>
                          </a:solidFill>
                          <a:latin typeface="+mn-lt"/>
                          <a:sym typeface="Wingdings" panose="05000000000000000000" pitchFamily="2" charset="2"/>
                        </a:rPr>
                        <a:t></a:t>
                      </a:r>
                    </a:p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rgbClr val="C00000"/>
                          </a:solidFill>
                          <a:latin typeface="+mn-lt"/>
                          <a:sym typeface="Wingdings" panose="05000000000000000000" pitchFamily="2" charset="2"/>
                        </a:rPr>
                        <a:t></a:t>
                      </a:r>
                    </a:p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solidFill>
                          <a:srgbClr val="1D326D"/>
                        </a:solidFill>
                        <a:latin typeface="+mn-lt"/>
                      </a:endParaRPr>
                    </a:p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rgbClr val="C00000"/>
                          </a:solidFill>
                          <a:latin typeface="+mn-lt"/>
                          <a:sym typeface="Wingdings" panose="05000000000000000000" pitchFamily="2" charset="2"/>
                        </a:rPr>
                        <a:t></a:t>
                      </a:r>
                      <a:endParaRPr lang="en-US" sz="2800" dirty="0">
                        <a:solidFill>
                          <a:srgbClr val="1D326D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372048"/>
                  </a:ext>
                </a:extLst>
              </a:tr>
              <a:tr h="481929"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b="1" dirty="0">
                          <a:solidFill>
                            <a:srgbClr val="1D326D"/>
                          </a:solidFill>
                          <a:latin typeface="+mn-lt"/>
                        </a:rPr>
                        <a:t>Supported Specifications</a:t>
                      </a:r>
                      <a:endParaRPr lang="en-US" sz="2800" b="1" dirty="0">
                        <a:solidFill>
                          <a:srgbClr val="1D326D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solidFill>
                          <a:srgbClr val="1D326D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solidFill>
                          <a:srgbClr val="1D326D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726007"/>
                  </a:ext>
                </a:extLst>
              </a:tr>
              <a:tr h="1638558">
                <a:tc>
                  <a:txBody>
                    <a:bodyPr/>
                    <a:lstStyle/>
                    <a:p>
                      <a:pPr marL="342900" marR="0" lvl="0" indent="-34290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CA" sz="2800" dirty="0">
                          <a:solidFill>
                            <a:srgbClr val="1D326D"/>
                          </a:solidFill>
                          <a:latin typeface="+mn-lt"/>
                        </a:rPr>
                        <a:t>DID Documents</a:t>
                      </a:r>
                    </a:p>
                    <a:p>
                      <a:pPr marL="342900" marR="0" lvl="0" indent="-34290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CA" sz="2800" dirty="0">
                          <a:solidFill>
                            <a:srgbClr val="1D326D"/>
                          </a:solidFill>
                          <a:latin typeface="+mn-lt"/>
                        </a:rPr>
                        <a:t>DID Document Collections</a:t>
                      </a:r>
                    </a:p>
                    <a:p>
                      <a:pPr marL="342900" marR="0" lvl="0" indent="-34290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CA" sz="2800" dirty="0">
                          <a:solidFill>
                            <a:srgbClr val="1D326D"/>
                          </a:solidFill>
                          <a:latin typeface="+mn-lt"/>
                        </a:rPr>
                        <a:t>Indy Protocol Discovery</a:t>
                      </a:r>
                    </a:p>
                    <a:p>
                      <a:pPr marL="342900" marR="0" lvl="0" indent="-34290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CA" sz="2800" dirty="0">
                          <a:solidFill>
                            <a:srgbClr val="1D326D"/>
                          </a:solidFill>
                          <a:latin typeface="+mn-lt"/>
                        </a:rPr>
                        <a:t>Indy Message Attachments</a:t>
                      </a:r>
                      <a:endParaRPr lang="en-US" sz="2800" dirty="0">
                        <a:solidFill>
                          <a:srgbClr val="1D326D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rgbClr val="92D050"/>
                          </a:solidFill>
                          <a:latin typeface="+mn-lt"/>
                          <a:sym typeface="Wingdings" panose="05000000000000000000" pitchFamily="2" charset="2"/>
                        </a:rPr>
                        <a:t></a:t>
                      </a:r>
                      <a:endParaRPr lang="en-US" sz="2800" b="1" dirty="0">
                        <a:solidFill>
                          <a:srgbClr val="92D050"/>
                        </a:solidFill>
                        <a:latin typeface="+mn-lt"/>
                      </a:endParaRPr>
                    </a:p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rgbClr val="92D050"/>
                          </a:solidFill>
                          <a:latin typeface="+mn-lt"/>
                          <a:sym typeface="Wingdings" panose="05000000000000000000" pitchFamily="2" charset="2"/>
                        </a:rPr>
                        <a:t></a:t>
                      </a:r>
                      <a:endParaRPr lang="en-US" sz="2800" b="1" dirty="0">
                        <a:solidFill>
                          <a:srgbClr val="92D050"/>
                        </a:solidFill>
                        <a:latin typeface="+mn-lt"/>
                      </a:endParaRPr>
                    </a:p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rgbClr val="92D050"/>
                          </a:solidFill>
                          <a:latin typeface="+mn-lt"/>
                          <a:sym typeface="Wingdings" panose="05000000000000000000" pitchFamily="2" charset="2"/>
                        </a:rPr>
                        <a:t></a:t>
                      </a:r>
                      <a:endParaRPr lang="en-US" sz="2800" b="1" dirty="0">
                        <a:solidFill>
                          <a:srgbClr val="92D050"/>
                        </a:solidFill>
                        <a:latin typeface="+mn-lt"/>
                      </a:endParaRPr>
                    </a:p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rgbClr val="92D050"/>
                          </a:solidFill>
                          <a:latin typeface="+mn-lt"/>
                          <a:sym typeface="Wingdings" panose="05000000000000000000" pitchFamily="2" charset="2"/>
                        </a:rPr>
                        <a:t></a:t>
                      </a:r>
                      <a:endParaRPr lang="en-US" sz="2800" b="1" dirty="0">
                        <a:solidFill>
                          <a:srgbClr val="92D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rgbClr val="92D050"/>
                          </a:solidFill>
                          <a:latin typeface="+mn-lt"/>
                          <a:sym typeface="Wingdings" panose="05000000000000000000" pitchFamily="2" charset="2"/>
                        </a:rPr>
                        <a:t></a:t>
                      </a:r>
                      <a:endParaRPr lang="en-US" sz="2800" b="1" dirty="0">
                        <a:solidFill>
                          <a:srgbClr val="92D050"/>
                        </a:solidFill>
                        <a:latin typeface="+mn-lt"/>
                      </a:endParaRPr>
                    </a:p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rgbClr val="C00000"/>
                          </a:solidFill>
                          <a:latin typeface="+mn-lt"/>
                          <a:sym typeface="Wingdings" panose="05000000000000000000" pitchFamily="2" charset="2"/>
                        </a:rPr>
                        <a:t></a:t>
                      </a:r>
                    </a:p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rgbClr val="C00000"/>
                          </a:solidFill>
                          <a:latin typeface="+mn-lt"/>
                          <a:sym typeface="Wingdings" panose="05000000000000000000" pitchFamily="2" charset="2"/>
                        </a:rPr>
                        <a:t></a:t>
                      </a:r>
                    </a:p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rgbClr val="C00000"/>
                          </a:solidFill>
                          <a:latin typeface="+mn-lt"/>
                          <a:sym typeface="Wingdings" panose="05000000000000000000" pitchFamily="2" charset="2"/>
                        </a:rPr>
                        <a:t></a:t>
                      </a:r>
                      <a:endParaRPr lang="en-US" sz="28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989214"/>
                  </a:ext>
                </a:extLst>
              </a:tr>
              <a:tr h="481929"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b="1" dirty="0">
                          <a:solidFill>
                            <a:srgbClr val="1D326D"/>
                          </a:solidFill>
                          <a:latin typeface="+mn-lt"/>
                        </a:rPr>
                        <a:t>RFC 3986</a:t>
                      </a:r>
                      <a:endParaRPr lang="en-US" sz="2800" b="1" dirty="0">
                        <a:solidFill>
                          <a:srgbClr val="1D326D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solidFill>
                          <a:srgbClr val="1D326D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solidFill>
                          <a:srgbClr val="1D326D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67430"/>
                  </a:ext>
                </a:extLst>
              </a:tr>
              <a:tr h="481929">
                <a:tc>
                  <a:txBody>
                    <a:bodyPr/>
                    <a:lstStyle/>
                    <a:p>
                      <a:pPr marL="342900" marR="0" lvl="0" indent="-34290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CA" sz="2800" dirty="0">
                          <a:solidFill>
                            <a:srgbClr val="1D326D"/>
                          </a:solidFill>
                          <a:latin typeface="+mn-lt"/>
                        </a:rPr>
                        <a:t>RFC 3986 Compliant</a:t>
                      </a:r>
                      <a:endParaRPr lang="en-US" sz="2800" dirty="0">
                        <a:solidFill>
                          <a:srgbClr val="1D326D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rgbClr val="92D050"/>
                          </a:solidFill>
                          <a:latin typeface="+mn-lt"/>
                          <a:sym typeface="Wingdings" panose="05000000000000000000" pitchFamily="2" charset="2"/>
                        </a:rPr>
                        <a:t></a:t>
                      </a:r>
                      <a:endParaRPr lang="en-US" sz="2800" b="1" dirty="0">
                        <a:solidFill>
                          <a:srgbClr val="92D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rgbClr val="1D326D"/>
                          </a:solidFill>
                          <a:latin typeface="+mn-lt"/>
                        </a:rPr>
                        <a:t>TBD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063163"/>
                  </a:ext>
                </a:extLst>
              </a:tr>
              <a:tr h="481929"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CA" sz="2800" b="1" dirty="0">
                          <a:solidFill>
                            <a:srgbClr val="1D326D"/>
                          </a:solidFill>
                          <a:latin typeface="+mn-lt"/>
                        </a:rPr>
                        <a:t>Dereferencing</a:t>
                      </a:r>
                      <a:endParaRPr lang="en-US" sz="2800" b="1" dirty="0">
                        <a:solidFill>
                          <a:srgbClr val="1D326D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solidFill>
                          <a:srgbClr val="1D326D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solidFill>
                          <a:srgbClr val="1D326D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089"/>
                  </a:ext>
                </a:extLst>
              </a:tr>
              <a:tr h="867472">
                <a:tc>
                  <a:txBody>
                    <a:bodyPr/>
                    <a:lstStyle/>
                    <a:p>
                      <a:pPr marL="342900" marR="0" lvl="0" indent="-34290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CA" sz="2800" dirty="0">
                          <a:solidFill>
                            <a:srgbClr val="1D326D"/>
                          </a:solidFill>
                          <a:latin typeface="+mn-lt"/>
                        </a:rPr>
                        <a:t>Server-side</a:t>
                      </a:r>
                    </a:p>
                    <a:p>
                      <a:pPr marL="342900" marR="0" lvl="0" indent="-34290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CA" sz="2800" dirty="0">
                          <a:solidFill>
                            <a:srgbClr val="1D326D"/>
                          </a:solidFill>
                          <a:latin typeface="+mn-lt"/>
                        </a:rPr>
                        <a:t>Client-side</a:t>
                      </a:r>
                      <a:endParaRPr lang="en-US" sz="2800" dirty="0">
                        <a:solidFill>
                          <a:srgbClr val="1D326D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rgbClr val="92D050"/>
                          </a:solidFill>
                          <a:latin typeface="+mn-lt"/>
                          <a:sym typeface="Wingdings" panose="05000000000000000000" pitchFamily="2" charset="2"/>
                        </a:rPr>
                        <a:t></a:t>
                      </a:r>
                      <a:endParaRPr lang="en-US" sz="2800" b="1" dirty="0">
                        <a:solidFill>
                          <a:srgbClr val="92D050"/>
                        </a:solidFill>
                        <a:latin typeface="+mn-lt"/>
                      </a:endParaRPr>
                    </a:p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rgbClr val="92D050"/>
                          </a:solidFill>
                          <a:latin typeface="+mn-lt"/>
                          <a:sym typeface="Wingdings" panose="05000000000000000000" pitchFamily="2" charset="2"/>
                        </a:rPr>
                        <a:t></a:t>
                      </a:r>
                      <a:endParaRPr lang="en-US" sz="2800" b="1" dirty="0">
                        <a:solidFill>
                          <a:srgbClr val="92D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rgbClr val="C00000"/>
                          </a:solidFill>
                          <a:latin typeface="+mn-lt"/>
                          <a:sym typeface="Wingdings" panose="05000000000000000000" pitchFamily="2" charset="2"/>
                        </a:rPr>
                        <a:t></a:t>
                      </a:r>
                      <a:endParaRPr lang="en-US" sz="28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rgbClr val="92D050"/>
                          </a:solidFill>
                          <a:latin typeface="+mn-lt"/>
                          <a:sym typeface="Wingdings" panose="05000000000000000000" pitchFamily="2" charset="2"/>
                        </a:rPr>
                        <a:t></a:t>
                      </a:r>
                      <a:endParaRPr lang="en-US" sz="2800" b="1" dirty="0">
                        <a:solidFill>
                          <a:srgbClr val="92D05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118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482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FC834-6430-4E4A-83B7-97BA43C29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900" y="1137147"/>
            <a:ext cx="16173450" cy="3602126"/>
          </a:xfrm>
        </p:spPr>
        <p:txBody>
          <a:bodyPr>
            <a:normAutofit/>
          </a:bodyPr>
          <a:lstStyle/>
          <a:p>
            <a:r>
              <a:rPr lang="en-CA" sz="6600" dirty="0">
                <a:solidFill>
                  <a:srgbClr val="1D326D"/>
                </a:solidFill>
                <a:sym typeface="Wingdings" panose="05000000000000000000" pitchFamily="2" charset="2"/>
              </a:rPr>
              <a:t> Co-Existence and Native Support</a:t>
            </a:r>
            <a:endParaRPr lang="en-US" sz="6600" dirty="0">
              <a:solidFill>
                <a:srgbClr val="1D326D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0EB17-2854-4658-9BE6-4D698F627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900" y="5462192"/>
            <a:ext cx="14944338" cy="1385642"/>
          </a:xfrm>
        </p:spPr>
        <p:txBody>
          <a:bodyPr>
            <a:normAutofit fontScale="70000" lnSpcReduction="20000"/>
          </a:bodyPr>
          <a:lstStyle/>
          <a:p>
            <a:r>
              <a:rPr lang="en-CA" dirty="0"/>
              <a:t>Michael Herman (</a:t>
            </a:r>
            <a:r>
              <a:rPr lang="en-CA" cap="none" dirty="0"/>
              <a:t>@mwherman2000</a:t>
            </a:r>
            <a:r>
              <a:rPr lang="en-CA" dirty="0"/>
              <a:t>)</a:t>
            </a:r>
          </a:p>
          <a:p>
            <a:r>
              <a:rPr lang="en-CA" dirty="0"/>
              <a:t>Independent Blockchain Architect</a:t>
            </a:r>
          </a:p>
          <a:p>
            <a:r>
              <a:rPr lang="en-CA" dirty="0"/>
              <a:t>mwherman@parallelspace.net</a:t>
            </a:r>
            <a:endParaRPr lang="en-US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B7F5412E-5DEB-4BEC-9DBB-F1C88B73A0F0}"/>
              </a:ext>
            </a:extLst>
          </p:cNvPr>
          <p:cNvSpPr txBox="1">
            <a:spLocks/>
          </p:cNvSpPr>
          <p:nvPr/>
        </p:nvSpPr>
        <p:spPr>
          <a:xfrm>
            <a:off x="10706614" y="9018020"/>
            <a:ext cx="5868474" cy="436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1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5A9342-8D2C-4F03-BE33-2A71AE2A9EC4}" type="datetime1">
              <a:rPr lang="en-CA" smtClean="0">
                <a:solidFill>
                  <a:schemeClr val="bg1"/>
                </a:solidFill>
              </a:rPr>
              <a:pPr/>
              <a:t>2019-04-01</a:t>
            </a:fld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41E3CD0-10D8-4D37-8C62-EAA7236E5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B5C67D1-9F66-4BC1-9BEC-73C07D7C9B6B}" type="slidenum">
              <a:rPr lang="en-US" smtClean="0"/>
              <a:pPr algn="l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437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0D35969-81A8-4444-B4BC-5F4D8F234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>
                <a:solidFill>
                  <a:srgbClr val="1D326D"/>
                </a:solidFill>
              </a:rPr>
              <a:t>Parsing and Processing Pipeline</a:t>
            </a:r>
            <a:br>
              <a:rPr lang="en-CA" dirty="0">
                <a:solidFill>
                  <a:srgbClr val="1D326D"/>
                </a:solidFill>
              </a:rPr>
            </a:br>
            <a:r>
              <a:rPr lang="en-CA" sz="3600" cap="none" dirty="0">
                <a:solidFill>
                  <a:srgbClr val="1D326D"/>
                </a:solidFill>
                <a:latin typeface="Consolas" panose="020B0609020204030204" pitchFamily="49" charset="0"/>
              </a:rPr>
              <a:t>did-uri-spec</a:t>
            </a:r>
            <a:r>
              <a:rPr lang="en-CA" sz="3600" dirty="0">
                <a:solidFill>
                  <a:srgbClr val="1D326D"/>
                </a:solidFill>
                <a:latin typeface="Consolas" panose="020B0609020204030204" pitchFamily="49" charset="0"/>
              </a:rPr>
              <a:t> </a:t>
            </a:r>
            <a:r>
              <a:rPr lang="en-CA" sz="3600" dirty="0">
                <a:solidFill>
                  <a:srgbClr val="1D326D"/>
                </a:solidFill>
              </a:rPr>
              <a:t>Scenarios</a:t>
            </a:r>
            <a:endParaRPr lang="en-US" sz="3600" dirty="0">
              <a:solidFill>
                <a:srgbClr val="1D326D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6BE77FF-9653-4C58-AFBF-97158A084E00}"/>
              </a:ext>
            </a:extLst>
          </p:cNvPr>
          <p:cNvGrpSpPr/>
          <p:nvPr/>
        </p:nvGrpSpPr>
        <p:grpSpPr>
          <a:xfrm>
            <a:off x="79650" y="1848756"/>
            <a:ext cx="17128099" cy="1570238"/>
            <a:chOff x="0" y="5769020"/>
            <a:chExt cx="17128099" cy="1570238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FAC9329-72E9-4D30-9DA9-CE41CE4600F7}"/>
                </a:ext>
              </a:extLst>
            </p:cNvPr>
            <p:cNvCxnSpPr>
              <a:cxnSpLocks/>
            </p:cNvCxnSpPr>
            <p:nvPr/>
          </p:nvCxnSpPr>
          <p:spPr>
            <a:xfrm>
              <a:off x="14579896" y="6525131"/>
              <a:ext cx="334952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97468FA-BD99-4492-83A7-4C20913C46E1}"/>
                </a:ext>
              </a:extLst>
            </p:cNvPr>
            <p:cNvGrpSpPr/>
            <p:nvPr/>
          </p:nvGrpSpPr>
          <p:grpSpPr>
            <a:xfrm>
              <a:off x="2666289" y="5769020"/>
              <a:ext cx="11879855" cy="1570238"/>
              <a:chOff x="2724406" y="2036889"/>
              <a:chExt cx="12162825" cy="2005485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81EEDF1-3003-43F2-B870-5D49C5883D3A}"/>
                  </a:ext>
                </a:extLst>
              </p:cNvPr>
              <p:cNvSpPr/>
              <p:nvPr/>
            </p:nvSpPr>
            <p:spPr>
              <a:xfrm>
                <a:off x="2724406" y="2036890"/>
                <a:ext cx="2091165" cy="2005484"/>
              </a:xfrm>
              <a:prstGeom prst="ellipse">
                <a:avLst/>
              </a:prstGeom>
              <a:solidFill>
                <a:srgbClr val="0083B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3200" dirty="0"/>
                  <a:t>Parser</a:t>
                </a:r>
                <a:endParaRPr lang="en-US" sz="3200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8C45B773-25F8-4570-AEC4-070E20A7AA4D}"/>
                  </a:ext>
                </a:extLst>
              </p:cNvPr>
              <p:cNvSpPr/>
              <p:nvPr/>
            </p:nvSpPr>
            <p:spPr>
              <a:xfrm>
                <a:off x="5158502" y="2036889"/>
                <a:ext cx="2883950" cy="2005484"/>
              </a:xfrm>
              <a:prstGeom prst="ellipse">
                <a:avLst/>
              </a:prstGeom>
              <a:solidFill>
                <a:srgbClr val="0083B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3200" dirty="0"/>
                  <a:t>Analyser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0C00ADD-844B-436F-95F3-73270A5CA517}"/>
                  </a:ext>
                </a:extLst>
              </p:cNvPr>
              <p:cNvSpPr/>
              <p:nvPr/>
            </p:nvSpPr>
            <p:spPr>
              <a:xfrm>
                <a:off x="8385382" y="2036889"/>
                <a:ext cx="3079459" cy="2005484"/>
              </a:xfrm>
              <a:prstGeom prst="ellipse">
                <a:avLst/>
              </a:prstGeom>
              <a:solidFill>
                <a:srgbClr val="0083B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3200" dirty="0"/>
                  <a:t>Optimizer</a:t>
                </a:r>
                <a:r>
                  <a:rPr lang="en-US" sz="3200" dirty="0"/>
                  <a:t> (VDR)</a:t>
                </a:r>
                <a:endParaRPr lang="en-CA" sz="3200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C0BA5795-37FA-4C08-BA99-186D3D122DF0}"/>
                  </a:ext>
                </a:extLst>
              </p:cNvPr>
              <p:cNvSpPr/>
              <p:nvPr/>
            </p:nvSpPr>
            <p:spPr>
              <a:xfrm>
                <a:off x="11807772" y="2036889"/>
                <a:ext cx="3079459" cy="2005484"/>
              </a:xfrm>
              <a:prstGeom prst="ellipse">
                <a:avLst/>
              </a:prstGeom>
              <a:solidFill>
                <a:srgbClr val="0083B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3200" dirty="0"/>
                  <a:t>Execution Engine (VDR)</a:t>
                </a:r>
                <a:endParaRPr lang="en-US" sz="3200" dirty="0"/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4D223E1-6EAA-44DB-8830-665744F9F5D8}"/>
                </a:ext>
              </a:extLst>
            </p:cNvPr>
            <p:cNvSpPr/>
            <p:nvPr/>
          </p:nvSpPr>
          <p:spPr>
            <a:xfrm>
              <a:off x="14881096" y="5769022"/>
              <a:ext cx="2247003" cy="157023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3200" dirty="0"/>
                <a:t>Verifiable Data Registry</a:t>
              </a:r>
              <a:endParaRPr lang="en-US" sz="3200" dirty="0"/>
            </a:p>
          </p:txBody>
        </p:sp>
        <p:sp>
          <p:nvSpPr>
            <p:cNvPr id="45" name="Flowchart: Document 44">
              <a:extLst>
                <a:ext uri="{FF2B5EF4-FFF2-40B4-BE49-F238E27FC236}">
                  <a16:creationId xmlns:a16="http://schemas.microsoft.com/office/drawing/2014/main" id="{B13F6AD9-FB9A-4DBF-A88A-F5E8EEA77B87}"/>
                </a:ext>
              </a:extLst>
            </p:cNvPr>
            <p:cNvSpPr/>
            <p:nvPr/>
          </p:nvSpPr>
          <p:spPr>
            <a:xfrm>
              <a:off x="0" y="5911581"/>
              <a:ext cx="2247002" cy="1323764"/>
            </a:xfrm>
            <a:prstGeom prst="flowChartDocumen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3200" dirty="0">
                  <a:latin typeface="Consolas" panose="020B0609020204030204" pitchFamily="49" charset="0"/>
                </a:rPr>
                <a:t>did-uri</a:t>
              </a:r>
              <a:endParaRPr lang="en-US" sz="3200" dirty="0">
                <a:latin typeface="Consolas" panose="020B0609020204030204" pitchFamily="49" charset="0"/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C44760E-3497-4DD4-81AA-9D9F62CF6A0F}"/>
                </a:ext>
              </a:extLst>
            </p:cNvPr>
            <p:cNvCxnSpPr/>
            <p:nvPr/>
          </p:nvCxnSpPr>
          <p:spPr>
            <a:xfrm flipV="1">
              <a:off x="4708803" y="6525131"/>
              <a:ext cx="334952" cy="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D08B49D0-5E9C-42DA-8E6B-7CF65432FF41}"/>
                </a:ext>
              </a:extLst>
            </p:cNvPr>
            <p:cNvCxnSpPr>
              <a:cxnSpLocks/>
            </p:cNvCxnSpPr>
            <p:nvPr/>
          </p:nvCxnSpPr>
          <p:spPr>
            <a:xfrm>
              <a:off x="7860609" y="6525131"/>
              <a:ext cx="334953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07C6C3B7-3220-400D-AA9F-378C15872860}"/>
                </a:ext>
              </a:extLst>
            </p:cNvPr>
            <p:cNvCxnSpPr>
              <a:cxnSpLocks/>
            </p:cNvCxnSpPr>
            <p:nvPr/>
          </p:nvCxnSpPr>
          <p:spPr>
            <a:xfrm>
              <a:off x="11203377" y="6525131"/>
              <a:ext cx="334952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1950D008-88D6-40A8-8919-CEF2F3B5EBE7}"/>
                </a:ext>
              </a:extLst>
            </p:cNvPr>
            <p:cNvCxnSpPr>
              <a:cxnSpLocks/>
            </p:cNvCxnSpPr>
            <p:nvPr/>
          </p:nvCxnSpPr>
          <p:spPr>
            <a:xfrm>
              <a:off x="2247002" y="6525131"/>
              <a:ext cx="419287" cy="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1C3D81F-4775-4C0C-98AB-F27689A3AE3D}"/>
              </a:ext>
            </a:extLst>
          </p:cNvPr>
          <p:cNvGrpSpPr/>
          <p:nvPr/>
        </p:nvGrpSpPr>
        <p:grpSpPr>
          <a:xfrm>
            <a:off x="79650" y="3593229"/>
            <a:ext cx="17128099" cy="1570238"/>
            <a:chOff x="0" y="5769020"/>
            <a:chExt cx="17128099" cy="1570238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D037377-BE11-4E6A-9741-B9DD4E83D04E}"/>
                </a:ext>
              </a:extLst>
            </p:cNvPr>
            <p:cNvCxnSpPr>
              <a:cxnSpLocks/>
            </p:cNvCxnSpPr>
            <p:nvPr/>
          </p:nvCxnSpPr>
          <p:spPr>
            <a:xfrm>
              <a:off x="14579896" y="6525131"/>
              <a:ext cx="334952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8450033-CF34-4F73-8F7D-E293AC7044F7}"/>
                </a:ext>
              </a:extLst>
            </p:cNvPr>
            <p:cNvGrpSpPr/>
            <p:nvPr/>
          </p:nvGrpSpPr>
          <p:grpSpPr>
            <a:xfrm>
              <a:off x="2666289" y="5769020"/>
              <a:ext cx="11879855" cy="1570238"/>
              <a:chOff x="2724406" y="2036889"/>
              <a:chExt cx="12162825" cy="2005485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6E6214A5-7BCC-40B2-ABD6-CD9DC70B9B46}"/>
                  </a:ext>
                </a:extLst>
              </p:cNvPr>
              <p:cNvSpPr/>
              <p:nvPr/>
            </p:nvSpPr>
            <p:spPr>
              <a:xfrm>
                <a:off x="2724406" y="2036890"/>
                <a:ext cx="2091165" cy="2005484"/>
              </a:xfrm>
              <a:prstGeom prst="ellipse">
                <a:avLst/>
              </a:prstGeom>
              <a:solidFill>
                <a:srgbClr val="0083B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3200" dirty="0"/>
                  <a:t>Parser</a:t>
                </a:r>
                <a:endParaRPr lang="en-US" sz="3200" dirty="0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42929443-69E9-4D08-88F8-3D97932AE35E}"/>
                  </a:ext>
                </a:extLst>
              </p:cNvPr>
              <p:cNvSpPr/>
              <p:nvPr/>
            </p:nvSpPr>
            <p:spPr>
              <a:xfrm>
                <a:off x="5158502" y="2036889"/>
                <a:ext cx="2883950" cy="2005484"/>
              </a:xfrm>
              <a:prstGeom prst="ellipse">
                <a:avLst/>
              </a:prstGeom>
              <a:solidFill>
                <a:srgbClr val="0083B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3200" dirty="0"/>
                  <a:t>Analyser</a:t>
                </a:r>
                <a:endParaRPr lang="en-US" sz="3200" dirty="0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B1234F0B-643B-41D9-99B3-F048DDA1F058}"/>
                  </a:ext>
                </a:extLst>
              </p:cNvPr>
              <p:cNvSpPr/>
              <p:nvPr/>
            </p:nvSpPr>
            <p:spPr>
              <a:xfrm>
                <a:off x="8385382" y="2036889"/>
                <a:ext cx="3079459" cy="2005484"/>
              </a:xfrm>
              <a:prstGeom prst="ellipse">
                <a:avLst/>
              </a:prstGeom>
              <a:solidFill>
                <a:srgbClr val="0083B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3200" dirty="0"/>
                  <a:t>Optimizer </a:t>
                </a:r>
                <a:r>
                  <a:rPr lang="en-CA" sz="3200"/>
                  <a:t>(AFDB)</a:t>
                </a:r>
                <a:endParaRPr lang="en-US" sz="3200" dirty="0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F9FA5C5A-EC8A-48C3-8372-16AC307037EB}"/>
                  </a:ext>
                </a:extLst>
              </p:cNvPr>
              <p:cNvSpPr/>
              <p:nvPr/>
            </p:nvSpPr>
            <p:spPr>
              <a:xfrm>
                <a:off x="11807772" y="2036889"/>
                <a:ext cx="3079459" cy="2005484"/>
              </a:xfrm>
              <a:prstGeom prst="ellipse">
                <a:avLst/>
              </a:prstGeom>
              <a:solidFill>
                <a:srgbClr val="0083B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3200" dirty="0"/>
                  <a:t>Execution Engine (AFDB)</a:t>
                </a:r>
                <a:endParaRPr lang="en-US" sz="3200" dirty="0"/>
              </a:p>
            </p:txBody>
          </p: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6E2186A-D59A-4BDF-8956-9FBDEB185491}"/>
                </a:ext>
              </a:extLst>
            </p:cNvPr>
            <p:cNvSpPr/>
            <p:nvPr/>
          </p:nvSpPr>
          <p:spPr>
            <a:xfrm>
              <a:off x="14881096" y="5817149"/>
              <a:ext cx="2247003" cy="146632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3200" dirty="0"/>
                <a:t>Indy Agent Feature DB</a:t>
              </a:r>
              <a:endParaRPr lang="en-US" sz="3200" dirty="0"/>
            </a:p>
          </p:txBody>
        </p:sp>
        <p:sp>
          <p:nvSpPr>
            <p:cNvPr id="58" name="Flowchart: Document 57">
              <a:extLst>
                <a:ext uri="{FF2B5EF4-FFF2-40B4-BE49-F238E27FC236}">
                  <a16:creationId xmlns:a16="http://schemas.microsoft.com/office/drawing/2014/main" id="{B6402789-192E-4463-824C-4502F68077A5}"/>
                </a:ext>
              </a:extLst>
            </p:cNvPr>
            <p:cNvSpPr/>
            <p:nvPr/>
          </p:nvSpPr>
          <p:spPr>
            <a:xfrm>
              <a:off x="0" y="5911581"/>
              <a:ext cx="2247002" cy="1323764"/>
            </a:xfrm>
            <a:prstGeom prst="flowChartDocumen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3200" dirty="0">
                  <a:latin typeface="Consolas" panose="020B0609020204030204" pitchFamily="49" charset="0"/>
                </a:rPr>
                <a:t>did-uri</a:t>
              </a:r>
              <a:endParaRPr lang="en-US" sz="3200" dirty="0">
                <a:latin typeface="Consolas" panose="020B0609020204030204" pitchFamily="49" charset="0"/>
              </a:endParaRP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9B929E0-3759-44F1-92F5-291787F67658}"/>
                </a:ext>
              </a:extLst>
            </p:cNvPr>
            <p:cNvCxnSpPr/>
            <p:nvPr/>
          </p:nvCxnSpPr>
          <p:spPr>
            <a:xfrm flipV="1">
              <a:off x="4708803" y="6525131"/>
              <a:ext cx="334952" cy="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CE35D54-363E-49A7-8E61-D2D22073E689}"/>
                </a:ext>
              </a:extLst>
            </p:cNvPr>
            <p:cNvCxnSpPr>
              <a:cxnSpLocks/>
            </p:cNvCxnSpPr>
            <p:nvPr/>
          </p:nvCxnSpPr>
          <p:spPr>
            <a:xfrm>
              <a:off x="7860609" y="6525131"/>
              <a:ext cx="334953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B375B6EC-56B1-4CAE-BD99-4EDFCD9E79B5}"/>
                </a:ext>
              </a:extLst>
            </p:cNvPr>
            <p:cNvCxnSpPr>
              <a:cxnSpLocks/>
            </p:cNvCxnSpPr>
            <p:nvPr/>
          </p:nvCxnSpPr>
          <p:spPr>
            <a:xfrm>
              <a:off x="11203377" y="6525131"/>
              <a:ext cx="334952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ED14865E-010A-4C3B-880E-1F1FA336D112}"/>
                </a:ext>
              </a:extLst>
            </p:cNvPr>
            <p:cNvCxnSpPr>
              <a:cxnSpLocks/>
            </p:cNvCxnSpPr>
            <p:nvPr/>
          </p:nvCxnSpPr>
          <p:spPr>
            <a:xfrm>
              <a:off x="2247002" y="6525131"/>
              <a:ext cx="419287" cy="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5631F24-8C3E-4F2A-8266-7447EB94D4AB}"/>
              </a:ext>
            </a:extLst>
          </p:cNvPr>
          <p:cNvGrpSpPr/>
          <p:nvPr/>
        </p:nvGrpSpPr>
        <p:grpSpPr>
          <a:xfrm>
            <a:off x="75919" y="5308693"/>
            <a:ext cx="17128099" cy="1897787"/>
            <a:chOff x="0" y="5769020"/>
            <a:chExt cx="17128099" cy="1897787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D108DC3-2745-4A35-A7BB-9C0B4498B21F}"/>
                </a:ext>
              </a:extLst>
            </p:cNvPr>
            <p:cNvCxnSpPr>
              <a:cxnSpLocks/>
            </p:cNvCxnSpPr>
            <p:nvPr/>
          </p:nvCxnSpPr>
          <p:spPr>
            <a:xfrm>
              <a:off x="14579896" y="6525131"/>
              <a:ext cx="334952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EB203183-D781-43D0-8E4E-E0C6C4295802}"/>
                </a:ext>
              </a:extLst>
            </p:cNvPr>
            <p:cNvGrpSpPr/>
            <p:nvPr/>
          </p:nvGrpSpPr>
          <p:grpSpPr>
            <a:xfrm>
              <a:off x="2666289" y="5769020"/>
              <a:ext cx="11879855" cy="1570238"/>
              <a:chOff x="2724406" y="2036889"/>
              <a:chExt cx="12162825" cy="2005485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EB82D0D1-FAFE-4FF9-BE3E-E05F9488F71B}"/>
                  </a:ext>
                </a:extLst>
              </p:cNvPr>
              <p:cNvSpPr/>
              <p:nvPr/>
            </p:nvSpPr>
            <p:spPr>
              <a:xfrm>
                <a:off x="2724406" y="2036890"/>
                <a:ext cx="2091165" cy="2005484"/>
              </a:xfrm>
              <a:prstGeom prst="ellipse">
                <a:avLst/>
              </a:prstGeom>
              <a:solidFill>
                <a:srgbClr val="0083B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3200" dirty="0"/>
                  <a:t>Parser</a:t>
                </a:r>
                <a:endParaRPr lang="en-US" sz="3200" dirty="0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9A69BFB2-DC59-40F4-9AAC-36E1E9434183}"/>
                  </a:ext>
                </a:extLst>
              </p:cNvPr>
              <p:cNvSpPr/>
              <p:nvPr/>
            </p:nvSpPr>
            <p:spPr>
              <a:xfrm>
                <a:off x="5158502" y="2036889"/>
                <a:ext cx="2883950" cy="2005484"/>
              </a:xfrm>
              <a:prstGeom prst="ellipse">
                <a:avLst/>
              </a:prstGeom>
              <a:solidFill>
                <a:srgbClr val="0083B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3200" dirty="0"/>
                  <a:t>Analyser</a:t>
                </a:r>
                <a:endParaRPr lang="en-US" sz="3200" dirty="0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4CA7D695-DCE1-4333-845A-2888384D9956}"/>
                  </a:ext>
                </a:extLst>
              </p:cNvPr>
              <p:cNvSpPr/>
              <p:nvPr/>
            </p:nvSpPr>
            <p:spPr>
              <a:xfrm>
                <a:off x="8385382" y="2036889"/>
                <a:ext cx="3079459" cy="2005484"/>
              </a:xfrm>
              <a:prstGeom prst="ellipse">
                <a:avLst/>
              </a:prstGeom>
              <a:solidFill>
                <a:srgbClr val="0083B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3200" dirty="0"/>
                  <a:t>Optimizer (JSON)</a:t>
                </a:r>
                <a:endParaRPr lang="en-US" sz="3200" dirty="0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F6D2A808-9698-452A-BB4E-75B36062AC81}"/>
                  </a:ext>
                </a:extLst>
              </p:cNvPr>
              <p:cNvSpPr/>
              <p:nvPr/>
            </p:nvSpPr>
            <p:spPr>
              <a:xfrm>
                <a:off x="11807772" y="2036889"/>
                <a:ext cx="3079459" cy="2005484"/>
              </a:xfrm>
              <a:prstGeom prst="ellipse">
                <a:avLst/>
              </a:prstGeom>
              <a:solidFill>
                <a:srgbClr val="0083B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3200" dirty="0"/>
                  <a:t>Execution Engine (JSON)</a:t>
                </a:r>
                <a:endParaRPr lang="en-US" sz="3200" dirty="0"/>
              </a:p>
            </p:txBody>
          </p:sp>
        </p:grp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6450F70-1BCE-4727-9108-59B44D40F09B}"/>
                </a:ext>
              </a:extLst>
            </p:cNvPr>
            <p:cNvSpPr/>
            <p:nvPr/>
          </p:nvSpPr>
          <p:spPr>
            <a:xfrm>
              <a:off x="14881096" y="5769022"/>
              <a:ext cx="2247003" cy="189778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3200" dirty="0"/>
                <a:t>Indy Agent</a:t>
              </a:r>
            </a:p>
            <a:p>
              <a:pPr algn="ctr"/>
              <a:r>
                <a:rPr lang="en-CA" sz="3200" dirty="0"/>
                <a:t>Message Attachment</a:t>
              </a:r>
            </a:p>
            <a:p>
              <a:pPr algn="ctr"/>
              <a:r>
                <a:rPr lang="en-CA" sz="3200" dirty="0"/>
                <a:t>Collection</a:t>
              </a:r>
              <a:endParaRPr lang="en-US" sz="3200" dirty="0"/>
            </a:p>
          </p:txBody>
        </p:sp>
        <p:sp>
          <p:nvSpPr>
            <p:cNvPr id="84" name="Flowchart: Document 83">
              <a:extLst>
                <a:ext uri="{FF2B5EF4-FFF2-40B4-BE49-F238E27FC236}">
                  <a16:creationId xmlns:a16="http://schemas.microsoft.com/office/drawing/2014/main" id="{BC8CE874-63F0-4B9A-93B2-0C50B6B76D7D}"/>
                </a:ext>
              </a:extLst>
            </p:cNvPr>
            <p:cNvSpPr/>
            <p:nvPr/>
          </p:nvSpPr>
          <p:spPr>
            <a:xfrm>
              <a:off x="0" y="5911581"/>
              <a:ext cx="2247002" cy="1323764"/>
            </a:xfrm>
            <a:prstGeom prst="flowChartDocumen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3200" dirty="0">
                  <a:latin typeface="Consolas" panose="020B0609020204030204" pitchFamily="49" charset="0"/>
                </a:rPr>
                <a:t>did-uri*</a:t>
              </a:r>
              <a:endParaRPr lang="en-US" sz="3200" dirty="0">
                <a:latin typeface="Consolas" panose="020B0609020204030204" pitchFamily="49" charset="0"/>
              </a:endParaRP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660BCDD5-3AB9-4561-B21F-18F6B5EC2F07}"/>
                </a:ext>
              </a:extLst>
            </p:cNvPr>
            <p:cNvCxnSpPr/>
            <p:nvPr/>
          </p:nvCxnSpPr>
          <p:spPr>
            <a:xfrm flipV="1">
              <a:off x="4708803" y="6525131"/>
              <a:ext cx="334952" cy="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8DC12838-35F2-466C-B79A-080E23EE6A26}"/>
                </a:ext>
              </a:extLst>
            </p:cNvPr>
            <p:cNvCxnSpPr>
              <a:cxnSpLocks/>
            </p:cNvCxnSpPr>
            <p:nvPr/>
          </p:nvCxnSpPr>
          <p:spPr>
            <a:xfrm>
              <a:off x="7860609" y="6525131"/>
              <a:ext cx="334953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A222ECB-189B-4E00-AF39-11E8289246CC}"/>
                </a:ext>
              </a:extLst>
            </p:cNvPr>
            <p:cNvCxnSpPr>
              <a:cxnSpLocks/>
            </p:cNvCxnSpPr>
            <p:nvPr/>
          </p:nvCxnSpPr>
          <p:spPr>
            <a:xfrm>
              <a:off x="11203377" y="6525131"/>
              <a:ext cx="334952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3650A7E5-C6C7-408D-866E-947DD9C823E8}"/>
                </a:ext>
              </a:extLst>
            </p:cNvPr>
            <p:cNvCxnSpPr>
              <a:cxnSpLocks/>
            </p:cNvCxnSpPr>
            <p:nvPr/>
          </p:nvCxnSpPr>
          <p:spPr>
            <a:xfrm>
              <a:off x="2247002" y="6525131"/>
              <a:ext cx="419287" cy="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02BEC63-4DC3-4962-A84B-4E289FBA3EC3}"/>
              </a:ext>
            </a:extLst>
          </p:cNvPr>
          <p:cNvGrpSpPr/>
          <p:nvPr/>
        </p:nvGrpSpPr>
        <p:grpSpPr>
          <a:xfrm>
            <a:off x="75919" y="7317602"/>
            <a:ext cx="17128099" cy="1570238"/>
            <a:chOff x="0" y="5769019"/>
            <a:chExt cx="17128099" cy="1570238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28E8671-EC01-471C-8C01-F41AA6A1F171}"/>
                </a:ext>
              </a:extLst>
            </p:cNvPr>
            <p:cNvCxnSpPr>
              <a:cxnSpLocks/>
            </p:cNvCxnSpPr>
            <p:nvPr/>
          </p:nvCxnSpPr>
          <p:spPr>
            <a:xfrm>
              <a:off x="14579896" y="6525131"/>
              <a:ext cx="334952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7149512-403C-4B35-BFD9-1521BDB689AA}"/>
                </a:ext>
              </a:extLst>
            </p:cNvPr>
            <p:cNvGrpSpPr/>
            <p:nvPr/>
          </p:nvGrpSpPr>
          <p:grpSpPr>
            <a:xfrm>
              <a:off x="2666289" y="5769019"/>
              <a:ext cx="11879855" cy="1570238"/>
              <a:chOff x="2724406" y="2036889"/>
              <a:chExt cx="12162825" cy="2005486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297EB151-3CCA-4E75-9F5B-17C4B118701E}"/>
                  </a:ext>
                </a:extLst>
              </p:cNvPr>
              <p:cNvSpPr/>
              <p:nvPr/>
            </p:nvSpPr>
            <p:spPr>
              <a:xfrm>
                <a:off x="2724406" y="2036891"/>
                <a:ext cx="2091165" cy="2005484"/>
              </a:xfrm>
              <a:prstGeom prst="ellipse">
                <a:avLst/>
              </a:prstGeom>
              <a:solidFill>
                <a:srgbClr val="0083B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3200" dirty="0"/>
                  <a:t>-</a:t>
                </a:r>
                <a:endParaRPr lang="en-US" sz="3200" dirty="0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F705A972-A569-4F81-AC43-9AD9DB8140C7}"/>
                  </a:ext>
                </a:extLst>
              </p:cNvPr>
              <p:cNvSpPr/>
              <p:nvPr/>
            </p:nvSpPr>
            <p:spPr>
              <a:xfrm>
                <a:off x="5158502" y="2036889"/>
                <a:ext cx="2883950" cy="2005484"/>
              </a:xfrm>
              <a:prstGeom prst="ellipse">
                <a:avLst/>
              </a:prstGeom>
              <a:solidFill>
                <a:srgbClr val="0083B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3200" dirty="0"/>
                  <a:t>-</a:t>
                </a:r>
                <a:endParaRPr lang="en-US" sz="3200" dirty="0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5884C00D-7B93-4148-B216-2255084F2FCC}"/>
                  </a:ext>
                </a:extLst>
              </p:cNvPr>
              <p:cNvSpPr/>
              <p:nvPr/>
            </p:nvSpPr>
            <p:spPr>
              <a:xfrm>
                <a:off x="8385382" y="2036889"/>
                <a:ext cx="3079459" cy="2005484"/>
              </a:xfrm>
              <a:prstGeom prst="ellipse">
                <a:avLst/>
              </a:prstGeom>
              <a:solidFill>
                <a:srgbClr val="0083B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3200" dirty="0"/>
                  <a:t>-</a:t>
                </a:r>
                <a:endParaRPr lang="en-US" sz="3200" dirty="0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684BF1C7-9ABA-4D0B-9267-44236052D6F6}"/>
                  </a:ext>
                </a:extLst>
              </p:cNvPr>
              <p:cNvSpPr/>
              <p:nvPr/>
            </p:nvSpPr>
            <p:spPr>
              <a:xfrm>
                <a:off x="11807772" y="2036889"/>
                <a:ext cx="3079459" cy="2005484"/>
              </a:xfrm>
              <a:prstGeom prst="ellipse">
                <a:avLst/>
              </a:prstGeom>
              <a:solidFill>
                <a:srgbClr val="0083B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3200" dirty="0"/>
                  <a:t>-</a:t>
                </a:r>
                <a:endParaRPr lang="en-US" sz="3200" dirty="0"/>
              </a:p>
            </p:txBody>
          </p: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8F3C15B-0A5C-4D5F-BD85-4DB193CA87F7}"/>
                </a:ext>
              </a:extLst>
            </p:cNvPr>
            <p:cNvSpPr/>
            <p:nvPr/>
          </p:nvSpPr>
          <p:spPr>
            <a:xfrm>
              <a:off x="14881096" y="5817149"/>
              <a:ext cx="2247003" cy="146632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3200" dirty="0">
                  <a:latin typeface="Consolas" panose="020B0609020204030204" pitchFamily="49" charset="0"/>
                </a:rPr>
                <a:t>id</a:t>
              </a:r>
            </a:p>
            <a:p>
              <a:pPr algn="ctr"/>
              <a:r>
                <a:rPr lang="en-CA" sz="3200" dirty="0"/>
                <a:t>Attribute</a:t>
              </a:r>
              <a:endParaRPr lang="en-US" sz="3200" dirty="0"/>
            </a:p>
          </p:txBody>
        </p:sp>
        <p:sp>
          <p:nvSpPr>
            <p:cNvPr id="68" name="Flowchart: Document 67">
              <a:extLst>
                <a:ext uri="{FF2B5EF4-FFF2-40B4-BE49-F238E27FC236}">
                  <a16:creationId xmlns:a16="http://schemas.microsoft.com/office/drawing/2014/main" id="{B3E2FDEC-B5A0-4AB0-B70C-92680077C7EF}"/>
                </a:ext>
              </a:extLst>
            </p:cNvPr>
            <p:cNvSpPr/>
            <p:nvPr/>
          </p:nvSpPr>
          <p:spPr>
            <a:xfrm>
              <a:off x="0" y="5911581"/>
              <a:ext cx="2247002" cy="1323764"/>
            </a:xfrm>
            <a:prstGeom prst="flowChartDocumen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3200" dirty="0">
                  <a:latin typeface="Consolas" panose="020B0609020204030204" pitchFamily="49" charset="0"/>
                </a:rPr>
                <a:t>did-uri</a:t>
              </a:r>
              <a:endParaRPr lang="en-US" sz="3200" dirty="0">
                <a:latin typeface="Consolas" panose="020B0609020204030204" pitchFamily="49" charset="0"/>
              </a:endParaRP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644093F-B7E9-4AA4-9AF5-08EB78558449}"/>
                </a:ext>
              </a:extLst>
            </p:cNvPr>
            <p:cNvCxnSpPr/>
            <p:nvPr/>
          </p:nvCxnSpPr>
          <p:spPr>
            <a:xfrm flipV="1">
              <a:off x="4708803" y="6525131"/>
              <a:ext cx="334952" cy="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102BC68D-B7C9-4C25-9EA3-E8722900A3F3}"/>
                </a:ext>
              </a:extLst>
            </p:cNvPr>
            <p:cNvCxnSpPr>
              <a:cxnSpLocks/>
            </p:cNvCxnSpPr>
            <p:nvPr/>
          </p:nvCxnSpPr>
          <p:spPr>
            <a:xfrm>
              <a:off x="7860609" y="6525131"/>
              <a:ext cx="334953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04B7441A-E430-4195-A89B-F14B7333A4A1}"/>
                </a:ext>
              </a:extLst>
            </p:cNvPr>
            <p:cNvCxnSpPr>
              <a:cxnSpLocks/>
            </p:cNvCxnSpPr>
            <p:nvPr/>
          </p:nvCxnSpPr>
          <p:spPr>
            <a:xfrm>
              <a:off x="11203377" y="6525131"/>
              <a:ext cx="334952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D1766E05-ADF1-4C96-9C64-2ACD151DDF34}"/>
                </a:ext>
              </a:extLst>
            </p:cNvPr>
            <p:cNvCxnSpPr>
              <a:cxnSpLocks/>
            </p:cNvCxnSpPr>
            <p:nvPr/>
          </p:nvCxnSpPr>
          <p:spPr>
            <a:xfrm>
              <a:off x="2247002" y="6525131"/>
              <a:ext cx="419287" cy="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Date Placeholder 3">
            <a:extLst>
              <a:ext uri="{FF2B5EF4-FFF2-40B4-BE49-F238E27FC236}">
                <a16:creationId xmlns:a16="http://schemas.microsoft.com/office/drawing/2014/main" id="{440ADF0C-91BC-49ED-923A-E3E758D8DC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06614" y="9019514"/>
            <a:ext cx="5868474" cy="436742"/>
          </a:xfrm>
        </p:spPr>
        <p:txBody>
          <a:bodyPr/>
          <a:lstStyle/>
          <a:p>
            <a:fld id="{6A12AC4B-C437-4963-BBDF-1829DC148A02}" type="datetime1">
              <a:rPr lang="en-CA" smtClean="0">
                <a:solidFill>
                  <a:schemeClr val="bg1"/>
                </a:solidFill>
              </a:rPr>
              <a:t>2019-04-01</a:t>
            </a:fld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78" name="Footer Placeholder 4">
            <a:extLst>
              <a:ext uri="{FF2B5EF4-FFF2-40B4-BE49-F238E27FC236}">
                <a16:creationId xmlns:a16="http://schemas.microsoft.com/office/drawing/2014/main" id="{5E6D9575-B366-4CFA-835B-1E965868C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14550" y="9019515"/>
            <a:ext cx="8360017" cy="43674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Hyperonomy Universal Decentralized Identifier URI Specification (did-uri-spec)</a:t>
            </a:r>
            <a:endParaRPr lang="en-CA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303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0D35969-81A8-4444-B4BC-5F4D8F234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>
                <a:solidFill>
                  <a:srgbClr val="1D326D"/>
                </a:solidFill>
              </a:rPr>
              <a:t>common DID Methods and Schemes</a:t>
            </a:r>
            <a:endParaRPr lang="en-US" sz="3600" dirty="0">
              <a:solidFill>
                <a:srgbClr val="1D326D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A6BD23B-AC86-4AD9-A8EF-55B835987520}"/>
              </a:ext>
            </a:extLst>
          </p:cNvPr>
          <p:cNvGrpSpPr/>
          <p:nvPr/>
        </p:nvGrpSpPr>
        <p:grpSpPr>
          <a:xfrm>
            <a:off x="4176554" y="1422298"/>
            <a:ext cx="8926830" cy="7508225"/>
            <a:chOff x="4176554" y="2036890"/>
            <a:chExt cx="8926830" cy="75082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A991532-9227-4928-B0B6-3E526B5E2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76554" y="2036890"/>
              <a:ext cx="8926830" cy="7508225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4E856A1-6200-469F-8A9B-4C8990A3A0BA}"/>
                </a:ext>
              </a:extLst>
            </p:cNvPr>
            <p:cNvSpPr/>
            <p:nvPr/>
          </p:nvSpPr>
          <p:spPr>
            <a:xfrm>
              <a:off x="4217195" y="2158810"/>
              <a:ext cx="4422773" cy="584775"/>
            </a:xfrm>
            <a:prstGeom prst="rect">
              <a:avLst/>
            </a:prstGeom>
            <a:solidFill>
              <a:srgbClr val="B4B3B4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CA" sz="3200" b="1" dirty="0"/>
                <a:t>DID Method</a:t>
              </a:r>
              <a:endParaRPr lang="en-US" sz="3200" b="1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6E368EF-BC5E-4561-888D-E2ADD8578D73}"/>
                </a:ext>
              </a:extLst>
            </p:cNvPr>
            <p:cNvSpPr/>
            <p:nvPr/>
          </p:nvSpPr>
          <p:spPr>
            <a:xfrm>
              <a:off x="8839199" y="2158810"/>
              <a:ext cx="4182903" cy="584775"/>
            </a:xfrm>
            <a:prstGeom prst="rect">
              <a:avLst/>
            </a:prstGeom>
            <a:solidFill>
              <a:srgbClr val="B4B3B4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CA" sz="3200" b="1" dirty="0"/>
                <a:t>DID Scheme</a:t>
              </a:r>
              <a:endParaRPr lang="en-US" sz="3200" b="1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259227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0D35969-81A8-4444-B4BC-5F4D8F234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549745"/>
            <a:ext cx="17433561" cy="1487145"/>
          </a:xfrm>
        </p:spPr>
        <p:txBody>
          <a:bodyPr>
            <a:noAutofit/>
          </a:bodyPr>
          <a:lstStyle/>
          <a:p>
            <a:r>
              <a:rPr lang="en-CA" dirty="0">
                <a:solidFill>
                  <a:srgbClr val="1D326D"/>
                </a:solidFill>
              </a:rPr>
              <a:t>CO-Existence: Using Universal did Resolver DRIVERS</a:t>
            </a:r>
            <a:endParaRPr lang="en-US" dirty="0">
              <a:solidFill>
                <a:srgbClr val="1D326D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6BE77FF-9653-4C58-AFBF-97158A084E00}"/>
              </a:ext>
            </a:extLst>
          </p:cNvPr>
          <p:cNvGrpSpPr/>
          <p:nvPr/>
        </p:nvGrpSpPr>
        <p:grpSpPr>
          <a:xfrm>
            <a:off x="79650" y="1848756"/>
            <a:ext cx="17128099" cy="1570238"/>
            <a:chOff x="0" y="5769020"/>
            <a:chExt cx="17128099" cy="1570238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FAC9329-72E9-4D30-9DA9-CE41CE4600F7}"/>
                </a:ext>
              </a:extLst>
            </p:cNvPr>
            <p:cNvCxnSpPr>
              <a:cxnSpLocks/>
            </p:cNvCxnSpPr>
            <p:nvPr/>
          </p:nvCxnSpPr>
          <p:spPr>
            <a:xfrm>
              <a:off x="14579896" y="6525131"/>
              <a:ext cx="334952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97468FA-BD99-4492-83A7-4C20913C46E1}"/>
                </a:ext>
              </a:extLst>
            </p:cNvPr>
            <p:cNvGrpSpPr/>
            <p:nvPr/>
          </p:nvGrpSpPr>
          <p:grpSpPr>
            <a:xfrm>
              <a:off x="2666289" y="5769020"/>
              <a:ext cx="11879855" cy="1570238"/>
              <a:chOff x="2724406" y="2036889"/>
              <a:chExt cx="12162825" cy="2005485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81EEDF1-3003-43F2-B870-5D49C5883D3A}"/>
                  </a:ext>
                </a:extLst>
              </p:cNvPr>
              <p:cNvSpPr/>
              <p:nvPr/>
            </p:nvSpPr>
            <p:spPr>
              <a:xfrm>
                <a:off x="2724406" y="2036890"/>
                <a:ext cx="2091165" cy="2005484"/>
              </a:xfrm>
              <a:prstGeom prst="ellipse">
                <a:avLst/>
              </a:prstGeom>
              <a:solidFill>
                <a:srgbClr val="0083B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3200" dirty="0"/>
                  <a:t>Parser</a:t>
                </a:r>
                <a:endParaRPr lang="en-US" sz="3200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8C45B773-25F8-4570-AEC4-070E20A7AA4D}"/>
                  </a:ext>
                </a:extLst>
              </p:cNvPr>
              <p:cNvSpPr/>
              <p:nvPr/>
            </p:nvSpPr>
            <p:spPr>
              <a:xfrm>
                <a:off x="5158502" y="2036889"/>
                <a:ext cx="2883950" cy="2005484"/>
              </a:xfrm>
              <a:prstGeom prst="ellipse">
                <a:avLst/>
              </a:prstGeom>
              <a:solidFill>
                <a:srgbClr val="0083B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3200" dirty="0"/>
                  <a:t>Analyser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0C00ADD-844B-436F-95F3-73270A5CA517}"/>
                  </a:ext>
                </a:extLst>
              </p:cNvPr>
              <p:cNvSpPr/>
              <p:nvPr/>
            </p:nvSpPr>
            <p:spPr>
              <a:xfrm>
                <a:off x="8385382" y="2036889"/>
                <a:ext cx="3079459" cy="2005484"/>
              </a:xfrm>
              <a:prstGeom prst="ellipse">
                <a:avLst/>
              </a:prstGeom>
              <a:solidFill>
                <a:srgbClr val="0083B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3200" dirty="0"/>
                  <a:t>Optimizer</a:t>
                </a:r>
                <a:r>
                  <a:rPr lang="en-US" sz="3200" dirty="0"/>
                  <a:t> </a:t>
                </a:r>
                <a:r>
                  <a:rPr lang="en-US" sz="3200" spc="-200" dirty="0"/>
                  <a:t>(did-uri AST</a:t>
                </a:r>
                <a:r>
                  <a:rPr lang="en-US" sz="3200" dirty="0"/>
                  <a:t>)</a:t>
                </a:r>
                <a:endParaRPr lang="en-CA" sz="3200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C0BA5795-37FA-4C08-BA99-186D3D122DF0}"/>
                  </a:ext>
                </a:extLst>
              </p:cNvPr>
              <p:cNvSpPr/>
              <p:nvPr/>
            </p:nvSpPr>
            <p:spPr>
              <a:xfrm>
                <a:off x="11807772" y="2036889"/>
                <a:ext cx="3079459" cy="2005484"/>
              </a:xfrm>
              <a:prstGeom prst="ellipse">
                <a:avLst/>
              </a:prstGeom>
              <a:solidFill>
                <a:srgbClr val="0083B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3200" dirty="0"/>
                  <a:t>Execution Engine (did:sov)</a:t>
                </a:r>
                <a:endParaRPr lang="en-US" sz="3200" dirty="0"/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4D223E1-6EAA-44DB-8830-665744F9F5D8}"/>
                </a:ext>
              </a:extLst>
            </p:cNvPr>
            <p:cNvSpPr/>
            <p:nvPr/>
          </p:nvSpPr>
          <p:spPr>
            <a:xfrm>
              <a:off x="14881096" y="5769022"/>
              <a:ext cx="2247003" cy="157023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3200" dirty="0"/>
                <a:t>did:sov</a:t>
              </a:r>
            </a:p>
            <a:p>
              <a:pPr algn="ctr"/>
              <a:r>
                <a:rPr lang="en-CA" sz="3200" dirty="0"/>
                <a:t>VDR Driver</a:t>
              </a:r>
              <a:endParaRPr lang="en-US" sz="3200" dirty="0"/>
            </a:p>
          </p:txBody>
        </p:sp>
        <p:sp>
          <p:nvSpPr>
            <p:cNvPr id="45" name="Flowchart: Document 44">
              <a:extLst>
                <a:ext uri="{FF2B5EF4-FFF2-40B4-BE49-F238E27FC236}">
                  <a16:creationId xmlns:a16="http://schemas.microsoft.com/office/drawing/2014/main" id="{B13F6AD9-FB9A-4DBF-A88A-F5E8EEA77B87}"/>
                </a:ext>
              </a:extLst>
            </p:cNvPr>
            <p:cNvSpPr/>
            <p:nvPr/>
          </p:nvSpPr>
          <p:spPr>
            <a:xfrm>
              <a:off x="0" y="5911581"/>
              <a:ext cx="2247002" cy="1323764"/>
            </a:xfrm>
            <a:prstGeom prst="flowChartDocumen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3200" dirty="0">
                  <a:latin typeface="Consolas" panose="020B0609020204030204" pitchFamily="49" charset="0"/>
                </a:rPr>
                <a:t>did-uri</a:t>
              </a:r>
              <a:endParaRPr lang="en-US" sz="3200" dirty="0">
                <a:latin typeface="Consolas" panose="020B0609020204030204" pitchFamily="49" charset="0"/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C44760E-3497-4DD4-81AA-9D9F62CF6A0F}"/>
                </a:ext>
              </a:extLst>
            </p:cNvPr>
            <p:cNvCxnSpPr/>
            <p:nvPr/>
          </p:nvCxnSpPr>
          <p:spPr>
            <a:xfrm flipV="1">
              <a:off x="4708803" y="6525131"/>
              <a:ext cx="334952" cy="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D08B49D0-5E9C-42DA-8E6B-7CF65432FF41}"/>
                </a:ext>
              </a:extLst>
            </p:cNvPr>
            <p:cNvCxnSpPr>
              <a:cxnSpLocks/>
            </p:cNvCxnSpPr>
            <p:nvPr/>
          </p:nvCxnSpPr>
          <p:spPr>
            <a:xfrm>
              <a:off x="7860609" y="6525131"/>
              <a:ext cx="334953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07C6C3B7-3220-400D-AA9F-378C15872860}"/>
                </a:ext>
              </a:extLst>
            </p:cNvPr>
            <p:cNvCxnSpPr>
              <a:cxnSpLocks/>
            </p:cNvCxnSpPr>
            <p:nvPr/>
          </p:nvCxnSpPr>
          <p:spPr>
            <a:xfrm>
              <a:off x="11203377" y="6525131"/>
              <a:ext cx="334952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1950D008-88D6-40A8-8919-CEF2F3B5EBE7}"/>
                </a:ext>
              </a:extLst>
            </p:cNvPr>
            <p:cNvCxnSpPr>
              <a:cxnSpLocks/>
            </p:cNvCxnSpPr>
            <p:nvPr/>
          </p:nvCxnSpPr>
          <p:spPr>
            <a:xfrm>
              <a:off x="2247002" y="6525131"/>
              <a:ext cx="419287" cy="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D037377-BE11-4E6A-9741-B9DD4E83D04E}"/>
              </a:ext>
            </a:extLst>
          </p:cNvPr>
          <p:cNvCxnSpPr>
            <a:cxnSpLocks/>
          </p:cNvCxnSpPr>
          <p:nvPr/>
        </p:nvCxnSpPr>
        <p:spPr>
          <a:xfrm>
            <a:off x="14659546" y="4349340"/>
            <a:ext cx="33495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F9FA5C5A-EC8A-48C3-8372-16AC307037EB}"/>
              </a:ext>
            </a:extLst>
          </p:cNvPr>
          <p:cNvSpPr/>
          <p:nvPr/>
        </p:nvSpPr>
        <p:spPr>
          <a:xfrm>
            <a:off x="11617979" y="3593229"/>
            <a:ext cx="3007815" cy="1570237"/>
          </a:xfrm>
          <a:prstGeom prst="ellipse">
            <a:avLst/>
          </a:prstGeom>
          <a:solidFill>
            <a:srgbClr val="0083B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Execution Engine (did:bctr)</a:t>
            </a:r>
            <a:endParaRPr lang="en-US" sz="32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6E2186A-D59A-4BDF-8956-9FBDEB185491}"/>
              </a:ext>
            </a:extLst>
          </p:cNvPr>
          <p:cNvSpPr/>
          <p:nvPr/>
        </p:nvSpPr>
        <p:spPr>
          <a:xfrm>
            <a:off x="14960746" y="3641358"/>
            <a:ext cx="2247003" cy="14663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did:bctr</a:t>
            </a:r>
            <a:br>
              <a:rPr lang="en-CA" sz="3200" dirty="0"/>
            </a:br>
            <a:r>
              <a:rPr lang="en-CA" sz="3200" dirty="0"/>
              <a:t>VDR Driver</a:t>
            </a:r>
            <a:endParaRPr lang="en-US" sz="3200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108DC3-2745-4A35-A7BB-9C0B4498B21F}"/>
              </a:ext>
            </a:extLst>
          </p:cNvPr>
          <p:cNvCxnSpPr>
            <a:cxnSpLocks/>
          </p:cNvCxnSpPr>
          <p:nvPr/>
        </p:nvCxnSpPr>
        <p:spPr>
          <a:xfrm>
            <a:off x="14655815" y="6064804"/>
            <a:ext cx="33495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F6D2A808-9698-452A-BB4E-75B36062AC81}"/>
              </a:ext>
            </a:extLst>
          </p:cNvPr>
          <p:cNvSpPr/>
          <p:nvPr/>
        </p:nvSpPr>
        <p:spPr>
          <a:xfrm>
            <a:off x="11614248" y="5308693"/>
            <a:ext cx="3007815" cy="1570237"/>
          </a:xfrm>
          <a:prstGeom prst="ellipse">
            <a:avLst/>
          </a:prstGeom>
          <a:solidFill>
            <a:srgbClr val="0083B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Execution Engine </a:t>
            </a:r>
            <a:r>
              <a:rPr lang="en-CA" sz="3200" spc="-100" dirty="0"/>
              <a:t>(did:erc375)</a:t>
            </a:r>
            <a:endParaRPr lang="en-US" sz="3200" spc="-1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6450F70-1BCE-4727-9108-59B44D40F09B}"/>
              </a:ext>
            </a:extLst>
          </p:cNvPr>
          <p:cNvSpPr/>
          <p:nvPr/>
        </p:nvSpPr>
        <p:spPr>
          <a:xfrm>
            <a:off x="14957015" y="5308695"/>
            <a:ext cx="2247003" cy="18977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did:erc375</a:t>
            </a:r>
          </a:p>
          <a:p>
            <a:pPr algn="ctr"/>
            <a:r>
              <a:rPr lang="en-CA" sz="3200" dirty="0"/>
              <a:t>VDR Driver</a:t>
            </a:r>
            <a:endParaRPr lang="en-US" sz="32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28E8671-EC01-471C-8C01-F41AA6A1F171}"/>
              </a:ext>
            </a:extLst>
          </p:cNvPr>
          <p:cNvCxnSpPr>
            <a:cxnSpLocks/>
          </p:cNvCxnSpPr>
          <p:nvPr/>
        </p:nvCxnSpPr>
        <p:spPr>
          <a:xfrm>
            <a:off x="14655815" y="8073714"/>
            <a:ext cx="33495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684BF1C7-9ABA-4D0B-9267-44236052D6F6}"/>
              </a:ext>
            </a:extLst>
          </p:cNvPr>
          <p:cNvSpPr/>
          <p:nvPr/>
        </p:nvSpPr>
        <p:spPr>
          <a:xfrm>
            <a:off x="11614248" y="7317602"/>
            <a:ext cx="3007815" cy="1570236"/>
          </a:xfrm>
          <a:prstGeom prst="ellipse">
            <a:avLst/>
          </a:prstGeom>
          <a:solidFill>
            <a:srgbClr val="0083B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Execution Engine (did:ipid)</a:t>
            </a:r>
            <a:endParaRPr lang="en-US" sz="32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8F3C15B-0A5C-4D5F-BD85-4DB193CA87F7}"/>
              </a:ext>
            </a:extLst>
          </p:cNvPr>
          <p:cNvSpPr/>
          <p:nvPr/>
        </p:nvSpPr>
        <p:spPr>
          <a:xfrm>
            <a:off x="14957015" y="7410702"/>
            <a:ext cx="2247003" cy="14663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>
                <a:latin typeface="Consolas" panose="020B0609020204030204" pitchFamily="49" charset="0"/>
              </a:rPr>
              <a:t>did:ipid</a:t>
            </a:r>
            <a:br>
              <a:rPr lang="en-CA" sz="3200" dirty="0">
                <a:latin typeface="Consolas" panose="020B0609020204030204" pitchFamily="49" charset="0"/>
              </a:rPr>
            </a:br>
            <a:r>
              <a:rPr lang="en-CA" sz="3200" dirty="0">
                <a:latin typeface="Consolas" panose="020B0609020204030204" pitchFamily="49" charset="0"/>
              </a:rPr>
              <a:t>VDR Driver</a:t>
            </a:r>
            <a:endParaRPr lang="en-US" sz="3200" dirty="0"/>
          </a:p>
        </p:txBody>
      </p:sp>
      <p:sp>
        <p:nvSpPr>
          <p:cNvPr id="77" name="Date Placeholder 3">
            <a:extLst>
              <a:ext uri="{FF2B5EF4-FFF2-40B4-BE49-F238E27FC236}">
                <a16:creationId xmlns:a16="http://schemas.microsoft.com/office/drawing/2014/main" id="{CB549A54-5F48-4328-9D83-330AABD9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06614" y="9019514"/>
            <a:ext cx="5868474" cy="436742"/>
          </a:xfrm>
        </p:spPr>
        <p:txBody>
          <a:bodyPr/>
          <a:lstStyle/>
          <a:p>
            <a:fld id="{6A12AC4B-C437-4963-BBDF-1829DC148A02}" type="datetime1">
              <a:rPr lang="en-CA" smtClean="0">
                <a:solidFill>
                  <a:schemeClr val="bg1"/>
                </a:solidFill>
              </a:rPr>
              <a:t>2019-04-01</a:t>
            </a:fld>
            <a:endParaRPr lang="en-CA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C4D226-474B-4BE6-9677-FA6AC5062CA0}"/>
              </a:ext>
            </a:extLst>
          </p:cNvPr>
          <p:cNvCxnSpPr>
            <a:cxnSpLocks/>
          </p:cNvCxnSpPr>
          <p:nvPr/>
        </p:nvCxnSpPr>
        <p:spPr>
          <a:xfrm>
            <a:off x="9753600" y="4389120"/>
            <a:ext cx="1860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2737C68-81C5-4D58-ADCD-A6AFCA7DF464}"/>
              </a:ext>
            </a:extLst>
          </p:cNvPr>
          <p:cNvCxnSpPr>
            <a:cxnSpLocks/>
          </p:cNvCxnSpPr>
          <p:nvPr/>
        </p:nvCxnSpPr>
        <p:spPr>
          <a:xfrm>
            <a:off x="9776290" y="6115604"/>
            <a:ext cx="1860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AD8138D-B5F8-47BC-8232-A1C8D5E15F0E}"/>
              </a:ext>
            </a:extLst>
          </p:cNvPr>
          <p:cNvCxnSpPr>
            <a:cxnSpLocks/>
          </p:cNvCxnSpPr>
          <p:nvPr/>
        </p:nvCxnSpPr>
        <p:spPr>
          <a:xfrm>
            <a:off x="9776290" y="8114354"/>
            <a:ext cx="1860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302FDB8-FE24-4A25-9382-04B93E8EA563}"/>
              </a:ext>
            </a:extLst>
          </p:cNvPr>
          <p:cNvCxnSpPr>
            <a:cxnSpLocks/>
          </p:cNvCxnSpPr>
          <p:nvPr/>
        </p:nvCxnSpPr>
        <p:spPr>
          <a:xfrm>
            <a:off x="9779120" y="3439313"/>
            <a:ext cx="0" cy="4695361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ooter Placeholder 4">
            <a:extLst>
              <a:ext uri="{FF2B5EF4-FFF2-40B4-BE49-F238E27FC236}">
                <a16:creationId xmlns:a16="http://schemas.microsoft.com/office/drawing/2014/main" id="{E766EEFA-4CC3-41F7-A0FB-4AAF62B0B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14550" y="9019515"/>
            <a:ext cx="8360017" cy="43674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Hyperonomy Universal Decentralized Identifier URI Specification (did-uri-spec)</a:t>
            </a:r>
            <a:endParaRPr lang="en-CA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8432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0D35969-81A8-4444-B4BC-5F4D8F234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>
                <a:solidFill>
                  <a:srgbClr val="1D326D"/>
                </a:solidFill>
              </a:rPr>
              <a:t>NATIVE SUPPORT: Using Native Data Store Interfaces</a:t>
            </a:r>
            <a:endParaRPr lang="en-US" dirty="0">
              <a:solidFill>
                <a:srgbClr val="1D326D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6BE77FF-9653-4C58-AFBF-97158A084E00}"/>
              </a:ext>
            </a:extLst>
          </p:cNvPr>
          <p:cNvGrpSpPr/>
          <p:nvPr/>
        </p:nvGrpSpPr>
        <p:grpSpPr>
          <a:xfrm>
            <a:off x="79650" y="1848756"/>
            <a:ext cx="17128099" cy="1570238"/>
            <a:chOff x="0" y="5769020"/>
            <a:chExt cx="17128099" cy="1570238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FAC9329-72E9-4D30-9DA9-CE41CE4600F7}"/>
                </a:ext>
              </a:extLst>
            </p:cNvPr>
            <p:cNvCxnSpPr>
              <a:cxnSpLocks/>
            </p:cNvCxnSpPr>
            <p:nvPr/>
          </p:nvCxnSpPr>
          <p:spPr>
            <a:xfrm>
              <a:off x="14579896" y="6525131"/>
              <a:ext cx="334952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97468FA-BD99-4492-83A7-4C20913C46E1}"/>
                </a:ext>
              </a:extLst>
            </p:cNvPr>
            <p:cNvGrpSpPr/>
            <p:nvPr/>
          </p:nvGrpSpPr>
          <p:grpSpPr>
            <a:xfrm>
              <a:off x="2666289" y="5769020"/>
              <a:ext cx="11879855" cy="1570238"/>
              <a:chOff x="2724406" y="2036889"/>
              <a:chExt cx="12162825" cy="2005485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81EEDF1-3003-43F2-B870-5D49C5883D3A}"/>
                  </a:ext>
                </a:extLst>
              </p:cNvPr>
              <p:cNvSpPr/>
              <p:nvPr/>
            </p:nvSpPr>
            <p:spPr>
              <a:xfrm>
                <a:off x="2724406" y="2036890"/>
                <a:ext cx="2091165" cy="2005484"/>
              </a:xfrm>
              <a:prstGeom prst="ellipse">
                <a:avLst/>
              </a:prstGeom>
              <a:solidFill>
                <a:srgbClr val="0083B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3200" dirty="0"/>
                  <a:t>Parser</a:t>
                </a:r>
                <a:endParaRPr lang="en-US" sz="3200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8C45B773-25F8-4570-AEC4-070E20A7AA4D}"/>
                  </a:ext>
                </a:extLst>
              </p:cNvPr>
              <p:cNvSpPr/>
              <p:nvPr/>
            </p:nvSpPr>
            <p:spPr>
              <a:xfrm>
                <a:off x="5158502" y="2036889"/>
                <a:ext cx="2883950" cy="2005484"/>
              </a:xfrm>
              <a:prstGeom prst="ellipse">
                <a:avLst/>
              </a:prstGeom>
              <a:solidFill>
                <a:srgbClr val="0083B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3200" dirty="0"/>
                  <a:t>Analyser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0C00ADD-844B-436F-95F3-73270A5CA517}"/>
                  </a:ext>
                </a:extLst>
              </p:cNvPr>
              <p:cNvSpPr/>
              <p:nvPr/>
            </p:nvSpPr>
            <p:spPr>
              <a:xfrm>
                <a:off x="8385382" y="2036889"/>
                <a:ext cx="3079459" cy="2005484"/>
              </a:xfrm>
              <a:prstGeom prst="ellipse">
                <a:avLst/>
              </a:prstGeom>
              <a:solidFill>
                <a:srgbClr val="0083B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3200" dirty="0"/>
                  <a:t>Optimizer</a:t>
                </a:r>
                <a:r>
                  <a:rPr lang="en-US" sz="3200" dirty="0"/>
                  <a:t> </a:t>
                </a:r>
                <a:r>
                  <a:rPr lang="en-US" sz="3200" spc="-200" dirty="0"/>
                  <a:t>(did-uri AST</a:t>
                </a:r>
                <a:r>
                  <a:rPr lang="en-US" sz="3200" dirty="0"/>
                  <a:t>)</a:t>
                </a:r>
                <a:endParaRPr lang="en-CA" sz="3200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C0BA5795-37FA-4C08-BA99-186D3D122DF0}"/>
                  </a:ext>
                </a:extLst>
              </p:cNvPr>
              <p:cNvSpPr/>
              <p:nvPr/>
            </p:nvSpPr>
            <p:spPr>
              <a:xfrm>
                <a:off x="11807772" y="2036889"/>
                <a:ext cx="3079459" cy="2005484"/>
              </a:xfrm>
              <a:prstGeom prst="ellipse">
                <a:avLst/>
              </a:prstGeom>
              <a:solidFill>
                <a:srgbClr val="0083B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3200" dirty="0"/>
                  <a:t>Execution Engine</a:t>
                </a:r>
              </a:p>
              <a:p>
                <a:pPr algn="ctr"/>
                <a:r>
                  <a:rPr lang="en-CA" sz="3200" spc="-200" dirty="0"/>
                  <a:t>(did-uri AST)</a:t>
                </a:r>
                <a:endParaRPr lang="en-US" sz="3200" spc="-200" dirty="0"/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4D223E1-6EAA-44DB-8830-665744F9F5D8}"/>
                </a:ext>
              </a:extLst>
            </p:cNvPr>
            <p:cNvSpPr/>
            <p:nvPr/>
          </p:nvSpPr>
          <p:spPr>
            <a:xfrm>
              <a:off x="14881096" y="5769022"/>
              <a:ext cx="2247003" cy="157023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3200" dirty="0"/>
                <a:t>did:sov</a:t>
              </a:r>
            </a:p>
            <a:p>
              <a:pPr algn="ctr"/>
              <a:r>
                <a:rPr lang="en-CA" sz="3200" dirty="0"/>
                <a:t>VDR API</a:t>
              </a:r>
              <a:endParaRPr lang="en-US" sz="3200" dirty="0"/>
            </a:p>
          </p:txBody>
        </p:sp>
        <p:sp>
          <p:nvSpPr>
            <p:cNvPr id="45" name="Flowchart: Document 44">
              <a:extLst>
                <a:ext uri="{FF2B5EF4-FFF2-40B4-BE49-F238E27FC236}">
                  <a16:creationId xmlns:a16="http://schemas.microsoft.com/office/drawing/2014/main" id="{B13F6AD9-FB9A-4DBF-A88A-F5E8EEA77B87}"/>
                </a:ext>
              </a:extLst>
            </p:cNvPr>
            <p:cNvSpPr/>
            <p:nvPr/>
          </p:nvSpPr>
          <p:spPr>
            <a:xfrm>
              <a:off x="0" y="5911581"/>
              <a:ext cx="2247002" cy="1323764"/>
            </a:xfrm>
            <a:prstGeom prst="flowChartDocumen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3200" dirty="0">
                  <a:latin typeface="Consolas" panose="020B0609020204030204" pitchFamily="49" charset="0"/>
                </a:rPr>
                <a:t>did-uri</a:t>
              </a:r>
              <a:endParaRPr lang="en-US" sz="3200" dirty="0">
                <a:latin typeface="Consolas" panose="020B0609020204030204" pitchFamily="49" charset="0"/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C44760E-3497-4DD4-81AA-9D9F62CF6A0F}"/>
                </a:ext>
              </a:extLst>
            </p:cNvPr>
            <p:cNvCxnSpPr/>
            <p:nvPr/>
          </p:nvCxnSpPr>
          <p:spPr>
            <a:xfrm flipV="1">
              <a:off x="4708803" y="6525131"/>
              <a:ext cx="334952" cy="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D08B49D0-5E9C-42DA-8E6B-7CF65432FF41}"/>
                </a:ext>
              </a:extLst>
            </p:cNvPr>
            <p:cNvCxnSpPr>
              <a:cxnSpLocks/>
            </p:cNvCxnSpPr>
            <p:nvPr/>
          </p:nvCxnSpPr>
          <p:spPr>
            <a:xfrm>
              <a:off x="7860609" y="6525131"/>
              <a:ext cx="334953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07C6C3B7-3220-400D-AA9F-378C15872860}"/>
                </a:ext>
              </a:extLst>
            </p:cNvPr>
            <p:cNvCxnSpPr>
              <a:cxnSpLocks/>
            </p:cNvCxnSpPr>
            <p:nvPr/>
          </p:nvCxnSpPr>
          <p:spPr>
            <a:xfrm>
              <a:off x="11203377" y="6525131"/>
              <a:ext cx="334952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1950D008-88D6-40A8-8919-CEF2F3B5EBE7}"/>
                </a:ext>
              </a:extLst>
            </p:cNvPr>
            <p:cNvCxnSpPr>
              <a:cxnSpLocks/>
            </p:cNvCxnSpPr>
            <p:nvPr/>
          </p:nvCxnSpPr>
          <p:spPr>
            <a:xfrm>
              <a:off x="2247002" y="6525131"/>
              <a:ext cx="419287" cy="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56E2186A-D59A-4BDF-8956-9FBDEB185491}"/>
              </a:ext>
            </a:extLst>
          </p:cNvPr>
          <p:cNvSpPr/>
          <p:nvPr/>
        </p:nvSpPr>
        <p:spPr>
          <a:xfrm>
            <a:off x="14960746" y="3641358"/>
            <a:ext cx="2247003" cy="14663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did:bctr</a:t>
            </a:r>
            <a:br>
              <a:rPr lang="en-CA" sz="3200" dirty="0"/>
            </a:br>
            <a:r>
              <a:rPr lang="en-CA" sz="3200" dirty="0"/>
              <a:t>VDR API</a:t>
            </a:r>
            <a:endParaRPr lang="en-US" sz="32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6450F70-1BCE-4727-9108-59B44D40F09B}"/>
              </a:ext>
            </a:extLst>
          </p:cNvPr>
          <p:cNvSpPr/>
          <p:nvPr/>
        </p:nvSpPr>
        <p:spPr>
          <a:xfrm>
            <a:off x="14957015" y="5308695"/>
            <a:ext cx="2247003" cy="18977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did:erc375</a:t>
            </a:r>
          </a:p>
          <a:p>
            <a:pPr algn="ctr"/>
            <a:r>
              <a:rPr lang="en-CA" sz="3200" dirty="0"/>
              <a:t>VDR API</a:t>
            </a:r>
            <a:endParaRPr lang="en-US" sz="32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8F3C15B-0A5C-4D5F-BD85-4DB193CA87F7}"/>
              </a:ext>
            </a:extLst>
          </p:cNvPr>
          <p:cNvSpPr/>
          <p:nvPr/>
        </p:nvSpPr>
        <p:spPr>
          <a:xfrm>
            <a:off x="14957015" y="7410702"/>
            <a:ext cx="2247003" cy="14663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>
                <a:latin typeface="Consolas" panose="020B0609020204030204" pitchFamily="49" charset="0"/>
              </a:rPr>
              <a:t>did:ipid</a:t>
            </a:r>
            <a:br>
              <a:rPr lang="en-CA" sz="3200" dirty="0">
                <a:latin typeface="Consolas" panose="020B0609020204030204" pitchFamily="49" charset="0"/>
              </a:rPr>
            </a:br>
            <a:r>
              <a:rPr lang="en-CA" sz="3200" dirty="0">
                <a:latin typeface="Consolas" panose="020B0609020204030204" pitchFamily="49" charset="0"/>
              </a:rPr>
              <a:t>VDR API</a:t>
            </a:r>
            <a:endParaRPr lang="en-US" sz="3200" dirty="0"/>
          </a:p>
        </p:txBody>
      </p:sp>
      <p:sp>
        <p:nvSpPr>
          <p:cNvPr id="77" name="Date Placeholder 3">
            <a:extLst>
              <a:ext uri="{FF2B5EF4-FFF2-40B4-BE49-F238E27FC236}">
                <a16:creationId xmlns:a16="http://schemas.microsoft.com/office/drawing/2014/main" id="{CB549A54-5F48-4328-9D83-330AABD9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06614" y="9019514"/>
            <a:ext cx="5868474" cy="436742"/>
          </a:xfrm>
        </p:spPr>
        <p:txBody>
          <a:bodyPr/>
          <a:lstStyle/>
          <a:p>
            <a:fld id="{6A12AC4B-C437-4963-BBDF-1829DC148A02}" type="datetime1">
              <a:rPr lang="en-CA" smtClean="0">
                <a:solidFill>
                  <a:schemeClr val="bg1"/>
                </a:solidFill>
              </a:rPr>
              <a:t>2019-04-01</a:t>
            </a:fld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4" name="Footer Placeholder 4">
            <a:extLst>
              <a:ext uri="{FF2B5EF4-FFF2-40B4-BE49-F238E27FC236}">
                <a16:creationId xmlns:a16="http://schemas.microsoft.com/office/drawing/2014/main" id="{AAAD148D-0A47-4F06-84E9-94A6C3DF7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14550" y="9019515"/>
            <a:ext cx="8360017" cy="43674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Hyperonomy Universal Decentralized Identifier URI Specification (did-uri-spec)</a:t>
            </a:r>
            <a:endParaRPr lang="en-CA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DA3DC53-E589-4F95-B9E1-EFD1B7F115F9}"/>
              </a:ext>
            </a:extLst>
          </p:cNvPr>
          <p:cNvCxnSpPr>
            <a:cxnSpLocks/>
          </p:cNvCxnSpPr>
          <p:nvPr/>
        </p:nvCxnSpPr>
        <p:spPr>
          <a:xfrm>
            <a:off x="13096406" y="4368800"/>
            <a:ext cx="1860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1BA119-76CF-49FC-AFB7-AA8A7759B580}"/>
              </a:ext>
            </a:extLst>
          </p:cNvPr>
          <p:cNvCxnSpPr>
            <a:cxnSpLocks/>
          </p:cNvCxnSpPr>
          <p:nvPr/>
        </p:nvCxnSpPr>
        <p:spPr>
          <a:xfrm>
            <a:off x="13119096" y="6095284"/>
            <a:ext cx="1860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4FECDC8-0780-4245-9D70-30BC9E04603F}"/>
              </a:ext>
            </a:extLst>
          </p:cNvPr>
          <p:cNvCxnSpPr>
            <a:cxnSpLocks/>
          </p:cNvCxnSpPr>
          <p:nvPr/>
        </p:nvCxnSpPr>
        <p:spPr>
          <a:xfrm>
            <a:off x="13119096" y="8094034"/>
            <a:ext cx="1860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E5BA479-D680-4BEC-B212-022FB034D97A}"/>
              </a:ext>
            </a:extLst>
          </p:cNvPr>
          <p:cNvCxnSpPr>
            <a:cxnSpLocks/>
          </p:cNvCxnSpPr>
          <p:nvPr/>
        </p:nvCxnSpPr>
        <p:spPr>
          <a:xfrm>
            <a:off x="13121926" y="3418993"/>
            <a:ext cx="0" cy="4695361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477264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FC834-6430-4E4A-83B7-97BA43C29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900" y="1137147"/>
            <a:ext cx="16173450" cy="3602126"/>
          </a:xfrm>
        </p:spPr>
        <p:txBody>
          <a:bodyPr>
            <a:normAutofit/>
          </a:bodyPr>
          <a:lstStyle/>
          <a:p>
            <a:r>
              <a:rPr lang="en-CA" sz="6600" dirty="0">
                <a:solidFill>
                  <a:srgbClr val="1D326D"/>
                </a:solidFill>
                <a:sym typeface="Wingdings" panose="05000000000000000000" pitchFamily="2" charset="2"/>
              </a:rPr>
              <a:t></a:t>
            </a:r>
            <a:r>
              <a:rPr lang="en-CA" sz="6600" dirty="0">
                <a:solidFill>
                  <a:srgbClr val="1D326D"/>
                </a:solidFill>
              </a:rPr>
              <a:t> Wrapping UP…</a:t>
            </a:r>
            <a:endParaRPr lang="en-US" sz="6600" dirty="0">
              <a:solidFill>
                <a:srgbClr val="1D326D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0EB17-2854-4658-9BE6-4D698F627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900" y="5462192"/>
            <a:ext cx="14944338" cy="1385642"/>
          </a:xfrm>
        </p:spPr>
        <p:txBody>
          <a:bodyPr>
            <a:normAutofit fontScale="70000" lnSpcReduction="20000"/>
          </a:bodyPr>
          <a:lstStyle/>
          <a:p>
            <a:r>
              <a:rPr lang="en-CA" dirty="0"/>
              <a:t>Michael Herman (</a:t>
            </a:r>
            <a:r>
              <a:rPr lang="en-CA" cap="none" dirty="0"/>
              <a:t>@mwherman2000</a:t>
            </a:r>
            <a:r>
              <a:rPr lang="en-CA" dirty="0"/>
              <a:t>)</a:t>
            </a:r>
          </a:p>
          <a:p>
            <a:r>
              <a:rPr lang="en-CA" dirty="0"/>
              <a:t>Independent Blockchain Architect</a:t>
            </a:r>
          </a:p>
          <a:p>
            <a:r>
              <a:rPr lang="en-CA" dirty="0"/>
              <a:t>mwherman@parallelspace.net</a:t>
            </a:r>
            <a:endParaRPr lang="en-US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B7F5412E-5DEB-4BEC-9DBB-F1C88B73A0F0}"/>
              </a:ext>
            </a:extLst>
          </p:cNvPr>
          <p:cNvSpPr txBox="1">
            <a:spLocks/>
          </p:cNvSpPr>
          <p:nvPr/>
        </p:nvSpPr>
        <p:spPr>
          <a:xfrm>
            <a:off x="10706614" y="9018020"/>
            <a:ext cx="5868474" cy="436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1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5A9342-8D2C-4F03-BE33-2A71AE2A9EC4}" type="datetime1">
              <a:rPr lang="en-CA" smtClean="0">
                <a:solidFill>
                  <a:schemeClr val="bg1"/>
                </a:solidFill>
              </a:rPr>
              <a:pPr/>
              <a:t>2019-04-01</a:t>
            </a:fld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41E3CD0-10D8-4D37-8C62-EAA7236E5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B5C67D1-9F66-4BC1-9BEC-73C07D7C9B6B}" type="slidenum">
              <a:rPr lang="en-US" smtClean="0"/>
              <a:pPr algn="l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5896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17C9C-4708-46C8-9528-BA5AED5EE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Next 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74CA0-D519-44A5-8755-3E659A6FD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226128"/>
            <a:ext cx="15870238" cy="7459008"/>
          </a:xfrm>
        </p:spPr>
        <p:txBody>
          <a:bodyPr>
            <a:normAutofit lnSpcReduction="10000"/>
          </a:bodyPr>
          <a:lstStyle/>
          <a:p>
            <a:r>
              <a:rPr lang="en-CA" dirty="0"/>
              <a:t>Continue to grow and validate the number of higher-level </a:t>
            </a:r>
            <a:r>
              <a:rPr lang="en-CA" dirty="0">
                <a:latin typeface="Consolas" panose="020B0609020204030204" pitchFamily="49" charset="0"/>
              </a:rPr>
              <a:t>DID</a:t>
            </a:r>
            <a:r>
              <a:rPr lang="en-CA" dirty="0"/>
              <a:t> user scenarios and, more specifically, lower-level </a:t>
            </a:r>
            <a:r>
              <a:rPr lang="en-CA" dirty="0">
                <a:latin typeface="Consolas" panose="020B0609020204030204" pitchFamily="49" charset="0"/>
              </a:rPr>
              <a:t>did-uri-spec</a:t>
            </a:r>
            <a:r>
              <a:rPr lang="en-CA" dirty="0"/>
              <a:t> use cases with:</a:t>
            </a:r>
          </a:p>
          <a:p>
            <a:pPr lvl="1"/>
            <a:r>
              <a:rPr lang="en-CA" dirty="0"/>
              <a:t>Diverse DID communities</a:t>
            </a:r>
          </a:p>
          <a:p>
            <a:pPr lvl="1"/>
            <a:r>
              <a:rPr lang="en-CA" dirty="0"/>
              <a:t>Diverse DID higher-level </a:t>
            </a:r>
            <a:r>
              <a:rPr lang="en-CA" dirty="0">
                <a:latin typeface="Consolas" panose="020B0609020204030204" pitchFamily="49" charset="0"/>
              </a:rPr>
              <a:t>DID</a:t>
            </a:r>
            <a:r>
              <a:rPr lang="en-CA" dirty="0"/>
              <a:t> user scenarios</a:t>
            </a:r>
          </a:p>
          <a:p>
            <a:pPr lvl="2"/>
            <a:r>
              <a:rPr lang="en-CA" dirty="0"/>
              <a:t>More Indy HIPES</a:t>
            </a:r>
          </a:p>
          <a:p>
            <a:pPr lvl="2"/>
            <a:r>
              <a:rPr lang="en-CA" dirty="0"/>
              <a:t>IPID, etc.</a:t>
            </a:r>
            <a:endParaRPr lang="en-US" dirty="0"/>
          </a:p>
          <a:p>
            <a:r>
              <a:rPr lang="en-US" dirty="0"/>
              <a:t>Build and test </a:t>
            </a:r>
            <a:r>
              <a:rPr lang="en-US" dirty="0">
                <a:latin typeface="Consolas" panose="020B0609020204030204" pitchFamily="49" charset="0"/>
              </a:rPr>
              <a:t>did-uri</a:t>
            </a:r>
            <a:r>
              <a:rPr lang="en-US" dirty="0"/>
              <a:t> grammar</a:t>
            </a:r>
          </a:p>
          <a:p>
            <a:pPr lvl="1"/>
            <a:r>
              <a:rPr lang="en-US" dirty="0"/>
              <a:t>Using the </a:t>
            </a:r>
            <a:r>
              <a:rPr lang="en-CA" dirty="0"/>
              <a:t>lower-level </a:t>
            </a:r>
            <a:r>
              <a:rPr lang="en-CA" dirty="0">
                <a:latin typeface="Consolas" panose="020B0609020204030204" pitchFamily="49" charset="0"/>
              </a:rPr>
              <a:t>did-uri-spec</a:t>
            </a:r>
            <a:r>
              <a:rPr lang="en-CA" dirty="0"/>
              <a:t> use cases  as a test cases</a:t>
            </a:r>
          </a:p>
          <a:p>
            <a:r>
              <a:rPr lang="en-CA" dirty="0"/>
              <a:t>Continue to grow the outreach (awareness, knowledge and understanding) of the </a:t>
            </a:r>
            <a:r>
              <a:rPr lang="en-CA" dirty="0">
                <a:latin typeface="Consolas" panose="020B0609020204030204" pitchFamily="49" charset="0"/>
              </a:rPr>
              <a:t>did-uri-spec</a:t>
            </a:r>
            <a:r>
              <a:rPr lang="en-CA" dirty="0"/>
              <a:t> specification amongst:</a:t>
            </a:r>
          </a:p>
          <a:p>
            <a:pPr lvl="1"/>
            <a:r>
              <a:rPr lang="en-CA" dirty="0"/>
              <a:t>Diverse DID communities</a:t>
            </a:r>
          </a:p>
          <a:p>
            <a:pPr lvl="1"/>
            <a:r>
              <a:rPr lang="en-CA" dirty="0"/>
              <a:t>Diverse DID higher-level </a:t>
            </a:r>
            <a:r>
              <a:rPr lang="en-CA" dirty="0">
                <a:latin typeface="Consolas" panose="020B0609020204030204" pitchFamily="49" charset="0"/>
              </a:rPr>
              <a:t>DID</a:t>
            </a:r>
            <a:r>
              <a:rPr lang="en-CA" dirty="0"/>
              <a:t> user scenario specific scenarios</a:t>
            </a:r>
          </a:p>
          <a:p>
            <a:pPr lvl="2"/>
            <a:r>
              <a:rPr lang="en-CA" dirty="0"/>
              <a:t>More Indy HIPES</a:t>
            </a:r>
          </a:p>
          <a:p>
            <a:pPr lvl="2"/>
            <a:r>
              <a:rPr lang="en-CA" dirty="0"/>
              <a:t>IPID, etc.</a:t>
            </a:r>
            <a:endParaRPr lang="en-US" dirty="0"/>
          </a:p>
          <a:p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3D1B1-E9DD-442D-986F-2164F7A6F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B98E-FA28-40BC-A5A9-300FC41F071F}" type="datetime1">
              <a:rPr lang="en-CA" smtClean="0"/>
              <a:t>2019-04-01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B6F55-31AC-4708-BDCA-4700D43C4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Hyperonomy Universal Decentralized Identifier URI Specification (did-uri-spec)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A6703-71FE-4AAC-8385-C98CAF07F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B5C67D1-9F66-4BC1-9BEC-73C07D7C9B6B}" type="slidenum">
              <a:rPr lang="en-US" smtClean="0"/>
              <a:pPr algn="l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0181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2FF115-BB54-4682-8877-C0F337061C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7250780" cy="129380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14A7FA-EA13-4201-90F2-61CC47A4D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50" y="549745"/>
            <a:ext cx="15870238" cy="1850555"/>
          </a:xfrm>
        </p:spPr>
        <p:txBody>
          <a:bodyPr>
            <a:normAutofit/>
          </a:bodyPr>
          <a:lstStyle/>
          <a:p>
            <a:r>
              <a:rPr lang="en-CA" sz="5400" dirty="0">
                <a:solidFill>
                  <a:srgbClr val="1D326D"/>
                </a:solidFill>
                <a:latin typeface="Koblenz Serial" panose="02000000000000000000" pitchFamily="50" charset="0"/>
              </a:rPr>
              <a:t>Michael Herman</a:t>
            </a:r>
            <a:br>
              <a:rPr lang="en-CA" dirty="0">
                <a:solidFill>
                  <a:srgbClr val="1D326D"/>
                </a:solidFill>
                <a:latin typeface="Koblenz Serial" panose="02000000000000000000" pitchFamily="50" charset="0"/>
              </a:rPr>
            </a:br>
            <a:r>
              <a:rPr lang="en-CA" sz="3200" dirty="0">
                <a:solidFill>
                  <a:srgbClr val="1D326D"/>
                </a:solidFill>
                <a:latin typeface="Koblenz Serial" panose="02000000000000000000" pitchFamily="50" charset="0"/>
              </a:rPr>
              <a:t>Independent Blockchain Architect</a:t>
            </a:r>
            <a:br>
              <a:rPr lang="en-CA" sz="3200" dirty="0">
                <a:solidFill>
                  <a:srgbClr val="1D326D"/>
                </a:solidFill>
                <a:latin typeface="Koblenz Serial" panose="02000000000000000000" pitchFamily="50" charset="0"/>
              </a:rPr>
            </a:br>
            <a:r>
              <a:rPr lang="en-CA" sz="3200" dirty="0">
                <a:solidFill>
                  <a:srgbClr val="1D326D"/>
                </a:solidFill>
                <a:latin typeface="Koblenz Serial" panose="02000000000000000000" pitchFamily="50" charset="0"/>
              </a:rPr>
              <a:t>Alberta, CANADA</a:t>
            </a:r>
            <a:endParaRPr lang="en-US" sz="3200" dirty="0">
              <a:solidFill>
                <a:srgbClr val="1D326D"/>
              </a:solidFill>
              <a:latin typeface="Koblenz Serial" panose="02000000000000000000" pitchFamily="50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206FA0A-74D0-4273-BFF8-9C523219334C}"/>
              </a:ext>
            </a:extLst>
          </p:cNvPr>
          <p:cNvSpPr txBox="1">
            <a:spLocks/>
          </p:cNvSpPr>
          <p:nvPr/>
        </p:nvSpPr>
        <p:spPr>
          <a:xfrm>
            <a:off x="704850" y="7521909"/>
            <a:ext cx="15870238" cy="18505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129597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i="0" kern="1200" cap="all">
                <a:solidFill>
                  <a:schemeClr val="tx1"/>
                </a:solidFill>
                <a:effectLst/>
                <a:latin typeface="Koblenz Serial" panose="02000000000000000000" pitchFamily="50" charset="0"/>
                <a:ea typeface="+mj-ea"/>
                <a:cs typeface="+mj-cs"/>
              </a:defRPr>
            </a:lvl1pPr>
          </a:lstStyle>
          <a:p>
            <a:r>
              <a:rPr lang="en-CA" dirty="0">
                <a:solidFill>
                  <a:schemeClr val="bg1"/>
                </a:solidFill>
              </a:rPr>
              <a:t>POP QUIz</a:t>
            </a:r>
            <a:br>
              <a:rPr lang="en-CA" dirty="0">
                <a:solidFill>
                  <a:schemeClr val="bg1"/>
                </a:solidFill>
              </a:rPr>
            </a:br>
            <a:r>
              <a:rPr lang="en-CA" sz="3200" dirty="0">
                <a:solidFill>
                  <a:schemeClr val="bg1"/>
                </a:solidFill>
              </a:rPr>
              <a:t>how many (Distributed) Subsystems Can you identify in this Photo?</a:t>
            </a:r>
            <a:br>
              <a:rPr lang="en-CA" sz="3200" dirty="0">
                <a:solidFill>
                  <a:schemeClr val="bg1"/>
                </a:solidFill>
              </a:rPr>
            </a:br>
            <a:r>
              <a:rPr lang="en-CA" sz="3200" dirty="0">
                <a:solidFill>
                  <a:schemeClr val="bg1"/>
                </a:solidFill>
              </a:rPr>
              <a:t>HINT: There’s almost 40.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373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D3717-22E5-4702-AE48-C073F54B1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Pop quiz: How many (distributed) subsystems CAN you see in this photo? (1/3)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E6DFA-5108-4F04-AE95-71B6F8B54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Air Seeder Subsystems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Man-machine sensors, interfaces, alarms, gauges, steps ladders (multiple)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Hydraulic lift (hydraulic cylinders), hydraulic power (hydraulic motors) (2)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Mechanical systems: in-field soil depth, folding into the configuration for on-road transport, floating, multi-sectional structure, hitch (3)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Air flow: Seed distribution, fertilizer distribution (2)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Tires, wheels, hubs, axles, supports, casters (1)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Ground-driven drive (synchronized seed delivery with ground speed) (1)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Soil management (cultivation, seed delivery, packing) (2)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Lubrication (grease, oil) (1)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D6B01-414A-48E6-B9C2-B31C32557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6F34-C2F7-4BB2-A9B3-B7557F12AB71}" type="datetime1">
              <a:rPr lang="en-CA" smtClean="0"/>
              <a:t>2019-04-01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AEA45-669E-4046-8E58-E9C68CE14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Hyperonomy Universal Decentralized Identifier URI Specification (did-uri-spec)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42319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12F21D1-C127-469F-A40C-C694266E54E3}"/>
              </a:ext>
            </a:extLst>
          </p:cNvPr>
          <p:cNvSpPr/>
          <p:nvPr/>
        </p:nvSpPr>
        <p:spPr>
          <a:xfrm>
            <a:off x="0" y="8139659"/>
            <a:ext cx="17279938" cy="1591088"/>
          </a:xfrm>
          <a:prstGeom prst="rect">
            <a:avLst/>
          </a:prstGeom>
          <a:solidFill>
            <a:srgbClr val="E8E8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88E31F-62A7-4A5E-A45E-5389712FC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5400" dirty="0">
                <a:solidFill>
                  <a:srgbClr val="1D326D"/>
                </a:solidFill>
                <a:latin typeface="Koblenz Serial" panose="02000000000000000000" pitchFamily="50" charset="0"/>
              </a:rPr>
              <a:t>Purpose </a:t>
            </a:r>
            <a:r>
              <a:rPr lang="en-CA" dirty="0"/>
              <a:t>and Audience</a:t>
            </a:r>
            <a:endParaRPr lang="en-US" sz="5400" dirty="0">
              <a:solidFill>
                <a:srgbClr val="1D326D"/>
              </a:solidFill>
              <a:latin typeface="Koblenz Serial" panose="02000000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1BD8D-B7AA-4DB6-823F-F6D55D900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409700"/>
            <a:ext cx="15870238" cy="7779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Purpose</a:t>
            </a:r>
          </a:p>
          <a:p>
            <a:pPr marL="0" indent="0">
              <a:buNone/>
            </a:pPr>
            <a:r>
              <a:rPr lang="en-US" dirty="0"/>
              <a:t>The purpose of this presentation is:</a:t>
            </a:r>
          </a:p>
          <a:p>
            <a:r>
              <a:rPr lang="en-US" dirty="0"/>
              <a:t>Compare and contrast the </a:t>
            </a:r>
            <a:r>
              <a:rPr lang="en-US" dirty="0">
                <a:latin typeface="Consolas" panose="020B0609020204030204" pitchFamily="49" charset="0"/>
              </a:rPr>
              <a:t>did-uri-spec</a:t>
            </a:r>
            <a:r>
              <a:rPr lang="en-US" dirty="0"/>
              <a:t> grammar from the Hyperonomy Universal Decentralized Identifier URI specification (</a:t>
            </a:r>
            <a:r>
              <a:rPr lang="en-US" dirty="0">
                <a:latin typeface="Consolas" panose="020B0609020204030204" pitchFamily="49" charset="0"/>
              </a:rPr>
              <a:t>did-uri-spec</a:t>
            </a:r>
            <a:r>
              <a:rPr lang="en-US" dirty="0"/>
              <a:t>)</a:t>
            </a:r>
            <a:r>
              <a:rPr lang="en-CA" sz="2000" dirty="0"/>
              <a:t> </a:t>
            </a:r>
            <a:r>
              <a:rPr lang="en-CA" dirty="0"/>
              <a:t>with the “DID ABNF” grammar from the Decentralized Identifiers specification</a:t>
            </a:r>
          </a:p>
          <a:p>
            <a:r>
              <a:rPr lang="en-CA" dirty="0"/>
              <a:t>Document various technical strategies for the two DID grammars to co-exist and be used together</a:t>
            </a:r>
          </a:p>
          <a:p>
            <a:pPr marL="0" indent="0">
              <a:buNone/>
            </a:pPr>
            <a:r>
              <a:rPr lang="en-CA" b="1" dirty="0"/>
              <a:t>Audience</a:t>
            </a:r>
          </a:p>
          <a:p>
            <a:pPr marL="0" indent="0">
              <a:buNone/>
            </a:pPr>
            <a:r>
              <a:rPr lang="en-CA" dirty="0"/>
              <a:t>The primary audience for this presentation is implementors and maintainers of parser software that is compliant with the </a:t>
            </a:r>
            <a:r>
              <a:rPr lang="en-US" dirty="0">
                <a:latin typeface="Consolas" panose="020B0609020204030204" pitchFamily="49" charset="0"/>
              </a:rPr>
              <a:t>did-uri-spec</a:t>
            </a:r>
            <a:r>
              <a:rPr lang="en-US" dirty="0"/>
              <a:t> including but not limited to:</a:t>
            </a:r>
          </a:p>
          <a:p>
            <a:r>
              <a:rPr lang="en-US" dirty="0"/>
              <a:t>W3C Decentralized Identifier specification</a:t>
            </a:r>
          </a:p>
          <a:p>
            <a:r>
              <a:rPr lang="en-US" dirty="0"/>
              <a:t>DID Resolvers and DID Resolution</a:t>
            </a:r>
          </a:p>
          <a:p>
            <a:r>
              <a:rPr lang="en-US" dirty="0"/>
              <a:t>Agent-to-Agent (A2A) Communications services in the Hyperledger Indy Agent framework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08508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EABC018-82B1-49E4-A3BE-7A352C1AEA45}"/>
              </a:ext>
            </a:extLst>
          </p:cNvPr>
          <p:cNvSpPr/>
          <p:nvPr/>
        </p:nvSpPr>
        <p:spPr>
          <a:xfrm>
            <a:off x="0" y="8139659"/>
            <a:ext cx="17279938" cy="1591088"/>
          </a:xfrm>
          <a:prstGeom prst="rect">
            <a:avLst/>
          </a:prstGeom>
          <a:solidFill>
            <a:srgbClr val="E8E8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2D3717-22E5-4702-AE48-C073F54B1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Pop quiz: How many (distributed) subsystems CAN you see in this photo? (2/3)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E6DFA-5108-4F04-AE95-71B6F8B54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2036889"/>
            <a:ext cx="16575088" cy="76833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Tractor Subsystems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Diesel power plant (engine, sensors, alarms, gauges, diesel injection, glow plugs) (4)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Cooling system (radiator, reservoir, hoses, sensors, alarms, gauges, coolant, temperature control values) (2) 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Fuel system (tanks, hoses, sensors, alarms, gauges) (1)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Hydraulic systems (pumps, reservoirs, controls, hoses and lines, quick connectors, sensors, alarms, gauges) (4)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Engine air intake (stack, filters, sensors) (2)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Cab (ventilation/air conditioning, sound barriers, radios, man-machine interfaces, seats, door, windows, steps, controls, gauges) (4)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Tires, wheels, hubs, axles (1)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Lights and lighting (2)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Drawbar (1)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Lubrication (grease, oil) (1)</a:t>
            </a:r>
          </a:p>
        </p:txBody>
      </p:sp>
    </p:spTree>
    <p:extLst>
      <p:ext uri="{BB962C8B-B14F-4D97-AF65-F5344CB8AC3E}">
        <p14:creationId xmlns:p14="http://schemas.microsoft.com/office/powerpoint/2010/main" val="40643732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D3717-22E5-4702-AE48-C073F54B1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Pop quiz: How many (distributed) subsystems CAN you see in this photo? (3/3)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E6DFA-5108-4F04-AE95-71B6F8B54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Environment Subsystems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Weather (1)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Soil nutrients and moisture (1)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D6B01-414A-48E6-B9C2-B31C32557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6F34-C2F7-4BB2-A9B3-B7557F12AB71}" type="datetime1">
              <a:rPr lang="en-CA" smtClean="0"/>
              <a:t>2019-04-01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AEA45-669E-4046-8E58-E9C68CE14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Hyperonomy Universal Decentralized Identifier URI Specification (did-uri-spec)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663218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FC834-6430-4E4A-83B7-97BA43C29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900" y="1137147"/>
            <a:ext cx="16173450" cy="3602126"/>
          </a:xfrm>
        </p:spPr>
        <p:txBody>
          <a:bodyPr>
            <a:normAutofit/>
          </a:bodyPr>
          <a:lstStyle/>
          <a:p>
            <a:r>
              <a:rPr lang="en-CA" sz="6600" dirty="0">
                <a:solidFill>
                  <a:srgbClr val="1D326D"/>
                </a:solidFill>
                <a:sym typeface="Wingdings" panose="05000000000000000000" pitchFamily="2" charset="2"/>
              </a:rPr>
              <a:t> QUESTIONS?</a:t>
            </a:r>
            <a:endParaRPr lang="en-US" sz="6600" dirty="0">
              <a:solidFill>
                <a:srgbClr val="1D326D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0EB17-2854-4658-9BE6-4D698F627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900" y="5462192"/>
            <a:ext cx="14944338" cy="1385642"/>
          </a:xfrm>
        </p:spPr>
        <p:txBody>
          <a:bodyPr>
            <a:normAutofit fontScale="70000" lnSpcReduction="20000"/>
          </a:bodyPr>
          <a:lstStyle/>
          <a:p>
            <a:r>
              <a:rPr lang="en-CA" dirty="0"/>
              <a:t>Michael Herman (</a:t>
            </a:r>
            <a:r>
              <a:rPr lang="en-CA" cap="none" dirty="0"/>
              <a:t>@mwherman2000</a:t>
            </a:r>
            <a:r>
              <a:rPr lang="en-CA" dirty="0"/>
              <a:t>)</a:t>
            </a:r>
          </a:p>
          <a:p>
            <a:r>
              <a:rPr lang="en-CA" dirty="0"/>
              <a:t>Independent Blockchain Architect</a:t>
            </a:r>
          </a:p>
          <a:p>
            <a:r>
              <a:rPr lang="en-CA" dirty="0"/>
              <a:t>mwherman@parallelspace.net</a:t>
            </a:r>
            <a:endParaRPr lang="en-US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CAE60D8B-0203-40B8-A489-34BFBE53BA6F}"/>
              </a:ext>
            </a:extLst>
          </p:cNvPr>
          <p:cNvSpPr txBox="1">
            <a:spLocks/>
          </p:cNvSpPr>
          <p:nvPr/>
        </p:nvSpPr>
        <p:spPr>
          <a:xfrm>
            <a:off x="10706614" y="9018020"/>
            <a:ext cx="5868474" cy="436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1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5A9342-8D2C-4F03-BE33-2A71AE2A9EC4}" type="datetime1">
              <a:rPr lang="en-CA" smtClean="0">
                <a:solidFill>
                  <a:schemeClr val="bg1"/>
                </a:solidFill>
              </a:rPr>
              <a:pPr/>
              <a:t>2019-04-01</a:t>
            </a:fld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D34473-F098-473D-AA6C-7E0F667C2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B5C67D1-9F66-4BC1-9BEC-73C07D7C9B6B}" type="slidenum">
              <a:rPr lang="en-US" smtClean="0"/>
              <a:pPr algn="l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5504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A88EA10A-757B-4E99-B380-C4AA83210436}"/>
              </a:ext>
            </a:extLst>
          </p:cNvPr>
          <p:cNvSpPr txBox="1">
            <a:spLocks/>
          </p:cNvSpPr>
          <p:nvPr/>
        </p:nvSpPr>
        <p:spPr>
          <a:xfrm>
            <a:off x="10706614" y="9018020"/>
            <a:ext cx="5868474" cy="436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1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5A9342-8D2C-4F03-BE33-2A71AE2A9EC4}" type="datetime1">
              <a:rPr lang="en-CA" smtClean="0">
                <a:solidFill>
                  <a:schemeClr val="bg1"/>
                </a:solidFill>
              </a:rPr>
              <a:pPr/>
              <a:t>2019-04-01</a:t>
            </a:fld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4D0AC86D-EBD2-41E3-AC70-6E1F6E5C836A}"/>
              </a:ext>
            </a:extLst>
          </p:cNvPr>
          <p:cNvSpPr txBox="1">
            <a:spLocks/>
          </p:cNvSpPr>
          <p:nvPr/>
        </p:nvSpPr>
        <p:spPr>
          <a:xfrm>
            <a:off x="2057349" y="9019515"/>
            <a:ext cx="8233240" cy="4352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1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Hyperonomy Universal Decentralized Identifier URI Specification (did-uri-spec)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18FE0-0438-4D83-ABF5-6B3A53D6D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80316-779D-4664-997C-87FAEB7BC7E4}" type="datetime1">
              <a:rPr lang="en-CA" smtClean="0"/>
              <a:t>2019-04-01</a:t>
            </a:fld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DF095-759B-4B50-A630-A7E8A5E23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B5C67D1-9F66-4BC1-9BEC-73C07D7C9B6B}" type="slidenum">
              <a:rPr lang="en-US" smtClean="0"/>
              <a:pPr algn="l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546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FC834-6430-4E4A-83B7-97BA43C29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900" y="1137147"/>
            <a:ext cx="16173450" cy="3602126"/>
          </a:xfrm>
        </p:spPr>
        <p:txBody>
          <a:bodyPr>
            <a:normAutofit/>
          </a:bodyPr>
          <a:lstStyle/>
          <a:p>
            <a:r>
              <a:rPr lang="en-CA" sz="6600" dirty="0">
                <a:solidFill>
                  <a:srgbClr val="1D326D"/>
                </a:solidFill>
                <a:sym typeface="Wingdings" panose="05000000000000000000" pitchFamily="2" charset="2"/>
              </a:rPr>
              <a:t> Background / Executive Summary</a:t>
            </a:r>
            <a:endParaRPr lang="en-US" sz="6600" dirty="0">
              <a:solidFill>
                <a:srgbClr val="1D326D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0EB17-2854-4658-9BE6-4D698F627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900" y="5462192"/>
            <a:ext cx="14944338" cy="1385642"/>
          </a:xfrm>
        </p:spPr>
        <p:txBody>
          <a:bodyPr>
            <a:normAutofit fontScale="70000" lnSpcReduction="20000"/>
          </a:bodyPr>
          <a:lstStyle/>
          <a:p>
            <a:r>
              <a:rPr lang="en-CA" dirty="0"/>
              <a:t>Michael Herman (</a:t>
            </a:r>
            <a:r>
              <a:rPr lang="en-CA" cap="none" dirty="0"/>
              <a:t>@mwherman2000</a:t>
            </a:r>
            <a:r>
              <a:rPr lang="en-CA" dirty="0"/>
              <a:t>)</a:t>
            </a:r>
          </a:p>
          <a:p>
            <a:r>
              <a:rPr lang="en-CA" dirty="0"/>
              <a:t>Independent Blockchain Architect</a:t>
            </a:r>
          </a:p>
          <a:p>
            <a:r>
              <a:rPr lang="en-CA" dirty="0"/>
              <a:t>mwherman@parallelspace.net</a:t>
            </a:r>
            <a:endParaRPr lang="en-US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B7F5412E-5DEB-4BEC-9DBB-F1C88B73A0F0}"/>
              </a:ext>
            </a:extLst>
          </p:cNvPr>
          <p:cNvSpPr txBox="1">
            <a:spLocks/>
          </p:cNvSpPr>
          <p:nvPr/>
        </p:nvSpPr>
        <p:spPr>
          <a:xfrm>
            <a:off x="10706614" y="9018020"/>
            <a:ext cx="5868474" cy="436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1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5A9342-8D2C-4F03-BE33-2A71AE2A9EC4}" type="datetime1">
              <a:rPr lang="en-CA" smtClean="0">
                <a:solidFill>
                  <a:schemeClr val="bg1"/>
                </a:solidFill>
              </a:rPr>
              <a:pPr/>
              <a:t>2019-04-01</a:t>
            </a:fld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41E3CD0-10D8-4D37-8C62-EAA7236E5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B5C67D1-9F66-4BC1-9BEC-73C07D7C9B6B}" type="slidenum">
              <a:rPr lang="en-US" smtClean="0"/>
              <a:pPr algn="l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946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098E3-75CA-475B-BF3A-E96D07A51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549745"/>
            <a:ext cx="18213049" cy="1487145"/>
          </a:xfrm>
        </p:spPr>
        <p:txBody>
          <a:bodyPr>
            <a:normAutofit fontScale="90000"/>
          </a:bodyPr>
          <a:lstStyle/>
          <a:p>
            <a:r>
              <a:rPr lang="en-CA" sz="6000" dirty="0"/>
              <a:t>Comparison: </a:t>
            </a:r>
            <a:r>
              <a:rPr lang="en-CA" sz="6000" cap="none" dirty="0">
                <a:latin typeface="Consolas" panose="020B0609020204030204" pitchFamily="49" charset="0"/>
              </a:rPr>
              <a:t>did-uri-spec</a:t>
            </a:r>
            <a:r>
              <a:rPr lang="en-CA" sz="6000" dirty="0"/>
              <a:t> &amp; “DID ABNF” Grammars</a:t>
            </a:r>
            <a:br>
              <a:rPr lang="en-CA" dirty="0"/>
            </a:br>
            <a:r>
              <a:rPr lang="en-CA" sz="4000" dirty="0"/>
              <a:t>Examples / 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2F55D-50F4-407C-8577-0744EA2CF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797050"/>
            <a:ext cx="15870238" cy="6648245"/>
          </a:xfrm>
        </p:spPr>
        <p:txBody>
          <a:bodyPr>
            <a:normAutofit lnSpcReduction="10000"/>
          </a:bodyPr>
          <a:lstStyle/>
          <a:p>
            <a:pPr marL="514350" indent="-514350" fontAlgn="t">
              <a:buFont typeface="+mj-lt"/>
              <a:buAutoNum type="arabicPeriod"/>
            </a:pPr>
            <a:r>
              <a:rPr lang="en-CA" b="1" dirty="0">
                <a:latin typeface="Consolas" panose="020B0609020204030204" pitchFamily="49" charset="0"/>
              </a:rPr>
              <a:t>&lt;did&gt;</a:t>
            </a:r>
          </a:p>
          <a:p>
            <a:pPr marL="514350" indent="-514350" fontAlgn="t">
              <a:buFont typeface="+mj-lt"/>
              <a:buAutoNum type="arabicPeriod"/>
            </a:pPr>
            <a:endParaRPr lang="en-CA" b="1" dirty="0">
              <a:latin typeface="Consolas" panose="020B0609020204030204" pitchFamily="49" charset="0"/>
            </a:endParaRPr>
          </a:p>
          <a:p>
            <a:pPr marL="514350" indent="-514350" fontAlgn="t">
              <a:buFont typeface="+mj-lt"/>
              <a:buAutoNum type="arabicPeriod"/>
            </a:pPr>
            <a:endParaRPr lang="en-CA" b="1" dirty="0">
              <a:latin typeface="Consolas" panose="020B0609020204030204" pitchFamily="49" charset="0"/>
            </a:endParaRPr>
          </a:p>
          <a:p>
            <a:pPr marL="514350" indent="-514350" fontAlgn="t">
              <a:buFont typeface="+mj-lt"/>
              <a:buAutoNum type="arabicPeriod"/>
            </a:pPr>
            <a:r>
              <a:rPr lang="en-CA" b="1" dirty="0">
                <a:latin typeface="Consolas" panose="020B0609020204030204" pitchFamily="49" charset="0"/>
              </a:rPr>
              <a:t>&lt;did&gt;!$selectId=“exam_src”</a:t>
            </a:r>
          </a:p>
          <a:p>
            <a:pPr marL="514350" indent="-514350" fontAlgn="t">
              <a:buFont typeface="+mj-lt"/>
              <a:buAutoNum type="arabicPeriod"/>
            </a:pPr>
            <a:endParaRPr lang="en-CA" b="1" dirty="0">
              <a:latin typeface="Consolas" panose="020B0609020204030204" pitchFamily="49" charset="0"/>
            </a:endParaRPr>
          </a:p>
          <a:p>
            <a:pPr marL="514350" indent="-514350" fontAlgn="t">
              <a:buFont typeface="+mj-lt"/>
              <a:buAutoNum type="arabicPeriod"/>
            </a:pPr>
            <a:endParaRPr lang="en-CA" b="1" dirty="0">
              <a:latin typeface="Consolas" panose="020B0609020204030204" pitchFamily="49" charset="0"/>
            </a:endParaRPr>
          </a:p>
          <a:p>
            <a:pPr marL="514350" indent="-514350" fontAlgn="t">
              <a:buFont typeface="+mj-lt"/>
              <a:buAutoNum type="arabicPeriod"/>
            </a:pPr>
            <a:r>
              <a:rPr lang="en-CA" b="1" dirty="0">
                <a:latin typeface="Consolas" panose="020B0609020204030204" pitchFamily="49" charset="0"/>
              </a:rPr>
              <a:t>&lt;did&gt;!$serviceId=“exam_src”</a:t>
            </a:r>
          </a:p>
          <a:p>
            <a:pPr marL="514350" indent="-514350" fontAlgn="t">
              <a:buFont typeface="+mj-lt"/>
              <a:buAutoNum type="arabicPeriod"/>
            </a:pPr>
            <a:endParaRPr lang="en-CA" b="1" dirty="0">
              <a:latin typeface="Consolas" panose="020B0609020204030204" pitchFamily="49" charset="0"/>
            </a:endParaRPr>
          </a:p>
          <a:p>
            <a:pPr marL="514350" indent="-514350" fontAlgn="t">
              <a:buFont typeface="+mj-lt"/>
              <a:buAutoNum type="arabicPeriod"/>
            </a:pPr>
            <a:endParaRPr lang="en-CA" b="1" dirty="0">
              <a:latin typeface="Consolas" panose="020B0609020204030204" pitchFamily="49" charset="0"/>
            </a:endParaRPr>
          </a:p>
          <a:p>
            <a:pPr marL="514350" indent="-514350" fontAlgn="t">
              <a:buFont typeface="+mj-lt"/>
              <a:buAutoNum type="arabicPeriod"/>
            </a:pPr>
            <a:r>
              <a:rPr lang="en-CA" b="1" dirty="0">
                <a:latin typeface="Consolas" panose="020B0609020204030204" pitchFamily="49" charset="0"/>
              </a:rPr>
              <a:t>&lt;did&gt;!$contentId=“pqrs”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799AD-823A-40E5-B68F-17DEBBFD8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6F34-C2F7-4BB2-A9B3-B7557F12AB71}" type="datetime1">
              <a:rPr lang="en-CA" smtClean="0"/>
              <a:t>2019-04-01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F2050-CB05-4E4B-8C73-F0F109F5B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Hyperonomy Universal Decentralized Identifier URI Specification (did-uri-spec)</a:t>
            </a:r>
            <a:endParaRPr lang="en-CA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8084F48-EB3C-442F-BE7C-62571E703CF2}"/>
              </a:ext>
            </a:extLst>
          </p:cNvPr>
          <p:cNvSpPr txBox="1">
            <a:spLocks/>
          </p:cNvSpPr>
          <p:nvPr/>
        </p:nvSpPr>
        <p:spPr>
          <a:xfrm>
            <a:off x="2236344" y="1587187"/>
            <a:ext cx="15870238" cy="757180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23995" indent="-323995" algn="l" defTabSz="1295979" rtl="0" eaLnBrk="1" latinLnBrk="0" hangingPunct="1">
              <a:lnSpc>
                <a:spcPct val="120000"/>
              </a:lnSpc>
              <a:spcBef>
                <a:spcPts val="1417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83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971984" indent="-323995" algn="l" defTabSz="1295979" rtl="0" eaLnBrk="1" latinLnBrk="0" hangingPunct="1">
              <a:lnSpc>
                <a:spcPct val="120000"/>
              </a:lnSpc>
              <a:spcBef>
                <a:spcPts val="709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55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619974" indent="-323995" algn="l" defTabSz="1295979" rtl="0" eaLnBrk="1" latinLnBrk="0" hangingPunct="1">
              <a:lnSpc>
                <a:spcPct val="120000"/>
              </a:lnSpc>
              <a:spcBef>
                <a:spcPts val="709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268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2267963" indent="-323995" algn="l" defTabSz="1295979" rtl="0" eaLnBrk="1" latinLnBrk="0" hangingPunct="1">
              <a:lnSpc>
                <a:spcPct val="120000"/>
              </a:lnSpc>
              <a:spcBef>
                <a:spcPts val="709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984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915953" indent="-323995" algn="l" defTabSz="1295979" rtl="0" eaLnBrk="1" latinLnBrk="0" hangingPunct="1">
              <a:lnSpc>
                <a:spcPct val="120000"/>
              </a:lnSpc>
              <a:spcBef>
                <a:spcPts val="709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3563943" indent="-323995" algn="l" defTabSz="1295979" rtl="0" eaLnBrk="1" latinLnBrk="0" hangingPunct="1">
              <a:lnSpc>
                <a:spcPct val="120000"/>
              </a:lnSpc>
              <a:spcBef>
                <a:spcPts val="709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211932" indent="-323995" algn="l" defTabSz="1295979" rtl="0" eaLnBrk="1" latinLnBrk="0" hangingPunct="1">
              <a:lnSpc>
                <a:spcPct val="120000"/>
              </a:lnSpc>
              <a:spcBef>
                <a:spcPts val="709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4859922" indent="-323995" algn="l" defTabSz="1295979" rtl="0" eaLnBrk="1" latinLnBrk="0" hangingPunct="1">
              <a:lnSpc>
                <a:spcPct val="120000"/>
              </a:lnSpc>
              <a:spcBef>
                <a:spcPts val="709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70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5507911" indent="-323995" algn="l" defTabSz="1295979" rtl="0" eaLnBrk="1" latinLnBrk="0" hangingPunct="1">
              <a:lnSpc>
                <a:spcPct val="120000"/>
              </a:lnSpc>
              <a:spcBef>
                <a:spcPts val="709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70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t"/>
            <a:endParaRPr lang="en-CA" b="1" dirty="0">
              <a:latin typeface="Consolas" panose="020B0609020204030204" pitchFamily="49" charset="0"/>
            </a:endParaRPr>
          </a:p>
          <a:p>
            <a:pPr marL="514350" indent="-514350" fontAlgn="t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&lt;did&gt;</a:t>
            </a:r>
          </a:p>
          <a:p>
            <a:pPr marL="514350" indent="-514350" fontAlgn="t">
              <a:buFont typeface="+mj-lt"/>
              <a:buAutoNum type="arabicPeriod"/>
            </a:pPr>
            <a:endParaRPr lang="en-CA" dirty="0">
              <a:latin typeface="Consolas" panose="020B0609020204030204" pitchFamily="49" charset="0"/>
            </a:endParaRPr>
          </a:p>
          <a:p>
            <a:pPr marL="514350" indent="-514350" fontAlgn="t">
              <a:buFont typeface="+mj-lt"/>
              <a:buAutoNum type="arabicPeriod"/>
            </a:pPr>
            <a:endParaRPr lang="en-CA" b="1" dirty="0">
              <a:latin typeface="Consolas" panose="020B0609020204030204" pitchFamily="49" charset="0"/>
            </a:endParaRPr>
          </a:p>
          <a:p>
            <a:pPr marL="514350" indent="-514350" fontAlgn="t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&lt;did&gt;#exam_src</a:t>
            </a:r>
          </a:p>
          <a:p>
            <a:pPr marL="514350" indent="-514350" fontAlgn="t">
              <a:buFont typeface="+mj-lt"/>
              <a:buAutoNum type="arabicPeriod"/>
            </a:pPr>
            <a:endParaRPr lang="en-CA" dirty="0">
              <a:latin typeface="Consolas" panose="020B0609020204030204" pitchFamily="49" charset="0"/>
            </a:endParaRPr>
          </a:p>
          <a:p>
            <a:pPr marL="514350" indent="-514350" fontAlgn="t">
              <a:buFont typeface="+mj-lt"/>
              <a:buAutoNum type="arabicPeriod"/>
            </a:pPr>
            <a:endParaRPr lang="en-CA" dirty="0">
              <a:latin typeface="Consolas" panose="020B0609020204030204" pitchFamily="49" charset="0"/>
            </a:endParaRPr>
          </a:p>
          <a:p>
            <a:pPr marL="514350" indent="-514350" fontAlgn="t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&lt;did&gt;;exam_src</a:t>
            </a:r>
          </a:p>
          <a:p>
            <a:pPr marL="514350" indent="-514350" fontAlgn="t">
              <a:buFont typeface="+mj-lt"/>
              <a:buAutoNum type="arabicPeriod"/>
            </a:pPr>
            <a:endParaRPr lang="en-CA" dirty="0">
              <a:latin typeface="Consolas" panose="020B0609020204030204" pitchFamily="49" charset="0"/>
            </a:endParaRPr>
          </a:p>
          <a:p>
            <a:pPr marL="514350" indent="-514350" fontAlgn="t">
              <a:buFont typeface="+mj-lt"/>
              <a:buAutoNum type="arabicPeriod"/>
            </a:pPr>
            <a:endParaRPr lang="en-CA" dirty="0">
              <a:latin typeface="Consolas" panose="020B0609020204030204" pitchFamily="49" charset="0"/>
            </a:endParaRPr>
          </a:p>
          <a:p>
            <a:pPr marL="514350" indent="-514350" fontAlgn="t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&lt;did&gt;!pqrs</a:t>
            </a:r>
          </a:p>
          <a:p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8" name="Arrow: Bent-Up 7">
            <a:extLst>
              <a:ext uri="{FF2B5EF4-FFF2-40B4-BE49-F238E27FC236}">
                <a16:creationId xmlns:a16="http://schemas.microsoft.com/office/drawing/2014/main" id="{9B0E70D1-89FF-4E42-B702-008AADB4461D}"/>
              </a:ext>
            </a:extLst>
          </p:cNvPr>
          <p:cNvSpPr/>
          <p:nvPr/>
        </p:nvSpPr>
        <p:spPr>
          <a:xfrm rot="5400000">
            <a:off x="1780507" y="2220373"/>
            <a:ext cx="359349" cy="552324"/>
          </a:xfrm>
          <a:prstGeom prst="bentUpArrow">
            <a:avLst>
              <a:gd name="adj1" fmla="val 36445"/>
              <a:gd name="adj2" fmla="val 34542"/>
              <a:gd name="adj3" fmla="val 411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CFC5A725-90FC-411C-8D0A-4F0BAEE8565B}"/>
              </a:ext>
            </a:extLst>
          </p:cNvPr>
          <p:cNvSpPr/>
          <p:nvPr/>
        </p:nvSpPr>
        <p:spPr>
          <a:xfrm rot="5400000">
            <a:off x="1780507" y="4178714"/>
            <a:ext cx="359349" cy="552324"/>
          </a:xfrm>
          <a:prstGeom prst="bentUpArrow">
            <a:avLst>
              <a:gd name="adj1" fmla="val 36445"/>
              <a:gd name="adj2" fmla="val 34542"/>
              <a:gd name="adj3" fmla="val 411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8CE0115D-5CBF-4856-A861-E393EA9881E2}"/>
              </a:ext>
            </a:extLst>
          </p:cNvPr>
          <p:cNvSpPr/>
          <p:nvPr/>
        </p:nvSpPr>
        <p:spPr>
          <a:xfrm rot="5400000">
            <a:off x="1780507" y="6137055"/>
            <a:ext cx="359349" cy="552324"/>
          </a:xfrm>
          <a:prstGeom prst="bentUpArrow">
            <a:avLst>
              <a:gd name="adj1" fmla="val 36445"/>
              <a:gd name="adj2" fmla="val 34542"/>
              <a:gd name="adj3" fmla="val 411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Arrow: Bent-Up 10">
            <a:extLst>
              <a:ext uri="{FF2B5EF4-FFF2-40B4-BE49-F238E27FC236}">
                <a16:creationId xmlns:a16="http://schemas.microsoft.com/office/drawing/2014/main" id="{7E0C5E7E-E620-4F9A-B733-A46EE91390C2}"/>
              </a:ext>
            </a:extLst>
          </p:cNvPr>
          <p:cNvSpPr/>
          <p:nvPr/>
        </p:nvSpPr>
        <p:spPr>
          <a:xfrm rot="5400000">
            <a:off x="1780507" y="8095396"/>
            <a:ext cx="359349" cy="552324"/>
          </a:xfrm>
          <a:prstGeom prst="bentUpArrow">
            <a:avLst>
              <a:gd name="adj1" fmla="val 36445"/>
              <a:gd name="adj2" fmla="val 34542"/>
              <a:gd name="adj3" fmla="val 411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Slide Number Placeholder 7">
            <a:extLst>
              <a:ext uri="{FF2B5EF4-FFF2-40B4-BE49-F238E27FC236}">
                <a16:creationId xmlns:a16="http://schemas.microsoft.com/office/drawing/2014/main" id="{2155FA87-C2F0-45DA-B368-8925E2D2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850" y="9019514"/>
            <a:ext cx="1168522" cy="436743"/>
          </a:xfrm>
        </p:spPr>
        <p:txBody>
          <a:bodyPr/>
          <a:lstStyle/>
          <a:p>
            <a:pPr algn="l"/>
            <a:fld id="{0B5C67D1-9F66-4BC1-9BEC-73C07D7C9B6B}" type="slidenum">
              <a:rPr lang="en-US" smtClean="0"/>
              <a:pPr algn="l"/>
              <a:t>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655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FC834-6430-4E4A-83B7-97BA43C29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900" y="1137147"/>
            <a:ext cx="16173450" cy="3602126"/>
          </a:xfrm>
        </p:spPr>
        <p:txBody>
          <a:bodyPr>
            <a:normAutofit/>
          </a:bodyPr>
          <a:lstStyle/>
          <a:p>
            <a:r>
              <a:rPr lang="en-CA" sz="6600" dirty="0">
                <a:solidFill>
                  <a:srgbClr val="1D326D"/>
                </a:solidFill>
                <a:sym typeface="Wingdings" panose="05000000000000000000" pitchFamily="2" charset="2"/>
              </a:rPr>
              <a:t> The Grammars</a:t>
            </a:r>
            <a:endParaRPr lang="en-US" sz="6600" dirty="0">
              <a:solidFill>
                <a:srgbClr val="1D326D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0EB17-2854-4658-9BE6-4D698F627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900" y="5462192"/>
            <a:ext cx="14944338" cy="1385642"/>
          </a:xfrm>
        </p:spPr>
        <p:txBody>
          <a:bodyPr>
            <a:normAutofit fontScale="70000" lnSpcReduction="20000"/>
          </a:bodyPr>
          <a:lstStyle/>
          <a:p>
            <a:r>
              <a:rPr lang="en-CA" dirty="0"/>
              <a:t>Michael Herman (</a:t>
            </a:r>
            <a:r>
              <a:rPr lang="en-CA" cap="none" dirty="0"/>
              <a:t>@mwherman2000</a:t>
            </a:r>
            <a:r>
              <a:rPr lang="en-CA" dirty="0"/>
              <a:t>)</a:t>
            </a:r>
          </a:p>
          <a:p>
            <a:r>
              <a:rPr lang="en-CA" dirty="0"/>
              <a:t>Independent Blockchain Architect</a:t>
            </a:r>
          </a:p>
          <a:p>
            <a:r>
              <a:rPr lang="en-CA" dirty="0"/>
              <a:t>mwherman@parallelspace.net</a:t>
            </a:r>
            <a:endParaRPr lang="en-US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B7F5412E-5DEB-4BEC-9DBB-F1C88B73A0F0}"/>
              </a:ext>
            </a:extLst>
          </p:cNvPr>
          <p:cNvSpPr txBox="1">
            <a:spLocks/>
          </p:cNvSpPr>
          <p:nvPr/>
        </p:nvSpPr>
        <p:spPr>
          <a:xfrm>
            <a:off x="10706614" y="9018020"/>
            <a:ext cx="5868474" cy="436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1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5A9342-8D2C-4F03-BE33-2A71AE2A9EC4}" type="datetime1">
              <a:rPr lang="en-CA" smtClean="0">
                <a:solidFill>
                  <a:schemeClr val="bg1"/>
                </a:solidFill>
              </a:rPr>
              <a:pPr/>
              <a:t>2019-04-01</a:t>
            </a:fld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41E3CD0-10D8-4D37-8C62-EAA7236E5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B5C67D1-9F66-4BC1-9BEC-73C07D7C9B6B}" type="slidenum">
              <a:rPr lang="en-US" smtClean="0"/>
              <a:pPr algn="l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6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ECD3F-09C4-4782-A346-9F30FC7F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" y="570065"/>
            <a:ext cx="4795520" cy="359553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1D326D"/>
                </a:solidFill>
              </a:rPr>
              <a:t>Generic/</a:t>
            </a:r>
            <a:br>
              <a:rPr lang="en-US" dirty="0">
                <a:solidFill>
                  <a:srgbClr val="1D326D"/>
                </a:solidFill>
              </a:rPr>
            </a:br>
            <a:r>
              <a:rPr lang="en-US" dirty="0">
                <a:solidFill>
                  <a:srgbClr val="1D326D"/>
                </a:solidFill>
              </a:rPr>
              <a:t>Baseline</a:t>
            </a:r>
            <a:br>
              <a:rPr lang="en-US" dirty="0">
                <a:solidFill>
                  <a:srgbClr val="1D326D"/>
                </a:solidFill>
              </a:rPr>
            </a:br>
            <a:r>
              <a:rPr lang="en-US" cap="none" dirty="0">
                <a:solidFill>
                  <a:srgbClr val="1D326D"/>
                </a:solidFill>
                <a:latin typeface="Consolas" panose="020B0609020204030204" pitchFamily="49" charset="0"/>
              </a:rPr>
              <a:t>did-uri-spec</a:t>
            </a:r>
            <a:r>
              <a:rPr lang="en-US" dirty="0">
                <a:solidFill>
                  <a:srgbClr val="1D326D"/>
                </a:solidFill>
              </a:rPr>
              <a:t> Grammar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C27A05-1560-4AFF-B521-A793FBDED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060" y="125377"/>
            <a:ext cx="11760518" cy="946950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6912592-3DC2-49DE-B1AB-13AC79493761}"/>
              </a:ext>
            </a:extLst>
          </p:cNvPr>
          <p:cNvGrpSpPr/>
          <p:nvPr/>
        </p:nvGrpSpPr>
        <p:grpSpPr>
          <a:xfrm>
            <a:off x="13673562" y="551567"/>
            <a:ext cx="3390476" cy="2542857"/>
            <a:chOff x="13673562" y="215900"/>
            <a:chExt cx="3390476" cy="254285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50CBB24-B6F2-42E4-9450-57EE2229D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673562" y="215900"/>
              <a:ext cx="3390476" cy="2542857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726CE41-0912-4CD0-88A1-BCE240034520}"/>
                </a:ext>
              </a:extLst>
            </p:cNvPr>
            <p:cNvSpPr txBox="1"/>
            <p:nvPr/>
          </p:nvSpPr>
          <p:spPr>
            <a:xfrm>
              <a:off x="13694781" y="610165"/>
              <a:ext cx="3348038" cy="17543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CA" sz="5400" dirty="0">
                  <a:solidFill>
                    <a:srgbClr val="791307"/>
                  </a:solidFill>
                </a:rPr>
                <a:t>RFC 3986</a:t>
              </a:r>
            </a:p>
            <a:p>
              <a:pPr algn="ctr"/>
              <a:r>
                <a:rPr lang="en-CA" sz="5400" dirty="0">
                  <a:solidFill>
                    <a:srgbClr val="791307"/>
                  </a:solidFill>
                </a:rPr>
                <a:t>Compliant</a:t>
              </a:r>
              <a:endParaRPr lang="en-US" sz="5400" dirty="0">
                <a:solidFill>
                  <a:srgbClr val="791307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9852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ECD3F-09C4-4782-A346-9F30FC7F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70065"/>
            <a:ext cx="5019040" cy="359553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1D326D"/>
                </a:solidFill>
              </a:rPr>
              <a:t>“DID ABNF” (BB)</a:t>
            </a:r>
            <a:br>
              <a:rPr lang="en-US" dirty="0">
                <a:solidFill>
                  <a:srgbClr val="1D326D"/>
                </a:solidFill>
              </a:rPr>
            </a:br>
            <a:r>
              <a:rPr lang="en-US" dirty="0">
                <a:solidFill>
                  <a:srgbClr val="1D326D"/>
                </a:solidFill>
              </a:rPr>
              <a:t>(Before Barcelona)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434D4F-54B7-42F0-B963-1BE90AB8B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378" y="217432"/>
            <a:ext cx="11761200" cy="749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986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ECD3F-09C4-4782-A346-9F30FC7F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70065"/>
            <a:ext cx="5100320" cy="359553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1D326D"/>
                </a:solidFill>
              </a:rPr>
              <a:t>“DID ABNF” (AB) (After Barcelona)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7D8316-0BC9-4D98-B255-C04A28E27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378" y="242092"/>
            <a:ext cx="11761200" cy="672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7646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8|150.9|157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4.2|34.5|26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6|45.4|16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6|45.4|16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6|45.4|16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"/>
</p:tagLst>
</file>

<file path=ppt/theme/theme1.xml><?xml version="1.0" encoding="utf-8"?>
<a:theme xmlns:a="http://schemas.openxmlformats.org/drawingml/2006/main" name="Galler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30422</TotalTime>
  <Words>2814</Words>
  <Application>Microsoft Office PowerPoint</Application>
  <PresentationFormat>Custom</PresentationFormat>
  <Paragraphs>506</Paragraphs>
  <Slides>33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Gill Sans MT</vt:lpstr>
      <vt:lpstr>Koblenz Serial</vt:lpstr>
      <vt:lpstr>Gallery</vt:lpstr>
      <vt:lpstr>  Hyperonomy Universal Decentralized Identifier URI Specification (did-uri-spec): “DID ABNF” Comparison and Coexistence https://github.com/mwherman2000/did-uri-spec</vt:lpstr>
      <vt:lpstr>Michael Herman Independent Blockchain Architect Alberta, CANADA</vt:lpstr>
      <vt:lpstr>Purpose and Audience</vt:lpstr>
      <vt:lpstr> Background / Executive Summary</vt:lpstr>
      <vt:lpstr>Comparison: did-uri-spec &amp; “DID ABNF” Grammars Examples / Executive Summary</vt:lpstr>
      <vt:lpstr> The Grammars</vt:lpstr>
      <vt:lpstr>Generic/ Baseline did-uri-spec Grammar</vt:lpstr>
      <vt:lpstr>“DID ABNF” (BB) (Before Barcelona)</vt:lpstr>
      <vt:lpstr>“DID ABNF” (AB) (After Barcelona)</vt:lpstr>
      <vt:lpstr> In-depth Comparisons</vt:lpstr>
      <vt:lpstr>High-level did-uri-spec User Scenarios (Slide 45)</vt:lpstr>
      <vt:lpstr>High-level did-uri User Scenarios (Slide 46)</vt:lpstr>
      <vt:lpstr>High-level did-uri-spec Grammar</vt:lpstr>
      <vt:lpstr>“DID ABNF" (BB) / (AB)</vt:lpstr>
      <vt:lpstr>“DID ABNF" (BB) / (AB)</vt:lpstr>
      <vt:lpstr>“DID ABNF" (BB) / (AB)</vt:lpstr>
      <vt:lpstr>“DID ABNF" (BB) / (AB)</vt:lpstr>
      <vt:lpstr>“DID ABNF" (BB) / (AB)</vt:lpstr>
      <vt:lpstr> Feature/Capability Comparison</vt:lpstr>
      <vt:lpstr>Comparison: did-uri-spec &amp; “DID ABNF” Grammars</vt:lpstr>
      <vt:lpstr> Co-Existence and Native Support</vt:lpstr>
      <vt:lpstr>Parsing and Processing Pipeline did-uri-spec Scenarios</vt:lpstr>
      <vt:lpstr>common DID Methods and Schemes</vt:lpstr>
      <vt:lpstr>CO-Existence: Using Universal did Resolver DRIVERS</vt:lpstr>
      <vt:lpstr>NATIVE SUPPORT: Using Native Data Store Interfaces</vt:lpstr>
      <vt:lpstr> Wrapping UP…</vt:lpstr>
      <vt:lpstr>Next Steps</vt:lpstr>
      <vt:lpstr>Michael Herman Independent Blockchain Architect Alberta, CANADA</vt:lpstr>
      <vt:lpstr>Pop quiz: How many (distributed) subsystems CAN you see in this photo? (1/3)</vt:lpstr>
      <vt:lpstr>Pop quiz: How many (distributed) subsystems CAN you see in this photo? (2/3)</vt:lpstr>
      <vt:lpstr>Pop quiz: How many (distributed) subsystems CAN you see in this photo? (3/3)</vt:lpstr>
      <vt:lpstr> 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Herman</dc:creator>
  <cp:lastModifiedBy>Michael Herman</cp:lastModifiedBy>
  <cp:revision>304</cp:revision>
  <dcterms:created xsi:type="dcterms:W3CDTF">2018-06-12T18:49:04Z</dcterms:created>
  <dcterms:modified xsi:type="dcterms:W3CDTF">2019-04-01T23:44:34Z</dcterms:modified>
</cp:coreProperties>
</file>