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sldIdLst>
    <p:sldId id="613" r:id="rId2"/>
    <p:sldId id="537" r:id="rId3"/>
    <p:sldId id="610" r:id="rId4"/>
    <p:sldId id="616" r:id="rId5"/>
    <p:sldId id="604" r:id="rId6"/>
    <p:sldId id="661" r:id="rId7"/>
    <p:sldId id="634" r:id="rId8"/>
    <p:sldId id="615" r:id="rId9"/>
    <p:sldId id="617" r:id="rId10"/>
    <p:sldId id="618" r:id="rId11"/>
    <p:sldId id="607" r:id="rId12"/>
    <p:sldId id="649" r:id="rId13"/>
    <p:sldId id="650" r:id="rId14"/>
    <p:sldId id="651" r:id="rId15"/>
    <p:sldId id="619" r:id="rId16"/>
    <p:sldId id="600" r:id="rId17"/>
    <p:sldId id="631" r:id="rId18"/>
    <p:sldId id="626" r:id="rId19"/>
    <p:sldId id="652" r:id="rId20"/>
    <p:sldId id="632" r:id="rId21"/>
    <p:sldId id="633" r:id="rId22"/>
    <p:sldId id="630" r:id="rId23"/>
    <p:sldId id="655" r:id="rId24"/>
    <p:sldId id="663" r:id="rId25"/>
    <p:sldId id="654" r:id="rId26"/>
    <p:sldId id="665" r:id="rId27"/>
    <p:sldId id="666" r:id="rId28"/>
    <p:sldId id="667" r:id="rId29"/>
    <p:sldId id="656" r:id="rId30"/>
    <p:sldId id="625" r:id="rId31"/>
    <p:sldId id="627" r:id="rId32"/>
    <p:sldId id="622" r:id="rId33"/>
    <p:sldId id="623" r:id="rId34"/>
    <p:sldId id="624" r:id="rId35"/>
    <p:sldId id="657" r:id="rId36"/>
    <p:sldId id="658" r:id="rId37"/>
    <p:sldId id="659" r:id="rId38"/>
    <p:sldId id="660" r:id="rId39"/>
    <p:sldId id="646" r:id="rId40"/>
    <p:sldId id="636" r:id="rId41"/>
    <p:sldId id="637" r:id="rId42"/>
    <p:sldId id="638" r:id="rId43"/>
    <p:sldId id="639" r:id="rId44"/>
    <p:sldId id="640" r:id="rId45"/>
    <p:sldId id="642" r:id="rId46"/>
    <p:sldId id="643" r:id="rId47"/>
    <p:sldId id="644" r:id="rId48"/>
    <p:sldId id="645" r:id="rId49"/>
    <p:sldId id="647" r:id="rId50"/>
    <p:sldId id="662" r:id="rId51"/>
    <p:sldId id="648" r:id="rId52"/>
    <p:sldId id="628" r:id="rId53"/>
    <p:sldId id="668" r:id="rId54"/>
    <p:sldId id="621" r:id="rId55"/>
    <p:sldId id="620" r:id="rId56"/>
    <p:sldId id="608" r:id="rId57"/>
    <p:sldId id="669" r:id="rId58"/>
    <p:sldId id="598" r:id="rId59"/>
    <p:sldId id="612" r:id="rId60"/>
  </p:sldIdLst>
  <p:sldSz cx="17279938" cy="9720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6DC38D0-8260-4B9E-83D4-540EEDE9513A}">
          <p14:sldIdLst>
            <p14:sldId id="613"/>
            <p14:sldId id="537"/>
            <p14:sldId id="610"/>
            <p14:sldId id="616"/>
          </p14:sldIdLst>
        </p14:section>
        <p14:section name="Purpose and Goals" id="{632293AF-C68B-4932-8101-75E348F82506}">
          <p14:sldIdLst>
            <p14:sldId id="604"/>
            <p14:sldId id="661"/>
            <p14:sldId id="634"/>
            <p14:sldId id="615"/>
            <p14:sldId id="617"/>
            <p14:sldId id="618"/>
            <p14:sldId id="607"/>
            <p14:sldId id="649"/>
            <p14:sldId id="650"/>
            <p14:sldId id="651"/>
            <p14:sldId id="619"/>
          </p14:sldIdLst>
        </p14:section>
        <p14:section name="Background" id="{98F13517-9878-4715-B24A-249FB1A2EC4A}">
          <p14:sldIdLst>
            <p14:sldId id="600"/>
            <p14:sldId id="631"/>
            <p14:sldId id="626"/>
            <p14:sldId id="652"/>
            <p14:sldId id="632"/>
            <p14:sldId id="633"/>
            <p14:sldId id="630"/>
            <p14:sldId id="655"/>
            <p14:sldId id="663"/>
          </p14:sldIdLst>
        </p14:section>
        <p14:section name="did-url Parsing and Processing" id="{CF81BE85-8133-49B5-AC4D-F4EF3B9FA26B}">
          <p14:sldIdLst>
            <p14:sldId id="654"/>
            <p14:sldId id="665"/>
            <p14:sldId id="666"/>
            <p14:sldId id="667"/>
            <p14:sldId id="656"/>
            <p14:sldId id="625"/>
          </p14:sldIdLst>
        </p14:section>
        <p14:section name="An Example" id="{EC5C8AD2-C12B-4AE7-9B07-441A18C75470}">
          <p14:sldIdLst>
            <p14:sldId id="627"/>
            <p14:sldId id="622"/>
            <p14:sldId id="623"/>
            <p14:sldId id="624"/>
          </p14:sldIdLst>
        </p14:section>
        <p14:section name="Use Case Analysis" id="{A7DDA141-54A4-4EC5-9482-70629584D0C9}">
          <p14:sldIdLst>
            <p14:sldId id="657"/>
            <p14:sldId id="658"/>
          </p14:sldIdLst>
        </p14:section>
        <p14:section name="Higher-level Use Cases" id="{055ECFCA-BE50-48CF-9E66-6D3F6BD6A154}">
          <p14:sldIdLst>
            <p14:sldId id="659"/>
            <p14:sldId id="660"/>
          </p14:sldIdLst>
        </p14:section>
        <p14:section name="Lower-level `did-url` Use Cases" id="{4FC64E60-1BA5-46E2-848E-3E90230D460B}">
          <p14:sldIdLst>
            <p14:sldId id="646"/>
            <p14:sldId id="636"/>
            <p14:sldId id="637"/>
            <p14:sldId id="638"/>
            <p14:sldId id="639"/>
            <p14:sldId id="640"/>
            <p14:sldId id="642"/>
            <p14:sldId id="643"/>
            <p14:sldId id="644"/>
            <p14:sldId id="645"/>
            <p14:sldId id="647"/>
            <p14:sldId id="662"/>
            <p14:sldId id="648"/>
          </p14:sldIdLst>
        </p14:section>
        <p14:section name="Testing / Validation" id="{FDA19DB8-0715-40B6-A3FC-73319E22D3B6}">
          <p14:sldIdLst>
            <p14:sldId id="628"/>
            <p14:sldId id="668"/>
            <p14:sldId id="621"/>
          </p14:sldIdLst>
        </p14:section>
        <p14:section name="Impacts" id="{D1193508-C051-4D81-B6EB-AAECF8FBBB89}">
          <p14:sldIdLst>
            <p14:sldId id="620"/>
          </p14:sldIdLst>
        </p14:section>
        <p14:section name="Conclusion" id="{A3D99601-0A56-4742-8D14-F7FFD48AA98E}">
          <p14:sldIdLst>
            <p14:sldId id="608"/>
            <p14:sldId id="669"/>
            <p14:sldId id="598"/>
            <p14:sldId id="612"/>
          </p14:sldIdLst>
        </p14:section>
        <p14:section name="Gumball Protocol" id="{00EF833F-22A3-482C-AF15-DAA998B87B19}">
          <p14:sldIdLst/>
        </p14:section>
        <p14:section name="GUMBALL PROTOCOL" id="{A51743F3-6505-49FF-8B46-40DF641800F8}">
          <p14:sldIdLst/>
        </p14:section>
        <p14:section name="NFEs" id="{5CE02D62-BD82-4EF6-A749-1F1F8FD2FF34}">
          <p14:sldIdLst/>
        </p14:section>
        <p14:section name="GUMBALL IMAGES" id="{AE09B145-9F73-426E-938C-66E04B232F43}">
          <p14:sldIdLst/>
        </p14:section>
        <p14:section name="CERTIFIED DATA" id="{12888242-BC1D-4377-BC48-039F1FB21164}">
          <p14:sldIdLst/>
        </p14:section>
        <p14:section name="BLOCKCHAIN HERD BOOK" id="{60EE25AF-276A-42F1-8C2E-B68B05BC0883}">
          <p14:sldIdLst/>
        </p14:section>
        <p14:section name="SERENTITYDAPP" id="{0E0D4DD8-B778-4DC5-A396-A44F2C45E0D4}">
          <p14:sldIdLst/>
        </p14:section>
        <p14:section name="HYPERONOMY BUSINESS BLOCKCHAIN" id="{99780CC0-9927-4DAC-9948-2530D81FC84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B9"/>
    <a:srgbClr val="0085B5"/>
    <a:srgbClr val="1D326D"/>
    <a:srgbClr val="F3F2F2"/>
    <a:srgbClr val="C0D4F3"/>
    <a:srgbClr val="A8D6E8"/>
    <a:srgbClr val="AFEEFF"/>
    <a:srgbClr val="EBEAEA"/>
    <a:srgbClr val="DEEBF7"/>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8" autoAdjust="0"/>
    <p:restoredTop sz="94660"/>
  </p:normalViewPr>
  <p:slideViewPr>
    <p:cSldViewPr snapToGrid="0">
      <p:cViewPr varScale="1">
        <p:scale>
          <a:sx n="46" d="100"/>
          <a:sy n="46" d="100"/>
        </p:scale>
        <p:origin x="60" y="174"/>
      </p:cViewPr>
      <p:guideLst/>
    </p:cSldViewPr>
  </p:slideViewPr>
  <p:notesTextViewPr>
    <p:cViewPr>
      <p:scale>
        <a:sx n="1" d="1"/>
        <a:sy n="1" d="1"/>
      </p:scale>
      <p:origin x="0" y="0"/>
    </p:cViewPr>
  </p:notesTextViewPr>
  <p:sorterViewPr>
    <p:cViewPr>
      <p:scale>
        <a:sx n="60" d="100"/>
        <a:sy n="60" d="100"/>
      </p:scale>
      <p:origin x="0" y="-234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AB124-E393-4774-876C-6DE34449BB95}" type="datetimeFigureOut">
              <a:rPr lang="en-US" smtClean="0"/>
              <a:t>3/24/2019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8D1F4-A4C0-46ED-9389-425536AC7EFF}" type="slidenum">
              <a:rPr lang="en-US" smtClean="0"/>
              <a:t>‹#›</a:t>
            </a:fld>
            <a:endParaRPr lang="en-US" dirty="0"/>
          </a:p>
        </p:txBody>
      </p:sp>
    </p:spTree>
    <p:extLst>
      <p:ext uri="{BB962C8B-B14F-4D97-AF65-F5344CB8AC3E}">
        <p14:creationId xmlns:p14="http://schemas.microsoft.com/office/powerpoint/2010/main" val="272483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712" y="1258005"/>
            <a:ext cx="12241477" cy="3602126"/>
          </a:xfrm>
        </p:spPr>
        <p:txBody>
          <a:bodyPr bIns="0" anchor="b">
            <a:normAutofit/>
          </a:bodyPr>
          <a:lstStyle>
            <a:lvl1pPr algn="l">
              <a:defRPr sz="9354"/>
            </a:lvl1pPr>
          </a:lstStyle>
          <a:p>
            <a:r>
              <a:rPr lang="en-US"/>
              <a:t>Click to edit Master title style</a:t>
            </a:r>
            <a:endParaRPr lang="en-US" dirty="0"/>
          </a:p>
        </p:txBody>
      </p:sp>
      <p:sp>
        <p:nvSpPr>
          <p:cNvPr id="3" name="Subtitle 2"/>
          <p:cNvSpPr>
            <a:spLocks noGrp="1"/>
          </p:cNvSpPr>
          <p:nvPr>
            <p:ph type="subTitle" idx="1"/>
          </p:nvPr>
        </p:nvSpPr>
        <p:spPr>
          <a:xfrm>
            <a:off x="740713" y="5125850"/>
            <a:ext cx="12241475" cy="1385642"/>
          </a:xfrm>
        </p:spPr>
        <p:txBody>
          <a:bodyPr tIns="91440" bIns="91440">
            <a:normAutofit/>
          </a:bodyPr>
          <a:lstStyle>
            <a:lvl1pPr marL="0" indent="0" algn="l">
              <a:buNone/>
              <a:defRPr sz="2551" b="0" cap="all" baseline="0">
                <a:solidFill>
                  <a:schemeClr val="tx1"/>
                </a:solidFill>
              </a:defRPr>
            </a:lvl1pPr>
            <a:lvl2pPr marL="647990" indent="0" algn="ctr">
              <a:buNone/>
              <a:defRPr sz="2551"/>
            </a:lvl2pPr>
            <a:lvl3pPr marL="1295979" indent="0" algn="ctr">
              <a:buNone/>
              <a:defRPr sz="2551"/>
            </a:lvl3pPr>
            <a:lvl4pPr marL="1943969" indent="0" algn="ctr">
              <a:buNone/>
              <a:defRPr sz="2268"/>
            </a:lvl4pPr>
            <a:lvl5pPr marL="2591958" indent="0" algn="ctr">
              <a:buNone/>
              <a:defRPr sz="2268"/>
            </a:lvl5pPr>
            <a:lvl6pPr marL="3239948" indent="0" algn="ctr">
              <a:buNone/>
              <a:defRPr sz="2268"/>
            </a:lvl6pPr>
            <a:lvl7pPr marL="3887937" indent="0" algn="ctr">
              <a:buNone/>
              <a:defRPr sz="2268"/>
            </a:lvl7pPr>
            <a:lvl8pPr marL="4535927" indent="0" algn="ctr">
              <a:buNone/>
              <a:defRPr sz="2268"/>
            </a:lvl8pPr>
            <a:lvl9pPr marL="5183916"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a:xfrm>
            <a:off x="8020564" y="589113"/>
            <a:ext cx="4961626" cy="438249"/>
          </a:xfrm>
        </p:spPr>
        <p:txBody>
          <a:bodyPr/>
          <a:lstStyle/>
          <a:p>
            <a:fld id="{38FB9D51-B509-468D-8AD4-FD6FD95AA73F}" type="datetime1">
              <a:rPr lang="en-CA" smtClean="0"/>
              <a:t>2019-03-24</a:t>
            </a:fld>
            <a:endParaRPr lang="en-CA" dirty="0"/>
          </a:p>
        </p:txBody>
      </p:sp>
      <p:sp>
        <p:nvSpPr>
          <p:cNvPr id="5" name="Footer Placeholder 4"/>
          <p:cNvSpPr>
            <a:spLocks noGrp="1"/>
          </p:cNvSpPr>
          <p:nvPr>
            <p:ph type="ftr" sz="quarter" idx="11"/>
          </p:nvPr>
        </p:nvSpPr>
        <p:spPr>
          <a:xfrm>
            <a:off x="738899" y="587606"/>
            <a:ext cx="7049618" cy="438249"/>
          </a:xfrm>
        </p:spPr>
        <p:txBody>
          <a:bodyPr/>
          <a:lstStyle/>
          <a:p>
            <a:r>
              <a:rPr lang="en-US" dirty="0"/>
              <a:t>Decentralized Identifier URL Specification (did-url-spec)</a:t>
            </a:r>
            <a:endParaRPr lang="en-CA" dirty="0"/>
          </a:p>
        </p:txBody>
      </p:sp>
      <p:cxnSp>
        <p:nvCxnSpPr>
          <p:cNvPr id="15" name="Straight Connector 14"/>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Slide Number Placeholder 5">
            <a:extLst>
              <a:ext uri="{FF2B5EF4-FFF2-40B4-BE49-F238E27FC236}">
                <a16:creationId xmlns:a16="http://schemas.microsoft.com/office/drawing/2014/main" id="{0B428C78-5767-4C6B-9C6A-9D1C4C342D5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8" name="Date Placeholder 3">
            <a:extLst>
              <a:ext uri="{FF2B5EF4-FFF2-40B4-BE49-F238E27FC236}">
                <a16:creationId xmlns:a16="http://schemas.microsoft.com/office/drawing/2014/main" id="{4AE74619-D3D0-4CD2-B55E-2722E782635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9" name="Footer Placeholder 4">
            <a:extLst>
              <a:ext uri="{FF2B5EF4-FFF2-40B4-BE49-F238E27FC236}">
                <a16:creationId xmlns:a16="http://schemas.microsoft.com/office/drawing/2014/main" id="{64E1273D-8FA4-4223-BF2F-89608B92025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56364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97469-19B6-42F5-A15D-06E13B44FAF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26" name="Straight Connector 25"/>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54EE2D89-981E-4892-AB50-2BEFE425455E}"/>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A382016-F622-445C-9729-EE2A5CFFE28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DAE19C16-A7D0-45E1-89E6-F9E27DD17C34}"/>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92634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78219" y="1132434"/>
            <a:ext cx="2290020" cy="660474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47559" y="1132434"/>
            <a:ext cx="11095940" cy="66047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C4B75A-7A96-4DA7-9EAA-DB7530D75AD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15" name="Straight Connector 14"/>
          <p:cNvCxnSpPr/>
          <p:nvPr/>
        </p:nvCxnSpPr>
        <p:spPr>
          <a:xfrm>
            <a:off x="13378220" y="1132434"/>
            <a:ext cx="0" cy="6604746"/>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8F2AF691-9279-4DEB-95FD-3A5D88C33991}"/>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6C5DE6A-9BFE-476A-B10F-F46A93F9A818}"/>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CAAE805E-920A-4C69-8CC3-63525828854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375018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solidFill>
                  <a:srgbClr val="1D326D"/>
                </a:solidFill>
                <a:latin typeface="Koblenz Serial" panose="02000000000000000000" pitchFamily="50" charset="0"/>
              </a:defRPr>
            </a:lvl1pPr>
          </a:lstStyle>
          <a:p>
            <a:r>
              <a:rPr lang="en-US" dirty="0"/>
              <a:t>Click to edit Master title style</a:t>
            </a:r>
          </a:p>
        </p:txBody>
      </p:sp>
      <p:sp>
        <p:nvSpPr>
          <p:cNvPr id="3" name="Content Placeholder 2"/>
          <p:cNvSpPr>
            <a:spLocks noGrp="1"/>
          </p:cNvSpPr>
          <p:nvPr>
            <p:ph idx="1"/>
          </p:nvPr>
        </p:nvSpPr>
        <p:spPr>
          <a:xfrm>
            <a:off x="704850" y="2036890"/>
            <a:ext cx="15870238" cy="664824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06614" y="9019514"/>
            <a:ext cx="5868474" cy="436742"/>
          </a:xfrm>
        </p:spPr>
        <p:txBody>
          <a:bodyPr/>
          <a:lstStyle>
            <a:lvl1pPr>
              <a:defRPr>
                <a:solidFill>
                  <a:schemeClr val="bg1"/>
                </a:solidFill>
              </a:defRPr>
            </a:lvl1pPr>
          </a:lstStyle>
          <a:p>
            <a:fld id="{897B6F34-C2F7-4BB2-A9B3-B7557F12AB71}" type="datetime1">
              <a:rPr lang="en-CA" smtClean="0"/>
              <a:t>2019-03-24</a:t>
            </a:fld>
            <a:endParaRPr lang="en-CA" dirty="0"/>
          </a:p>
        </p:txBody>
      </p:sp>
      <p:sp>
        <p:nvSpPr>
          <p:cNvPr id="5" name="Footer Placeholder 4"/>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Tree>
    <p:extLst>
      <p:ext uri="{BB962C8B-B14F-4D97-AF65-F5344CB8AC3E}">
        <p14:creationId xmlns:p14="http://schemas.microsoft.com/office/powerpoint/2010/main" val="415699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1119" y="2489071"/>
            <a:ext cx="12250096" cy="2675907"/>
          </a:xfrm>
        </p:spPr>
        <p:txBody>
          <a:bodyPr anchor="b">
            <a:normAutofit/>
          </a:bodyPr>
          <a:lstStyle>
            <a:lvl1pPr algn="l">
              <a:defRPr sz="5102"/>
            </a:lvl1pPr>
          </a:lstStyle>
          <a:p>
            <a:r>
              <a:rPr lang="en-US"/>
              <a:t>Click to edit Master title style</a:t>
            </a:r>
            <a:endParaRPr lang="en-US" dirty="0"/>
          </a:p>
        </p:txBody>
      </p:sp>
      <p:sp>
        <p:nvSpPr>
          <p:cNvPr id="3" name="Text Placeholder 2"/>
          <p:cNvSpPr>
            <a:spLocks noGrp="1"/>
          </p:cNvSpPr>
          <p:nvPr>
            <p:ph type="body" idx="1"/>
          </p:nvPr>
        </p:nvSpPr>
        <p:spPr>
          <a:xfrm>
            <a:off x="2061119" y="5394754"/>
            <a:ext cx="12232084" cy="1435686"/>
          </a:xfrm>
        </p:spPr>
        <p:txBody>
          <a:bodyPr tIns="91440">
            <a:normAutofit/>
          </a:bodyPr>
          <a:lstStyle>
            <a:lvl1pPr marL="0" indent="0" algn="l">
              <a:buNone/>
              <a:defRPr sz="2551">
                <a:solidFill>
                  <a:schemeClr val="tx1"/>
                </a:solidFill>
              </a:defRPr>
            </a:lvl1pPr>
            <a:lvl2pPr marL="647990" indent="0">
              <a:buNone/>
              <a:defRPr sz="2551">
                <a:solidFill>
                  <a:schemeClr val="tx1">
                    <a:tint val="75000"/>
                  </a:schemeClr>
                </a:solidFill>
              </a:defRPr>
            </a:lvl2pPr>
            <a:lvl3pPr marL="1295979" indent="0">
              <a:buNone/>
              <a:defRPr sz="2551">
                <a:solidFill>
                  <a:schemeClr val="tx1">
                    <a:tint val="75000"/>
                  </a:schemeClr>
                </a:solidFill>
              </a:defRPr>
            </a:lvl3pPr>
            <a:lvl4pPr marL="1943969" indent="0">
              <a:buNone/>
              <a:defRPr sz="2268">
                <a:solidFill>
                  <a:schemeClr val="tx1">
                    <a:tint val="75000"/>
                  </a:schemeClr>
                </a:solidFill>
              </a:defRPr>
            </a:lvl4pPr>
            <a:lvl5pPr marL="2591958" indent="0">
              <a:buNone/>
              <a:defRPr sz="2268">
                <a:solidFill>
                  <a:schemeClr val="tx1">
                    <a:tint val="75000"/>
                  </a:schemeClr>
                </a:solidFill>
              </a:defRPr>
            </a:lvl5pPr>
            <a:lvl6pPr marL="3239948" indent="0">
              <a:buNone/>
              <a:defRPr sz="2268">
                <a:solidFill>
                  <a:schemeClr val="tx1">
                    <a:tint val="75000"/>
                  </a:schemeClr>
                </a:solidFill>
              </a:defRPr>
            </a:lvl6pPr>
            <a:lvl7pPr marL="3887937" indent="0">
              <a:buNone/>
              <a:defRPr sz="2268">
                <a:solidFill>
                  <a:schemeClr val="tx1">
                    <a:tint val="75000"/>
                  </a:schemeClr>
                </a:solidFill>
              </a:defRPr>
            </a:lvl7pPr>
            <a:lvl8pPr marL="4535927" indent="0">
              <a:buNone/>
              <a:defRPr sz="2268">
                <a:solidFill>
                  <a:schemeClr val="tx1">
                    <a:tint val="75000"/>
                  </a:schemeClr>
                </a:solidFill>
              </a:defRPr>
            </a:lvl8pPr>
            <a:lvl9pPr marL="5183916" indent="0">
              <a:buNone/>
              <a:defRPr sz="226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29EB7-F6B2-4FB4-974D-D4D84990C6ED}"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cxnSp>
        <p:nvCxnSpPr>
          <p:cNvPr id="15" name="Straight Connector 14"/>
          <p:cNvCxnSpPr/>
          <p:nvPr/>
        </p:nvCxnSpPr>
        <p:spPr>
          <a:xfrm>
            <a:off x="2061119" y="5393038"/>
            <a:ext cx="122320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21A31C95-E4DD-40D2-9A4B-5A53ACB5ADF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
        <p:nvSpPr>
          <p:cNvPr id="9" name="Date Placeholder 3">
            <a:extLst>
              <a:ext uri="{FF2B5EF4-FFF2-40B4-BE49-F238E27FC236}">
                <a16:creationId xmlns:a16="http://schemas.microsoft.com/office/drawing/2014/main" id="{1A8A9996-92C0-4DD5-859F-79F65DB62EA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97CB8846-3022-47A1-9215-483D6A5DB447}"/>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65704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4002" y="1140819"/>
            <a:ext cx="13614237" cy="15014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51328" y="2850141"/>
            <a:ext cx="6583656" cy="4887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90352" y="2859304"/>
            <a:ext cx="6583656" cy="48778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DB359-4E62-4562-B13D-9A1A9E0AE25A}"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5" name="Straight Connector 34"/>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9237F6F2-3758-4B08-8C55-0E65CC61613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96B55B94-C7B9-4EC9-8488-69515540290D}"/>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71CF34CD-3857-483D-98FD-B2B5768A1CE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36672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1130" y="1139790"/>
            <a:ext cx="13617108" cy="1497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1130" y="2862431"/>
            <a:ext cx="6583656" cy="1136643"/>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4" name="Content Placeholder 3"/>
          <p:cNvSpPr>
            <a:spLocks noGrp="1"/>
          </p:cNvSpPr>
          <p:nvPr>
            <p:ph sz="half" idx="2"/>
          </p:nvPr>
        </p:nvSpPr>
        <p:spPr>
          <a:xfrm>
            <a:off x="2051130" y="4003010"/>
            <a:ext cx="6583656" cy="3748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88355" y="2867326"/>
            <a:ext cx="6583656" cy="1137060"/>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6" name="Content Placeholder 5"/>
          <p:cNvSpPr>
            <a:spLocks noGrp="1"/>
          </p:cNvSpPr>
          <p:nvPr>
            <p:ph sz="quarter" idx="4"/>
          </p:nvPr>
        </p:nvSpPr>
        <p:spPr>
          <a:xfrm>
            <a:off x="9088355" y="3999073"/>
            <a:ext cx="6583656" cy="3738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356E3-5406-4847-9342-226AEF69BB89}" type="datetime1">
              <a:rPr lang="en-CA" smtClean="0"/>
              <a:t>2019-03-24</a:t>
            </a:fld>
            <a:endParaRPr lang="en-CA" dirty="0"/>
          </a:p>
        </p:txBody>
      </p:sp>
      <p:sp>
        <p:nvSpPr>
          <p:cNvPr id="8" name="Footer Placeholder 7"/>
          <p:cNvSpPr>
            <a:spLocks noGrp="1"/>
          </p:cNvSpPr>
          <p:nvPr>
            <p:ph type="ftr" sz="quarter" idx="11"/>
          </p:nvPr>
        </p:nvSpPr>
        <p:spPr/>
        <p:txBody>
          <a:bodyPr/>
          <a:lstStyle/>
          <a:p>
            <a:r>
              <a:rPr lang="en-US" dirty="0"/>
              <a:t>Decentralized Identifier URL Specification (did-url-spec)</a:t>
            </a:r>
            <a:endParaRPr lang="en-CA" dirty="0"/>
          </a:p>
        </p:txBody>
      </p:sp>
      <p:sp>
        <p:nvSpPr>
          <p:cNvPr id="9" name="Slide Number Placeholder 8"/>
          <p:cNvSpPr>
            <a:spLocks noGrp="1"/>
          </p:cNvSpPr>
          <p:nvPr>
            <p:ph type="sldNum" sz="quarter" idx="12"/>
          </p:nvPr>
        </p:nvSpPr>
        <p:spPr/>
        <p:txBody>
          <a:bodyPr/>
          <a:lstStyle/>
          <a:p>
            <a:fld id="{0B5C67D1-9F66-4BC1-9BEC-73C07D7C9B6B}" type="slidenum">
              <a:rPr lang="en-CA" smtClean="0"/>
              <a:t>‹#›</a:t>
            </a:fld>
            <a:endParaRPr lang="en-CA" dirty="0"/>
          </a:p>
        </p:txBody>
      </p:sp>
      <p:cxnSp>
        <p:nvCxnSpPr>
          <p:cNvPr id="29" name="Straight Connector 28"/>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Slide Number Placeholder 5">
            <a:extLst>
              <a:ext uri="{FF2B5EF4-FFF2-40B4-BE49-F238E27FC236}">
                <a16:creationId xmlns:a16="http://schemas.microsoft.com/office/drawing/2014/main" id="{6955AA97-1758-463A-93ED-211CB11E7E7C}"/>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2" name="Date Placeholder 3">
            <a:extLst>
              <a:ext uri="{FF2B5EF4-FFF2-40B4-BE49-F238E27FC236}">
                <a16:creationId xmlns:a16="http://schemas.microsoft.com/office/drawing/2014/main" id="{AC075A1B-48B7-4FAD-87B5-14B34CA0F06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3" name="Footer Placeholder 4">
            <a:extLst>
              <a:ext uri="{FF2B5EF4-FFF2-40B4-BE49-F238E27FC236}">
                <a16:creationId xmlns:a16="http://schemas.microsoft.com/office/drawing/2014/main" id="{C8E7B976-AF7A-4BDE-B3A2-041EB7095300}"/>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9639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latin typeface="Koblenz Serial" panose="02000000000000000000" pitchFamily="50" charset="0"/>
              </a:defRPr>
            </a:lvl1pPr>
          </a:lstStyle>
          <a:p>
            <a:r>
              <a:rPr lang="en-US" dirty="0"/>
              <a:t>Click to edit Master title style</a:t>
            </a:r>
          </a:p>
        </p:txBody>
      </p:sp>
      <p:sp>
        <p:nvSpPr>
          <p:cNvPr id="3" name="Date Placeholder 2"/>
          <p:cNvSpPr>
            <a:spLocks noGrp="1"/>
          </p:cNvSpPr>
          <p:nvPr>
            <p:ph type="dt" sz="half" idx="10"/>
          </p:nvPr>
        </p:nvSpPr>
        <p:spPr>
          <a:xfrm>
            <a:off x="10706614" y="9018020"/>
            <a:ext cx="5868474" cy="436742"/>
          </a:xfrm>
        </p:spPr>
        <p:txBody>
          <a:bodyPr/>
          <a:lstStyle>
            <a:lvl1pPr>
              <a:defRPr>
                <a:solidFill>
                  <a:schemeClr val="bg1"/>
                </a:solidFill>
              </a:defRPr>
            </a:lvl1pPr>
          </a:lstStyle>
          <a:p>
            <a:fld id="{AEBC0A79-33E3-419A-AB85-34666388398D}" type="datetime1">
              <a:rPr lang="en-CA" smtClean="0"/>
              <a:t>2019-03-24</a:t>
            </a:fld>
            <a:endParaRPr lang="en-CA" dirty="0"/>
          </a:p>
        </p:txBody>
      </p:sp>
      <p:sp>
        <p:nvSpPr>
          <p:cNvPr id="4" name="Footer Placeholder 3"/>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
        <p:nvSpPr>
          <p:cNvPr id="8" name="Slide Number Placeholder 5">
            <a:extLst>
              <a:ext uri="{FF2B5EF4-FFF2-40B4-BE49-F238E27FC236}">
                <a16:creationId xmlns:a16="http://schemas.microsoft.com/office/drawing/2014/main" id="{86D579B6-E979-471E-AC80-707B4308BFE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Tree>
    <p:extLst>
      <p:ext uri="{BB962C8B-B14F-4D97-AF65-F5344CB8AC3E}">
        <p14:creationId xmlns:p14="http://schemas.microsoft.com/office/powerpoint/2010/main" val="426170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DFF05B5-D7CA-483E-AEE4-94AF4DE89A3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3" name="Date Placeholder 3">
            <a:extLst>
              <a:ext uri="{FF2B5EF4-FFF2-40B4-BE49-F238E27FC236}">
                <a16:creationId xmlns:a16="http://schemas.microsoft.com/office/drawing/2014/main" id="{1632724B-EE55-45CB-A9ED-A75F7A4D8525}"/>
              </a:ext>
            </a:extLst>
          </p:cNvPr>
          <p:cNvSpPr>
            <a:spLocks noGrp="1"/>
          </p:cNvSpPr>
          <p:nvPr>
            <p:ph type="dt" sz="half" idx="10"/>
          </p:nvPr>
        </p:nvSpPr>
        <p:spPr>
          <a:xfrm>
            <a:off x="10706614" y="9019514"/>
            <a:ext cx="5868474" cy="436742"/>
          </a:xfrm>
        </p:spPr>
        <p:txBody>
          <a:bodyPr/>
          <a:lstStyle>
            <a:lvl1pPr>
              <a:defRPr>
                <a:solidFill>
                  <a:schemeClr val="bg1"/>
                </a:solidFill>
              </a:defRPr>
            </a:lvl1pPr>
          </a:lstStyle>
          <a:p>
            <a:fld id="{A54764E6-EFF8-4FC9-B739-FB11DA910CAD}" type="datetime1">
              <a:rPr lang="en-CA" smtClean="0"/>
              <a:t>2019-03-24</a:t>
            </a:fld>
            <a:endParaRPr lang="en-CA" dirty="0"/>
          </a:p>
        </p:txBody>
      </p:sp>
      <p:sp>
        <p:nvSpPr>
          <p:cNvPr id="4" name="Footer Placeholder 4">
            <a:extLst>
              <a:ext uri="{FF2B5EF4-FFF2-40B4-BE49-F238E27FC236}">
                <a16:creationId xmlns:a16="http://schemas.microsoft.com/office/drawing/2014/main" id="{FAA5757B-9107-4526-ADC1-46EE70F3725D}"/>
              </a:ext>
            </a:extLst>
          </p:cNvPr>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10727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7559" y="1132434"/>
            <a:ext cx="4639021" cy="3184976"/>
          </a:xfrm>
        </p:spPr>
        <p:txBody>
          <a:bodyPr anchor="b">
            <a:normAutofit/>
          </a:bodyPr>
          <a:lstStyle>
            <a:lvl1pPr algn="l">
              <a:defRPr sz="3402"/>
            </a:lvl1pPr>
          </a:lstStyle>
          <a:p>
            <a:r>
              <a:rPr lang="en-US"/>
              <a:t>Click to edit Master title style</a:t>
            </a:r>
            <a:endParaRPr lang="en-US" dirty="0"/>
          </a:p>
        </p:txBody>
      </p:sp>
      <p:sp>
        <p:nvSpPr>
          <p:cNvPr id="3" name="Content Placeholder 2"/>
          <p:cNvSpPr>
            <a:spLocks noGrp="1"/>
          </p:cNvSpPr>
          <p:nvPr>
            <p:ph idx="1"/>
          </p:nvPr>
        </p:nvSpPr>
        <p:spPr>
          <a:xfrm>
            <a:off x="7148546" y="1132435"/>
            <a:ext cx="8521580" cy="6603239"/>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47559" y="4543339"/>
            <a:ext cx="4641734" cy="3186484"/>
          </a:xfrm>
        </p:spPr>
        <p:txBody>
          <a:bodyPr/>
          <a:lstStyle>
            <a:lvl1pPr marL="0" indent="0" algn="l">
              <a:buNone/>
              <a:defRPr sz="2268"/>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p:txBody>
          <a:bodyPr/>
          <a:lstStyle/>
          <a:p>
            <a:fld id="{ECBAF291-931E-45C5-8170-66AFFE3D0A03}"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cxnSp>
        <p:nvCxnSpPr>
          <p:cNvPr id="17" name="Straight Connector 16"/>
          <p:cNvCxnSpPr/>
          <p:nvPr/>
        </p:nvCxnSpPr>
        <p:spPr>
          <a:xfrm>
            <a:off x="2052673" y="4543339"/>
            <a:ext cx="46339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0B6047CC-DA28-4076-BC9E-0D43BFA1B3F4}"/>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8CCC9B87-A470-4BEB-85F2-9AC29F600A4E}"/>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B030A27B-E456-42CB-9965-58F57753D0B8}"/>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40799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0597834" y="683410"/>
            <a:ext cx="5774908" cy="729813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056820" y="1600928"/>
            <a:ext cx="7841067" cy="2594599"/>
          </a:xfrm>
        </p:spPr>
        <p:txBody>
          <a:bodyPr anchor="b">
            <a:normAutofit/>
          </a:bodyPr>
          <a:lstStyle>
            <a:lvl1pPr>
              <a:defRPr sz="4535"/>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14842" y="1591048"/>
            <a:ext cx="3955976" cy="5479982"/>
          </a:xfrm>
          <a:solidFill>
            <a:schemeClr val="bg1">
              <a:lumMod val="85000"/>
            </a:schemeClr>
          </a:solidFill>
          <a:ln w="9525" cap="sq">
            <a:noFill/>
            <a:miter lim="800000"/>
          </a:ln>
          <a:effectLst/>
        </p:spPr>
        <p:txBody>
          <a:bodyPr anchor="t"/>
          <a:lstStyle>
            <a:lvl1pPr marL="0" indent="0" algn="ctr">
              <a:buNone/>
              <a:defRPr sz="4535"/>
            </a:lvl1pPr>
            <a:lvl2pPr marL="647990" indent="0">
              <a:buNone/>
              <a:defRPr sz="3968"/>
            </a:lvl2pPr>
            <a:lvl3pPr marL="1295979" indent="0">
              <a:buNone/>
              <a:defRPr sz="3402"/>
            </a:lvl3pPr>
            <a:lvl4pPr marL="1943969" indent="0">
              <a:buNone/>
              <a:defRPr sz="2835"/>
            </a:lvl4pPr>
            <a:lvl5pPr marL="2591958" indent="0">
              <a:buNone/>
              <a:defRPr sz="2835"/>
            </a:lvl5pPr>
            <a:lvl6pPr marL="3239948" indent="0">
              <a:buNone/>
              <a:defRPr sz="2835"/>
            </a:lvl6pPr>
            <a:lvl7pPr marL="3887937" indent="0">
              <a:buNone/>
              <a:defRPr sz="2835"/>
            </a:lvl7pPr>
            <a:lvl8pPr marL="4535927" indent="0">
              <a:buNone/>
              <a:defRPr sz="2835"/>
            </a:lvl8pPr>
            <a:lvl9pPr marL="5183916" indent="0">
              <a:buNone/>
              <a:defRPr sz="2835"/>
            </a:lvl9pPr>
          </a:lstStyle>
          <a:p>
            <a:r>
              <a:rPr lang="en-US" dirty="0"/>
              <a:t>Click icon to add picture</a:t>
            </a:r>
          </a:p>
        </p:txBody>
      </p:sp>
      <p:sp>
        <p:nvSpPr>
          <p:cNvPr id="4" name="Text Placeholder 3"/>
          <p:cNvSpPr>
            <a:spLocks noGrp="1"/>
          </p:cNvSpPr>
          <p:nvPr>
            <p:ph type="body" sz="half" idx="2"/>
          </p:nvPr>
        </p:nvSpPr>
        <p:spPr>
          <a:xfrm>
            <a:off x="2055577" y="4459007"/>
            <a:ext cx="7829836" cy="2840026"/>
          </a:xfrm>
        </p:spPr>
        <p:txBody>
          <a:bodyPr>
            <a:normAutofit/>
          </a:bodyPr>
          <a:lstStyle>
            <a:lvl1pPr marL="0" indent="0" algn="l">
              <a:buNone/>
              <a:defRPr sz="2551"/>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a:xfrm>
            <a:off x="2051401" y="7752762"/>
            <a:ext cx="7834013" cy="453730"/>
          </a:xfrm>
        </p:spPr>
        <p:txBody>
          <a:bodyPr/>
          <a:lstStyle>
            <a:lvl1pPr algn="l">
              <a:defRPr/>
            </a:lvl1pPr>
          </a:lstStyle>
          <a:p>
            <a:fld id="{2EF8916B-B9DA-4EAE-8C43-3AF73A0F5150}" type="datetime1">
              <a:rPr lang="en-CA" smtClean="0"/>
              <a:t>2019-03-24</a:t>
            </a:fld>
            <a:endParaRPr lang="en-CA" dirty="0"/>
          </a:p>
        </p:txBody>
      </p:sp>
      <p:sp>
        <p:nvSpPr>
          <p:cNvPr id="6" name="Footer Placeholder 5"/>
          <p:cNvSpPr>
            <a:spLocks noGrp="1"/>
          </p:cNvSpPr>
          <p:nvPr>
            <p:ph type="ftr" sz="quarter" idx="11"/>
          </p:nvPr>
        </p:nvSpPr>
        <p:spPr>
          <a:xfrm>
            <a:off x="2051400" y="451629"/>
            <a:ext cx="7853363" cy="454875"/>
          </a:xfrm>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1" name="Straight Connector 30"/>
          <p:cNvCxnSpPr/>
          <p:nvPr/>
        </p:nvCxnSpPr>
        <p:spPr>
          <a:xfrm>
            <a:off x="2051401" y="4455624"/>
            <a:ext cx="78340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Slide Number Placeholder 5">
            <a:extLst>
              <a:ext uri="{FF2B5EF4-FFF2-40B4-BE49-F238E27FC236}">
                <a16:creationId xmlns:a16="http://schemas.microsoft.com/office/drawing/2014/main" id="{96B9BE36-0F1E-40F3-AD21-67DBBD9B1F2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3" name="Date Placeholder 3">
            <a:extLst>
              <a:ext uri="{FF2B5EF4-FFF2-40B4-BE49-F238E27FC236}">
                <a16:creationId xmlns:a16="http://schemas.microsoft.com/office/drawing/2014/main" id="{DEA3EED5-19E4-4535-B714-41C8AAB75C3A}"/>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4" name="Footer Placeholder 4">
            <a:extLst>
              <a:ext uri="{FF2B5EF4-FFF2-40B4-BE49-F238E27FC236}">
                <a16:creationId xmlns:a16="http://schemas.microsoft.com/office/drawing/2014/main" id="{A69453FE-7D67-4BD9-BA74-12123F478A4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43901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862328"/>
            <a:ext cx="17279938" cy="581960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8683435"/>
            <a:ext cx="17279938" cy="1053028"/>
          </a:xfrm>
          <a:prstGeom prst="rect">
            <a:avLst/>
          </a:prstGeom>
        </p:spPr>
      </p:pic>
      <p:sp>
        <p:nvSpPr>
          <p:cNvPr id="2" name="Title Placeholder 1"/>
          <p:cNvSpPr>
            <a:spLocks noGrp="1"/>
          </p:cNvSpPr>
          <p:nvPr>
            <p:ph type="title"/>
          </p:nvPr>
        </p:nvSpPr>
        <p:spPr>
          <a:xfrm>
            <a:off x="2057349" y="1140295"/>
            <a:ext cx="13610892" cy="14871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57349" y="2857021"/>
            <a:ext cx="13610892" cy="489076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06614" y="468255"/>
            <a:ext cx="4961626" cy="438249"/>
          </a:xfrm>
          <a:prstGeom prst="rect">
            <a:avLst/>
          </a:prstGeom>
        </p:spPr>
        <p:txBody>
          <a:bodyPr vert="horz" lIns="91440" tIns="45720" rIns="91440" bIns="45720" rtlCol="0" anchor="ctr"/>
          <a:lstStyle>
            <a:lvl1pPr algn="r">
              <a:defRPr sz="1417">
                <a:solidFill>
                  <a:schemeClr val="tx1">
                    <a:tint val="75000"/>
                  </a:schemeClr>
                </a:solidFill>
              </a:defRPr>
            </a:lvl1pPr>
          </a:lstStyle>
          <a:p>
            <a:fld id="{EFDD1F3B-8D8E-47AF-B199-0D89B0BAC3EB}" type="datetime1">
              <a:rPr lang="en-CA" smtClean="0"/>
              <a:t>2019-03-24</a:t>
            </a:fld>
            <a:endParaRPr lang="en-CA" dirty="0"/>
          </a:p>
        </p:txBody>
      </p:sp>
      <p:sp>
        <p:nvSpPr>
          <p:cNvPr id="5" name="Footer Placeholder 4"/>
          <p:cNvSpPr>
            <a:spLocks noGrp="1"/>
          </p:cNvSpPr>
          <p:nvPr>
            <p:ph type="ftr" sz="quarter" idx="3"/>
          </p:nvPr>
        </p:nvSpPr>
        <p:spPr>
          <a:xfrm>
            <a:off x="2057349" y="466748"/>
            <a:ext cx="8417218" cy="438249"/>
          </a:xfrm>
          <a:prstGeom prst="rect">
            <a:avLst/>
          </a:prstGeom>
        </p:spPr>
        <p:txBody>
          <a:bodyPr vert="horz" lIns="91440" tIns="45720" rIns="91440" bIns="45720" rtlCol="0" anchor="ctr"/>
          <a:lstStyle>
            <a:lvl1pPr algn="l">
              <a:defRPr sz="1417">
                <a:solidFill>
                  <a:schemeClr val="tx1">
                    <a:tint val="75000"/>
                  </a:schemeClr>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4"/>
          </p:nvPr>
        </p:nvSpPr>
        <p:spPr>
          <a:xfrm>
            <a:off x="680398" y="1132433"/>
            <a:ext cx="1149472" cy="713752"/>
          </a:xfrm>
          <a:prstGeom prst="rect">
            <a:avLst/>
          </a:prstGeom>
        </p:spPr>
        <p:txBody>
          <a:bodyPr vert="horz" lIns="91440" tIns="45720" rIns="91440" bIns="45720" rtlCol="0" anchor="t"/>
          <a:lstStyle>
            <a:lvl1pPr algn="r">
              <a:defRPr sz="3968">
                <a:solidFill>
                  <a:schemeClr val="accent1"/>
                </a:solidFill>
              </a:defRPr>
            </a:lvl1pPr>
          </a:lstStyle>
          <a:p>
            <a:fld id="{0B5C67D1-9F66-4BC1-9BEC-73C07D7C9B6B}" type="slidenum">
              <a:rPr lang="en-CA" smtClean="0"/>
              <a:t>‹#›</a:t>
            </a:fld>
            <a:endParaRPr lang="en-CA" dirty="0"/>
          </a:p>
        </p:txBody>
      </p:sp>
      <p:cxnSp>
        <p:nvCxnSpPr>
          <p:cNvPr id="10" name="Straight Connector 9"/>
          <p:cNvCxnSpPr/>
          <p:nvPr/>
        </p:nvCxnSpPr>
        <p:spPr>
          <a:xfrm>
            <a:off x="0" y="8686175"/>
            <a:ext cx="17279938"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1164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defTabSz="1295979" rtl="0" eaLnBrk="1" latinLnBrk="0" hangingPunct="1">
        <a:lnSpc>
          <a:spcPct val="90000"/>
        </a:lnSpc>
        <a:spcBef>
          <a:spcPct val="0"/>
        </a:spcBef>
        <a:buNone/>
        <a:defRPr sz="4535" b="0" i="0" kern="1200" cap="all">
          <a:solidFill>
            <a:schemeClr val="tx1"/>
          </a:solidFill>
          <a:effectLst/>
          <a:latin typeface="+mj-lt"/>
          <a:ea typeface="+mj-ea"/>
          <a:cs typeface="+mj-cs"/>
        </a:defRPr>
      </a:lvl1pPr>
    </p:titleStyle>
    <p:bodyStyle>
      <a:lvl1pPr marL="323995" indent="-323995" algn="l" defTabSz="1295979" rtl="0" eaLnBrk="1" latinLnBrk="0" hangingPunct="1">
        <a:lnSpc>
          <a:spcPct val="120000"/>
        </a:lnSpc>
        <a:spcBef>
          <a:spcPts val="1417"/>
        </a:spcBef>
        <a:buClr>
          <a:schemeClr val="accent1"/>
        </a:buClr>
        <a:buSzPct val="100000"/>
        <a:buFont typeface="Arial" panose="020B0604020202020204" pitchFamily="34" charset="0"/>
        <a:buChar char="•"/>
        <a:defRPr sz="2835" kern="1200">
          <a:solidFill>
            <a:schemeClr val="tx1"/>
          </a:solidFill>
          <a:effectLst/>
          <a:latin typeface="+mn-lt"/>
          <a:ea typeface="+mn-ea"/>
          <a:cs typeface="+mn-cs"/>
        </a:defRPr>
      </a:lvl1pPr>
      <a:lvl2pPr marL="97198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551" kern="1200" cap="none" baseline="0">
          <a:solidFill>
            <a:schemeClr val="tx1"/>
          </a:solidFill>
          <a:effectLst/>
          <a:latin typeface="+mn-lt"/>
          <a:ea typeface="+mn-ea"/>
          <a:cs typeface="+mn-cs"/>
        </a:defRPr>
      </a:lvl2pPr>
      <a:lvl3pPr marL="161997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268" kern="1200">
          <a:solidFill>
            <a:schemeClr val="tx1"/>
          </a:solidFill>
          <a:effectLst/>
          <a:latin typeface="+mn-lt"/>
          <a:ea typeface="+mn-ea"/>
          <a:cs typeface="+mn-cs"/>
        </a:defRPr>
      </a:lvl3pPr>
      <a:lvl4pPr marL="226796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984" kern="1200" cap="none" baseline="0">
          <a:solidFill>
            <a:schemeClr val="tx1"/>
          </a:solidFill>
          <a:effectLst/>
          <a:latin typeface="+mn-lt"/>
          <a:ea typeface="+mn-ea"/>
          <a:cs typeface="+mn-cs"/>
        </a:defRPr>
      </a:lvl4pPr>
      <a:lvl5pPr marL="291595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5pPr>
      <a:lvl6pPr marL="356394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6pPr>
      <a:lvl7pPr marL="421193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7pPr>
      <a:lvl8pPr marL="485992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8pPr>
      <a:lvl9pPr marL="5507911"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9pPr>
    </p:bodyStyle>
    <p:otherStyle>
      <a:defPPr>
        <a:defRPr lang="en-US"/>
      </a:defPPr>
      <a:lvl1pPr marL="0" algn="l" defTabSz="1295979" rtl="0" eaLnBrk="1" latinLnBrk="0" hangingPunct="1">
        <a:defRPr sz="2551" kern="1200">
          <a:solidFill>
            <a:schemeClr val="tx1"/>
          </a:solidFill>
          <a:latin typeface="+mn-lt"/>
          <a:ea typeface="+mn-ea"/>
          <a:cs typeface="+mn-cs"/>
        </a:defRPr>
      </a:lvl1pPr>
      <a:lvl2pPr marL="647990" algn="l" defTabSz="1295979" rtl="0" eaLnBrk="1" latinLnBrk="0" hangingPunct="1">
        <a:defRPr sz="2551" kern="1200">
          <a:solidFill>
            <a:schemeClr val="tx1"/>
          </a:solidFill>
          <a:latin typeface="+mn-lt"/>
          <a:ea typeface="+mn-ea"/>
          <a:cs typeface="+mn-cs"/>
        </a:defRPr>
      </a:lvl2pPr>
      <a:lvl3pPr marL="1295979" algn="l" defTabSz="1295979" rtl="0" eaLnBrk="1" latinLnBrk="0" hangingPunct="1">
        <a:defRPr sz="2551" kern="1200">
          <a:solidFill>
            <a:schemeClr val="tx1"/>
          </a:solidFill>
          <a:latin typeface="+mn-lt"/>
          <a:ea typeface="+mn-ea"/>
          <a:cs typeface="+mn-cs"/>
        </a:defRPr>
      </a:lvl3pPr>
      <a:lvl4pPr marL="1943969" algn="l" defTabSz="1295979" rtl="0" eaLnBrk="1" latinLnBrk="0" hangingPunct="1">
        <a:defRPr sz="2551" kern="1200">
          <a:solidFill>
            <a:schemeClr val="tx1"/>
          </a:solidFill>
          <a:latin typeface="+mn-lt"/>
          <a:ea typeface="+mn-ea"/>
          <a:cs typeface="+mn-cs"/>
        </a:defRPr>
      </a:lvl4pPr>
      <a:lvl5pPr marL="2591958" algn="l" defTabSz="1295979" rtl="0" eaLnBrk="1" latinLnBrk="0" hangingPunct="1">
        <a:defRPr sz="2551" kern="1200">
          <a:solidFill>
            <a:schemeClr val="tx1"/>
          </a:solidFill>
          <a:latin typeface="+mn-lt"/>
          <a:ea typeface="+mn-ea"/>
          <a:cs typeface="+mn-cs"/>
        </a:defRPr>
      </a:lvl5pPr>
      <a:lvl6pPr marL="3239948" algn="l" defTabSz="1295979" rtl="0" eaLnBrk="1" latinLnBrk="0" hangingPunct="1">
        <a:defRPr sz="2551" kern="1200">
          <a:solidFill>
            <a:schemeClr val="tx1"/>
          </a:solidFill>
          <a:latin typeface="+mn-lt"/>
          <a:ea typeface="+mn-ea"/>
          <a:cs typeface="+mn-cs"/>
        </a:defRPr>
      </a:lvl6pPr>
      <a:lvl7pPr marL="3887937" algn="l" defTabSz="1295979" rtl="0" eaLnBrk="1" latinLnBrk="0" hangingPunct="1">
        <a:defRPr sz="2551" kern="1200">
          <a:solidFill>
            <a:schemeClr val="tx1"/>
          </a:solidFill>
          <a:latin typeface="+mn-lt"/>
          <a:ea typeface="+mn-ea"/>
          <a:cs typeface="+mn-cs"/>
        </a:defRPr>
      </a:lvl7pPr>
      <a:lvl8pPr marL="4535927" algn="l" defTabSz="1295979" rtl="0" eaLnBrk="1" latinLnBrk="0" hangingPunct="1">
        <a:defRPr sz="2551" kern="1200">
          <a:solidFill>
            <a:schemeClr val="tx1"/>
          </a:solidFill>
          <a:latin typeface="+mn-lt"/>
          <a:ea typeface="+mn-ea"/>
          <a:cs typeface="+mn-cs"/>
        </a:defRPr>
      </a:lvl8pPr>
      <a:lvl9pPr marL="5183916" algn="l" defTabSz="1295979" rtl="0" eaLnBrk="1" latinLnBrk="0" hangingPunct="1">
        <a:defRPr sz="25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hyperonomy.com/2019/03/11/giving-grammars-written-with-abnf-notation-the-respect-they-deserve/" TargetMode="External"/><Relationship Id="rId2" Type="http://schemas.openxmlformats.org/officeDocument/2006/relationships/hyperlink" Target="https://hyperonomy.com/2019/03/12/internet-protocols-and-standards-not-only-need-to-be-open-but-more-importantly-open-to-innov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wherman2000/did-url-spec/blob/master/examples/INDY-ARM-example.json" TargetMode="External"/><Relationship Id="rId2" Type="http://schemas.openxmlformats.org/officeDocument/2006/relationships/hyperlink" Target="https://github.com/mwherman2000/did-url-spec/blob/master/examples/did-spec-example16.json" TargetMode="External"/><Relationship Id="rId1" Type="http://schemas.openxmlformats.org/officeDocument/2006/relationships/slideLayout" Target="../slideLayouts/slideLayout2.xml"/><Relationship Id="rId4" Type="http://schemas.openxmlformats.org/officeDocument/2006/relationships/hyperlink" Target="https://github.com/mwherman2000/did-url-spec/blob/master/examples/windley-diddoc-example.js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WebOfTrustInfo/rwot8-barcelona/blob/master/topics-and-advance-readings/Universal-DID-Operations.md" TargetMode="External"/><Relationship Id="rId2" Type="http://schemas.openxmlformats.org/officeDocument/2006/relationships/hyperlink" Target="https://w3c-ccg.github.io/did-use-cases/" TargetMode="External"/><Relationship Id="rId1" Type="http://schemas.openxmlformats.org/officeDocument/2006/relationships/slideLayout" Target="../slideLayouts/slideLayout2.xml"/><Relationship Id="rId5" Type="http://schemas.openxmlformats.org/officeDocument/2006/relationships/hyperlink" Target="https://github.com/hyperledger/indy-hipe/blob/bd48bae3712e659c34d88c6dea839ccf5a0f0701/text/attachments/README.md" TargetMode="External"/><Relationship Id="rId4" Type="http://schemas.openxmlformats.org/officeDocument/2006/relationships/hyperlink" Target="https://github.com/dhh1128/indy-hipe/blob/9c7722d208cfe0a336cb67a626cbbb192ae73f8c/text/feature-discovery/README.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www.parse2.com/abnf.shtml" TargetMode="External"/><Relationship Id="rId2" Type="http://schemas.openxmlformats.org/officeDocument/2006/relationships/hyperlink" Target="http://www.parse.com/" TargetMode="External"/><Relationship Id="rId1" Type="http://schemas.openxmlformats.org/officeDocument/2006/relationships/slideLayout" Target="../slideLayouts/slideLayout2.xml"/><Relationship Id="rId5" Type="http://schemas.openxmlformats.org/officeDocument/2006/relationships/hyperlink" Target="http://www.parse2.com/examples.shtml" TargetMode="External"/><Relationship Id="rId4" Type="http://schemas.openxmlformats.org/officeDocument/2006/relationships/hyperlink" Target="http://www.parse2.com/download.shtml"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arran.fi.muni.cz/bnfparser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1934C5A-92E8-4CDF-841F-291F4086EA50}"/>
              </a:ext>
            </a:extLst>
          </p:cNvPr>
          <p:cNvSpPr>
            <a:spLocks noGrp="1"/>
          </p:cNvSpPr>
          <p:nvPr>
            <p:ph type="dt" sz="half" idx="10"/>
          </p:nvPr>
        </p:nvSpPr>
        <p:spPr/>
        <p:txBody>
          <a:bodyPr/>
          <a:lstStyle/>
          <a:p>
            <a:fld id="{3D4CE4A7-D0DA-42B7-B7BA-DBB77F2AC3DD}" type="datetime1">
              <a:rPr lang="en-CA" smtClean="0"/>
              <a:t>2019-03-24</a:t>
            </a:fld>
            <a:endParaRPr lang="en-CA" dirty="0"/>
          </a:p>
        </p:txBody>
      </p:sp>
    </p:spTree>
    <p:extLst>
      <p:ext uri="{BB962C8B-B14F-4D97-AF65-F5344CB8AC3E}">
        <p14:creationId xmlns:p14="http://schemas.microsoft.com/office/powerpoint/2010/main" val="247882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(1/2)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a:pPr>
            <a:r>
              <a:rPr lang="en-US" dirty="0"/>
              <a:t>Follow the Core Principles expressed in the following documents:</a:t>
            </a:r>
          </a:p>
          <a:p>
            <a:pPr lvl="1"/>
            <a:r>
              <a:rPr lang="en-US" dirty="0"/>
              <a:t>The #OpenToInnovation Principle: Internet protocols and standards not only need to be open, but more importantly, open to innovation (</a:t>
            </a:r>
            <a:r>
              <a:rPr lang="en-US" dirty="0">
                <a:hlinkClick r:id="rId2"/>
              </a:rPr>
              <a:t>https://hyperonomy.com/2019/03/12/internet-protocols-and-standards-not-only-need-to-be-open-but-more-importantly-open-to-innovation/</a:t>
            </a:r>
            <a:r>
              <a:rPr lang="en-US" dirty="0"/>
              <a:t>)</a:t>
            </a:r>
          </a:p>
          <a:p>
            <a:pPr lvl="1"/>
            <a:r>
              <a:rPr lang="en-US" dirty="0"/>
              <a:t>Giving Grammars Written with ABNF Notation the Respect They Deserve </a:t>
            </a:r>
            <a:br>
              <a:rPr lang="en-US" dirty="0"/>
            </a:br>
            <a:r>
              <a:rPr lang="en-US" dirty="0"/>
              <a:t>(</a:t>
            </a:r>
            <a:r>
              <a:rPr lang="en-US" dirty="0">
                <a:hlinkClick r:id="rId3"/>
              </a:rPr>
              <a:t>https://hyperonomy.com/2019/03/11/giving-grammars-written-with-abnf-notation-the-respect-they-deserve/</a:t>
            </a:r>
            <a:r>
              <a:rPr lang="en-US" dirty="0"/>
              <a:t>) </a:t>
            </a:r>
          </a:p>
          <a:p>
            <a:pPr marL="514350" indent="-514350">
              <a:buFont typeface="+mj-lt"/>
              <a:buAutoNum type="arabicPeriod"/>
            </a:pPr>
            <a:r>
              <a:rPr lang="en-US" dirty="0"/>
              <a:t>Ensure that an app developer has the tools he/she needs to be able to effectively search, find, resolve, and dereference:</a:t>
            </a:r>
          </a:p>
          <a:p>
            <a:pPr lvl="1"/>
            <a:r>
              <a:rPr lang="en-US" dirty="0"/>
              <a:t>a single DID Document associated with a DID, or</a:t>
            </a:r>
          </a:p>
          <a:p>
            <a:pPr lvl="1"/>
            <a:r>
              <a:rPr lang="en-US" dirty="0"/>
              <a:t>a collection of DID Documents based on several criteria (defined in the use cases)</a:t>
            </a:r>
          </a:p>
          <a:p>
            <a:pPr marL="514350" indent="-514350">
              <a:buFont typeface="+mj-lt"/>
              <a:buAutoNum type="arabicPeriod"/>
            </a:pPr>
            <a:r>
              <a:rPr lang="en-US" dirty="0"/>
              <a:t>Ensure that an app developer has the tools he/she needs to be able to effectively search, find, resolve, dereference, and execute:</a:t>
            </a:r>
          </a:p>
          <a:p>
            <a:pPr lvl="1"/>
            <a:r>
              <a:rPr lang="en-US" dirty="0"/>
              <a:t>a service endpoint associated with a service-id in a single DID Document associated with a DID.</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9DA459D9-5DB5-41CA-B22C-C12CBE7F6BC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29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95452-1CA0-4230-B3DC-30E938370D6E}"/>
              </a:ext>
            </a:extLst>
          </p:cNvPr>
          <p:cNvPicPr>
            <a:picLocks noChangeAspect="1"/>
          </p:cNvPicPr>
          <p:nvPr/>
        </p:nvPicPr>
        <p:blipFill>
          <a:blip r:embed="rId2"/>
          <a:stretch>
            <a:fillRect/>
          </a:stretch>
        </p:blipFill>
        <p:spPr>
          <a:xfrm>
            <a:off x="3684010" y="1"/>
            <a:ext cx="9917690" cy="9723984"/>
          </a:xfrm>
          <a:prstGeom prst="rect">
            <a:avLst/>
          </a:prstGeom>
        </p:spPr>
      </p:pic>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p:txBody>
          <a:bodyPr/>
          <a:lstStyle/>
          <a:p>
            <a:r>
              <a:rPr lang="en-CA" dirty="0"/>
              <a:t>#1.1</a:t>
            </a:r>
            <a:endParaRPr lang="en-US" dirty="0"/>
          </a:p>
        </p:txBody>
      </p:sp>
      <p:sp>
        <p:nvSpPr>
          <p:cNvPr id="5" name="Date Placeholder 4">
            <a:extLst>
              <a:ext uri="{FF2B5EF4-FFF2-40B4-BE49-F238E27FC236}">
                <a16:creationId xmlns:a16="http://schemas.microsoft.com/office/drawing/2014/main" id="{EE1259AA-FB1E-4220-A163-C19F5C3FB375}"/>
              </a:ext>
            </a:extLst>
          </p:cNvPr>
          <p:cNvSpPr>
            <a:spLocks noGrp="1"/>
          </p:cNvSpPr>
          <p:nvPr>
            <p:ph type="dt" sz="half" idx="10"/>
          </p:nvPr>
        </p:nvSpPr>
        <p:spPr/>
        <p:txBody>
          <a:bodyPr/>
          <a:lstStyle/>
          <a:p>
            <a:fld id="{DECDF510-8709-48D3-937B-9E9B975631AF}" type="datetime1">
              <a:rPr lang="en-CA" smtClean="0"/>
              <a:t>2019-03-24</a:t>
            </a:fld>
            <a:endParaRPr lang="en-CA" dirty="0"/>
          </a:p>
        </p:txBody>
      </p:sp>
    </p:spTree>
    <p:extLst>
      <p:ext uri="{BB962C8B-B14F-4D97-AF65-F5344CB8AC3E}">
        <p14:creationId xmlns:p14="http://schemas.microsoft.com/office/powerpoint/2010/main" val="349178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(1/3)</a:t>
            </a:r>
            <a:endParaRPr lang="en-US" dirty="0"/>
          </a:p>
        </p:txBody>
      </p:sp>
      <p:pic>
        <p:nvPicPr>
          <p:cNvPr id="6" name="Picture 5">
            <a:extLst>
              <a:ext uri="{FF2B5EF4-FFF2-40B4-BE49-F238E27FC236}">
                <a16:creationId xmlns:a16="http://schemas.microsoft.com/office/drawing/2014/main" id="{BB64960F-0C36-40AD-B9CA-42A4445A9424}"/>
              </a:ext>
            </a:extLst>
          </p:cNvPr>
          <p:cNvPicPr>
            <a:picLocks noChangeAspect="1"/>
          </p:cNvPicPr>
          <p:nvPr/>
        </p:nvPicPr>
        <p:blipFill>
          <a:blip r:embed="rId2"/>
          <a:stretch>
            <a:fillRect/>
          </a:stretch>
        </p:blipFill>
        <p:spPr>
          <a:xfrm>
            <a:off x="3854219" y="-152400"/>
            <a:ext cx="9900000" cy="9996491"/>
          </a:xfrm>
          <a:prstGeom prst="rect">
            <a:avLst/>
          </a:prstGeom>
        </p:spPr>
      </p:pic>
      <p:sp>
        <p:nvSpPr>
          <p:cNvPr id="2" name="Date Placeholder 1">
            <a:extLst>
              <a:ext uri="{FF2B5EF4-FFF2-40B4-BE49-F238E27FC236}">
                <a16:creationId xmlns:a16="http://schemas.microsoft.com/office/drawing/2014/main" id="{EFA9A2D5-9134-4B46-B5E9-563279267C24}"/>
              </a:ext>
            </a:extLst>
          </p:cNvPr>
          <p:cNvSpPr>
            <a:spLocks noGrp="1"/>
          </p:cNvSpPr>
          <p:nvPr>
            <p:ph type="dt" sz="half" idx="10"/>
          </p:nvPr>
        </p:nvSpPr>
        <p:spPr/>
        <p:txBody>
          <a:bodyPr/>
          <a:lstStyle/>
          <a:p>
            <a:fld id="{AE814AFA-CF90-4ABF-92BF-3D9E304CA986}" type="datetime1">
              <a:rPr lang="en-CA" smtClean="0"/>
              <a:t>2019-03-24</a:t>
            </a:fld>
            <a:endParaRPr lang="en-CA" dirty="0"/>
          </a:p>
        </p:txBody>
      </p:sp>
    </p:spTree>
    <p:extLst>
      <p:ext uri="{BB962C8B-B14F-4D97-AF65-F5344CB8AC3E}">
        <p14:creationId xmlns:p14="http://schemas.microsoft.com/office/powerpoint/2010/main" val="253400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(2/3)</a:t>
            </a:r>
            <a:endParaRPr lang="en-US" dirty="0"/>
          </a:p>
        </p:txBody>
      </p:sp>
      <p:pic>
        <p:nvPicPr>
          <p:cNvPr id="2" name="Picture 1">
            <a:extLst>
              <a:ext uri="{FF2B5EF4-FFF2-40B4-BE49-F238E27FC236}">
                <a16:creationId xmlns:a16="http://schemas.microsoft.com/office/drawing/2014/main" id="{75BCF085-6B82-4182-93E8-EC8BE46902B1}"/>
              </a:ext>
            </a:extLst>
          </p:cNvPr>
          <p:cNvPicPr>
            <a:picLocks noChangeAspect="1"/>
          </p:cNvPicPr>
          <p:nvPr/>
        </p:nvPicPr>
        <p:blipFill>
          <a:blip r:embed="rId2"/>
          <a:stretch>
            <a:fillRect/>
          </a:stretch>
        </p:blipFill>
        <p:spPr>
          <a:xfrm>
            <a:off x="3701819" y="549745"/>
            <a:ext cx="9900000" cy="6600000"/>
          </a:xfrm>
          <a:prstGeom prst="rect">
            <a:avLst/>
          </a:prstGeom>
        </p:spPr>
      </p:pic>
      <p:sp>
        <p:nvSpPr>
          <p:cNvPr id="5" name="Date Placeholder 4">
            <a:extLst>
              <a:ext uri="{FF2B5EF4-FFF2-40B4-BE49-F238E27FC236}">
                <a16:creationId xmlns:a16="http://schemas.microsoft.com/office/drawing/2014/main" id="{F2BAE4C1-9C6A-4C71-9100-B648DC83BD25}"/>
              </a:ext>
            </a:extLst>
          </p:cNvPr>
          <p:cNvSpPr>
            <a:spLocks noGrp="1"/>
          </p:cNvSpPr>
          <p:nvPr>
            <p:ph type="dt" sz="half" idx="10"/>
          </p:nvPr>
        </p:nvSpPr>
        <p:spPr/>
        <p:txBody>
          <a:bodyPr/>
          <a:lstStyle/>
          <a:p>
            <a:fld id="{18F41E85-5720-4C5D-B9B5-6EF8B57E7D94}" type="datetime1">
              <a:rPr lang="en-CA" smtClean="0"/>
              <a:t>2019-03-24</a:t>
            </a:fld>
            <a:endParaRPr lang="en-CA" dirty="0"/>
          </a:p>
        </p:txBody>
      </p:sp>
    </p:spTree>
    <p:extLst>
      <p:ext uri="{BB962C8B-B14F-4D97-AF65-F5344CB8AC3E}">
        <p14:creationId xmlns:p14="http://schemas.microsoft.com/office/powerpoint/2010/main" val="78229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(3/3)</a:t>
            </a:r>
            <a:endParaRPr lang="en-US" dirty="0"/>
          </a:p>
        </p:txBody>
      </p:sp>
      <p:pic>
        <p:nvPicPr>
          <p:cNvPr id="2" name="Picture 1">
            <a:extLst>
              <a:ext uri="{FF2B5EF4-FFF2-40B4-BE49-F238E27FC236}">
                <a16:creationId xmlns:a16="http://schemas.microsoft.com/office/drawing/2014/main" id="{FF7A1120-2B87-49E2-B766-DDEA633E2CCB}"/>
              </a:ext>
            </a:extLst>
          </p:cNvPr>
          <p:cNvPicPr>
            <a:picLocks noChangeAspect="1"/>
          </p:cNvPicPr>
          <p:nvPr/>
        </p:nvPicPr>
        <p:blipFill>
          <a:blip r:embed="rId2"/>
          <a:stretch>
            <a:fillRect/>
          </a:stretch>
        </p:blipFill>
        <p:spPr>
          <a:xfrm>
            <a:off x="3706019" y="546738"/>
            <a:ext cx="9900000" cy="8910000"/>
          </a:xfrm>
          <a:prstGeom prst="rect">
            <a:avLst/>
          </a:prstGeom>
        </p:spPr>
      </p:pic>
      <p:sp>
        <p:nvSpPr>
          <p:cNvPr id="5" name="Date Placeholder 4">
            <a:extLst>
              <a:ext uri="{FF2B5EF4-FFF2-40B4-BE49-F238E27FC236}">
                <a16:creationId xmlns:a16="http://schemas.microsoft.com/office/drawing/2014/main" id="{B5DB2081-F397-4998-89C8-C2EAFEC2381F}"/>
              </a:ext>
            </a:extLst>
          </p:cNvPr>
          <p:cNvSpPr>
            <a:spLocks noGrp="1"/>
          </p:cNvSpPr>
          <p:nvPr>
            <p:ph type="dt" sz="half" idx="10"/>
          </p:nvPr>
        </p:nvSpPr>
        <p:spPr/>
        <p:txBody>
          <a:bodyPr/>
          <a:lstStyle/>
          <a:p>
            <a:fld id="{E9649DD0-8A9D-41FB-AFA2-26C6865DD8CD}" type="datetime1">
              <a:rPr lang="en-CA" smtClean="0"/>
              <a:t>2019-03-24</a:t>
            </a:fld>
            <a:endParaRPr lang="en-CA" dirty="0"/>
          </a:p>
        </p:txBody>
      </p:sp>
    </p:spTree>
    <p:extLst>
      <p:ext uri="{BB962C8B-B14F-4D97-AF65-F5344CB8AC3E}">
        <p14:creationId xmlns:p14="http://schemas.microsoft.com/office/powerpoint/2010/main" val="41810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(2/2)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startAt="4"/>
            </a:pPr>
            <a:r>
              <a:rPr lang="en-US" dirty="0"/>
              <a:t>Ensure that the above operations and capabilities are expressed in a consistent </a:t>
            </a:r>
            <a:r>
              <a:rPr lang="en-US" dirty="0">
                <a:latin typeface="Consolas" panose="020B0609020204030204" pitchFamily="49" charset="0"/>
              </a:rPr>
              <a:t>did-url</a:t>
            </a:r>
            <a:r>
              <a:rPr lang="en-US" dirty="0"/>
              <a:t> syntax - eliminating the need for creating additional language and/or API constructs, where possible.</a:t>
            </a:r>
          </a:p>
          <a:p>
            <a:pPr marL="514350" indent="-514350">
              <a:buFont typeface="+mj-lt"/>
              <a:buAutoNum type="arabicPeriod" startAt="4"/>
            </a:pPr>
            <a:r>
              <a:rPr lang="en-US" dirty="0"/>
              <a:t>Ensure that the draft "DID ABNF" supports the above goals and doesn't unnecessarily restrict future innovation with respect to </a:t>
            </a:r>
            <a:r>
              <a:rPr lang="en-US" dirty="0">
                <a:latin typeface="Consolas" panose="020B0609020204030204" pitchFamily="49" charset="0"/>
              </a:rPr>
              <a:t>did-url</a:t>
            </a:r>
            <a:r>
              <a:rPr lang="en-US" dirty="0"/>
              <a:t> parsing (and DID Resolution, specifically but not exclusively) ...that is, that the "DID ABNF" doesn't restrict the syntax patterns needed for present and future </a:t>
            </a:r>
            <a:r>
              <a:rPr lang="en-US" dirty="0">
                <a:latin typeface="Consolas" panose="020B0609020204030204" pitchFamily="49" charset="0"/>
              </a:rPr>
              <a:t>did-url</a:t>
            </a:r>
            <a:r>
              <a:rPr lang="en-US" dirty="0"/>
              <a:t> parsing (and DID Resolution, specifically but not exclusively) innovation. This is especially important because the current "DID ABNF" is completely defined in a different specification from the DID Resolution specification (i.e. the DID Specification).</a:t>
            </a:r>
          </a:p>
          <a:p>
            <a:pPr marL="514350" indent="-514350">
              <a:buFont typeface="+mj-lt"/>
              <a:buAutoNum type="arabicPeriod" startAt="4"/>
            </a:pPr>
            <a:r>
              <a:rPr lang="en-US" dirty="0"/>
              <a:t>Ensure that an app developer has the tools he/she has the basic operational capabilities available to test if a DID Resolver is alive and responsive, control the format of the DID Resolver response, etc.</a:t>
            </a:r>
          </a:p>
          <a:p>
            <a:pPr marL="514350" indent="-514350">
              <a:buFont typeface="+mj-lt"/>
              <a:buAutoNum type="arabicPeriod" startAt="4"/>
            </a:pPr>
            <a:r>
              <a:rPr lang="en-US" dirty="0"/>
              <a:t>The </a:t>
            </a:r>
            <a:r>
              <a:rPr lang="en-US" dirty="0">
                <a:latin typeface="Consolas" panose="020B0609020204030204" pitchFamily="49" charset="0"/>
              </a:rPr>
              <a:t>did-url</a:t>
            </a:r>
            <a:r>
              <a:rPr lang="en-US" dirty="0"/>
              <a:t> use cases (the lower-level </a:t>
            </a:r>
            <a:r>
              <a:rPr lang="en-US" dirty="0">
                <a:latin typeface="Consolas" panose="020B0609020204030204" pitchFamily="49" charset="0"/>
              </a:rPr>
              <a:t>did-url</a:t>
            </a:r>
            <a:r>
              <a:rPr lang="en-US" dirty="0"/>
              <a:t> use cases) will be guided/driven by the specific higher-level use case documents listed below. See Principle 1.2 above.</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F9295082-591E-403E-AF3A-3EB41124F29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7178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7F53F-0618-404C-B734-1F940EA7B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279938" cy="8659316"/>
          </a:xfrm>
          <a:prstGeom prst="rect">
            <a:avLst/>
          </a:prstGeom>
        </p:spPr>
      </p:pic>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Background</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cxnSp>
        <p:nvCxnSpPr>
          <p:cNvPr id="9" name="Straight Connector 8">
            <a:extLst>
              <a:ext uri="{FF2B5EF4-FFF2-40B4-BE49-F238E27FC236}">
                <a16:creationId xmlns:a16="http://schemas.microsoft.com/office/drawing/2014/main" id="{7B4260FB-91C5-4929-BEE0-D91DFE948723}"/>
              </a:ext>
            </a:extLst>
          </p:cNvPr>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Date Placeholder 3">
            <a:extLst>
              <a:ext uri="{FF2B5EF4-FFF2-40B4-BE49-F238E27FC236}">
                <a16:creationId xmlns:a16="http://schemas.microsoft.com/office/drawing/2014/main" id="{C1462B65-A382-4ACF-B39F-72C6BCF968EF}"/>
              </a:ext>
            </a:extLst>
          </p:cNvPr>
          <p:cNvSpPr>
            <a:spLocks noGrp="1"/>
          </p:cNvSpPr>
          <p:nvPr>
            <p:ph type="dt" sz="half" idx="10"/>
          </p:nvPr>
        </p:nvSpPr>
        <p:spPr/>
        <p:txBody>
          <a:bodyPr/>
          <a:lstStyle/>
          <a:p>
            <a:fld id="{9C232A5D-7DD9-469E-A26A-F40F18DA1504}" type="datetime1">
              <a:rPr lang="en-CA" smtClean="0"/>
              <a:t>2019-03-24</a:t>
            </a:fld>
            <a:endParaRPr lang="en-CA" dirty="0"/>
          </a:p>
        </p:txBody>
      </p:sp>
      <p:sp>
        <p:nvSpPr>
          <p:cNvPr id="10" name="Footer Placeholder 9">
            <a:extLst>
              <a:ext uri="{FF2B5EF4-FFF2-40B4-BE49-F238E27FC236}">
                <a16:creationId xmlns:a16="http://schemas.microsoft.com/office/drawing/2014/main" id="{60088412-EC58-44DC-BFCB-8FFAE81F700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1056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(1/3)</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B95698-2230-40C0-BDEB-4BF12F3DBF11}"/>
              </a:ext>
            </a:extLst>
          </p:cNvPr>
          <p:cNvSpPr/>
          <p:nvPr/>
        </p:nvSpPr>
        <p:spPr>
          <a:xfrm>
            <a:off x="2944019" y="4432317"/>
            <a:ext cx="5285582" cy="135888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8670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SQL Example</a:t>
            </a:r>
            <a:endParaRPr lang="en-US" dirty="0"/>
          </a:p>
        </p:txBody>
      </p:sp>
      <p:sp>
        <p:nvSpPr>
          <p:cNvPr id="13" name="Content Placeholder 12">
            <a:extLst>
              <a:ext uri="{FF2B5EF4-FFF2-40B4-BE49-F238E27FC236}">
                <a16:creationId xmlns:a16="http://schemas.microsoft.com/office/drawing/2014/main" id="{F3B63701-F543-4EFA-9B40-B412B41574A1}"/>
              </a:ext>
            </a:extLst>
          </p:cNvPr>
          <p:cNvSpPr>
            <a:spLocks noGrp="1"/>
          </p:cNvSpPr>
          <p:nvPr>
            <p:ph idx="1"/>
          </p:nvPr>
        </p:nvSpPr>
        <p:spPr>
          <a:xfrm>
            <a:off x="10058400" y="1435674"/>
            <a:ext cx="6516688" cy="7249461"/>
          </a:xfrm>
        </p:spPr>
        <p:txBody>
          <a:bodyPr/>
          <a:lstStyle/>
          <a:p>
            <a:r>
              <a:rPr lang="en-CA" dirty="0"/>
              <a:t>T-SQL is a Declarative language </a:t>
            </a:r>
            <a:br>
              <a:rPr lang="en-CA" dirty="0"/>
            </a:br>
            <a:r>
              <a:rPr lang="en-CA" dirty="0"/>
              <a:t>– it describes </a:t>
            </a:r>
            <a:r>
              <a:rPr lang="en-CA" i="1" dirty="0"/>
              <a:t>what</a:t>
            </a:r>
            <a:r>
              <a:rPr lang="en-CA" dirty="0"/>
              <a:t> is to be returned</a:t>
            </a:r>
          </a:p>
          <a:p>
            <a:r>
              <a:rPr lang="en-CA" dirty="0"/>
              <a:t>T-SQL is </a:t>
            </a:r>
            <a:r>
              <a:rPr lang="en-CA" i="1" dirty="0"/>
              <a:t>not</a:t>
            </a:r>
            <a:r>
              <a:rPr lang="en-CA" dirty="0"/>
              <a:t> a Functional language </a:t>
            </a:r>
            <a:br>
              <a:rPr lang="en-CA" dirty="0"/>
            </a:br>
            <a:r>
              <a:rPr lang="en-CA" dirty="0"/>
              <a:t>– it doesn’t describe how to access or how to enumerate over the data store</a:t>
            </a:r>
          </a:p>
          <a:p>
            <a:r>
              <a:rPr lang="en-CA" dirty="0"/>
              <a:t>Clause Ordering is Declarative</a:t>
            </a:r>
            <a:br>
              <a:rPr lang="en-CA" dirty="0"/>
            </a:br>
            <a:r>
              <a:rPr lang="en-CA" dirty="0"/>
              <a:t>– not Functional</a:t>
            </a:r>
          </a:p>
          <a:p>
            <a:endParaRPr lang="en-CA"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C21D4D4B-4D98-489A-ABCD-E9A9E86EE1D5}"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2" name="Picture 11">
            <a:extLst>
              <a:ext uri="{FF2B5EF4-FFF2-40B4-BE49-F238E27FC236}">
                <a16:creationId xmlns:a16="http://schemas.microsoft.com/office/drawing/2014/main" id="{E0274747-BDA1-49A3-9475-27C23CE59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435674"/>
            <a:ext cx="9086850" cy="7027447"/>
          </a:xfrm>
          <a:prstGeom prst="rect">
            <a:avLst/>
          </a:prstGeom>
        </p:spPr>
      </p:pic>
      <p:pic>
        <p:nvPicPr>
          <p:cNvPr id="15" name="Picture 14">
            <a:extLst>
              <a:ext uri="{FF2B5EF4-FFF2-40B4-BE49-F238E27FC236}">
                <a16:creationId xmlns:a16="http://schemas.microsoft.com/office/drawing/2014/main" id="{009C3374-8F3D-4815-A487-7AC31DC30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1" y="5531851"/>
            <a:ext cx="5806440" cy="2931270"/>
          </a:xfrm>
          <a:prstGeom prst="rect">
            <a:avLst/>
          </a:prstGeom>
        </p:spPr>
      </p:pic>
    </p:spTree>
    <p:extLst>
      <p:ext uri="{BB962C8B-B14F-4D97-AF65-F5344CB8AC3E}">
        <p14:creationId xmlns:p14="http://schemas.microsoft.com/office/powerpoint/2010/main" val="323714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28C661-E2C8-4FE8-AA74-E0CAC6CF861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04850" y="2800914"/>
            <a:ext cx="15870238" cy="5566234"/>
          </a:xfrm>
          <a:prstGeom prst="rect">
            <a:avLst/>
          </a:prstGeom>
        </p:spPr>
      </p:pic>
      <p:sp>
        <p:nvSpPr>
          <p:cNvPr id="39" name="Rectangle 38">
            <a:extLst>
              <a:ext uri="{FF2B5EF4-FFF2-40B4-BE49-F238E27FC236}">
                <a16:creationId xmlns:a16="http://schemas.microsoft.com/office/drawing/2014/main" id="{7C8F1E35-112A-4A80-8045-84EBBA027DEF}"/>
              </a:ext>
            </a:extLst>
          </p:cNvPr>
          <p:cNvSpPr/>
          <p:nvPr/>
        </p:nvSpPr>
        <p:spPr>
          <a:xfrm>
            <a:off x="1198583" y="4080426"/>
            <a:ext cx="2306617" cy="581656"/>
          </a:xfrm>
          <a:prstGeom prst="rect">
            <a:avLst/>
          </a:prstGeom>
          <a:solidFill>
            <a:srgbClr val="00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B377B-B273-4486-B58F-1EBE5595D607}"/>
              </a:ext>
            </a:extLst>
          </p:cNvPr>
          <p:cNvSpPr>
            <a:spLocks noGrp="1"/>
          </p:cNvSpPr>
          <p:nvPr>
            <p:ph type="title"/>
          </p:nvPr>
        </p:nvSpPr>
        <p:spPr/>
        <p:txBody>
          <a:bodyPr/>
          <a:lstStyle/>
          <a:p>
            <a:r>
              <a:rPr lang="en-CA" dirty="0">
                <a:solidFill>
                  <a:srgbClr val="1D326D"/>
                </a:solidFill>
              </a:rPr>
              <a:t>Generic Parsing and Processing Pipeline</a:t>
            </a:r>
            <a:endParaRPr lang="en-US" dirty="0">
              <a:solidFill>
                <a:srgbClr val="1D326D"/>
              </a:solidFill>
            </a:endParaRPr>
          </a:p>
        </p:txBody>
      </p:sp>
      <p:sp>
        <p:nvSpPr>
          <p:cNvPr id="3" name="Date Placeholder 2">
            <a:extLst>
              <a:ext uri="{FF2B5EF4-FFF2-40B4-BE49-F238E27FC236}">
                <a16:creationId xmlns:a16="http://schemas.microsoft.com/office/drawing/2014/main" id="{244F369E-1224-404A-99C0-43FB7E249E06}"/>
              </a:ext>
            </a:extLst>
          </p:cNvPr>
          <p:cNvSpPr>
            <a:spLocks noGrp="1"/>
          </p:cNvSpPr>
          <p:nvPr>
            <p:ph type="dt" sz="half" idx="10"/>
          </p:nvPr>
        </p:nvSpPr>
        <p:spPr/>
        <p:txBody>
          <a:bodyPr/>
          <a:lstStyle/>
          <a:p>
            <a:fld id="{190A80B9-6196-4F4B-BD8F-DC3613FD98C1}" type="datetime1">
              <a:rPr lang="en-CA" smtClean="0"/>
              <a:t>2019-03-24</a:t>
            </a:fld>
            <a:endParaRPr lang="en-CA" dirty="0"/>
          </a:p>
        </p:txBody>
      </p:sp>
      <p:sp>
        <p:nvSpPr>
          <p:cNvPr id="4" name="Footer Placeholder 3">
            <a:extLst>
              <a:ext uri="{FF2B5EF4-FFF2-40B4-BE49-F238E27FC236}">
                <a16:creationId xmlns:a16="http://schemas.microsoft.com/office/drawing/2014/main" id="{78259DED-E0E3-4B74-AAFD-6A9978666BD8}"/>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Oval 6">
            <a:extLst>
              <a:ext uri="{FF2B5EF4-FFF2-40B4-BE49-F238E27FC236}">
                <a16:creationId xmlns:a16="http://schemas.microsoft.com/office/drawing/2014/main" id="{330D9581-12A8-45EE-8F14-680710FA4E52}"/>
              </a:ext>
            </a:extLst>
          </p:cNvPr>
          <p:cNvSpPr/>
          <p:nvPr/>
        </p:nvSpPr>
        <p:spPr>
          <a:xfrm>
            <a:off x="1292266"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1</a:t>
            </a:r>
          </a:p>
        </p:txBody>
      </p:sp>
      <p:sp>
        <p:nvSpPr>
          <p:cNvPr id="8" name="Oval 7">
            <a:extLst>
              <a:ext uri="{FF2B5EF4-FFF2-40B4-BE49-F238E27FC236}">
                <a16:creationId xmlns:a16="http://schemas.microsoft.com/office/drawing/2014/main" id="{2D5E9834-D4E3-4BD4-9EDF-AD344AE93592}"/>
              </a:ext>
            </a:extLst>
          </p:cNvPr>
          <p:cNvSpPr/>
          <p:nvPr/>
        </p:nvSpPr>
        <p:spPr>
          <a:xfrm>
            <a:off x="990066"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2</a:t>
            </a:r>
          </a:p>
        </p:txBody>
      </p:sp>
      <p:sp>
        <p:nvSpPr>
          <p:cNvPr id="9" name="Oval 8">
            <a:extLst>
              <a:ext uri="{FF2B5EF4-FFF2-40B4-BE49-F238E27FC236}">
                <a16:creationId xmlns:a16="http://schemas.microsoft.com/office/drawing/2014/main" id="{D3F0196F-5046-461F-B20B-ACBE6DC4F5E9}"/>
              </a:ext>
            </a:extLst>
          </p:cNvPr>
          <p:cNvSpPr/>
          <p:nvPr/>
        </p:nvSpPr>
        <p:spPr>
          <a:xfrm>
            <a:off x="5153791"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3</a:t>
            </a:r>
          </a:p>
        </p:txBody>
      </p:sp>
      <p:sp>
        <p:nvSpPr>
          <p:cNvPr id="10" name="Oval 9">
            <a:extLst>
              <a:ext uri="{FF2B5EF4-FFF2-40B4-BE49-F238E27FC236}">
                <a16:creationId xmlns:a16="http://schemas.microsoft.com/office/drawing/2014/main" id="{3EADB72B-3813-42EB-9CFB-6FFE65D39965}"/>
              </a:ext>
            </a:extLst>
          </p:cNvPr>
          <p:cNvSpPr/>
          <p:nvPr/>
        </p:nvSpPr>
        <p:spPr>
          <a:xfrm>
            <a:off x="5153791"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4</a:t>
            </a:r>
          </a:p>
        </p:txBody>
      </p:sp>
      <p:sp>
        <p:nvSpPr>
          <p:cNvPr id="11" name="Oval 10">
            <a:extLst>
              <a:ext uri="{FF2B5EF4-FFF2-40B4-BE49-F238E27FC236}">
                <a16:creationId xmlns:a16="http://schemas.microsoft.com/office/drawing/2014/main" id="{5D0CC6EF-AA8D-495D-886B-BA47516E789D}"/>
              </a:ext>
            </a:extLst>
          </p:cNvPr>
          <p:cNvSpPr/>
          <p:nvPr/>
        </p:nvSpPr>
        <p:spPr>
          <a:xfrm>
            <a:off x="9420991" y="3867457"/>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5</a:t>
            </a:r>
          </a:p>
        </p:txBody>
      </p:sp>
      <p:sp>
        <p:nvSpPr>
          <p:cNvPr id="12" name="Oval 11">
            <a:extLst>
              <a:ext uri="{FF2B5EF4-FFF2-40B4-BE49-F238E27FC236}">
                <a16:creationId xmlns:a16="http://schemas.microsoft.com/office/drawing/2014/main" id="{BC3F7862-2A79-46B7-99F7-FFB6AFD96E3B}"/>
              </a:ext>
            </a:extLst>
          </p:cNvPr>
          <p:cNvSpPr/>
          <p:nvPr/>
        </p:nvSpPr>
        <p:spPr>
          <a:xfrm>
            <a:off x="9420991" y="7174330"/>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6</a:t>
            </a:r>
          </a:p>
        </p:txBody>
      </p:sp>
      <p:sp>
        <p:nvSpPr>
          <p:cNvPr id="13" name="Oval 12">
            <a:extLst>
              <a:ext uri="{FF2B5EF4-FFF2-40B4-BE49-F238E27FC236}">
                <a16:creationId xmlns:a16="http://schemas.microsoft.com/office/drawing/2014/main" id="{3795D2F2-01A3-44B3-9334-2DD1A431B406}"/>
              </a:ext>
            </a:extLst>
          </p:cNvPr>
          <p:cNvSpPr/>
          <p:nvPr/>
        </p:nvSpPr>
        <p:spPr>
          <a:xfrm>
            <a:off x="13637717" y="3424492"/>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7</a:t>
            </a:r>
          </a:p>
        </p:txBody>
      </p:sp>
      <p:grpSp>
        <p:nvGrpSpPr>
          <p:cNvPr id="30" name="Group 29">
            <a:extLst>
              <a:ext uri="{FF2B5EF4-FFF2-40B4-BE49-F238E27FC236}">
                <a16:creationId xmlns:a16="http://schemas.microsoft.com/office/drawing/2014/main" id="{95AC9DBE-ABE6-425E-A599-1DA772352318}"/>
              </a:ext>
            </a:extLst>
          </p:cNvPr>
          <p:cNvGrpSpPr/>
          <p:nvPr/>
        </p:nvGrpSpPr>
        <p:grpSpPr>
          <a:xfrm>
            <a:off x="6553200" y="4829175"/>
            <a:ext cx="8420100" cy="3662661"/>
            <a:chOff x="6553200" y="4105275"/>
            <a:chExt cx="8420100" cy="3662661"/>
          </a:xfrm>
        </p:grpSpPr>
        <p:grpSp>
          <p:nvGrpSpPr>
            <p:cNvPr id="29" name="Group 28">
              <a:extLst>
                <a:ext uri="{FF2B5EF4-FFF2-40B4-BE49-F238E27FC236}">
                  <a16:creationId xmlns:a16="http://schemas.microsoft.com/office/drawing/2014/main" id="{F0F5438A-7F92-40C3-A395-B4518D3EFC48}"/>
                </a:ext>
              </a:extLst>
            </p:cNvPr>
            <p:cNvGrpSpPr/>
            <p:nvPr/>
          </p:nvGrpSpPr>
          <p:grpSpPr>
            <a:xfrm>
              <a:off x="6553200" y="4105275"/>
              <a:ext cx="8420100" cy="3662661"/>
              <a:chOff x="6553200" y="4105275"/>
              <a:chExt cx="8420100" cy="3662661"/>
            </a:xfrm>
          </p:grpSpPr>
          <p:cxnSp>
            <p:nvCxnSpPr>
              <p:cNvPr id="15" name="Straight Connector 14">
                <a:extLst>
                  <a:ext uri="{FF2B5EF4-FFF2-40B4-BE49-F238E27FC236}">
                    <a16:creationId xmlns:a16="http://schemas.microsoft.com/office/drawing/2014/main" id="{36044C41-C897-4A76-9162-F12E0233C3A4}"/>
                  </a:ext>
                </a:extLst>
              </p:cNvPr>
              <p:cNvCxnSpPr>
                <a:cxnSpLocks/>
              </p:cNvCxnSpPr>
              <p:nvPr/>
            </p:nvCxnSpPr>
            <p:spPr>
              <a:xfrm>
                <a:off x="6553200" y="7334250"/>
                <a:ext cx="0" cy="43368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3F0948-F94C-41E5-8A82-9C29A4C9E5E5}"/>
                  </a:ext>
                </a:extLst>
              </p:cNvPr>
              <p:cNvCxnSpPr>
                <a:cxnSpLocks/>
              </p:cNvCxnSpPr>
              <p:nvPr/>
            </p:nvCxnSpPr>
            <p:spPr>
              <a:xfrm>
                <a:off x="14973300" y="4105275"/>
                <a:ext cx="0" cy="3662661"/>
              </a:xfrm>
              <a:prstGeom prst="line">
                <a:avLst/>
              </a:prstGeom>
              <a:ln w="762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B6B23A-F2CF-4C22-B5E0-374AC0DAE144}"/>
                  </a:ext>
                </a:extLst>
              </p:cNvPr>
              <p:cNvCxnSpPr>
                <a:cxnSpLocks/>
              </p:cNvCxnSpPr>
              <p:nvPr/>
            </p:nvCxnSpPr>
            <p:spPr>
              <a:xfrm flipH="1">
                <a:off x="6553200" y="7724775"/>
                <a:ext cx="8420100"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9A70740-581F-4C10-8690-8F97F543C2AA}"/>
                </a:ext>
              </a:extLst>
            </p:cNvPr>
            <p:cNvSpPr txBox="1"/>
            <p:nvPr/>
          </p:nvSpPr>
          <p:spPr>
            <a:xfrm>
              <a:off x="6553200" y="4860131"/>
              <a:ext cx="2007343" cy="523220"/>
            </a:xfrm>
            <a:prstGeom prst="rect">
              <a:avLst/>
            </a:prstGeom>
            <a:noFill/>
          </p:spPr>
          <p:txBody>
            <a:bodyPr wrap="square" rtlCol="0">
              <a:spAutoFit/>
            </a:bodyPr>
            <a:lstStyle/>
            <a:p>
              <a:pPr algn="ctr"/>
              <a:r>
                <a:rPr lang="en-CA" sz="2800" dirty="0">
                  <a:solidFill>
                    <a:srgbClr val="00B050"/>
                  </a:solidFill>
                </a:rPr>
                <a:t>Hard Parse</a:t>
              </a:r>
              <a:endParaRPr lang="en-US" sz="2800" dirty="0">
                <a:solidFill>
                  <a:srgbClr val="00B050"/>
                </a:solidFill>
              </a:endParaRPr>
            </a:p>
          </p:txBody>
        </p:sp>
        <p:sp>
          <p:nvSpPr>
            <p:cNvPr id="28" name="TextBox 27">
              <a:extLst>
                <a:ext uri="{FF2B5EF4-FFF2-40B4-BE49-F238E27FC236}">
                  <a16:creationId xmlns:a16="http://schemas.microsoft.com/office/drawing/2014/main" id="{598899F4-8937-4DBE-A22F-5CF9832DCAAA}"/>
                </a:ext>
              </a:extLst>
            </p:cNvPr>
            <p:cNvSpPr txBox="1"/>
            <p:nvPr/>
          </p:nvSpPr>
          <p:spPr>
            <a:xfrm>
              <a:off x="7244763" y="7126011"/>
              <a:ext cx="2007343" cy="523220"/>
            </a:xfrm>
            <a:prstGeom prst="rect">
              <a:avLst/>
            </a:prstGeom>
            <a:noFill/>
          </p:spPr>
          <p:txBody>
            <a:bodyPr wrap="square" rtlCol="0">
              <a:spAutoFit/>
            </a:bodyPr>
            <a:lstStyle/>
            <a:p>
              <a:pPr algn="ctr"/>
              <a:r>
                <a:rPr lang="en-CA" sz="2800" dirty="0">
                  <a:solidFill>
                    <a:srgbClr val="00B050"/>
                  </a:solidFill>
                </a:rPr>
                <a:t>Soft Parse</a:t>
              </a:r>
              <a:endParaRPr lang="en-US" sz="2800" dirty="0">
                <a:solidFill>
                  <a:srgbClr val="00B050"/>
                </a:solidFill>
              </a:endParaRPr>
            </a:p>
          </p:txBody>
        </p:sp>
      </p:grpSp>
      <p:grpSp>
        <p:nvGrpSpPr>
          <p:cNvPr id="37" name="Group 36">
            <a:extLst>
              <a:ext uri="{FF2B5EF4-FFF2-40B4-BE49-F238E27FC236}">
                <a16:creationId xmlns:a16="http://schemas.microsoft.com/office/drawing/2014/main" id="{29D6613F-8CEA-4B57-BD90-0B6FBA839023}"/>
              </a:ext>
            </a:extLst>
          </p:cNvPr>
          <p:cNvGrpSpPr/>
          <p:nvPr/>
        </p:nvGrpSpPr>
        <p:grpSpPr>
          <a:xfrm>
            <a:off x="5054911" y="1264807"/>
            <a:ext cx="11435726" cy="1066542"/>
            <a:chOff x="5079598" y="1511607"/>
            <a:chExt cx="11303405" cy="1066542"/>
          </a:xfrm>
        </p:grpSpPr>
        <p:sp>
          <p:nvSpPr>
            <p:cNvPr id="34" name="Left Brace 33">
              <a:extLst>
                <a:ext uri="{FF2B5EF4-FFF2-40B4-BE49-F238E27FC236}">
                  <a16:creationId xmlns:a16="http://schemas.microsoft.com/office/drawing/2014/main" id="{9BF13329-5F67-46E7-85B6-53F02270FE11}"/>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296773E0-1739-41F6-88AA-8475F391B2D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Processing</a:t>
              </a:r>
              <a:endParaRPr lang="en-US" sz="2800" dirty="0">
                <a:solidFill>
                  <a:srgbClr val="00B050"/>
                </a:solidFill>
              </a:endParaRPr>
            </a:p>
          </p:txBody>
        </p:sp>
      </p:grpSp>
      <p:sp>
        <p:nvSpPr>
          <p:cNvPr id="38" name="TextBox 37">
            <a:extLst>
              <a:ext uri="{FF2B5EF4-FFF2-40B4-BE49-F238E27FC236}">
                <a16:creationId xmlns:a16="http://schemas.microsoft.com/office/drawing/2014/main" id="{9A516150-5A83-4251-AC2B-B987BBB23EDF}"/>
              </a:ext>
            </a:extLst>
          </p:cNvPr>
          <p:cNvSpPr txBox="1"/>
          <p:nvPr/>
        </p:nvSpPr>
        <p:spPr>
          <a:xfrm>
            <a:off x="1766450" y="3600038"/>
            <a:ext cx="2007343" cy="1077218"/>
          </a:xfrm>
          <a:prstGeom prst="rect">
            <a:avLst/>
          </a:prstGeom>
          <a:solidFill>
            <a:srgbClr val="0085B5"/>
          </a:solidFill>
        </p:spPr>
        <p:txBody>
          <a:bodyPr wrap="square" rtlCol="0">
            <a:spAutoFit/>
          </a:bodyPr>
          <a:lstStyle/>
          <a:p>
            <a:pPr algn="ctr"/>
            <a:r>
              <a:rPr lang="en-CA" sz="3200" dirty="0">
                <a:solidFill>
                  <a:srgbClr val="F3F2F2"/>
                </a:solidFill>
              </a:rPr>
              <a:t>T-SQL</a:t>
            </a:r>
          </a:p>
          <a:p>
            <a:pPr algn="ctr"/>
            <a:r>
              <a:rPr lang="en-CA" sz="3200" dirty="0">
                <a:solidFill>
                  <a:srgbClr val="F3F2F2"/>
                </a:solidFill>
              </a:rPr>
              <a:t>Statement</a:t>
            </a:r>
          </a:p>
        </p:txBody>
      </p:sp>
      <p:sp>
        <p:nvSpPr>
          <p:cNvPr id="42" name="TextBox 41">
            <a:extLst>
              <a:ext uri="{FF2B5EF4-FFF2-40B4-BE49-F238E27FC236}">
                <a16:creationId xmlns:a16="http://schemas.microsoft.com/office/drawing/2014/main" id="{9E07DECE-0D77-4751-96EC-ED7999F610FC}"/>
              </a:ext>
            </a:extLst>
          </p:cNvPr>
          <p:cNvSpPr txBox="1"/>
          <p:nvPr/>
        </p:nvSpPr>
        <p:spPr>
          <a:xfrm>
            <a:off x="1757552" y="3603914"/>
            <a:ext cx="2007343" cy="1077218"/>
          </a:xfrm>
          <a:prstGeom prst="rect">
            <a:avLst/>
          </a:prstGeom>
          <a:solidFill>
            <a:srgbClr val="0085B5"/>
          </a:solidFill>
        </p:spPr>
        <p:txBody>
          <a:bodyPr wrap="square" rtlCol="0">
            <a:spAutoFit/>
          </a:bodyPr>
          <a:lstStyle/>
          <a:p>
            <a:pPr algn="ctr"/>
            <a:r>
              <a:rPr lang="en-CA" sz="3200" dirty="0">
                <a:solidFill>
                  <a:srgbClr val="F3F2F2"/>
                </a:solidFill>
              </a:rPr>
              <a:t>Cypher</a:t>
            </a:r>
          </a:p>
          <a:p>
            <a:pPr algn="ctr"/>
            <a:r>
              <a:rPr lang="en-CA" sz="3200" dirty="0">
                <a:solidFill>
                  <a:srgbClr val="F3F2F2"/>
                </a:solidFill>
              </a:rPr>
              <a:t>Statement</a:t>
            </a:r>
          </a:p>
        </p:txBody>
      </p:sp>
      <p:sp>
        <p:nvSpPr>
          <p:cNvPr id="43" name="TextBox 42">
            <a:extLst>
              <a:ext uri="{FF2B5EF4-FFF2-40B4-BE49-F238E27FC236}">
                <a16:creationId xmlns:a16="http://schemas.microsoft.com/office/drawing/2014/main" id="{D2685635-4934-4C52-B671-4C8CEB60F461}"/>
              </a:ext>
            </a:extLst>
          </p:cNvPr>
          <p:cNvSpPr txBox="1"/>
          <p:nvPr/>
        </p:nvSpPr>
        <p:spPr>
          <a:xfrm>
            <a:off x="1756298" y="3603914"/>
            <a:ext cx="2007343" cy="1077218"/>
          </a:xfrm>
          <a:prstGeom prst="rect">
            <a:avLst/>
          </a:prstGeom>
          <a:solidFill>
            <a:srgbClr val="0085B5"/>
          </a:solidFill>
        </p:spPr>
        <p:txBody>
          <a:bodyPr wrap="square" rtlCol="0">
            <a:spAutoFit/>
          </a:bodyPr>
          <a:lstStyle/>
          <a:p>
            <a:pPr algn="ctr"/>
            <a:r>
              <a:rPr lang="en-CA" sz="3200" dirty="0">
                <a:solidFill>
                  <a:srgbClr val="F3F2F2"/>
                </a:solidFill>
                <a:latin typeface="Consolas" panose="020B0609020204030204" pitchFamily="49" charset="0"/>
              </a:rPr>
              <a:t>did-url</a:t>
            </a:r>
          </a:p>
          <a:p>
            <a:pPr algn="ctr"/>
            <a:endParaRPr lang="en-CA" sz="3200" dirty="0">
              <a:solidFill>
                <a:srgbClr val="F3F2F2"/>
              </a:solidFill>
              <a:latin typeface="Consolas" panose="020B0609020204030204" pitchFamily="49" charset="0"/>
            </a:endParaRPr>
          </a:p>
        </p:txBody>
      </p:sp>
      <p:grpSp>
        <p:nvGrpSpPr>
          <p:cNvPr id="31" name="Group 30">
            <a:extLst>
              <a:ext uri="{FF2B5EF4-FFF2-40B4-BE49-F238E27FC236}">
                <a16:creationId xmlns:a16="http://schemas.microsoft.com/office/drawing/2014/main" id="{7EC6DA5D-94BA-4D03-855C-F917314217FF}"/>
              </a:ext>
            </a:extLst>
          </p:cNvPr>
          <p:cNvGrpSpPr/>
          <p:nvPr/>
        </p:nvGrpSpPr>
        <p:grpSpPr>
          <a:xfrm>
            <a:off x="5035862" y="2153006"/>
            <a:ext cx="3022288" cy="1066542"/>
            <a:chOff x="5079598" y="1511607"/>
            <a:chExt cx="11303405" cy="1066542"/>
          </a:xfrm>
        </p:grpSpPr>
        <p:sp>
          <p:nvSpPr>
            <p:cNvPr id="40" name="Left Brace 39">
              <a:extLst>
                <a:ext uri="{FF2B5EF4-FFF2-40B4-BE49-F238E27FC236}">
                  <a16:creationId xmlns:a16="http://schemas.microsoft.com/office/drawing/2014/main" id="{AF7250D7-7332-4262-98C0-9C17C805B314}"/>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C7D0D410-492A-4204-9F87-8A27DD3DBB08}"/>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Semantic Analysis</a:t>
              </a:r>
              <a:endParaRPr lang="en-US" sz="2800" dirty="0">
                <a:solidFill>
                  <a:srgbClr val="00B050"/>
                </a:solidFill>
              </a:endParaRPr>
            </a:p>
          </p:txBody>
        </p:sp>
      </p:grpSp>
      <p:grpSp>
        <p:nvGrpSpPr>
          <p:cNvPr id="44" name="Group 43">
            <a:extLst>
              <a:ext uri="{FF2B5EF4-FFF2-40B4-BE49-F238E27FC236}">
                <a16:creationId xmlns:a16="http://schemas.microsoft.com/office/drawing/2014/main" id="{892144B7-6D73-4342-9DC4-7436374D9C3C}"/>
              </a:ext>
            </a:extLst>
          </p:cNvPr>
          <p:cNvGrpSpPr/>
          <p:nvPr/>
        </p:nvGrpSpPr>
        <p:grpSpPr>
          <a:xfrm>
            <a:off x="9252106" y="2154491"/>
            <a:ext cx="3022288" cy="1066542"/>
            <a:chOff x="5079598" y="1511607"/>
            <a:chExt cx="11303405" cy="1066542"/>
          </a:xfrm>
        </p:grpSpPr>
        <p:sp>
          <p:nvSpPr>
            <p:cNvPr id="45" name="Left Brace 44">
              <a:extLst>
                <a:ext uri="{FF2B5EF4-FFF2-40B4-BE49-F238E27FC236}">
                  <a16:creationId xmlns:a16="http://schemas.microsoft.com/office/drawing/2014/main" id="{67807EB4-51A1-4377-A0D5-69BDFF79B586}"/>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a:extLst>
                <a:ext uri="{FF2B5EF4-FFF2-40B4-BE49-F238E27FC236}">
                  <a16:creationId xmlns:a16="http://schemas.microsoft.com/office/drawing/2014/main" id="{3DB2AA87-DE44-46B6-B1B8-352BD3E159F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Optimization</a:t>
              </a:r>
              <a:endParaRPr lang="en-US" sz="2800" dirty="0">
                <a:solidFill>
                  <a:srgbClr val="00B050"/>
                </a:solidFill>
              </a:endParaRPr>
            </a:p>
          </p:txBody>
        </p:sp>
      </p:grpSp>
      <p:grpSp>
        <p:nvGrpSpPr>
          <p:cNvPr id="47" name="Group 46">
            <a:extLst>
              <a:ext uri="{FF2B5EF4-FFF2-40B4-BE49-F238E27FC236}">
                <a16:creationId xmlns:a16="http://schemas.microsoft.com/office/drawing/2014/main" id="{94B8E460-E8CA-4593-966E-A61A324BB626}"/>
              </a:ext>
            </a:extLst>
          </p:cNvPr>
          <p:cNvGrpSpPr/>
          <p:nvPr/>
        </p:nvGrpSpPr>
        <p:grpSpPr>
          <a:xfrm>
            <a:off x="13468349" y="2140257"/>
            <a:ext cx="3022288" cy="1066542"/>
            <a:chOff x="5079598" y="1511607"/>
            <a:chExt cx="11303405" cy="1066542"/>
          </a:xfrm>
        </p:grpSpPr>
        <p:sp>
          <p:nvSpPr>
            <p:cNvPr id="48" name="Left Brace 47">
              <a:extLst>
                <a:ext uri="{FF2B5EF4-FFF2-40B4-BE49-F238E27FC236}">
                  <a16:creationId xmlns:a16="http://schemas.microsoft.com/office/drawing/2014/main" id="{DDA5A3E2-448B-4D9D-B21F-3A9BB1645EF8}"/>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122F0070-54A7-4153-A26E-DF812C195A0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Execution</a:t>
              </a:r>
              <a:endParaRPr lang="en-US" sz="2800" dirty="0">
                <a:solidFill>
                  <a:srgbClr val="00B050"/>
                </a:solidFill>
              </a:endParaRPr>
            </a:p>
          </p:txBody>
        </p:sp>
      </p:grpSp>
      <p:grpSp>
        <p:nvGrpSpPr>
          <p:cNvPr id="18" name="Group 17">
            <a:extLst>
              <a:ext uri="{FF2B5EF4-FFF2-40B4-BE49-F238E27FC236}">
                <a16:creationId xmlns:a16="http://schemas.microsoft.com/office/drawing/2014/main" id="{DA8B75D6-4E73-47C7-A3AB-05A78C18E97C}"/>
              </a:ext>
            </a:extLst>
          </p:cNvPr>
          <p:cNvGrpSpPr/>
          <p:nvPr/>
        </p:nvGrpSpPr>
        <p:grpSpPr>
          <a:xfrm>
            <a:off x="733716" y="1206413"/>
            <a:ext cx="3238501" cy="2038886"/>
            <a:chOff x="790866" y="1206413"/>
            <a:chExt cx="3238501" cy="2038886"/>
          </a:xfrm>
        </p:grpSpPr>
        <p:grpSp>
          <p:nvGrpSpPr>
            <p:cNvPr id="35" name="Group 34">
              <a:extLst>
                <a:ext uri="{FF2B5EF4-FFF2-40B4-BE49-F238E27FC236}">
                  <a16:creationId xmlns:a16="http://schemas.microsoft.com/office/drawing/2014/main" id="{0C1A0E3D-9B7F-4A04-9FDD-3A9B8885C18F}"/>
                </a:ext>
              </a:extLst>
            </p:cNvPr>
            <p:cNvGrpSpPr/>
            <p:nvPr/>
          </p:nvGrpSpPr>
          <p:grpSpPr>
            <a:xfrm>
              <a:off x="790867" y="1206413"/>
              <a:ext cx="3238500" cy="1124937"/>
              <a:chOff x="704850" y="1453211"/>
              <a:chExt cx="3238500" cy="1124937"/>
            </a:xfrm>
          </p:grpSpPr>
          <p:sp>
            <p:nvSpPr>
              <p:cNvPr id="32" name="Left Brace 31">
                <a:extLst>
                  <a:ext uri="{FF2B5EF4-FFF2-40B4-BE49-F238E27FC236}">
                    <a16:creationId xmlns:a16="http://schemas.microsoft.com/office/drawing/2014/main" id="{9045CD7B-35EB-4E86-BC08-D088ADA3C98F}"/>
                  </a:ext>
                </a:extLst>
              </p:cNvPr>
              <p:cNvSpPr/>
              <p:nvPr/>
            </p:nvSpPr>
            <p:spPr>
              <a:xfrm rot="5400000">
                <a:off x="2033272" y="668071"/>
                <a:ext cx="581655" cy="3238500"/>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ED2E4444-977F-4335-A9F0-F47458B2B818}"/>
                  </a:ext>
                </a:extLst>
              </p:cNvPr>
              <p:cNvSpPr txBox="1"/>
              <p:nvPr/>
            </p:nvSpPr>
            <p:spPr>
              <a:xfrm>
                <a:off x="1311316" y="1453211"/>
                <a:ext cx="2007343" cy="523220"/>
              </a:xfrm>
              <a:prstGeom prst="rect">
                <a:avLst/>
              </a:prstGeom>
              <a:noFill/>
            </p:spPr>
            <p:txBody>
              <a:bodyPr wrap="square" rtlCol="0">
                <a:spAutoFit/>
              </a:bodyPr>
              <a:lstStyle/>
              <a:p>
                <a:pPr algn="ctr"/>
                <a:r>
                  <a:rPr lang="en-CA" sz="2800" dirty="0">
                    <a:solidFill>
                      <a:srgbClr val="00B050"/>
                    </a:solidFill>
                  </a:rPr>
                  <a:t>Parsing</a:t>
                </a:r>
                <a:endParaRPr lang="en-US" sz="2800" dirty="0">
                  <a:solidFill>
                    <a:srgbClr val="00B050"/>
                  </a:solidFill>
                </a:endParaRPr>
              </a:p>
            </p:txBody>
          </p:sp>
        </p:grpSp>
        <p:cxnSp>
          <p:nvCxnSpPr>
            <p:cNvPr id="50" name="Straight Connector 49">
              <a:extLst>
                <a:ext uri="{FF2B5EF4-FFF2-40B4-BE49-F238E27FC236}">
                  <a16:creationId xmlns:a16="http://schemas.microsoft.com/office/drawing/2014/main" id="{4422BCA2-4F5C-496F-9762-D87CDA2E543C}"/>
                </a:ext>
              </a:extLst>
            </p:cNvPr>
            <p:cNvCxnSpPr>
              <a:cxnSpLocks/>
            </p:cNvCxnSpPr>
            <p:nvPr/>
          </p:nvCxnSpPr>
          <p:spPr>
            <a:xfrm>
              <a:off x="4029367" y="211450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C9A232-A5AB-4425-8EF7-C20920AB955C}"/>
                </a:ext>
              </a:extLst>
            </p:cNvPr>
            <p:cNvCxnSpPr>
              <a:cxnSpLocks/>
            </p:cNvCxnSpPr>
            <p:nvPr/>
          </p:nvCxnSpPr>
          <p:spPr>
            <a:xfrm>
              <a:off x="790866" y="214025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345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0-#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42950" y="529388"/>
            <a:ext cx="16841788" cy="4556961"/>
          </a:xfrm>
        </p:spPr>
        <p:txBody>
          <a:bodyPr>
            <a:normAutofit/>
          </a:bodyPr>
          <a:lstStyle/>
          <a:p>
            <a:r>
              <a:rPr lang="en-US" sz="6600" spc="-100" dirty="0">
                <a:solidFill>
                  <a:srgbClr val="1D326D"/>
                </a:solidFill>
              </a:rPr>
              <a:t>Hyperonomy Business Blockchain</a:t>
            </a:r>
            <a:br>
              <a:rPr lang="en-US" sz="6600" spc="-100" dirty="0">
                <a:solidFill>
                  <a:srgbClr val="1D326D"/>
                </a:solidFill>
              </a:rPr>
            </a:br>
            <a:br>
              <a:rPr lang="en-US" sz="6600" spc="-100" dirty="0">
                <a:solidFill>
                  <a:srgbClr val="1D326D"/>
                </a:solidFill>
              </a:rPr>
            </a:br>
            <a:r>
              <a:rPr lang="en-US" sz="6600" spc="-100" dirty="0">
                <a:solidFill>
                  <a:srgbClr val="1D326D"/>
                </a:solidFill>
              </a:rPr>
              <a:t>Decentralized Identifier URL</a:t>
            </a:r>
            <a:br>
              <a:rPr lang="en-US" sz="6600" spc="-100" dirty="0">
                <a:solidFill>
                  <a:srgbClr val="1D326D"/>
                </a:solidFill>
              </a:rPr>
            </a:br>
            <a:r>
              <a:rPr lang="en-US" sz="6600" dirty="0">
                <a:solidFill>
                  <a:srgbClr val="1D326D"/>
                </a:solidFill>
              </a:rPr>
              <a:t>Specification (</a:t>
            </a:r>
            <a:r>
              <a:rPr lang="en-US" sz="6600" cap="none" dirty="0">
                <a:solidFill>
                  <a:srgbClr val="1D326D"/>
                </a:solidFill>
                <a:latin typeface="Consolas" panose="020B0609020204030204" pitchFamily="49" charset="0"/>
              </a:rPr>
              <a:t>did-url-spec</a:t>
            </a:r>
            <a:r>
              <a:rPr lang="en-US" sz="6600" dirty="0">
                <a:solidFill>
                  <a:srgbClr val="1D326D"/>
                </a:solidFill>
              </a:rPr>
              <a:t>)</a:t>
            </a:r>
            <a:br>
              <a:rPr lang="en-US" sz="6600" dirty="0">
                <a:solidFill>
                  <a:srgbClr val="1D326D"/>
                </a:solidFill>
              </a:rPr>
            </a:br>
            <a:r>
              <a:rPr lang="en-US" sz="5400" cap="none" dirty="0">
                <a:solidFill>
                  <a:srgbClr val="1D326D"/>
                </a:solidFill>
              </a:rPr>
              <a:t>https://github.com/mwherman2000/did-url-spec</a:t>
            </a:r>
            <a:endParaRPr lang="en-US" sz="5400" cap="none" dirty="0">
              <a:solidFill>
                <a:srgbClr val="1D326D"/>
              </a:solidFill>
              <a:latin typeface="Consolas" panose="020B0609020204030204" pitchFamily="49" charset="0"/>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6CCA8C80-6A30-46C7-A5E0-F21EF4618D2E}"/>
              </a:ext>
            </a:extLst>
          </p:cNvPr>
          <p:cNvSpPr>
            <a:spLocks noGrp="1"/>
          </p:cNvSpPr>
          <p:nvPr>
            <p:ph type="dt" sz="half" idx="10"/>
          </p:nvPr>
        </p:nvSpPr>
        <p:spPr>
          <a:xfrm>
            <a:off x="10706614" y="9018020"/>
            <a:ext cx="5868474" cy="436742"/>
          </a:xfrm>
        </p:spPr>
        <p:txBody>
          <a:bodyPr/>
          <a:lstStyle/>
          <a:p>
            <a:fld id="{6228EF87-1CD9-46E6-9A2D-B0594C3A698C}" type="datetime1">
              <a:rPr lang="en-CA" smtClean="0">
                <a:solidFill>
                  <a:schemeClr val="bg1"/>
                </a:solidFill>
              </a:rPr>
              <a:t>2019-03-24</a:t>
            </a:fld>
            <a:endParaRPr lang="en-CA" dirty="0">
              <a:solidFill>
                <a:schemeClr val="bg1"/>
              </a:solidFill>
            </a:endParaRPr>
          </a:p>
        </p:txBody>
      </p:sp>
    </p:spTree>
    <p:extLst>
      <p:ext uri="{BB962C8B-B14F-4D97-AF65-F5344CB8AC3E}">
        <p14:creationId xmlns:p14="http://schemas.microsoft.com/office/powerpoint/2010/main" val="337087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8BF019-987C-4A88-8D61-FEF47069FC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3619" y="2402681"/>
            <a:ext cx="10172700" cy="4914900"/>
          </a:xfrm>
          <a:prstGeom prst="rect">
            <a:avLst/>
          </a:prstGeom>
        </p:spPr>
      </p:pic>
      <p:pic>
        <p:nvPicPr>
          <p:cNvPr id="9" name="Picture 8">
            <a:extLst>
              <a:ext uri="{FF2B5EF4-FFF2-40B4-BE49-F238E27FC236}">
                <a16:creationId xmlns:a16="http://schemas.microsoft.com/office/drawing/2014/main" id="{BD2E8AAC-FCD9-4BFA-9157-DDE15E66138B}"/>
              </a:ext>
            </a:extLst>
          </p:cNvPr>
          <p:cNvPicPr>
            <a:picLocks noChangeAspect="1"/>
          </p:cNvPicPr>
          <p:nvPr/>
        </p:nvPicPr>
        <p:blipFill>
          <a:blip r:embed="rId3"/>
          <a:stretch>
            <a:fillRect/>
          </a:stretch>
        </p:blipFill>
        <p:spPr>
          <a:xfrm>
            <a:off x="2228850" y="1274528"/>
            <a:ext cx="12810466" cy="7164622"/>
          </a:xfrm>
          <a:prstGeom prst="rect">
            <a:avLst/>
          </a:prstGeom>
        </p:spPr>
      </p:pic>
      <p:sp>
        <p:nvSpPr>
          <p:cNvPr id="2" name="Title 1">
            <a:extLst>
              <a:ext uri="{FF2B5EF4-FFF2-40B4-BE49-F238E27FC236}">
                <a16:creationId xmlns:a16="http://schemas.microsoft.com/office/drawing/2014/main" id="{8A5A6B68-A943-4A6C-97F1-E5E3F743FC77}"/>
              </a:ext>
            </a:extLst>
          </p:cNvPr>
          <p:cNvSpPr>
            <a:spLocks noGrp="1"/>
          </p:cNvSpPr>
          <p:nvPr>
            <p:ph type="title"/>
          </p:nvPr>
        </p:nvSpPr>
        <p:spPr>
          <a:xfrm>
            <a:off x="704850" y="549745"/>
            <a:ext cx="16575088" cy="1487145"/>
          </a:xfrm>
        </p:spPr>
        <p:txBody>
          <a:bodyPr>
            <a:normAutofit/>
          </a:bodyPr>
          <a:lstStyle/>
          <a:p>
            <a:r>
              <a:rPr lang="en-CA" dirty="0">
                <a:solidFill>
                  <a:srgbClr val="1D326D"/>
                </a:solidFill>
              </a:rPr>
              <a:t>SQL Server </a:t>
            </a:r>
            <a:r>
              <a:rPr lang="en-CA" sz="5400" dirty="0">
                <a:solidFill>
                  <a:srgbClr val="1D326D"/>
                </a:solidFill>
                <a:latin typeface="Koblenz Serial" panose="02000000000000000000" pitchFamily="50" charset="0"/>
              </a:rPr>
              <a:t>Query Execution Flow (T-SQL Query)</a:t>
            </a:r>
            <a:endParaRPr lang="en-US" sz="54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04F97B4F-6E7E-4728-A063-EC61F4F14EEA}"/>
              </a:ext>
            </a:extLst>
          </p:cNvPr>
          <p:cNvSpPr>
            <a:spLocks noGrp="1"/>
          </p:cNvSpPr>
          <p:nvPr>
            <p:ph type="dt" sz="half" idx="10"/>
          </p:nvPr>
        </p:nvSpPr>
        <p:spPr/>
        <p:txBody>
          <a:bodyPr/>
          <a:lstStyle/>
          <a:p>
            <a:fld id="{7D69D71F-3C23-43EF-BDA9-ED03E48B085C}" type="datetime1">
              <a:rPr lang="en-CA" smtClean="0"/>
              <a:t>2019-03-24</a:t>
            </a:fld>
            <a:endParaRPr lang="en-CA" dirty="0"/>
          </a:p>
        </p:txBody>
      </p:sp>
      <p:sp>
        <p:nvSpPr>
          <p:cNvPr id="4" name="Footer Placeholder 3">
            <a:extLst>
              <a:ext uri="{FF2B5EF4-FFF2-40B4-BE49-F238E27FC236}">
                <a16:creationId xmlns:a16="http://schemas.microsoft.com/office/drawing/2014/main" id="{B8183AE0-ACC3-4B9D-AA81-3B531790A71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0104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AC9B0D7-15D7-4180-9180-29CE0BDC9BB1}"/>
              </a:ext>
            </a:extLst>
          </p:cNvPr>
          <p:cNvSpPr/>
          <p:nvPr/>
        </p:nvSpPr>
        <p:spPr>
          <a:xfrm>
            <a:off x="13333452" y="9043332"/>
            <a:ext cx="1929951" cy="676927"/>
          </a:xfrm>
          <a:prstGeom prst="rect">
            <a:avLst/>
          </a:prstGeom>
          <a:solidFill>
            <a:srgbClr val="EB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DF66A7-CAF0-4698-A142-93ED3A3D94AC}"/>
              </a:ext>
            </a:extLst>
          </p:cNvPr>
          <p:cNvSpPr>
            <a:spLocks noGrp="1"/>
          </p:cNvSpPr>
          <p:nvPr>
            <p:ph type="title"/>
          </p:nvPr>
        </p:nvSpPr>
        <p:spPr/>
        <p:txBody>
          <a:bodyPr/>
          <a:lstStyle/>
          <a:p>
            <a:r>
              <a:rPr lang="en-CA" dirty="0"/>
              <a:t>Soft Parse vs. Hard Parse</a:t>
            </a:r>
            <a:endParaRPr lang="en-US" dirty="0"/>
          </a:p>
        </p:txBody>
      </p:sp>
      <p:sp>
        <p:nvSpPr>
          <p:cNvPr id="7" name="Content Placeholder 6">
            <a:extLst>
              <a:ext uri="{FF2B5EF4-FFF2-40B4-BE49-F238E27FC236}">
                <a16:creationId xmlns:a16="http://schemas.microsoft.com/office/drawing/2014/main" id="{FF77F315-ED56-4570-8669-C908CF67C322}"/>
              </a:ext>
            </a:extLst>
          </p:cNvPr>
          <p:cNvSpPr>
            <a:spLocks noGrp="1"/>
          </p:cNvSpPr>
          <p:nvPr>
            <p:ph idx="1"/>
          </p:nvPr>
        </p:nvSpPr>
        <p:spPr>
          <a:xfrm>
            <a:off x="704850" y="2036890"/>
            <a:ext cx="10858500" cy="6648245"/>
          </a:xfrm>
        </p:spPr>
        <p:txBody>
          <a:bodyPr/>
          <a:lstStyle/>
          <a:p>
            <a:r>
              <a:rPr lang="en-CA" dirty="0"/>
              <a:t>A Soft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only (with no additional grammar rules (features) specified)</a:t>
            </a:r>
          </a:p>
          <a:p>
            <a:pPr lvl="1"/>
            <a:r>
              <a:rPr lang="en-CA" dirty="0"/>
              <a:t>Only physical access optimizations are possible</a:t>
            </a:r>
          </a:p>
          <a:p>
            <a:r>
              <a:rPr lang="en-CA" dirty="0"/>
              <a:t>A Hard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plus additional grammar rules (features)</a:t>
            </a:r>
          </a:p>
          <a:p>
            <a:pPr lvl="1"/>
            <a:r>
              <a:rPr lang="en-CA" dirty="0"/>
              <a:t>Additional types of optimizations are possible (e.g. </a:t>
            </a:r>
            <a:r>
              <a:rPr lang="en-CA" dirty="0">
                <a:latin typeface="Consolas" panose="020B0609020204030204" pitchFamily="49" charset="0"/>
              </a:rPr>
              <a:t>$exist</a:t>
            </a:r>
            <a:r>
              <a:rPr lang="en-CA" dirty="0"/>
              <a:t>)</a:t>
            </a:r>
          </a:p>
          <a:p>
            <a:endParaRPr lang="en-CA" dirty="0"/>
          </a:p>
          <a:p>
            <a:endParaRPr lang="en-US" dirty="0"/>
          </a:p>
        </p:txBody>
      </p:sp>
      <p:sp>
        <p:nvSpPr>
          <p:cNvPr id="3" name="Date Placeholder 2">
            <a:extLst>
              <a:ext uri="{FF2B5EF4-FFF2-40B4-BE49-F238E27FC236}">
                <a16:creationId xmlns:a16="http://schemas.microsoft.com/office/drawing/2014/main" id="{E71F9869-56E2-4723-80A5-553D6CEBC4BC}"/>
              </a:ext>
            </a:extLst>
          </p:cNvPr>
          <p:cNvSpPr>
            <a:spLocks noGrp="1"/>
          </p:cNvSpPr>
          <p:nvPr>
            <p:ph type="dt" sz="half" idx="10"/>
          </p:nvPr>
        </p:nvSpPr>
        <p:spPr/>
        <p:txBody>
          <a:bodyPr/>
          <a:lstStyle/>
          <a:p>
            <a:fld id="{B0209FDC-49C7-4310-BC66-048F61E389B8}" type="datetime1">
              <a:rPr lang="en-CA" smtClean="0"/>
              <a:t>2019-03-24</a:t>
            </a:fld>
            <a:endParaRPr lang="en-CA" dirty="0"/>
          </a:p>
        </p:txBody>
      </p:sp>
      <p:sp>
        <p:nvSpPr>
          <p:cNvPr id="4" name="Footer Placeholder 3">
            <a:extLst>
              <a:ext uri="{FF2B5EF4-FFF2-40B4-BE49-F238E27FC236}">
                <a16:creationId xmlns:a16="http://schemas.microsoft.com/office/drawing/2014/main" id="{3C95CC0F-F586-4060-9A1D-5E9DCFD79C80}"/>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1A835BF7-D16E-472F-93E0-672FF8CFC1B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90476" y="-1"/>
            <a:ext cx="4014686" cy="9720263"/>
          </a:xfrm>
          <a:prstGeom prst="rect">
            <a:avLst/>
          </a:prstGeom>
        </p:spPr>
      </p:pic>
      <p:grpSp>
        <p:nvGrpSpPr>
          <p:cNvPr id="10" name="Group 9">
            <a:extLst>
              <a:ext uri="{FF2B5EF4-FFF2-40B4-BE49-F238E27FC236}">
                <a16:creationId xmlns:a16="http://schemas.microsoft.com/office/drawing/2014/main" id="{C20F8AB1-80E3-4AA1-8BE4-FA4D40D3473C}"/>
              </a:ext>
            </a:extLst>
          </p:cNvPr>
          <p:cNvGrpSpPr/>
          <p:nvPr/>
        </p:nvGrpSpPr>
        <p:grpSpPr>
          <a:xfrm>
            <a:off x="12290476" y="4078276"/>
            <a:ext cx="4014686" cy="5282730"/>
            <a:chOff x="12290476" y="4078276"/>
            <a:chExt cx="4014686" cy="5282730"/>
          </a:xfrm>
        </p:grpSpPr>
        <p:sp>
          <p:nvSpPr>
            <p:cNvPr id="8" name="TextBox 7">
              <a:extLst>
                <a:ext uri="{FF2B5EF4-FFF2-40B4-BE49-F238E27FC236}">
                  <a16:creationId xmlns:a16="http://schemas.microsoft.com/office/drawing/2014/main" id="{C4181EF4-743C-4325-8E80-2A2065AEA8EC}"/>
                </a:ext>
              </a:extLst>
            </p:cNvPr>
            <p:cNvSpPr txBox="1"/>
            <p:nvPr/>
          </p:nvSpPr>
          <p:spPr>
            <a:xfrm>
              <a:off x="12290476" y="5981700"/>
              <a:ext cx="2007343" cy="523220"/>
            </a:xfrm>
            <a:prstGeom prst="rect">
              <a:avLst/>
            </a:prstGeom>
            <a:noFill/>
          </p:spPr>
          <p:txBody>
            <a:bodyPr wrap="square" rtlCol="0">
              <a:spAutoFit/>
            </a:bodyPr>
            <a:lstStyle/>
            <a:p>
              <a:pPr algn="ctr"/>
              <a:r>
                <a:rPr lang="en-CA" sz="2800" dirty="0">
                  <a:solidFill>
                    <a:srgbClr val="1D326D"/>
                  </a:solidFill>
                </a:rPr>
                <a:t>Hard Parse</a:t>
              </a:r>
              <a:endParaRPr lang="en-US" sz="2800" dirty="0">
                <a:solidFill>
                  <a:srgbClr val="1D326D"/>
                </a:solidFill>
              </a:endParaRPr>
            </a:p>
          </p:txBody>
        </p:sp>
        <p:sp>
          <p:nvSpPr>
            <p:cNvPr id="9" name="TextBox 8">
              <a:extLst>
                <a:ext uri="{FF2B5EF4-FFF2-40B4-BE49-F238E27FC236}">
                  <a16:creationId xmlns:a16="http://schemas.microsoft.com/office/drawing/2014/main" id="{D7671B3B-9611-44FB-B8FE-402D78785120}"/>
                </a:ext>
              </a:extLst>
            </p:cNvPr>
            <p:cNvSpPr txBox="1"/>
            <p:nvPr/>
          </p:nvSpPr>
          <p:spPr>
            <a:xfrm>
              <a:off x="15220950" y="4078276"/>
              <a:ext cx="1084212" cy="954107"/>
            </a:xfrm>
            <a:prstGeom prst="rect">
              <a:avLst/>
            </a:prstGeom>
            <a:noFill/>
          </p:spPr>
          <p:txBody>
            <a:bodyPr wrap="square" rtlCol="0">
              <a:spAutoFit/>
            </a:bodyPr>
            <a:lstStyle/>
            <a:p>
              <a:pPr algn="ctr"/>
              <a:r>
                <a:rPr lang="en-CA" sz="2800" dirty="0">
                  <a:solidFill>
                    <a:srgbClr val="1D326D"/>
                  </a:solidFill>
                </a:rPr>
                <a:t>Soft</a:t>
              </a:r>
            </a:p>
            <a:p>
              <a:pPr algn="ctr"/>
              <a:r>
                <a:rPr lang="en-CA" sz="2800" dirty="0">
                  <a:solidFill>
                    <a:srgbClr val="1D326D"/>
                  </a:solidFill>
                </a:rPr>
                <a:t>Parse</a:t>
              </a:r>
              <a:endParaRPr lang="en-US" sz="2800" dirty="0">
                <a:solidFill>
                  <a:srgbClr val="1D326D"/>
                </a:solidFill>
              </a:endParaRPr>
            </a:p>
          </p:txBody>
        </p:sp>
        <p:grpSp>
          <p:nvGrpSpPr>
            <p:cNvPr id="5" name="Group 4">
              <a:extLst>
                <a:ext uri="{FF2B5EF4-FFF2-40B4-BE49-F238E27FC236}">
                  <a16:creationId xmlns:a16="http://schemas.microsoft.com/office/drawing/2014/main" id="{F67E9730-DD7A-49CA-B459-8817DA901795}"/>
                </a:ext>
              </a:extLst>
            </p:cNvPr>
            <p:cNvGrpSpPr/>
            <p:nvPr/>
          </p:nvGrpSpPr>
          <p:grpSpPr>
            <a:xfrm>
              <a:off x="15240000" y="5184783"/>
              <a:ext cx="565509" cy="4176223"/>
              <a:chOff x="15240000" y="5184783"/>
              <a:chExt cx="565509" cy="4176223"/>
            </a:xfrm>
          </p:grpSpPr>
          <p:cxnSp>
            <p:nvCxnSpPr>
              <p:cNvPr id="19" name="Straight Connector 18">
                <a:extLst>
                  <a:ext uri="{FF2B5EF4-FFF2-40B4-BE49-F238E27FC236}">
                    <a16:creationId xmlns:a16="http://schemas.microsoft.com/office/drawing/2014/main" id="{23E6B792-D837-4963-8CF0-3C8AAF5C909A}"/>
                  </a:ext>
                </a:extLst>
              </p:cNvPr>
              <p:cNvCxnSpPr>
                <a:cxnSpLocks/>
              </p:cNvCxnSpPr>
              <p:nvPr/>
            </p:nvCxnSpPr>
            <p:spPr>
              <a:xfrm>
                <a:off x="15240000" y="5203833"/>
                <a:ext cx="5421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6B6531-3451-4D5F-9706-BFC7695D75F7}"/>
                  </a:ext>
                </a:extLst>
              </p:cNvPr>
              <p:cNvCxnSpPr>
                <a:cxnSpLocks/>
              </p:cNvCxnSpPr>
              <p:nvPr/>
            </p:nvCxnSpPr>
            <p:spPr>
              <a:xfrm>
                <a:off x="15263403" y="9361006"/>
                <a:ext cx="542106" cy="0"/>
              </a:xfrm>
              <a:prstGeom prst="line">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B84DE4-EF18-4B42-B6A8-86539C9D3379}"/>
                  </a:ext>
                </a:extLst>
              </p:cNvPr>
              <p:cNvCxnSpPr>
                <a:cxnSpLocks/>
              </p:cNvCxnSpPr>
              <p:nvPr/>
            </p:nvCxnSpPr>
            <p:spPr>
              <a:xfrm>
                <a:off x="15782106" y="5184783"/>
                <a:ext cx="23403" cy="41762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46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Processing: Execution Plans (T-SQL)</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800DA926-FE1D-4F16-BCEC-5E712AAB41EC}"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B59DA799-D3EA-4217-BFEE-636406D5C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77" y="1293317"/>
            <a:ext cx="11042205" cy="8426946"/>
          </a:xfrm>
          <a:prstGeom prst="rect">
            <a:avLst/>
          </a:prstGeom>
        </p:spPr>
      </p:pic>
    </p:spTree>
    <p:extLst>
      <p:ext uri="{BB962C8B-B14F-4D97-AF65-F5344CB8AC3E}">
        <p14:creationId xmlns:p14="http://schemas.microsoft.com/office/powerpoint/2010/main" val="317744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B46830-C3F4-4E1E-8DC7-47EA3839E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34" y="-1"/>
            <a:ext cx="6043076" cy="9720263"/>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normAutofit/>
          </a:bodyPr>
          <a:lstStyle/>
          <a:p>
            <a:r>
              <a:rPr lang="en-CA" dirty="0"/>
              <a:t>Processing: Execution Plans (Cypher/Neo4J)</a:t>
            </a:r>
            <a:br>
              <a:rPr lang="en-CA" dirty="0"/>
            </a:br>
            <a:r>
              <a:rPr lang="en-CA" sz="4000" dirty="0"/>
              <a:t>Neo4j Graph Database</a:t>
            </a:r>
            <a:endParaRPr lang="en-US" sz="4000" dirty="0"/>
          </a:p>
        </p:txBody>
      </p:sp>
      <p:sp>
        <p:nvSpPr>
          <p:cNvPr id="9" name="Content Placeholder 8">
            <a:extLst>
              <a:ext uri="{FF2B5EF4-FFF2-40B4-BE49-F238E27FC236}">
                <a16:creationId xmlns:a16="http://schemas.microsoft.com/office/drawing/2014/main" id="{03C418D3-AE57-4D60-982B-928E7ADEE7F3}"/>
              </a:ext>
            </a:extLst>
          </p:cNvPr>
          <p:cNvSpPr>
            <a:spLocks noGrp="1"/>
          </p:cNvSpPr>
          <p:nvPr>
            <p:ph idx="1"/>
          </p:nvPr>
        </p:nvSpPr>
        <p:spPr>
          <a:xfrm>
            <a:off x="704849" y="2000250"/>
            <a:ext cx="10413423" cy="7019264"/>
          </a:xfrm>
        </p:spPr>
        <p:txBody>
          <a:bodyPr>
            <a:normAutofit/>
          </a:bodyPr>
          <a:lstStyle/>
          <a:p>
            <a:pPr marL="0" indent="0">
              <a:buNone/>
            </a:pPr>
            <a:r>
              <a:rPr lang="en-US" dirty="0">
                <a:latin typeface="Consolas" panose="020B0609020204030204" pitchFamily="49" charset="0"/>
              </a:rPr>
              <a:t>MATCH (a:Applications), (sms:Sms {id: a.application_id})</a:t>
            </a:r>
          </a:p>
          <a:p>
            <a:pPr marL="0" indent="0">
              <a:buNone/>
            </a:pPr>
            <a:r>
              <a:rPr lang="en-US" dirty="0">
                <a:latin typeface="Consolas" panose="020B0609020204030204" pitchFamily="49" charset="0"/>
              </a:rPr>
              <a:t>MERGE (a)-[r:APP_SMS]-&gt;(sms)</a:t>
            </a:r>
          </a:p>
          <a:p>
            <a:pPr marL="0" indent="0">
              <a:buNone/>
            </a:pPr>
            <a:r>
              <a:rPr lang="en-US" dirty="0">
                <a:latin typeface="Consolas" panose="020B0609020204030204" pitchFamily="49" charset="0"/>
              </a:rPr>
              <a:t>RETURN distinct a.application_id, sms.id</a:t>
            </a:r>
          </a:p>
          <a:p>
            <a:pPr marL="0" indent="0">
              <a:buNone/>
            </a:pPr>
            <a:endParaRPr lang="en-US" dirty="0">
              <a:latin typeface="Consolas" panose="020B0609020204030204" pitchFamily="49" charset="0"/>
            </a:endParaRPr>
          </a:p>
          <a:p>
            <a:r>
              <a:rPr lang="en-US" dirty="0"/>
              <a:t>I have executed the same query with profile and limit 25 to see the query plan and results:</a:t>
            </a:r>
          </a:p>
          <a:p>
            <a:r>
              <a:rPr lang="en-US" dirty="0"/>
              <a:t>10382692 total db hits in 3219 ms</a:t>
            </a:r>
          </a:p>
          <a:p>
            <a:pPr marL="0" indent="0">
              <a:buNone/>
            </a:pPr>
            <a:r>
              <a:rPr lang="en-US" dirty="0"/>
              <a:t>Credit: https://stackoverflow.com/questions/52465038/merge-query-optimization-neo4j?rq=1</a:t>
            </a:r>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3E8677CF-1469-4B15-A584-858CD0E80C02}"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 name="Picture 9">
            <a:extLst>
              <a:ext uri="{FF2B5EF4-FFF2-40B4-BE49-F238E27FC236}">
                <a16:creationId xmlns:a16="http://schemas.microsoft.com/office/drawing/2014/main" id="{7479495F-802D-4B46-9C41-421A92E2DD1A}"/>
              </a:ext>
            </a:extLst>
          </p:cNvPr>
          <p:cNvPicPr>
            <a:picLocks noChangeAspect="1"/>
          </p:cNvPicPr>
          <p:nvPr/>
        </p:nvPicPr>
        <p:blipFill>
          <a:blip r:embed="rId3"/>
          <a:stretch>
            <a:fillRect/>
          </a:stretch>
        </p:blipFill>
        <p:spPr>
          <a:xfrm>
            <a:off x="717428" y="4860130"/>
            <a:ext cx="15857660" cy="3632270"/>
          </a:xfrm>
          <a:prstGeom prst="rect">
            <a:avLst/>
          </a:prstGeom>
          <a:ln>
            <a:solidFill>
              <a:srgbClr val="1D326D"/>
            </a:solidFill>
          </a:ln>
        </p:spPr>
      </p:pic>
    </p:spTree>
    <p:extLst>
      <p:ext uri="{BB962C8B-B14F-4D97-AF65-F5344CB8AC3E}">
        <p14:creationId xmlns:p14="http://schemas.microsoft.com/office/powerpoint/2010/main" val="26757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9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t>
            </a:r>
            <a:r>
              <a:rPr lang="en-CA" sz="6600" cap="none" dirty="0">
                <a:solidFill>
                  <a:srgbClr val="1D326D"/>
                </a:solidFill>
                <a:latin typeface="Consolas" panose="020B0609020204030204" pitchFamily="49" charset="0"/>
              </a:rPr>
              <a:t>did-url</a:t>
            </a:r>
            <a:r>
              <a:rPr lang="en-CA" sz="6600" dirty="0">
                <a:solidFill>
                  <a:srgbClr val="1D326D"/>
                </a:solidFill>
              </a:rPr>
              <a:t> Parsing and Processing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C6F8567B-FC99-4544-915E-5FD879BFD048}"/>
              </a:ext>
            </a:extLst>
          </p:cNvPr>
          <p:cNvSpPr>
            <a:spLocks noGrp="1"/>
          </p:cNvSpPr>
          <p:nvPr>
            <p:ph type="dt" sz="half" idx="10"/>
          </p:nvPr>
        </p:nvSpPr>
        <p:spPr/>
        <p:txBody>
          <a:bodyPr/>
          <a:lstStyle/>
          <a:p>
            <a:fld id="{E2678794-7DE1-4784-B8CD-B188120E570D}" type="datetime1">
              <a:rPr lang="en-CA" smtClean="0"/>
              <a:t>2019-03-24</a:t>
            </a:fld>
            <a:endParaRPr lang="en-CA" dirty="0"/>
          </a:p>
        </p:txBody>
      </p:sp>
      <p:sp>
        <p:nvSpPr>
          <p:cNvPr id="5" name="Footer Placeholder 4">
            <a:extLst>
              <a:ext uri="{FF2B5EF4-FFF2-40B4-BE49-F238E27FC236}">
                <a16:creationId xmlns:a16="http://schemas.microsoft.com/office/drawing/2014/main" id="{08F79AD0-6C5A-4971-82C6-BF9A8D339C7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5981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92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(2/2)</a:t>
            </a:r>
            <a:br>
              <a:rPr lang="en-CA" dirty="0">
                <a:solidFill>
                  <a:srgbClr val="1D326D"/>
                </a:solidFill>
              </a:rPr>
            </a:br>
            <a:r>
              <a:rPr lang="en-CA" sz="3600" cap="none" dirty="0">
                <a:solidFill>
                  <a:srgbClr val="1D326D"/>
                </a:solidFill>
                <a:latin typeface="Consolas" panose="020B0609020204030204" pitchFamily="49" charset="0"/>
              </a:rPr>
              <a:t>did-url</a:t>
            </a:r>
            <a:r>
              <a:rPr lang="en-CA" sz="3600" dirty="0">
                <a:solidFill>
                  <a:srgbClr val="1D326D"/>
                </a:solidFill>
              </a:rPr>
              <a:t>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53" name="Group 52">
            <a:extLst>
              <a:ext uri="{FF2B5EF4-FFF2-40B4-BE49-F238E27FC236}">
                <a16:creationId xmlns:a16="http://schemas.microsoft.com/office/drawing/2014/main" id="{46BE77FF-9653-4C58-AFBF-97158A084E00}"/>
              </a:ext>
            </a:extLst>
          </p:cNvPr>
          <p:cNvGrpSpPr/>
          <p:nvPr/>
        </p:nvGrpSpPr>
        <p:grpSpPr>
          <a:xfrm>
            <a:off x="79650" y="2181268"/>
            <a:ext cx="17128099" cy="1570238"/>
            <a:chOff x="0" y="5769020"/>
            <a:chExt cx="17128099" cy="1570238"/>
          </a:xfrm>
        </p:grpSpPr>
        <p:cxnSp>
          <p:nvCxnSpPr>
            <p:cNvPr id="36" name="Straight Arrow Connector 35">
              <a:extLst>
                <a:ext uri="{FF2B5EF4-FFF2-40B4-BE49-F238E27FC236}">
                  <a16:creationId xmlns:a16="http://schemas.microsoft.com/office/drawing/2014/main" id="{2FAC9329-72E9-4D30-9DA9-CE41CE4600F7}"/>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97468FA-BD99-4492-83A7-4C20913C46E1}"/>
                </a:ext>
              </a:extLst>
            </p:cNvPr>
            <p:cNvGrpSpPr/>
            <p:nvPr/>
          </p:nvGrpSpPr>
          <p:grpSpPr>
            <a:xfrm>
              <a:off x="2666289" y="5769020"/>
              <a:ext cx="11879855" cy="1570238"/>
              <a:chOff x="2724406" y="2036889"/>
              <a:chExt cx="12162825" cy="2005485"/>
            </a:xfrm>
          </p:grpSpPr>
          <p:sp>
            <p:nvSpPr>
              <p:cNvPr id="40" name="Oval 39">
                <a:extLst>
                  <a:ext uri="{FF2B5EF4-FFF2-40B4-BE49-F238E27FC236}">
                    <a16:creationId xmlns:a16="http://schemas.microsoft.com/office/drawing/2014/main" id="{281EEDF1-3003-43F2-B870-5D49C5883D3A}"/>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41" name="Oval 40">
                <a:extLst>
                  <a:ext uri="{FF2B5EF4-FFF2-40B4-BE49-F238E27FC236}">
                    <a16:creationId xmlns:a16="http://schemas.microsoft.com/office/drawing/2014/main" id="{8C45B773-25F8-4570-AEC4-070E20A7AA4D}"/>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p>
            </p:txBody>
          </p:sp>
          <p:sp>
            <p:nvSpPr>
              <p:cNvPr id="42" name="Oval 41">
                <a:extLst>
                  <a:ext uri="{FF2B5EF4-FFF2-40B4-BE49-F238E27FC236}">
                    <a16:creationId xmlns:a16="http://schemas.microsoft.com/office/drawing/2014/main" id="{40C00ADD-844B-436F-95F3-73270A5CA517}"/>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a:t>
                </a:r>
                <a:r>
                  <a:rPr lang="en-US" sz="3200" dirty="0"/>
                  <a:t> (VDR)</a:t>
                </a:r>
                <a:endParaRPr lang="en-CA" sz="3200" dirty="0"/>
              </a:p>
            </p:txBody>
          </p:sp>
          <p:sp>
            <p:nvSpPr>
              <p:cNvPr id="43" name="Oval 42">
                <a:extLst>
                  <a:ext uri="{FF2B5EF4-FFF2-40B4-BE49-F238E27FC236}">
                    <a16:creationId xmlns:a16="http://schemas.microsoft.com/office/drawing/2014/main" id="{C0BA5795-37FA-4C08-BA99-186D3D122DF0}"/>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(VDR)</a:t>
                </a:r>
                <a:endParaRPr lang="en-US" sz="3200" dirty="0"/>
              </a:p>
            </p:txBody>
          </p:sp>
        </p:grpSp>
        <p:sp>
          <p:nvSpPr>
            <p:cNvPr id="44" name="Rectangle 43">
              <a:extLst>
                <a:ext uri="{FF2B5EF4-FFF2-40B4-BE49-F238E27FC236}">
                  <a16:creationId xmlns:a16="http://schemas.microsoft.com/office/drawing/2014/main" id="{34D223E1-6EAA-44DB-8830-665744F9F5D8}"/>
                </a:ext>
              </a:extLst>
            </p:cNvPr>
            <p:cNvSpPr/>
            <p:nvPr/>
          </p:nvSpPr>
          <p:spPr>
            <a:xfrm>
              <a:off x="14881096" y="576902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Verifiable Data Registry</a:t>
              </a:r>
              <a:endParaRPr lang="en-US" sz="3200" dirty="0"/>
            </a:p>
          </p:txBody>
        </p:sp>
        <p:sp>
          <p:nvSpPr>
            <p:cNvPr id="45" name="Flowchart: Document 44">
              <a:extLst>
                <a:ext uri="{FF2B5EF4-FFF2-40B4-BE49-F238E27FC236}">
                  <a16:creationId xmlns:a16="http://schemas.microsoft.com/office/drawing/2014/main" id="{B13F6AD9-FB9A-4DBF-A88A-F5E8EEA77B87}"/>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48" name="Straight Arrow Connector 47">
              <a:extLst>
                <a:ext uri="{FF2B5EF4-FFF2-40B4-BE49-F238E27FC236}">
                  <a16:creationId xmlns:a16="http://schemas.microsoft.com/office/drawing/2014/main" id="{AC44760E-3497-4DD4-81AA-9D9F62CF6A0F}"/>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8B49D0-5E9C-42DA-8E6B-7CF65432FF41}"/>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C6C3B7-3220-400D-AA9F-378C15872860}"/>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950D008-88D6-40A8-8919-CEF2F3B5EBE7}"/>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1C3D81F-4775-4C0C-98AB-F27689A3AE3D}"/>
              </a:ext>
            </a:extLst>
          </p:cNvPr>
          <p:cNvGrpSpPr/>
          <p:nvPr/>
        </p:nvGrpSpPr>
        <p:grpSpPr>
          <a:xfrm>
            <a:off x="79650" y="3925741"/>
            <a:ext cx="17128099" cy="1570238"/>
            <a:chOff x="0" y="5769020"/>
            <a:chExt cx="17128099" cy="1570238"/>
          </a:xfrm>
        </p:grpSpPr>
        <p:cxnSp>
          <p:nvCxnSpPr>
            <p:cNvPr id="55" name="Straight Arrow Connector 54">
              <a:extLst>
                <a:ext uri="{FF2B5EF4-FFF2-40B4-BE49-F238E27FC236}">
                  <a16:creationId xmlns:a16="http://schemas.microsoft.com/office/drawing/2014/main" id="{1D037377-BE11-4E6A-9741-B9DD4E83D04E}"/>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8450033-CF34-4F73-8F7D-E293AC7044F7}"/>
                </a:ext>
              </a:extLst>
            </p:cNvPr>
            <p:cNvGrpSpPr/>
            <p:nvPr/>
          </p:nvGrpSpPr>
          <p:grpSpPr>
            <a:xfrm>
              <a:off x="2666289" y="5769020"/>
              <a:ext cx="11879855" cy="1570238"/>
              <a:chOff x="2724406" y="2036889"/>
              <a:chExt cx="12162825" cy="2005485"/>
            </a:xfrm>
          </p:grpSpPr>
          <p:sp>
            <p:nvSpPr>
              <p:cNvPr id="63" name="Oval 62">
                <a:extLst>
                  <a:ext uri="{FF2B5EF4-FFF2-40B4-BE49-F238E27FC236}">
                    <a16:creationId xmlns:a16="http://schemas.microsoft.com/office/drawing/2014/main" id="{6E6214A5-7BCC-40B2-ABD6-CD9DC70B9B46}"/>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64" name="Oval 63">
                <a:extLst>
                  <a:ext uri="{FF2B5EF4-FFF2-40B4-BE49-F238E27FC236}">
                    <a16:creationId xmlns:a16="http://schemas.microsoft.com/office/drawing/2014/main" id="{42929443-69E9-4D08-88F8-3D97932AE35E}"/>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65" name="Oval 64">
                <a:extLst>
                  <a:ext uri="{FF2B5EF4-FFF2-40B4-BE49-F238E27FC236}">
                    <a16:creationId xmlns:a16="http://schemas.microsoft.com/office/drawing/2014/main" id="{B1234F0B-643B-41D9-99B3-F048DDA1F058}"/>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(AFD)</a:t>
                </a:r>
                <a:endParaRPr lang="en-US" sz="3200" dirty="0"/>
              </a:p>
            </p:txBody>
          </p:sp>
          <p:sp>
            <p:nvSpPr>
              <p:cNvPr id="66" name="Oval 65">
                <a:extLst>
                  <a:ext uri="{FF2B5EF4-FFF2-40B4-BE49-F238E27FC236}">
                    <a16:creationId xmlns:a16="http://schemas.microsoft.com/office/drawing/2014/main" id="{F9FA5C5A-EC8A-48C3-8372-16AC307037EB}"/>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(AFDB)</a:t>
                </a:r>
                <a:endParaRPr lang="en-US" sz="3200" dirty="0"/>
              </a:p>
            </p:txBody>
          </p:sp>
        </p:grpSp>
        <p:sp>
          <p:nvSpPr>
            <p:cNvPr id="57" name="Rectangle 56">
              <a:extLst>
                <a:ext uri="{FF2B5EF4-FFF2-40B4-BE49-F238E27FC236}">
                  <a16:creationId xmlns:a16="http://schemas.microsoft.com/office/drawing/2014/main" id="{56E2186A-D59A-4BDF-8956-9FBDEB185491}"/>
                </a:ext>
              </a:extLst>
            </p:cNvPr>
            <p:cNvSpPr/>
            <p:nvPr/>
          </p:nvSpPr>
          <p:spPr>
            <a:xfrm>
              <a:off x="14881096" y="5817149"/>
              <a:ext cx="2247003" cy="146632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 Feature DB</a:t>
              </a:r>
              <a:endParaRPr lang="en-US" sz="3200" dirty="0"/>
            </a:p>
          </p:txBody>
        </p:sp>
        <p:sp>
          <p:nvSpPr>
            <p:cNvPr id="58" name="Flowchart: Document 57">
              <a:extLst>
                <a:ext uri="{FF2B5EF4-FFF2-40B4-BE49-F238E27FC236}">
                  <a16:creationId xmlns:a16="http://schemas.microsoft.com/office/drawing/2014/main" id="{B6402789-192E-4463-824C-4502F68077A5}"/>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59" name="Straight Arrow Connector 58">
              <a:extLst>
                <a:ext uri="{FF2B5EF4-FFF2-40B4-BE49-F238E27FC236}">
                  <a16:creationId xmlns:a16="http://schemas.microsoft.com/office/drawing/2014/main" id="{09B929E0-3759-44F1-92F5-291787F67658}"/>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CE35D54-363E-49A7-8E61-D2D22073E689}"/>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75B6EC-56B1-4CAE-BD99-4EDFCD9E79B5}"/>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D14865E-010A-4C3B-880E-1F1FA336D112}"/>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5631F24-8C3E-4F2A-8266-7447EB94D4AB}"/>
              </a:ext>
            </a:extLst>
          </p:cNvPr>
          <p:cNvGrpSpPr/>
          <p:nvPr/>
        </p:nvGrpSpPr>
        <p:grpSpPr>
          <a:xfrm>
            <a:off x="75919" y="5641205"/>
            <a:ext cx="17128099" cy="1897787"/>
            <a:chOff x="0" y="5769020"/>
            <a:chExt cx="17128099" cy="1897787"/>
          </a:xfrm>
        </p:grpSpPr>
        <p:cxnSp>
          <p:nvCxnSpPr>
            <p:cNvPr id="81" name="Straight Arrow Connector 80">
              <a:extLst>
                <a:ext uri="{FF2B5EF4-FFF2-40B4-BE49-F238E27FC236}">
                  <a16:creationId xmlns:a16="http://schemas.microsoft.com/office/drawing/2014/main" id="{FD108DC3-2745-4A35-A7BB-9C0B4498B21F}"/>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EB203183-D781-43D0-8E4E-E0C6C4295802}"/>
                </a:ext>
              </a:extLst>
            </p:cNvPr>
            <p:cNvGrpSpPr/>
            <p:nvPr/>
          </p:nvGrpSpPr>
          <p:grpSpPr>
            <a:xfrm>
              <a:off x="2666289" y="5769020"/>
              <a:ext cx="11879855" cy="1570238"/>
              <a:chOff x="2724406" y="2036889"/>
              <a:chExt cx="12162825" cy="2005485"/>
            </a:xfrm>
          </p:grpSpPr>
          <p:sp>
            <p:nvSpPr>
              <p:cNvPr id="89" name="Oval 88">
                <a:extLst>
                  <a:ext uri="{FF2B5EF4-FFF2-40B4-BE49-F238E27FC236}">
                    <a16:creationId xmlns:a16="http://schemas.microsoft.com/office/drawing/2014/main" id="{EB82D0D1-FAFE-4FF9-BE3E-E05F9488F71B}"/>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0" name="Oval 89">
                <a:extLst>
                  <a:ext uri="{FF2B5EF4-FFF2-40B4-BE49-F238E27FC236}">
                    <a16:creationId xmlns:a16="http://schemas.microsoft.com/office/drawing/2014/main" id="{9A69BFB2-DC59-40F4-9AAC-36E1E9434183}"/>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91" name="Oval 90">
                <a:extLst>
                  <a:ext uri="{FF2B5EF4-FFF2-40B4-BE49-F238E27FC236}">
                    <a16:creationId xmlns:a16="http://schemas.microsoft.com/office/drawing/2014/main" id="{4CA7D695-DCE1-4333-845A-2888384D995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(JSON)</a:t>
                </a:r>
                <a:endParaRPr lang="en-US" sz="3200" dirty="0"/>
              </a:p>
            </p:txBody>
          </p:sp>
          <p:sp>
            <p:nvSpPr>
              <p:cNvPr id="92" name="Oval 91">
                <a:extLst>
                  <a:ext uri="{FF2B5EF4-FFF2-40B4-BE49-F238E27FC236}">
                    <a16:creationId xmlns:a16="http://schemas.microsoft.com/office/drawing/2014/main" id="{F6D2A808-9698-452A-BB4E-75B36062AC81}"/>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(JSON)</a:t>
                </a:r>
                <a:endParaRPr lang="en-US" sz="3200" dirty="0"/>
              </a:p>
            </p:txBody>
          </p:sp>
        </p:grpSp>
        <p:sp>
          <p:nvSpPr>
            <p:cNvPr id="83" name="Rectangle 82">
              <a:extLst>
                <a:ext uri="{FF2B5EF4-FFF2-40B4-BE49-F238E27FC236}">
                  <a16:creationId xmlns:a16="http://schemas.microsoft.com/office/drawing/2014/main" id="{D6450F70-1BCE-4727-9108-59B44D40F09B}"/>
                </a:ext>
              </a:extLst>
            </p:cNvPr>
            <p:cNvSpPr/>
            <p:nvPr/>
          </p:nvSpPr>
          <p:spPr>
            <a:xfrm>
              <a:off x="14881096" y="5769022"/>
              <a:ext cx="2247003" cy="18977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a:t>
              </a:r>
            </a:p>
            <a:p>
              <a:pPr algn="ctr"/>
              <a:r>
                <a:rPr lang="en-CA" sz="3200" dirty="0"/>
                <a:t>Message Attachment</a:t>
              </a:r>
            </a:p>
            <a:p>
              <a:pPr algn="ctr"/>
              <a:r>
                <a:rPr lang="en-CA" sz="3200" dirty="0"/>
                <a:t>Collection</a:t>
              </a:r>
              <a:endParaRPr lang="en-US" sz="3200" dirty="0"/>
            </a:p>
          </p:txBody>
        </p:sp>
        <p:sp>
          <p:nvSpPr>
            <p:cNvPr id="84" name="Flowchart: Document 83">
              <a:extLst>
                <a:ext uri="{FF2B5EF4-FFF2-40B4-BE49-F238E27FC236}">
                  <a16:creationId xmlns:a16="http://schemas.microsoft.com/office/drawing/2014/main" id="{BC8CE874-63F0-4B9A-93B2-0C50B6B76D7D}"/>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660BCDD5-3AB9-4561-B21F-18F6B5EC2F07}"/>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DC12838-35F2-466C-B79A-080E23EE6A26}"/>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222ECB-189B-4E00-AF39-11E8289246CC}"/>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650A7E5-C6C7-408D-866E-947DD9C823E8}"/>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0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ppt_x"/>
                                          </p:val>
                                        </p:tav>
                                        <p:tav tm="100000">
                                          <p:val>
                                            <p:strVal val="#ppt_x"/>
                                          </p:val>
                                        </p:tav>
                                      </p:tavLst>
                                    </p:anim>
                                    <p:anim calcmode="lin" valueType="num">
                                      <p:cBhvr additive="base">
                                        <p:cTn id="1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(repeat)</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14938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14C-696C-4B00-BB12-CD7143123667}"/>
              </a:ext>
            </a:extLst>
          </p:cNvPr>
          <p:cNvSpPr>
            <a:spLocks noGrp="1"/>
          </p:cNvSpPr>
          <p:nvPr>
            <p:ph type="title"/>
          </p:nvPr>
        </p:nvSpPr>
        <p:spPr/>
        <p:txBody>
          <a:bodyPr/>
          <a:lstStyle/>
          <a:p>
            <a:r>
              <a:rPr lang="en-CA" dirty="0"/>
              <a:t>DID Resolution vs. DID Dereferencing</a:t>
            </a:r>
            <a:endParaRPr lang="en-US" dirty="0"/>
          </a:p>
        </p:txBody>
      </p:sp>
      <p:sp>
        <p:nvSpPr>
          <p:cNvPr id="3" name="Content Placeholder 2">
            <a:extLst>
              <a:ext uri="{FF2B5EF4-FFF2-40B4-BE49-F238E27FC236}">
                <a16:creationId xmlns:a16="http://schemas.microsoft.com/office/drawing/2014/main" id="{D47C70C9-C65A-4AE8-8247-0A7D38CCE099}"/>
              </a:ext>
            </a:extLst>
          </p:cNvPr>
          <p:cNvSpPr>
            <a:spLocks noGrp="1"/>
          </p:cNvSpPr>
          <p:nvPr>
            <p:ph idx="1"/>
          </p:nvPr>
        </p:nvSpPr>
        <p:spPr/>
        <p:txBody>
          <a:bodyPr/>
          <a:lstStyle/>
          <a:p>
            <a:r>
              <a:rPr lang="en-CA" dirty="0"/>
              <a:t>In recent DID Resolution community discussions (March 2019), DID Dereferencing of a </a:t>
            </a:r>
            <a:r>
              <a:rPr lang="en-CA" dirty="0">
                <a:latin typeface="Consolas" panose="020B0609020204030204" pitchFamily="49" charset="0"/>
              </a:rPr>
              <a:t>did-url</a:t>
            </a:r>
            <a:r>
              <a:rPr lang="en-CA" dirty="0"/>
              <a:t> as process that starts with/requires the resolution of the DID Document associated with the  </a:t>
            </a:r>
            <a:r>
              <a:rPr lang="en-CA" dirty="0">
                <a:latin typeface="Consolas" panose="020B0609020204030204" pitchFamily="49" charset="0"/>
              </a:rPr>
              <a:t>did-url</a:t>
            </a:r>
            <a:r>
              <a:rPr lang="en-CA" dirty="0"/>
              <a:t> and then continues with the dereferencing against the associated DID Document</a:t>
            </a:r>
          </a:p>
          <a:p>
            <a:r>
              <a:rPr lang="en-CA" dirty="0"/>
              <a:t>While it might be true at a very conceptual level for some DID Methods and their corresponding Verifiable Data Registries (VDRs), as a generalization, it’s not true.</a:t>
            </a:r>
          </a:p>
          <a:p>
            <a:r>
              <a:rPr lang="en-CA" dirty="0"/>
              <a:t> </a:t>
            </a:r>
            <a:r>
              <a:rPr lang="en-CA" dirty="0">
                <a:latin typeface="Consolas" panose="020B0609020204030204" pitchFamily="49" charset="0"/>
              </a:rPr>
              <a:t>did-url</a:t>
            </a:r>
            <a:r>
              <a:rPr lang="en-CA" dirty="0"/>
              <a:t>’s are expressions similar to any expressions sent through a Parsing and Processing pipeline</a:t>
            </a:r>
          </a:p>
          <a:p>
            <a:r>
              <a:rPr lang="en-CA" dirty="0"/>
              <a:t> </a:t>
            </a:r>
            <a:r>
              <a:rPr lang="en-CA" dirty="0">
                <a:latin typeface="Consolas" panose="020B0609020204030204" pitchFamily="49" charset="0"/>
              </a:rPr>
              <a:t>did-url</a:t>
            </a:r>
            <a:r>
              <a:rPr lang="en-CA" dirty="0"/>
              <a:t>’s are logical expressions of describing </a:t>
            </a:r>
            <a:r>
              <a:rPr lang="en-CA" i="1" dirty="0"/>
              <a:t>what</a:t>
            </a:r>
            <a:r>
              <a:rPr lang="en-CA" dirty="0"/>
              <a:t> is to be returned (in the spirit of RFC3986)</a:t>
            </a:r>
          </a:p>
          <a:p>
            <a:r>
              <a:rPr lang="en-CA" dirty="0"/>
              <a:t> The form, function, and intention of a </a:t>
            </a:r>
            <a:r>
              <a:rPr lang="en-CA" dirty="0">
                <a:latin typeface="Consolas" panose="020B0609020204030204" pitchFamily="49" charset="0"/>
              </a:rPr>
              <a:t>did-url</a:t>
            </a:r>
            <a:r>
              <a:rPr lang="en-CA" dirty="0"/>
              <a:t> is to describe </a:t>
            </a:r>
            <a:r>
              <a:rPr lang="en-CA" i="1" dirty="0"/>
              <a:t>what</a:t>
            </a:r>
            <a:r>
              <a:rPr lang="en-CA" dirty="0"/>
              <a:t> is to be returned; not how it is to be returned.</a:t>
            </a:r>
          </a:p>
        </p:txBody>
      </p:sp>
      <p:sp>
        <p:nvSpPr>
          <p:cNvPr id="4" name="Date Placeholder 3">
            <a:extLst>
              <a:ext uri="{FF2B5EF4-FFF2-40B4-BE49-F238E27FC236}">
                <a16:creationId xmlns:a16="http://schemas.microsoft.com/office/drawing/2014/main" id="{1390AB64-2C23-4631-AA1E-2E0EE89A749A}"/>
              </a:ext>
            </a:extLst>
          </p:cNvPr>
          <p:cNvSpPr>
            <a:spLocks noGrp="1"/>
          </p:cNvSpPr>
          <p:nvPr>
            <p:ph type="dt" sz="half" idx="10"/>
          </p:nvPr>
        </p:nvSpPr>
        <p:spPr/>
        <p:txBody>
          <a:bodyPr/>
          <a:lstStyle/>
          <a:p>
            <a:fld id="{C6E50957-C28B-4CBC-951C-1670A18681CD}" type="datetime1">
              <a:rPr lang="en-CA" smtClean="0"/>
              <a:t>2019-03-24</a:t>
            </a:fld>
            <a:endParaRPr lang="en-CA" dirty="0"/>
          </a:p>
        </p:txBody>
      </p:sp>
      <p:sp>
        <p:nvSpPr>
          <p:cNvPr id="5" name="Footer Placeholder 4">
            <a:extLst>
              <a:ext uri="{FF2B5EF4-FFF2-40B4-BE49-F238E27FC236}">
                <a16:creationId xmlns:a16="http://schemas.microsoft.com/office/drawing/2014/main" id="{0A7B796F-501B-41A8-9934-098C5A856A34}"/>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8656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9EC2B-86E7-4EA7-8171-F12031706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
            <a:ext cx="17279938" cy="9719965"/>
          </a:xfrm>
          <a:prstGeom prst="rect">
            <a:avLst/>
          </a:prstGeom>
        </p:spPr>
      </p:pic>
      <p:sp>
        <p:nvSpPr>
          <p:cNvPr id="2" name="Title 1">
            <a:extLst>
              <a:ext uri="{FF2B5EF4-FFF2-40B4-BE49-F238E27FC236}">
                <a16:creationId xmlns:a16="http://schemas.microsoft.com/office/drawing/2014/main" id="{B914A7FA-EA13-4201-90F2-61CC47A4DBF5}"/>
              </a:ext>
            </a:extLst>
          </p:cNvPr>
          <p:cNvSpPr>
            <a:spLocks noGrp="1"/>
          </p:cNvSpPr>
          <p:nvPr>
            <p:ph type="title"/>
          </p:nvPr>
        </p:nvSpPr>
        <p:spPr>
          <a:xfrm>
            <a:off x="704850" y="549745"/>
            <a:ext cx="15870238" cy="1850555"/>
          </a:xfrm>
        </p:spPr>
        <p:txBody>
          <a:bodyPr>
            <a:normAutofit/>
          </a:bodyPr>
          <a:lstStyle/>
          <a:p>
            <a:r>
              <a:rPr lang="en-CA" sz="5400" dirty="0">
                <a:solidFill>
                  <a:srgbClr val="1D326D"/>
                </a:solidFill>
                <a:latin typeface="Koblenz Serial" panose="02000000000000000000" pitchFamily="50" charset="0"/>
              </a:rPr>
              <a:t>Michael Herman</a:t>
            </a:r>
            <a:br>
              <a:rPr lang="en-CA"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Independent Blockchain Architect</a:t>
            </a:r>
            <a:br>
              <a:rPr lang="en-CA" sz="3200"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Alberta, CANADA</a:t>
            </a:r>
            <a:endParaRPr lang="en-US" sz="32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C0FB3112-6B28-445A-9950-541B092C34F0}"/>
              </a:ext>
            </a:extLst>
          </p:cNvPr>
          <p:cNvSpPr>
            <a:spLocks noGrp="1"/>
          </p:cNvSpPr>
          <p:nvPr>
            <p:ph type="dt" sz="half" idx="10"/>
          </p:nvPr>
        </p:nvSpPr>
        <p:spPr/>
        <p:txBody>
          <a:bodyPr/>
          <a:lstStyle/>
          <a:p>
            <a:fld id="{7D393B20-4085-48F5-8A57-E5D444F30FF9}" type="datetime1">
              <a:rPr lang="en-CA" smtClean="0"/>
              <a:t>2019-03-24</a:t>
            </a:fld>
            <a:endParaRPr lang="en-CA" dirty="0"/>
          </a:p>
        </p:txBody>
      </p:sp>
      <p:sp>
        <p:nvSpPr>
          <p:cNvPr id="4" name="Footer Placeholder 3">
            <a:extLst>
              <a:ext uri="{FF2B5EF4-FFF2-40B4-BE49-F238E27FC236}">
                <a16:creationId xmlns:a16="http://schemas.microsoft.com/office/drawing/2014/main" id="{F40ADC39-CE8A-40E2-8265-A3CB8339035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71795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72EA-CF34-4403-9DC0-CCC1BCFB395B}"/>
              </a:ext>
            </a:extLst>
          </p:cNvPr>
          <p:cNvSpPr>
            <a:spLocks noGrp="1"/>
          </p:cNvSpPr>
          <p:nvPr>
            <p:ph type="title"/>
          </p:nvPr>
        </p:nvSpPr>
        <p:spPr/>
        <p:txBody>
          <a:bodyPr/>
          <a:lstStyle/>
          <a:p>
            <a:r>
              <a:rPr lang="en-CA" dirty="0"/>
              <a:t>DID Document Examples</a:t>
            </a:r>
            <a:endParaRPr lang="en-US" dirty="0"/>
          </a:p>
        </p:txBody>
      </p:sp>
      <p:sp>
        <p:nvSpPr>
          <p:cNvPr id="3" name="Content Placeholder 2">
            <a:extLst>
              <a:ext uri="{FF2B5EF4-FFF2-40B4-BE49-F238E27FC236}">
                <a16:creationId xmlns:a16="http://schemas.microsoft.com/office/drawing/2014/main" id="{EB723C81-2617-40AB-8C81-20AF37778331}"/>
              </a:ext>
            </a:extLst>
          </p:cNvPr>
          <p:cNvSpPr>
            <a:spLocks noGrp="1"/>
          </p:cNvSpPr>
          <p:nvPr>
            <p:ph idx="1"/>
          </p:nvPr>
        </p:nvSpPr>
        <p:spPr/>
        <p:txBody>
          <a:bodyPr/>
          <a:lstStyle/>
          <a:p>
            <a:pPr marL="514350" indent="-514350">
              <a:buFont typeface="+mj-lt"/>
              <a:buAutoNum type="arabicPeriod"/>
            </a:pPr>
            <a:r>
              <a:rPr lang="en-US" dirty="0">
                <a:hlinkClick r:id="rId2"/>
              </a:rPr>
              <a:t>DID Spec - Example 16</a:t>
            </a:r>
            <a:endParaRPr lang="en-US" dirty="0"/>
          </a:p>
          <a:p>
            <a:pPr marL="514350" indent="-514350">
              <a:buFont typeface="+mj-lt"/>
              <a:buAutoNum type="arabicPeriod"/>
            </a:pPr>
            <a:r>
              <a:rPr lang="en-US" dirty="0">
                <a:hlinkClick r:id="rId3"/>
              </a:rPr>
              <a:t>INDY-ARM Example</a:t>
            </a:r>
            <a:endParaRPr lang="en-US" dirty="0"/>
          </a:p>
          <a:p>
            <a:pPr marL="514350" indent="-514350">
              <a:buFont typeface="+mj-lt"/>
              <a:buAutoNum type="arabicPeriod"/>
            </a:pPr>
            <a:r>
              <a:rPr lang="en-US" dirty="0">
                <a:hlinkClick r:id="rId4"/>
              </a:rPr>
              <a:t>Windley Article Example</a:t>
            </a:r>
            <a:endParaRPr lang="en-US" dirty="0"/>
          </a:p>
          <a:p>
            <a:endParaRPr lang="en-US" dirty="0"/>
          </a:p>
        </p:txBody>
      </p:sp>
      <p:sp>
        <p:nvSpPr>
          <p:cNvPr id="4" name="Date Placeholder 3">
            <a:extLst>
              <a:ext uri="{FF2B5EF4-FFF2-40B4-BE49-F238E27FC236}">
                <a16:creationId xmlns:a16="http://schemas.microsoft.com/office/drawing/2014/main" id="{7C690622-0616-4CAB-B8D4-B33A1AEEFE11}"/>
              </a:ext>
            </a:extLst>
          </p:cNvPr>
          <p:cNvSpPr>
            <a:spLocks noGrp="1"/>
          </p:cNvSpPr>
          <p:nvPr>
            <p:ph type="dt" sz="half" idx="10"/>
          </p:nvPr>
        </p:nvSpPr>
        <p:spPr/>
        <p:txBody>
          <a:bodyPr/>
          <a:lstStyle/>
          <a:p>
            <a:fld id="{98157B10-97E2-4274-83A8-1C44952536E0}" type="datetime1">
              <a:rPr lang="en-CA" smtClean="0"/>
              <a:t>2019-03-24</a:t>
            </a:fld>
            <a:endParaRPr lang="en-CA" dirty="0"/>
          </a:p>
        </p:txBody>
      </p:sp>
      <p:sp>
        <p:nvSpPr>
          <p:cNvPr id="5" name="Footer Placeholder 4">
            <a:extLst>
              <a:ext uri="{FF2B5EF4-FFF2-40B4-BE49-F238E27FC236}">
                <a16:creationId xmlns:a16="http://schemas.microsoft.com/office/drawing/2014/main" id="{176EE2FF-D229-4BE3-AFBB-AD8EE70A3E7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975830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An Example</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25097914-E7A8-451B-871F-7A79EDBFC107}"/>
              </a:ext>
            </a:extLst>
          </p:cNvPr>
          <p:cNvSpPr>
            <a:spLocks noGrp="1"/>
          </p:cNvSpPr>
          <p:nvPr>
            <p:ph type="dt" sz="half" idx="10"/>
          </p:nvPr>
        </p:nvSpPr>
        <p:spPr/>
        <p:txBody>
          <a:bodyPr/>
          <a:lstStyle/>
          <a:p>
            <a:fld id="{E07209E4-D74F-47B4-809B-0E6FCDD23DBB}" type="datetime1">
              <a:rPr lang="en-CA" smtClean="0"/>
              <a:t>2019-03-24</a:t>
            </a:fld>
            <a:endParaRPr lang="en-CA" dirty="0"/>
          </a:p>
        </p:txBody>
      </p:sp>
      <p:sp>
        <p:nvSpPr>
          <p:cNvPr id="5" name="Footer Placeholder 4">
            <a:extLst>
              <a:ext uri="{FF2B5EF4-FFF2-40B4-BE49-F238E27FC236}">
                <a16:creationId xmlns:a16="http://schemas.microsoft.com/office/drawing/2014/main" id="{A95A161B-8200-41B8-9645-293CA8E68BE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7984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p:txBody>
          <a:bodyPr>
            <a:normAutofit fontScale="90000"/>
          </a:bodyPr>
          <a:lstStyle/>
          <a:p>
            <a:r>
              <a:rPr lang="en-US" cap="none" dirty="0">
                <a:latin typeface="Consolas" panose="020B0609020204030204" pitchFamily="49" charset="0"/>
              </a:rPr>
              <a:t>did-url</a:t>
            </a:r>
            <a:r>
              <a:rPr lang="en-US" dirty="0"/>
              <a:t> Service Endpoint Transformers: Use Cases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1238250"/>
            <a:ext cx="15870238" cy="7446885"/>
          </a:xfrm>
        </p:spPr>
        <p:txBody>
          <a:bodyPr>
            <a:normAutofit/>
          </a:bodyPr>
          <a:lstStyle/>
          <a:p>
            <a:r>
              <a:rPr lang="en-US" dirty="0"/>
              <a:t>H. DID URL Service Endpoint Transformation Use Cases (using "!" transformer (pipe) option and $serviceId transform option)</a:t>
            </a:r>
          </a:p>
          <a:p>
            <a:r>
              <a:rPr lang="en-US" dirty="0"/>
              <a:t>These following use cases use the "!" transformer (pipe) option and $serviceId transformer (pipe) option (aka $serviceId transformer). These tokens immediately follow is formally the text that matches be the did rule. The semantics are: take the did text (up to the "!" pipe option) and pass it through a transformation represented by the transform options that follow the "!" transformer (pipe) option.</a:t>
            </a:r>
          </a:p>
          <a:p>
            <a:r>
              <a:rPr lang="en-US" dirty="0"/>
              <a:t>For example, if the transformer is $serviceId="&lt;service-id&gt;", the effect would be to produce the resolved URL/URI for, in this case, the service endpoint corresponding service-id. See the table below for more specific examples of the syntax.</a:t>
            </a:r>
          </a:p>
          <a:p>
            <a:r>
              <a:rPr lang="en-US" dirty="0"/>
              <a:t>Conceptually, the processing is:</a:t>
            </a:r>
            <a:br>
              <a:rPr lang="en-US" dirty="0"/>
            </a:br>
            <a:br>
              <a:rPr lang="en-US" dirty="0"/>
            </a:br>
            <a:r>
              <a:rPr lang="en-US" dirty="0"/>
              <a:t>	</a:t>
            </a:r>
            <a:r>
              <a:rPr lang="en-US" dirty="0">
                <a:latin typeface="Consolas" panose="020B0609020204030204" pitchFamily="49" charset="0"/>
              </a:rPr>
              <a:t>did-url | transform(tranformOptions) </a:t>
            </a:r>
            <a:r>
              <a:rPr lang="en-US" dirty="0"/>
              <a:t>to produce a </a:t>
            </a:r>
            <a:r>
              <a:rPr lang="en-US" dirty="0">
                <a:latin typeface="Consolas" panose="020B0609020204030204" pitchFamily="49" charset="0"/>
              </a:rPr>
              <a:t>transformed-url</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C6875D96-AD83-46D2-B1D3-DA9297AD9CA7}"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472485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a:xfrm>
            <a:off x="704850" y="263995"/>
            <a:ext cx="15870238" cy="1487145"/>
          </a:xfrm>
        </p:spPr>
        <p:txBody>
          <a:bodyPr>
            <a:normAutofit fontScale="90000"/>
          </a:bodyPr>
          <a:lstStyle/>
          <a:p>
            <a:r>
              <a:rPr lang="en-US" cap="none" dirty="0">
                <a:latin typeface="Consolas" panose="020B0609020204030204" pitchFamily="49" charset="0"/>
              </a:rPr>
              <a:t>did-url</a:t>
            </a:r>
            <a:r>
              <a:rPr lang="en-US" dirty="0"/>
              <a:t> Service Endpoint Transformers: Examples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968007"/>
            <a:ext cx="16575088" cy="6648245"/>
          </a:xfrm>
        </p:spPr>
        <p:txBody>
          <a:bodyPr>
            <a:noAutofit/>
          </a:bodyPr>
          <a:lstStyle/>
          <a:p>
            <a:r>
              <a:rPr lang="en-US" dirty="0"/>
              <a:t>Here's are 2 specific examples based on the Windley examples. These examples also make clear the difference between the transformer approach and the ';' approach. The subject DID document is from Windley article.</a:t>
            </a:r>
          </a:p>
          <a:p>
            <a:r>
              <a:rPr lang="en-US" b="1" dirty="0"/>
              <a:t>Approach	Example</a:t>
            </a:r>
          </a:p>
          <a:p>
            <a:r>
              <a:rPr lang="en-US" dirty="0"/>
              <a:t>Windley	</a:t>
            </a:r>
            <a:r>
              <a:rPr lang="en-US" dirty="0">
                <a:latin typeface="Consolas" panose="020B0609020204030204" pitchFamily="49" charset="0"/>
              </a:rPr>
              <a:t>did:sov:123456789abcdefghij;exam_svc</a:t>
            </a:r>
          </a:p>
          <a:p>
            <a:r>
              <a:rPr lang="en-US" dirty="0"/>
              <a:t>Transformer	</a:t>
            </a:r>
            <a:r>
              <a:rPr lang="en-US" dirty="0">
                <a:latin typeface="Consolas" panose="020B0609020204030204" pitchFamily="49" charset="0"/>
              </a:rPr>
              <a:t>did:sov:123456789abcdefghij!$serviceId="exam_svc"</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a:t>
            </a:r>
          </a:p>
          <a:p>
            <a:r>
              <a:rPr lang="en-US" b="1" dirty="0"/>
              <a:t>Approach	Example</a:t>
            </a:r>
          </a:p>
          <a:p>
            <a:r>
              <a:rPr lang="en-US" dirty="0"/>
              <a:t>Windley	</a:t>
            </a:r>
            <a:r>
              <a:rPr lang="en-US" dirty="0">
                <a:latin typeface="Consolas" panose="020B0609020204030204" pitchFamily="49" charset="0"/>
              </a:rPr>
              <a:t>did:sov:123456789abcdefghij;exam_svc/foo/bar?a=1#flip</a:t>
            </a:r>
          </a:p>
          <a:p>
            <a:r>
              <a:rPr lang="en-US" dirty="0"/>
              <a:t>Transformer	</a:t>
            </a:r>
            <a:r>
              <a:rPr lang="en-US" dirty="0">
                <a:latin typeface="Consolas" panose="020B0609020204030204" pitchFamily="49" charset="0"/>
              </a:rPr>
              <a:t>did:sov:123456789abcdefghij!$serviceId="exam_svc"/foo/bar?a=1#flip</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https://example.com/endpoint/8377464/foo/bar?a=1#flip</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5ADFDE84-57A8-466F-B932-BD5582B22791}"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22083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028-0AA5-448F-8693-648498959224}"/>
              </a:ext>
            </a:extLst>
          </p:cNvPr>
          <p:cNvSpPr>
            <a:spLocks noGrp="1"/>
          </p:cNvSpPr>
          <p:nvPr>
            <p:ph type="title"/>
          </p:nvPr>
        </p:nvSpPr>
        <p:spPr>
          <a:xfrm>
            <a:off x="704850" y="549745"/>
            <a:ext cx="16575088" cy="1487145"/>
          </a:xfrm>
        </p:spPr>
        <p:txBody>
          <a:bodyPr>
            <a:noAutofit/>
          </a:bodyPr>
          <a:lstStyle/>
          <a:p>
            <a:r>
              <a:rPr lang="en-US" cap="none" dirty="0">
                <a:latin typeface="Consolas" panose="020B0609020204030204" pitchFamily="49" charset="0"/>
              </a:rPr>
              <a:t>did-url</a:t>
            </a:r>
            <a:r>
              <a:rPr lang="en-US" dirty="0"/>
              <a:t> Service Endpoint Transformers: NOTES</a:t>
            </a:r>
          </a:p>
        </p:txBody>
      </p:sp>
      <p:sp>
        <p:nvSpPr>
          <p:cNvPr id="3" name="Content Placeholder 2">
            <a:extLst>
              <a:ext uri="{FF2B5EF4-FFF2-40B4-BE49-F238E27FC236}">
                <a16:creationId xmlns:a16="http://schemas.microsoft.com/office/drawing/2014/main" id="{507B2109-1060-4132-ACD9-6C87368CAF49}"/>
              </a:ext>
            </a:extLst>
          </p:cNvPr>
          <p:cNvSpPr>
            <a:spLocks noGrp="1"/>
          </p:cNvSpPr>
          <p:nvPr>
            <p:ph idx="1"/>
          </p:nvPr>
        </p:nvSpPr>
        <p:spPr/>
        <p:txBody>
          <a:bodyPr/>
          <a:lstStyle/>
          <a:p>
            <a:r>
              <a:rPr lang="en-US" dirty="0"/>
              <a:t>NOTE: DID schemes and/or DID Resolvers can define additional transform options. They are not limited by the syntax specification.</a:t>
            </a:r>
          </a:p>
          <a:p>
            <a:r>
              <a:rPr lang="en-US" dirty="0"/>
              <a:t>NOTE: The ";" token is no longer used anywhere in DID syntax patterns represented across all of the use case categories.</a:t>
            </a:r>
          </a:p>
          <a:p>
            <a:r>
              <a:rPr lang="en-US" dirty="0"/>
              <a:t>NOTE: Related (and reflecting the views of @dhh128 in comment https://github.com/w3c-ccg/did-spec/pull/168#issuecomment-471655338), there should no longer be a need to use ";' or any special symbol (other than "#") in the id attribute of a service endpoint in a DID Document.</a:t>
            </a:r>
          </a:p>
        </p:txBody>
      </p:sp>
      <p:sp>
        <p:nvSpPr>
          <p:cNvPr id="4" name="Date Placeholder 3">
            <a:extLst>
              <a:ext uri="{FF2B5EF4-FFF2-40B4-BE49-F238E27FC236}">
                <a16:creationId xmlns:a16="http://schemas.microsoft.com/office/drawing/2014/main" id="{609D3861-5ECD-4C03-A11C-6036A8C079BC}"/>
              </a:ext>
            </a:extLst>
          </p:cNvPr>
          <p:cNvSpPr>
            <a:spLocks noGrp="1"/>
          </p:cNvSpPr>
          <p:nvPr>
            <p:ph type="dt" sz="half" idx="10"/>
          </p:nvPr>
        </p:nvSpPr>
        <p:spPr/>
        <p:txBody>
          <a:bodyPr/>
          <a:lstStyle/>
          <a:p>
            <a:fld id="{0AB951CB-3FF4-4ECC-A5B4-C928F6C82605}" type="datetime1">
              <a:rPr lang="en-CA" smtClean="0"/>
              <a:t>2019-03-24</a:t>
            </a:fld>
            <a:endParaRPr lang="en-CA" dirty="0"/>
          </a:p>
        </p:txBody>
      </p:sp>
      <p:sp>
        <p:nvSpPr>
          <p:cNvPr id="5" name="Footer Placeholder 4">
            <a:extLst>
              <a:ext uri="{FF2B5EF4-FFF2-40B4-BE49-F238E27FC236}">
                <a16:creationId xmlns:a16="http://schemas.microsoft.com/office/drawing/2014/main" id="{AF92E9A6-C60B-48BC-8162-9430919E49F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96617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Use Case Analysis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B1C213DA-64BB-49C7-8F01-A4380C832A74}"/>
              </a:ext>
            </a:extLst>
          </p:cNvPr>
          <p:cNvSpPr>
            <a:spLocks noGrp="1"/>
          </p:cNvSpPr>
          <p:nvPr>
            <p:ph type="dt" sz="half" idx="10"/>
          </p:nvPr>
        </p:nvSpPr>
        <p:spPr/>
        <p:txBody>
          <a:bodyPr/>
          <a:lstStyle/>
          <a:p>
            <a:fld id="{52FEA78A-4D7B-4A30-8478-6232C72B775A}" type="datetime1">
              <a:rPr lang="en-CA" smtClean="0"/>
              <a:t>2019-03-24</a:t>
            </a:fld>
            <a:endParaRPr lang="en-CA" dirty="0"/>
          </a:p>
        </p:txBody>
      </p:sp>
      <p:sp>
        <p:nvSpPr>
          <p:cNvPr id="5" name="Footer Placeholder 4">
            <a:extLst>
              <a:ext uri="{FF2B5EF4-FFF2-40B4-BE49-F238E27FC236}">
                <a16:creationId xmlns:a16="http://schemas.microsoft.com/office/drawing/2014/main" id="{6A7FCCA3-BBD2-48FC-8369-EA73F42A320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543357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14CF-5741-44C0-A0E2-A24534C5993F}"/>
              </a:ext>
            </a:extLst>
          </p:cNvPr>
          <p:cNvSpPr>
            <a:spLocks noGrp="1"/>
          </p:cNvSpPr>
          <p:nvPr>
            <p:ph type="title"/>
          </p:nvPr>
        </p:nvSpPr>
        <p:spPr/>
        <p:txBody>
          <a:bodyPr/>
          <a:lstStyle/>
          <a:p>
            <a:r>
              <a:rPr lang="en-CA" dirty="0"/>
              <a:t>Use Case Analysis</a:t>
            </a:r>
            <a:endParaRPr lang="en-US" dirty="0"/>
          </a:p>
        </p:txBody>
      </p:sp>
      <p:sp>
        <p:nvSpPr>
          <p:cNvPr id="3" name="Content Placeholder 2">
            <a:extLst>
              <a:ext uri="{FF2B5EF4-FFF2-40B4-BE49-F238E27FC236}">
                <a16:creationId xmlns:a16="http://schemas.microsoft.com/office/drawing/2014/main" id="{61DAA098-875C-4844-8E20-3067CA5A4C9F}"/>
              </a:ext>
            </a:extLst>
          </p:cNvPr>
          <p:cNvSpPr>
            <a:spLocks noGrp="1"/>
          </p:cNvSpPr>
          <p:nvPr>
            <p:ph idx="1"/>
          </p:nvPr>
        </p:nvSpPr>
        <p:spPr/>
        <p:txBody>
          <a:bodyPr/>
          <a:lstStyle/>
          <a:p>
            <a:pPr marL="0" indent="0">
              <a:buNone/>
            </a:pPr>
            <a:r>
              <a:rPr lang="en-CA" dirty="0"/>
              <a:t>Higher-level use cases (user scenarios) guide/drive the development of the lower-level </a:t>
            </a:r>
            <a:r>
              <a:rPr lang="en-CA" dirty="0">
                <a:latin typeface="Consolas" panose="020B0609020204030204" pitchFamily="49" charset="0"/>
              </a:rPr>
              <a:t>did-url</a:t>
            </a:r>
            <a:r>
              <a:rPr lang="en-CA" dirty="0"/>
              <a:t> use cases</a:t>
            </a:r>
          </a:p>
          <a:p>
            <a:endParaRPr lang="en-CA" dirty="0"/>
          </a:p>
          <a:p>
            <a:r>
              <a:rPr lang="en-CA" dirty="0"/>
              <a:t>Higher-level Use Case Analysis</a:t>
            </a:r>
          </a:p>
          <a:p>
            <a:pPr lvl="1"/>
            <a:r>
              <a:rPr lang="en-CA" dirty="0"/>
              <a:t>User scenarios</a:t>
            </a:r>
          </a:p>
          <a:p>
            <a:pPr lvl="1"/>
            <a:endParaRPr lang="en-CA" dirty="0"/>
          </a:p>
          <a:p>
            <a:pPr lvl="1"/>
            <a:endParaRPr lang="en-CA" dirty="0"/>
          </a:p>
          <a:p>
            <a:r>
              <a:rPr lang="en-CA" dirty="0"/>
              <a:t>Lower-level </a:t>
            </a:r>
            <a:r>
              <a:rPr lang="en-CA" dirty="0">
                <a:latin typeface="Consolas" panose="020B0609020204030204" pitchFamily="49" charset="0"/>
              </a:rPr>
              <a:t>did-url</a:t>
            </a:r>
            <a:r>
              <a:rPr lang="en-CA" dirty="0"/>
              <a:t> Use Case Analysis</a:t>
            </a:r>
          </a:p>
          <a:p>
            <a:pPr lvl="1"/>
            <a:r>
              <a:rPr lang="en-CA" dirty="0">
                <a:latin typeface="Consolas" panose="020B0609020204030204" pitchFamily="49" charset="0"/>
              </a:rPr>
              <a:t>did-url</a:t>
            </a:r>
            <a:r>
              <a:rPr lang="en-CA" dirty="0"/>
              <a:t> use cases</a:t>
            </a:r>
            <a:endParaRPr lang="en-US" dirty="0"/>
          </a:p>
        </p:txBody>
      </p:sp>
      <p:sp>
        <p:nvSpPr>
          <p:cNvPr id="4" name="Date Placeholder 3">
            <a:extLst>
              <a:ext uri="{FF2B5EF4-FFF2-40B4-BE49-F238E27FC236}">
                <a16:creationId xmlns:a16="http://schemas.microsoft.com/office/drawing/2014/main" id="{73D1EDAC-F70C-42E6-913D-5D0197D914B7}"/>
              </a:ext>
            </a:extLst>
          </p:cNvPr>
          <p:cNvSpPr>
            <a:spLocks noGrp="1"/>
          </p:cNvSpPr>
          <p:nvPr>
            <p:ph type="dt" sz="half" idx="10"/>
          </p:nvPr>
        </p:nvSpPr>
        <p:spPr/>
        <p:txBody>
          <a:bodyPr/>
          <a:lstStyle/>
          <a:p>
            <a:fld id="{450DD7DE-80AF-43D1-A44E-E0F8C2F25D11}" type="datetime1">
              <a:rPr lang="en-CA" smtClean="0"/>
              <a:t>2019-03-24</a:t>
            </a:fld>
            <a:endParaRPr lang="en-CA" dirty="0"/>
          </a:p>
        </p:txBody>
      </p:sp>
      <p:sp>
        <p:nvSpPr>
          <p:cNvPr id="5" name="Footer Placeholder 4">
            <a:extLst>
              <a:ext uri="{FF2B5EF4-FFF2-40B4-BE49-F238E27FC236}">
                <a16:creationId xmlns:a16="http://schemas.microsoft.com/office/drawing/2014/main" id="{43FF8B0C-D8AB-4DD2-9154-383AED6EB00E}"/>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Arrow: Down 6">
            <a:extLst>
              <a:ext uri="{FF2B5EF4-FFF2-40B4-BE49-F238E27FC236}">
                <a16:creationId xmlns:a16="http://schemas.microsoft.com/office/drawing/2014/main" id="{682C24C3-6873-4712-AE5C-E2650E28CF7A}"/>
              </a:ext>
            </a:extLst>
          </p:cNvPr>
          <p:cNvSpPr/>
          <p:nvPr/>
        </p:nvSpPr>
        <p:spPr>
          <a:xfrm>
            <a:off x="1631056" y="4632635"/>
            <a:ext cx="484632" cy="1158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1538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Higher-Level Use Cases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A3ACDEF-DB2C-4E46-A58C-15EAD5DC0C39}"/>
              </a:ext>
            </a:extLst>
          </p:cNvPr>
          <p:cNvSpPr>
            <a:spLocks noGrp="1"/>
          </p:cNvSpPr>
          <p:nvPr>
            <p:ph type="dt" sz="half" idx="10"/>
          </p:nvPr>
        </p:nvSpPr>
        <p:spPr/>
        <p:txBody>
          <a:bodyPr/>
          <a:lstStyle/>
          <a:p>
            <a:fld id="{E686C44E-D89B-4C69-BC09-82E8DED7EF05}" type="datetime1">
              <a:rPr lang="en-CA" smtClean="0"/>
              <a:t>2019-03-24</a:t>
            </a:fld>
            <a:endParaRPr lang="en-CA" dirty="0"/>
          </a:p>
        </p:txBody>
      </p:sp>
      <p:sp>
        <p:nvSpPr>
          <p:cNvPr id="5" name="Footer Placeholder 4">
            <a:extLst>
              <a:ext uri="{FF2B5EF4-FFF2-40B4-BE49-F238E27FC236}">
                <a16:creationId xmlns:a16="http://schemas.microsoft.com/office/drawing/2014/main" id="{670BB4A4-ADAD-407B-81C2-6407D4B5349B}"/>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893188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0DC0-13CA-4EB5-9063-52BD4EFA6E03}"/>
              </a:ext>
            </a:extLst>
          </p:cNvPr>
          <p:cNvSpPr>
            <a:spLocks noGrp="1"/>
          </p:cNvSpPr>
          <p:nvPr>
            <p:ph type="title"/>
          </p:nvPr>
        </p:nvSpPr>
        <p:spPr/>
        <p:txBody>
          <a:bodyPr/>
          <a:lstStyle/>
          <a:p>
            <a:r>
              <a:rPr lang="en-CA" dirty="0"/>
              <a:t>Higher-Level Use Cases</a:t>
            </a:r>
            <a:endParaRPr lang="en-US" dirty="0"/>
          </a:p>
        </p:txBody>
      </p:sp>
      <p:sp>
        <p:nvSpPr>
          <p:cNvPr id="3" name="Content Placeholder 2">
            <a:extLst>
              <a:ext uri="{FF2B5EF4-FFF2-40B4-BE49-F238E27FC236}">
                <a16:creationId xmlns:a16="http://schemas.microsoft.com/office/drawing/2014/main" id="{E28C576A-0B65-4727-803A-C024E2D19F07}"/>
              </a:ext>
            </a:extLst>
          </p:cNvPr>
          <p:cNvSpPr>
            <a:spLocks noGrp="1"/>
          </p:cNvSpPr>
          <p:nvPr>
            <p:ph idx="1"/>
          </p:nvPr>
        </p:nvSpPr>
        <p:spPr>
          <a:xfrm>
            <a:off x="704850" y="1257300"/>
            <a:ext cx="15870238" cy="7427835"/>
          </a:xfrm>
        </p:spPr>
        <p:txBody>
          <a:bodyPr>
            <a:normAutofit lnSpcReduction="10000"/>
          </a:bodyPr>
          <a:lstStyle/>
          <a:p>
            <a:pPr marL="0" indent="0">
              <a:buNone/>
            </a:pPr>
            <a:r>
              <a:rPr lang="en-US" dirty="0"/>
              <a:t>The following higher-level use case documents that have been selected to guide/drive the lower-level </a:t>
            </a:r>
            <a:r>
              <a:rPr lang="en-US" dirty="0">
                <a:latin typeface="Consolas" panose="020B0609020204030204" pitchFamily="49" charset="0"/>
              </a:rPr>
              <a:t>did-url</a:t>
            </a:r>
            <a:r>
              <a:rPr lang="en-US" dirty="0"/>
              <a:t> use cases:</a:t>
            </a:r>
          </a:p>
          <a:p>
            <a:pPr marL="514350" indent="-514350">
              <a:buFont typeface="+mj-lt"/>
              <a:buAutoNum type="arabicPeriod"/>
            </a:pPr>
            <a:r>
              <a:rPr lang="en-US" dirty="0"/>
              <a:t>Use Cases for Decentralized Identifiers</a:t>
            </a:r>
          </a:p>
          <a:p>
            <a:pPr lvl="1"/>
            <a:r>
              <a:rPr lang="en-US" dirty="0">
                <a:hlinkClick r:id="rId2"/>
              </a:rPr>
              <a:t>https://w3c-ccg.github.io/did-use-cases/</a:t>
            </a:r>
            <a:r>
              <a:rPr lang="en-US" dirty="0"/>
              <a:t> </a:t>
            </a:r>
          </a:p>
          <a:p>
            <a:pPr marL="514350" indent="-514350">
              <a:buFont typeface="+mj-lt"/>
              <a:buAutoNum type="arabicPeriod"/>
            </a:pPr>
            <a:r>
              <a:rPr lang="en-US" dirty="0"/>
              <a:t>Universal DID Operations</a:t>
            </a:r>
          </a:p>
          <a:p>
            <a:pPr lvl="1"/>
            <a:r>
              <a:rPr lang="en-US" dirty="0">
                <a:hlinkClick r:id="rId3"/>
              </a:rPr>
              <a:t>https://github.com/WebOfTrustInfo/rwot8-barcelona/blob/master/topics-and-advance-readings/Universal-DID-Operations.md</a:t>
            </a:r>
            <a:r>
              <a:rPr lang="en-US" dirty="0"/>
              <a:t> </a:t>
            </a:r>
          </a:p>
          <a:p>
            <a:pPr marL="514350" indent="-514350">
              <a:buFont typeface="+mj-lt"/>
              <a:buAutoNum type="arabicPeriod"/>
            </a:pPr>
            <a:r>
              <a:rPr lang="en-US" dirty="0"/>
              <a:t>Indy draft feature-discovery 1.0 HIPE</a:t>
            </a:r>
          </a:p>
          <a:p>
            <a:pPr lvl="1"/>
            <a:r>
              <a:rPr lang="en-US" dirty="0">
                <a:hlinkClick r:id="rId4"/>
              </a:rPr>
              <a:t>https://github.com/dhh1128/indy-hipe/blob/9c7722d208cfe0a336cb67a626cbbb192ae73f8c/text/feature-discovery/README.md</a:t>
            </a:r>
            <a:r>
              <a:rPr lang="en-US" dirty="0"/>
              <a:t> </a:t>
            </a:r>
          </a:p>
          <a:p>
            <a:pPr marL="514350" indent="-514350">
              <a:buFont typeface="+mj-lt"/>
              <a:buAutoNum type="arabicPeriod"/>
            </a:pPr>
            <a:r>
              <a:rPr lang="en-US" dirty="0"/>
              <a:t>Indy draft attachments HIPE</a:t>
            </a:r>
          </a:p>
          <a:p>
            <a:pPr lvl="1"/>
            <a:r>
              <a:rPr lang="en-US" dirty="0">
                <a:hlinkClick r:id="rId5"/>
              </a:rPr>
              <a:t>https://github.com/hyperledger/indy-hipe/blob/bd48bae3712e659c34d88c6dea839ccf5a0f0701/text/attachments/README.md</a:t>
            </a:r>
            <a:r>
              <a:rPr lang="en-US" dirty="0"/>
              <a:t> </a:t>
            </a:r>
          </a:p>
        </p:txBody>
      </p:sp>
      <p:sp>
        <p:nvSpPr>
          <p:cNvPr id="4" name="Date Placeholder 3">
            <a:extLst>
              <a:ext uri="{FF2B5EF4-FFF2-40B4-BE49-F238E27FC236}">
                <a16:creationId xmlns:a16="http://schemas.microsoft.com/office/drawing/2014/main" id="{E89EE582-D24E-4B17-B197-3C8A69A043D8}"/>
              </a:ext>
            </a:extLst>
          </p:cNvPr>
          <p:cNvSpPr>
            <a:spLocks noGrp="1"/>
          </p:cNvSpPr>
          <p:nvPr>
            <p:ph type="dt" sz="half" idx="10"/>
          </p:nvPr>
        </p:nvSpPr>
        <p:spPr/>
        <p:txBody>
          <a:bodyPr/>
          <a:lstStyle/>
          <a:p>
            <a:fld id="{2051603A-7A37-40B8-97D3-D79B2909B196}" type="datetime1">
              <a:rPr lang="en-CA" smtClean="0"/>
              <a:t>2019-03-24</a:t>
            </a:fld>
            <a:endParaRPr lang="en-CA" dirty="0"/>
          </a:p>
        </p:txBody>
      </p:sp>
      <p:sp>
        <p:nvSpPr>
          <p:cNvPr id="5" name="Footer Placeholder 4">
            <a:extLst>
              <a:ext uri="{FF2B5EF4-FFF2-40B4-BE49-F238E27FC236}">
                <a16:creationId xmlns:a16="http://schemas.microsoft.com/office/drawing/2014/main" id="{90A0780D-0BB9-451A-BCC8-D85C1E6F173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22566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Lower-Level </a:t>
            </a:r>
            <a:r>
              <a:rPr lang="en-CA" sz="6600" cap="none" dirty="0">
                <a:solidFill>
                  <a:srgbClr val="1D326D"/>
                </a:solidFill>
                <a:latin typeface="Consolas" panose="020B0609020204030204" pitchFamily="49" charset="0"/>
              </a:rPr>
              <a:t>did-url</a:t>
            </a:r>
            <a:r>
              <a:rPr lang="en-CA" sz="6600" dirty="0">
                <a:solidFill>
                  <a:srgbClr val="1D326D"/>
                </a:solidFill>
              </a:rPr>
              <a:t> Use Cases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12627571-E10F-4A7D-8B6F-343ABC2F7F36}"/>
              </a:ext>
            </a:extLst>
          </p:cNvPr>
          <p:cNvSpPr>
            <a:spLocks noGrp="1"/>
          </p:cNvSpPr>
          <p:nvPr>
            <p:ph type="dt" sz="half" idx="10"/>
          </p:nvPr>
        </p:nvSpPr>
        <p:spPr/>
        <p:txBody>
          <a:bodyPr/>
          <a:lstStyle/>
          <a:p>
            <a:fld id="{94467FF7-AC96-4527-AF8F-410347BEF122}" type="datetime1">
              <a:rPr lang="en-CA" smtClean="0"/>
              <a:t>2019-03-24</a:t>
            </a:fld>
            <a:endParaRPr lang="en-CA" dirty="0"/>
          </a:p>
        </p:txBody>
      </p:sp>
      <p:sp>
        <p:nvSpPr>
          <p:cNvPr id="5" name="Footer Placeholder 4">
            <a:extLst>
              <a:ext uri="{FF2B5EF4-FFF2-40B4-BE49-F238E27FC236}">
                <a16:creationId xmlns:a16="http://schemas.microsoft.com/office/drawing/2014/main" id="{A724ADE8-993D-4348-A7B6-0BAE55354686}"/>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16869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59EE-A54E-4A80-9D35-63748FECDE23}"/>
              </a:ext>
            </a:extLst>
          </p:cNvPr>
          <p:cNvSpPr>
            <a:spLocks noGrp="1"/>
          </p:cNvSpPr>
          <p:nvPr>
            <p:ph type="title"/>
          </p:nvPr>
        </p:nvSpPr>
        <p:spPr/>
        <p:txBody>
          <a:bodyPr/>
          <a:lstStyle/>
          <a:p>
            <a:r>
              <a:rPr lang="en-CA" dirty="0"/>
              <a:t>Status</a:t>
            </a:r>
            <a:endParaRPr lang="en-US" dirty="0"/>
          </a:p>
        </p:txBody>
      </p:sp>
      <p:sp>
        <p:nvSpPr>
          <p:cNvPr id="3" name="Content Placeholder 2">
            <a:extLst>
              <a:ext uri="{FF2B5EF4-FFF2-40B4-BE49-F238E27FC236}">
                <a16:creationId xmlns:a16="http://schemas.microsoft.com/office/drawing/2014/main" id="{B62C9CD5-E4A8-4989-8E7E-809A9E2A0B8B}"/>
              </a:ext>
            </a:extLst>
          </p:cNvPr>
          <p:cNvSpPr>
            <a:spLocks noGrp="1"/>
          </p:cNvSpPr>
          <p:nvPr>
            <p:ph idx="1"/>
          </p:nvPr>
        </p:nvSpPr>
        <p:spPr/>
        <p:txBody>
          <a:bodyPr/>
          <a:lstStyle/>
          <a:p>
            <a:r>
              <a:rPr lang="en-US" dirty="0"/>
              <a:t>The status of this specification is that it is a </a:t>
            </a:r>
            <a:r>
              <a:rPr lang="en-US" i="1" dirty="0"/>
              <a:t>work-in-progress community member contribution. </a:t>
            </a:r>
          </a:p>
          <a:p>
            <a:endParaRPr lang="en-US" i="1" dirty="0"/>
          </a:p>
          <a:p>
            <a:endParaRPr lang="en-US" i="1" dirty="0"/>
          </a:p>
          <a:p>
            <a:endParaRPr lang="en-US" i="1" dirty="0"/>
          </a:p>
          <a:p>
            <a:r>
              <a:rPr lang="en-US" dirty="0"/>
              <a:t>The current intention is for this specification to be merged into the W3C Decentralized Identifiers specification directly, by reference, or as an appendix.</a:t>
            </a:r>
            <a:r>
              <a:rPr lang="en-US" i="1" dirty="0"/>
              <a:t> </a:t>
            </a:r>
          </a:p>
        </p:txBody>
      </p:sp>
      <p:sp>
        <p:nvSpPr>
          <p:cNvPr id="4" name="Date Placeholder 3">
            <a:extLst>
              <a:ext uri="{FF2B5EF4-FFF2-40B4-BE49-F238E27FC236}">
                <a16:creationId xmlns:a16="http://schemas.microsoft.com/office/drawing/2014/main" id="{26EF5420-D4F3-43C7-B0B2-CCAD52774803}"/>
              </a:ext>
            </a:extLst>
          </p:cNvPr>
          <p:cNvSpPr>
            <a:spLocks noGrp="1"/>
          </p:cNvSpPr>
          <p:nvPr>
            <p:ph type="dt" sz="half" idx="10"/>
          </p:nvPr>
        </p:nvSpPr>
        <p:spPr/>
        <p:txBody>
          <a:bodyPr/>
          <a:lstStyle/>
          <a:p>
            <a:fld id="{EA143ADE-99ED-441B-8217-505D1AE4C4CA}" type="datetime1">
              <a:rPr lang="en-CA" smtClean="0"/>
              <a:t>2019-03-24</a:t>
            </a:fld>
            <a:endParaRPr lang="en-CA" dirty="0"/>
          </a:p>
        </p:txBody>
      </p:sp>
      <p:sp>
        <p:nvSpPr>
          <p:cNvPr id="5" name="Footer Placeholder 4">
            <a:extLst>
              <a:ext uri="{FF2B5EF4-FFF2-40B4-BE49-F238E27FC236}">
                <a16:creationId xmlns:a16="http://schemas.microsoft.com/office/drawing/2014/main" id="{1E062D3E-9980-4C2D-BCD5-6D6A320FE42C}"/>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26" name="Picture 2" descr="https://raw.githubusercontent.com/mwherman2000/did-url-spec/master/images/protocol-lifecycle.png">
            <a:extLst>
              <a:ext uri="{FF2B5EF4-FFF2-40B4-BE49-F238E27FC236}">
                <a16:creationId xmlns:a16="http://schemas.microsoft.com/office/drawing/2014/main" id="{4FC4A5AA-0BCA-4B3B-81B3-8D8E61DD07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4467" y="2990012"/>
            <a:ext cx="14563303" cy="14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9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6351D05-FDD0-41E6-8EBD-658C92106B3A}"/>
              </a:ext>
            </a:extLst>
          </p:cNvPr>
          <p:cNvSpPr>
            <a:spLocks noGrp="1"/>
          </p:cNvSpPr>
          <p:nvPr>
            <p:ph type="dt" sz="half" idx="10"/>
          </p:nvPr>
        </p:nvSpPr>
        <p:spPr/>
        <p:txBody>
          <a:bodyPr/>
          <a:lstStyle/>
          <a:p>
            <a:fld id="{AEA788C6-A6A4-4714-8203-9F6D7DDE013E}" type="datetime1">
              <a:rPr lang="en-CA" smtClean="0"/>
              <a:t>2019-03-24</a:t>
            </a:fld>
            <a:endParaRPr lang="en-CA" dirty="0"/>
          </a:p>
        </p:txBody>
      </p:sp>
      <p:sp>
        <p:nvSpPr>
          <p:cNvPr id="4" name="Footer Placeholder 3">
            <a:extLst>
              <a:ext uri="{FF2B5EF4-FFF2-40B4-BE49-F238E27FC236}">
                <a16:creationId xmlns:a16="http://schemas.microsoft.com/office/drawing/2014/main" id="{C1F74A60-92C8-4D53-A1CD-E0EF872BC166}"/>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ACB7202A-6C72-49DC-BAB6-D09E6C9DEEA6}"/>
              </a:ext>
            </a:extLst>
          </p:cNvPr>
          <p:cNvPicPr>
            <a:picLocks noChangeAspect="1"/>
          </p:cNvPicPr>
          <p:nvPr/>
        </p:nvPicPr>
        <p:blipFill>
          <a:blip r:embed="rId2"/>
          <a:stretch>
            <a:fillRect/>
          </a:stretch>
        </p:blipFill>
        <p:spPr>
          <a:xfrm>
            <a:off x="-13808" y="1"/>
            <a:ext cx="17280000" cy="8897347"/>
          </a:xfrm>
          <a:prstGeom prst="rect">
            <a:avLst/>
          </a:prstGeom>
        </p:spPr>
      </p:pic>
    </p:spTree>
    <p:extLst>
      <p:ext uri="{BB962C8B-B14F-4D97-AF65-F5344CB8AC3E}">
        <p14:creationId xmlns:p14="http://schemas.microsoft.com/office/powerpoint/2010/main" val="4278616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0560DF-4C3E-4683-BE51-02837A5E435D}"/>
              </a:ext>
            </a:extLst>
          </p:cNvPr>
          <p:cNvSpPr>
            <a:spLocks noGrp="1"/>
          </p:cNvSpPr>
          <p:nvPr>
            <p:ph type="title"/>
          </p:nvPr>
        </p:nvSpPr>
        <p:spPr>
          <a:xfrm>
            <a:off x="0" y="549745"/>
            <a:ext cx="17495520" cy="1487145"/>
          </a:xfrm>
        </p:spPr>
        <p:txBody>
          <a:bodyPr>
            <a:noAutofit/>
          </a:bodyPr>
          <a:lstStyle/>
          <a:p>
            <a:r>
              <a:rPr lang="en-CA" strike="sngStrike" dirty="0">
                <a:solidFill>
                  <a:srgbClr val="1D326D"/>
                </a:solidFill>
              </a:rPr>
              <a:t>Lower-Level </a:t>
            </a:r>
            <a:r>
              <a:rPr lang="en-CA" strike="sngStrike" cap="none" dirty="0">
                <a:solidFill>
                  <a:srgbClr val="1D326D"/>
                </a:solidFill>
                <a:latin typeface="Consolas" panose="020B0609020204030204" pitchFamily="49" charset="0"/>
              </a:rPr>
              <a:t>did-url</a:t>
            </a:r>
            <a:r>
              <a:rPr lang="en-CA" strike="sngStrike" dirty="0">
                <a:solidFill>
                  <a:srgbClr val="1D326D"/>
                </a:solidFill>
              </a:rPr>
              <a:t> Use Cases: B</a:t>
            </a:r>
            <a:r>
              <a:rPr lang="en-CA" dirty="0">
                <a:solidFill>
                  <a:srgbClr val="1D326D"/>
                </a:solidFill>
              </a:rPr>
              <a:t> (superseded by H)</a:t>
            </a:r>
            <a:endParaRPr lang="en-US" strike="sngStrike" dirty="0"/>
          </a:p>
        </p:txBody>
      </p:sp>
      <p:sp>
        <p:nvSpPr>
          <p:cNvPr id="3" name="Date Placeholder 2">
            <a:extLst>
              <a:ext uri="{FF2B5EF4-FFF2-40B4-BE49-F238E27FC236}">
                <a16:creationId xmlns:a16="http://schemas.microsoft.com/office/drawing/2014/main" id="{08DD4D92-405B-4464-BD34-93DB1DDA1D1D}"/>
              </a:ext>
            </a:extLst>
          </p:cNvPr>
          <p:cNvSpPr>
            <a:spLocks noGrp="1"/>
          </p:cNvSpPr>
          <p:nvPr>
            <p:ph type="dt" sz="half" idx="10"/>
          </p:nvPr>
        </p:nvSpPr>
        <p:spPr/>
        <p:txBody>
          <a:bodyPr/>
          <a:lstStyle/>
          <a:p>
            <a:fld id="{04EF1479-A756-4926-AED2-60A5A8C5F3CA}" type="datetime1">
              <a:rPr lang="en-CA" smtClean="0"/>
              <a:t>2019-03-24</a:t>
            </a:fld>
            <a:endParaRPr lang="en-CA" dirty="0"/>
          </a:p>
        </p:txBody>
      </p:sp>
      <p:sp>
        <p:nvSpPr>
          <p:cNvPr id="4" name="Footer Placeholder 3">
            <a:extLst>
              <a:ext uri="{FF2B5EF4-FFF2-40B4-BE49-F238E27FC236}">
                <a16:creationId xmlns:a16="http://schemas.microsoft.com/office/drawing/2014/main" id="{2B4C736E-1C0F-483A-99A4-1E6DF4D812DB}"/>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B51076DE-E824-4D4B-8A6D-14CAC73BBCBB}"/>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17674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2E69A8-BFEA-48EF-A372-B2443510AEB9}"/>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C</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C6B1C0E4-B750-48D4-A265-55DEF660518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7312088B-A8C6-46C6-AD90-F4C420F01E15}"/>
              </a:ext>
            </a:extLst>
          </p:cNvPr>
          <p:cNvPicPr>
            <a:picLocks noChangeAspect="1"/>
          </p:cNvPicPr>
          <p:nvPr/>
        </p:nvPicPr>
        <p:blipFill>
          <a:blip r:embed="rId2"/>
          <a:stretch>
            <a:fillRect/>
          </a:stretch>
        </p:blipFill>
        <p:spPr>
          <a:xfrm>
            <a:off x="65927" y="2036890"/>
            <a:ext cx="17280000" cy="2166088"/>
          </a:xfrm>
          <a:prstGeom prst="rect">
            <a:avLst/>
          </a:prstGeom>
        </p:spPr>
      </p:pic>
    </p:spTree>
    <p:extLst>
      <p:ext uri="{BB962C8B-B14F-4D97-AF65-F5344CB8AC3E}">
        <p14:creationId xmlns:p14="http://schemas.microsoft.com/office/powerpoint/2010/main" val="387158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57A7EE-1F9F-4AC8-A9F9-BEE23309EE12}"/>
              </a:ext>
            </a:extLst>
          </p:cNvPr>
          <p:cNvPicPr>
            <a:picLocks noChangeAspect="1"/>
          </p:cNvPicPr>
          <p:nvPr/>
        </p:nvPicPr>
        <p:blipFill>
          <a:blip r:embed="rId2"/>
          <a:stretch>
            <a:fillRect/>
          </a:stretch>
        </p:blipFill>
        <p:spPr>
          <a:xfrm>
            <a:off x="0" y="0"/>
            <a:ext cx="17279938" cy="9386350"/>
          </a:xfrm>
          <a:prstGeom prst="rect">
            <a:avLst/>
          </a:prstGeom>
        </p:spPr>
      </p:pic>
    </p:spTree>
    <p:extLst>
      <p:ext uri="{BB962C8B-B14F-4D97-AF65-F5344CB8AC3E}">
        <p14:creationId xmlns:p14="http://schemas.microsoft.com/office/powerpoint/2010/main" val="1303599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E01975-469D-4777-B76B-F40F91FCBC7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E</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5541DEA-751D-4BB8-AF5D-54E45A3AD11E}"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5523F161-5481-4617-84F6-60E69EBE576B}"/>
              </a:ext>
            </a:extLst>
          </p:cNvPr>
          <p:cNvPicPr>
            <a:picLocks noChangeAspect="1"/>
          </p:cNvPicPr>
          <p:nvPr/>
        </p:nvPicPr>
        <p:blipFill>
          <a:blip r:embed="rId2"/>
          <a:stretch>
            <a:fillRect/>
          </a:stretch>
        </p:blipFill>
        <p:spPr>
          <a:xfrm>
            <a:off x="0" y="2036890"/>
            <a:ext cx="17280000" cy="5117915"/>
          </a:xfrm>
          <a:prstGeom prst="rect">
            <a:avLst/>
          </a:prstGeom>
        </p:spPr>
      </p:pic>
    </p:spTree>
    <p:extLst>
      <p:ext uri="{BB962C8B-B14F-4D97-AF65-F5344CB8AC3E}">
        <p14:creationId xmlns:p14="http://schemas.microsoft.com/office/powerpoint/2010/main" val="2139092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AB4183-C80A-4D0D-8B92-01D4C885E22D}"/>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F</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C1BA4C4-C7E6-47C3-8669-1251EA25D71D}"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412A3301-F46A-4660-9682-A5609F0FA6A6}"/>
              </a:ext>
            </a:extLst>
          </p:cNvPr>
          <p:cNvPicPr>
            <a:picLocks noChangeAspect="1"/>
          </p:cNvPicPr>
          <p:nvPr/>
        </p:nvPicPr>
        <p:blipFill>
          <a:blip r:embed="rId2"/>
          <a:stretch>
            <a:fillRect/>
          </a:stretch>
        </p:blipFill>
        <p:spPr>
          <a:xfrm>
            <a:off x="-62" y="2036890"/>
            <a:ext cx="17280000" cy="3015534"/>
          </a:xfrm>
          <a:prstGeom prst="rect">
            <a:avLst/>
          </a:prstGeom>
        </p:spPr>
      </p:pic>
    </p:spTree>
    <p:extLst>
      <p:ext uri="{BB962C8B-B14F-4D97-AF65-F5344CB8AC3E}">
        <p14:creationId xmlns:p14="http://schemas.microsoft.com/office/powerpoint/2010/main" val="970985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75E53-C813-4258-97E2-D4A58279D81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G</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0931A9CC-AA68-41CD-BD48-60B56DE42684}"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89ACFA24-0CA8-4153-86BE-1D126808DF34}"/>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237951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F76457-6AF4-4B91-8BB8-456A063E5BF7}"/>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H</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BDD09874-2188-4BEE-9F23-00F0E5A1E77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E64D782A-9945-48CD-8153-F209D4CC170A}"/>
              </a:ext>
            </a:extLst>
          </p:cNvPr>
          <p:cNvPicPr>
            <a:picLocks noChangeAspect="1"/>
          </p:cNvPicPr>
          <p:nvPr/>
        </p:nvPicPr>
        <p:blipFill>
          <a:blip r:embed="rId2"/>
          <a:stretch>
            <a:fillRect/>
          </a:stretch>
        </p:blipFill>
        <p:spPr>
          <a:xfrm>
            <a:off x="0" y="2036890"/>
            <a:ext cx="17280000" cy="5139152"/>
          </a:xfrm>
          <a:prstGeom prst="rect">
            <a:avLst/>
          </a:prstGeom>
        </p:spPr>
      </p:pic>
    </p:spTree>
    <p:extLst>
      <p:ext uri="{BB962C8B-B14F-4D97-AF65-F5344CB8AC3E}">
        <p14:creationId xmlns:p14="http://schemas.microsoft.com/office/powerpoint/2010/main" val="4029751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I</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81DEA5B8-3222-4DB1-B742-9324266986F7}"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EF2D3FC3-8014-48C1-BE8B-74CAAB5BE887}"/>
              </a:ext>
            </a:extLst>
          </p:cNvPr>
          <p:cNvPicPr>
            <a:picLocks noChangeAspect="1"/>
          </p:cNvPicPr>
          <p:nvPr/>
        </p:nvPicPr>
        <p:blipFill>
          <a:blip r:embed="rId2"/>
          <a:stretch>
            <a:fillRect/>
          </a:stretch>
        </p:blipFill>
        <p:spPr>
          <a:xfrm>
            <a:off x="0" y="2036890"/>
            <a:ext cx="17280000" cy="3440259"/>
          </a:xfrm>
          <a:prstGeom prst="rect">
            <a:avLst/>
          </a:prstGeom>
        </p:spPr>
      </p:pic>
    </p:spTree>
    <p:extLst>
      <p:ext uri="{BB962C8B-B14F-4D97-AF65-F5344CB8AC3E}">
        <p14:creationId xmlns:p14="http://schemas.microsoft.com/office/powerpoint/2010/main" val="4147656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D4CD4BC1-B761-4571-B393-B38077843C96}"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8" name="Picture 7">
            <a:extLst>
              <a:ext uri="{FF2B5EF4-FFF2-40B4-BE49-F238E27FC236}">
                <a16:creationId xmlns:a16="http://schemas.microsoft.com/office/drawing/2014/main" id="{315BDC62-A264-455B-8094-89235E52427A}"/>
              </a:ext>
            </a:extLst>
          </p:cNvPr>
          <p:cNvPicPr>
            <a:picLocks noChangeAspect="1"/>
          </p:cNvPicPr>
          <p:nvPr/>
        </p:nvPicPr>
        <p:blipFill>
          <a:blip r:embed="rId2"/>
          <a:stretch>
            <a:fillRect/>
          </a:stretch>
        </p:blipFill>
        <p:spPr>
          <a:xfrm>
            <a:off x="0" y="2036891"/>
            <a:ext cx="17280000" cy="3355313"/>
          </a:xfrm>
          <a:prstGeom prst="rect">
            <a:avLst/>
          </a:prstGeom>
        </p:spPr>
      </p:pic>
    </p:spTree>
    <p:extLst>
      <p:ext uri="{BB962C8B-B14F-4D97-AF65-F5344CB8AC3E}">
        <p14:creationId xmlns:p14="http://schemas.microsoft.com/office/powerpoint/2010/main" val="348795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Purpose </a:t>
            </a:r>
            <a:r>
              <a:rPr lang="en-CA" dirty="0"/>
              <a:t>and Audience</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Purpose</a:t>
            </a:r>
          </a:p>
          <a:p>
            <a:pPr marL="0" indent="0">
              <a:buNone/>
            </a:pPr>
            <a:r>
              <a:rPr lang="en-US" dirty="0"/>
              <a:t>The purpose of this specification is to document the development of as well as the final version of the </a:t>
            </a:r>
            <a:r>
              <a:rPr lang="en-US" dirty="0">
                <a:latin typeface="Consolas" panose="020B0609020204030204" pitchFamily="49" charset="0"/>
              </a:rPr>
              <a:t>did-url</a:t>
            </a:r>
            <a:r>
              <a:rPr lang="en-US" dirty="0"/>
              <a:t> grammar for the Decentralized Identifier URL Specification (</a:t>
            </a:r>
            <a:r>
              <a:rPr lang="en-US" dirty="0">
                <a:latin typeface="Consolas" panose="020B0609020204030204" pitchFamily="49" charset="0"/>
              </a:rPr>
              <a:t>did-url-spec</a:t>
            </a:r>
            <a:r>
              <a:rPr lang="en-US" dirty="0"/>
              <a:t>)</a:t>
            </a:r>
            <a:r>
              <a:rPr lang="en-CA" sz="2000" dirty="0"/>
              <a:t>.</a:t>
            </a:r>
          </a:p>
          <a:p>
            <a:pPr marL="0" indent="0">
              <a:buNone/>
            </a:pPr>
            <a:r>
              <a:rPr lang="en-CA" b="1" dirty="0"/>
              <a:t>Audience</a:t>
            </a:r>
          </a:p>
          <a:p>
            <a:pPr marL="0" indent="0">
              <a:buNone/>
            </a:pPr>
            <a:r>
              <a:rPr lang="en-CA" dirty="0"/>
              <a:t>The primary audience for this specification is implementors and maintainers of parser software that is compliant with the </a:t>
            </a:r>
            <a:r>
              <a:rPr lang="en-US" dirty="0">
                <a:latin typeface="Consolas" panose="020B0609020204030204" pitchFamily="49" charset="0"/>
              </a:rPr>
              <a:t>did-url-spec</a:t>
            </a:r>
            <a:r>
              <a:rPr lang="en-US" dirty="0"/>
              <a:t> including but not limited to:</a:t>
            </a:r>
          </a:p>
          <a:p>
            <a:r>
              <a:rPr lang="en-US" dirty="0"/>
              <a:t>W3C Decentralized Identifier specification</a:t>
            </a:r>
          </a:p>
          <a:p>
            <a:r>
              <a:rPr lang="en-US" dirty="0"/>
              <a:t>DID Resolvers and DID Resolution</a:t>
            </a:r>
          </a:p>
          <a:p>
            <a:r>
              <a:rPr lang="en-US" dirty="0"/>
              <a:t>Agent-to-Agent (A2) Communications services in the Hyperledger Indy Agent framework</a:t>
            </a:r>
            <a:endParaRPr lang="en-CA" dirty="0"/>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616557B4-513C-470B-9691-D926417DC233}"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74085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8B3C-68C0-4BDC-B13B-55DCD7C5BA96}"/>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K</a:t>
            </a:r>
            <a:endParaRPr lang="en-US" dirty="0"/>
          </a:p>
        </p:txBody>
      </p:sp>
      <p:sp>
        <p:nvSpPr>
          <p:cNvPr id="3" name="Date Placeholder 2">
            <a:extLst>
              <a:ext uri="{FF2B5EF4-FFF2-40B4-BE49-F238E27FC236}">
                <a16:creationId xmlns:a16="http://schemas.microsoft.com/office/drawing/2014/main" id="{42142DF2-5E72-4EB3-B5AC-B4BEC4019202}"/>
              </a:ext>
            </a:extLst>
          </p:cNvPr>
          <p:cNvSpPr>
            <a:spLocks noGrp="1"/>
          </p:cNvSpPr>
          <p:nvPr>
            <p:ph type="dt" sz="half" idx="10"/>
          </p:nvPr>
        </p:nvSpPr>
        <p:spPr/>
        <p:txBody>
          <a:bodyPr/>
          <a:lstStyle/>
          <a:p>
            <a:fld id="{DED0EB23-62A7-4D20-93ED-6E6F9654BAF5}" type="datetime1">
              <a:rPr lang="en-CA" smtClean="0"/>
              <a:t>2019-03-24</a:t>
            </a:fld>
            <a:endParaRPr lang="en-CA" dirty="0"/>
          </a:p>
        </p:txBody>
      </p:sp>
      <p:sp>
        <p:nvSpPr>
          <p:cNvPr id="4" name="Footer Placeholder 3">
            <a:extLst>
              <a:ext uri="{FF2B5EF4-FFF2-40B4-BE49-F238E27FC236}">
                <a16:creationId xmlns:a16="http://schemas.microsoft.com/office/drawing/2014/main" id="{2D8DAFBB-7170-4ED1-8ACB-F6B461A257C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DA29E4B4-8B4C-46E4-BDA8-C19048CAF9BD}"/>
              </a:ext>
            </a:extLst>
          </p:cNvPr>
          <p:cNvPicPr>
            <a:picLocks noChangeAspect="1"/>
          </p:cNvPicPr>
          <p:nvPr/>
        </p:nvPicPr>
        <p:blipFill>
          <a:blip r:embed="rId2"/>
          <a:stretch>
            <a:fillRect/>
          </a:stretch>
        </p:blipFill>
        <p:spPr>
          <a:xfrm>
            <a:off x="-62" y="2036890"/>
            <a:ext cx="17280000" cy="3419022"/>
          </a:xfrm>
          <a:prstGeom prst="rect">
            <a:avLst/>
          </a:prstGeom>
        </p:spPr>
      </p:pic>
    </p:spTree>
    <p:extLst>
      <p:ext uri="{BB962C8B-B14F-4D97-AF65-F5344CB8AC3E}">
        <p14:creationId xmlns:p14="http://schemas.microsoft.com/office/powerpoint/2010/main" val="1111630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B19EE67-0F56-4635-9E22-869FFD7D63B5}"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29D2F6AA-04AC-49A2-8748-5B69D1B25B29}"/>
              </a:ext>
            </a:extLst>
          </p:cNvPr>
          <p:cNvPicPr>
            <a:picLocks noChangeAspect="1"/>
          </p:cNvPicPr>
          <p:nvPr/>
        </p:nvPicPr>
        <p:blipFill>
          <a:blip r:embed="rId2"/>
          <a:stretch>
            <a:fillRect/>
          </a:stretch>
        </p:blipFill>
        <p:spPr>
          <a:xfrm>
            <a:off x="0" y="2036890"/>
            <a:ext cx="17280000" cy="6604446"/>
          </a:xfrm>
          <a:prstGeom prst="rect">
            <a:avLst/>
          </a:prstGeom>
        </p:spPr>
      </p:pic>
    </p:spTree>
    <p:extLst>
      <p:ext uri="{BB962C8B-B14F-4D97-AF65-F5344CB8AC3E}">
        <p14:creationId xmlns:p14="http://schemas.microsoft.com/office/powerpoint/2010/main" val="285291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Tooling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96710D00-4A57-4EC2-8305-815071C9EC3F}"/>
              </a:ext>
            </a:extLst>
          </p:cNvPr>
          <p:cNvSpPr>
            <a:spLocks noGrp="1"/>
          </p:cNvSpPr>
          <p:nvPr>
            <p:ph type="dt" sz="half" idx="10"/>
          </p:nvPr>
        </p:nvSpPr>
        <p:spPr/>
        <p:txBody>
          <a:bodyPr/>
          <a:lstStyle/>
          <a:p>
            <a:fld id="{BFE06F07-173C-42C0-8754-9268E5A56012}" type="datetime1">
              <a:rPr lang="en-CA" smtClean="0"/>
              <a:t>2019-03-24</a:t>
            </a:fld>
            <a:endParaRPr lang="en-CA" dirty="0"/>
          </a:p>
        </p:txBody>
      </p:sp>
      <p:sp>
        <p:nvSpPr>
          <p:cNvPr id="5" name="Footer Placeholder 4">
            <a:extLst>
              <a:ext uri="{FF2B5EF4-FFF2-40B4-BE49-F238E27FC236}">
                <a16:creationId xmlns:a16="http://schemas.microsoft.com/office/drawing/2014/main" id="{1C223C67-3B6E-468D-9E05-AC5CA83E646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239128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149A-DEB5-495D-B0BD-57172DE66C6D}"/>
              </a:ext>
            </a:extLst>
          </p:cNvPr>
          <p:cNvSpPr>
            <a:spLocks noGrp="1"/>
          </p:cNvSpPr>
          <p:nvPr>
            <p:ph type="title"/>
          </p:nvPr>
        </p:nvSpPr>
        <p:spPr>
          <a:xfrm>
            <a:off x="704850" y="549745"/>
            <a:ext cx="16575088" cy="1487145"/>
          </a:xfrm>
        </p:spPr>
        <p:txBody>
          <a:bodyPr>
            <a:normAutofit/>
          </a:bodyPr>
          <a:lstStyle/>
          <a:p>
            <a:r>
              <a:rPr lang="en-CA" dirty="0"/>
              <a:t>Grammar-Based Automated Parser Generation</a:t>
            </a:r>
            <a:endParaRPr lang="en-US" dirty="0"/>
          </a:p>
        </p:txBody>
      </p:sp>
      <p:sp>
        <p:nvSpPr>
          <p:cNvPr id="3" name="Content Placeholder 2">
            <a:extLst>
              <a:ext uri="{FF2B5EF4-FFF2-40B4-BE49-F238E27FC236}">
                <a16:creationId xmlns:a16="http://schemas.microsoft.com/office/drawing/2014/main" id="{04ADCFD0-3963-46D5-9286-5D6B71E3A6D8}"/>
              </a:ext>
            </a:extLst>
          </p:cNvPr>
          <p:cNvSpPr>
            <a:spLocks noGrp="1"/>
          </p:cNvSpPr>
          <p:nvPr>
            <p:ph idx="1"/>
          </p:nvPr>
        </p:nvSpPr>
        <p:spPr/>
        <p:txBody>
          <a:bodyPr/>
          <a:lstStyle/>
          <a:p>
            <a:pPr marL="0" indent="0">
              <a:buNone/>
            </a:pPr>
            <a:r>
              <a:rPr lang="en-CA" b="1" dirty="0"/>
              <a:t>aparse (</a:t>
            </a:r>
            <a:r>
              <a:rPr lang="en-CA" b="1" dirty="0">
                <a:hlinkClick r:id="rId2"/>
              </a:rPr>
              <a:t>http://www.parse.com</a:t>
            </a:r>
            <a:r>
              <a:rPr lang="en-CA" b="1" dirty="0"/>
              <a:t>) parser generator</a:t>
            </a:r>
          </a:p>
          <a:p>
            <a:r>
              <a:rPr lang="en-US" b="1" dirty="0"/>
              <a:t>parse2</a:t>
            </a:r>
            <a:r>
              <a:rPr lang="en-US" dirty="0"/>
              <a:t> produces the </a:t>
            </a:r>
            <a:r>
              <a:rPr lang="en-US" b="1" dirty="0"/>
              <a:t>aParse</a:t>
            </a:r>
            <a:r>
              <a:rPr lang="en-US" dirty="0"/>
              <a:t> parser generator that reads </a:t>
            </a:r>
            <a:r>
              <a:rPr lang="en-US" dirty="0">
                <a:hlinkClick r:id="rId3"/>
              </a:rPr>
              <a:t>Augmented BNF</a:t>
            </a:r>
            <a:r>
              <a:rPr lang="en-US" dirty="0"/>
              <a:t> grammars and produces Java, C++ or C# classes that can build parse trees for valid instances of those grammars. </a:t>
            </a:r>
            <a:r>
              <a:rPr lang="en-US" b="1" dirty="0"/>
              <a:t>aParse</a:t>
            </a:r>
            <a:r>
              <a:rPr lang="en-US" dirty="0"/>
              <a:t> is free to </a:t>
            </a:r>
            <a:r>
              <a:rPr lang="en-US" dirty="0">
                <a:hlinkClick r:id="rId4"/>
              </a:rPr>
              <a:t>download</a:t>
            </a:r>
            <a:r>
              <a:rPr lang="en-US" dirty="0"/>
              <a:t> and use without any obligations or limitations.</a:t>
            </a:r>
          </a:p>
          <a:p>
            <a:r>
              <a:rPr lang="en-US" dirty="0"/>
              <a:t>Using an </a:t>
            </a:r>
            <a:r>
              <a:rPr lang="en-US" b="1" dirty="0"/>
              <a:t>aParse</a:t>
            </a:r>
            <a:r>
              <a:rPr lang="en-US" dirty="0"/>
              <a:t> generated parser, a Java, C++ or C# program can confirm whether a stream of characters represents a valid instance of a particular grammar, for example, a message passed between two programs that should comply with an agreed protocol. The parse tree of a compliant message can be used by the program to process the message content (see the </a:t>
            </a:r>
            <a:r>
              <a:rPr lang="en-US" dirty="0">
                <a:hlinkClick r:id="rId5"/>
              </a:rPr>
              <a:t>examples</a:t>
            </a:r>
            <a:r>
              <a:rPr lang="en-US" dirty="0"/>
              <a:t> for a number of working programs that employ </a:t>
            </a:r>
            <a:r>
              <a:rPr lang="en-US" b="1" dirty="0"/>
              <a:t>aParse</a:t>
            </a:r>
            <a:r>
              <a:rPr lang="en-US" dirty="0"/>
              <a:t> generated parsers).</a:t>
            </a:r>
          </a:p>
          <a:p>
            <a:endParaRPr lang="en-US" dirty="0"/>
          </a:p>
        </p:txBody>
      </p:sp>
      <p:sp>
        <p:nvSpPr>
          <p:cNvPr id="4" name="Date Placeholder 3">
            <a:extLst>
              <a:ext uri="{FF2B5EF4-FFF2-40B4-BE49-F238E27FC236}">
                <a16:creationId xmlns:a16="http://schemas.microsoft.com/office/drawing/2014/main" id="{02140158-E56D-4B4F-BC67-B1F3EF74B55F}"/>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1B23FDFE-0A28-44F5-8E38-181BB3C4E113}"/>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20980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Grammar Testing / Validation</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a:xfrm>
            <a:off x="704850" y="1295400"/>
            <a:ext cx="15870238" cy="7389735"/>
          </a:xfrm>
        </p:spPr>
        <p:txBody>
          <a:bodyPr/>
          <a:lstStyle/>
          <a:p>
            <a:pPr marL="0" indent="0">
              <a:buNone/>
            </a:pPr>
            <a:r>
              <a:rPr lang="en-US" b="1" dirty="0">
                <a:latin typeface="Consolas" panose="020B0609020204030204" pitchFamily="49" charset="0"/>
              </a:rPr>
              <a:t>did-url</a:t>
            </a:r>
            <a:r>
              <a:rPr lang="en-US" b="1" dirty="0"/>
              <a:t> Grammar Validation Tool (Web)</a:t>
            </a:r>
          </a:p>
          <a:p>
            <a:r>
              <a:rPr lang="en-US" dirty="0"/>
              <a:t>The following web app is being used to validate the </a:t>
            </a:r>
            <a:r>
              <a:rPr lang="en-US" dirty="0">
                <a:latin typeface="Consolas" panose="020B0609020204030204" pitchFamily="49" charset="0"/>
              </a:rPr>
              <a:t>did-url</a:t>
            </a:r>
            <a:r>
              <a:rPr lang="en-US" dirty="0"/>
              <a:t> grammar against the lower-level use cases:</a:t>
            </a:r>
            <a:br>
              <a:rPr lang="en-US" dirty="0"/>
            </a:br>
            <a:r>
              <a:rPr lang="en-US" dirty="0"/>
              <a:t>The BNF Verification Service (</a:t>
            </a:r>
            <a:r>
              <a:rPr lang="en-US" u="sng" dirty="0">
                <a:hlinkClick r:id="rId2"/>
              </a:rPr>
              <a:t>http://arran.fi.muni.cz/bnfparser2/</a:t>
            </a:r>
            <a:r>
              <a:rPr lang="en-US" dirty="0"/>
              <a:t>) </a:t>
            </a:r>
          </a:p>
          <a:p>
            <a:endParaRPr lang="en-US" dirty="0"/>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89329529-229C-4184-8041-66556BFC0738}" type="datetime1">
              <a:rPr lang="en-CA" smtClean="0"/>
              <a:t>2019-03-24</a:t>
            </a:fld>
            <a:endParaRPr lang="en-CA" dirty="0"/>
          </a:p>
        </p:txBody>
      </p:sp>
      <p:pic>
        <p:nvPicPr>
          <p:cNvPr id="7170" name="Picture 2" descr="https://user-images.githubusercontent.com/6101736/54004838-5ef86800-4114-11e9-8ec2-413c9578e85a.png">
            <a:extLst>
              <a:ext uri="{FF2B5EF4-FFF2-40B4-BE49-F238E27FC236}">
                <a16:creationId xmlns:a16="http://schemas.microsoft.com/office/drawing/2014/main" id="{FEB4E4ED-6744-48B0-B8BA-C20CADCB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9" y="3073293"/>
            <a:ext cx="8360017" cy="66216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E793CA4-DBD0-423A-810B-DE14241356B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9828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Impacts</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p:txBody>
          <a:bodyPr/>
          <a:lstStyle/>
          <a:p>
            <a:pPr marL="0" indent="0">
              <a:buNone/>
            </a:pPr>
            <a:r>
              <a:rPr lang="en-US" b="1" dirty="0"/>
              <a:t>Impact on DID Document Grammar</a:t>
            </a:r>
          </a:p>
          <a:p>
            <a:r>
              <a:rPr lang="en-US" dirty="0"/>
              <a:t>";" is no longer needed/used in a DID Document</a:t>
            </a:r>
          </a:p>
          <a:p>
            <a:r>
              <a:rPr lang="en-US" dirty="0"/>
              <a:t>From a syntactical perspective, all "anchors" / "selection IDs" are prefixed with a '#' only. </a:t>
            </a:r>
          </a:p>
          <a:p>
            <a:r>
              <a:rPr lang="en-US" dirty="0"/>
              <a:t>The semantic meaning is determined by the referring </a:t>
            </a:r>
            <a:r>
              <a:rPr lang="en-US" dirty="0">
                <a:latin typeface="Consolas" panose="020B0609020204030204" pitchFamily="49" charset="0"/>
              </a:rPr>
              <a:t>did-url</a:t>
            </a:r>
            <a:r>
              <a:rPr lang="en-US" dirty="0"/>
              <a:t> transformer.</a:t>
            </a:r>
          </a:p>
          <a:p>
            <a:pPr marL="0" indent="0">
              <a:buNone/>
            </a:pPr>
            <a:r>
              <a:rPr lang="en-US" b="1" dirty="0"/>
              <a:t>Impact on Other Specifications</a:t>
            </a:r>
          </a:p>
          <a:p>
            <a:r>
              <a:rPr lang="en-US" dirty="0"/>
              <a:t>Hyperledger Indy HIPEs</a:t>
            </a:r>
          </a:p>
          <a:p>
            <a:pPr lvl="1"/>
            <a:r>
              <a:rPr lang="en-US" dirty="0"/>
              <a:t>Feature discovery “filter” operator</a:t>
            </a:r>
          </a:p>
          <a:p>
            <a:pPr lvl="1"/>
            <a:r>
              <a:rPr lang="en-US" dirty="0"/>
              <a:t>Attachments id attributes</a:t>
            </a:r>
          </a:p>
          <a:p>
            <a:r>
              <a:rPr lang="en-US" dirty="0"/>
              <a:t>Others?</a:t>
            </a:r>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B370D15F-802B-4EBC-8AF4-AC6C449080FA}" type="datetime1">
              <a:rPr lang="en-CA" smtClean="0"/>
              <a:t>2019-03-24</a:t>
            </a:fld>
            <a:endParaRPr lang="en-CA" dirty="0"/>
          </a:p>
        </p:txBody>
      </p:sp>
      <p:sp>
        <p:nvSpPr>
          <p:cNvPr id="5" name="Footer Placeholder 4">
            <a:extLst>
              <a:ext uri="{FF2B5EF4-FFF2-40B4-BE49-F238E27FC236}">
                <a16:creationId xmlns:a16="http://schemas.microsoft.com/office/drawing/2014/main" id="{02ED0907-7CD9-4759-8211-FB3F8EFA71C1}"/>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889461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Wrapping UP…</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B7F5412E-5DEB-4BEC-9DBB-F1C88B73A0F0}"/>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758836FC-E93F-4D6D-85BC-748103EA3B0E}"/>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F746C27-A76B-4C8D-9FF3-60328BA74F49}"/>
              </a:ext>
            </a:extLst>
          </p:cNvPr>
          <p:cNvSpPr>
            <a:spLocks noGrp="1"/>
          </p:cNvSpPr>
          <p:nvPr>
            <p:ph type="dt" sz="half" idx="10"/>
          </p:nvPr>
        </p:nvSpPr>
        <p:spPr/>
        <p:txBody>
          <a:bodyPr/>
          <a:lstStyle/>
          <a:p>
            <a:fld id="{154602D0-7B20-4E03-8151-A87C6A811C84}" type="datetime1">
              <a:rPr lang="en-CA" smtClean="0"/>
              <a:t>2019-03-24</a:t>
            </a:fld>
            <a:endParaRPr lang="en-CA" dirty="0"/>
          </a:p>
        </p:txBody>
      </p:sp>
      <p:sp>
        <p:nvSpPr>
          <p:cNvPr id="5" name="Footer Placeholder 4">
            <a:extLst>
              <a:ext uri="{FF2B5EF4-FFF2-40B4-BE49-F238E27FC236}">
                <a16:creationId xmlns:a16="http://schemas.microsoft.com/office/drawing/2014/main" id="{D23FF809-1F61-44DE-8D0B-0A224F51A9E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57589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7C9C-4708-46C8-9528-BA5AED5EE966}"/>
              </a:ext>
            </a:extLst>
          </p:cNvPr>
          <p:cNvSpPr>
            <a:spLocks noGrp="1"/>
          </p:cNvSpPr>
          <p:nvPr>
            <p:ph type="title"/>
          </p:nvPr>
        </p:nvSpPr>
        <p:spPr/>
        <p:txBody>
          <a:bodyPr/>
          <a:lstStyle/>
          <a:p>
            <a:r>
              <a:rPr lang="en-CA" dirty="0"/>
              <a:t>Next Steps</a:t>
            </a:r>
            <a:endParaRPr lang="en-US" dirty="0"/>
          </a:p>
        </p:txBody>
      </p:sp>
      <p:sp>
        <p:nvSpPr>
          <p:cNvPr id="3" name="Content Placeholder 2">
            <a:extLst>
              <a:ext uri="{FF2B5EF4-FFF2-40B4-BE49-F238E27FC236}">
                <a16:creationId xmlns:a16="http://schemas.microsoft.com/office/drawing/2014/main" id="{15274CA0-D519-44A5-8755-3E659A6FDFAD}"/>
              </a:ext>
            </a:extLst>
          </p:cNvPr>
          <p:cNvSpPr>
            <a:spLocks noGrp="1"/>
          </p:cNvSpPr>
          <p:nvPr>
            <p:ph idx="1"/>
          </p:nvPr>
        </p:nvSpPr>
        <p:spPr>
          <a:xfrm>
            <a:off x="704850" y="1226128"/>
            <a:ext cx="15870238" cy="7459008"/>
          </a:xfrm>
        </p:spPr>
        <p:txBody>
          <a:bodyPr>
            <a:normAutofit lnSpcReduction="10000"/>
          </a:bodyPr>
          <a:lstStyle/>
          <a:p>
            <a:r>
              <a:rPr lang="en-CA" dirty="0"/>
              <a:t>Continue to grow and validate the number of higher-level </a:t>
            </a:r>
            <a:r>
              <a:rPr lang="en-CA" dirty="0">
                <a:latin typeface="Consolas" panose="020B0609020204030204" pitchFamily="49" charset="0"/>
              </a:rPr>
              <a:t>did-url</a:t>
            </a:r>
            <a:r>
              <a:rPr lang="en-CA" dirty="0"/>
              <a:t> user scenarios and, more specifically, lower-level </a:t>
            </a:r>
            <a:r>
              <a:rPr lang="en-CA" dirty="0">
                <a:latin typeface="Consolas" panose="020B0609020204030204" pitchFamily="49" charset="0"/>
              </a:rPr>
              <a:t>did-url</a:t>
            </a:r>
            <a:r>
              <a:rPr lang="en-CA" dirty="0"/>
              <a:t> use cases with:</a:t>
            </a:r>
          </a:p>
          <a:p>
            <a:pPr lvl="1"/>
            <a:r>
              <a:rPr lang="en-CA" dirty="0"/>
              <a:t>Diverse DID communities</a:t>
            </a:r>
          </a:p>
          <a:p>
            <a:pPr lvl="1"/>
            <a:r>
              <a:rPr lang="en-CA" dirty="0"/>
              <a:t>Diverse DID higher-level </a:t>
            </a:r>
            <a:r>
              <a:rPr lang="en-CA" dirty="0">
                <a:latin typeface="Consolas" panose="020B0609020204030204" pitchFamily="49" charset="0"/>
              </a:rPr>
              <a:t>did-url</a:t>
            </a:r>
            <a:r>
              <a:rPr lang="en-CA" dirty="0"/>
              <a:t> user scenarios</a:t>
            </a:r>
          </a:p>
          <a:p>
            <a:pPr lvl="2"/>
            <a:r>
              <a:rPr lang="en-CA" dirty="0"/>
              <a:t>More Indy HIPES</a:t>
            </a:r>
          </a:p>
          <a:p>
            <a:pPr lvl="2"/>
            <a:r>
              <a:rPr lang="en-CA" dirty="0"/>
              <a:t>IPID, etc.</a:t>
            </a:r>
            <a:endParaRPr lang="en-US" dirty="0"/>
          </a:p>
          <a:p>
            <a:r>
              <a:rPr lang="en-US" dirty="0"/>
              <a:t>Build and test did-url grammar</a:t>
            </a:r>
          </a:p>
          <a:p>
            <a:pPr lvl="1"/>
            <a:r>
              <a:rPr lang="en-US" dirty="0"/>
              <a:t>Using the </a:t>
            </a:r>
            <a:r>
              <a:rPr lang="en-CA" dirty="0"/>
              <a:t>lower-level </a:t>
            </a:r>
            <a:r>
              <a:rPr lang="en-CA" dirty="0">
                <a:latin typeface="Consolas" panose="020B0609020204030204" pitchFamily="49" charset="0"/>
              </a:rPr>
              <a:t>did-url</a:t>
            </a:r>
            <a:r>
              <a:rPr lang="en-CA" dirty="0"/>
              <a:t> use cases  as a test cases</a:t>
            </a:r>
          </a:p>
          <a:p>
            <a:r>
              <a:rPr lang="en-CA" dirty="0"/>
              <a:t>Continue to grow the outreach (awareness, knowledge and understanding) of the </a:t>
            </a:r>
            <a:r>
              <a:rPr lang="en-CA" dirty="0">
                <a:latin typeface="Consolas" panose="020B0609020204030204" pitchFamily="49" charset="0"/>
              </a:rPr>
              <a:t>did-url-spec</a:t>
            </a:r>
            <a:r>
              <a:rPr lang="en-CA" dirty="0"/>
              <a:t> specification amongst:</a:t>
            </a:r>
          </a:p>
          <a:p>
            <a:pPr lvl="1"/>
            <a:r>
              <a:rPr lang="en-CA" dirty="0"/>
              <a:t>Diverse DID communities</a:t>
            </a:r>
          </a:p>
          <a:p>
            <a:pPr lvl="1"/>
            <a:r>
              <a:rPr lang="en-CA" dirty="0"/>
              <a:t>Diverse DID higher-level </a:t>
            </a:r>
            <a:r>
              <a:rPr lang="en-CA" dirty="0">
                <a:latin typeface="Consolas" panose="020B0609020204030204" pitchFamily="49" charset="0"/>
              </a:rPr>
              <a:t>did-url</a:t>
            </a:r>
            <a:r>
              <a:rPr lang="en-CA" dirty="0"/>
              <a:t> user scenario specific scenarios</a:t>
            </a:r>
          </a:p>
          <a:p>
            <a:pPr lvl="2"/>
            <a:r>
              <a:rPr lang="en-CA" dirty="0"/>
              <a:t>More Indy HIPES</a:t>
            </a:r>
          </a:p>
          <a:p>
            <a:pPr lvl="2"/>
            <a:r>
              <a:rPr lang="en-CA" dirty="0"/>
              <a:t>IPID, etc.</a:t>
            </a:r>
            <a:endParaRPr lang="en-US" dirty="0"/>
          </a:p>
          <a:p>
            <a:endParaRPr lang="en-CA" dirty="0"/>
          </a:p>
        </p:txBody>
      </p:sp>
      <p:sp>
        <p:nvSpPr>
          <p:cNvPr id="4" name="Date Placeholder 3">
            <a:extLst>
              <a:ext uri="{FF2B5EF4-FFF2-40B4-BE49-F238E27FC236}">
                <a16:creationId xmlns:a16="http://schemas.microsoft.com/office/drawing/2014/main" id="{13B3D1B1-E9DD-442D-986F-2164F7A6F476}"/>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AEFB6F55-31AC-4708-BDCA-4700D43C4645}"/>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623018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 QUESTIONS?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CAE60D8B-0203-40B8-A489-34BFBE53BA6F}"/>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3D783E02-345E-4936-A5FF-81DDE805ECA4}"/>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7A40C56A-9F2E-44C2-87C4-0B3480647526}"/>
              </a:ext>
            </a:extLst>
          </p:cNvPr>
          <p:cNvSpPr>
            <a:spLocks noGrp="1"/>
          </p:cNvSpPr>
          <p:nvPr>
            <p:ph type="dt" sz="half" idx="10"/>
          </p:nvPr>
        </p:nvSpPr>
        <p:spPr/>
        <p:txBody>
          <a:bodyPr/>
          <a:lstStyle/>
          <a:p>
            <a:fld id="{AE4796CF-3633-493F-86C5-6308058AE298}" type="datetime1">
              <a:rPr lang="en-CA" smtClean="0"/>
              <a:t>2019-03-24</a:t>
            </a:fld>
            <a:endParaRPr lang="en-CA" dirty="0"/>
          </a:p>
        </p:txBody>
      </p:sp>
      <p:sp>
        <p:nvSpPr>
          <p:cNvPr id="5" name="Footer Placeholder 4">
            <a:extLst>
              <a:ext uri="{FF2B5EF4-FFF2-40B4-BE49-F238E27FC236}">
                <a16:creationId xmlns:a16="http://schemas.microsoft.com/office/drawing/2014/main" id="{583EE570-C996-48DA-9C0F-F858EBA7572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245550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5" name="Date Placeholder 4">
            <a:extLst>
              <a:ext uri="{FF2B5EF4-FFF2-40B4-BE49-F238E27FC236}">
                <a16:creationId xmlns:a16="http://schemas.microsoft.com/office/drawing/2014/main" id="{9CC18FE0-0438-4D83-ABF5-6B3A53D6DCAA}"/>
              </a:ext>
            </a:extLst>
          </p:cNvPr>
          <p:cNvSpPr>
            <a:spLocks noGrp="1"/>
          </p:cNvSpPr>
          <p:nvPr>
            <p:ph type="dt" sz="half" idx="10"/>
          </p:nvPr>
        </p:nvSpPr>
        <p:spPr/>
        <p:txBody>
          <a:bodyPr/>
          <a:lstStyle/>
          <a:p>
            <a:fld id="{B44BC05F-29F5-407B-A7ED-3364A06BC05F}" type="datetime1">
              <a:rPr lang="en-CA" smtClean="0"/>
              <a:t>2019-03-24</a:t>
            </a:fld>
            <a:endParaRPr lang="en-CA" dirty="0"/>
          </a:p>
        </p:txBody>
      </p:sp>
    </p:spTree>
    <p:extLst>
      <p:ext uri="{BB962C8B-B14F-4D97-AF65-F5344CB8AC3E}">
        <p14:creationId xmlns:p14="http://schemas.microsoft.com/office/powerpoint/2010/main" val="200954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Goals and Non-goals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Goals</a:t>
            </a:r>
          </a:p>
          <a:p>
            <a:pPr marL="514350" indent="-514350">
              <a:buFont typeface="+mj-lt"/>
              <a:buAutoNum type="arabicPeriod"/>
            </a:pPr>
            <a:r>
              <a:rPr lang="en-US" sz="2800" dirty="0"/>
              <a:t>document the development of the </a:t>
            </a:r>
            <a:r>
              <a:rPr lang="en-US" sz="2800" dirty="0">
                <a:latin typeface="Consolas" panose="020B0609020204030204" pitchFamily="49" charset="0"/>
              </a:rPr>
              <a:t>did-url-spec</a:t>
            </a:r>
            <a:r>
              <a:rPr lang="en-US" sz="2800" dirty="0"/>
              <a:t> version of the </a:t>
            </a:r>
            <a:r>
              <a:rPr lang="en-US" sz="2800" dirty="0">
                <a:latin typeface="Consolas" panose="020B0609020204030204" pitchFamily="49" charset="0"/>
              </a:rPr>
              <a:t>did-url</a:t>
            </a:r>
            <a:r>
              <a:rPr lang="en-US" sz="2800" dirty="0"/>
              <a:t> grammar</a:t>
            </a:r>
          </a:p>
          <a:p>
            <a:pPr marL="514350" indent="-514350">
              <a:buFont typeface="+mj-lt"/>
              <a:buAutoNum type="arabicPeriod"/>
            </a:pPr>
            <a:r>
              <a:rPr lang="en-US" sz="2800" dirty="0"/>
              <a:t>publish the final version of the grammar</a:t>
            </a:r>
          </a:p>
          <a:p>
            <a:pPr marL="514350" indent="-514350">
              <a:buFont typeface="+mj-lt"/>
              <a:buAutoNum type="arabicPeriod"/>
            </a:pPr>
            <a:endParaRPr lang="en-US" sz="2800" dirty="0"/>
          </a:p>
          <a:p>
            <a:pPr marL="0" indent="0">
              <a:buNone/>
            </a:pPr>
            <a:r>
              <a:rPr lang="en-US" sz="2800" b="1" dirty="0"/>
              <a:t>Non-goals</a:t>
            </a:r>
          </a:p>
          <a:p>
            <a:pPr marL="514350" indent="-514350">
              <a:buFont typeface="+mj-lt"/>
              <a:buAutoNum type="arabicPeriod"/>
            </a:pPr>
            <a:r>
              <a:rPr lang="en-US" sz="2800" dirty="0"/>
              <a:t>It is not a goal of this discussion force any particular project or specifications effort to adopt this specification but it is hoped that this specification significantly influences the current state and all future states of the `did-url` grammar discussions.</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01DA35EF-E026-4AB3-996F-FA17BD79BC82}"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138982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375E-1B9E-46D6-9E3D-56D25CC4CD4D}"/>
              </a:ext>
            </a:extLst>
          </p:cNvPr>
          <p:cNvSpPr>
            <a:spLocks noGrp="1"/>
          </p:cNvSpPr>
          <p:nvPr>
            <p:ph type="title"/>
          </p:nvPr>
        </p:nvSpPr>
        <p:spPr>
          <a:xfrm>
            <a:off x="0" y="549745"/>
            <a:ext cx="18497550" cy="1487145"/>
          </a:xfrm>
        </p:spPr>
        <p:txBody>
          <a:bodyPr>
            <a:normAutofit fontScale="90000"/>
          </a:bodyPr>
          <a:lstStyle/>
          <a:p>
            <a:r>
              <a:rPr lang="en-US" sz="6000" spc="-300" dirty="0"/>
              <a:t>Decentralized Identifier URL Specification (</a:t>
            </a:r>
            <a:r>
              <a:rPr lang="en-US" sz="6000" spc="-300" dirty="0">
                <a:latin typeface="Consolas" panose="020B0609020204030204" pitchFamily="49" charset="0"/>
              </a:rPr>
              <a:t>did-url-spec</a:t>
            </a:r>
            <a:r>
              <a:rPr lang="en-US" sz="6000" spc="-300" dirty="0"/>
              <a:t>)</a:t>
            </a:r>
            <a:br>
              <a:rPr lang="en-US" dirty="0"/>
            </a:br>
            <a:r>
              <a:rPr lang="en-US" sz="3600" dirty="0"/>
              <a:t>User Scenarios / Applications</a:t>
            </a:r>
          </a:p>
        </p:txBody>
      </p:sp>
      <p:sp>
        <p:nvSpPr>
          <p:cNvPr id="3" name="Content Placeholder 2">
            <a:extLst>
              <a:ext uri="{FF2B5EF4-FFF2-40B4-BE49-F238E27FC236}">
                <a16:creationId xmlns:a16="http://schemas.microsoft.com/office/drawing/2014/main" id="{BA560D08-6839-428A-9369-D2A63B53A5F7}"/>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W3C Decentralized Identifier specification</a:t>
            </a:r>
          </a:p>
          <a:p>
            <a:pPr marL="514350" indent="-514350">
              <a:buFont typeface="+mj-lt"/>
              <a:buAutoNum type="arabicPeriod"/>
            </a:pPr>
            <a:r>
              <a:rPr lang="en-US" dirty="0"/>
              <a:t>DID Resolvers and DID Resolution</a:t>
            </a:r>
          </a:p>
          <a:p>
            <a:pPr marL="514350" indent="-514350">
              <a:buFont typeface="+mj-lt"/>
              <a:buAutoNum type="arabicPeriod"/>
            </a:pPr>
            <a:r>
              <a:rPr lang="en-US" dirty="0"/>
              <a:t>Agent-to-Agent (A2) Communications services in the Hyperledger Indy Agent framework</a:t>
            </a:r>
          </a:p>
          <a:p>
            <a:pPr lvl="1"/>
            <a:r>
              <a:rPr lang="en-US" dirty="0"/>
              <a:t>Attachments</a:t>
            </a:r>
          </a:p>
          <a:p>
            <a:pPr lvl="1"/>
            <a:r>
              <a:rPr lang="en-US" dirty="0"/>
              <a:t>Feature discovery</a:t>
            </a:r>
            <a:endParaRPr lang="en-CA" dirty="0"/>
          </a:p>
          <a:p>
            <a:pPr marL="514350" indent="-514350">
              <a:buFont typeface="+mj-lt"/>
              <a:buAutoNum type="arabicPeriod"/>
            </a:pPr>
            <a:r>
              <a:rPr lang="en-US" dirty="0"/>
              <a:t>Others?</a:t>
            </a:r>
          </a:p>
          <a:p>
            <a:pPr marL="0" indent="0">
              <a:buNone/>
            </a:pPr>
            <a:r>
              <a:rPr lang="en-US" b="1" dirty="0"/>
              <a:t>NOTE</a:t>
            </a:r>
          </a:p>
          <a:p>
            <a:pPr marL="0" indent="0">
              <a:buNone/>
            </a:pPr>
            <a:r>
              <a:rPr lang="en-US" dirty="0"/>
              <a:t>This document is specification specifically for Decentralized Identifier URLs ...described by the </a:t>
            </a:r>
            <a:r>
              <a:rPr lang="en-US" dirty="0">
                <a:latin typeface="Consolas" panose="020B0609020204030204" pitchFamily="49" charset="0"/>
              </a:rPr>
              <a:t>did-url</a:t>
            </a:r>
            <a:r>
              <a:rPr lang="en-US" dirty="0"/>
              <a:t> grammar using the ABNF notation. </a:t>
            </a:r>
          </a:p>
          <a:p>
            <a:pPr marL="0" indent="0">
              <a:buNone/>
            </a:pPr>
            <a:r>
              <a:rPr lang="en-US" dirty="0"/>
              <a:t>For a better understanding of this terminology, read Giving Grammars Written with ABNF Notation the Respect They Deserve (https://hyperonomy.com/2019/03/11/giving-grammars-written-with-abnf-notation-the-respect-they-deserve/.</a:t>
            </a:r>
          </a:p>
        </p:txBody>
      </p:sp>
      <p:sp>
        <p:nvSpPr>
          <p:cNvPr id="4" name="Date Placeholder 3">
            <a:extLst>
              <a:ext uri="{FF2B5EF4-FFF2-40B4-BE49-F238E27FC236}">
                <a16:creationId xmlns:a16="http://schemas.microsoft.com/office/drawing/2014/main" id="{BBAB8ACC-B912-4716-B330-75100E043B7E}"/>
              </a:ext>
            </a:extLst>
          </p:cNvPr>
          <p:cNvSpPr>
            <a:spLocks noGrp="1"/>
          </p:cNvSpPr>
          <p:nvPr>
            <p:ph type="dt" sz="half" idx="10"/>
          </p:nvPr>
        </p:nvSpPr>
        <p:spPr/>
        <p:txBody>
          <a:bodyPr/>
          <a:lstStyle/>
          <a:p>
            <a:fld id="{F86A1BFF-C00E-49B5-AAC0-25E8EA7FD5F1}" type="datetime1">
              <a:rPr lang="en-CA" smtClean="0"/>
              <a:t>2019-03-24</a:t>
            </a:fld>
            <a:endParaRPr lang="en-CA" dirty="0"/>
          </a:p>
        </p:txBody>
      </p:sp>
      <p:sp>
        <p:nvSpPr>
          <p:cNvPr id="5" name="Footer Placeholder 4">
            <a:extLst>
              <a:ext uri="{FF2B5EF4-FFF2-40B4-BE49-F238E27FC236}">
                <a16:creationId xmlns:a16="http://schemas.microsoft.com/office/drawing/2014/main" id="{F0B6D350-C0C7-461A-AA3C-3240B0235CF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0615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DRIVERS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Autofit/>
          </a:bodyPr>
          <a:lstStyle/>
          <a:p>
            <a:pPr marL="0" indent="0">
              <a:buNone/>
            </a:pPr>
            <a:r>
              <a:rPr lang="en-US" dirty="0"/>
              <a:t>During the Feb. 21, 2019 DID Resolution community call, there was a early/initial discussion about using an HTTP binding pattern such as:</a:t>
            </a:r>
          </a:p>
          <a:p>
            <a:r>
              <a:rPr lang="en-US" dirty="0">
                <a:latin typeface="Consolas" panose="020B0609020204030204" pitchFamily="49" charset="0"/>
              </a:rPr>
              <a:t>http://uniresolver.io/resolve/did:xyz:1234</a:t>
            </a:r>
          </a:p>
          <a:p>
            <a:r>
              <a:rPr lang="en-US" dirty="0">
                <a:latin typeface="Consolas" panose="020B0609020204030204" pitchFamily="49" charset="0"/>
              </a:rPr>
              <a:t>http://uniresolver.io/dereference/did:xyz:1234#key1</a:t>
            </a:r>
          </a:p>
          <a:p>
            <a:pPr marL="0" indent="0">
              <a:buNone/>
            </a:pPr>
            <a:r>
              <a:rPr lang="en-US" dirty="0"/>
              <a:t>It was surprising to see the above pattern being proposed because the resolve and dereference operations are redundant.</a:t>
            </a:r>
          </a:p>
          <a:p>
            <a:pPr marL="0" indent="0">
              <a:buNone/>
            </a:pPr>
            <a:r>
              <a:rPr lang="en-US" dirty="0"/>
              <a:t>I assume that the purpose of the current "DID ABNF" syntax discussions is to encapsulate these types of operations into a </a:t>
            </a:r>
            <a:r>
              <a:rPr lang="en-US" dirty="0">
                <a:latin typeface="Consolas" panose="020B0609020204030204" pitchFamily="49" charset="0"/>
              </a:rPr>
              <a:t>did-url</a:t>
            </a:r>
            <a:r>
              <a:rPr lang="en-US" dirty="0"/>
              <a:t> grammar. Based on this assumption, the following </a:t>
            </a:r>
            <a:r>
              <a:rPr lang="en-US" dirty="0">
                <a:latin typeface="Consolas" panose="020B0609020204030204" pitchFamily="49" charset="0"/>
              </a:rPr>
              <a:t>did-url</a:t>
            </a:r>
            <a:r>
              <a:rPr lang="en-US" dirty="0"/>
              <a:t> patterns (and HTTP bindings) are being recommended for use as the primary patterns for the previous 2 use cases:</a:t>
            </a:r>
          </a:p>
          <a:p>
            <a:r>
              <a:rPr lang="en-US" dirty="0"/>
              <a:t>Resolution: </a:t>
            </a:r>
            <a:r>
              <a:rPr lang="en-US" dirty="0">
                <a:latin typeface="Consolas" panose="020B0609020204030204" pitchFamily="49" charset="0"/>
              </a:rPr>
              <a:t>http://uniresolver.io/did:xyz:1234</a:t>
            </a:r>
          </a:p>
          <a:p>
            <a:r>
              <a:rPr lang="en-US" dirty="0"/>
              <a:t>Dereferencing (general case): </a:t>
            </a:r>
            <a:r>
              <a:rPr lang="en-US" dirty="0">
                <a:latin typeface="Consolas" panose="020B0609020204030204" pitchFamily="49" charset="0"/>
              </a:rPr>
              <a:t>http://uniresolver.io/did:xyz:1234#key1</a:t>
            </a:r>
            <a:br>
              <a:rPr lang="en-US" dirty="0"/>
            </a:br>
            <a:r>
              <a:rPr lang="en-US" dirty="0"/>
              <a:t>and, optionally,                      </a:t>
            </a:r>
            <a:r>
              <a:rPr lang="en-US" dirty="0">
                <a:latin typeface="Consolas" panose="020B0609020204030204" pitchFamily="49" charset="0"/>
              </a:rPr>
              <a:t>http://uniresolver.io/did:xyz:1234!$selectId="key1"</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F558573A-437B-45D7-9370-5CCA4DE32B56}"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27589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D9-8DF4-4A1D-A8CD-265A07AFD217}"/>
              </a:ext>
            </a:extLst>
          </p:cNvPr>
          <p:cNvSpPr>
            <a:spLocks noGrp="1"/>
          </p:cNvSpPr>
          <p:nvPr>
            <p:ph type="title"/>
          </p:nvPr>
        </p:nvSpPr>
        <p:spPr/>
        <p:txBody>
          <a:bodyPr/>
          <a:lstStyle/>
          <a:p>
            <a:r>
              <a:rPr lang="en-CA" dirty="0"/>
              <a:t>Approach</a:t>
            </a:r>
            <a:endParaRPr lang="en-US" dirty="0"/>
          </a:p>
        </p:txBody>
      </p:sp>
      <p:sp>
        <p:nvSpPr>
          <p:cNvPr id="3" name="Content Placeholder 2">
            <a:extLst>
              <a:ext uri="{FF2B5EF4-FFF2-40B4-BE49-F238E27FC236}">
                <a16:creationId xmlns:a16="http://schemas.microsoft.com/office/drawing/2014/main" id="{4AC5C470-7068-4B8A-AE20-B7A2C07DC428}"/>
              </a:ext>
            </a:extLst>
          </p:cNvPr>
          <p:cNvSpPr>
            <a:spLocks noGrp="1"/>
          </p:cNvSpPr>
          <p:nvPr>
            <p:ph idx="1"/>
          </p:nvPr>
        </p:nvSpPr>
        <p:spPr/>
        <p:txBody>
          <a:bodyPr>
            <a:normAutofit/>
          </a:bodyPr>
          <a:lstStyle/>
          <a:p>
            <a:pPr marL="0" indent="0">
              <a:buNone/>
            </a:pPr>
            <a:r>
              <a:rPr lang="en-US" dirty="0"/>
              <a:t>The general approach is:</a:t>
            </a:r>
          </a:p>
          <a:p>
            <a:pPr marL="514350" indent="-514350">
              <a:buFont typeface="+mj-lt"/>
              <a:buAutoNum type="arabicPeriod"/>
            </a:pPr>
            <a:r>
              <a:rPr lang="en-US" dirty="0"/>
              <a:t>Use the original architectural principles from the draft `did-spec` as well as the higher-level DID use cases from several documents (see below) to create a comprehensive list of lower-level </a:t>
            </a:r>
            <a:r>
              <a:rPr lang="en-US" dirty="0">
                <a:latin typeface="Consolas" panose="020B0609020204030204" pitchFamily="49" charset="0"/>
              </a:rPr>
              <a:t>did-url</a:t>
            </a:r>
            <a:r>
              <a:rPr lang="en-US" dirty="0"/>
              <a:t> use cases for the </a:t>
            </a:r>
            <a:r>
              <a:rPr lang="en-US" dirty="0">
                <a:latin typeface="Consolas" panose="020B0609020204030204" pitchFamily="49" charset="0"/>
              </a:rPr>
              <a:t>did-url</a:t>
            </a:r>
            <a:r>
              <a:rPr lang="en-US" dirty="0"/>
              <a:t> grammar.</a:t>
            </a:r>
          </a:p>
          <a:p>
            <a:pPr marL="514350" indent="-514350">
              <a:buFont typeface="+mj-lt"/>
              <a:buAutoNum type="arabicPeriod"/>
            </a:pPr>
            <a:r>
              <a:rPr lang="en-US" dirty="0"/>
              <a:t>Use the lower-level </a:t>
            </a:r>
            <a:r>
              <a:rPr lang="en-US" dirty="0">
                <a:latin typeface="Consolas" panose="020B0609020204030204" pitchFamily="49" charset="0"/>
              </a:rPr>
              <a:t>did-url</a:t>
            </a:r>
            <a:r>
              <a:rPr lang="en-US" dirty="0"/>
              <a:t> use cases which in turn can drive the design of the </a:t>
            </a:r>
            <a:r>
              <a:rPr lang="en-US" dirty="0">
                <a:latin typeface="Consolas" panose="020B0609020204030204" pitchFamily="49" charset="0"/>
              </a:rPr>
              <a:t>did-url</a:t>
            </a:r>
            <a:r>
              <a:rPr lang="en-US" dirty="0"/>
              <a:t> grammar (expressed at a higher level using ABNF notation).</a:t>
            </a:r>
          </a:p>
          <a:p>
            <a:pPr marL="514350" indent="-514350">
              <a:buFont typeface="+mj-lt"/>
              <a:buAutoNum type="arabicPeriod"/>
            </a:pPr>
            <a:r>
              <a:rPr lang="en-US" dirty="0"/>
              <a:t>Use the </a:t>
            </a:r>
            <a:r>
              <a:rPr lang="en-US" dirty="0">
                <a:latin typeface="Consolas" panose="020B0609020204030204" pitchFamily="49" charset="0"/>
              </a:rPr>
              <a:t>did-url</a:t>
            </a:r>
            <a:r>
              <a:rPr lang="en-US" dirty="0"/>
              <a:t> grammar design to drive the implementation (i.e. ABNF source code) for the actual </a:t>
            </a:r>
            <a:r>
              <a:rPr lang="en-US" dirty="0">
                <a:latin typeface="Consolas" panose="020B0609020204030204" pitchFamily="49" charset="0"/>
              </a:rPr>
              <a:t>did-url</a:t>
            </a:r>
            <a:r>
              <a:rPr lang="en-US" dirty="0"/>
              <a:t> grammar.</a:t>
            </a:r>
          </a:p>
          <a:p>
            <a:pPr marL="514350" indent="-514350">
              <a:buFont typeface="+mj-lt"/>
              <a:buAutoNum type="arabicPeriod"/>
            </a:pPr>
            <a:r>
              <a:rPr lang="en-US" dirty="0"/>
              <a:t>Validate the </a:t>
            </a:r>
            <a:r>
              <a:rPr lang="en-US" dirty="0">
                <a:latin typeface="Consolas" panose="020B0609020204030204" pitchFamily="49" charset="0"/>
              </a:rPr>
              <a:t>did-url</a:t>
            </a:r>
            <a:r>
              <a:rPr lang="en-US" dirty="0"/>
              <a:t> grammar by testing using test cases based on the </a:t>
            </a:r>
            <a:r>
              <a:rPr lang="en-US" dirty="0">
                <a:latin typeface="Consolas" panose="020B0609020204030204" pitchFamily="49" charset="0"/>
              </a:rPr>
              <a:t>did-url</a:t>
            </a:r>
            <a:r>
              <a:rPr lang="en-US" dirty="0"/>
              <a:t> lower-level use cases.</a:t>
            </a:r>
          </a:p>
          <a:p>
            <a:pPr marL="514350" indent="-514350">
              <a:buFont typeface="+mj-lt"/>
              <a:buAutoNum type="arabicPeriod"/>
            </a:pPr>
            <a:r>
              <a:rPr lang="en-US" dirty="0"/>
              <a:t>Iterate.</a:t>
            </a:r>
          </a:p>
          <a:p>
            <a:endParaRPr lang="en-US" dirty="0"/>
          </a:p>
        </p:txBody>
      </p:sp>
      <p:sp>
        <p:nvSpPr>
          <p:cNvPr id="4" name="Date Placeholder 3">
            <a:extLst>
              <a:ext uri="{FF2B5EF4-FFF2-40B4-BE49-F238E27FC236}">
                <a16:creationId xmlns:a16="http://schemas.microsoft.com/office/drawing/2014/main" id="{1936D47C-B811-42D9-82C5-473C8925360F}"/>
              </a:ext>
            </a:extLst>
          </p:cNvPr>
          <p:cNvSpPr>
            <a:spLocks noGrp="1"/>
          </p:cNvSpPr>
          <p:nvPr>
            <p:ph type="dt" sz="half" idx="10"/>
          </p:nvPr>
        </p:nvSpPr>
        <p:spPr/>
        <p:txBody>
          <a:bodyPr/>
          <a:lstStyle/>
          <a:p>
            <a:fld id="{250BB67C-2449-49F6-BDBD-5AD6AA929BE5}" type="datetime1">
              <a:rPr lang="en-CA" smtClean="0"/>
              <a:t>2019-03-24</a:t>
            </a:fld>
            <a:endParaRPr lang="en-CA" dirty="0"/>
          </a:p>
        </p:txBody>
      </p:sp>
      <p:sp>
        <p:nvSpPr>
          <p:cNvPr id="5" name="Footer Placeholder 4">
            <a:extLst>
              <a:ext uri="{FF2B5EF4-FFF2-40B4-BE49-F238E27FC236}">
                <a16:creationId xmlns:a16="http://schemas.microsoft.com/office/drawing/2014/main" id="{F9C6DB7A-AAF1-44D2-AA8B-4D4E1999C5C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598486205"/>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28230</TotalTime>
  <Words>2767</Words>
  <Application>Microsoft Office PowerPoint</Application>
  <PresentationFormat>Custom</PresentationFormat>
  <Paragraphs>428</Paragraphs>
  <Slides>59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Consolas</vt:lpstr>
      <vt:lpstr>Gill Sans MT</vt:lpstr>
      <vt:lpstr>Koblenz Serial</vt:lpstr>
      <vt:lpstr>Gallery</vt:lpstr>
      <vt:lpstr>PowerPoint Presentation</vt:lpstr>
      <vt:lpstr>Hyperonomy Business Blockchain  Decentralized Identifier URL Specification (did-url-spec) https://github.com/mwherman2000/did-url-spec</vt:lpstr>
      <vt:lpstr>Michael Herman Independent Blockchain Architect Alberta, CANADA</vt:lpstr>
      <vt:lpstr>Status</vt:lpstr>
      <vt:lpstr>Purpose and Audience</vt:lpstr>
      <vt:lpstr>Goals and Non-goals</vt:lpstr>
      <vt:lpstr>Decentralized Identifier URL Specification (did-url-spec) User Scenarios / Applications</vt:lpstr>
      <vt:lpstr>DRIVERS</vt:lpstr>
      <vt:lpstr>Approach</vt:lpstr>
      <vt:lpstr>Guiding Principles (1/2)</vt:lpstr>
      <vt:lpstr>#1.1</vt:lpstr>
      <vt:lpstr>#1.2 (1/3)</vt:lpstr>
      <vt:lpstr>#1.2 (2/3)</vt:lpstr>
      <vt:lpstr>#1.2 (3/3)</vt:lpstr>
      <vt:lpstr>Guiding Principles (2/2)</vt:lpstr>
      <vt:lpstr> Background</vt:lpstr>
      <vt:lpstr>Generic Parsing and Processing (1/3)</vt:lpstr>
      <vt:lpstr>Generic Parsing and Processing: SQL Example</vt:lpstr>
      <vt:lpstr>Generic Parsing and Processing Pipeline</vt:lpstr>
      <vt:lpstr>SQL Server Query Execution Flow (T-SQL Query)</vt:lpstr>
      <vt:lpstr>Soft Parse vs. Hard Parse</vt:lpstr>
      <vt:lpstr>Processing: Execution Plans (T-SQL)</vt:lpstr>
      <vt:lpstr>Processing: Execution Plans (Cypher/Neo4J) Neo4j Graph Database</vt:lpstr>
      <vt:lpstr>Generic Parsing and Processing (1/2) Sample User Scenarios</vt:lpstr>
      <vt:lpstr> did-url Parsing and Processing</vt:lpstr>
      <vt:lpstr>Generic Parsing and Processing (1/2) Sample User Scenarios</vt:lpstr>
      <vt:lpstr>Generic Parsing and Processing (2/2) did-url User Scenarios</vt:lpstr>
      <vt:lpstr>Generic Parsing and Processing (repeat)</vt:lpstr>
      <vt:lpstr>DID Resolution vs. DID Dereferencing</vt:lpstr>
      <vt:lpstr>DID Document Examples</vt:lpstr>
      <vt:lpstr> An Example</vt:lpstr>
      <vt:lpstr>did-url Service Endpoint Transformers: Use Cases </vt:lpstr>
      <vt:lpstr>did-url Service Endpoint Transformers: Examples </vt:lpstr>
      <vt:lpstr>did-url Service Endpoint Transformers: NOTES</vt:lpstr>
      <vt:lpstr> Use Case Analysis</vt:lpstr>
      <vt:lpstr>Use Case Analysis</vt:lpstr>
      <vt:lpstr> Higher-Level Use Cases</vt:lpstr>
      <vt:lpstr>Higher-Level Use Cases</vt:lpstr>
      <vt:lpstr> Lower-Level did-url Use Cases</vt:lpstr>
      <vt:lpstr>PowerPoint Presentation</vt:lpstr>
      <vt:lpstr>Lower-Level did-url Use Cases: B (superseded by H)</vt:lpstr>
      <vt:lpstr>Lower-Level did-url Use Cases: C</vt:lpstr>
      <vt:lpstr>PowerPoint Presentation</vt:lpstr>
      <vt:lpstr>Lower-Level did-url Use Cases: E</vt:lpstr>
      <vt:lpstr>Lower-Level did-url Use Cases: F</vt:lpstr>
      <vt:lpstr>Lower-Level did-url Use Cases: G</vt:lpstr>
      <vt:lpstr>Lower-Level did-url Use Cases: H</vt:lpstr>
      <vt:lpstr>Lower-Level did-url Use Cases: I</vt:lpstr>
      <vt:lpstr>Lower-Level did-url Use Cases: J</vt:lpstr>
      <vt:lpstr>Lower-Level did-url Use Cases: K</vt:lpstr>
      <vt:lpstr>Lower-Level did-url Use Cases: J</vt:lpstr>
      <vt:lpstr> Tooling</vt:lpstr>
      <vt:lpstr>Grammar-Based Automated Parser Generation</vt:lpstr>
      <vt:lpstr>Grammar Testing / Validation</vt:lpstr>
      <vt:lpstr>Impacts</vt:lpstr>
      <vt:lpstr> Wrapping UP…</vt:lpstr>
      <vt:lpstr>Next Steps</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217</cp:revision>
  <dcterms:created xsi:type="dcterms:W3CDTF">2018-06-12T18:49:04Z</dcterms:created>
  <dcterms:modified xsi:type="dcterms:W3CDTF">2019-03-25T02:07:40Z</dcterms:modified>
</cp:coreProperties>
</file>