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613" r:id="rId2"/>
    <p:sldId id="537" r:id="rId3"/>
    <p:sldId id="610" r:id="rId4"/>
    <p:sldId id="616" r:id="rId5"/>
    <p:sldId id="604" r:id="rId6"/>
    <p:sldId id="634" r:id="rId7"/>
    <p:sldId id="635" r:id="rId8"/>
    <p:sldId id="615" r:id="rId9"/>
    <p:sldId id="617" r:id="rId10"/>
    <p:sldId id="618" r:id="rId11"/>
    <p:sldId id="607" r:id="rId12"/>
    <p:sldId id="649" r:id="rId13"/>
    <p:sldId id="650" r:id="rId14"/>
    <p:sldId id="651" r:id="rId15"/>
    <p:sldId id="619" r:id="rId16"/>
    <p:sldId id="600" r:id="rId17"/>
    <p:sldId id="631" r:id="rId18"/>
    <p:sldId id="626" r:id="rId19"/>
    <p:sldId id="652" r:id="rId20"/>
    <p:sldId id="632" r:id="rId21"/>
    <p:sldId id="633" r:id="rId22"/>
    <p:sldId id="630" r:id="rId23"/>
    <p:sldId id="655" r:id="rId24"/>
    <p:sldId id="654" r:id="rId25"/>
    <p:sldId id="653" r:id="rId26"/>
    <p:sldId id="656" r:id="rId27"/>
    <p:sldId id="625" r:id="rId28"/>
    <p:sldId id="627" r:id="rId29"/>
    <p:sldId id="622" r:id="rId30"/>
    <p:sldId id="623" r:id="rId31"/>
    <p:sldId id="624" r:id="rId32"/>
    <p:sldId id="646" r:id="rId33"/>
    <p:sldId id="636" r:id="rId34"/>
    <p:sldId id="637" r:id="rId35"/>
    <p:sldId id="638" r:id="rId36"/>
    <p:sldId id="639" r:id="rId37"/>
    <p:sldId id="640" r:id="rId38"/>
    <p:sldId id="642" r:id="rId39"/>
    <p:sldId id="643" r:id="rId40"/>
    <p:sldId id="644" r:id="rId41"/>
    <p:sldId id="645" r:id="rId42"/>
    <p:sldId id="647" r:id="rId43"/>
    <p:sldId id="648" r:id="rId44"/>
    <p:sldId id="628" r:id="rId45"/>
    <p:sldId id="621" r:id="rId46"/>
    <p:sldId id="620" r:id="rId47"/>
    <p:sldId id="608" r:id="rId48"/>
    <p:sldId id="598" r:id="rId49"/>
    <p:sldId id="612" r:id="rId50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6DC38D0-8260-4B9E-83D4-540EEDE9513A}">
          <p14:sldIdLst>
            <p14:sldId id="613"/>
            <p14:sldId id="537"/>
            <p14:sldId id="610"/>
            <p14:sldId id="616"/>
          </p14:sldIdLst>
        </p14:section>
        <p14:section name="Purpose and Goals" id="{632293AF-C68B-4932-8101-75E348F82506}">
          <p14:sldIdLst>
            <p14:sldId id="604"/>
            <p14:sldId id="634"/>
            <p14:sldId id="635"/>
            <p14:sldId id="615"/>
            <p14:sldId id="617"/>
            <p14:sldId id="618"/>
            <p14:sldId id="607"/>
            <p14:sldId id="649"/>
            <p14:sldId id="650"/>
            <p14:sldId id="651"/>
            <p14:sldId id="619"/>
          </p14:sldIdLst>
        </p14:section>
        <p14:section name="Background" id="{98F13517-9878-4715-B24A-249FB1A2EC4A}">
          <p14:sldIdLst>
            <p14:sldId id="600"/>
            <p14:sldId id="631"/>
            <p14:sldId id="626"/>
            <p14:sldId id="652"/>
            <p14:sldId id="632"/>
            <p14:sldId id="633"/>
            <p14:sldId id="630"/>
            <p14:sldId id="655"/>
            <p14:sldId id="654"/>
            <p14:sldId id="653"/>
            <p14:sldId id="656"/>
            <p14:sldId id="625"/>
          </p14:sldIdLst>
        </p14:section>
        <p14:section name="An Example" id="{EC5C8AD2-C12B-4AE7-9B07-441A18C75470}">
          <p14:sldIdLst>
            <p14:sldId id="627"/>
            <p14:sldId id="622"/>
            <p14:sldId id="623"/>
            <p14:sldId id="624"/>
          </p14:sldIdLst>
        </p14:section>
        <p14:section name="Lower-level `did-url` Use Cases" id="{4FC64E60-1BA5-46E2-848E-3E90230D460B}">
          <p14:sldIdLst>
            <p14:sldId id="646"/>
            <p14:sldId id="636"/>
            <p14:sldId id="637"/>
            <p14:sldId id="638"/>
            <p14:sldId id="639"/>
            <p14:sldId id="640"/>
            <p14:sldId id="642"/>
            <p14:sldId id="643"/>
            <p14:sldId id="644"/>
            <p14:sldId id="645"/>
            <p14:sldId id="647"/>
            <p14:sldId id="648"/>
          </p14:sldIdLst>
        </p14:section>
        <p14:section name="Testing / Validation" id="{FDA19DB8-0715-40B6-A3FC-73319E22D3B6}">
          <p14:sldIdLst>
            <p14:sldId id="628"/>
            <p14:sldId id="621"/>
          </p14:sldIdLst>
        </p14:section>
        <p14:section name="Impacts" id="{D1193508-C051-4D81-B6EB-AAECF8FBBB89}">
          <p14:sldIdLst>
            <p14:sldId id="620"/>
          </p14:sldIdLst>
        </p14:section>
        <p14:section name="Conclusion" id="{A3D99601-0A56-4742-8D14-F7FFD48AA98E}">
          <p14:sldIdLst>
            <p14:sldId id="608"/>
            <p14:sldId id="598"/>
            <p14:sldId id="612"/>
          </p14:sldIdLst>
        </p14:section>
        <p14:section name="Gumball Protocol" id="{00EF833F-22A3-482C-AF15-DAA998B87B19}">
          <p14:sldIdLst/>
        </p14:section>
        <p14:section name="GUMBALL PROTOCOL" id="{A51743F3-6505-49FF-8B46-40DF641800F8}">
          <p14:sldIdLst/>
        </p14:section>
        <p14:section name="NFEs" id="{5CE02D62-BD82-4EF6-A749-1F1F8FD2FF34}">
          <p14:sldIdLst/>
        </p14:section>
        <p14:section name="GUMBALL IMAGES" id="{AE09B145-9F73-426E-938C-66E04B232F43}">
          <p14:sldIdLst/>
        </p14:section>
        <p14:section name="CERTIFIED DATA" id="{12888242-BC1D-4377-BC48-039F1FB21164}">
          <p14:sldIdLst/>
        </p14:section>
        <p14:section name="BLOCKCHAIN HERD BOOK" id="{60EE25AF-276A-42F1-8C2E-B68B05BC0883}">
          <p14:sldIdLst/>
        </p14:section>
        <p14:section name="SERENTITYDAPP" id="{0E0D4DD8-B778-4DC5-A396-A44F2C45E0D4}">
          <p14:sldIdLst/>
        </p14:section>
        <p14:section name="HYPERONOMY BUSINESS BLOCKCHAIN" id="{99780CC0-9927-4DAC-9948-2530D81FC84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2"/>
    <a:srgbClr val="C0D4F3"/>
    <a:srgbClr val="A8D6E8"/>
    <a:srgbClr val="AFEEFF"/>
    <a:srgbClr val="0085B5"/>
    <a:srgbClr val="1D326D"/>
    <a:srgbClr val="0083B9"/>
    <a:srgbClr val="EBEAEA"/>
    <a:srgbClr val="DEEBF7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4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AB124-E393-4774-876C-6DE34449BB95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8D1F4-A4C0-46ED-9389-425536AC7E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712" y="1258005"/>
            <a:ext cx="12241477" cy="3602126"/>
          </a:xfrm>
        </p:spPr>
        <p:txBody>
          <a:bodyPr bIns="0" anchor="b">
            <a:normAutofit/>
          </a:bodyPr>
          <a:lstStyle>
            <a:lvl1pPr algn="l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713" y="5125850"/>
            <a:ext cx="12241475" cy="138564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551" b="0" cap="all" baseline="0">
                <a:solidFill>
                  <a:schemeClr val="tx1"/>
                </a:solidFill>
              </a:defRPr>
            </a:lvl1pPr>
            <a:lvl2pPr marL="647990" indent="0" algn="ctr">
              <a:buNone/>
              <a:defRPr sz="2551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0564" y="589113"/>
            <a:ext cx="4961626" cy="438249"/>
          </a:xfrm>
        </p:spPr>
        <p:txBody>
          <a:bodyPr/>
          <a:lstStyle/>
          <a:p>
            <a:fld id="{3DDD2756-3006-4FC9-B7F8-B2E94B34317B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8899" y="587606"/>
            <a:ext cx="7049618" cy="438249"/>
          </a:xfrm>
        </p:spPr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740713" y="5122076"/>
            <a:ext cx="161947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428C78-5767-4C6B-9C6A-9D1C4C34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AE74619-D3D0-4CD2-B55E-2722E7826351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E1273D-8FA4-4223-BF2F-89608B92025C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364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6966-E014-4339-A56A-A294103440F3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60633" y="2617991"/>
            <a:ext cx="136169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4EE2D89-981E-4892-AB50-2BEFE425455E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A382016-F622-445C-9729-EE2A5CFFE281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AE19C16-A7D0-45E1-89E6-F9E27DD17C34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34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78219" y="1132434"/>
            <a:ext cx="2290020" cy="660474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7559" y="1132434"/>
            <a:ext cx="11095940" cy="660474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900F-8F51-4E79-9C3A-1122C51284EC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378220" y="1132434"/>
            <a:ext cx="0" cy="6604746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2AF691-9279-4DEB-95FD-3A5D88C33991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6C5DE6A-9BFE-476A-B10F-F46A93F9A818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AE805E-920A-4C69-8CC3-63525828854C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018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487145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D326D"/>
                </a:solidFill>
                <a:latin typeface="Koblenz Serial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2036890"/>
            <a:ext cx="15870238" cy="664824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9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19" y="2489071"/>
            <a:ext cx="12250096" cy="2675907"/>
          </a:xfrm>
        </p:spPr>
        <p:txBody>
          <a:bodyPr anchor="b">
            <a:normAutofit/>
          </a:bodyPr>
          <a:lstStyle>
            <a:lvl1pPr algn="l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1119" y="5394754"/>
            <a:ext cx="12232084" cy="1435686"/>
          </a:xfrm>
        </p:spPr>
        <p:txBody>
          <a:bodyPr tIns="91440">
            <a:normAutofit/>
          </a:bodyPr>
          <a:lstStyle>
            <a:lvl1pPr marL="0" indent="0" algn="l">
              <a:buNone/>
              <a:defRPr sz="2551">
                <a:solidFill>
                  <a:schemeClr val="tx1"/>
                </a:solidFill>
              </a:defRPr>
            </a:lvl1pPr>
            <a:lvl2pPr marL="647990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F3DC-8433-456D-A958-E3E3D5C3F6D2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61119" y="5393038"/>
            <a:ext cx="1223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1A31C95-E4DD-40D2-9A4B-5A53ACB5ADFD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>
                <a:solidFill>
                  <a:schemeClr val="bg1"/>
                </a:solidFill>
              </a:rPr>
              <a:pPr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A8A9996-92C0-4DD5-859F-79F65DB62EA4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7CB8846-3022-47A1-9215-483D6A5DB447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04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002" y="1140819"/>
            <a:ext cx="13614237" cy="1501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1328" y="2850141"/>
            <a:ext cx="6583656" cy="4887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0352" y="2859304"/>
            <a:ext cx="6583656" cy="48778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130F-F179-4A69-944F-28F8E685AD25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060633" y="2617991"/>
            <a:ext cx="136169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37F6F2-3758-4B08-8C55-0E65CC616136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6B55B94-C7B9-4EC9-8488-69515540290D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1CF34CD-3857-483D-98FD-B2B5768A1CE1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72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130" y="1139790"/>
            <a:ext cx="13617108" cy="1497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1130" y="2862431"/>
            <a:ext cx="6583656" cy="11366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18" b="0" cap="all" baseline="0">
                <a:solidFill>
                  <a:schemeClr val="accent1"/>
                </a:solidFill>
              </a:defRPr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1130" y="4003010"/>
            <a:ext cx="6583656" cy="37481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88355" y="2867326"/>
            <a:ext cx="6583656" cy="113706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18" b="0" cap="all" baseline="0">
                <a:solidFill>
                  <a:schemeClr val="accent1"/>
                </a:solidFill>
              </a:defRPr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88355" y="3999073"/>
            <a:ext cx="6583656" cy="3738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83C8-1DF8-4245-A07A-4755AD6E4B48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060633" y="2617991"/>
            <a:ext cx="136169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5AA97-1758-463A-93ED-211CB11E7E7C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C075A1B-48B7-4FAD-87B5-14B34CA0F064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8E7B976-AF7A-4BDE-B3A2-041EB7095300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95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487145"/>
          </a:xfrm>
        </p:spPr>
        <p:txBody>
          <a:bodyPr>
            <a:normAutofit/>
          </a:bodyPr>
          <a:lstStyle>
            <a:lvl1pPr>
              <a:defRPr sz="5400">
                <a:latin typeface="Koblenz Serial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06614" y="9018020"/>
            <a:ext cx="5868474" cy="4367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154C3-8EB9-49B6-A415-51037853ABD5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7349" y="9019515"/>
            <a:ext cx="8233240" cy="4352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6D579B6-E979-471E-AC80-707B4308BFED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>
                <a:solidFill>
                  <a:schemeClr val="bg1"/>
                </a:solidFill>
              </a:rPr>
              <a:pPr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0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DFF05B5-D7CA-483E-AEE4-94AF4DE8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32724B-EE55-45CB-A9ED-A75F7A4D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A5757B-9107-4526-ADC1-46EE70F3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727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559" y="1132434"/>
            <a:ext cx="4639021" cy="3184976"/>
          </a:xfrm>
        </p:spPr>
        <p:txBody>
          <a:bodyPr anchor="b">
            <a:normAutofit/>
          </a:bodyPr>
          <a:lstStyle>
            <a:lvl1pPr algn="l"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546" y="1132435"/>
            <a:ext cx="8521580" cy="6603239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7559" y="4543339"/>
            <a:ext cx="4641734" cy="3186484"/>
          </a:xfrm>
        </p:spPr>
        <p:txBody>
          <a:bodyPr/>
          <a:lstStyle>
            <a:lvl1pPr marL="0" indent="0" algn="l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F02F-D285-4869-A177-106AF978F8AA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2673" y="4543339"/>
            <a:ext cx="463390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6047CC-DA28-4076-BC9E-0D43BFA1B3F4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CC9B87-A470-4BEB-85F2-9AC29F600A4E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030A27B-E456-42CB-9965-58F57753D0B8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99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597834" y="683410"/>
            <a:ext cx="5774908" cy="729813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820" y="1600928"/>
            <a:ext cx="7841067" cy="2594599"/>
          </a:xfrm>
        </p:spPr>
        <p:txBody>
          <a:bodyPr anchor="b">
            <a:normAutofit/>
          </a:bodyPr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14842" y="1591048"/>
            <a:ext cx="3955976" cy="547998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5577" y="4459007"/>
            <a:ext cx="7829836" cy="2840026"/>
          </a:xfrm>
        </p:spPr>
        <p:txBody>
          <a:bodyPr>
            <a:normAutofit/>
          </a:bodyPr>
          <a:lstStyle>
            <a:lvl1pPr marL="0" indent="0" algn="l">
              <a:buNone/>
              <a:defRPr sz="2551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51401" y="7752762"/>
            <a:ext cx="7834013" cy="453730"/>
          </a:xfrm>
        </p:spPr>
        <p:txBody>
          <a:bodyPr/>
          <a:lstStyle>
            <a:lvl1pPr algn="l">
              <a:defRPr/>
            </a:lvl1pPr>
          </a:lstStyle>
          <a:p>
            <a:fld id="{FE77C0AE-B8BC-4C51-9DF3-B9F948201242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1400" y="451629"/>
            <a:ext cx="7853363" cy="454875"/>
          </a:xfrm>
        </p:spPr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51401" y="4455624"/>
            <a:ext cx="78340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6B9BE36-0F1E-40F3-AD21-67DBBD9B1F26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EA3EED5-19E4-4535-B714-41C8AAB75C3A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69453FE-7D67-4BD9-BA74-12123F478A41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90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62328"/>
            <a:ext cx="17279938" cy="58196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683435"/>
            <a:ext cx="17279938" cy="10530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349" y="1140295"/>
            <a:ext cx="13610892" cy="1487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349" y="2857021"/>
            <a:ext cx="13610892" cy="489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06614" y="468255"/>
            <a:ext cx="4961626" cy="438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A1CD3-E264-4CE0-9EAE-56B619A18422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349" y="466748"/>
            <a:ext cx="8417218" cy="438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398" y="1132433"/>
            <a:ext cx="1149472" cy="71375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68">
                <a:solidFill>
                  <a:schemeClr val="accent1"/>
                </a:solidFill>
              </a:defRPr>
            </a:lvl1pPr>
          </a:lstStyle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686175"/>
            <a:ext cx="17279938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1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4535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120000"/>
        </a:lnSpc>
        <a:spcBef>
          <a:spcPts val="141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35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55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68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84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onomy.com/2019/03/11/giving-grammars-written-with-abnf-notation-the-respect-they-deserve/" TargetMode="External"/><Relationship Id="rId2" Type="http://schemas.openxmlformats.org/officeDocument/2006/relationships/hyperlink" Target="https://hyperonomy.com/2019/03/12/internet-protocols-and-standards-not-only-need-to-be-open-but-more-importantly-open-to-innov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did-url-spec/blob/master/examples/INDY-ARM-example.json" TargetMode="External"/><Relationship Id="rId2" Type="http://schemas.openxmlformats.org/officeDocument/2006/relationships/hyperlink" Target="https://github.com/mwherman2000/did-url-spec/blob/master/examples/did-spec-example16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wherman2000/did-url-spec/blob/master/examples/windley-diddoc-example.jso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arran.fi.muni.cz/bnfparser2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A88EA10A-757B-4E99-B380-C4AA83210436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2019-03-23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D0AC86D-EBD2-41E3-AC70-6E1F6E5C836A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2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BF60-F12F-4A35-943F-064A685F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Guiding Principles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A493-2EEA-4026-932E-8B13A239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76350"/>
            <a:ext cx="15870238" cy="74087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Follow the Core Principles expressed in the following documents:</a:t>
            </a:r>
          </a:p>
          <a:p>
            <a:pPr lvl="1"/>
            <a:r>
              <a:rPr lang="en-US" dirty="0"/>
              <a:t>The #OpenToInnovation Principle: Internet protocols and standards not only need to be open, but more importantly, open to innovation (</a:t>
            </a:r>
            <a:r>
              <a:rPr lang="en-US" dirty="0">
                <a:hlinkClick r:id="rId2"/>
              </a:rPr>
              <a:t>https://hyperonomy.com/2019/03/12/internet-protocols-and-standards-not-only-need-to-be-open-but-more-importantly-open-to-innovation/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Giving Grammars Written with ABNF Notation the Respect They Deserve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https://hyperonomy.com/2019/03/11/giving-grammars-written-with-abnf-notation-the-respect-they-deserve/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that an app developer has the tools he/she needs to be able to effectively search, find, resolve, and dereference:</a:t>
            </a:r>
          </a:p>
          <a:p>
            <a:pPr lvl="1"/>
            <a:r>
              <a:rPr lang="en-US" dirty="0"/>
              <a:t>a single DID Document associated with a DID, or</a:t>
            </a:r>
          </a:p>
          <a:p>
            <a:pPr lvl="1"/>
            <a:r>
              <a:rPr lang="en-US" dirty="0"/>
              <a:t>a collection of DID Documents based on several criteria (defined in the use cases)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that an app developer has the tools he/she needs to be able to effectively search, find, resolve, dereference, and execute:</a:t>
            </a:r>
          </a:p>
          <a:p>
            <a:pPr lvl="1"/>
            <a:r>
              <a:rPr lang="en-US" dirty="0"/>
              <a:t>a service endpoint associated with a service-id in a single DID Document associated with a DID.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73FB-1D5C-470B-BBE4-B8EB675E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C0F6-1E0C-411D-B4A1-C591DC00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4260-8A29-458C-B174-6D517FA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5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795452-1CA0-4230-B3DC-30E93837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10" y="1"/>
            <a:ext cx="9917690" cy="97239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096CFC-04C8-4E1D-8AF8-D90DDC5C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#1.1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543B1E2-D07E-4DC3-949D-4C1CAF971F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020175"/>
            <a:ext cx="1168400" cy="43656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8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96CFC-04C8-4E1D-8AF8-D90DDC5C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549745"/>
            <a:ext cx="16155988" cy="1487145"/>
          </a:xfrm>
        </p:spPr>
        <p:txBody>
          <a:bodyPr/>
          <a:lstStyle/>
          <a:p>
            <a:r>
              <a:rPr lang="en-CA" dirty="0"/>
              <a:t>#1.2 (1/3)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543B1E2-D07E-4DC3-949D-4C1CAF971F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020175"/>
            <a:ext cx="1168400" cy="43656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4960F-0C36-40AD-B9CA-42A4445A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219" y="-152400"/>
            <a:ext cx="9900000" cy="99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0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96CFC-04C8-4E1D-8AF8-D90DDC5C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549745"/>
            <a:ext cx="16155988" cy="1487145"/>
          </a:xfrm>
        </p:spPr>
        <p:txBody>
          <a:bodyPr/>
          <a:lstStyle/>
          <a:p>
            <a:r>
              <a:rPr lang="en-CA" dirty="0"/>
              <a:t>#1.2 (2/3)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543B1E2-D07E-4DC3-949D-4C1CAF971F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020175"/>
            <a:ext cx="1168400" cy="43656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13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BCF085-6B82-4182-93E8-EC8BE469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819" y="549745"/>
            <a:ext cx="9900000" cy="6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9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96CFC-04C8-4E1D-8AF8-D90DDC5C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549745"/>
            <a:ext cx="16155988" cy="1487145"/>
          </a:xfrm>
        </p:spPr>
        <p:txBody>
          <a:bodyPr/>
          <a:lstStyle/>
          <a:p>
            <a:r>
              <a:rPr lang="en-CA" dirty="0"/>
              <a:t>#1.2 (3/3)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543B1E2-D07E-4DC3-949D-4C1CAF971F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020175"/>
            <a:ext cx="1168400" cy="43656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7A1120-2B87-49E2-B766-DDEA633E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19" y="546738"/>
            <a:ext cx="9900000" cy="89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BF60-F12F-4A35-943F-064A685F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Guiding Principles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A493-2EEA-4026-932E-8B13A239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76350"/>
            <a:ext cx="15870238" cy="74087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Ensure that the above operations and capabilities are expressed in a consistent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syntax - eliminating the need for creating additional language and/or API constructs, where possible.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Ensure that the draft "DID ABNF" supports the above goals and doesn't unnecessarily restrict future innovation with respect to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parsing (and DID Resolution, specifically but not exclusively) ...that is, that the "DID ABNF" doesn't restrict the syntax patterns needed for present and future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parsing (and DID Resolution, specifically but not exclusively) innovation. This is especially important because the current "DID ABNF" is completely defined in a different specification from the DID Resolution specification (i.e. the DID Specification).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Ensure that an app developer has the tools he/she has the basic operational capabilities available to test if a DID Resolver is alive and responsive, control the format of the DID Resolver response, etc.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use cases (the lower-level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use cases) will be guided/driven by the specific higher-level use case documents listed below. See Principle 1.2 above.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73FB-1D5C-470B-BBE4-B8EB675E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C0F6-1E0C-411D-B4A1-C591DC00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4260-8A29-458C-B174-6D517FA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8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7F53F-0618-404C-B734-1F940EA7B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79938" cy="8659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</a:t>
            </a:r>
            <a:r>
              <a:rPr lang="en-CA" sz="6600" dirty="0">
                <a:solidFill>
                  <a:srgbClr val="1D326D"/>
                </a:solidFill>
              </a:rPr>
              <a:t> Background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2AD3D6DA-1F42-48CB-B93A-E92BA6EE4652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2019-03-23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99A2DE6-9372-44F1-A841-744407BCBCC7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5233ED-6C0A-43EA-ACFF-C7A94FB2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16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4260FB-91C5-4929-BEE0-D91DFE948723}"/>
              </a:ext>
            </a:extLst>
          </p:cNvPr>
          <p:cNvCxnSpPr>
            <a:cxnSpLocks/>
          </p:cNvCxnSpPr>
          <p:nvPr/>
        </p:nvCxnSpPr>
        <p:spPr>
          <a:xfrm>
            <a:off x="740713" y="5122076"/>
            <a:ext cx="161947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6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4D1F0A-74F3-43C7-88BD-301EB2050ED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94" y="1290497"/>
            <a:ext cx="11312670" cy="7529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1C7CD-07EA-485C-A24B-0D1A4D0A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Parsing and Processing (1/3)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DB64-12D1-4F02-B6D4-B5A70AEE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E220-FB62-4956-9A74-D8D9701B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8069" y="9049105"/>
            <a:ext cx="8360017" cy="436742"/>
          </a:xfrm>
        </p:spPr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0500-8103-4BF9-B8C6-CAA8953A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8369" y="9049104"/>
            <a:ext cx="1168522" cy="436743"/>
          </a:xfrm>
        </p:spPr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140323-C0EB-4577-8439-9A17D2D02F0C}"/>
              </a:ext>
            </a:extLst>
          </p:cNvPr>
          <p:cNvSpPr/>
          <p:nvPr/>
        </p:nvSpPr>
        <p:spPr>
          <a:xfrm>
            <a:off x="2944018" y="2668083"/>
            <a:ext cx="9582664" cy="5334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8A9733-2E52-4745-BC48-FD3795CDB4B9}"/>
              </a:ext>
            </a:extLst>
          </p:cNvPr>
          <p:cNvSpPr/>
          <p:nvPr/>
        </p:nvSpPr>
        <p:spPr>
          <a:xfrm>
            <a:off x="2944018" y="3569250"/>
            <a:ext cx="9582663" cy="5334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95698-2230-40C0-BDEB-4BF12F3DBF11}"/>
              </a:ext>
            </a:extLst>
          </p:cNvPr>
          <p:cNvSpPr/>
          <p:nvPr/>
        </p:nvSpPr>
        <p:spPr>
          <a:xfrm>
            <a:off x="2944019" y="4432317"/>
            <a:ext cx="5285582" cy="13588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2D1CE-E957-4E65-ADCC-C250818AA5DB}"/>
              </a:ext>
            </a:extLst>
          </p:cNvPr>
          <p:cNvSpPr txBox="1"/>
          <p:nvPr/>
        </p:nvSpPr>
        <p:spPr>
          <a:xfrm>
            <a:off x="2944018" y="8158006"/>
            <a:ext cx="800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>
                    <a:lumMod val="50000"/>
                  </a:schemeClr>
                </a:solidFill>
              </a:rPr>
              <a:t>Declarative language – not a Functional language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F464E7-3BD7-457C-AFFB-4279301305B6}"/>
              </a:ext>
            </a:extLst>
          </p:cNvPr>
          <p:cNvSpPr/>
          <p:nvPr/>
        </p:nvSpPr>
        <p:spPr>
          <a:xfrm>
            <a:off x="2944017" y="8132748"/>
            <a:ext cx="9582663" cy="5334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C7CD-07EA-485C-A24B-0D1A4D0A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Parsing and Processing: SQL Example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B63701-F543-4EFA-9B40-B412B415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0" y="1435674"/>
            <a:ext cx="6516688" cy="7249461"/>
          </a:xfrm>
        </p:spPr>
        <p:txBody>
          <a:bodyPr/>
          <a:lstStyle/>
          <a:p>
            <a:r>
              <a:rPr lang="en-CA" dirty="0"/>
              <a:t>T-SQL is a Declarative language </a:t>
            </a:r>
            <a:br>
              <a:rPr lang="en-CA" dirty="0"/>
            </a:br>
            <a:r>
              <a:rPr lang="en-CA" dirty="0"/>
              <a:t>– it describes </a:t>
            </a:r>
            <a:r>
              <a:rPr lang="en-CA" i="1" dirty="0"/>
              <a:t>what</a:t>
            </a:r>
            <a:r>
              <a:rPr lang="en-CA" dirty="0"/>
              <a:t> is to be returned</a:t>
            </a:r>
          </a:p>
          <a:p>
            <a:r>
              <a:rPr lang="en-CA" dirty="0"/>
              <a:t>T-SQL is </a:t>
            </a:r>
            <a:r>
              <a:rPr lang="en-CA" i="1" dirty="0"/>
              <a:t>not</a:t>
            </a:r>
            <a:r>
              <a:rPr lang="en-CA" dirty="0"/>
              <a:t> a Functional language </a:t>
            </a:r>
            <a:br>
              <a:rPr lang="en-CA" dirty="0"/>
            </a:br>
            <a:r>
              <a:rPr lang="en-CA" dirty="0"/>
              <a:t>– it doesn’t describe how to access or how to enumerate over the data store</a:t>
            </a:r>
          </a:p>
          <a:p>
            <a:r>
              <a:rPr lang="en-CA" dirty="0"/>
              <a:t>Clause Ordering is Declarative</a:t>
            </a:r>
            <a:br>
              <a:rPr lang="en-CA" dirty="0"/>
            </a:br>
            <a:r>
              <a:rPr lang="en-CA" dirty="0"/>
              <a:t>– not Functional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DB64-12D1-4F02-B6D4-B5A70AEE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E220-FB62-4956-9A74-D8D9701B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0500-8103-4BF9-B8C6-CAA8953A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274747-BDA1-49A3-9475-27C23CE5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435674"/>
            <a:ext cx="9086850" cy="70274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C3374-8F3D-4815-A487-7AC31DC30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5531851"/>
            <a:ext cx="5806440" cy="29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28C661-E2C8-4FE8-AA74-E0CAC6CF86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850" y="2077014"/>
            <a:ext cx="15870238" cy="556623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C8F1E35-112A-4A80-8045-84EBBA027DEF}"/>
              </a:ext>
            </a:extLst>
          </p:cNvPr>
          <p:cNvSpPr/>
          <p:nvPr/>
        </p:nvSpPr>
        <p:spPr>
          <a:xfrm>
            <a:off x="1198583" y="3356526"/>
            <a:ext cx="2306617" cy="581656"/>
          </a:xfrm>
          <a:prstGeom prst="rect">
            <a:avLst/>
          </a:prstGeom>
          <a:solidFill>
            <a:srgbClr val="008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B377B-B273-4486-B58F-1EBE5595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D326D"/>
                </a:solidFill>
              </a:rPr>
              <a:t>Generic Parsing and Processing</a:t>
            </a:r>
            <a:endParaRPr lang="en-US" dirty="0">
              <a:solidFill>
                <a:srgbClr val="1D326D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F369E-1224-404A-99C0-43FB7E24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4C3-8EB9-49B6-A415-51037853ABD5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59DED-E0E3-4B74-AAFD-6A997866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0D9581-12A8-45EE-8F14-680710FA4E52}"/>
              </a:ext>
            </a:extLst>
          </p:cNvPr>
          <p:cNvSpPr/>
          <p:nvPr/>
        </p:nvSpPr>
        <p:spPr>
          <a:xfrm>
            <a:off x="1292266" y="289505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5E9834-D4E3-4BD4-9EDF-AD344AE93592}"/>
              </a:ext>
            </a:extLst>
          </p:cNvPr>
          <p:cNvSpPr/>
          <p:nvPr/>
        </p:nvSpPr>
        <p:spPr>
          <a:xfrm>
            <a:off x="990066" y="618287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F0196F-5046-461F-B20B-ACBE6DC4F5E9}"/>
              </a:ext>
            </a:extLst>
          </p:cNvPr>
          <p:cNvSpPr/>
          <p:nvPr/>
        </p:nvSpPr>
        <p:spPr>
          <a:xfrm>
            <a:off x="5153791" y="618287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ADB72B-3813-42EB-9CFB-6FFE65D39965}"/>
              </a:ext>
            </a:extLst>
          </p:cNvPr>
          <p:cNvSpPr/>
          <p:nvPr/>
        </p:nvSpPr>
        <p:spPr>
          <a:xfrm>
            <a:off x="5153791" y="289505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CC6EF-AA8D-495D-886B-BA47516E789D}"/>
              </a:ext>
            </a:extLst>
          </p:cNvPr>
          <p:cNvSpPr/>
          <p:nvPr/>
        </p:nvSpPr>
        <p:spPr>
          <a:xfrm>
            <a:off x="9420991" y="3143557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3F7862-2A79-46B7-99F7-FFB6AFD96E3B}"/>
              </a:ext>
            </a:extLst>
          </p:cNvPr>
          <p:cNvSpPr/>
          <p:nvPr/>
        </p:nvSpPr>
        <p:spPr>
          <a:xfrm>
            <a:off x="9420991" y="6450430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95D2F2-01A3-44B3-9334-2DD1A431B406}"/>
              </a:ext>
            </a:extLst>
          </p:cNvPr>
          <p:cNvSpPr/>
          <p:nvPr/>
        </p:nvSpPr>
        <p:spPr>
          <a:xfrm>
            <a:off x="13637717" y="2700592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7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AC9DBE-ABE6-425E-A599-1DA772352318}"/>
              </a:ext>
            </a:extLst>
          </p:cNvPr>
          <p:cNvGrpSpPr/>
          <p:nvPr/>
        </p:nvGrpSpPr>
        <p:grpSpPr>
          <a:xfrm>
            <a:off x="6553200" y="4105275"/>
            <a:ext cx="8420100" cy="3971925"/>
            <a:chOff x="6553200" y="4105275"/>
            <a:chExt cx="8420100" cy="3971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0F5438A-7F92-40C3-A395-B4518D3EFC48}"/>
                </a:ext>
              </a:extLst>
            </p:cNvPr>
            <p:cNvGrpSpPr/>
            <p:nvPr/>
          </p:nvGrpSpPr>
          <p:grpSpPr>
            <a:xfrm>
              <a:off x="6553200" y="4105275"/>
              <a:ext cx="8420100" cy="3971925"/>
              <a:chOff x="6553200" y="4105275"/>
              <a:chExt cx="8420100" cy="397192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6044C41-C897-4A76-9162-F12E0233C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200" y="7334250"/>
                <a:ext cx="0" cy="74295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E3F0948-F94C-41E5-8A82-9C29A4C9E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3300" y="4105275"/>
                <a:ext cx="0" cy="3971925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0B6B23A-F2CF-4C22-B5E0-374AC0DAE1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8053136"/>
                <a:ext cx="842010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A70740-581F-4C10-8690-8F97F543C2AA}"/>
                </a:ext>
              </a:extLst>
            </p:cNvPr>
            <p:cNvSpPr txBox="1"/>
            <p:nvPr/>
          </p:nvSpPr>
          <p:spPr>
            <a:xfrm>
              <a:off x="6553200" y="4860131"/>
              <a:ext cx="2007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rgbClr val="1D326D"/>
                  </a:solidFill>
                </a:rPr>
                <a:t>Hard Parse</a:t>
              </a:r>
              <a:endParaRPr lang="en-US" sz="2800" dirty="0">
                <a:solidFill>
                  <a:srgbClr val="1D326D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8899F4-8937-4DBE-A22F-5CF9832DCAAA}"/>
                </a:ext>
              </a:extLst>
            </p:cNvPr>
            <p:cNvSpPr txBox="1"/>
            <p:nvPr/>
          </p:nvSpPr>
          <p:spPr>
            <a:xfrm>
              <a:off x="6553200" y="7436936"/>
              <a:ext cx="2007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rgbClr val="1D326D"/>
                  </a:solidFill>
                </a:rPr>
                <a:t>Soft Parse</a:t>
              </a:r>
              <a:endParaRPr lang="en-US" sz="2800" dirty="0">
                <a:solidFill>
                  <a:srgbClr val="1D326D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1A0E3D-9B7F-4A04-9FDD-3A9B8885C18F}"/>
              </a:ext>
            </a:extLst>
          </p:cNvPr>
          <p:cNvGrpSpPr/>
          <p:nvPr/>
        </p:nvGrpSpPr>
        <p:grpSpPr>
          <a:xfrm>
            <a:off x="704850" y="1357961"/>
            <a:ext cx="3238500" cy="1124937"/>
            <a:chOff x="704850" y="1453211"/>
            <a:chExt cx="3238500" cy="1124937"/>
          </a:xfrm>
        </p:grpSpPr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9045CD7B-35EB-4E86-BC08-D088ADA3C98F}"/>
                </a:ext>
              </a:extLst>
            </p:cNvPr>
            <p:cNvSpPr/>
            <p:nvPr/>
          </p:nvSpPr>
          <p:spPr>
            <a:xfrm rot="5400000">
              <a:off x="2033272" y="668071"/>
              <a:ext cx="581655" cy="3238500"/>
            </a:xfrm>
            <a:prstGeom prst="leftBrace">
              <a:avLst/>
            </a:prstGeom>
            <a:ln w="76200">
              <a:solidFill>
                <a:srgbClr val="1D32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2E4444-977F-4335-A9F0-F47458B2B818}"/>
                </a:ext>
              </a:extLst>
            </p:cNvPr>
            <p:cNvSpPr txBox="1"/>
            <p:nvPr/>
          </p:nvSpPr>
          <p:spPr>
            <a:xfrm>
              <a:off x="1311316" y="1453211"/>
              <a:ext cx="2007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rgbClr val="1D326D"/>
                  </a:solidFill>
                </a:rPr>
                <a:t>Parsing</a:t>
              </a:r>
              <a:endParaRPr lang="en-US" sz="2800" dirty="0">
                <a:solidFill>
                  <a:srgbClr val="1D326D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D6613F-8CEA-4B57-BD90-0B6FBA839023}"/>
              </a:ext>
            </a:extLst>
          </p:cNvPr>
          <p:cNvGrpSpPr/>
          <p:nvPr/>
        </p:nvGrpSpPr>
        <p:grpSpPr>
          <a:xfrm>
            <a:off x="5079598" y="1416357"/>
            <a:ext cx="11303405" cy="1066542"/>
            <a:chOff x="5079598" y="1511607"/>
            <a:chExt cx="11303405" cy="1066542"/>
          </a:xfrm>
        </p:grpSpPr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9BF13329-5F67-46E7-85B6-53F02270FE11}"/>
                </a:ext>
              </a:extLst>
            </p:cNvPr>
            <p:cNvSpPr/>
            <p:nvPr/>
          </p:nvSpPr>
          <p:spPr>
            <a:xfrm rot="5400000">
              <a:off x="10440473" y="-3364380"/>
              <a:ext cx="581655" cy="11303404"/>
            </a:xfrm>
            <a:prstGeom prst="leftBrace">
              <a:avLst/>
            </a:prstGeom>
            <a:ln w="76200">
              <a:solidFill>
                <a:srgbClr val="1D32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6773E0-1739-41F6-88AA-8475F391B2DC}"/>
                </a:ext>
              </a:extLst>
            </p:cNvPr>
            <p:cNvSpPr txBox="1"/>
            <p:nvPr/>
          </p:nvSpPr>
          <p:spPr>
            <a:xfrm>
              <a:off x="5079598" y="1511607"/>
              <a:ext cx="11303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rgbClr val="1D326D"/>
                  </a:solidFill>
                </a:rPr>
                <a:t>Processing</a:t>
              </a:r>
              <a:endParaRPr lang="en-US" sz="2800" dirty="0">
                <a:solidFill>
                  <a:srgbClr val="1D326D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A516150-5A83-4251-AC2B-B987BBB23EDF}"/>
              </a:ext>
            </a:extLst>
          </p:cNvPr>
          <p:cNvSpPr txBox="1"/>
          <p:nvPr/>
        </p:nvSpPr>
        <p:spPr>
          <a:xfrm>
            <a:off x="1766450" y="2876138"/>
            <a:ext cx="2007343" cy="1077218"/>
          </a:xfrm>
          <a:prstGeom prst="rect">
            <a:avLst/>
          </a:prstGeom>
          <a:solidFill>
            <a:srgbClr val="0085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rgbClr val="F3F2F2"/>
                </a:solidFill>
              </a:rPr>
              <a:t>T-SQL</a:t>
            </a:r>
          </a:p>
          <a:p>
            <a:pPr algn="ctr"/>
            <a:r>
              <a:rPr lang="en-CA" sz="3200" dirty="0">
                <a:solidFill>
                  <a:srgbClr val="F3F2F2"/>
                </a:solidFill>
              </a:rPr>
              <a:t>Statement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07DECE-0D77-4751-96EC-ED7999F610FC}"/>
              </a:ext>
            </a:extLst>
          </p:cNvPr>
          <p:cNvSpPr txBox="1"/>
          <p:nvPr/>
        </p:nvSpPr>
        <p:spPr>
          <a:xfrm>
            <a:off x="1757552" y="2880014"/>
            <a:ext cx="2007343" cy="1077218"/>
          </a:xfrm>
          <a:prstGeom prst="rect">
            <a:avLst/>
          </a:prstGeom>
          <a:solidFill>
            <a:srgbClr val="0085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rgbClr val="F3F2F2"/>
                </a:solidFill>
              </a:rPr>
              <a:t>Cypher</a:t>
            </a:r>
          </a:p>
          <a:p>
            <a:pPr algn="ctr"/>
            <a:r>
              <a:rPr lang="en-CA" sz="3200" dirty="0">
                <a:solidFill>
                  <a:srgbClr val="F3F2F2"/>
                </a:solidFill>
              </a:rPr>
              <a:t>Statement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685635-4934-4C52-B671-4C8CEB60F461}"/>
              </a:ext>
            </a:extLst>
          </p:cNvPr>
          <p:cNvSpPr txBox="1"/>
          <p:nvPr/>
        </p:nvSpPr>
        <p:spPr>
          <a:xfrm>
            <a:off x="1756298" y="2880014"/>
            <a:ext cx="2007343" cy="1077218"/>
          </a:xfrm>
          <a:prstGeom prst="rect">
            <a:avLst/>
          </a:prstGeom>
          <a:solidFill>
            <a:srgbClr val="0085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rgbClr val="F3F2F2"/>
                </a:solidFill>
                <a:latin typeface="Consolas" panose="020B0609020204030204" pitchFamily="49" charset="0"/>
              </a:rPr>
              <a:t>did-</a:t>
            </a:r>
            <a:r>
              <a:rPr lang="en-CA" sz="3200" dirty="0" err="1">
                <a:solidFill>
                  <a:srgbClr val="F3F2F2"/>
                </a:solidFill>
                <a:latin typeface="Consolas" panose="020B0609020204030204" pitchFamily="49" charset="0"/>
              </a:rPr>
              <a:t>url</a:t>
            </a:r>
            <a:endParaRPr lang="en-CA" sz="3200" dirty="0">
              <a:solidFill>
                <a:srgbClr val="F3F2F2"/>
              </a:solidFill>
              <a:latin typeface="Consolas" panose="020B0609020204030204" pitchFamily="49" charset="0"/>
            </a:endParaRPr>
          </a:p>
          <a:p>
            <a:pPr algn="ctr"/>
            <a:endParaRPr lang="en-CA" sz="3200" dirty="0">
              <a:solidFill>
                <a:srgbClr val="F3F2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5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529388"/>
            <a:ext cx="16841788" cy="4556961"/>
          </a:xfrm>
        </p:spPr>
        <p:txBody>
          <a:bodyPr>
            <a:normAutofit/>
          </a:bodyPr>
          <a:lstStyle/>
          <a:p>
            <a:r>
              <a:rPr lang="en-US" sz="6600" spc="-100" dirty="0">
                <a:solidFill>
                  <a:srgbClr val="1D326D"/>
                </a:solidFill>
              </a:rPr>
              <a:t>Hyperonomy Business Blockchain</a:t>
            </a:r>
            <a:br>
              <a:rPr lang="en-US" sz="6600" spc="-100" dirty="0">
                <a:solidFill>
                  <a:srgbClr val="1D326D"/>
                </a:solidFill>
              </a:rPr>
            </a:br>
            <a:br>
              <a:rPr lang="en-US" sz="6600" spc="-100" dirty="0">
                <a:solidFill>
                  <a:srgbClr val="1D326D"/>
                </a:solidFill>
              </a:rPr>
            </a:br>
            <a:r>
              <a:rPr lang="en-US" sz="6600" spc="-100" dirty="0">
                <a:solidFill>
                  <a:srgbClr val="1D326D"/>
                </a:solidFill>
              </a:rPr>
              <a:t>Decentralized Identifier URL</a:t>
            </a:r>
            <a:br>
              <a:rPr lang="en-US" sz="6600" spc="-100" dirty="0">
                <a:solidFill>
                  <a:srgbClr val="1D326D"/>
                </a:solidFill>
              </a:rPr>
            </a:br>
            <a:r>
              <a:rPr lang="en-US" sz="6600" dirty="0">
                <a:solidFill>
                  <a:srgbClr val="1D326D"/>
                </a:solidFill>
              </a:rPr>
              <a:t>Specification (</a:t>
            </a:r>
            <a:r>
              <a:rPr lang="en-US" sz="6600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did-url-spec</a:t>
            </a:r>
            <a:r>
              <a:rPr lang="en-US" sz="6600" dirty="0">
                <a:solidFill>
                  <a:srgbClr val="1D326D"/>
                </a:solidFill>
              </a:rPr>
              <a:t>)</a:t>
            </a:r>
            <a:br>
              <a:rPr lang="en-US" sz="6600" dirty="0">
                <a:solidFill>
                  <a:srgbClr val="1D326D"/>
                </a:solidFill>
              </a:rPr>
            </a:br>
            <a:r>
              <a:rPr lang="en-US" sz="5400" cap="none" dirty="0">
                <a:solidFill>
                  <a:srgbClr val="1D326D"/>
                </a:solidFill>
              </a:rPr>
              <a:t>https://github.com/mwherman2000/did-url-spec</a:t>
            </a:r>
            <a:endParaRPr lang="en-US" sz="5400" cap="none" dirty="0">
              <a:solidFill>
                <a:srgbClr val="1D326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6CCA8C80-6A30-46C7-A5E0-F21EF461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6614" y="9018020"/>
            <a:ext cx="5868474" cy="436742"/>
          </a:xfrm>
        </p:spPr>
        <p:txBody>
          <a:bodyPr/>
          <a:lstStyle/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t>2019-03-23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9C4CFDD-A807-4301-8842-8BF498A4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349" y="9019515"/>
            <a:ext cx="8233240" cy="43524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7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8BF019-987C-4A88-8D61-FEF47069FC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19" y="2402681"/>
            <a:ext cx="10172700" cy="491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E8AAC-FCD9-4BFA-9157-DDE15E66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1274528"/>
            <a:ext cx="12810466" cy="7164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A6B68-A943-4A6C-97F1-E5E3F743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549745"/>
            <a:ext cx="16575088" cy="148714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1D326D"/>
                </a:solidFill>
              </a:rPr>
              <a:t>SQL Server </a:t>
            </a:r>
            <a:r>
              <a:rPr lang="en-CA" sz="5400" dirty="0">
                <a:solidFill>
                  <a:srgbClr val="1D326D"/>
                </a:solidFill>
                <a:latin typeface="Koblenz Serial" panose="02000000000000000000" pitchFamily="50" charset="0"/>
              </a:rPr>
              <a:t>Query Execution Flow (T-SQL Query)</a:t>
            </a:r>
            <a:endParaRPr lang="en-US" sz="5400" dirty="0">
              <a:solidFill>
                <a:srgbClr val="1D326D"/>
              </a:solidFill>
              <a:latin typeface="Koblenz Serial" panose="02000000000000000000" pitchFamily="50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97B4F-6E7E-4728-A063-EC61F4F1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4C3-8EB9-49B6-A415-51037853ABD5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83AE0-ACC3-4B9D-AA81-3B531790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10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AC9B0D7-15D7-4180-9180-29CE0BDC9BB1}"/>
              </a:ext>
            </a:extLst>
          </p:cNvPr>
          <p:cNvSpPr/>
          <p:nvPr/>
        </p:nvSpPr>
        <p:spPr>
          <a:xfrm>
            <a:off x="13333452" y="9043332"/>
            <a:ext cx="1929951" cy="676927"/>
          </a:xfrm>
          <a:prstGeom prst="rect">
            <a:avLst/>
          </a:prstGeom>
          <a:solidFill>
            <a:srgbClr val="EB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F66A7-CAF0-4698-A142-93ED3A3D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 Parse vs. Hard Parse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77F315-ED56-4570-8669-C908CF67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036890"/>
            <a:ext cx="10858500" cy="6648245"/>
          </a:xfrm>
        </p:spPr>
        <p:txBody>
          <a:bodyPr/>
          <a:lstStyle/>
          <a:p>
            <a:r>
              <a:rPr lang="en-CA" dirty="0"/>
              <a:t>A Soft Parse is when a </a:t>
            </a:r>
            <a:r>
              <a:rPr lang="en-CA" dirty="0">
                <a:latin typeface="Consolas" panose="020B0609020204030204" pitchFamily="49" charset="0"/>
              </a:rPr>
              <a:t>did-url</a:t>
            </a:r>
            <a:r>
              <a:rPr lang="en-CA" dirty="0"/>
              <a:t> is comprised of a </a:t>
            </a:r>
            <a:r>
              <a:rPr lang="en-CA" dirty="0">
                <a:latin typeface="Consolas" panose="020B0609020204030204" pitchFamily="49" charset="0"/>
              </a:rPr>
              <a:t>did</a:t>
            </a:r>
            <a:r>
              <a:rPr lang="en-CA" dirty="0"/>
              <a:t> only (with no additional grammar rules (features) specified)</a:t>
            </a:r>
          </a:p>
          <a:p>
            <a:pPr lvl="1"/>
            <a:r>
              <a:rPr lang="en-CA" dirty="0"/>
              <a:t>Only physical access optimizations are possible</a:t>
            </a:r>
          </a:p>
          <a:p>
            <a:r>
              <a:rPr lang="en-CA" dirty="0"/>
              <a:t>A Hard Parse is when a </a:t>
            </a:r>
            <a:r>
              <a:rPr lang="en-CA" dirty="0">
                <a:latin typeface="Consolas" panose="020B0609020204030204" pitchFamily="49" charset="0"/>
              </a:rPr>
              <a:t>did-url</a:t>
            </a:r>
            <a:r>
              <a:rPr lang="en-CA" dirty="0"/>
              <a:t> is comprised of a </a:t>
            </a:r>
            <a:r>
              <a:rPr lang="en-CA" dirty="0">
                <a:latin typeface="Consolas" panose="020B0609020204030204" pitchFamily="49" charset="0"/>
              </a:rPr>
              <a:t>did</a:t>
            </a:r>
            <a:r>
              <a:rPr lang="en-CA" dirty="0"/>
              <a:t> plus additional grammar rules (features)</a:t>
            </a:r>
          </a:p>
          <a:p>
            <a:pPr lvl="1"/>
            <a:r>
              <a:rPr lang="en-CA" dirty="0"/>
              <a:t>Additional types of optimizations are possible (e.g. </a:t>
            </a:r>
            <a:r>
              <a:rPr lang="en-CA" dirty="0">
                <a:latin typeface="Consolas" panose="020B0609020204030204" pitchFamily="49" charset="0"/>
              </a:rPr>
              <a:t>$exist</a:t>
            </a:r>
            <a:r>
              <a:rPr lang="en-CA" dirty="0"/>
              <a:t>)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F9869-56E2-4723-80A5-553D6CEB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4C3-8EB9-49B6-A415-51037853ABD5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5CC0F-F586-4060-9A1D-5E9DCFD7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35BF7-D16E-472F-93E0-672FF8CFC1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476" y="-1"/>
            <a:ext cx="4014686" cy="972026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20F8AB1-80E3-4AA1-8BE4-FA4D40D3473C}"/>
              </a:ext>
            </a:extLst>
          </p:cNvPr>
          <p:cNvGrpSpPr/>
          <p:nvPr/>
        </p:nvGrpSpPr>
        <p:grpSpPr>
          <a:xfrm>
            <a:off x="12290476" y="4078276"/>
            <a:ext cx="4014686" cy="5282730"/>
            <a:chOff x="12290476" y="4078276"/>
            <a:chExt cx="4014686" cy="52827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181EF4-743C-4325-8E80-2A2065AEA8EC}"/>
                </a:ext>
              </a:extLst>
            </p:cNvPr>
            <p:cNvSpPr txBox="1"/>
            <p:nvPr/>
          </p:nvSpPr>
          <p:spPr>
            <a:xfrm>
              <a:off x="12290476" y="5981700"/>
              <a:ext cx="2007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rgbClr val="1D326D"/>
                  </a:solidFill>
                </a:rPr>
                <a:t>Hard Parse</a:t>
              </a:r>
              <a:endParaRPr lang="en-US" sz="2800" dirty="0">
                <a:solidFill>
                  <a:srgbClr val="1D326D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671B3B-9611-44FB-B8FE-402D78785120}"/>
                </a:ext>
              </a:extLst>
            </p:cNvPr>
            <p:cNvSpPr txBox="1"/>
            <p:nvPr/>
          </p:nvSpPr>
          <p:spPr>
            <a:xfrm>
              <a:off x="15220950" y="4078276"/>
              <a:ext cx="10842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rgbClr val="1D326D"/>
                  </a:solidFill>
                </a:rPr>
                <a:t>Soft</a:t>
              </a:r>
            </a:p>
            <a:p>
              <a:pPr algn="ctr"/>
              <a:r>
                <a:rPr lang="en-CA" sz="2800" dirty="0">
                  <a:solidFill>
                    <a:srgbClr val="1D326D"/>
                  </a:solidFill>
                </a:rPr>
                <a:t>Parse</a:t>
              </a:r>
              <a:endParaRPr lang="en-US" sz="2800" dirty="0">
                <a:solidFill>
                  <a:srgbClr val="1D326D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67E9730-DD7A-49CA-B459-8817DA901795}"/>
                </a:ext>
              </a:extLst>
            </p:cNvPr>
            <p:cNvGrpSpPr/>
            <p:nvPr/>
          </p:nvGrpSpPr>
          <p:grpSpPr>
            <a:xfrm>
              <a:off x="15240000" y="5184783"/>
              <a:ext cx="565509" cy="4176223"/>
              <a:chOff x="15240000" y="5184783"/>
              <a:chExt cx="565509" cy="4176223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3E6B792-D837-4963-8CF0-3C8AAF5C9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0" y="5203833"/>
                <a:ext cx="542106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B6B6531-3451-4D5F-9706-BFC7695D7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3403" y="9361006"/>
                <a:ext cx="542106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2B84DE4-EF18-4B42-B6A8-86539C9D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2106" y="5184783"/>
                <a:ext cx="23403" cy="4176223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4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C7CD-07EA-485C-A24B-0D1A4D0A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Processing: Execution Plans (T-SQL)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DB64-12D1-4F02-B6D4-B5A70AEE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E220-FB62-4956-9A74-D8D9701B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0500-8103-4BF9-B8C6-CAA8953A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DA799-D3EA-4217-BFEE-636406D5C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77" y="1293317"/>
            <a:ext cx="11042205" cy="84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43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B46830-C3F4-4E1E-8DC7-47EA3839E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434" y="-1"/>
            <a:ext cx="6043076" cy="9720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1C7CD-07EA-485C-A24B-0D1A4D0A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Processing: Execution Plans (Cypher/Neo4J)</a:t>
            </a:r>
            <a:br>
              <a:rPr lang="en-CA" dirty="0"/>
            </a:br>
            <a:r>
              <a:rPr lang="en-CA" sz="4000" dirty="0"/>
              <a:t>Neo4j Graph Database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C418D3-AE57-4D60-982B-928E7ADEE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000250"/>
            <a:ext cx="9391650" cy="66848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MATCH (</a:t>
            </a:r>
            <a:r>
              <a:rPr lang="en-US" dirty="0" err="1">
                <a:latin typeface="Consolas" panose="020B0609020204030204" pitchFamily="49" charset="0"/>
              </a:rPr>
              <a:t>a:Applications</a:t>
            </a:r>
            <a:r>
              <a:rPr lang="en-US" dirty="0">
                <a:latin typeface="Consolas" panose="020B0609020204030204" pitchFamily="49" charset="0"/>
              </a:rPr>
              <a:t>), (</a:t>
            </a:r>
            <a:r>
              <a:rPr lang="en-US" dirty="0" err="1">
                <a:latin typeface="Consolas" panose="020B0609020204030204" pitchFamily="49" charset="0"/>
              </a:rPr>
              <a:t>sms:Sms</a:t>
            </a:r>
            <a:r>
              <a:rPr lang="en-US" dirty="0">
                <a:latin typeface="Consolas" panose="020B0609020204030204" pitchFamily="49" charset="0"/>
              </a:rPr>
              <a:t> {id: </a:t>
            </a:r>
            <a:r>
              <a:rPr lang="en-US" dirty="0" err="1">
                <a:latin typeface="Consolas" panose="020B0609020204030204" pitchFamily="49" charset="0"/>
              </a:rPr>
              <a:t>a.application_id</a:t>
            </a:r>
            <a:r>
              <a:rPr lang="en-US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MERGE (a)-[</a:t>
            </a:r>
            <a:r>
              <a:rPr lang="en-US" dirty="0" err="1">
                <a:latin typeface="Consolas" panose="020B0609020204030204" pitchFamily="49" charset="0"/>
              </a:rPr>
              <a:t>r:APP_SMS</a:t>
            </a:r>
            <a:r>
              <a:rPr lang="en-US" dirty="0">
                <a:latin typeface="Consolas" panose="020B0609020204030204" pitchFamily="49" charset="0"/>
              </a:rPr>
              <a:t>]-&gt;(</a:t>
            </a:r>
            <a:r>
              <a:rPr lang="en-US" dirty="0" err="1">
                <a:latin typeface="Consolas" panose="020B0609020204030204" pitchFamily="49" charset="0"/>
              </a:rPr>
              <a:t>sms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RETURN distinct </a:t>
            </a:r>
            <a:r>
              <a:rPr lang="en-US" dirty="0" err="1">
                <a:latin typeface="Consolas" panose="020B0609020204030204" pitchFamily="49" charset="0"/>
              </a:rPr>
              <a:t>a.application_id</a:t>
            </a:r>
            <a:r>
              <a:rPr lang="en-US" dirty="0">
                <a:latin typeface="Consolas" panose="020B0609020204030204" pitchFamily="49" charset="0"/>
              </a:rPr>
              <a:t>, sms.id</a:t>
            </a:r>
          </a:p>
          <a:p>
            <a:r>
              <a:rPr lang="en-US" dirty="0"/>
              <a:t>I have only found a possibility to use distinct in a return part of the query.</a:t>
            </a:r>
          </a:p>
          <a:p>
            <a:r>
              <a:rPr lang="en-US" dirty="0"/>
              <a:t>I have executed the same query with profile and limit 25 to see the query plan and results:</a:t>
            </a:r>
          </a:p>
          <a:p>
            <a:r>
              <a:rPr lang="en-US" dirty="0"/>
              <a:t>10382692 total </a:t>
            </a:r>
            <a:r>
              <a:rPr lang="en-US" dirty="0" err="1"/>
              <a:t>db</a:t>
            </a:r>
            <a:r>
              <a:rPr lang="en-US" dirty="0"/>
              <a:t> hits in 3219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Credit: https://stackoverflow.com/questions/52465038/merge-query-optimization-neo4j?rq=1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DB64-12D1-4F02-B6D4-B5A70AEE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E220-FB62-4956-9A74-D8D9701B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0500-8103-4BF9-B8C6-CAA8953A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9495F-802D-4B46-9C41-421A92E2D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8" y="4439047"/>
            <a:ext cx="15857660" cy="3632270"/>
          </a:xfrm>
          <a:prstGeom prst="rect">
            <a:avLst/>
          </a:prstGeom>
          <a:ln>
            <a:solidFill>
              <a:srgbClr val="1D326D"/>
            </a:solidFill>
          </a:ln>
        </p:spPr>
      </p:pic>
    </p:spTree>
    <p:extLst>
      <p:ext uri="{BB962C8B-B14F-4D97-AF65-F5344CB8AC3E}">
        <p14:creationId xmlns:p14="http://schemas.microsoft.com/office/powerpoint/2010/main" val="267579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</a:t>
            </a:r>
            <a:r>
              <a:rPr lang="en-CA" sz="6600" dirty="0">
                <a:solidFill>
                  <a:srgbClr val="1D326D"/>
                </a:solidFill>
              </a:rPr>
              <a:t> </a:t>
            </a:r>
            <a:r>
              <a:rPr lang="en-CA" sz="6600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</a:t>
            </a:r>
            <a:r>
              <a:rPr lang="en-CA" sz="6600" cap="none" dirty="0" err="1">
                <a:solidFill>
                  <a:srgbClr val="1D326D"/>
                </a:solidFill>
                <a:latin typeface="Consolas" panose="020B0609020204030204" pitchFamily="49" charset="0"/>
              </a:rPr>
              <a:t>url</a:t>
            </a:r>
            <a:r>
              <a:rPr lang="en-CA" sz="6600" dirty="0">
                <a:solidFill>
                  <a:srgbClr val="1D326D"/>
                </a:solidFill>
              </a:rPr>
              <a:t> Parsing and Processing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2AD3D6DA-1F42-48CB-B93A-E92BA6EE4652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2019-03-23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99A2DE6-9372-44F1-A841-744407BCBCC7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5233ED-6C0A-43EA-ACFF-C7A94FB2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11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14C-696C-4B00-BB12-CD714312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Review: Parsing and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70C9-C65A-4AE8-8247-0A7D38CCE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TODO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0AB64-2C23-4631-AA1E-2E0EE89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B796F-501B-41A8-9934-098C5A85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5607-9571-4587-9CDA-BA54CED0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24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14C-696C-4B00-BB12-CD714312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Resolution vs. DID Dereferencing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70C9-C65A-4AE8-8247-0A7D38CCE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TODO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0AB64-2C23-4631-AA1E-2E0EE89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B796F-501B-41A8-9934-098C5A85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5607-9571-4587-9CDA-BA54CED0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6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72EA-CF34-4403-9DC0-CCC1BCFB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Document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3C81-2617-40AB-8C81-20AF3777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DID Spec - Example 16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INDY-ARM Example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Windley Article Example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0622-0616-4CAB-B8D4-B33A1AEE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EE2FF-D229-4BE3-AFBB-AD8EE70A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36A7-3233-4F2F-A2E9-6D18078D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30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</a:t>
            </a:r>
            <a:r>
              <a:rPr lang="en-CA" sz="6600" dirty="0">
                <a:solidFill>
                  <a:srgbClr val="1D326D"/>
                </a:solidFill>
              </a:rPr>
              <a:t> An Example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2AD3D6DA-1F42-48CB-B93A-E92BA6EE4652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2019-03-23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99A2DE6-9372-44F1-A841-744407BCBCC7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5233ED-6C0A-43EA-ACFF-C7A94FB2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45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5188-36CE-4095-BE7E-44B8B49B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>
                <a:latin typeface="Consolas" panose="020B0609020204030204" pitchFamily="49" charset="0"/>
              </a:rPr>
              <a:t>did-url</a:t>
            </a:r>
            <a:r>
              <a:rPr lang="en-US" dirty="0"/>
              <a:t> Service Endpoint Transformers: Use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4308-1FD2-476B-88F9-F49BAD6F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38250"/>
            <a:ext cx="15870238" cy="7446885"/>
          </a:xfrm>
        </p:spPr>
        <p:txBody>
          <a:bodyPr>
            <a:normAutofit/>
          </a:bodyPr>
          <a:lstStyle/>
          <a:p>
            <a:r>
              <a:rPr lang="en-US" dirty="0"/>
              <a:t>H. DID URL Service Endpoint Transformation Use Cases (using "!" transformer (pipe) option and $serviceId transform option)</a:t>
            </a:r>
          </a:p>
          <a:p>
            <a:r>
              <a:rPr lang="en-US" dirty="0"/>
              <a:t>These following use cases use the "!" transformer (pipe) option and $serviceId transformer (pipe) option (aka $serviceId transformer). These tokens immediately follow is formally the text that matches be the did rule. The semantics are: take the did text (up to the "!" pipe option) and pass it through a transformation represented by the transform options that follow the "!" transformer (pipe) option.</a:t>
            </a:r>
          </a:p>
          <a:p>
            <a:r>
              <a:rPr lang="en-US" dirty="0"/>
              <a:t>For example, if the transformer is $serviceId="&lt;service-id&gt;", the effect would be to produce the resolved URL/URI for, in this case, the service endpoint corresponding service-id. See the table below for more specific examples of the syntax.</a:t>
            </a:r>
          </a:p>
          <a:p>
            <a:r>
              <a:rPr lang="en-US" dirty="0"/>
              <a:t>Conceptually, the processing is: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did-url | transform(tranformOptions) </a:t>
            </a:r>
            <a:r>
              <a:rPr lang="en-US" dirty="0"/>
              <a:t>to produce a </a:t>
            </a:r>
            <a:r>
              <a:rPr lang="en-US" dirty="0">
                <a:latin typeface="Consolas" panose="020B0609020204030204" pitchFamily="49" charset="0"/>
              </a:rPr>
              <a:t>transformed-url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2F7E-1B52-4E73-897B-C592AE24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8703B-8379-455E-8454-C36D3FB6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057F-C92A-401A-A374-28E72814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89EC2B-86E7-4EA7-8171-F12031706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"/>
            <a:ext cx="17279938" cy="9719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4A7FA-EA13-4201-90F2-61CC47A4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850555"/>
          </a:xfrm>
        </p:spPr>
        <p:txBody>
          <a:bodyPr>
            <a:normAutofit/>
          </a:bodyPr>
          <a:lstStyle/>
          <a:p>
            <a:r>
              <a:rPr lang="en-CA" sz="5400" dirty="0">
                <a:solidFill>
                  <a:srgbClr val="1D326D"/>
                </a:solidFill>
                <a:latin typeface="Koblenz Serial" panose="02000000000000000000" pitchFamily="50" charset="0"/>
              </a:rPr>
              <a:t>Michael Herman</a:t>
            </a:r>
            <a:br>
              <a:rPr lang="en-CA" dirty="0">
                <a:solidFill>
                  <a:srgbClr val="1D326D"/>
                </a:solidFill>
                <a:latin typeface="Koblenz Serial" panose="02000000000000000000" pitchFamily="50" charset="0"/>
              </a:rPr>
            </a:br>
            <a: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  <a:t>Independent Blockchain Architect</a:t>
            </a:r>
            <a:b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</a:br>
            <a: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  <a:t>Alberta, CANADA</a:t>
            </a:r>
            <a:endParaRPr lang="en-US" sz="3200" dirty="0">
              <a:solidFill>
                <a:srgbClr val="1D326D"/>
              </a:solidFill>
              <a:latin typeface="Koblenz Serial" panose="02000000000000000000" pitchFamily="50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B3112-6B28-445A-9950-541B092C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9342-8D2C-4F03-BE33-2A71AE2A9EC4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ADC39-CE8A-40E2-8265-A3CB8339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951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5188-36CE-4095-BE7E-44B8B49B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263995"/>
            <a:ext cx="15870238" cy="1487145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Consolas" panose="020B0609020204030204" pitchFamily="49" charset="0"/>
              </a:rPr>
              <a:t>did-url</a:t>
            </a:r>
            <a:r>
              <a:rPr lang="en-US" dirty="0"/>
              <a:t> Service Endpoint Transformers: Examples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4308-1FD2-476B-88F9-F49BAD6F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968007"/>
            <a:ext cx="16575088" cy="6648245"/>
          </a:xfrm>
        </p:spPr>
        <p:txBody>
          <a:bodyPr>
            <a:noAutofit/>
          </a:bodyPr>
          <a:lstStyle/>
          <a:p>
            <a:r>
              <a:rPr lang="en-US" dirty="0"/>
              <a:t>Here's are 2 specific examples based on the Windley examples. These examples also make clear the difference between the transformer approach and the ';' approach. The subject DID document is from Windley article.</a:t>
            </a:r>
          </a:p>
          <a:p>
            <a:r>
              <a:rPr lang="en-US" b="1" dirty="0"/>
              <a:t>Approach	Example</a:t>
            </a:r>
          </a:p>
          <a:p>
            <a:r>
              <a:rPr lang="en-US" dirty="0"/>
              <a:t>Windley	</a:t>
            </a:r>
            <a:r>
              <a:rPr lang="en-US" dirty="0">
                <a:latin typeface="Consolas" panose="020B0609020204030204" pitchFamily="49" charset="0"/>
              </a:rPr>
              <a:t>did:sov:123456789abcdefghij;exam_svc</a:t>
            </a:r>
          </a:p>
          <a:p>
            <a:r>
              <a:rPr lang="en-US" dirty="0"/>
              <a:t>Transformer	</a:t>
            </a:r>
            <a:r>
              <a:rPr lang="en-US" dirty="0">
                <a:latin typeface="Consolas" panose="020B0609020204030204" pitchFamily="49" charset="0"/>
              </a:rPr>
              <a:t>did:sov:123456789abcdefghij!$serviceId="exam_svc"</a:t>
            </a:r>
          </a:p>
          <a:p>
            <a:r>
              <a:rPr lang="en-US" dirty="0"/>
              <a:t>Both of the above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’s resolve (dereference) to the same URI/URL: </a:t>
            </a:r>
            <a:r>
              <a:rPr lang="en-US" dirty="0">
                <a:latin typeface="Consolas" panose="020B0609020204030204" pitchFamily="49" charset="0"/>
              </a:rPr>
              <a:t>https://example.com/endpoint/8377464</a:t>
            </a:r>
          </a:p>
          <a:p>
            <a:r>
              <a:rPr lang="en-US" b="1" dirty="0"/>
              <a:t>Approach	Example</a:t>
            </a:r>
          </a:p>
          <a:p>
            <a:r>
              <a:rPr lang="en-US" dirty="0"/>
              <a:t>Windley	</a:t>
            </a:r>
            <a:r>
              <a:rPr lang="en-US" dirty="0">
                <a:latin typeface="Consolas" panose="020B0609020204030204" pitchFamily="49" charset="0"/>
              </a:rPr>
              <a:t>did:sov:123456789abcdefghij;exam_svc/foo/bar?a=1#flip</a:t>
            </a:r>
          </a:p>
          <a:p>
            <a:r>
              <a:rPr lang="en-US" dirty="0"/>
              <a:t>Transformer	</a:t>
            </a:r>
            <a:r>
              <a:rPr lang="en-US" dirty="0">
                <a:latin typeface="Consolas" panose="020B0609020204030204" pitchFamily="49" charset="0"/>
              </a:rPr>
              <a:t>did:sov:123456789abcdefghij!$serviceId="exam_svc"/foo/bar?a=1#flip</a:t>
            </a:r>
          </a:p>
          <a:p>
            <a:r>
              <a:rPr lang="en-US" dirty="0"/>
              <a:t>Both of the above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’s resolve (dereference) to the same URI/URL: </a:t>
            </a:r>
            <a:r>
              <a:rPr lang="en-US" dirty="0">
                <a:latin typeface="Consolas" panose="020B0609020204030204" pitchFamily="49" charset="0"/>
              </a:rPr>
              <a:t>https://example.com/endpoint/8377464/foo/bar?a=1#flip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2F7E-1B52-4E73-897B-C592AE24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8703B-8379-455E-8454-C36D3FB6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057F-C92A-401A-A374-28E72814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83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C028-0AA5-448F-8693-64849895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549745"/>
            <a:ext cx="16575088" cy="1487145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Consolas" panose="020B0609020204030204" pitchFamily="49" charset="0"/>
              </a:rPr>
              <a:t>did-url</a:t>
            </a:r>
            <a:r>
              <a:rPr lang="en-US" dirty="0"/>
              <a:t> Service Endpoint Transformers: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2109-1060-4132-ACD9-6C87368C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DID schemes and/or DID Resolvers can define additional transform options. They are not limited by the syntax specification.</a:t>
            </a:r>
          </a:p>
          <a:p>
            <a:r>
              <a:rPr lang="en-US" dirty="0"/>
              <a:t>NOTE: The ";" token is no longer used anywhere in DID syntax patterns represented across all of the use case categories.</a:t>
            </a:r>
          </a:p>
          <a:p>
            <a:r>
              <a:rPr lang="en-US" dirty="0"/>
              <a:t>NOTE: Related (and reflecting the views of @dhh128 in comment https://github.com/w3c-ccg/did-spec/pull/168#issuecomment-471655338), there should no longer be a need to use ";' or any special symbol (other than "#") in the id attribute of a service endpoint in a DID Document.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3861-5ECD-4C03-A11C-6036A8C0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2E9A6-C60B-48BC-8162-9430919E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106B9-35D9-481D-AD94-B285164D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7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</a:t>
            </a:r>
            <a:r>
              <a:rPr lang="en-CA" sz="6600" dirty="0">
                <a:solidFill>
                  <a:srgbClr val="1D326D"/>
                </a:solidFill>
              </a:rPr>
              <a:t> Lower-Level </a:t>
            </a:r>
            <a:r>
              <a:rPr lang="en-CA" sz="6600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</a:t>
            </a:r>
            <a:r>
              <a:rPr lang="en-CA" sz="6600" cap="none" dirty="0" err="1">
                <a:solidFill>
                  <a:srgbClr val="1D326D"/>
                </a:solidFill>
                <a:latin typeface="Consolas" panose="020B0609020204030204" pitchFamily="49" charset="0"/>
              </a:rPr>
              <a:t>url</a:t>
            </a:r>
            <a:r>
              <a:rPr lang="en-CA" sz="6600" dirty="0">
                <a:solidFill>
                  <a:srgbClr val="1D326D"/>
                </a:solidFill>
              </a:rPr>
              <a:t> Use Cases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2AD3D6DA-1F42-48CB-B93A-E92BA6EE4652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2019-03-23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99A2DE6-9372-44F1-A841-744407BCBCC7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5233ED-6C0A-43EA-ACFF-C7A94FB2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90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51D05-FDD0-41E6-8EBD-658C9210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4C3-8EB9-49B6-A415-51037853ABD5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74A60-92C8-4D53-A1CD-E0EF872B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7202A-6C72-49DC-BAB6-D09E6C9D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08" y="1"/>
            <a:ext cx="17280000" cy="88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6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0560DF-4C3E-4683-BE51-02837A5E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745"/>
            <a:ext cx="17495520" cy="1487145"/>
          </a:xfrm>
        </p:spPr>
        <p:txBody>
          <a:bodyPr>
            <a:noAutofit/>
          </a:bodyPr>
          <a:lstStyle/>
          <a:p>
            <a:r>
              <a:rPr lang="en-CA" strike="sngStrike" dirty="0">
                <a:solidFill>
                  <a:srgbClr val="1D326D"/>
                </a:solidFill>
              </a:rPr>
              <a:t>Lower-Level </a:t>
            </a:r>
            <a:r>
              <a:rPr lang="en-CA" strike="sngStrike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</a:t>
            </a:r>
            <a:r>
              <a:rPr lang="en-CA" strike="sngStrike" cap="none" dirty="0" err="1">
                <a:solidFill>
                  <a:srgbClr val="1D326D"/>
                </a:solidFill>
                <a:latin typeface="Consolas" panose="020B0609020204030204" pitchFamily="49" charset="0"/>
              </a:rPr>
              <a:t>url</a:t>
            </a:r>
            <a:r>
              <a:rPr lang="en-CA" strike="sngStrike" dirty="0">
                <a:solidFill>
                  <a:srgbClr val="1D326D"/>
                </a:solidFill>
              </a:rPr>
              <a:t> Use Cases: B</a:t>
            </a:r>
            <a:r>
              <a:rPr lang="en-CA" dirty="0">
                <a:solidFill>
                  <a:srgbClr val="1D326D"/>
                </a:solidFill>
              </a:rPr>
              <a:t> (</a:t>
            </a:r>
            <a:r>
              <a:rPr lang="en-CA" dirty="0" err="1">
                <a:solidFill>
                  <a:srgbClr val="1D326D"/>
                </a:solidFill>
              </a:rPr>
              <a:t>superceded</a:t>
            </a:r>
            <a:r>
              <a:rPr lang="en-CA" dirty="0">
                <a:solidFill>
                  <a:srgbClr val="1D326D"/>
                </a:solidFill>
              </a:rPr>
              <a:t> by H)</a:t>
            </a:r>
            <a:endParaRPr lang="en-US" strike="sngStrik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D4D92-405B-4464-BD34-93DB1DDA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C736E-1C0F-483A-99A4-1E6DF4D8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56730-928B-4B67-B6A1-67C4903492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020175"/>
            <a:ext cx="1168400" cy="436563"/>
          </a:xfrm>
        </p:spPr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076DE-E824-4D4B-8A6D-14CAC73B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" y="2036890"/>
            <a:ext cx="17280000" cy="386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2E69A8-BFEA-48EF-A372-B2443510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D326D"/>
                </a:solidFill>
              </a:rPr>
              <a:t>Lower-Level </a:t>
            </a:r>
            <a:r>
              <a:rPr lang="en-CA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</a:t>
            </a:r>
            <a:r>
              <a:rPr lang="en-CA" cap="none" dirty="0" err="1">
                <a:solidFill>
                  <a:srgbClr val="1D326D"/>
                </a:solidFill>
                <a:latin typeface="Consolas" panose="020B0609020204030204" pitchFamily="49" charset="0"/>
              </a:rPr>
              <a:t>url</a:t>
            </a:r>
            <a:r>
              <a:rPr lang="en-CA" dirty="0">
                <a:solidFill>
                  <a:srgbClr val="1D326D"/>
                </a:solidFill>
              </a:rPr>
              <a:t> Use Cases: 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F49CD-02FC-427B-AA56-84AD0C0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C70F-D643-4D0C-B9BA-E012984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C1BE5-FE41-4D71-8FC8-0BD12804C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020175"/>
            <a:ext cx="1168400" cy="436563"/>
          </a:xfrm>
        </p:spPr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2088B-A8C6-46C6-AD90-F4C420F0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7" y="2036890"/>
            <a:ext cx="17280000" cy="21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87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F49CD-02FC-427B-AA56-84AD0C0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C70F-D643-4D0C-B9BA-E012984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7A7EE-1F9F-4AC8-A9F9-BEE23309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279938" cy="93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9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E01975-469D-4777-B76B-F40F91FC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D326D"/>
                </a:solidFill>
              </a:rPr>
              <a:t>Lower-Level </a:t>
            </a:r>
            <a:r>
              <a:rPr lang="en-CA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</a:t>
            </a:r>
            <a:r>
              <a:rPr lang="en-CA" cap="none" dirty="0" err="1">
                <a:solidFill>
                  <a:srgbClr val="1D326D"/>
                </a:solidFill>
                <a:latin typeface="Consolas" panose="020B0609020204030204" pitchFamily="49" charset="0"/>
              </a:rPr>
              <a:t>url</a:t>
            </a:r>
            <a:r>
              <a:rPr lang="en-CA" dirty="0">
                <a:solidFill>
                  <a:srgbClr val="1D326D"/>
                </a:solidFill>
              </a:rPr>
              <a:t> Use Cases: 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F49CD-02FC-427B-AA56-84AD0C0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C70F-D643-4D0C-B9BA-E012984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83D7B-BDCF-45EC-AB88-2F89B603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" y="2016570"/>
            <a:ext cx="17280000" cy="51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92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AB4183-C80A-4D0D-8B92-01D4C885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D326D"/>
                </a:solidFill>
              </a:rPr>
              <a:t>Lower-Level </a:t>
            </a:r>
            <a:r>
              <a:rPr lang="en-CA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</a:t>
            </a:r>
            <a:r>
              <a:rPr lang="en-CA" cap="none" dirty="0" err="1">
                <a:solidFill>
                  <a:srgbClr val="1D326D"/>
                </a:solidFill>
                <a:latin typeface="Consolas" panose="020B0609020204030204" pitchFamily="49" charset="0"/>
              </a:rPr>
              <a:t>url</a:t>
            </a:r>
            <a:r>
              <a:rPr lang="en-CA" dirty="0">
                <a:solidFill>
                  <a:srgbClr val="1D326D"/>
                </a:solidFill>
              </a:rPr>
              <a:t> Use Cases: F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F49CD-02FC-427B-AA56-84AD0C0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C70F-D643-4D0C-B9BA-E012984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A3301-F46A-4660-9682-A5609F0F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" y="2036890"/>
            <a:ext cx="17280000" cy="30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85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975E53-C813-4258-97E2-D4A58279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D326D"/>
                </a:solidFill>
              </a:rPr>
              <a:t>Lower-Level </a:t>
            </a:r>
            <a:r>
              <a:rPr lang="en-CA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</a:t>
            </a:r>
            <a:r>
              <a:rPr lang="en-CA" cap="none" dirty="0" err="1">
                <a:solidFill>
                  <a:srgbClr val="1D326D"/>
                </a:solidFill>
                <a:latin typeface="Consolas" panose="020B0609020204030204" pitchFamily="49" charset="0"/>
              </a:rPr>
              <a:t>url</a:t>
            </a:r>
            <a:r>
              <a:rPr lang="en-CA" dirty="0">
                <a:solidFill>
                  <a:srgbClr val="1D326D"/>
                </a:solidFill>
              </a:rPr>
              <a:t> Use Cases: G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F49CD-02FC-427B-AA56-84AD0C0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C70F-D643-4D0C-B9BA-E012984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CFA24-0CA8-4153-86BE-1D126808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" y="2036890"/>
            <a:ext cx="17280000" cy="386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59EE-A54E-4A80-9D35-63748FEC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9CD5-E4A8-4989-8E7E-809A9E2A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status of this specification is that it is a </a:t>
            </a:r>
            <a:r>
              <a:rPr lang="en-US" i="1" dirty="0"/>
              <a:t>work-in-progress community member contribution. 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The current intention is for this specification to be merged into the W3C Decentralized Identifiers specification directly, by reference, or as an appendix.</a:t>
            </a:r>
            <a:r>
              <a:rPr lang="en-US" i="1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5420-D4F3-43C7-B0B2-CCAD5277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2D3E-9980-4C2D-BCD5-6D6A320F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46EC-28CC-4AF9-A2EB-0DBD855B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4</a:t>
            </a:fld>
            <a:endParaRPr lang="en-US" dirty="0"/>
          </a:p>
        </p:txBody>
      </p:sp>
      <p:pic>
        <p:nvPicPr>
          <p:cNvPr id="1026" name="Picture 2" descr="https://raw.githubusercontent.com/mwherman2000/did-url-spec/master/images/protocol-lifecycle.png">
            <a:extLst>
              <a:ext uri="{FF2B5EF4-FFF2-40B4-BE49-F238E27FC236}">
                <a16:creationId xmlns:a16="http://schemas.microsoft.com/office/drawing/2014/main" id="{4FC4A5AA-0BCA-4B3B-81B3-8D8E61DD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67" y="2990012"/>
            <a:ext cx="14563303" cy="148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398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F76457-6AF4-4B91-8BB8-456A063E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D326D"/>
                </a:solidFill>
              </a:rPr>
              <a:t>Lower-Level </a:t>
            </a:r>
            <a:r>
              <a:rPr lang="en-CA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</a:t>
            </a:r>
            <a:r>
              <a:rPr lang="en-CA" cap="none" dirty="0" err="1">
                <a:solidFill>
                  <a:srgbClr val="1D326D"/>
                </a:solidFill>
                <a:latin typeface="Consolas" panose="020B0609020204030204" pitchFamily="49" charset="0"/>
              </a:rPr>
              <a:t>url</a:t>
            </a:r>
            <a:r>
              <a:rPr lang="en-CA" dirty="0">
                <a:solidFill>
                  <a:srgbClr val="1D326D"/>
                </a:solidFill>
              </a:rPr>
              <a:t> Use Cases: H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F49CD-02FC-427B-AA56-84AD0C0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C70F-D643-4D0C-B9BA-E012984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D782A-9945-48CD-8153-F209D4CC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890"/>
            <a:ext cx="17280000" cy="51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51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E9AD5C-C34D-4C12-9745-04562159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D326D"/>
                </a:solidFill>
              </a:rPr>
              <a:t>Lower-Level </a:t>
            </a:r>
            <a:r>
              <a:rPr lang="en-CA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</a:t>
            </a:r>
            <a:r>
              <a:rPr lang="en-CA" cap="none" dirty="0" err="1">
                <a:solidFill>
                  <a:srgbClr val="1D326D"/>
                </a:solidFill>
                <a:latin typeface="Consolas" panose="020B0609020204030204" pitchFamily="49" charset="0"/>
              </a:rPr>
              <a:t>url</a:t>
            </a:r>
            <a:r>
              <a:rPr lang="en-CA" dirty="0">
                <a:solidFill>
                  <a:srgbClr val="1D326D"/>
                </a:solidFill>
              </a:rPr>
              <a:t> Use Cases: I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F49CD-02FC-427B-AA56-84AD0C0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C70F-D643-4D0C-B9BA-E012984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D3FC3-8014-48C1-BE8B-74CAAB5BE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890"/>
            <a:ext cx="17280000" cy="34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56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E9AD5C-C34D-4C12-9745-04562159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D326D"/>
                </a:solidFill>
              </a:rPr>
              <a:t>Lower-Level </a:t>
            </a:r>
            <a:r>
              <a:rPr lang="en-CA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</a:t>
            </a:r>
            <a:r>
              <a:rPr lang="en-CA" cap="none" dirty="0" err="1">
                <a:solidFill>
                  <a:srgbClr val="1D326D"/>
                </a:solidFill>
                <a:latin typeface="Consolas" panose="020B0609020204030204" pitchFamily="49" charset="0"/>
              </a:rPr>
              <a:t>url</a:t>
            </a:r>
            <a:r>
              <a:rPr lang="en-CA" dirty="0">
                <a:solidFill>
                  <a:srgbClr val="1D326D"/>
                </a:solidFill>
              </a:rPr>
              <a:t> Use Cases: J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F49CD-02FC-427B-AA56-84AD0C0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C70F-D643-4D0C-B9BA-E012984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BDC62-A264-455B-8094-89235E52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891"/>
            <a:ext cx="17280000" cy="33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0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E9AD5C-C34D-4C12-9745-04562159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D326D"/>
                </a:solidFill>
              </a:rPr>
              <a:t>Lower-Level </a:t>
            </a:r>
            <a:r>
              <a:rPr lang="en-CA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</a:t>
            </a:r>
            <a:r>
              <a:rPr lang="en-CA" cap="none" dirty="0" err="1">
                <a:solidFill>
                  <a:srgbClr val="1D326D"/>
                </a:solidFill>
                <a:latin typeface="Consolas" panose="020B0609020204030204" pitchFamily="49" charset="0"/>
              </a:rPr>
              <a:t>url</a:t>
            </a:r>
            <a:r>
              <a:rPr lang="en-CA" dirty="0">
                <a:solidFill>
                  <a:srgbClr val="1D326D"/>
                </a:solidFill>
              </a:rPr>
              <a:t> Use Cases: J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F49CD-02FC-427B-AA56-84AD0C0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C70F-D643-4D0C-B9BA-E012984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Trusted Digital Web - Hyperonomy Business Blockchain - NEO-NATION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D2F6AA-04AC-49A2-8748-5B69D1B2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890"/>
            <a:ext cx="17280000" cy="66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1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</a:t>
            </a:r>
            <a:r>
              <a:rPr lang="en-CA" sz="6600" dirty="0">
                <a:solidFill>
                  <a:srgbClr val="1D326D"/>
                </a:solidFill>
              </a:rPr>
              <a:t> Grammar Testing / Validation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2AD3D6DA-1F42-48CB-B93A-E92BA6EE4652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2019-03-23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99A2DE6-9372-44F1-A841-744407BCBCC7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5233ED-6C0A-43EA-ACFF-C7A94FB2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8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805C-B77D-4186-8589-BDA055BF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Grammar Testing /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FB29-653F-47C3-BC34-15397E80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95400"/>
            <a:ext cx="15870238" cy="738973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did-url</a:t>
            </a:r>
            <a:r>
              <a:rPr lang="en-US" b="1" dirty="0"/>
              <a:t> Grammar Validation Tool (Web)</a:t>
            </a:r>
          </a:p>
          <a:p>
            <a:r>
              <a:rPr lang="en-US" dirty="0"/>
              <a:t>The following web app is being used to validate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 against the lower-level use cases:</a:t>
            </a:r>
            <a:br>
              <a:rPr lang="en-US" dirty="0"/>
            </a:br>
            <a:r>
              <a:rPr lang="en-US" dirty="0"/>
              <a:t>The BNF Verification Service (</a:t>
            </a:r>
            <a:r>
              <a:rPr lang="en-US" u="sng" dirty="0">
                <a:hlinkClick r:id="rId2"/>
              </a:rPr>
              <a:t>http://arran.fi.muni.cz/bnfparser2/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5E62-1794-4F00-8A45-89C6069B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7ED1-E910-4780-AA57-35DD93F0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45</a:t>
            </a:fld>
            <a:endParaRPr lang="en-US" dirty="0"/>
          </a:p>
        </p:txBody>
      </p:sp>
      <p:pic>
        <p:nvPicPr>
          <p:cNvPr id="7170" name="Picture 2" descr="https://user-images.githubusercontent.com/6101736/54004838-5ef86800-4114-11e9-8ec2-413c9578e85a.png">
            <a:extLst>
              <a:ext uri="{FF2B5EF4-FFF2-40B4-BE49-F238E27FC236}">
                <a16:creationId xmlns:a16="http://schemas.microsoft.com/office/drawing/2014/main" id="{FEB4E4ED-6744-48B0-B8BA-C20CADCB2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9" y="3073293"/>
            <a:ext cx="8360017" cy="66216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28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805C-B77D-4186-8589-BDA055BF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FB29-653F-47C3-BC34-15397E80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Impact on DID Document Grammar</a:t>
            </a:r>
          </a:p>
          <a:p>
            <a:r>
              <a:rPr lang="en-US" dirty="0"/>
              <a:t>";" is no longer needed/used in a DID Document</a:t>
            </a:r>
          </a:p>
          <a:p>
            <a:r>
              <a:rPr lang="en-US" dirty="0"/>
              <a:t>From a syntactical perspective, all "anchors" / "selection IDs" are prefixed with a '#' only. </a:t>
            </a:r>
          </a:p>
          <a:p>
            <a:r>
              <a:rPr lang="en-US" dirty="0"/>
              <a:t>The semantic meaning is determined by the referring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transformer.</a:t>
            </a:r>
          </a:p>
          <a:p>
            <a:pPr marL="0" indent="0">
              <a:buNone/>
            </a:pPr>
            <a:r>
              <a:rPr lang="en-US" b="1" dirty="0"/>
              <a:t>Impact on Other Specifications</a:t>
            </a:r>
          </a:p>
          <a:p>
            <a:r>
              <a:rPr lang="en-US" dirty="0"/>
              <a:t>Hyperledger Indy HIPEs</a:t>
            </a:r>
          </a:p>
          <a:p>
            <a:pPr lvl="1"/>
            <a:r>
              <a:rPr lang="en-US" dirty="0"/>
              <a:t>Feature discovery “filter” operator</a:t>
            </a:r>
          </a:p>
          <a:p>
            <a:pPr lvl="1"/>
            <a:r>
              <a:rPr lang="en-US" dirty="0"/>
              <a:t>Attachments id attributes</a:t>
            </a:r>
          </a:p>
          <a:p>
            <a:r>
              <a:rPr lang="en-US" dirty="0"/>
              <a:t>Others?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5E62-1794-4F00-8A45-89C6069B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0907-7CD9-4759-8211-FB3F8EFA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7ED1-E910-4780-AA57-35DD93F0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46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</a:t>
            </a:r>
            <a:r>
              <a:rPr lang="en-CA" sz="6600" dirty="0">
                <a:solidFill>
                  <a:srgbClr val="1D326D"/>
                </a:solidFill>
              </a:rPr>
              <a:t> Wrapping UP…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2019-03-23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58836FC-E93F-4D6D-85BC-748103EA3B0E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186E121-34F3-4C75-97CF-3F1E0318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89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QUESTIONS?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CAE60D8B-0203-40B8-A489-34BFBE53BA6F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2019-03-23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D783E02-345E-4936-A5FF-81DDE805ECA4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F681CDF-AB40-46D6-80D0-4E3129BC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50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A88EA10A-757B-4E99-B380-C4AA83210436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2019-03-23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D0AC86D-EBD2-41E3-AC70-6E1F6E5C836A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6B9ABEB-FE68-4F47-8E32-7FDFD156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4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E31F-62A7-4A5E-A45E-5389712F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>
                <a:solidFill>
                  <a:srgbClr val="1D326D"/>
                </a:solidFill>
                <a:latin typeface="Koblenz Serial" panose="02000000000000000000" pitchFamily="50" charset="0"/>
              </a:rPr>
              <a:t>Purpose and Goals</a:t>
            </a:r>
            <a:endParaRPr lang="en-US" sz="5400" dirty="0">
              <a:solidFill>
                <a:srgbClr val="1D326D"/>
              </a:solidFill>
              <a:latin typeface="Koblenz Serial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BD8D-B7AA-4DB6-823F-F6D55D90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09700"/>
            <a:ext cx="15870238" cy="77798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Purpose</a:t>
            </a:r>
          </a:p>
          <a:p>
            <a:pPr marL="0" indent="0">
              <a:buNone/>
            </a:pPr>
            <a:r>
              <a:rPr lang="en-US" dirty="0"/>
              <a:t>The purpose of this specification is to document the development of as well as the final version of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 for the Decentralized Identifier URL Specification (</a:t>
            </a:r>
            <a:r>
              <a:rPr lang="en-US" dirty="0">
                <a:latin typeface="Consolas" panose="020B0609020204030204" pitchFamily="49" charset="0"/>
              </a:rPr>
              <a:t>did-url-spec</a:t>
            </a:r>
            <a:r>
              <a:rPr lang="en-US" dirty="0"/>
              <a:t>)</a:t>
            </a:r>
            <a:r>
              <a:rPr lang="en-CA" sz="2000" dirty="0"/>
              <a:t>.</a:t>
            </a:r>
          </a:p>
          <a:p>
            <a:pPr marL="0" indent="0">
              <a:buNone/>
            </a:pPr>
            <a:r>
              <a:rPr lang="en-CA" b="1" dirty="0"/>
              <a:t>Audience</a:t>
            </a:r>
          </a:p>
          <a:p>
            <a:pPr marL="0" indent="0">
              <a:buNone/>
            </a:pPr>
            <a:r>
              <a:rPr lang="en-CA" dirty="0"/>
              <a:t>The primary audience for this specification is implementors and maintainers of parser software that is compliant with the </a:t>
            </a:r>
            <a:r>
              <a:rPr lang="en-US" dirty="0">
                <a:latin typeface="Consolas" panose="020B0609020204030204" pitchFamily="49" charset="0"/>
              </a:rPr>
              <a:t>did-url-spec</a:t>
            </a:r>
            <a:r>
              <a:rPr lang="en-US" dirty="0"/>
              <a:t> including but not limited to:</a:t>
            </a:r>
          </a:p>
          <a:p>
            <a:r>
              <a:rPr lang="en-US" dirty="0"/>
              <a:t>W3C Decentralized Identifier specification</a:t>
            </a:r>
          </a:p>
          <a:p>
            <a:r>
              <a:rPr lang="en-US" dirty="0"/>
              <a:t>DID Resolvers and DID Resolution</a:t>
            </a:r>
          </a:p>
          <a:p>
            <a:r>
              <a:rPr lang="en-US" dirty="0"/>
              <a:t>Agent-to-Agent (A2) Communications services in the Hyperledger Indy Agent framework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document the development of the </a:t>
            </a:r>
            <a:r>
              <a:rPr lang="en-US" sz="2800" dirty="0">
                <a:latin typeface="Consolas" panose="020B0609020204030204" pitchFamily="49" charset="0"/>
              </a:rPr>
              <a:t>did-url-spec</a:t>
            </a:r>
            <a:r>
              <a:rPr lang="en-US" sz="2800" dirty="0"/>
              <a:t> version of the </a:t>
            </a:r>
            <a:r>
              <a:rPr lang="en-US" sz="2800" dirty="0">
                <a:latin typeface="Consolas" panose="020B0609020204030204" pitchFamily="49" charset="0"/>
              </a:rPr>
              <a:t>did-url</a:t>
            </a:r>
            <a:r>
              <a:rPr lang="en-US" sz="2800" dirty="0"/>
              <a:t> 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publish the final version of the grammar</a:t>
            </a:r>
            <a:endParaRPr lang="en-CA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697E-690E-449D-876D-716C15E1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26A1-66CE-4104-A2DF-F6F248802AEB}" type="datetime1">
              <a:rPr lang="en-CA" smtClean="0">
                <a:solidFill>
                  <a:schemeClr val="bg1"/>
                </a:solidFill>
              </a:rPr>
              <a:t>2019-03-23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6F833-51E6-4375-916D-1BB25F01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F92F-4146-4086-9E81-82791C8A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>
                <a:solidFill>
                  <a:schemeClr val="bg1"/>
                </a:solidFill>
              </a:rPr>
              <a:pPr algn="l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5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375E-1B9E-46D6-9E3D-56D25CC4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745"/>
            <a:ext cx="18497550" cy="1487145"/>
          </a:xfrm>
        </p:spPr>
        <p:txBody>
          <a:bodyPr>
            <a:normAutofit fontScale="90000"/>
          </a:bodyPr>
          <a:lstStyle/>
          <a:p>
            <a:r>
              <a:rPr lang="en-US" sz="6000" spc="-300" dirty="0"/>
              <a:t>Decentralized Identifier URL Specification (</a:t>
            </a:r>
            <a:r>
              <a:rPr lang="en-US" sz="6000" spc="-300" dirty="0">
                <a:latin typeface="Consolas" panose="020B0609020204030204" pitchFamily="49" charset="0"/>
              </a:rPr>
              <a:t>did-url-spec</a:t>
            </a:r>
            <a:r>
              <a:rPr lang="en-US" sz="6000" spc="-300" dirty="0"/>
              <a:t>)</a:t>
            </a:r>
            <a:br>
              <a:rPr lang="en-US" dirty="0"/>
            </a:br>
            <a:r>
              <a:rPr lang="en-US" sz="3600" dirty="0"/>
              <a:t>User Scenarios /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0D08-6839-428A-9369-D2A63B53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W3C Decentralized Identifier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Resolvers and DID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Agent-to-Agent (A2) Communications services in the Hyperledger Indy Agent framework</a:t>
            </a:r>
          </a:p>
          <a:p>
            <a:pPr lvl="1"/>
            <a:r>
              <a:rPr lang="en-US" dirty="0"/>
              <a:t>Attachments</a:t>
            </a:r>
          </a:p>
          <a:p>
            <a:pPr lvl="1"/>
            <a:r>
              <a:rPr lang="en-US" dirty="0"/>
              <a:t>Feature discovery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Others?</a:t>
            </a:r>
          </a:p>
          <a:p>
            <a:pPr marL="0" indent="0">
              <a:buNone/>
            </a:pPr>
            <a:r>
              <a:rPr lang="en-US" b="1" dirty="0"/>
              <a:t>NOTE</a:t>
            </a:r>
          </a:p>
          <a:p>
            <a:pPr marL="0" indent="0">
              <a:buNone/>
            </a:pPr>
            <a:r>
              <a:rPr lang="en-US" dirty="0"/>
              <a:t>This document is specification specifically for Decentralized Identifier URLs ...described by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 using the ABNF notation. </a:t>
            </a:r>
          </a:p>
          <a:p>
            <a:pPr marL="0" indent="0">
              <a:buNone/>
            </a:pPr>
            <a:r>
              <a:rPr lang="en-US" dirty="0"/>
              <a:t>For a better understanding of this terminology, read Giving Grammars Written with ABNF Notation the Respect They Deserve (https://hyperonomy.com/2019/03/11/giving-grammars-written-with-abnf-notation-the-respect-they-deserve/.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B8ACC-B912-4716-B330-75100E04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D350-C0C7-461A-AA3C-3240B023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AFBB-A7B1-44C4-81E0-1A367187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26CB-AAA5-4C23-A278-607D4653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745"/>
            <a:ext cx="17279938" cy="1487145"/>
          </a:xfrm>
        </p:spPr>
        <p:txBody>
          <a:bodyPr>
            <a:normAutofit fontScale="90000"/>
          </a:bodyPr>
          <a:lstStyle/>
          <a:p>
            <a:r>
              <a:rPr lang="en-US" sz="6000" spc="-300" dirty="0"/>
              <a:t>Decentralized Identifier URL Specification (</a:t>
            </a:r>
            <a:r>
              <a:rPr lang="en-US" sz="6000" spc="-300" dirty="0">
                <a:latin typeface="Consolas" panose="020B0609020204030204" pitchFamily="49" charset="0"/>
              </a:rPr>
              <a:t>did-url-spec</a:t>
            </a:r>
            <a:r>
              <a:rPr lang="en-US" sz="6000" spc="-300" dirty="0"/>
              <a:t>)</a:t>
            </a:r>
            <a:br>
              <a:rPr lang="en-US" dirty="0"/>
            </a:br>
            <a:r>
              <a:rPr lang="en-US" sz="3600" dirty="0"/>
              <a:t>Input/output Scenarios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0157826-3C45-47DF-9A1A-DCCDC2CCA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61491"/>
              </p:ext>
            </p:extLst>
          </p:nvPr>
        </p:nvGraphicFramePr>
        <p:xfrm>
          <a:off x="0" y="2036762"/>
          <a:ext cx="17279938" cy="443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109">
                  <a:extLst>
                    <a:ext uri="{9D8B030D-6E8A-4147-A177-3AD203B41FA5}">
                      <a16:colId xmlns:a16="http://schemas.microsoft.com/office/drawing/2014/main" val="3900930151"/>
                    </a:ext>
                  </a:extLst>
                </a:gridCol>
                <a:gridCol w="10500741">
                  <a:extLst>
                    <a:ext uri="{9D8B030D-6E8A-4147-A177-3AD203B41FA5}">
                      <a16:colId xmlns:a16="http://schemas.microsoft.com/office/drawing/2014/main" val="2450282865"/>
                    </a:ext>
                  </a:extLst>
                </a:gridCol>
                <a:gridCol w="5907088">
                  <a:extLst>
                    <a:ext uri="{9D8B030D-6E8A-4147-A177-3AD203B41FA5}">
                      <a16:colId xmlns:a16="http://schemas.microsoft.com/office/drawing/2014/main" val="173257741"/>
                    </a:ext>
                  </a:extLst>
                </a:gridCol>
              </a:tblGrid>
              <a:tr h="480173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92852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a.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&lt;did&gt;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DID Document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777971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latin typeface="+mn-lt"/>
                        </a:rPr>
                        <a:t>b.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&lt;did&gt;</a:t>
                      </a:r>
                      <a:r>
                        <a:rPr lang="en-CA" sz="2400" dirty="0"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xyz </a:t>
                      </a:r>
                      <a:r>
                        <a:rPr lang="en-US" sz="2400" dirty="0">
                          <a:latin typeface="+mn-lt"/>
                        </a:rPr>
                        <a:t>–or– </a:t>
                      </a:r>
                      <a:r>
                        <a:rPr lang="en-CA" sz="2400" dirty="0">
                          <a:latin typeface="Consolas" panose="020B0609020204030204" pitchFamily="49" charset="0"/>
                        </a:rPr>
                        <a:t>did!$selectId=“xyz”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DID Document Fragment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019148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c.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&lt;did&gt;</a:t>
                      </a:r>
                      <a:r>
                        <a:rPr lang="en-CA" sz="2400" dirty="0">
                          <a:latin typeface="Consolas" panose="020B0609020204030204" pitchFamily="49" charset="0"/>
                        </a:rPr>
                        <a:t>!$serviceId=“bops”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Service Endpoint URI/URL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3937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d.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&lt;did&gt;</a:t>
                      </a:r>
                      <a:r>
                        <a:rPr lang="en-CA" sz="2400" dirty="0">
                          <a:latin typeface="Consolas" panose="020B0609020204030204" pitchFamily="49" charset="0"/>
                        </a:rPr>
                        <a:t>!$selectId=“bops”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DID Document Service Endpoint Fragment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962738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e.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&lt;did&gt;!$serviceId="bops"/foo/bar?a=1#flip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Service Endpoint URI/URL</a:t>
                      </a:r>
                      <a:r>
                        <a:rPr lang="en-US" dirty="0"/>
                        <a:t> w/parameters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20330"/>
                  </a:ext>
                </a:extLst>
              </a:tr>
              <a:tr h="1554435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f.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"query": “&lt;did&gt;!$filter=‘spec/tictactoe/1.’“</a:t>
                      </a:r>
                    </a:p>
                    <a:p>
                      <a:pPr algn="l"/>
                      <a:endParaRPr lang="en-US" sz="24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"query": “&lt;did&gt;!$filter=‘*’”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Array of Indy Agent features</a:t>
                      </a:r>
                      <a:br>
                        <a:rPr lang="en-CA" dirty="0"/>
                      </a:br>
                      <a:r>
                        <a:rPr lang="en-CA" dirty="0"/>
                        <a:t>(e.g. message families)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20536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4FBD-7819-47E0-BC64-B2ED1973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D0B1-BCC8-4DF0-83B6-3AB542F2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7F59-2FF8-49A5-B1D6-56463300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7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E31F-62A7-4A5E-A45E-5389712F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>
                <a:solidFill>
                  <a:srgbClr val="1D326D"/>
                </a:solidFill>
                <a:latin typeface="Koblenz Serial" panose="02000000000000000000" pitchFamily="50" charset="0"/>
              </a:rPr>
              <a:t>DRIVERS</a:t>
            </a:r>
            <a:endParaRPr lang="en-US" sz="5400" dirty="0">
              <a:solidFill>
                <a:srgbClr val="1D326D"/>
              </a:solidFill>
              <a:latin typeface="Koblenz Serial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BD8D-B7AA-4DB6-823F-F6D55D90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09700"/>
            <a:ext cx="15870238" cy="7779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During the Feb. 21, 2019 DID Resolution community call, there was a early/initial discussion about using an HTTP binding pattern such as:</a:t>
            </a:r>
          </a:p>
          <a:p>
            <a:r>
              <a:rPr lang="en-US" dirty="0">
                <a:latin typeface="Consolas" panose="020B0609020204030204" pitchFamily="49" charset="0"/>
              </a:rPr>
              <a:t>http://uniresolver.io/resolve/did:xyz:1234</a:t>
            </a:r>
          </a:p>
          <a:p>
            <a:r>
              <a:rPr lang="en-US" dirty="0">
                <a:latin typeface="Consolas" panose="020B0609020204030204" pitchFamily="49" charset="0"/>
              </a:rPr>
              <a:t>http://uniresolver.io/dereference/did:xyz:1234#key1</a:t>
            </a:r>
          </a:p>
          <a:p>
            <a:pPr marL="0" indent="0">
              <a:buNone/>
            </a:pPr>
            <a:r>
              <a:rPr lang="en-US" dirty="0"/>
              <a:t>It was surprising to see the above pattern being proposed because the resolve and dereference operations are redundant.</a:t>
            </a:r>
          </a:p>
          <a:p>
            <a:pPr marL="0" indent="0">
              <a:buNone/>
            </a:pPr>
            <a:r>
              <a:rPr lang="en-US" dirty="0"/>
              <a:t>I assume that the purpose of the current "DID ABNF" syntax discussions is to encapsulate these types of operations into a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grammar. Based on this assumption, the following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patterns (and HTTP bindings) are being recommended for use as the primary patterns for the previous 2 use cases:</a:t>
            </a:r>
          </a:p>
          <a:p>
            <a:r>
              <a:rPr lang="en-US" dirty="0"/>
              <a:t>Resolution: </a:t>
            </a:r>
            <a:r>
              <a:rPr lang="en-US" dirty="0">
                <a:latin typeface="Consolas" panose="020B0609020204030204" pitchFamily="49" charset="0"/>
              </a:rPr>
              <a:t>http://uniresolver.io/did:xyz:1234</a:t>
            </a:r>
          </a:p>
          <a:p>
            <a:r>
              <a:rPr lang="en-US" dirty="0"/>
              <a:t>Dereferencing (general case): </a:t>
            </a:r>
            <a:r>
              <a:rPr lang="en-US" dirty="0">
                <a:latin typeface="Consolas" panose="020B0609020204030204" pitchFamily="49" charset="0"/>
              </a:rPr>
              <a:t>http://uniresolver.io/did:xyz:1234#key1</a:t>
            </a:r>
            <a:br>
              <a:rPr lang="en-US" dirty="0"/>
            </a:br>
            <a:r>
              <a:rPr lang="en-US" dirty="0"/>
              <a:t>and, optionally,                      </a:t>
            </a:r>
            <a:r>
              <a:rPr lang="en-US" dirty="0">
                <a:latin typeface="Consolas" panose="020B0609020204030204" pitchFamily="49" charset="0"/>
              </a:rPr>
              <a:t>http://uniresolver.io/did:xyz:1234!$selectId="key1"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697E-690E-449D-876D-716C15E1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26A1-66CE-4104-A2DF-F6F248802AEB}" type="datetime1">
              <a:rPr lang="en-CA" smtClean="0">
                <a:solidFill>
                  <a:schemeClr val="bg1"/>
                </a:solidFill>
              </a:rPr>
              <a:t>2019-03-23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6F833-51E6-4375-916D-1BB25F01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F92F-4146-4086-9E81-82791C8A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>
                <a:solidFill>
                  <a:schemeClr val="bg1"/>
                </a:solidFill>
              </a:rPr>
              <a:pPr algn="l"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0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D1D9-8DF4-4A1D-A8CD-265A07AF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C470-7068-4B8A-AE20-B7A2C07D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approach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original architectural principles from the draft `did-spec` as well as the higher-level DID use cases from several documents (see below) to create a comprehensive list of lower-level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use cases for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lower-level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use cases which in turn can drive the design of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 (expressed at a higher level using ABNF notation).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 design to drive the implementation (i.e. ABNF source code) for the actual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Validate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 by testing using test cases based on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lower-level use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D47C-B811-42D9-82C5-473C8925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t>2019-03-23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DB7A-AAF1-44D2-AA8B-4D4E1999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0F7F-3DC9-4D0D-92C5-AC8DCA9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862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27439</TotalTime>
  <Words>2243</Words>
  <Application>Microsoft Office PowerPoint</Application>
  <PresentationFormat>Custom</PresentationFormat>
  <Paragraphs>331</Paragraphs>
  <Slides>49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Gill Sans MT</vt:lpstr>
      <vt:lpstr>Koblenz Serial</vt:lpstr>
      <vt:lpstr>Gallery</vt:lpstr>
      <vt:lpstr>PowerPoint Presentation</vt:lpstr>
      <vt:lpstr>Hyperonomy Business Blockchain  Decentralized Identifier URL Specification (did-url-spec) https://github.com/mwherman2000/did-url-spec</vt:lpstr>
      <vt:lpstr>Michael Herman Independent Blockchain Architect Alberta, CANADA</vt:lpstr>
      <vt:lpstr>Status</vt:lpstr>
      <vt:lpstr>Purpose and Goals</vt:lpstr>
      <vt:lpstr>Decentralized Identifier URL Specification (did-url-spec) User Scenarios / Applications</vt:lpstr>
      <vt:lpstr>Decentralized Identifier URL Specification (did-url-spec) Input/output Scenarios</vt:lpstr>
      <vt:lpstr>DRIVERS</vt:lpstr>
      <vt:lpstr>Approach</vt:lpstr>
      <vt:lpstr>Guiding Principles (1/2)</vt:lpstr>
      <vt:lpstr>#1.1</vt:lpstr>
      <vt:lpstr>#1.2 (1/3)</vt:lpstr>
      <vt:lpstr>#1.2 (2/3)</vt:lpstr>
      <vt:lpstr>#1.2 (3/3)</vt:lpstr>
      <vt:lpstr>Guiding Principles (2/2)</vt:lpstr>
      <vt:lpstr> Background</vt:lpstr>
      <vt:lpstr>Generic Parsing and Processing (1/3)</vt:lpstr>
      <vt:lpstr>Generic Parsing and Processing: SQL Example</vt:lpstr>
      <vt:lpstr>Generic Parsing and Processing</vt:lpstr>
      <vt:lpstr>SQL Server Query Execution Flow (T-SQL Query)</vt:lpstr>
      <vt:lpstr>Soft Parse vs. Hard Parse</vt:lpstr>
      <vt:lpstr>Processing: Execution Plans (T-SQL)</vt:lpstr>
      <vt:lpstr>Processing: Execution Plans (Cypher/Neo4J) Neo4j Graph Database</vt:lpstr>
      <vt:lpstr> did-url Parsing and Processing</vt:lpstr>
      <vt:lpstr>Quick Review: Parsing and Processing</vt:lpstr>
      <vt:lpstr>DID Resolution vs. DID Dereferencing</vt:lpstr>
      <vt:lpstr>DID Document Examples</vt:lpstr>
      <vt:lpstr> An Example</vt:lpstr>
      <vt:lpstr>did-url Service Endpoint Transformers: Use Cases </vt:lpstr>
      <vt:lpstr>did-url Service Endpoint Transformers: Examples </vt:lpstr>
      <vt:lpstr>did-url Service Endpoint Transformers: NOTES</vt:lpstr>
      <vt:lpstr> Lower-Level did-url Use Cases</vt:lpstr>
      <vt:lpstr>PowerPoint Presentation</vt:lpstr>
      <vt:lpstr>Lower-Level did-url Use Cases: B (superceded by H)</vt:lpstr>
      <vt:lpstr>Lower-Level did-url Use Cases: C</vt:lpstr>
      <vt:lpstr>PowerPoint Presentation</vt:lpstr>
      <vt:lpstr>Lower-Level did-url Use Cases: E</vt:lpstr>
      <vt:lpstr>Lower-Level did-url Use Cases: F</vt:lpstr>
      <vt:lpstr>Lower-Level did-url Use Cases: G</vt:lpstr>
      <vt:lpstr>Lower-Level did-url Use Cases: H</vt:lpstr>
      <vt:lpstr>Lower-Level did-url Use Cases: I</vt:lpstr>
      <vt:lpstr>Lower-Level did-url Use Cases: J</vt:lpstr>
      <vt:lpstr>Lower-Level did-url Use Cases: J</vt:lpstr>
      <vt:lpstr> Grammar Testing / Validation</vt:lpstr>
      <vt:lpstr>Grammar Testing / Validation</vt:lpstr>
      <vt:lpstr>Impacts</vt:lpstr>
      <vt:lpstr> Wrapping UP…</vt:lpstr>
      <vt:lpstr>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197</cp:revision>
  <dcterms:created xsi:type="dcterms:W3CDTF">2018-06-12T18:49:04Z</dcterms:created>
  <dcterms:modified xsi:type="dcterms:W3CDTF">2019-03-23T08:55:34Z</dcterms:modified>
</cp:coreProperties>
</file>