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25" r:id="rId2"/>
    <p:sldId id="500" r:id="rId3"/>
    <p:sldId id="505" r:id="rId4"/>
    <p:sldId id="501" r:id="rId5"/>
    <p:sldId id="502" r:id="rId6"/>
    <p:sldId id="503" r:id="rId7"/>
    <p:sldId id="504" r:id="rId8"/>
    <p:sldId id="506" r:id="rId9"/>
    <p:sldId id="263" r:id="rId10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0C226"/>
    <a:srgbClr val="729D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9" autoAdjust="0"/>
    <p:restoredTop sz="94660"/>
  </p:normalViewPr>
  <p:slideViewPr>
    <p:cSldViewPr snapToGrid="0">
      <p:cViewPr varScale="1">
        <p:scale>
          <a:sx n="84" d="100"/>
          <a:sy n="84" d="100"/>
        </p:scale>
        <p:origin x="35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9E4F0BF-27C7-4A22-9920-C8AC49751B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BE4D47-F38C-42CD-B5F1-8D61974E2A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9C049C-AD74-4BD7-BD07-6672DC6C2EEA}" type="datetimeFigureOut">
              <a:rPr lang="en-CA" smtClean="0"/>
              <a:t>2018-04-14</a:t>
            </a:fld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22F5C0-EBA9-4FDD-9CC7-A8A0947F4F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C49856-9B53-4ADF-A11C-FB522A1F4F8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08689-0DBF-4932-B3C3-CCF7BD6956D5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004839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C96CAC6-5EE5-4DF8-BED8-337C55BC9982}" type="datetimeFigureOut">
              <a:rPr lang="en-CA" smtClean="0"/>
              <a:t>2018-04-14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93252E7-3980-480E-A649-7AA5BEB95C4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32252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0E1F-0A15-4BB0-BD15-FD77A2412870}" type="datetime1">
              <a:rPr lang="en-US" smtClean="0"/>
              <a:t>4/14/2018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22794" y="6041362"/>
            <a:ext cx="4152151" cy="365125"/>
          </a:xfrm>
        </p:spPr>
        <p:txBody>
          <a:bodyPr/>
          <a:lstStyle/>
          <a:p>
            <a:r>
              <a:rPr lang="en-US" dirty="0"/>
              <a:t>NEO C# NET Developers Center of Excellence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6284-5FCB-4426-8E30-8883325927D9}" type="datetime1">
              <a:rPr lang="en-US" smtClean="0"/>
              <a:t>4/14/2018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C# NET Developers Center of Excellence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89ACF-6C43-4434-8CB5-D5B48F717286}" type="datetime1">
              <a:rPr lang="en-US" smtClean="0"/>
              <a:t>4/14/2018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C# NET Developers Center of Excellence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39672-9E23-46FE-B292-02208E2F39C6}" type="datetime1">
              <a:rPr lang="en-US" smtClean="0"/>
              <a:t>4/14/2018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C# NET Developers Center of Excellence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B7FFF-E08B-46FF-90AE-114528A4CA06}" type="datetime1">
              <a:rPr lang="en-US" smtClean="0"/>
              <a:t>4/14/2018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C# NET Developers Center of Excellence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E549-7A70-4DF0-8722-7B76AF18A454}" type="datetime1">
              <a:rPr lang="en-US" smtClean="0"/>
              <a:t>4/14/2018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C# NET Developers Center of Excellence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E4F73-4CFA-43AA-85C2-E13125E22CED}" type="datetime1">
              <a:rPr lang="en-US" smtClean="0"/>
              <a:t>4/14/2018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C# NET Developers Center of Excellence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8A5C-2BB7-48AC-A7D9-03376BA8563B}" type="datetime1">
              <a:rPr lang="en-US" smtClean="0"/>
              <a:t>4/14/2018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C# NET Developers Center of Excellence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304430" cy="102197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801907"/>
            <a:ext cx="10304431" cy="42394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C8F0-338D-4D8D-A227-FA2647F0F8AF}" type="datetime1">
              <a:rPr lang="en-US" smtClean="0"/>
              <a:t>4/14/2018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NEO C# NET Developers Center of Excellence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9757-E524-48DE-8431-5E28D336F244}" type="datetime1">
              <a:rPr lang="en-US" smtClean="0"/>
              <a:t>4/14/2018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C# NET Developers Center of Excellence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ACCD-415D-461F-A83B-FA79804F656D}" type="datetime1">
              <a:rPr lang="en-US" smtClean="0"/>
              <a:t>4/14/2018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C# NET Developers Center of Excellence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FB48-D3D9-4779-B20A-1E904A125FD3}" type="datetime1">
              <a:rPr lang="en-US" smtClean="0"/>
              <a:t>4/14/2018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C# NET Developers Center of Excellence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30DC-B16B-4253-B4A3-00AC9B41F11F}" type="datetime1">
              <a:rPr lang="en-US" smtClean="0"/>
              <a:t>4/14/2018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C# NET Developers Center of Excellence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A207-09EF-4BD6-9E7F-700F61C7193C}" type="datetime1">
              <a:rPr lang="en-US" smtClean="0"/>
              <a:t>4/14/2018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C# NET Developers Center of Excellence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25DF4-2191-4BA7-85B6-CEBB9D9AC675}" type="datetime1">
              <a:rPr lang="en-US" smtClean="0"/>
              <a:t>4/14/2018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C# NET Developers Center of Excellence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AEF6-B6ED-4991-B5F5-7CD018A33D8D}" type="datetime1">
              <a:rPr lang="en-US" smtClean="0"/>
              <a:t>4/14/2018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C# NET Developers Center of Excellence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258490" cy="10219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1801907"/>
            <a:ext cx="10258491" cy="4239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A180D-7C5B-4034-B781-A718AFADC04B}" type="datetime1">
              <a:rPr lang="en-US" smtClean="0"/>
              <a:t>4/14/2018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NEO C# NET Developers Center of Excellence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mwherman2000/neo-csharpco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N-jiJOZwiF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mailto:neotoronto@outlook.com" TargetMode="External"/><Relationship Id="rId7" Type="http://schemas.openxmlformats.org/officeDocument/2006/relationships/hyperlink" Target="https://www.twitter.com/neotoronto" TargetMode="External"/><Relationship Id="rId2" Type="http://schemas.openxmlformats.org/officeDocument/2006/relationships/hyperlink" Target="https://github.com/mwherman2000/neo-csharpcoe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facebook.com/neotoronto/" TargetMode="External"/><Relationship Id="rId5" Type="http://schemas.openxmlformats.org/officeDocument/2006/relationships/hyperlink" Target="https://www.meetup.com/NEO-Blockchain-Toronto" TargetMode="External"/><Relationship Id="rId4" Type="http://schemas.openxmlformats.org/officeDocument/2006/relationships/hyperlink" Target="https://www.linkedin.com/in/mwherma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7E55B63-F1CD-4910-A04D-980F56D9E0FA}"/>
              </a:ext>
            </a:extLst>
          </p:cNvPr>
          <p:cNvSpPr/>
          <p:nvPr/>
        </p:nvSpPr>
        <p:spPr>
          <a:xfrm>
            <a:off x="-2" y="0"/>
            <a:ext cx="1627632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46D84E-5A88-44CF-9166-DD171F12E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54480"/>
            <a:ext cx="10410825" cy="2743244"/>
          </a:xfrm>
        </p:spPr>
        <p:txBody>
          <a:bodyPr anchor="ctr"/>
          <a:lstStyle/>
          <a:p>
            <a:pPr algn="ctr"/>
            <a:r>
              <a:rPr lang="en-CA" sz="4800" dirty="0"/>
              <a:t>NEO Persistable Classes 2.1 Platform</a:t>
            </a:r>
            <a:br>
              <a:rPr lang="en-CA" sz="4800" dirty="0"/>
            </a:br>
            <a:r>
              <a:rPr lang="en-CA" sz="4800" dirty="0"/>
              <a:t>for Python Smart Contacts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87A8DB-1A14-4EA7-920F-5D1FD73D0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4458244"/>
            <a:ext cx="10410824" cy="2030859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Michael Herman and Nate Bronstein</a:t>
            </a:r>
          </a:p>
          <a:p>
            <a:pPr algn="ctr"/>
            <a:r>
              <a:rPr lang="en-CA" dirty="0"/>
              <a:t>Independent Blockchain Developers</a:t>
            </a:r>
          </a:p>
          <a:p>
            <a:pPr algn="ctr"/>
            <a:endParaRPr lang="en-CA" dirty="0"/>
          </a:p>
          <a:p>
            <a:pPr algn="ctr"/>
            <a:r>
              <a:rPr lang="en-CA" dirty="0"/>
              <a:t>NEO C# Developers Center of Excellence</a:t>
            </a:r>
          </a:p>
          <a:p>
            <a:pPr algn="ctr"/>
            <a:r>
              <a:rPr lang="en-CA" dirty="0">
                <a:hlinkClick r:id="rId2"/>
              </a:rPr>
              <a:t>https://github.com/mwherman2000/neo-csharpcoe</a:t>
            </a:r>
            <a:r>
              <a:rPr lang="en-CA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48B9A7-FEE5-4978-8A07-4B63789EE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177" y="5049103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07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C0A2ABC-F146-49D4-8FF2-DBFE060102BE}"/>
              </a:ext>
            </a:extLst>
          </p:cNvPr>
          <p:cNvGrpSpPr/>
          <p:nvPr/>
        </p:nvGrpSpPr>
        <p:grpSpPr>
          <a:xfrm>
            <a:off x="2917857" y="0"/>
            <a:ext cx="6858000" cy="6858000"/>
            <a:chOff x="2255380" y="0"/>
            <a:chExt cx="6858000" cy="6858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466F24E-A00C-4818-8520-1A78F46C3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255380" y="0"/>
              <a:ext cx="6858000" cy="68580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3481809-BC31-4208-94DA-96CDB730677D}"/>
                </a:ext>
              </a:extLst>
            </p:cNvPr>
            <p:cNvSpPr txBox="1"/>
            <p:nvPr/>
          </p:nvSpPr>
          <p:spPr>
            <a:xfrm>
              <a:off x="4107040" y="2304288"/>
              <a:ext cx="3026664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400" dirty="0">
                  <a:latin typeface="Koblenz Serial" panose="02000000000000000000" pitchFamily="50" charset="0"/>
                </a:rPr>
                <a:t>NEO</a:t>
              </a:r>
            </a:p>
            <a:p>
              <a:pPr algn="ctr"/>
              <a:r>
                <a:rPr lang="en-CA" sz="2400" dirty="0">
                  <a:latin typeface="Koblenz Serial" panose="02000000000000000000" pitchFamily="50" charset="0"/>
                </a:rPr>
                <a:t>C# Developers</a:t>
              </a:r>
            </a:p>
            <a:p>
              <a:pPr algn="ctr"/>
              <a:r>
                <a:rPr lang="en-CA" sz="2400" dirty="0">
                  <a:latin typeface="Koblenz Serial" panose="02000000000000000000" pitchFamily="50" charset="0"/>
                </a:rPr>
                <a:t>Center of Excellence</a:t>
              </a:r>
            </a:p>
            <a:p>
              <a:pPr algn="ctr"/>
              <a:endParaRPr lang="en-CA" sz="2400" dirty="0">
                <a:latin typeface="Koblenz Serial" panose="02000000000000000000" pitchFamily="50" charset="0"/>
              </a:endParaRPr>
            </a:p>
            <a:p>
              <a:pPr algn="ctr"/>
              <a:r>
                <a:rPr lang="en-CA" sz="2400" dirty="0">
                  <a:latin typeface="Koblenz Serial" panose="02000000000000000000" pitchFamily="50" charset="0"/>
                </a:rPr>
                <a:t>neo-csharpcoe</a:t>
              </a:r>
            </a:p>
            <a:p>
              <a:pPr algn="ctr"/>
              <a:r>
                <a:rPr lang="en-CA" sz="2400" dirty="0">
                  <a:latin typeface="Koblenz Serial" panose="02000000000000000000" pitchFamily="50" charset="0"/>
                </a:rPr>
                <a:t>community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C713029-5DB3-4BF1-B051-54D68D3E92F8}"/>
                </a:ext>
              </a:extLst>
            </p:cNvPr>
            <p:cNvSpPr/>
            <p:nvPr/>
          </p:nvSpPr>
          <p:spPr>
            <a:xfrm>
              <a:off x="5861865" y="1099923"/>
              <a:ext cx="150876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CA" dirty="0">
                  <a:solidFill>
                    <a:schemeClr val="bg1"/>
                  </a:solidFill>
                  <a:latin typeface="Koblenz Serial" panose="02000000000000000000" pitchFamily="50" charset="0"/>
                </a:rPr>
                <a:t>Tools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2E8CA70-69D3-49AB-8D5F-C396DDB773B1}"/>
                </a:ext>
              </a:extLst>
            </p:cNvPr>
            <p:cNvSpPr/>
            <p:nvPr/>
          </p:nvSpPr>
          <p:spPr>
            <a:xfrm>
              <a:off x="7233464" y="3059668"/>
              <a:ext cx="150876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CA" dirty="0">
                  <a:solidFill>
                    <a:schemeClr val="bg1"/>
                  </a:solidFill>
                  <a:latin typeface="Koblenz Serial" panose="02000000000000000000" pitchFamily="50" charset="0"/>
                </a:rPr>
                <a:t>Training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0D55CAE-77BA-4847-8AEC-9DE3CC330C60}"/>
                </a:ext>
              </a:extLst>
            </p:cNvPr>
            <p:cNvSpPr/>
            <p:nvPr/>
          </p:nvSpPr>
          <p:spPr>
            <a:xfrm>
              <a:off x="5871692" y="5165653"/>
              <a:ext cx="209329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CA" dirty="0">
                  <a:solidFill>
                    <a:schemeClr val="bg1"/>
                  </a:solidFill>
                  <a:latin typeface="Koblenz Serial" panose="02000000000000000000" pitchFamily="50" charset="0"/>
                </a:rPr>
                <a:t>Workshops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CA55470-639A-49C0-9D40-A97C99C34F95}"/>
                </a:ext>
              </a:extLst>
            </p:cNvPr>
            <p:cNvSpPr/>
            <p:nvPr/>
          </p:nvSpPr>
          <p:spPr>
            <a:xfrm>
              <a:off x="3429561" y="5398768"/>
              <a:ext cx="209329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CA" dirty="0">
                  <a:solidFill>
                    <a:schemeClr val="bg1"/>
                  </a:solidFill>
                  <a:latin typeface="Koblenz Serial" panose="02000000000000000000" pitchFamily="50" charset="0"/>
                </a:rPr>
                <a:t>Best Practices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DC3959B-02AD-4655-B77B-5EFFDD7423BC}"/>
                </a:ext>
              </a:extLst>
            </p:cNvPr>
            <p:cNvSpPr/>
            <p:nvPr/>
          </p:nvSpPr>
          <p:spPr>
            <a:xfrm>
              <a:off x="2476355" y="3436590"/>
              <a:ext cx="13911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>
                  <a:solidFill>
                    <a:schemeClr val="bg1"/>
                  </a:solidFill>
                  <a:latin typeface="Koblenz Serial" panose="02000000000000000000" pitchFamily="50" charset="0"/>
                </a:rPr>
                <a:t>Frameworks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37F40EE-5C8E-4B00-A243-1A477FC85500}"/>
                </a:ext>
              </a:extLst>
            </p:cNvPr>
            <p:cNvSpPr/>
            <p:nvPr/>
          </p:nvSpPr>
          <p:spPr>
            <a:xfrm>
              <a:off x="3292400" y="1327994"/>
              <a:ext cx="170992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CA" dirty="0">
                  <a:solidFill>
                    <a:schemeClr val="bg1"/>
                  </a:solidFill>
                  <a:latin typeface="Koblenz Serial" panose="02000000000000000000" pitchFamily="50" charset="0"/>
                </a:rPr>
                <a:t>Code</a:t>
              </a:r>
            </a:p>
          </p:txBody>
        </p:sp>
      </p:grpSp>
      <p:sp>
        <p:nvSpPr>
          <p:cNvPr id="15" name="Title 14">
            <a:extLst>
              <a:ext uri="{FF2B5EF4-FFF2-40B4-BE49-F238E27FC236}">
                <a16:creationId xmlns:a16="http://schemas.microsoft.com/office/drawing/2014/main" id="{39F8F06B-4D84-4E9C-B04B-221ED270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Sponsored by</a:t>
            </a:r>
          </a:p>
        </p:txBody>
      </p:sp>
    </p:spTree>
    <p:extLst>
      <p:ext uri="{BB962C8B-B14F-4D97-AF65-F5344CB8AC3E}">
        <p14:creationId xmlns:p14="http://schemas.microsoft.com/office/powerpoint/2010/main" val="1166160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DA47A-0826-42CD-80B8-D2FD327BE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Homework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BA10AF-2CA8-438F-8CB3-C6E7A5656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CA" dirty="0"/>
              <a:t>Watch the webcast “</a:t>
            </a:r>
            <a:r>
              <a:rPr lang="en-US" dirty="0"/>
              <a:t>12. NEO Persistable Classes (NPC) Platform 2.1: Preview”</a:t>
            </a:r>
            <a:br>
              <a:rPr lang="en-CA" dirty="0"/>
            </a:br>
            <a:r>
              <a:rPr lang="en-CA" dirty="0">
                <a:hlinkClick r:id="rId2"/>
              </a:rPr>
              <a:t>https://www.youtube.com/watch?v=N-jiJOZwiFg</a:t>
            </a:r>
            <a:r>
              <a:rPr lang="en-CA" dirty="0"/>
              <a:t> 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50CC29-2ED0-4285-B2DF-F8C34501E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30DC-B16B-4253-B4A3-00AC9B41F11F}" type="datetime1">
              <a:rPr lang="en-US" smtClean="0"/>
              <a:t>4/14/2018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B2613C-0F81-4226-8AD5-7E86162D3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C# NET Developers Center of Excellence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A87F6C-04C2-4AE0-8B09-A343F33B5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02138C-83C7-405D-A5C4-3ADDA2558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2" y="2729790"/>
            <a:ext cx="7296737" cy="3960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49797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AAF8D-2F54-4AB8-8D82-F07079E2C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81000"/>
            <a:ext cx="10304430" cy="1021976"/>
          </a:xfrm>
        </p:spPr>
        <p:txBody>
          <a:bodyPr>
            <a:normAutofit fontScale="90000"/>
          </a:bodyPr>
          <a:lstStyle/>
          <a:p>
            <a:r>
              <a:rPr lang="en-CA" dirty="0"/>
              <a:t>Preparation / Roadmap</a:t>
            </a:r>
            <a:br>
              <a:rPr lang="en-CA" dirty="0"/>
            </a:br>
            <a:r>
              <a:rPr lang="en-CA" sz="2700" dirty="0"/>
              <a:t>NATE: First 9 step are complete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FDCB6-B3F6-466A-81B2-A1FDCF0A0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9842"/>
            <a:ext cx="9637099" cy="5568158"/>
          </a:xfrm>
        </p:spPr>
        <p:txBody>
          <a:bodyPr>
            <a:normAutofit fontScale="85000" lnSpcReduction="10000"/>
          </a:bodyPr>
          <a:lstStyle/>
          <a:p>
            <a:pPr>
              <a:buFont typeface="+mj-lt"/>
              <a:buAutoNum type="arabicPeriod"/>
            </a:pPr>
            <a:r>
              <a:rPr lang="en-CA" dirty="0"/>
              <a:t>Install Visual Studio 2017 Community Edition (free)</a:t>
            </a:r>
            <a:br>
              <a:rPr lang="en-CA" dirty="0"/>
            </a:br>
            <a:r>
              <a:rPr lang="en-CA" dirty="0"/>
              <a:t>TODO</a:t>
            </a:r>
          </a:p>
          <a:p>
            <a:pPr>
              <a:buFont typeface="+mj-lt"/>
              <a:buAutoNum type="arabicPeriod"/>
            </a:pPr>
            <a:r>
              <a:rPr lang="en-CA" dirty="0"/>
              <a:t>Modify the Visual Studio 2017 configuration to include Python support</a:t>
            </a:r>
            <a:br>
              <a:rPr lang="en-CA" dirty="0"/>
            </a:br>
            <a:r>
              <a:rPr lang="en-CA" dirty="0"/>
              <a:t>TODO</a:t>
            </a:r>
          </a:p>
          <a:p>
            <a:pPr>
              <a:buFont typeface="+mj-lt"/>
              <a:buAutoNum type="arabicPeriod"/>
            </a:pPr>
            <a:r>
              <a:rPr lang="en-CA" dirty="0"/>
              <a:t>Follow the normal NPC process to create a Model Class project using C#</a:t>
            </a:r>
            <a:br>
              <a:rPr lang="en-CA" dirty="0"/>
            </a:br>
            <a:r>
              <a:rPr lang="en-CA" dirty="0"/>
              <a:t>TODO  e.g. </a:t>
            </a:r>
            <a:r>
              <a:rPr lang="en-CA" dirty="0">
                <a:latin typeface="Consolas" panose="020B0609020204030204" pitchFamily="49" charset="0"/>
              </a:rPr>
              <a:t>NPC.mwherman2000.NEP5Token.</a:t>
            </a:r>
            <a:r>
              <a:rPr lang="en-CA" b="1" dirty="0">
                <a:latin typeface="Consolas" panose="020B0609020204030204" pitchFamily="49" charset="0"/>
              </a:rPr>
              <a:t>Model</a:t>
            </a:r>
          </a:p>
          <a:p>
            <a:pPr>
              <a:buFont typeface="+mj-lt"/>
              <a:buAutoNum type="arabicPeriod"/>
            </a:pPr>
            <a:r>
              <a:rPr lang="en-CA" dirty="0"/>
              <a:t>Configure the NPC Compiler (npcc.exe) to be the “debugger” for the Model Class project</a:t>
            </a:r>
            <a:br>
              <a:rPr lang="en-CA" dirty="0"/>
            </a:br>
            <a:r>
              <a:rPr lang="en-CA" dirty="0"/>
              <a:t>TODO</a:t>
            </a:r>
          </a:p>
          <a:p>
            <a:pPr>
              <a:buFont typeface="+mj-lt"/>
              <a:buAutoNum type="arabicPeriod"/>
            </a:pPr>
            <a:r>
              <a:rPr lang="en-CA" dirty="0"/>
              <a:t>Create a (C#) NEO Smart Contract project for the C# version of the smart contract</a:t>
            </a:r>
            <a:br>
              <a:rPr lang="en-CA" dirty="0"/>
            </a:br>
            <a:r>
              <a:rPr lang="en-CA" dirty="0"/>
              <a:t>TODO e.g. </a:t>
            </a:r>
            <a:r>
              <a:rPr lang="en-CA" dirty="0">
                <a:latin typeface="Consolas" panose="020B0609020204030204" pitchFamily="49" charset="0"/>
              </a:rPr>
              <a:t>NPC.mwherman2000.NEP5Token.</a:t>
            </a:r>
            <a:r>
              <a:rPr lang="en-CA" b="1" dirty="0">
                <a:latin typeface="Consolas" panose="020B0609020204030204" pitchFamily="49" charset="0"/>
              </a:rPr>
              <a:t>Contract</a:t>
            </a:r>
          </a:p>
          <a:p>
            <a:pPr>
              <a:buFont typeface="+mj-lt"/>
              <a:buAutoNum type="arabicPeriod"/>
            </a:pPr>
            <a:r>
              <a:rPr lang="en-CA" dirty="0"/>
              <a:t>Click Start to run the NPC Compiler to generate the NPC C# support files in the C# smart contract project</a:t>
            </a:r>
          </a:p>
          <a:p>
            <a:pPr>
              <a:buFont typeface="+mj-lt"/>
              <a:buAutoNum type="arabicPeriod"/>
            </a:pPr>
            <a:r>
              <a:rPr lang="en-CA" dirty="0"/>
              <a:t>Manually include the generated C# support files into the Visual Studio project</a:t>
            </a:r>
          </a:p>
          <a:p>
            <a:pPr>
              <a:buFont typeface="+mj-lt"/>
              <a:buAutoNum type="arabicPeriod"/>
            </a:pPr>
            <a:r>
              <a:rPr lang="en-CA" dirty="0"/>
              <a:t>Create a Python Model project for the manually-created Python version of the C# smart contract (from Step 5-6-7)</a:t>
            </a:r>
            <a:br>
              <a:rPr lang="en-CA" dirty="0"/>
            </a:br>
            <a:r>
              <a:rPr lang="en-CA" dirty="0"/>
              <a:t>e.g. </a:t>
            </a:r>
            <a:r>
              <a:rPr lang="en-CA" dirty="0">
                <a:latin typeface="Consolas" panose="020B0609020204030204" pitchFamily="49" charset="0"/>
              </a:rPr>
              <a:t>NPC.mwherman2000.NEP5Token.</a:t>
            </a:r>
            <a:r>
              <a:rPr lang="en-CA" b="1" dirty="0">
                <a:latin typeface="Consolas" panose="020B0609020204030204" pitchFamily="49" charset="0"/>
              </a:rPr>
              <a:t>ManualPContract</a:t>
            </a:r>
            <a:r>
              <a:rPr lang="en-CA" dirty="0"/>
              <a:t> </a:t>
            </a:r>
          </a:p>
          <a:p>
            <a:pPr>
              <a:buFont typeface="+mj-lt"/>
              <a:buAutoNum type="arabicPeriod"/>
            </a:pPr>
            <a:r>
              <a:rPr lang="en-CA" dirty="0"/>
              <a:t>Create a second Python Model project for the automatically generated Python version of smart contract</a:t>
            </a:r>
            <a:br>
              <a:rPr lang="en-CA" dirty="0"/>
            </a:br>
            <a:r>
              <a:rPr lang="en-CA" dirty="0"/>
              <a:t>e.g. </a:t>
            </a:r>
            <a:r>
              <a:rPr lang="en-CA" dirty="0">
                <a:latin typeface="Consolas" panose="020B0609020204030204" pitchFamily="49" charset="0"/>
              </a:rPr>
              <a:t>NPC.mwherman2000.NEP5Token.</a:t>
            </a:r>
            <a:r>
              <a:rPr lang="en-CA" b="1" dirty="0">
                <a:latin typeface="Consolas" panose="020B0609020204030204" pitchFamily="49" charset="0"/>
              </a:rPr>
              <a:t>PContract</a:t>
            </a:r>
            <a:endParaRPr lang="en-CA" dirty="0"/>
          </a:p>
          <a:p>
            <a:pPr>
              <a:buFont typeface="+mj-lt"/>
              <a:buAutoNum type="arabicPeriod"/>
            </a:pPr>
            <a:r>
              <a:rPr lang="en-CA" dirty="0"/>
              <a:t>Manually translate/port the C# 	from </a:t>
            </a:r>
            <a:r>
              <a:rPr lang="en-CA" dirty="0">
                <a:latin typeface="Consolas" panose="020B0609020204030204" pitchFamily="49" charset="0"/>
              </a:rPr>
              <a:t>NPC.mwherman2000.NEP5Token.</a:t>
            </a:r>
            <a:r>
              <a:rPr lang="en-CA" b="1" dirty="0">
                <a:latin typeface="Consolas" panose="020B0609020204030204" pitchFamily="49" charset="0"/>
              </a:rPr>
              <a:t>Contract</a:t>
            </a:r>
            <a:br>
              <a:rPr lang="en-CA" b="1" dirty="0">
                <a:latin typeface="Consolas" panose="020B0609020204030204" pitchFamily="49" charset="0"/>
              </a:rPr>
            </a:br>
            <a:r>
              <a:rPr lang="en-CA" b="1" dirty="0">
                <a:latin typeface="Consolas" panose="020B0609020204030204" pitchFamily="49" charset="0"/>
              </a:rPr>
              <a:t>							</a:t>
            </a:r>
            <a:r>
              <a:rPr lang="en-CA" dirty="0"/>
              <a:t>to 	</a:t>
            </a:r>
            <a:r>
              <a:rPr lang="en-CA" dirty="0">
                <a:latin typeface="Consolas" panose="020B0609020204030204" pitchFamily="49" charset="0"/>
              </a:rPr>
              <a:t>NPC.mwherman2000.NEP5Token.</a:t>
            </a:r>
            <a:r>
              <a:rPr lang="en-CA" b="1" dirty="0">
                <a:latin typeface="Consolas" panose="020B0609020204030204" pitchFamily="49" charset="0"/>
              </a:rPr>
              <a:t>ManualPContract</a:t>
            </a:r>
            <a:r>
              <a:rPr lang="en-CA" dirty="0"/>
              <a:t> </a:t>
            </a:r>
          </a:p>
          <a:p>
            <a:pPr>
              <a:buFont typeface="+mj-lt"/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57681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3065B38-229E-4015-8BCA-D53A24684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59617"/>
            <a:ext cx="9662527" cy="540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F35EC3-1149-45DF-9BD9-A0F0188B9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48639"/>
            <a:ext cx="8596668" cy="1223673"/>
          </a:xfrm>
        </p:spPr>
        <p:txBody>
          <a:bodyPr/>
          <a:lstStyle/>
          <a:p>
            <a:r>
              <a:rPr lang="en-CA" dirty="0"/>
              <a:t>2. Modify the Visual Studio 2017 configuration to include Python support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54520D-D21D-4BCB-BDE8-E0237898B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30DC-B16B-4253-B4A3-00AC9B41F11F}" type="datetime1">
              <a:rPr lang="en-US" smtClean="0"/>
              <a:t>4/14/2018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61514B-5398-4A3A-A46D-105EEE3CF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C# NET Developers Center of Excellence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AA0353-9D94-4F68-857E-3500E3D56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660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D5D2D-AADE-41EB-B914-84BFCBCEB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48640"/>
            <a:ext cx="8596668" cy="1390904"/>
          </a:xfrm>
        </p:spPr>
        <p:txBody>
          <a:bodyPr>
            <a:normAutofit/>
          </a:bodyPr>
          <a:lstStyle/>
          <a:p>
            <a:r>
              <a:rPr lang="en-CA" dirty="0"/>
              <a:t>8,9. Create a Python Model projects</a:t>
            </a:r>
            <a:br>
              <a:rPr lang="en-CA" sz="2000" dirty="0"/>
            </a:br>
            <a:r>
              <a:rPr lang="en-CA" sz="2000" dirty="0"/>
              <a:t>		</a:t>
            </a:r>
            <a:r>
              <a:rPr lang="en-CA" sz="2000" dirty="0">
                <a:latin typeface="Consolas" panose="020B0609020204030204" pitchFamily="49" charset="0"/>
              </a:rPr>
              <a:t>NPC.mwherman2000.NEP5Token.</a:t>
            </a:r>
            <a:r>
              <a:rPr lang="en-CA" sz="2000" b="1" dirty="0">
                <a:latin typeface="Consolas" panose="020B0609020204030204" pitchFamily="49" charset="0"/>
              </a:rPr>
              <a:t>ManualPContract</a:t>
            </a:r>
            <a:br>
              <a:rPr lang="en-CA" sz="2000" b="1" dirty="0">
                <a:latin typeface="Consolas" panose="020B0609020204030204" pitchFamily="49" charset="0"/>
              </a:rPr>
            </a:br>
            <a:r>
              <a:rPr lang="en-CA" sz="2000" b="1" dirty="0">
                <a:latin typeface="Consolas" panose="020B0609020204030204" pitchFamily="49" charset="0"/>
              </a:rPr>
              <a:t>		</a:t>
            </a:r>
            <a:r>
              <a:rPr lang="en-CA" sz="2000" dirty="0">
                <a:latin typeface="Consolas" panose="020B0609020204030204" pitchFamily="49" charset="0"/>
              </a:rPr>
              <a:t>NPC.mwherman2000.NEP5Token.</a:t>
            </a:r>
            <a:r>
              <a:rPr lang="en-CA" sz="2000" b="1" dirty="0">
                <a:latin typeface="Consolas" panose="020B0609020204030204" pitchFamily="49" charset="0"/>
              </a:rPr>
              <a:t>PContract</a:t>
            </a:r>
            <a:r>
              <a:rPr lang="en-CA" sz="2000" dirty="0"/>
              <a:t>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B44105-73AF-43AE-A6A7-5B46BDA17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30DC-B16B-4253-B4A3-00AC9B41F11F}" type="datetime1">
              <a:rPr lang="en-US" smtClean="0"/>
              <a:t>4/14/2018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FB8F49-9D00-42C5-B1A3-3D420A31F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C# NET Developers Center of Excellence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A4B76C-160B-417C-8E49-1C712B2F0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425175-433F-4B29-A7FF-ADB04A509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843008"/>
            <a:ext cx="7786046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635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4902D-257F-4F3D-93E3-E411311D7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48640"/>
            <a:ext cx="10304430" cy="1082936"/>
          </a:xfrm>
        </p:spPr>
        <p:txBody>
          <a:bodyPr>
            <a:noAutofit/>
          </a:bodyPr>
          <a:lstStyle/>
          <a:p>
            <a:r>
              <a:rPr lang="en-CA" dirty="0"/>
              <a:t>10. </a:t>
            </a:r>
            <a:r>
              <a:rPr lang="en-US" dirty="0"/>
              <a:t>Manually translate/port the C#</a:t>
            </a:r>
            <a:br>
              <a:rPr lang="en-US" dirty="0"/>
            </a:br>
            <a:r>
              <a:rPr lang="en-US" sz="2000" dirty="0"/>
              <a:t>from	NPC.mwherman2000.NEP5Token.Contract</a:t>
            </a:r>
            <a:br>
              <a:rPr lang="en-US" sz="2000" dirty="0"/>
            </a:br>
            <a:r>
              <a:rPr lang="en-US" sz="2000" dirty="0"/>
              <a:t>to		NPC.mwherman2000.NEP5Token.ManualPContract </a:t>
            </a:r>
            <a:br>
              <a:rPr lang="en-US" sz="2000" dirty="0"/>
            </a:br>
            <a:endParaRPr lang="en-CA" sz="20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2F5EF5E-C09D-41AC-A58F-1FF484CD2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7961" y="1801907"/>
            <a:ext cx="3096319" cy="4239456"/>
          </a:xfrm>
        </p:spPr>
        <p:txBody>
          <a:bodyPr/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&lt; Translate these 5 C# files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&lt; into this </a:t>
            </a:r>
            <a:r>
              <a:rPr lang="en-CA"/>
              <a:t>Python project</a:t>
            </a:r>
            <a:endParaRPr lang="en-C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A3787A-C998-4C2A-8153-F65380B0C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30DC-B16B-4253-B4A3-00AC9B41F11F}" type="datetime1">
              <a:rPr lang="en-US" smtClean="0"/>
              <a:t>4/14/2018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AC5913-4ECC-4673-91CE-5CA5CC782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C# NET Developers Center of Excellence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CC5FF7-68E8-416B-93FE-A3639378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203348-4798-4A58-BEC5-A5A088814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55648"/>
            <a:ext cx="738044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040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0D432-6166-4D6A-B6CC-4AD6878FD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1429322" cy="1320800"/>
          </a:xfrm>
        </p:spPr>
        <p:txBody>
          <a:bodyPr>
            <a:normAutofit fontScale="90000"/>
          </a:bodyPr>
          <a:lstStyle/>
          <a:p>
            <a:r>
              <a:rPr lang="en-CA" dirty="0"/>
              <a:t>5 Initial Test Cases </a:t>
            </a:r>
            <a:r>
              <a:rPr lang="en-CA"/>
              <a:t>for Testing </a:t>
            </a:r>
            <a:r>
              <a:rPr lang="en-CA" dirty="0"/>
              <a:t>(needs NEO Debugger)</a:t>
            </a:r>
            <a:br>
              <a:rPr lang="en-CA" dirty="0"/>
            </a:br>
            <a:r>
              <a:rPr lang="en-CA" sz="2000" dirty="0"/>
              <a:t>https://github.com/mwherman2000/neo-npcc2-python/</a:t>
            </a:r>
            <a:br>
              <a:rPr lang="en-CA" sz="2000" dirty="0"/>
            </a:br>
            <a:r>
              <a:rPr lang="en-CA" sz="2000" dirty="0"/>
              <a:t>blob/master/NPC.mwherman2000.NEP5TokenPython/</a:t>
            </a:r>
            <a:br>
              <a:rPr lang="en-CA" sz="2000" dirty="0"/>
            </a:br>
            <a:r>
              <a:rPr lang="en-CA" sz="2000" dirty="0"/>
              <a:t>NPC.mwherman2000.NEP5Token.Contract/Contract1.cs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A8C510-FAA4-41BA-B764-9393A7460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30DC-B16B-4253-B4A3-00AC9B41F11F}" type="datetime1">
              <a:rPr lang="en-US" smtClean="0"/>
              <a:t>4/14/2018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B83E4C-89D2-4301-9B43-7E749EFBB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C# NET Developers Center of Excellence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7F6E9C-18DD-466B-A32E-FE3AA1490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D83318-ABAF-4061-8E15-84FF88E98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9544"/>
            <a:ext cx="9940556" cy="5400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86420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A6340-7AD9-4C69-810B-BEE639EBF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321" y="2710011"/>
            <a:ext cx="11591743" cy="1826581"/>
          </a:xfrm>
        </p:spPr>
        <p:txBody>
          <a:bodyPr/>
          <a:lstStyle/>
          <a:p>
            <a:r>
              <a:rPr lang="en-CA" dirty="0"/>
              <a:t>Questions?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0B8686A-9EF7-4590-913B-1EDB0CC98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9696" y="4536592"/>
            <a:ext cx="10799063" cy="2229968"/>
          </a:xfrm>
        </p:spPr>
        <p:txBody>
          <a:bodyPr>
            <a:normAutofit lnSpcReduction="10000"/>
          </a:bodyPr>
          <a:lstStyle/>
          <a:p>
            <a:r>
              <a:rPr lang="it-IT" dirty="0"/>
              <a:t>Michael Herman (Toronto) – Independent Blockchain Developer</a:t>
            </a:r>
          </a:p>
          <a:p>
            <a:r>
              <a:rPr lang="it-IT" dirty="0"/>
              <a:t>G:	</a:t>
            </a:r>
            <a:r>
              <a:rPr lang="it-IT" dirty="0">
                <a:hlinkClick r:id="rId2"/>
              </a:rPr>
              <a:t>https://github.com/mwherman2000/neo-csharpcoe</a:t>
            </a:r>
            <a:r>
              <a:rPr lang="it-IT" dirty="0"/>
              <a:t> </a:t>
            </a:r>
            <a:br>
              <a:rPr lang="it-IT" dirty="0"/>
            </a:br>
            <a:r>
              <a:rPr lang="it-IT" dirty="0"/>
              <a:t>E:	</a:t>
            </a:r>
            <a:r>
              <a:rPr lang="it-IT" dirty="0">
                <a:hlinkClick r:id="rId3"/>
              </a:rPr>
              <a:t>mailto:neotoronto@outlook.com</a:t>
            </a:r>
            <a:br>
              <a:rPr lang="it-IT" dirty="0"/>
            </a:br>
            <a:r>
              <a:rPr lang="it-IT" dirty="0"/>
              <a:t>L:	</a:t>
            </a:r>
            <a:r>
              <a:rPr lang="it-IT" dirty="0">
                <a:hlinkClick r:id="rId4"/>
              </a:rPr>
              <a:t>https://www.linkedin.com/in/mwherman/</a:t>
            </a:r>
            <a:r>
              <a:rPr lang="it-IT" dirty="0"/>
              <a:t> </a:t>
            </a:r>
            <a:br>
              <a:rPr lang="it-IT" dirty="0"/>
            </a:br>
            <a:r>
              <a:rPr lang="it-IT" dirty="0"/>
              <a:t>M:	</a:t>
            </a:r>
            <a:r>
              <a:rPr lang="it-IT" dirty="0">
                <a:hlinkClick r:id="rId5" tooltip="https://www.meetup.com/NEO-Blockchain-Toronto"/>
              </a:rPr>
              <a:t>https://www.meetup.com/NEO-Blockchain-Toronto</a:t>
            </a:r>
            <a:br>
              <a:rPr lang="it-IT" dirty="0"/>
            </a:br>
            <a:r>
              <a:rPr lang="it-IT" dirty="0"/>
              <a:t>F:	</a:t>
            </a:r>
            <a:r>
              <a:rPr lang="it-IT" dirty="0">
                <a:hlinkClick r:id="rId6" tooltip="https://www.facebook.com/neotoronto/"/>
              </a:rPr>
              <a:t>https://www.facebook.com/neotoronto/</a:t>
            </a:r>
            <a:br>
              <a:rPr lang="it-IT" dirty="0"/>
            </a:br>
            <a:r>
              <a:rPr lang="it-IT" dirty="0"/>
              <a:t>T:	</a:t>
            </a:r>
            <a:r>
              <a:rPr lang="it-IT" dirty="0">
                <a:hlinkClick r:id="rId7" tooltip="https://www.twitter.com/neotoronto"/>
              </a:rPr>
              <a:t>https://www.twitter.com/neotoronto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FDD4C7-8A2A-4B63-A75C-8061DB470783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3201" y="5075025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97513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5682</TotalTime>
  <Words>191</Words>
  <Application>Microsoft Office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Consolas</vt:lpstr>
      <vt:lpstr>Koblenz Serial</vt:lpstr>
      <vt:lpstr>Trebuchet MS</vt:lpstr>
      <vt:lpstr>Wingdings 3</vt:lpstr>
      <vt:lpstr>Facet</vt:lpstr>
      <vt:lpstr>NEO Persistable Classes 2.1 Platform for Python Smart Contacts</vt:lpstr>
      <vt:lpstr>Sponsored by</vt:lpstr>
      <vt:lpstr>Homework</vt:lpstr>
      <vt:lpstr>Preparation / Roadmap NATE: First 9 step are complete</vt:lpstr>
      <vt:lpstr>2. Modify the Visual Studio 2017 configuration to include Python support</vt:lpstr>
      <vt:lpstr>8,9. Create a Python Model projects   NPC.mwherman2000.NEP5Token.ManualPContract   NPC.mwherman2000.NEP5Token.PContract </vt:lpstr>
      <vt:lpstr>10. Manually translate/port the C# from NPC.mwherman2000.NEP5Token.Contract to  NPC.mwherman2000.NEP5Token.ManualPContract  </vt:lpstr>
      <vt:lpstr>5 Initial Test Cases for Testing (needs NEO Debugger) https://github.com/mwherman2000/neo-npcc2-python/ blob/master/NPC.mwherman2000.NEP5TokenPython/ NPC.mwherman2000.NEP5Token.Contract/Contract1.cs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 Blockchain TORONTO</dc:title>
  <dc:creator>Michael Herman</dc:creator>
  <cp:lastModifiedBy>Michael Herman</cp:lastModifiedBy>
  <cp:revision>265</cp:revision>
  <cp:lastPrinted>2018-04-02T04:17:21Z</cp:lastPrinted>
  <dcterms:created xsi:type="dcterms:W3CDTF">2018-02-17T01:35:14Z</dcterms:created>
  <dcterms:modified xsi:type="dcterms:W3CDTF">2018-04-14T19:31:52Z</dcterms:modified>
</cp:coreProperties>
</file>