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7562" autoAdjust="0"/>
  </p:normalViewPr>
  <p:slideViewPr>
    <p:cSldViewPr snapToGrid="0">
      <p:cViewPr varScale="1">
        <p:scale>
          <a:sx n="73" d="100"/>
          <a:sy n="73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37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2018-03-20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34B-6452-472E-8E70-30E86ADDD2F4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16B-2C9E-4974-AD81-E8D027D3F73D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2BC4-5DBA-46BC-8B68-B3012B06CB3B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640-C4DD-44F8-96CA-EF0FCF3C51D6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63F2-9E97-4D8B-B307-C48EFFD20160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96EA-9466-4DD4-98D3-654AB7058230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9540-F8B8-4EAC-ABC6-0EF3D8CD33C9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F848-A54E-4CB5-9949-4AE573636C8C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353"/>
            <a:ext cx="8596668" cy="4607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2681-F31D-45E2-B335-3507F3B7D998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6736-E444-40BC-9804-A945FF01DCA4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6C26-F5DA-489F-9ADF-481E92550F5A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31D8-1BF4-46B5-9EE3-1B6D5B6DC9CA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B5BF-EC44-4F63-9544-1C6BA5745F49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FB2E-F98D-4D37-9103-AF855EF43DB6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4F5C-F08B-4C5A-9672-81777B3A5C84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86B9-921E-4E57-BABE-8B3EABD2CDFF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43319"/>
            <a:ext cx="8596668" cy="45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7D45-74B0-4472-B8CA-054A0288F9B8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csharpcoe" TargetMode="External"/><Relationship Id="rId2" Type="http://schemas.openxmlformats.org/officeDocument/2006/relationships/hyperlink" Target="https://github.com/mwherman2000/neo-persistableclas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XBzuuve36Q" TargetMode="External"/><Relationship Id="rId7" Type="http://schemas.openxmlformats.org/officeDocument/2006/relationships/hyperlink" Target="https://github.com/mwherman2000/neo-npcc2/blob/master/README.md" TargetMode="External"/><Relationship Id="rId2" Type="http://schemas.openxmlformats.org/officeDocument/2006/relationships/hyperlink" Target="https://www.youtube.com/watch?v=Nj4-m2o94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wherman2000/neo-persistableclasses/blob/master/README.md" TargetMode="External"/><Relationship Id="rId5" Type="http://schemas.openxmlformats.org/officeDocument/2006/relationships/hyperlink" Target="https://github.com/mwherman2000/neo-dotnetquickstart/blob/master/README.md" TargetMode="External"/><Relationship Id="rId4" Type="http://schemas.openxmlformats.org/officeDocument/2006/relationships/hyperlink" Target="https://github.com/mwherman2000/neo-csharpco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wherman/" TargetMode="External"/><Relationship Id="rId2" Type="http://schemas.openxmlformats.org/officeDocument/2006/relationships/hyperlink" Target="https://discord.gg/gqCYeu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538" y="1332102"/>
            <a:ext cx="9806152" cy="2843232"/>
          </a:xfrm>
        </p:spPr>
        <p:txBody>
          <a:bodyPr anchor="ctr"/>
          <a:lstStyle/>
          <a:p>
            <a:pPr algn="ctr"/>
            <a:r>
              <a:rPr lang="en-US" dirty="0"/>
              <a:t>12. NEO Persistable Classes (NPC) Platform 2.1: Preview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64825"/>
            <a:ext cx="7766936" cy="1981637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>
                <a:hlinkClick r:id="rId2"/>
              </a:rPr>
              <a:t>https://github.com/mwherman2000/neo-dotnetquickstart</a:t>
            </a:r>
          </a:p>
          <a:p>
            <a:pPr algn="ctr"/>
            <a:r>
              <a:rPr lang="en-CA" dirty="0">
                <a:hlinkClick r:id="rId3"/>
              </a:rPr>
              <a:t>https://github.com/mwherman2000/neo-csharpcoe</a:t>
            </a:r>
            <a:r>
              <a:rPr lang="en-CA" dirty="0"/>
              <a:t> </a:t>
            </a:r>
            <a:endParaRPr lang="en-CA" dirty="0">
              <a:hlinkClick r:id="rId2"/>
            </a:endParaRPr>
          </a:p>
          <a:p>
            <a:pPr algn="ctr"/>
            <a:r>
              <a:rPr lang="en-CA" dirty="0">
                <a:hlinkClick r:id="rId2"/>
              </a:rPr>
              <a:t>https://github.com/mwherman2000/neo-persistableclasses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94D63-8967-4860-95EA-6F2F85139696}"/>
              </a:ext>
            </a:extLst>
          </p:cNvPr>
          <p:cNvSpPr/>
          <p:nvPr/>
        </p:nvSpPr>
        <p:spPr>
          <a:xfrm>
            <a:off x="0" y="216473"/>
            <a:ext cx="10436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NEO Blockchain Quick Start Guide</a:t>
            </a:r>
            <a:br>
              <a:rPr lang="en-US" sz="3600" dirty="0">
                <a:solidFill>
                  <a:srgbClr val="00B0F0"/>
                </a:solidFill>
              </a:rPr>
            </a:br>
            <a:r>
              <a:rPr lang="en-US" sz="3600" dirty="0">
                <a:solidFill>
                  <a:srgbClr val="00B0F0"/>
                </a:solidFill>
              </a:rPr>
              <a:t>for .NET Developers</a:t>
            </a:r>
            <a:endParaRPr lang="en-CA" sz="3600" dirty="0">
              <a:solidFill>
                <a:srgbClr val="00B0F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0211B-2798-47CD-865A-A9A7BE6A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2490-6598-47B4-ADBF-7E12298683EE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1CCCE-5A38-427C-A632-7D4AB7F4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mwherman2000/neo-dotnetquickstart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192CEE-6097-488D-B673-D4B9430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3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26"/>
    </mc:Choice>
    <mc:Fallback xmlns="">
      <p:transition spd="slow" advTm="563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FFBE-85D9-4C19-A612-D0D07F58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Purpose, Goals, Principles and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B143-2F18-424A-9163-9F279A72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352"/>
            <a:ext cx="9244432" cy="5423647"/>
          </a:xfrm>
        </p:spPr>
        <p:txBody>
          <a:bodyPr>
            <a:normAutofit/>
          </a:bodyPr>
          <a:lstStyle/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An overview of the architecture of the NEO Persistable Classes (NPC) Platform 2.1</a:t>
            </a:r>
          </a:p>
          <a:p>
            <a:pPr lvl="1"/>
            <a:r>
              <a:rPr lang="en-US" dirty="0"/>
              <a:t>Live demonstration of building a C#.NPC smart contract with NPC Compiler 2.1</a:t>
            </a:r>
          </a:p>
          <a:p>
            <a:pPr lvl="2"/>
            <a:r>
              <a:rPr lang="en-US" dirty="0"/>
              <a:t>NPC workflows and NPC programming model </a:t>
            </a:r>
          </a:p>
          <a:p>
            <a:pPr lvl="1"/>
            <a:r>
              <a:rPr lang="en-US" dirty="0"/>
              <a:t>Show the output of the NPC Profiler execution cost analysis (built into the NEO Debugger)</a:t>
            </a:r>
          </a:p>
          <a:p>
            <a:r>
              <a:rPr lang="en-US" b="1" dirty="0"/>
              <a:t>Goals, Non-Goals and Assumptions</a:t>
            </a:r>
          </a:p>
          <a:p>
            <a:pPr lvl="1"/>
            <a:r>
              <a:rPr lang="en-US" dirty="0"/>
              <a:t>Level of detail: Awareness – not education or training</a:t>
            </a:r>
          </a:p>
          <a:p>
            <a:r>
              <a:rPr lang="en-US" b="1" dirty="0"/>
              <a:t>Principles</a:t>
            </a:r>
          </a:p>
          <a:p>
            <a:pPr lvl="1"/>
            <a:r>
              <a:rPr lang="en-US" dirty="0"/>
              <a:t>Provide reliable information: timely, accurate, visual, and complete</a:t>
            </a:r>
          </a:p>
          <a:p>
            <a:pPr lvl="1"/>
            <a:r>
              <a:rPr lang="en-US" dirty="0"/>
              <a:t>Use as little time of your time as possible	</a:t>
            </a:r>
          </a:p>
          <a:p>
            <a:r>
              <a:rPr lang="en-US" b="1" dirty="0"/>
              <a:t>Drivers</a:t>
            </a:r>
          </a:p>
          <a:p>
            <a:pPr lvl="1"/>
            <a:r>
              <a:rPr lang="en-US" dirty="0"/>
              <a:t>Need in the NEO .NET developer community to have a concise and easy-to-follow documented approach that enables enterprise developers to get up to speed developing NEO smart contracts in as short a time as possible</a:t>
            </a:r>
          </a:p>
          <a:p>
            <a:pPr lvl="2"/>
            <a:r>
              <a:rPr lang="en-US" dirty="0"/>
              <a:t>Tools, Reusable Code, Documentation, Best Practices, Training</a:t>
            </a:r>
          </a:p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4719-311A-4A6D-ACC0-BB98196E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19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530C1C-ED1D-44A2-A7C1-BCF96569E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24" y="189000"/>
            <a:ext cx="8415155" cy="64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9244D-B7E6-4B09-AB35-18D3831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5E1A-9D8B-4AD7-93C1-005FEB64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38" y="1434353"/>
            <a:ext cx="5672664" cy="4607009"/>
          </a:xfrm>
        </p:spPr>
        <p:txBody>
          <a:bodyPr>
            <a:normAutofit/>
          </a:bodyPr>
          <a:lstStyle/>
          <a:p>
            <a:r>
              <a:rPr lang="en-CA" sz="1400" b="1" dirty="0"/>
              <a:t>Wisdom</a:t>
            </a:r>
          </a:p>
          <a:p>
            <a:pPr marL="0" indent="0">
              <a:buNone/>
            </a:pPr>
            <a:endParaRPr lang="en-CA" sz="1400" b="1" dirty="0"/>
          </a:p>
          <a:p>
            <a:r>
              <a:rPr lang="en-CA" sz="1400" b="1" dirty="0"/>
              <a:t>Understanding</a:t>
            </a:r>
          </a:p>
          <a:p>
            <a:pPr marL="0" indent="0">
              <a:buNone/>
            </a:pPr>
            <a:endParaRPr lang="en-CA" sz="1400" b="1" dirty="0"/>
          </a:p>
          <a:p>
            <a:r>
              <a:rPr lang="en-CA" sz="1400" b="1" dirty="0"/>
              <a:t>Knowledge</a:t>
            </a:r>
          </a:p>
          <a:p>
            <a:endParaRPr lang="en-CA" sz="1400" b="1" dirty="0"/>
          </a:p>
          <a:p>
            <a:r>
              <a:rPr lang="en-CA" sz="1400" b="1" dirty="0"/>
              <a:t>Awareness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6114-D4A4-4EA5-ACE9-50A59E6B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2681-F31D-45E2-B335-3507F3B7D998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4608-435A-490C-B0FB-079A934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402D-0854-49AA-9A1E-DF720624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3</a:t>
            </a:fld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A08B2-5270-4249-B588-D625D9223AD2}"/>
              </a:ext>
            </a:extLst>
          </p:cNvPr>
          <p:cNvSpPr/>
          <p:nvPr/>
        </p:nvSpPr>
        <p:spPr>
          <a:xfrm>
            <a:off x="3496238" y="3429000"/>
            <a:ext cx="2631296" cy="2977487"/>
          </a:xfrm>
          <a:prstGeom prst="rect">
            <a:avLst/>
          </a:prstGeom>
          <a:noFill/>
          <a:ln w="57150"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39">
            <a:extLst>
              <a:ext uri="{FF2B5EF4-FFF2-40B4-BE49-F238E27FC236}">
                <a16:creationId xmlns:a16="http://schemas.microsoft.com/office/drawing/2014/main" id="{2239EE95-4CCC-4F99-A549-E581C22C13E7}"/>
              </a:ext>
            </a:extLst>
          </p:cNvPr>
          <p:cNvSpPr txBox="1">
            <a:spLocks/>
          </p:cNvSpPr>
          <p:nvPr/>
        </p:nvSpPr>
        <p:spPr>
          <a:xfrm>
            <a:off x="0" y="1434353"/>
            <a:ext cx="3496238" cy="4607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Target Audience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and</a:t>
            </a:r>
          </a:p>
          <a:p>
            <a:pPr marL="0" indent="0" algn="ctr">
              <a:buFont typeface="Wingdings 3" charset="2"/>
              <a:buNone/>
            </a:pPr>
            <a:r>
              <a:rPr lang="en-US" dirty="0"/>
              <a:t>Knowledge Transfer Goals</a:t>
            </a:r>
          </a:p>
          <a:p>
            <a:pPr marL="0" indent="0" algn="ctr">
              <a:buFont typeface="Wingdings 3" charset="2"/>
              <a:buNone/>
            </a:pPr>
            <a:endParaRPr lang="en-US" dirty="0"/>
          </a:p>
          <a:p>
            <a:pPr marL="0" indent="0" algn="ctr">
              <a:buFont typeface="Wingdings 3" charset="2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80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A7A9-B3D1-489D-9DBA-0CBA47BD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Architecture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550ADD55-DBB6-4063-AE76-CFB2C7BC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34353"/>
            <a:ext cx="3463182" cy="460700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NEO Persistable Classes (NPC) Platform 2.1 Architecture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95FF-9B27-4C6B-900E-69A774BA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2681-F31D-45E2-B335-3507F3B7D998}" type="datetime1">
              <a:rPr lang="en-CA" smtClean="0"/>
              <a:t>2018-03-20</a:t>
            </a:fld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976A-3052-414F-A4A9-D5A0071B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4</a:t>
            </a:fld>
            <a:endParaRPr lang="en-CA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A4F804-69E4-46E0-8480-ADE012A8C636}"/>
              </a:ext>
            </a:extLst>
          </p:cNvPr>
          <p:cNvGrpSpPr/>
          <p:nvPr/>
        </p:nvGrpSpPr>
        <p:grpSpPr>
          <a:xfrm>
            <a:off x="3388340" y="210678"/>
            <a:ext cx="6344239" cy="6480000"/>
            <a:chOff x="677334" y="1167122"/>
            <a:chExt cx="5415319" cy="540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4F2CA4-1B08-49BC-AAB2-FBDFA86C2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167122"/>
              <a:ext cx="5415319" cy="540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ED6E6D-A223-4E4E-B784-39BDA1D8A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911" y="2275913"/>
              <a:ext cx="274344" cy="27434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26ED5C-F891-4EB3-BF2F-910EA59ED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054" y="2585343"/>
              <a:ext cx="274344" cy="27434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6F9532A-A812-477E-B6ED-8349DA3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054" y="3043418"/>
              <a:ext cx="274344" cy="27434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9D073B-982B-4B56-9589-CB95DC6F6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556" y="4958459"/>
              <a:ext cx="274344" cy="27434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F9AAAE-3054-4CC4-9707-60CA3DE38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728" y="5183690"/>
              <a:ext cx="274344" cy="27434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6EA1AB3-0A0A-46CB-A2D1-22B725F3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728" y="5546093"/>
              <a:ext cx="274344" cy="27434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D55E20-FBC2-46A3-BF1A-BFD891CA2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702" y="5908496"/>
              <a:ext cx="274344" cy="27434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47AA94-FF0D-4679-84CA-F9BE6B9A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997" y="5046518"/>
              <a:ext cx="274344" cy="2743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1EF0D4-8D82-4851-8835-A8BBBD4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811" y="5468544"/>
              <a:ext cx="274344" cy="27434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E989A23-7C5C-4619-8E65-04746D2B9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159" y="6007323"/>
              <a:ext cx="274344" cy="27434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419BF7-375D-412D-B0E3-AB0C9AC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395" y="3018353"/>
              <a:ext cx="274344" cy="27434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FA5ADD4-AD5D-4D0C-AD00-3FF385DFD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122" y="3565304"/>
              <a:ext cx="274344" cy="2743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E82DCA0-59F0-44AD-8D2A-B0ED26E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395" y="1429385"/>
              <a:ext cx="274344" cy="274344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1A2FEA-F6B8-41AC-A21B-459DA5C5447A}"/>
              </a:ext>
            </a:extLst>
          </p:cNvPr>
          <p:cNvGrpSpPr/>
          <p:nvPr/>
        </p:nvGrpSpPr>
        <p:grpSpPr>
          <a:xfrm>
            <a:off x="4861837" y="1728793"/>
            <a:ext cx="4098179" cy="4677694"/>
            <a:chOff x="4861837" y="1728793"/>
            <a:chExt cx="4098179" cy="4677694"/>
          </a:xfrm>
        </p:grpSpPr>
        <p:sp>
          <p:nvSpPr>
            <p:cNvPr id="46" name="Star: 10 Points 45">
              <a:extLst>
                <a:ext uri="{FF2B5EF4-FFF2-40B4-BE49-F238E27FC236}">
                  <a16:creationId xmlns:a16="http://schemas.microsoft.com/office/drawing/2014/main" id="{4BE4A5A8-6157-49C4-BC90-93C3CB2B93B2}"/>
                </a:ext>
              </a:extLst>
            </p:cNvPr>
            <p:cNvSpPr/>
            <p:nvPr/>
          </p:nvSpPr>
          <p:spPr>
            <a:xfrm>
              <a:off x="5342136" y="2148862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Star: 10 Points 48">
              <a:extLst>
                <a:ext uri="{FF2B5EF4-FFF2-40B4-BE49-F238E27FC236}">
                  <a16:creationId xmlns:a16="http://schemas.microsoft.com/office/drawing/2014/main" id="{4FCC84DD-DA26-4041-B304-295926620797}"/>
                </a:ext>
              </a:extLst>
            </p:cNvPr>
            <p:cNvSpPr/>
            <p:nvPr/>
          </p:nvSpPr>
          <p:spPr>
            <a:xfrm>
              <a:off x="5354063" y="2859960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Star: 10 Points 49">
              <a:extLst>
                <a:ext uri="{FF2B5EF4-FFF2-40B4-BE49-F238E27FC236}">
                  <a16:creationId xmlns:a16="http://schemas.microsoft.com/office/drawing/2014/main" id="{DC8BA71C-D374-4DF8-853E-5857E5706701}"/>
                </a:ext>
              </a:extLst>
            </p:cNvPr>
            <p:cNvSpPr/>
            <p:nvPr/>
          </p:nvSpPr>
          <p:spPr>
            <a:xfrm>
              <a:off x="4861837" y="4180363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Star: 10 Points 50">
              <a:extLst>
                <a:ext uri="{FF2B5EF4-FFF2-40B4-BE49-F238E27FC236}">
                  <a16:creationId xmlns:a16="http://schemas.microsoft.com/office/drawing/2014/main" id="{2D7E4099-1D08-4DD4-9E8F-78FD16F67268}"/>
                </a:ext>
              </a:extLst>
            </p:cNvPr>
            <p:cNvSpPr/>
            <p:nvPr/>
          </p:nvSpPr>
          <p:spPr>
            <a:xfrm>
              <a:off x="5342136" y="5153675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Star: 10 Points 51">
              <a:extLst>
                <a:ext uri="{FF2B5EF4-FFF2-40B4-BE49-F238E27FC236}">
                  <a16:creationId xmlns:a16="http://schemas.microsoft.com/office/drawing/2014/main" id="{7DF1F3BE-5648-42B3-9541-2DC4B09BB74B}"/>
                </a:ext>
              </a:extLst>
            </p:cNvPr>
            <p:cNvSpPr/>
            <p:nvPr/>
          </p:nvSpPr>
          <p:spPr>
            <a:xfrm>
              <a:off x="5354063" y="5581480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Star: 10 Points 52">
              <a:extLst>
                <a:ext uri="{FF2B5EF4-FFF2-40B4-BE49-F238E27FC236}">
                  <a16:creationId xmlns:a16="http://schemas.microsoft.com/office/drawing/2014/main" id="{141F7B70-5EA0-4E4C-9800-9CD4AAD33C67}"/>
                </a:ext>
              </a:extLst>
            </p:cNvPr>
            <p:cNvSpPr/>
            <p:nvPr/>
          </p:nvSpPr>
          <p:spPr>
            <a:xfrm>
              <a:off x="5354236" y="6018919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Star: 10 Points 53">
              <a:extLst>
                <a:ext uri="{FF2B5EF4-FFF2-40B4-BE49-F238E27FC236}">
                  <a16:creationId xmlns:a16="http://schemas.microsoft.com/office/drawing/2014/main" id="{15126B6C-7D57-4F75-A7A3-A27E6176543D}"/>
                </a:ext>
              </a:extLst>
            </p:cNvPr>
            <p:cNvSpPr/>
            <p:nvPr/>
          </p:nvSpPr>
          <p:spPr>
            <a:xfrm>
              <a:off x="6986189" y="5923285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Star: 10 Points 54">
              <a:extLst>
                <a:ext uri="{FF2B5EF4-FFF2-40B4-BE49-F238E27FC236}">
                  <a16:creationId xmlns:a16="http://schemas.microsoft.com/office/drawing/2014/main" id="{49E831D4-D1F9-4AEA-BF1A-EBBF28FBAE8D}"/>
                </a:ext>
              </a:extLst>
            </p:cNvPr>
            <p:cNvSpPr/>
            <p:nvPr/>
          </p:nvSpPr>
          <p:spPr>
            <a:xfrm>
              <a:off x="8694254" y="6123194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Star: 10 Points 55">
              <a:extLst>
                <a:ext uri="{FF2B5EF4-FFF2-40B4-BE49-F238E27FC236}">
                  <a16:creationId xmlns:a16="http://schemas.microsoft.com/office/drawing/2014/main" id="{B5F3EFDB-0DBB-4BB9-B687-EF0137AA3A42}"/>
                </a:ext>
              </a:extLst>
            </p:cNvPr>
            <p:cNvSpPr/>
            <p:nvPr/>
          </p:nvSpPr>
          <p:spPr>
            <a:xfrm>
              <a:off x="8694254" y="5488402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Star: 10 Points 56">
              <a:extLst>
                <a:ext uri="{FF2B5EF4-FFF2-40B4-BE49-F238E27FC236}">
                  <a16:creationId xmlns:a16="http://schemas.microsoft.com/office/drawing/2014/main" id="{F5610969-4476-4AE8-9517-AAE450863EC1}"/>
                </a:ext>
              </a:extLst>
            </p:cNvPr>
            <p:cNvSpPr/>
            <p:nvPr/>
          </p:nvSpPr>
          <p:spPr>
            <a:xfrm>
              <a:off x="6427578" y="2649799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Star: 10 Points 57">
              <a:extLst>
                <a:ext uri="{FF2B5EF4-FFF2-40B4-BE49-F238E27FC236}">
                  <a16:creationId xmlns:a16="http://schemas.microsoft.com/office/drawing/2014/main" id="{700F66C9-8D0E-4BFA-A9CA-739A6AD13DCB}"/>
                </a:ext>
              </a:extLst>
            </p:cNvPr>
            <p:cNvSpPr/>
            <p:nvPr/>
          </p:nvSpPr>
          <p:spPr>
            <a:xfrm>
              <a:off x="6427578" y="1728793"/>
              <a:ext cx="265762" cy="283293"/>
            </a:xfrm>
            <a:prstGeom prst="star10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722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F45-6162-4BF7-BEAD-43296784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8C56-766E-4D79-B02B-DDC4C9683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Meetup Attendee Sign-in Scenario: Smart Contract v0.1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EBF4-ED55-47C2-ABD0-44913CD9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6736-E444-40BC-9804-A945FF01DCA4}" type="datetime1">
              <a:rPr lang="en-CA" smtClean="0"/>
              <a:t>2018-03-21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D55C-C272-4F25-B4F9-32F6B2ED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1DC8-A227-435B-B672-2BA47AD7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20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1967-2752-4859-A7D5-09A6EA5B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D799-3E0D-4583-AE03-747B0B306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4353"/>
            <a:ext cx="9423107" cy="5423647"/>
          </a:xfrm>
        </p:spPr>
        <p:txBody>
          <a:bodyPr>
            <a:normAutofit/>
          </a:bodyPr>
          <a:lstStyle/>
          <a:p>
            <a:r>
              <a:rPr lang="en-CA" dirty="0"/>
              <a:t>Webcasts</a:t>
            </a:r>
          </a:p>
          <a:p>
            <a:pPr lvl="1"/>
            <a:r>
              <a:rPr lang="en-CA" dirty="0"/>
              <a:t>NEO Persistable Classes (NPC) e-dApp Smart Contract Platform 2.0: Deep Dive (100 minutes)</a:t>
            </a:r>
            <a:br>
              <a:rPr lang="en-CA" dirty="0"/>
            </a:br>
            <a:r>
              <a:rPr lang="en-CA" dirty="0">
                <a:hlinkClick r:id="rId2"/>
              </a:rPr>
              <a:t>https://www.youtube.com/watch?v=Nj4-m2o94VE</a:t>
            </a:r>
            <a:r>
              <a:rPr lang="en-CA" dirty="0"/>
              <a:t> </a:t>
            </a:r>
          </a:p>
          <a:p>
            <a:pPr lvl="1"/>
            <a:r>
              <a:rPr lang="en-US" dirty="0"/>
              <a:t>Activity 11. Quick Cycle Edit-Compile-Debugging of C#.NEO Smart Contracts</a:t>
            </a:r>
            <a:br>
              <a:rPr lang="en-US" dirty="0"/>
            </a:br>
            <a:r>
              <a:rPr lang="en-US" dirty="0">
                <a:hlinkClick r:id="rId3"/>
              </a:rPr>
              <a:t>https://www.youtube.com/watch?v=cXBzuuve36Q</a:t>
            </a:r>
            <a:r>
              <a:rPr lang="en-US" dirty="0"/>
              <a:t> </a:t>
            </a:r>
            <a:endParaRPr lang="en-CA" dirty="0"/>
          </a:p>
          <a:p>
            <a:r>
              <a:rPr lang="en-CA" dirty="0"/>
              <a:t>Projects</a:t>
            </a:r>
          </a:p>
          <a:p>
            <a:pPr lvl="1"/>
            <a:r>
              <a:rPr lang="en-US" dirty="0"/>
              <a:t>NEO Blockchain C# Developers Center of Excellence (neo-csharpcoe)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https://github.com/mwherman2000/neo-csharpcoe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CA" dirty="0">
                <a:hlinkClick r:id="rId5"/>
              </a:rPr>
              <a:t>https://github.com/mwherman2000/neo-dotnetquickstart/blob/master/README.md</a:t>
            </a:r>
            <a:r>
              <a:rPr lang="en-CA" dirty="0"/>
              <a:t> </a:t>
            </a:r>
          </a:p>
          <a:p>
            <a:pPr lvl="1"/>
            <a:r>
              <a:rPr lang="en-US" dirty="0"/>
              <a:t>NEO Persistable Classes (NPC) Platform 2.0 - An Efficient Entity-based Platform for enterprise distributed application development using .NET/C#, C#.NEO and the NEO Blockchain </a:t>
            </a:r>
            <a:br>
              <a:rPr lang="en-US" dirty="0"/>
            </a:br>
            <a:r>
              <a:rPr lang="en-CA" dirty="0">
                <a:hlinkClick r:id="rId6"/>
              </a:rPr>
              <a:t>https://github.com/mwherman2000/neo-persistableclasses/blob/master/README.md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NEO Persistable Classes (NPC) Compiler 2.1 (npcc) - Compiler for the NEO Persistable Classes (NPC) Platform 2.1</a:t>
            </a:r>
            <a:br>
              <a:rPr lang="en-CA" dirty="0"/>
            </a:br>
            <a:r>
              <a:rPr lang="en-CA" dirty="0">
                <a:hlinkClick r:id="rId7"/>
              </a:rPr>
              <a:t>https://github.com/mwherman2000/neo-npcc2/blob/master/README.md</a:t>
            </a:r>
            <a:r>
              <a:rPr lang="en-CA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AEEB-D62B-4ECA-BBDF-B35785A9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378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3046-A4A7-4BF4-84C5-E263662F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44677-D4AF-482F-A816-F230A52D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/>
          <a:p>
            <a:r>
              <a:rPr lang="en-CA" dirty="0"/>
              <a:t>Discord: </a:t>
            </a:r>
            <a:r>
              <a:rPr lang="en-CA" dirty="0">
                <a:hlinkClick r:id="rId2"/>
              </a:rPr>
              <a:t>https://discord.gg/gqCYeup</a:t>
            </a:r>
            <a:r>
              <a:rPr lang="en-CA" dirty="0"/>
              <a:t> </a:t>
            </a:r>
          </a:p>
          <a:p>
            <a:r>
              <a:rPr lang="en-CA" dirty="0"/>
              <a:t>LinkedIn: </a:t>
            </a:r>
            <a:r>
              <a:rPr lang="en-CA" dirty="0">
                <a:hlinkClick r:id="rId3"/>
              </a:rPr>
              <a:t>https://www.linkedin.com/in/mwherman/</a:t>
            </a:r>
            <a:r>
              <a:rPr lang="en-CA" dirty="0"/>
              <a:t> </a:t>
            </a:r>
          </a:p>
          <a:p>
            <a:r>
              <a:rPr lang="en-CA" dirty="0"/>
              <a:t>neotoronto@outlook.com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FC0A-CA1B-4EFB-9B78-FD880033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6736-E444-40BC-9804-A945FF01DCA4}" type="datetime1">
              <a:rPr lang="en-CA" smtClean="0"/>
              <a:t>2018-03-21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52046-7418-4DD9-833D-1B2B8B1F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mwherman2000/neo-dotnetquickstart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84A9-E82E-4AD9-8A37-F921C74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7</a:t>
            </a:fld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06180-2F56-46B1-BFEC-E2D01F5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47353"/>
            <a:ext cx="8937931" cy="3240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5E2838-02A4-495F-B26A-A887052130B5}"/>
              </a:ext>
            </a:extLst>
          </p:cNvPr>
          <p:cNvCxnSpPr>
            <a:cxnSpLocks/>
          </p:cNvCxnSpPr>
          <p:nvPr/>
        </p:nvCxnSpPr>
        <p:spPr>
          <a:xfrm>
            <a:off x="3962403" y="1954929"/>
            <a:ext cx="2280744" cy="0"/>
          </a:xfrm>
          <a:prstGeom prst="line">
            <a:avLst/>
          </a:prstGeom>
          <a:ln w="57150">
            <a:solidFill>
              <a:srgbClr val="90C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9EEF9-D5D0-4B30-AD65-43A6C76B644A}"/>
              </a:ext>
            </a:extLst>
          </p:cNvPr>
          <p:cNvSpPr/>
          <p:nvPr/>
        </p:nvSpPr>
        <p:spPr>
          <a:xfrm>
            <a:off x="677334" y="3029426"/>
            <a:ext cx="8937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https://hyperonomy.com/2018/01/24/tokenization-of-every-little-thing-elt/</a:t>
            </a:r>
          </a:p>
        </p:txBody>
      </p:sp>
    </p:spTree>
    <p:extLst>
      <p:ext uri="{BB962C8B-B14F-4D97-AF65-F5344CB8AC3E}">
        <p14:creationId xmlns:p14="http://schemas.microsoft.com/office/powerpoint/2010/main" val="2852504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3790</TotalTime>
  <Words>262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12. NEO Persistable Classes (NPC) Platform 2.1: Preview</vt:lpstr>
      <vt:lpstr>Purpose, Goals, Principles and Drivers</vt:lpstr>
      <vt:lpstr>Audience</vt:lpstr>
      <vt:lpstr>Architecture</vt:lpstr>
      <vt:lpstr>Demo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204</cp:revision>
  <dcterms:created xsi:type="dcterms:W3CDTF">2018-02-17T03:03:23Z</dcterms:created>
  <dcterms:modified xsi:type="dcterms:W3CDTF">2018-03-21T13:46:16Z</dcterms:modified>
</cp:coreProperties>
</file>