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390" r:id="rId3"/>
    <p:sldId id="391" r:id="rId4"/>
    <p:sldId id="346" r:id="rId5"/>
    <p:sldId id="386" r:id="rId6"/>
    <p:sldId id="389" r:id="rId7"/>
    <p:sldId id="387" r:id="rId8"/>
    <p:sldId id="388" r:id="rId9"/>
    <p:sldId id="395" r:id="rId10"/>
    <p:sldId id="393" r:id="rId11"/>
    <p:sldId id="394" r:id="rId12"/>
    <p:sldId id="396" r:id="rId13"/>
    <p:sldId id="397" r:id="rId14"/>
    <p:sldId id="392" r:id="rId15"/>
    <p:sldId id="398" r:id="rId16"/>
    <p:sldId id="400" r:id="rId17"/>
    <p:sldId id="401" r:id="rId18"/>
    <p:sldId id="399" r:id="rId19"/>
    <p:sldId id="403" r:id="rId20"/>
    <p:sldId id="40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2"/>
    <p:restoredTop sz="65850"/>
  </p:normalViewPr>
  <p:slideViewPr>
    <p:cSldViewPr snapToGrid="0">
      <p:cViewPr varScale="1">
        <p:scale>
          <a:sx n="82" d="100"/>
          <a:sy n="82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3077B-A16D-7946-B45A-7953EEF17B8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3C96B-2B3F-7242-90A1-56E5F222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the POC case studies go far enough? Were they realistic enough? How does what’s said here relate to the XBOW results?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A66BB-4990-4731-E14C-C95BBCE26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A1515-495A-C432-0E6A-BA3419BF1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7224F-63C0-6B1E-49A9-70BBAD99E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ED91F-08F1-BEB5-D063-C904AAEE4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8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Post: “XBOW isn’t here to replace </a:t>
            </a:r>
            <a:r>
              <a:rPr lang="en-US" dirty="0" err="1"/>
              <a:t>pentesters</a:t>
            </a:r>
            <a:r>
              <a:rPr lang="en-US" dirty="0"/>
              <a:t> or researchers; it augments teams …”</a:t>
            </a:r>
          </a:p>
          <a:p>
            <a:r>
              <a:rPr lang="en-US" dirty="0"/>
              <a:t>Paper: “LLMs won’t suddenly turn every attacker into the most skilled, finding zero-days etc.”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0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8867-04BC-62FA-AE75-A94A623D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B11F9-9CEF-681F-F186-BFEA9B0DF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6838B-EB04-4492-1A01-36E1B0968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4B78-F4F6-272B-56DF-5F0C8580C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2998F-FFA4-0498-2EE3-092E7B993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01D1A-E201-CAB6-26D3-2C45B95F9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DA39B-40D3-6F8C-168C-1FBD4107B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69929-6C08-9040-12B5-7212F7184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0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107E2-C7B5-1442-5259-5466DF14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0E6B5-4049-A157-E534-D8F82FEC5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475F4-DF65-BDA6-5D4C-C524EEE76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7F8B-9C6F-FC6A-861B-6F7E5697B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0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42F30-387B-1D6B-5E61-C8B9B2ACB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ACF766-21C0-26F5-A580-E5266D0674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C1389D-39CB-5B84-26F0-19CF998E8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BB1F-544D-8555-2547-B8CDA5422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3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E9F16-C190-0BF4-4512-8F8498C29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EF332-1208-30A1-45FB-D86C0CD4D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F36FB-DCF3-3363-3A86-B897E1E82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318EC-F4E2-255A-08BF-A74B177A9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of unpopular Chrome extensions, written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361F-31DF-994C-9089-BE54C03D95A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29DE-5D96-1CE2-18C6-A2568297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424"/>
            <a:ext cx="9144000" cy="2387600"/>
          </a:xfrm>
        </p:spPr>
        <p:txBody>
          <a:bodyPr/>
          <a:lstStyle/>
          <a:p>
            <a:r>
              <a:rPr lang="en-US" dirty="0"/>
              <a:t>Empirical Security &amp; Privacy, for Humans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42452-83B7-A233-BC53-30327B7B9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099"/>
            <a:ext cx="9144000" cy="3147420"/>
          </a:xfrm>
        </p:spPr>
        <p:txBody>
          <a:bodyPr>
            <a:normAutofit/>
          </a:bodyPr>
          <a:lstStyle/>
          <a:p>
            <a:r>
              <a:rPr lang="en-US" sz="3200" dirty="0"/>
              <a:t>UPenn CIS 7000-010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Michael Hicks</a:t>
            </a:r>
          </a:p>
          <a:p>
            <a:endParaRPr lang="en-US" dirty="0"/>
          </a:p>
        </p:txBody>
      </p:sp>
      <p:pic>
        <p:nvPicPr>
          <p:cNvPr id="3074" name="Picture 2" descr="Download Penn Logos | Penn Brand Standards">
            <a:extLst>
              <a:ext uri="{FF2B5EF4-FFF2-40B4-BE49-F238E27FC236}">
                <a16:creationId xmlns:a16="http://schemas.microsoft.com/office/drawing/2014/main" id="{1CDBA5D0-00EB-4BD7-7AE9-EBF7EA0B1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5" y="2044931"/>
            <a:ext cx="4150925" cy="27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2687FC-3CEA-D6F7-318B-18496E8BB8AE}"/>
              </a:ext>
            </a:extLst>
          </p:cNvPr>
          <p:cNvSpPr txBox="1">
            <a:spLocks/>
          </p:cNvSpPr>
          <p:nvPr/>
        </p:nvSpPr>
        <p:spPr>
          <a:xfrm>
            <a:off x="1524000" y="45357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LLMs and security risk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4F5A3-CC48-C1E1-5CCF-FC184CF4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25" y="1910746"/>
            <a:ext cx="4556501" cy="30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918E-6883-FEEA-D900-6274FF1D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“reading” sensitive data (Direction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BF0C5-4C3B-98AE-2E4A-8D006735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20" y="1957347"/>
            <a:ext cx="9465559" cy="29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472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83843-7E79-9DFA-07CE-4BF07125E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306C4-FE21-D659-9EDF-D61FF78F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9" y="1746489"/>
            <a:ext cx="4004928" cy="4648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6BD1B2-7C34-309A-730B-AA77DE468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171" y="395661"/>
            <a:ext cx="3927754" cy="5999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783FE-F8F0-AC46-384F-F128AED8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849" y="1746489"/>
            <a:ext cx="3735456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3132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3DC7-4FB9-1A4E-1D31-EF9F20C9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they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058B-AF2A-6193-72F5-8F9631D3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compromised credentials, acted as a Facebook user</a:t>
            </a:r>
          </a:p>
          <a:p>
            <a:pPr lvl="1"/>
            <a:r>
              <a:rPr lang="en-US" dirty="0"/>
              <a:t>reading user conversations</a:t>
            </a:r>
          </a:p>
          <a:p>
            <a:pPr lvl="1"/>
            <a:r>
              <a:rPr lang="en-US" dirty="0"/>
              <a:t>reading user images</a:t>
            </a:r>
          </a:p>
          <a:p>
            <a:pPr lvl="1"/>
            <a:r>
              <a:rPr lang="en-US" dirty="0"/>
              <a:t>sending a message to a particular user</a:t>
            </a:r>
          </a:p>
          <a:p>
            <a:r>
              <a:rPr lang="en-US" dirty="0"/>
              <a:t>Using an XSS attack, exploit the compromised machine by running LLM-produced code on the machine itself (working around cookie-exfiltration defenses)</a:t>
            </a:r>
          </a:p>
          <a:p>
            <a:r>
              <a:rPr lang="en-US" dirty="0"/>
              <a:t>Modified code on a web server that sniffs passwords and exfiltrates, and restarted the server</a:t>
            </a:r>
          </a:p>
          <a:p>
            <a:r>
              <a:rPr lang="en-US" dirty="0"/>
              <a:t>Suggestions: targeted social engineering, guessing passwords &amp; security questions, auto-refactor to make less-detectable malware</a:t>
            </a:r>
          </a:p>
        </p:txBody>
      </p:sp>
    </p:spTree>
    <p:extLst>
      <p:ext uri="{BB962C8B-B14F-4D97-AF65-F5344CB8AC3E}">
        <p14:creationId xmlns:p14="http://schemas.microsoft.com/office/powerpoint/2010/main" val="2231691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B5552-78CA-983C-8FB7-9D0EB630F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8F0E-0DCB-9DCC-669E-1BE871F4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0526-04C7-BE64-C7BC-BF7C2D31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believe the authors’ argument?</a:t>
            </a:r>
          </a:p>
          <a:p>
            <a:r>
              <a:rPr lang="en-US" dirty="0"/>
              <a:t>What parts of what was presented were most compelling to you? </a:t>
            </a:r>
          </a:p>
          <a:p>
            <a:pPr lvl="1"/>
            <a:r>
              <a:rPr lang="en-US" dirty="0"/>
              <a:t>What parts (and evidence) were least compelling?</a:t>
            </a:r>
          </a:p>
          <a:p>
            <a:r>
              <a:rPr lang="en-US" dirty="0"/>
              <a:t>Are there equally scalable defenses that mitigate the threat? </a:t>
            </a:r>
          </a:p>
          <a:p>
            <a:pPr lvl="1"/>
            <a:r>
              <a:rPr lang="en-US" dirty="0"/>
              <a:t>How can/will developers’ workflows with LLMs yield greater security? </a:t>
            </a:r>
          </a:p>
          <a:p>
            <a:pPr lvl="1"/>
            <a:r>
              <a:rPr lang="en-US" dirty="0"/>
              <a:t>What is the overall economic balance with LLMs used equally on both sides?</a:t>
            </a:r>
          </a:p>
          <a:p>
            <a:endParaRPr lang="en-US" dirty="0"/>
          </a:p>
          <a:p>
            <a:r>
              <a:rPr lang="en-US" dirty="0"/>
              <a:t>Meta: This paper has not been published in a peer reviewed venue – what did you think about it compared to other papers we read?</a:t>
            </a:r>
          </a:p>
        </p:txBody>
      </p:sp>
    </p:spTree>
    <p:extLst>
      <p:ext uri="{BB962C8B-B14F-4D97-AF65-F5344CB8AC3E}">
        <p14:creationId xmlns:p14="http://schemas.microsoft.com/office/powerpoint/2010/main" val="48600352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862C5-CDE6-05D3-6171-C2C5C096F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0776-8CB4-3E2F-D89A-2B54B113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0F801-F005-0BF8-D887-5B1B9CAD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18" y="1472339"/>
            <a:ext cx="5837400" cy="53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97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8272B-BBD3-D59D-38E3-579B1064A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A8C0-AC56-74DE-3D4E-846E053E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2CD6-5E32-A4AA-DA91-0D08B029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GPT-5 performs very well in XBOW’s autonomous pen testing platform</a:t>
            </a:r>
          </a:p>
          <a:p>
            <a:pPr marL="0" indent="0" algn="ctr">
              <a:buNone/>
            </a:pPr>
            <a:r>
              <a:rPr lang="en-US" dirty="0"/>
              <a:t>“The agent now executes penetration tests faster, more consistently, and finds vastly more exploits”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HackerOne</a:t>
            </a:r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platform enabled rapid, iterative improvement</a:t>
            </a:r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HackerOne</a:t>
            </a:r>
            <a:r>
              <a:rPr lang="en-US" dirty="0"/>
              <a:t> was our live-fire range, … The feedback loop was immediate and unfiltered, forcing us to relentlessly sharpen XBOW's accuracy and reduce false positives ... The leaderboard … became the ultimate benchmark for our founding question.”</a:t>
            </a:r>
          </a:p>
        </p:txBody>
      </p:sp>
    </p:spTree>
    <p:extLst>
      <p:ext uri="{BB962C8B-B14F-4D97-AF65-F5344CB8AC3E}">
        <p14:creationId xmlns:p14="http://schemas.microsoft.com/office/powerpoint/2010/main" val="91399055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525E-044F-C15E-FA10-11FF964EE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5487-D5E6-3FDD-4E5D-471C4C9A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XBOW GPT-5 finds more vulnerabilities, faster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AE8D0-D848-5F1C-CDE5-21AB843D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873250"/>
            <a:ext cx="5499100" cy="309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33A0D-1D43-CAD7-2C3F-7382686B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5" y="1885950"/>
            <a:ext cx="5486400" cy="308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DBDBD-ACC3-52B6-43B7-501DF8417E01}"/>
              </a:ext>
            </a:extLst>
          </p:cNvPr>
          <p:cNvSpPr txBox="1"/>
          <p:nvPr/>
        </p:nvSpPr>
        <p:spPr>
          <a:xfrm>
            <a:off x="871505" y="5154612"/>
            <a:ext cx="492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 of finding a known vulnerability in a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AD220-D5B6-DCCD-79E2-86B31FA0D607}"/>
              </a:ext>
            </a:extLst>
          </p:cNvPr>
          <p:cNvSpPr txBox="1"/>
          <p:nvPr/>
        </p:nvSpPr>
        <p:spPr>
          <a:xfrm>
            <a:off x="6752034" y="5154612"/>
            <a:ext cx="376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iterations in a run to find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69D21-CBD9-262B-EC54-0E76F57298E7}"/>
              </a:ext>
            </a:extLst>
          </p:cNvPr>
          <p:cNvSpPr txBox="1"/>
          <p:nvPr/>
        </p:nvSpPr>
        <p:spPr>
          <a:xfrm>
            <a:off x="482599" y="5964065"/>
            <a:ext cx="112014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effectLst/>
                <a:latin typeface="Inter"/>
              </a:rPr>
              <a:t>Also: The GPT-5 agent found more elaborate exploits, and in many cases avoided false positives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805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4354-5068-EE60-7645-CBBC4BD0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22AC-9668-4B43-A1A9-33CFC8C8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9533" cy="1325563"/>
          </a:xfrm>
        </p:spPr>
        <p:txBody>
          <a:bodyPr/>
          <a:lstStyle/>
          <a:p>
            <a:r>
              <a:rPr lang="en-US" dirty="0"/>
              <a:t>More vulnerabilities in R/W deployments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9D804-2C20-2D34-654F-5E58C9D2F0AD}"/>
              </a:ext>
            </a:extLst>
          </p:cNvPr>
          <p:cNvSpPr txBox="1"/>
          <p:nvPr/>
        </p:nvSpPr>
        <p:spPr>
          <a:xfrm>
            <a:off x="3346450" y="5999112"/>
            <a:ext cx="588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targets hacked over time in real-world deployments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FA805-7358-F253-827C-CF98EC7C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36" y="1690688"/>
            <a:ext cx="7677150" cy="43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2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66483-DC8B-994C-B2E2-CF561CE4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5207-9137-D971-B91A-32C6E879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platform matters, not just the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3034-D521-7E53-73B5-4D99492A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XBOW provides LLM-friendly tools (standard tools easier for humans than LLMs) and agent cooperation</a:t>
            </a:r>
          </a:p>
          <a:p>
            <a:r>
              <a:rPr lang="en-US" dirty="0"/>
              <a:t>GPT-5 better, how?</a:t>
            </a:r>
          </a:p>
          <a:p>
            <a:pPr lvl="1"/>
            <a:r>
              <a:rPr lang="en-US" dirty="0"/>
              <a:t>“there must be a much higher general expertise regarding cybersecurity”</a:t>
            </a:r>
          </a:p>
          <a:p>
            <a:pPr lvl="1"/>
            <a:r>
              <a:rPr lang="en-US" dirty="0"/>
              <a:t>GPT-5 reasoning: “it combines trying to gather information with trying to anticipate possible outcomes”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26DC-DC89-07C1-073E-895AE1E1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66" y="1825625"/>
            <a:ext cx="5912555" cy="3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A29089-9B15-6EA4-B0D5-936C78DE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1" y="1279525"/>
            <a:ext cx="5642567" cy="4343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EFDBF-048E-BEE9-11B0-4547D9D18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9525"/>
            <a:ext cx="5885019" cy="5076825"/>
          </a:xfrm>
          <a:prstGeom prst="rect">
            <a:avLst/>
          </a:prstGeom>
        </p:spPr>
      </p:pic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2284A615-7432-4AD3-42F5-545DB76D742D}"/>
              </a:ext>
            </a:extLst>
          </p:cNvPr>
          <p:cNvSpPr/>
          <p:nvPr/>
        </p:nvSpPr>
        <p:spPr>
          <a:xfrm>
            <a:off x="6664271" y="3037668"/>
            <a:ext cx="5129939" cy="39133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7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ECD8-1322-9496-3716-FCEC05EB6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BEC4-E834-90A3-5DC2-272DE03E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B378F-1E68-56BE-DB3B-732F6AFF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5" y="1472339"/>
            <a:ext cx="4948493" cy="5385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57BAF-98CD-FC32-0BD1-D667607F7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044" y="1472339"/>
            <a:ext cx="5837400" cy="53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3329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51FFA-FB1C-5A08-02F4-7051A0710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70E9-F883-E1EB-E406-C574BFC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1B1F-2107-033E-D4AD-2D578B30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this work relate to the claims made in the other paper?</a:t>
            </a:r>
          </a:p>
          <a:p>
            <a:r>
              <a:rPr lang="en-US" dirty="0"/>
              <a:t>How do you think about OpenAI’s claim of “low” cybersecurity risk of GPT-5, in light of its starring role in this paper? </a:t>
            </a:r>
          </a:p>
          <a:p>
            <a:r>
              <a:rPr lang="en-US" dirty="0"/>
              <a:t>What are the implications to cybersecurity practice, and efficacy, looking ahead?</a:t>
            </a:r>
          </a:p>
          <a:p>
            <a:endParaRPr lang="en-US" dirty="0"/>
          </a:p>
          <a:p>
            <a:r>
              <a:rPr lang="en-US" dirty="0"/>
              <a:t>Meta: This is also not a peer-reviewed paper; it’s a blog post promoting a company product. Does that make you think differently about what you read?</a:t>
            </a:r>
          </a:p>
        </p:txBody>
      </p:sp>
    </p:spTree>
    <p:extLst>
      <p:ext uri="{BB962C8B-B14F-4D97-AF65-F5344CB8AC3E}">
        <p14:creationId xmlns:p14="http://schemas.microsoft.com/office/powerpoint/2010/main" val="33501508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AB83-61CE-990A-AD86-50491CF5E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14E9-AED4-0174-C171-376CDD53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44940-AC98-B5B9-69EC-D8CD91B6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82" y="1472339"/>
            <a:ext cx="4948493" cy="53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92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442F-1ED4-2A2F-CB86-19F9B0C6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financially motivated attacker,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E3F6-83D2-8D33-E9CE-F1CF8BCF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platform should I target when developing a RCE exploit?</a:t>
            </a:r>
          </a:p>
          <a:p>
            <a:pPr lvl="1"/>
            <a:r>
              <a:rPr lang="en-US" dirty="0"/>
              <a:t>Answer #1: A highly used platform. The RCE is hard to develop, but I do it I can monetize it via ransomware on lots of users.</a:t>
            </a:r>
          </a:p>
          <a:p>
            <a:pPr lvl="1"/>
            <a:r>
              <a:rPr lang="en-US" dirty="0"/>
              <a:t>Answer #2: Many barely used platforms. The RCEs are easy to develop, which makes up them having fewer users.</a:t>
            </a:r>
          </a:p>
          <a:p>
            <a:r>
              <a:rPr lang="en-US" dirty="0"/>
              <a:t>Can I boost expected value by targeting attacks, e.g., not just doing generic ransomware?</a:t>
            </a:r>
          </a:p>
          <a:p>
            <a:pPr lvl="1"/>
            <a:r>
              <a:rPr lang="en-US" dirty="0"/>
              <a:t>Each user surely has things they are willing to pay more for!</a:t>
            </a:r>
          </a:p>
          <a:p>
            <a:r>
              <a:rPr lang="en-US" dirty="0"/>
              <a:t>In practice, it’s always answer #1 and ‘no’: even easy-to-develop RCEs have a high cost, and targeting attacks makes that cost higher.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8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552A9-C73D-2FCA-8669-197CA398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95B5-D7D8-0021-DC6F-E55A4882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may soon change this thinking?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58B2-9BDD-7CE6-0596-83F45A59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LLMs commodify intelligence</a:t>
            </a:r>
          </a:p>
          <a:p>
            <a:pPr lvl="1"/>
            <a:r>
              <a:rPr lang="en-US" dirty="0"/>
              <a:t>They autonomously and interactively understand and interact with unspecified data</a:t>
            </a:r>
          </a:p>
          <a:p>
            <a:r>
              <a:rPr lang="en-US" dirty="0"/>
              <a:t>Can they unlock new attack approaches by making them more economically viable?</a:t>
            </a:r>
          </a:p>
        </p:txBody>
      </p:sp>
    </p:spTree>
    <p:extLst>
      <p:ext uri="{BB962C8B-B14F-4D97-AF65-F5344CB8AC3E}">
        <p14:creationId xmlns:p14="http://schemas.microsoft.com/office/powerpoint/2010/main" val="37272033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6B308-D1AB-E5CD-7F92-9EE9BF93D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8D31-BCEF-88F8-5D61-E91FDB81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to attacker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CA69-EEEE-1A39-FDAC-61A19BE8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6338"/>
            <a:ext cx="10515600" cy="2390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So, can we use LLMs to do any of the following?</a:t>
            </a:r>
          </a:p>
          <a:p>
            <a:r>
              <a:rPr lang="en-US" dirty="0"/>
              <a:t>Increase expected profit</a:t>
            </a:r>
          </a:p>
          <a:p>
            <a:r>
              <a:rPr lang="en-US" dirty="0"/>
              <a:t>Increase the number of expected users</a:t>
            </a:r>
          </a:p>
          <a:p>
            <a:r>
              <a:rPr lang="en-US" dirty="0"/>
              <a:t>Decrease the cost to find a vulnerability</a:t>
            </a:r>
          </a:p>
          <a:p>
            <a:r>
              <a:rPr lang="en-US" dirty="0"/>
              <a:t>Decrease the cost to develop an attack with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9E443-D8D8-8D29-3D22-F2973674EB23}"/>
              </a:ext>
            </a:extLst>
          </p:cNvPr>
          <p:cNvSpPr txBox="1"/>
          <p:nvPr/>
        </p:nvSpPr>
        <p:spPr>
          <a:xfrm>
            <a:off x="1806973" y="2117556"/>
            <a:ext cx="8578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value 	= (profit per exploit) * (number impacted)</a:t>
            </a:r>
          </a:p>
          <a:p>
            <a:r>
              <a:rPr lang="en-US" sz="2800" dirty="0"/>
              <a:t>		- (cost to find vulnerability + cost to develop attack)</a:t>
            </a:r>
          </a:p>
        </p:txBody>
      </p:sp>
    </p:spTree>
    <p:extLst>
      <p:ext uri="{BB962C8B-B14F-4D97-AF65-F5344CB8AC3E}">
        <p14:creationId xmlns:p14="http://schemas.microsoft.com/office/powerpoint/2010/main" val="1700803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D1BA3-C0F2-1420-B99F-B3DB27DA3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F3B2-50CC-E29C-2C6D-48569E65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1: Exploiting the long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26EE-1C9A-2F0A-FB99-4599D9FE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37" y="1825625"/>
            <a:ext cx="1105029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Reduces cost to find vulnerability, but also reduces the number of impacted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Automatically find and </a:t>
            </a:r>
            <a:r>
              <a:rPr lang="en-US" b="1" dirty="0"/>
              <a:t>exploit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simple vulnerabilities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unscrutinized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systems</a:t>
            </a:r>
          </a:p>
          <a:p>
            <a:r>
              <a:rPr lang="en-US" dirty="0"/>
              <a:t>Autonomously </a:t>
            </a:r>
            <a:r>
              <a:rPr lang="en-US" b="1" dirty="0"/>
              <a:t>produce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phishing websites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uncommon</a:t>
            </a:r>
            <a:r>
              <a:rPr lang="en-US" b="1" dirty="0"/>
              <a:t> network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devices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35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78092-FB62-60E7-3546-19594BF04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6679-B8BF-850A-AFFF-C80C7F97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2: Targeted attacks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88B6-0914-2B86-0ADA-405C84D3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Increases the expected profit, but also increases the cost of the exploit</a:t>
            </a:r>
          </a:p>
          <a:p>
            <a:endParaRPr lang="en-US" dirty="0"/>
          </a:p>
          <a:p>
            <a:r>
              <a:rPr lang="en-US" dirty="0"/>
              <a:t>LLM could “read” every text message and “look at” every photo, to find the most plausible candidates to monetize</a:t>
            </a:r>
          </a:p>
          <a:p>
            <a:r>
              <a:rPr lang="en-US" dirty="0"/>
              <a:t>LLM could leverage discovered device characteristics, rather than use it in a generic way (in a botnet)</a:t>
            </a:r>
          </a:p>
          <a:p>
            <a:r>
              <a:rPr lang="en-US" dirty="0"/>
              <a:t>LLM could modify source code to perform nefarious actions</a:t>
            </a:r>
          </a:p>
          <a:p>
            <a:r>
              <a:rPr lang="en-US" dirty="0"/>
              <a:t>LLM could target others by tailoring phishing messages according to data on compromised system</a:t>
            </a:r>
          </a:p>
        </p:txBody>
      </p:sp>
    </p:spTree>
    <p:extLst>
      <p:ext uri="{BB962C8B-B14F-4D97-AF65-F5344CB8AC3E}">
        <p14:creationId xmlns:p14="http://schemas.microsoft.com/office/powerpoint/2010/main" val="306983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D2A04-E9EC-A891-7BA9-887F27E46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4438-95F0-BF41-B08C-FBDB3785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find simple exploits (Direction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E04E3-902E-93E2-C443-B81170AF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98" y="1690688"/>
            <a:ext cx="41529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98B5A-BFEB-36C2-4AC6-C4B9A50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4165600" cy="402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C42CCF-2001-0EC3-5D92-AFE7EA6CEC62}"/>
              </a:ext>
            </a:extLst>
          </p:cNvPr>
          <p:cNvSpPr txBox="1"/>
          <p:nvPr/>
        </p:nvSpPr>
        <p:spPr>
          <a:xfrm>
            <a:off x="1223505" y="4762481"/>
            <a:ext cx="3780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conjecture: Could also do this for IOT devices</a:t>
            </a:r>
          </a:p>
        </p:txBody>
      </p:sp>
    </p:spTree>
    <p:extLst>
      <p:ext uri="{BB962C8B-B14F-4D97-AF65-F5344CB8AC3E}">
        <p14:creationId xmlns:p14="http://schemas.microsoft.com/office/powerpoint/2010/main" val="34230229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9683</TotalTime>
  <Words>940</Words>
  <Application>Microsoft Macintosh PowerPoint</Application>
  <PresentationFormat>Widescreen</PresentationFormat>
  <Paragraphs>100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Inter</vt:lpstr>
      <vt:lpstr>Office Theme</vt:lpstr>
      <vt:lpstr>Empirical Security &amp; Privacy, for Humans</vt:lpstr>
      <vt:lpstr>Readings</vt:lpstr>
      <vt:lpstr>Readings</vt:lpstr>
      <vt:lpstr>A financially motivated attacker, today:</vt:lpstr>
      <vt:lpstr>LLMs may soon change this thinking?</vt:lpstr>
      <vt:lpstr>Value proposition to attacker</vt:lpstr>
      <vt:lpstr>Direction 1: Exploiting the long tail</vt:lpstr>
      <vt:lpstr>Direction 2: Targeted attacks at scale</vt:lpstr>
      <vt:lpstr>LLMs find simple exploits (Direction 1)</vt:lpstr>
      <vt:lpstr>LLMs “reading” sensitive data (Direction 2)</vt:lpstr>
      <vt:lpstr>PowerPoint Presentation</vt:lpstr>
      <vt:lpstr>Other things they did</vt:lpstr>
      <vt:lpstr>Discussion questions</vt:lpstr>
      <vt:lpstr>Readings</vt:lpstr>
      <vt:lpstr>Takeaways</vt:lpstr>
      <vt:lpstr>XBOW GPT-5 finds more vulnerabilities, faster</vt:lpstr>
      <vt:lpstr>More vulnerabilities in R/W deployments</vt:lpstr>
      <vt:lpstr>The platform matters, not just the LLM</vt:lpstr>
      <vt:lpstr>PowerPoint Presentation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Hicks, Michael W</cp:lastModifiedBy>
  <cp:revision>187</cp:revision>
  <dcterms:created xsi:type="dcterms:W3CDTF">2025-02-03T22:02:42Z</dcterms:created>
  <dcterms:modified xsi:type="dcterms:W3CDTF">2025-09-18T14:08:24Z</dcterms:modified>
</cp:coreProperties>
</file>