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147468946" r:id="rId3"/>
    <p:sldId id="2147468959" r:id="rId4"/>
    <p:sldId id="2147468962" r:id="rId5"/>
    <p:sldId id="2147468960" r:id="rId6"/>
    <p:sldId id="2147468964" r:id="rId7"/>
    <p:sldId id="2147468958" r:id="rId8"/>
    <p:sldId id="21474689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43ED59-20C7-4FDF-8DCA-8A14D1AA1C8C}" name="Microsoft Office User" initials="MOU" userId="Microsoft Office User"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084"/>
    <p:restoredTop sz="65850"/>
  </p:normalViewPr>
  <p:slideViewPr>
    <p:cSldViewPr snapToGrid="0">
      <p:cViewPr varScale="1">
        <p:scale>
          <a:sx n="75" d="100"/>
          <a:sy n="75" d="100"/>
        </p:scale>
        <p:origin x="192" y="32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03077B-A16D-7946-B45A-7953EEF17B81}" type="datetimeFigureOut">
              <a:rPr lang="en-US" smtClean="0"/>
              <a:t>10/2/25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23C96B-2B3F-7242-90A1-56E5F222F20D}" type="slidenum">
              <a:rPr lang="en-US" smtClean="0"/>
              <a:t>‹#›</a:t>
            </a:fld>
            <a:endParaRPr lang="en-US"/>
          </a:p>
        </p:txBody>
      </p:sp>
    </p:spTree>
    <p:extLst>
      <p:ext uri="{BB962C8B-B14F-4D97-AF65-F5344CB8AC3E}">
        <p14:creationId xmlns:p14="http://schemas.microsoft.com/office/powerpoint/2010/main" val="1241300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23C96B-2B3F-7242-90A1-56E5F222F20D}" type="slidenum">
              <a:rPr lang="en-US" smtClean="0"/>
              <a:t>3</a:t>
            </a:fld>
            <a:endParaRPr lang="en-US"/>
          </a:p>
        </p:txBody>
      </p:sp>
    </p:spTree>
    <p:extLst>
      <p:ext uri="{BB962C8B-B14F-4D97-AF65-F5344CB8AC3E}">
        <p14:creationId xmlns:p14="http://schemas.microsoft.com/office/powerpoint/2010/main" val="3204944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2D751-F0D9-02EE-8697-17275E89B1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2C04EF-4C70-2818-D3B1-3747B072FE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B13D06-3AA4-BBA6-B586-0867C8D24226}"/>
              </a:ext>
            </a:extLst>
          </p:cNvPr>
          <p:cNvSpPr>
            <a:spLocks noGrp="1"/>
          </p:cNvSpPr>
          <p:nvPr>
            <p:ph type="body" idx="1"/>
          </p:nvPr>
        </p:nvSpPr>
        <p:spPr/>
        <p:txBody>
          <a:bodyPr/>
          <a:lstStyle/>
          <a:p>
            <a:r>
              <a:rPr lang="en-US" dirty="0"/>
              <a:t>For simple linear regression, R^2 is the square of the sample correlation coefficient (r), between the observed outcomes and the observed predictor values. For MLR, it is the square of the coefficient of multiple correlation. R2 is an element of [0, 1] and represents the proportion of variability in computed outcomes that may be attributed to some linear combination of the regressors. An R^2 of 1 means a perfect fit. </a:t>
            </a:r>
          </a:p>
          <a:p>
            <a:r>
              <a:rPr lang="en-US" dirty="0"/>
              <a:t>The “adjusted R2” is almost the same as R2 but it penalizes the statistic as extra variables are included in the model. R2 is often interpreted as the proportion of response variation "explained" by the regressors in the model.</a:t>
            </a:r>
          </a:p>
          <a:p>
            <a:r>
              <a:rPr lang="en-US" dirty="0"/>
              <a:t>Nagelkerke’s R2 for logistic regression: </a:t>
            </a:r>
            <a:r>
              <a:rPr lang="en-US" sz="1200" b="0" i="0" kern="1200" dirty="0">
                <a:solidFill>
                  <a:schemeClr val="tx1"/>
                </a:solidFill>
                <a:effectLst/>
                <a:latin typeface="+mn-lt"/>
                <a:ea typeface="+mn-ea"/>
                <a:cs typeface="+mn-cs"/>
              </a:rPr>
              <a:t>derived from the likelihood ratio test statistic, which compares the likelihood of the fitted model to that of a null model with only an intercept. </a:t>
            </a:r>
            <a:endParaRPr lang="en-US" dirty="0"/>
          </a:p>
          <a:p>
            <a:endParaRPr lang="en-US" dirty="0"/>
          </a:p>
          <a:p>
            <a:r>
              <a:rPr lang="en-US" dirty="0"/>
              <a:t>Cohen's d is a statistical measure of effect size that quantifies the magnitude of a difference between two group means in terms of standard deviations. It standardizes the difference, allowing for the comparison of results across different studies and contexts. Common benchmarks for Cohen's d are 0.2 for a small effect, 0.5 for a medium effect, and 0.8 for a large effect. </a:t>
            </a:r>
          </a:p>
          <a:p>
            <a:endParaRPr lang="en-US" dirty="0"/>
          </a:p>
          <a:p>
            <a:r>
              <a:rPr lang="en-US" dirty="0"/>
              <a:t>f2 is the impact of a particular parameter on the R^2 of the whole model (i.e., effect if you remove it). often categorized as small (0.02), medium (0.15), or large (0.35). </a:t>
            </a:r>
          </a:p>
        </p:txBody>
      </p:sp>
      <p:sp>
        <p:nvSpPr>
          <p:cNvPr id="4" name="Slide Number Placeholder 3">
            <a:extLst>
              <a:ext uri="{FF2B5EF4-FFF2-40B4-BE49-F238E27FC236}">
                <a16:creationId xmlns:a16="http://schemas.microsoft.com/office/drawing/2014/main" id="{3EE07119-7664-A650-B5DA-4E04209ED50D}"/>
              </a:ext>
            </a:extLst>
          </p:cNvPr>
          <p:cNvSpPr>
            <a:spLocks noGrp="1"/>
          </p:cNvSpPr>
          <p:nvPr>
            <p:ph type="sldNum" sz="quarter" idx="5"/>
          </p:nvPr>
        </p:nvSpPr>
        <p:spPr/>
        <p:txBody>
          <a:bodyPr/>
          <a:lstStyle/>
          <a:p>
            <a:fld id="{C123C96B-2B3F-7242-90A1-56E5F222F20D}" type="slidenum">
              <a:rPr lang="en-US" smtClean="0"/>
              <a:t>4</a:t>
            </a:fld>
            <a:endParaRPr lang="en-US"/>
          </a:p>
        </p:txBody>
      </p:sp>
    </p:spTree>
    <p:extLst>
      <p:ext uri="{BB962C8B-B14F-4D97-AF65-F5344CB8AC3E}">
        <p14:creationId xmlns:p14="http://schemas.microsoft.com/office/powerpoint/2010/main" val="3980176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99F65-D3AE-E14C-67EB-998EE8F53F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067C94-CF84-EE57-D592-68C670C650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4A5948-8D10-CFD4-F876-E0AA6636321D}"/>
              </a:ext>
            </a:extLst>
          </p:cNvPr>
          <p:cNvSpPr>
            <a:spLocks noGrp="1"/>
          </p:cNvSpPr>
          <p:nvPr>
            <p:ph type="body" idx="1"/>
          </p:nvPr>
        </p:nvSpPr>
        <p:spPr/>
        <p:txBody>
          <a:bodyPr/>
          <a:lstStyle/>
          <a:p>
            <a:pPr fontAlgn="base"/>
            <a:r>
              <a:rPr lang="en-US" b="0" dirty="0">
                <a:effectLst/>
              </a:rPr>
              <a:t>Alpha is a threshold that tells us when to reject the null hypothesis in a test.</a:t>
            </a:r>
          </a:p>
          <a:p>
            <a:pPr fontAlgn="base"/>
            <a:r>
              <a:rPr lang="en-US" b="0" dirty="0">
                <a:effectLst/>
              </a:rPr>
              <a:t>A p-value shows the probability that the observed data happened by chance if the null is true.</a:t>
            </a:r>
          </a:p>
          <a:p>
            <a:pPr fontAlgn="base"/>
            <a:r>
              <a:rPr lang="en-US" b="0" dirty="0">
                <a:effectLst/>
              </a:rPr>
              <a:t>If the p-value is less than alpha, we say the result is statistically significant.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Type I error, or a false positive</a:t>
            </a:r>
            <a:r>
              <a:rPr lang="en-US" sz="1200" b="0" i="0" kern="1200" dirty="0">
                <a:solidFill>
                  <a:schemeClr val="tx1"/>
                </a:solidFill>
                <a:effectLst/>
                <a:latin typeface="+mn-lt"/>
                <a:ea typeface="+mn-ea"/>
                <a:cs typeface="+mn-cs"/>
              </a:rPr>
              <a:t>, is the erroneous rejection of a true null hypothesis in statistical hypothesis testing. A </a:t>
            </a:r>
            <a:r>
              <a:rPr lang="en-US" sz="1200" b="1" i="0" kern="1200" dirty="0">
                <a:solidFill>
                  <a:schemeClr val="tx1"/>
                </a:solidFill>
                <a:effectLst/>
                <a:latin typeface="+mn-lt"/>
                <a:ea typeface="+mn-ea"/>
                <a:cs typeface="+mn-cs"/>
              </a:rPr>
              <a:t>type II error, or a false negative</a:t>
            </a:r>
            <a:r>
              <a:rPr lang="en-US" sz="1200" b="0" i="0" kern="1200" dirty="0">
                <a:solidFill>
                  <a:schemeClr val="tx1"/>
                </a:solidFill>
                <a:effectLst/>
                <a:latin typeface="+mn-lt"/>
                <a:ea typeface="+mn-ea"/>
                <a:cs typeface="+mn-cs"/>
              </a:rPr>
              <a:t>, is the erroneous failure in bringing about appropriate rejection of a false null hypothesis.</a:t>
            </a:r>
            <a:endParaRPr lang="en-US" b="0" dirty="0">
              <a:effectLst/>
            </a:endParaRPr>
          </a:p>
          <a:p>
            <a:pPr fontAlgn="base"/>
            <a:endParaRPr lang="en-US" sz="1200" b="0" i="0" kern="1200" dirty="0">
              <a:solidFill>
                <a:schemeClr val="tx1"/>
              </a:solidFill>
              <a:effectLst/>
              <a:latin typeface="+mn-lt"/>
              <a:ea typeface="+mn-ea"/>
              <a:cs typeface="+mn-cs"/>
            </a:endParaRPr>
          </a:p>
          <a:p>
            <a:r>
              <a:rPr lang="en-US" b="1" dirty="0"/>
              <a:t>Statistical powe</a:t>
            </a:r>
            <a:r>
              <a:rPr lang="en-US" dirty="0"/>
              <a:t>r is the probability that a hypothesis test will correctly reject the null hypothesis when the alternative hypothesis is true (i.e., it detects a true effect). A common target is 80% power. For BIBIFI we did 75%. From Cohen: “The power of a statistical test of a null hypothesis is the probability that it will lead to the rejection of the null hypothesis”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Statistical power is one minus the type II error probability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Chi2 test </a:t>
            </a:r>
            <a:r>
              <a:rPr lang="en-US" sz="1200" b="0" i="0" kern="1200" dirty="0">
                <a:solidFill>
                  <a:schemeClr val="tx1"/>
                </a:solidFill>
                <a:effectLst/>
                <a:latin typeface="+mn-lt"/>
                <a:ea typeface="+mn-ea"/>
                <a:cs typeface="+mn-cs"/>
              </a:rPr>
              <a:t>is primarily used to examine whether two categorical variables about a population are independent. E.g. “The null hypothesis is that each person's neighborhood of residence is independent of the person's occupational classification.”</a:t>
            </a:r>
          </a:p>
          <a:p>
            <a:endParaRPr lang="en-US" dirty="0"/>
          </a:p>
          <a:p>
            <a:r>
              <a:rPr lang="en-US" b="1" dirty="0"/>
              <a:t>Paired sample t-test</a:t>
            </a:r>
            <a:r>
              <a:rPr lang="en-US" dirty="0"/>
              <a:t>: </a:t>
            </a:r>
            <a:r>
              <a:rPr lang="en-US" sz="1200" b="0" i="0" kern="1200" dirty="0">
                <a:solidFill>
                  <a:schemeClr val="tx1"/>
                </a:solidFill>
                <a:effectLst/>
                <a:latin typeface="+mn-lt"/>
                <a:ea typeface="+mn-ea"/>
                <a:cs typeface="+mn-cs"/>
              </a:rPr>
              <a:t>a statistical method to determine if the mean difference between two </a:t>
            </a:r>
            <a:r>
              <a:rPr lang="en-US" sz="1200" b="1" i="0" kern="1200" dirty="0">
                <a:solidFill>
                  <a:schemeClr val="tx1"/>
                </a:solidFill>
                <a:effectLst/>
                <a:latin typeface="+mn-lt"/>
                <a:ea typeface="+mn-ea"/>
                <a:cs typeface="+mn-cs"/>
              </a:rPr>
              <a:t>related measurements</a:t>
            </a:r>
            <a:r>
              <a:rPr lang="en-US" sz="1200" b="0" i="0" kern="1200" dirty="0">
                <a:solidFill>
                  <a:schemeClr val="tx1"/>
                </a:solidFill>
                <a:effectLst/>
                <a:latin typeface="+mn-lt"/>
                <a:ea typeface="+mn-ea"/>
                <a:cs typeface="+mn-cs"/>
              </a:rPr>
              <a:t> is </a:t>
            </a:r>
            <a:r>
              <a:rPr lang="en-US" sz="1200" b="1" i="0" kern="1200" dirty="0">
                <a:solidFill>
                  <a:schemeClr val="tx1"/>
                </a:solidFill>
                <a:effectLst/>
                <a:latin typeface="+mn-lt"/>
                <a:ea typeface="+mn-ea"/>
                <a:cs typeface="+mn-cs"/>
              </a:rPr>
              <a:t>zero</a:t>
            </a:r>
            <a:r>
              <a:rPr lang="en-US" sz="1200" b="0" i="0" kern="1200" dirty="0">
                <a:solidFill>
                  <a:schemeClr val="tx1"/>
                </a:solidFill>
                <a:effectLst/>
                <a:latin typeface="+mn-lt"/>
                <a:ea typeface="+mn-ea"/>
                <a:cs typeface="+mn-cs"/>
              </a:rPr>
              <a:t>, typically for the same subjects at two different times or matched pairs (e.g., useful for before/after measurements of a within-subjects test)</a:t>
            </a:r>
          </a:p>
          <a:p>
            <a:r>
              <a:rPr lang="en-US" b="1" dirty="0"/>
              <a:t>A two-sample t-test</a:t>
            </a:r>
            <a:r>
              <a:rPr lang="en-US" dirty="0"/>
              <a:t>, or </a:t>
            </a:r>
            <a:r>
              <a:rPr lang="en-US" b="1" dirty="0"/>
              <a:t>independent</a:t>
            </a:r>
            <a:r>
              <a:rPr lang="en-US" dirty="0"/>
              <a:t> samples t-test: a statistical method used to determine if the unknown </a:t>
            </a:r>
            <a:r>
              <a:rPr lang="en-US" b="1" dirty="0"/>
              <a:t>population means </a:t>
            </a:r>
            <a:r>
              <a:rPr lang="en-US" dirty="0"/>
              <a:t>of two independent groups are statistically </a:t>
            </a:r>
            <a:r>
              <a:rPr lang="en-US" b="1" dirty="0"/>
              <a:t>different</a:t>
            </a:r>
            <a:r>
              <a:rPr lang="en-US" dirty="0"/>
              <a:t> (e.g., useful to compare means of a control group vs. a treated group)</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Directional tests: </a:t>
            </a:r>
            <a:r>
              <a:rPr lang="en-US" sz="1200" b="0" i="0" kern="1200" dirty="0">
                <a:solidFill>
                  <a:schemeClr val="tx1"/>
                </a:solidFill>
                <a:effectLst/>
                <a:latin typeface="+mn-lt"/>
                <a:ea typeface="+mn-ea"/>
                <a:cs typeface="+mn-cs"/>
              </a:rPr>
              <a:t>If you're not sure about the direction and just want to see if there's any difference, go for a </a:t>
            </a:r>
            <a:r>
              <a:rPr lang="en-US" sz="1200" b="1" i="0" kern="1200" dirty="0">
                <a:solidFill>
                  <a:schemeClr val="tx1"/>
                </a:solidFill>
                <a:effectLst/>
                <a:latin typeface="+mn-lt"/>
                <a:ea typeface="+mn-ea"/>
                <a:cs typeface="+mn-cs"/>
              </a:rPr>
              <a:t>two-tailed test</a:t>
            </a:r>
            <a:r>
              <a:rPr lang="en-US" sz="1200" b="0" i="0" kern="1200" dirty="0">
                <a:solidFill>
                  <a:schemeClr val="tx1"/>
                </a:solidFill>
                <a:effectLst/>
                <a:latin typeface="+mn-lt"/>
                <a:ea typeface="+mn-ea"/>
                <a:cs typeface="+mn-cs"/>
              </a:rPr>
              <a:t>. Keep in mind, this choice affects your </a:t>
            </a:r>
            <a:r>
              <a:rPr lang="en-US" sz="1200" b="1" i="0" kern="1200" dirty="0">
                <a:solidFill>
                  <a:schemeClr val="tx1"/>
                </a:solidFill>
                <a:effectLst/>
                <a:latin typeface="+mn-lt"/>
                <a:ea typeface="+mn-ea"/>
                <a:cs typeface="+mn-cs"/>
              </a:rPr>
              <a:t>p-values</a:t>
            </a:r>
            <a:r>
              <a:rPr lang="en-US" sz="1200" b="0" i="0" kern="1200" dirty="0">
                <a:solidFill>
                  <a:schemeClr val="tx1"/>
                </a:solidFill>
                <a:effectLst/>
                <a:latin typeface="+mn-lt"/>
                <a:ea typeface="+mn-ea"/>
                <a:cs typeface="+mn-cs"/>
              </a:rPr>
              <a:t> and how you interpret </a:t>
            </a:r>
            <a:r>
              <a:rPr lang="en-US" sz="1200" b="1" i="0" kern="1200" dirty="0">
                <a:solidFill>
                  <a:schemeClr val="tx1"/>
                </a:solidFill>
                <a:effectLst/>
                <a:latin typeface="+mn-lt"/>
                <a:ea typeface="+mn-ea"/>
                <a:cs typeface="+mn-cs"/>
              </a:rPr>
              <a:t>statistical significance</a:t>
            </a:r>
            <a:r>
              <a:rPr lang="en-US" sz="1200" b="0" i="0" kern="1200" dirty="0">
                <a:solidFill>
                  <a:schemeClr val="tx1"/>
                </a:solidFill>
                <a:effectLst/>
                <a:latin typeface="+mn-lt"/>
                <a:ea typeface="+mn-ea"/>
                <a:cs typeface="+mn-cs"/>
              </a:rPr>
              <a:t>. One-tailed tests put all their statistical muscle into detecting an effect in the predicted direction but won't catch effects going the other way. Two-tailed tests, on the other hand, cover both directions but might need more data to reach significance because the alpha level is shared between both tails.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Prospective Power Analysis</a:t>
            </a:r>
          </a:p>
          <a:p>
            <a:r>
              <a:rPr lang="en-US" sz="1200" b="1" i="0" kern="1200" dirty="0">
                <a:solidFill>
                  <a:schemeClr val="tx1"/>
                </a:solidFill>
                <a:effectLst/>
                <a:latin typeface="+mn-lt"/>
                <a:ea typeface="+mn-ea"/>
                <a:cs typeface="+mn-cs"/>
              </a:rPr>
              <a:t>Purpose:</a:t>
            </a:r>
            <a:r>
              <a:rPr lang="en-US" sz="1200" b="0" i="0" kern="1200" dirty="0">
                <a:solidFill>
                  <a:schemeClr val="tx1"/>
                </a:solidFill>
                <a:effectLst/>
                <a:latin typeface="+mn-lt"/>
                <a:ea typeface="+mn-ea"/>
                <a:cs typeface="+mn-cs"/>
              </a:rPr>
              <a:t> </a:t>
            </a:r>
          </a:p>
          <a:p>
            <a:r>
              <a:rPr lang="en-US" sz="1200" b="0" i="0" kern="1200" dirty="0">
                <a:solidFill>
                  <a:schemeClr val="tx1"/>
                </a:solidFill>
                <a:effectLst/>
                <a:latin typeface="+mn-lt"/>
                <a:ea typeface="+mn-ea"/>
                <a:cs typeface="+mn-cs"/>
              </a:rPr>
              <a:t>To determine the appropriate sample size for a future study before it begins, ensuring enough participants are recruited to detect a statistically significant effect. </a:t>
            </a:r>
          </a:p>
          <a:p>
            <a:r>
              <a:rPr lang="en-US" sz="1200" b="1" i="0" kern="1200" dirty="0">
                <a:solidFill>
                  <a:schemeClr val="tx1"/>
                </a:solidFill>
                <a:effectLst/>
                <a:latin typeface="+mn-lt"/>
                <a:ea typeface="+mn-ea"/>
                <a:cs typeface="+mn-cs"/>
              </a:rPr>
              <a:t>Key Inputs:</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Effect Size (f2):</a:t>
            </a:r>
            <a:r>
              <a:rPr lang="en-US" sz="1200" b="0" i="0" kern="1200" dirty="0">
                <a:solidFill>
                  <a:schemeClr val="tx1"/>
                </a:solidFill>
                <a:effectLst/>
                <a:latin typeface="+mn-lt"/>
                <a:ea typeface="+mn-ea"/>
                <a:cs typeface="+mn-cs"/>
              </a:rPr>
              <a:t> The researcher hypothesizes an f2 based on prior research or theoretical considerations, often categorized as small (0.02), medium (0.15), or large (0.35). </a:t>
            </a:r>
          </a:p>
          <a:p>
            <a:r>
              <a:rPr lang="en-US" sz="1200" b="1" i="0" kern="1200" dirty="0">
                <a:solidFill>
                  <a:schemeClr val="tx1"/>
                </a:solidFill>
                <a:effectLst/>
                <a:latin typeface="+mn-lt"/>
                <a:ea typeface="+mn-ea"/>
                <a:cs typeface="+mn-cs"/>
              </a:rPr>
              <a:t>Desired Power:</a:t>
            </a:r>
            <a:r>
              <a:rPr lang="en-US" sz="1200" b="0" i="0" kern="1200" dirty="0">
                <a:solidFill>
                  <a:schemeClr val="tx1"/>
                </a:solidFill>
                <a:effectLst/>
                <a:latin typeface="+mn-lt"/>
                <a:ea typeface="+mn-ea"/>
                <a:cs typeface="+mn-cs"/>
              </a:rPr>
              <a:t> The probability of correctly rejecting a false null hypothesis (i.e., finding a significant effect when it truly exists), typically set at 0.80 (80%) or higher. </a:t>
            </a:r>
          </a:p>
          <a:p>
            <a:r>
              <a:rPr lang="en-US" sz="1200" b="1" i="0" kern="1200" dirty="0">
                <a:solidFill>
                  <a:schemeClr val="tx1"/>
                </a:solidFill>
                <a:effectLst/>
                <a:latin typeface="+mn-lt"/>
                <a:ea typeface="+mn-ea"/>
                <a:cs typeface="+mn-cs"/>
              </a:rPr>
              <a:t>Significance Level (alpha):</a:t>
            </a:r>
            <a:r>
              <a:rPr lang="en-US" sz="1200" b="0" i="0" kern="1200" dirty="0">
                <a:solidFill>
                  <a:schemeClr val="tx1"/>
                </a:solidFill>
                <a:effectLst/>
                <a:latin typeface="+mn-lt"/>
                <a:ea typeface="+mn-ea"/>
                <a:cs typeface="+mn-cs"/>
              </a:rPr>
              <a:t> The probability of incorrectly rejecting a true null hypothesis (Type I error), commonly set at 0.05 (5%). </a:t>
            </a:r>
            <a:br>
              <a:rPr lang="en-US" dirty="0"/>
            </a:br>
            <a:endParaRPr lang="en-US" dirty="0"/>
          </a:p>
        </p:txBody>
      </p:sp>
      <p:sp>
        <p:nvSpPr>
          <p:cNvPr id="4" name="Slide Number Placeholder 3">
            <a:extLst>
              <a:ext uri="{FF2B5EF4-FFF2-40B4-BE49-F238E27FC236}">
                <a16:creationId xmlns:a16="http://schemas.microsoft.com/office/drawing/2014/main" id="{A628248F-9981-5C8A-F764-3AF0D2BA5C10}"/>
              </a:ext>
            </a:extLst>
          </p:cNvPr>
          <p:cNvSpPr>
            <a:spLocks noGrp="1"/>
          </p:cNvSpPr>
          <p:nvPr>
            <p:ph type="sldNum" sz="quarter" idx="5"/>
          </p:nvPr>
        </p:nvSpPr>
        <p:spPr/>
        <p:txBody>
          <a:bodyPr/>
          <a:lstStyle/>
          <a:p>
            <a:fld id="{C123C96B-2B3F-7242-90A1-56E5F222F20D}" type="slidenum">
              <a:rPr lang="en-US" smtClean="0"/>
              <a:t>5</a:t>
            </a:fld>
            <a:endParaRPr lang="en-US"/>
          </a:p>
        </p:txBody>
      </p:sp>
    </p:spTree>
    <p:extLst>
      <p:ext uri="{BB962C8B-B14F-4D97-AF65-F5344CB8AC3E}">
        <p14:creationId xmlns:p14="http://schemas.microsoft.com/office/powerpoint/2010/main" val="4043715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ECD57-42D8-DCD7-37E5-3CD492CD3D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B3B4F0-20C3-7A32-15F2-B808B1CDE1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6C8BE9-555E-9C7C-86E7-4E88FE775367}"/>
              </a:ext>
            </a:extLst>
          </p:cNvPr>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Bonferroni correction </a:t>
            </a:r>
            <a:r>
              <a:rPr lang="en-US" sz="1200" b="0" i="0" kern="1200" dirty="0">
                <a:solidFill>
                  <a:schemeClr val="tx1"/>
                </a:solidFill>
                <a:effectLst/>
                <a:latin typeface="+mn-lt"/>
                <a:ea typeface="+mn-ea"/>
                <a:cs typeface="+mn-cs"/>
              </a:rPr>
              <a:t>is a statistical method that adjusts the significance level (alpha) for multiple hypothesis tests performed on the same dataset, thereby </a:t>
            </a:r>
            <a:r>
              <a:rPr lang="en-US" sz="1200" b="1" i="0" kern="1200" dirty="0">
                <a:solidFill>
                  <a:schemeClr val="tx1"/>
                </a:solidFill>
                <a:effectLst/>
                <a:latin typeface="+mn-lt"/>
                <a:ea typeface="+mn-ea"/>
                <a:cs typeface="+mn-cs"/>
              </a:rPr>
              <a:t>reducing the probability of making a Type I error</a:t>
            </a:r>
            <a:r>
              <a:rPr lang="en-US" sz="1200" b="0" i="0" kern="1200" dirty="0">
                <a:solidFill>
                  <a:schemeClr val="tx1"/>
                </a:solidFill>
                <a:effectLst/>
                <a:latin typeface="+mn-lt"/>
                <a:ea typeface="+mn-ea"/>
                <a:cs typeface="+mn-cs"/>
              </a:rPr>
              <a:t> (a false positive). It is calculated by dividing the original significance level by the number of tests performed. “type I error rate equals the significance level for a single test, it grows as you increase the number of tests”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Bonferroni correction = </a:t>
            </a:r>
            <a:r>
              <a:rPr lang="el-GR" sz="1200" b="0" i="0" kern="1200" dirty="0">
                <a:solidFill>
                  <a:schemeClr val="tx1"/>
                </a:solidFill>
                <a:effectLst/>
                <a:latin typeface="+mn-lt"/>
                <a:ea typeface="+mn-ea"/>
                <a:cs typeface="+mn-cs"/>
              </a:rPr>
              <a:t>α / </a:t>
            </a:r>
            <a:r>
              <a:rPr lang="en-US" sz="1200" b="0" i="0" kern="1200" dirty="0">
                <a:solidFill>
                  <a:schemeClr val="tx1"/>
                </a:solidFill>
                <a:effectLst/>
                <a:latin typeface="+mn-lt"/>
                <a:ea typeface="+mn-ea"/>
                <a:cs typeface="+mn-cs"/>
              </a:rPr>
              <a:t>n where n is the number of hypothesis tests. For example, if your original, single test alpha is 0.05 and you have a set of five hypothesis tests, your adjusted significance level of 0.05 / 5 = 0.01. Your results are statistically significant when your p-value is less than or equal to the adjusted significance level.</a:t>
            </a:r>
          </a:p>
          <a:p>
            <a:pPr fontAlgn="base"/>
            <a:endParaRPr lang="en-US" sz="1200" b="0" i="0" kern="1200" dirty="0">
              <a:solidFill>
                <a:schemeClr val="tx1"/>
              </a:solidFill>
              <a:effectLst/>
              <a:latin typeface="+mn-lt"/>
              <a:ea typeface="+mn-ea"/>
              <a:cs typeface="+mn-cs"/>
            </a:endParaRPr>
          </a:p>
          <a:p>
            <a:pPr fontAlgn="base"/>
            <a:r>
              <a:rPr lang="en-US" dirty="0"/>
              <a:t>When to use it: e.g., Comparing group means: You might run a series of t-tests to compare group means. For example, if your experiment has six groups, comparing all their means involves 15 t-tests.</a:t>
            </a:r>
          </a:p>
        </p:txBody>
      </p:sp>
      <p:sp>
        <p:nvSpPr>
          <p:cNvPr id="4" name="Slide Number Placeholder 3">
            <a:extLst>
              <a:ext uri="{FF2B5EF4-FFF2-40B4-BE49-F238E27FC236}">
                <a16:creationId xmlns:a16="http://schemas.microsoft.com/office/drawing/2014/main" id="{2735F671-4AD9-7150-EAE5-5B264A8C989B}"/>
              </a:ext>
            </a:extLst>
          </p:cNvPr>
          <p:cNvSpPr>
            <a:spLocks noGrp="1"/>
          </p:cNvSpPr>
          <p:nvPr>
            <p:ph type="sldNum" sz="quarter" idx="5"/>
          </p:nvPr>
        </p:nvSpPr>
        <p:spPr/>
        <p:txBody>
          <a:bodyPr/>
          <a:lstStyle/>
          <a:p>
            <a:fld id="{C123C96B-2B3F-7242-90A1-56E5F222F20D}" type="slidenum">
              <a:rPr lang="en-US" smtClean="0"/>
              <a:t>6</a:t>
            </a:fld>
            <a:endParaRPr lang="en-US"/>
          </a:p>
        </p:txBody>
      </p:sp>
    </p:spTree>
    <p:extLst>
      <p:ext uri="{BB962C8B-B14F-4D97-AF65-F5344CB8AC3E}">
        <p14:creationId xmlns:p14="http://schemas.microsoft.com/office/powerpoint/2010/main" val="2443154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 one stats literate reviewer</a:t>
            </a:r>
          </a:p>
          <a:p>
            <a:r>
              <a:rPr lang="en-US" dirty="0"/>
              <a:t>Have a template for stats evals</a:t>
            </a:r>
          </a:p>
          <a:p>
            <a:r>
              <a:rPr lang="en-US" dirty="0"/>
              <a:t>Review process changes</a:t>
            </a:r>
          </a:p>
        </p:txBody>
      </p:sp>
      <p:sp>
        <p:nvSpPr>
          <p:cNvPr id="4" name="Slide Number Placeholder 3"/>
          <p:cNvSpPr>
            <a:spLocks noGrp="1"/>
          </p:cNvSpPr>
          <p:nvPr>
            <p:ph type="sldNum" sz="quarter" idx="5"/>
          </p:nvPr>
        </p:nvSpPr>
        <p:spPr/>
        <p:txBody>
          <a:bodyPr/>
          <a:lstStyle/>
          <a:p>
            <a:fld id="{C123C96B-2B3F-7242-90A1-56E5F222F20D}" type="slidenum">
              <a:rPr lang="en-US" smtClean="0"/>
              <a:t>7</a:t>
            </a:fld>
            <a:endParaRPr lang="en-US"/>
          </a:p>
        </p:txBody>
      </p:sp>
    </p:spTree>
    <p:extLst>
      <p:ext uri="{BB962C8B-B14F-4D97-AF65-F5344CB8AC3E}">
        <p14:creationId xmlns:p14="http://schemas.microsoft.com/office/powerpoint/2010/main" val="3334873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C6361F-31DF-994C-9089-BE54C03D95A3}" type="datetimeFigureOut">
              <a:rPr lang="en-US" smtClean="0"/>
              <a:t>10/2/25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DC5EA-A2B1-7B40-9120-F226EF34BE09}" type="slidenum">
              <a:rPr lang="en-US" smtClean="0"/>
              <a:t>‹#›</a:t>
            </a:fld>
            <a:endParaRPr lang="en-US"/>
          </a:p>
        </p:txBody>
      </p:sp>
    </p:spTree>
    <p:extLst>
      <p:ext uri="{BB962C8B-B14F-4D97-AF65-F5344CB8AC3E}">
        <p14:creationId xmlns:p14="http://schemas.microsoft.com/office/powerpoint/2010/main" val="2188148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C6361F-31DF-994C-9089-BE54C03D95A3}" type="datetimeFigureOut">
              <a:rPr lang="en-US" smtClean="0"/>
              <a:t>10/2/25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DC5EA-A2B1-7B40-9120-F226EF34BE09}" type="slidenum">
              <a:rPr lang="en-US" smtClean="0"/>
              <a:t>‹#›</a:t>
            </a:fld>
            <a:endParaRPr lang="en-US"/>
          </a:p>
        </p:txBody>
      </p:sp>
    </p:spTree>
    <p:extLst>
      <p:ext uri="{BB962C8B-B14F-4D97-AF65-F5344CB8AC3E}">
        <p14:creationId xmlns:p14="http://schemas.microsoft.com/office/powerpoint/2010/main" val="26608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C6361F-31DF-994C-9089-BE54C03D95A3}" type="datetimeFigureOut">
              <a:rPr lang="en-US" smtClean="0"/>
              <a:t>10/2/25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DC5EA-A2B1-7B40-9120-F226EF34BE09}" type="slidenum">
              <a:rPr lang="en-US" smtClean="0"/>
              <a:t>‹#›</a:t>
            </a:fld>
            <a:endParaRPr lang="en-US"/>
          </a:p>
        </p:txBody>
      </p:sp>
    </p:spTree>
    <p:extLst>
      <p:ext uri="{BB962C8B-B14F-4D97-AF65-F5344CB8AC3E}">
        <p14:creationId xmlns:p14="http://schemas.microsoft.com/office/powerpoint/2010/main" val="473906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C6361F-31DF-994C-9089-BE54C03D95A3}" type="datetimeFigureOut">
              <a:rPr lang="en-US" smtClean="0"/>
              <a:t>10/2/25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DC5EA-A2B1-7B40-9120-F226EF34BE09}" type="slidenum">
              <a:rPr lang="en-US" smtClean="0"/>
              <a:t>‹#›</a:t>
            </a:fld>
            <a:endParaRPr lang="en-US"/>
          </a:p>
        </p:txBody>
      </p:sp>
    </p:spTree>
    <p:extLst>
      <p:ext uri="{BB962C8B-B14F-4D97-AF65-F5344CB8AC3E}">
        <p14:creationId xmlns:p14="http://schemas.microsoft.com/office/powerpoint/2010/main" val="4007979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C6361F-31DF-994C-9089-BE54C03D95A3}" type="datetimeFigureOut">
              <a:rPr lang="en-US" smtClean="0"/>
              <a:t>10/2/25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DC5EA-A2B1-7B40-9120-F226EF34BE09}" type="slidenum">
              <a:rPr lang="en-US" smtClean="0"/>
              <a:t>‹#›</a:t>
            </a:fld>
            <a:endParaRPr lang="en-US"/>
          </a:p>
        </p:txBody>
      </p:sp>
    </p:spTree>
    <p:extLst>
      <p:ext uri="{BB962C8B-B14F-4D97-AF65-F5344CB8AC3E}">
        <p14:creationId xmlns:p14="http://schemas.microsoft.com/office/powerpoint/2010/main" val="835124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C6361F-31DF-994C-9089-BE54C03D95A3}" type="datetimeFigureOut">
              <a:rPr lang="en-US" smtClean="0"/>
              <a:t>10/2/25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DC5EA-A2B1-7B40-9120-F226EF34BE09}" type="slidenum">
              <a:rPr lang="en-US" smtClean="0"/>
              <a:t>‹#›</a:t>
            </a:fld>
            <a:endParaRPr lang="en-US"/>
          </a:p>
        </p:txBody>
      </p:sp>
    </p:spTree>
    <p:extLst>
      <p:ext uri="{BB962C8B-B14F-4D97-AF65-F5344CB8AC3E}">
        <p14:creationId xmlns:p14="http://schemas.microsoft.com/office/powerpoint/2010/main" val="91448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C6361F-31DF-994C-9089-BE54C03D95A3}" type="datetimeFigureOut">
              <a:rPr lang="en-US" smtClean="0"/>
              <a:t>10/2/25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ADC5EA-A2B1-7B40-9120-F226EF34BE09}" type="slidenum">
              <a:rPr lang="en-US" smtClean="0"/>
              <a:t>‹#›</a:t>
            </a:fld>
            <a:endParaRPr lang="en-US"/>
          </a:p>
        </p:txBody>
      </p:sp>
    </p:spTree>
    <p:extLst>
      <p:ext uri="{BB962C8B-B14F-4D97-AF65-F5344CB8AC3E}">
        <p14:creationId xmlns:p14="http://schemas.microsoft.com/office/powerpoint/2010/main" val="135053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C6361F-31DF-994C-9089-BE54C03D95A3}" type="datetimeFigureOut">
              <a:rPr lang="en-US" smtClean="0"/>
              <a:t>10/2/25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ADC5EA-A2B1-7B40-9120-F226EF34BE09}" type="slidenum">
              <a:rPr lang="en-US" smtClean="0"/>
              <a:t>‹#›</a:t>
            </a:fld>
            <a:endParaRPr lang="en-US"/>
          </a:p>
        </p:txBody>
      </p:sp>
    </p:spTree>
    <p:extLst>
      <p:ext uri="{BB962C8B-B14F-4D97-AF65-F5344CB8AC3E}">
        <p14:creationId xmlns:p14="http://schemas.microsoft.com/office/powerpoint/2010/main" val="1492556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C6361F-31DF-994C-9089-BE54C03D95A3}" type="datetimeFigureOut">
              <a:rPr lang="en-US" smtClean="0"/>
              <a:t>10/2/25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ADC5EA-A2B1-7B40-9120-F226EF34BE09}" type="slidenum">
              <a:rPr lang="en-US" smtClean="0"/>
              <a:t>‹#›</a:t>
            </a:fld>
            <a:endParaRPr lang="en-US"/>
          </a:p>
        </p:txBody>
      </p:sp>
    </p:spTree>
    <p:extLst>
      <p:ext uri="{BB962C8B-B14F-4D97-AF65-F5344CB8AC3E}">
        <p14:creationId xmlns:p14="http://schemas.microsoft.com/office/powerpoint/2010/main" val="1857036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C6361F-31DF-994C-9089-BE54C03D95A3}" type="datetimeFigureOut">
              <a:rPr lang="en-US" smtClean="0"/>
              <a:t>10/2/25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DC5EA-A2B1-7B40-9120-F226EF34BE09}" type="slidenum">
              <a:rPr lang="en-US" smtClean="0"/>
              <a:t>‹#›</a:t>
            </a:fld>
            <a:endParaRPr lang="en-US"/>
          </a:p>
        </p:txBody>
      </p:sp>
    </p:spTree>
    <p:extLst>
      <p:ext uri="{BB962C8B-B14F-4D97-AF65-F5344CB8AC3E}">
        <p14:creationId xmlns:p14="http://schemas.microsoft.com/office/powerpoint/2010/main" val="2182464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C6361F-31DF-994C-9089-BE54C03D95A3}" type="datetimeFigureOut">
              <a:rPr lang="en-US" smtClean="0"/>
              <a:t>10/2/25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DC5EA-A2B1-7B40-9120-F226EF34BE09}" type="slidenum">
              <a:rPr lang="en-US" smtClean="0"/>
              <a:t>‹#›</a:t>
            </a:fld>
            <a:endParaRPr lang="en-US"/>
          </a:p>
        </p:txBody>
      </p:sp>
    </p:spTree>
    <p:extLst>
      <p:ext uri="{BB962C8B-B14F-4D97-AF65-F5344CB8AC3E}">
        <p14:creationId xmlns:p14="http://schemas.microsoft.com/office/powerpoint/2010/main" val="1413809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C6361F-31DF-994C-9089-BE54C03D95A3}" type="datetimeFigureOut">
              <a:rPr lang="en-US" smtClean="0"/>
              <a:t>10/2/25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ADC5EA-A2B1-7B40-9120-F226EF34BE09}" type="slidenum">
              <a:rPr lang="en-US" smtClean="0"/>
              <a:t>‹#›</a:t>
            </a:fld>
            <a:endParaRPr lang="en-US"/>
          </a:p>
        </p:txBody>
      </p:sp>
    </p:spTree>
    <p:extLst>
      <p:ext uri="{BB962C8B-B14F-4D97-AF65-F5344CB8AC3E}">
        <p14:creationId xmlns:p14="http://schemas.microsoft.com/office/powerpoint/2010/main" val="37306932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29DE-5D96-1CE2-18C6-A256829712ED}"/>
              </a:ext>
            </a:extLst>
          </p:cNvPr>
          <p:cNvSpPr>
            <a:spLocks noGrp="1"/>
          </p:cNvSpPr>
          <p:nvPr>
            <p:ph type="ctrTitle"/>
          </p:nvPr>
        </p:nvSpPr>
        <p:spPr>
          <a:xfrm>
            <a:off x="1524000" y="564424"/>
            <a:ext cx="9144000" cy="2387600"/>
          </a:xfrm>
        </p:spPr>
        <p:txBody>
          <a:bodyPr/>
          <a:lstStyle/>
          <a:p>
            <a:r>
              <a:rPr lang="en-US" dirty="0"/>
              <a:t>Empirical Security &amp; Privacy, for Humans</a:t>
            </a:r>
          </a:p>
        </p:txBody>
      </p:sp>
      <p:sp>
        <p:nvSpPr>
          <p:cNvPr id="3" name="Subtitle 2">
            <a:extLst>
              <a:ext uri="{FF2B5EF4-FFF2-40B4-BE49-F238E27FC236}">
                <a16:creationId xmlns:a16="http://schemas.microsoft.com/office/drawing/2014/main" id="{49942452-83B7-A233-BC53-30327B7B93D4}"/>
              </a:ext>
            </a:extLst>
          </p:cNvPr>
          <p:cNvSpPr>
            <a:spLocks noGrp="1"/>
          </p:cNvSpPr>
          <p:nvPr>
            <p:ph type="subTitle" idx="1"/>
          </p:nvPr>
        </p:nvSpPr>
        <p:spPr>
          <a:xfrm>
            <a:off x="1524000" y="3044099"/>
            <a:ext cx="9144000" cy="3147420"/>
          </a:xfrm>
        </p:spPr>
        <p:txBody>
          <a:bodyPr>
            <a:normAutofit/>
          </a:bodyPr>
          <a:lstStyle/>
          <a:p>
            <a:r>
              <a:rPr lang="en-US" sz="3200" dirty="0"/>
              <a:t>UPenn CIS 7000-010</a:t>
            </a:r>
          </a:p>
          <a:p>
            <a:r>
              <a:rPr lang="en-US" sz="3200" dirty="0"/>
              <a:t>10/2/2025</a:t>
            </a:r>
          </a:p>
          <a:p>
            <a:endParaRPr lang="en-US" dirty="0"/>
          </a:p>
        </p:txBody>
      </p:sp>
      <p:pic>
        <p:nvPicPr>
          <p:cNvPr id="3074" name="Picture 2" descr="Download Penn Logos | Penn Brand Standards">
            <a:extLst>
              <a:ext uri="{FF2B5EF4-FFF2-40B4-BE49-F238E27FC236}">
                <a16:creationId xmlns:a16="http://schemas.microsoft.com/office/drawing/2014/main" id="{1CDBA5D0-00EB-4BD7-7AE9-EBF7EA0B1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2875" y="2044931"/>
            <a:ext cx="4150925" cy="2768138"/>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4C2687FC-3CEA-D6F7-318B-18496E8BB8AE}"/>
              </a:ext>
            </a:extLst>
          </p:cNvPr>
          <p:cNvSpPr txBox="1">
            <a:spLocks/>
          </p:cNvSpPr>
          <p:nvPr/>
        </p:nvSpPr>
        <p:spPr>
          <a:xfrm>
            <a:off x="1524000" y="4674413"/>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5000" dirty="0"/>
              <a:t>Misuse of statistical analysis</a:t>
            </a:r>
          </a:p>
        </p:txBody>
      </p:sp>
      <p:pic>
        <p:nvPicPr>
          <p:cNvPr id="5" name="Picture 4">
            <a:extLst>
              <a:ext uri="{FF2B5EF4-FFF2-40B4-BE49-F238E27FC236}">
                <a16:creationId xmlns:a16="http://schemas.microsoft.com/office/drawing/2014/main" id="{DC24F5A3-CC48-C1E1-5CCF-FC184CF4A213}"/>
              </a:ext>
            </a:extLst>
          </p:cNvPr>
          <p:cNvPicPr>
            <a:picLocks noChangeAspect="1"/>
          </p:cNvPicPr>
          <p:nvPr/>
        </p:nvPicPr>
        <p:blipFill>
          <a:blip r:embed="rId3"/>
          <a:stretch>
            <a:fillRect/>
          </a:stretch>
        </p:blipFill>
        <p:spPr>
          <a:xfrm>
            <a:off x="315141" y="1776561"/>
            <a:ext cx="4556501" cy="3036508"/>
          </a:xfrm>
          <a:prstGeom prst="rect">
            <a:avLst/>
          </a:prstGeom>
        </p:spPr>
      </p:pic>
    </p:spTree>
    <p:extLst>
      <p:ext uri="{BB962C8B-B14F-4D97-AF65-F5344CB8AC3E}">
        <p14:creationId xmlns:p14="http://schemas.microsoft.com/office/powerpoint/2010/main" val="3492021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9868B-B9CE-C33D-9836-0D914842C5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A6C373-A50B-31A5-022E-62680B32CCA9}"/>
              </a:ext>
            </a:extLst>
          </p:cNvPr>
          <p:cNvSpPr>
            <a:spLocks noGrp="1"/>
          </p:cNvSpPr>
          <p:nvPr>
            <p:ph type="title"/>
          </p:nvPr>
        </p:nvSpPr>
        <p:spPr/>
        <p:txBody>
          <a:bodyPr/>
          <a:lstStyle/>
          <a:p>
            <a:r>
              <a:rPr lang="en-US" dirty="0"/>
              <a:t>Readings</a:t>
            </a:r>
          </a:p>
        </p:txBody>
      </p:sp>
      <p:pic>
        <p:nvPicPr>
          <p:cNvPr id="4" name="Picture 3">
            <a:extLst>
              <a:ext uri="{FF2B5EF4-FFF2-40B4-BE49-F238E27FC236}">
                <a16:creationId xmlns:a16="http://schemas.microsoft.com/office/drawing/2014/main" id="{6584CA94-B382-FE05-E955-910FD00445A0}"/>
              </a:ext>
            </a:extLst>
          </p:cNvPr>
          <p:cNvPicPr>
            <a:picLocks noChangeAspect="1"/>
          </p:cNvPicPr>
          <p:nvPr/>
        </p:nvPicPr>
        <p:blipFill>
          <a:blip r:embed="rId2"/>
          <a:stretch>
            <a:fillRect/>
          </a:stretch>
        </p:blipFill>
        <p:spPr>
          <a:xfrm>
            <a:off x="6208296" y="1690688"/>
            <a:ext cx="5623841" cy="5826502"/>
          </a:xfrm>
          <a:prstGeom prst="rect">
            <a:avLst/>
          </a:prstGeom>
        </p:spPr>
      </p:pic>
      <p:pic>
        <p:nvPicPr>
          <p:cNvPr id="5" name="Picture 4">
            <a:extLst>
              <a:ext uri="{FF2B5EF4-FFF2-40B4-BE49-F238E27FC236}">
                <a16:creationId xmlns:a16="http://schemas.microsoft.com/office/drawing/2014/main" id="{0ED8AAFF-68FC-44EA-838E-B2B1F538B0B3}"/>
              </a:ext>
            </a:extLst>
          </p:cNvPr>
          <p:cNvPicPr>
            <a:picLocks noChangeAspect="1"/>
          </p:cNvPicPr>
          <p:nvPr/>
        </p:nvPicPr>
        <p:blipFill>
          <a:blip r:embed="rId3"/>
          <a:stretch>
            <a:fillRect/>
          </a:stretch>
        </p:blipFill>
        <p:spPr>
          <a:xfrm>
            <a:off x="359863" y="1690688"/>
            <a:ext cx="5707489" cy="6584421"/>
          </a:xfrm>
          <a:prstGeom prst="rect">
            <a:avLst/>
          </a:prstGeom>
        </p:spPr>
      </p:pic>
    </p:spTree>
    <p:extLst>
      <p:ext uri="{BB962C8B-B14F-4D97-AF65-F5344CB8AC3E}">
        <p14:creationId xmlns:p14="http://schemas.microsoft.com/office/powerpoint/2010/main" val="17778298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A5E10-56AE-9477-DB2F-81610EF888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6D2E03-D691-1CA5-0A34-087C589BD6A1}"/>
              </a:ext>
            </a:extLst>
          </p:cNvPr>
          <p:cNvSpPr>
            <a:spLocks noGrp="1"/>
          </p:cNvSpPr>
          <p:nvPr>
            <p:ph type="title"/>
          </p:nvPr>
        </p:nvSpPr>
        <p:spPr/>
        <p:txBody>
          <a:bodyPr/>
          <a:lstStyle/>
          <a:p>
            <a:r>
              <a:rPr lang="en-US" dirty="0"/>
              <a:t>Regression models: </a:t>
            </a:r>
            <a:r>
              <a:rPr lang="en-US" dirty="0" err="1"/>
              <a:t>Charateristics</a:t>
            </a:r>
            <a:endParaRPr lang="en-US" dirty="0"/>
          </a:p>
        </p:txBody>
      </p:sp>
      <p:sp>
        <p:nvSpPr>
          <p:cNvPr id="5" name="Content Placeholder 4">
            <a:extLst>
              <a:ext uri="{FF2B5EF4-FFF2-40B4-BE49-F238E27FC236}">
                <a16:creationId xmlns:a16="http://schemas.microsoft.com/office/drawing/2014/main" id="{04900BBD-E918-D37D-A1B7-890418D69420}"/>
              </a:ext>
            </a:extLst>
          </p:cNvPr>
          <p:cNvSpPr>
            <a:spLocks noGrp="1"/>
          </p:cNvSpPr>
          <p:nvPr>
            <p:ph idx="1"/>
          </p:nvPr>
        </p:nvSpPr>
        <p:spPr/>
        <p:txBody>
          <a:bodyPr>
            <a:normAutofit/>
          </a:bodyPr>
          <a:lstStyle/>
          <a:p>
            <a:r>
              <a:rPr lang="en-US" dirty="0"/>
              <a:t>Categorical vs. numeric variables</a:t>
            </a:r>
          </a:p>
          <a:p>
            <a:r>
              <a:rPr lang="en-US" dirty="0"/>
              <a:t>Degrees of freedom</a:t>
            </a:r>
          </a:p>
          <a:p>
            <a:r>
              <a:rPr lang="en-US" dirty="0" err="1"/>
              <a:t>Aikake</a:t>
            </a:r>
            <a:r>
              <a:rPr lang="en-US" dirty="0"/>
              <a:t> Information Criterion (AIC): for judging relative quality of two models based on precision and parsimony</a:t>
            </a:r>
          </a:p>
          <a:p>
            <a:pPr lvl="1"/>
            <a:r>
              <a:rPr lang="en-US" dirty="0"/>
              <a:t>Prefers higher precision, and lower number of parameters</a:t>
            </a:r>
          </a:p>
        </p:txBody>
      </p:sp>
    </p:spTree>
    <p:extLst>
      <p:ext uri="{BB962C8B-B14F-4D97-AF65-F5344CB8AC3E}">
        <p14:creationId xmlns:p14="http://schemas.microsoft.com/office/powerpoint/2010/main" val="124102560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AFDE2-A03A-388F-BB27-8A75CA201F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02DA64-3478-21D2-6BD2-E72C07C66380}"/>
              </a:ext>
            </a:extLst>
          </p:cNvPr>
          <p:cNvSpPr>
            <a:spLocks noGrp="1"/>
          </p:cNvSpPr>
          <p:nvPr>
            <p:ph type="title"/>
          </p:nvPr>
        </p:nvSpPr>
        <p:spPr/>
        <p:txBody>
          <a:bodyPr/>
          <a:lstStyle/>
          <a:p>
            <a:r>
              <a:rPr lang="en-US" dirty="0"/>
              <a:t>Regression models: Effect size</a:t>
            </a:r>
          </a:p>
        </p:txBody>
      </p:sp>
      <p:sp>
        <p:nvSpPr>
          <p:cNvPr id="5" name="Content Placeholder 4">
            <a:extLst>
              <a:ext uri="{FF2B5EF4-FFF2-40B4-BE49-F238E27FC236}">
                <a16:creationId xmlns:a16="http://schemas.microsoft.com/office/drawing/2014/main" id="{54CB0792-7457-B708-195A-AEEE95E5359B}"/>
              </a:ext>
            </a:extLst>
          </p:cNvPr>
          <p:cNvSpPr>
            <a:spLocks noGrp="1"/>
          </p:cNvSpPr>
          <p:nvPr>
            <p:ph idx="1"/>
          </p:nvPr>
        </p:nvSpPr>
        <p:spPr/>
        <p:txBody>
          <a:bodyPr>
            <a:normAutofit/>
          </a:bodyPr>
          <a:lstStyle/>
          <a:p>
            <a:r>
              <a:rPr lang="en-US" dirty="0"/>
              <a:t>Coefficient of determination (R</a:t>
            </a:r>
            <a:r>
              <a:rPr lang="en-US" baseline="30000" dirty="0"/>
              <a:t>2</a:t>
            </a:r>
            <a:r>
              <a:rPr lang="en-US" dirty="0"/>
              <a:t>), aka </a:t>
            </a:r>
            <a:r>
              <a:rPr lang="en-US" i="1" dirty="0"/>
              <a:t>effect size</a:t>
            </a:r>
            <a:r>
              <a:rPr lang="en-US" dirty="0"/>
              <a:t>: measures how well a model’s predicted outcomes compare against real outcomes</a:t>
            </a:r>
          </a:p>
          <a:p>
            <a:pPr lvl="1"/>
            <a:r>
              <a:rPr lang="en-US" dirty="0"/>
              <a:t>Nagelkerke R² used for logistic regression</a:t>
            </a:r>
          </a:p>
          <a:p>
            <a:r>
              <a:rPr lang="en-US" dirty="0"/>
              <a:t>Cohen’s f</a:t>
            </a:r>
            <a:r>
              <a:rPr lang="en-US" baseline="30000" dirty="0"/>
              <a:t>2</a:t>
            </a:r>
            <a:r>
              <a:rPr lang="en-US" dirty="0"/>
              <a:t> (</a:t>
            </a:r>
            <a:r>
              <a:rPr lang="en-US" i="1" dirty="0"/>
              <a:t>local effect size</a:t>
            </a:r>
            <a:r>
              <a:rPr lang="en-US" dirty="0"/>
              <a:t>): measures the impact of one parameter on the model effect size</a:t>
            </a:r>
          </a:p>
          <a:p>
            <a:r>
              <a:rPr lang="en-US" dirty="0"/>
              <a:t>Cohen’s d: quantifies the magnitude of a difference between two group means in terms of standard deviations</a:t>
            </a:r>
          </a:p>
        </p:txBody>
      </p:sp>
    </p:spTree>
    <p:extLst>
      <p:ext uri="{BB962C8B-B14F-4D97-AF65-F5344CB8AC3E}">
        <p14:creationId xmlns:p14="http://schemas.microsoft.com/office/powerpoint/2010/main" val="194951469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119AE-CBFC-E4C6-6557-BFF62BF2D6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832656-BF1D-0E41-261B-1C14BDE4BC3C}"/>
              </a:ext>
            </a:extLst>
          </p:cNvPr>
          <p:cNvSpPr>
            <a:spLocks noGrp="1"/>
          </p:cNvSpPr>
          <p:nvPr>
            <p:ph type="title"/>
          </p:nvPr>
        </p:nvSpPr>
        <p:spPr/>
        <p:txBody>
          <a:bodyPr/>
          <a:lstStyle/>
          <a:p>
            <a:r>
              <a:rPr lang="en-US" dirty="0"/>
              <a:t>Statistical tests: Terms</a:t>
            </a:r>
          </a:p>
        </p:txBody>
      </p:sp>
      <p:sp>
        <p:nvSpPr>
          <p:cNvPr id="5" name="Content Placeholder 4">
            <a:extLst>
              <a:ext uri="{FF2B5EF4-FFF2-40B4-BE49-F238E27FC236}">
                <a16:creationId xmlns:a16="http://schemas.microsoft.com/office/drawing/2014/main" id="{35A1D52F-FFE5-7EE0-F9AC-135998E00BD7}"/>
              </a:ext>
            </a:extLst>
          </p:cNvPr>
          <p:cNvSpPr>
            <a:spLocks noGrp="1"/>
          </p:cNvSpPr>
          <p:nvPr>
            <p:ph idx="1"/>
          </p:nvPr>
        </p:nvSpPr>
        <p:spPr/>
        <p:txBody>
          <a:bodyPr>
            <a:normAutofit/>
          </a:bodyPr>
          <a:lstStyle/>
          <a:p>
            <a:r>
              <a:rPr lang="en-US" dirty="0"/>
              <a:t>Alpha and p values of a statistical test, confidence intervals</a:t>
            </a:r>
          </a:p>
          <a:p>
            <a:r>
              <a:rPr lang="en-US" dirty="0"/>
              <a:t>Statistical power, power analysis</a:t>
            </a:r>
          </a:p>
          <a:p>
            <a:r>
              <a:rPr lang="en-US" dirty="0"/>
              <a:t>Type I vs. type II errors</a:t>
            </a:r>
          </a:p>
          <a:p>
            <a:r>
              <a:rPr lang="en-US" dirty="0"/>
              <a:t>Paired sample test vs. a two-sample hypothesis tests, for comparing sampled measurements</a:t>
            </a:r>
          </a:p>
          <a:p>
            <a:pPr lvl="1"/>
            <a:r>
              <a:rPr lang="en-US" dirty="0"/>
              <a:t>t test, χ2 test, MW test, etc.</a:t>
            </a:r>
          </a:p>
          <a:p>
            <a:r>
              <a:rPr lang="en-US" dirty="0"/>
              <a:t>One-sided vs. two-sided (“tailed”) null hypothesis test</a:t>
            </a:r>
          </a:p>
        </p:txBody>
      </p:sp>
    </p:spTree>
    <p:extLst>
      <p:ext uri="{BB962C8B-B14F-4D97-AF65-F5344CB8AC3E}">
        <p14:creationId xmlns:p14="http://schemas.microsoft.com/office/powerpoint/2010/main" val="187942627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0AC51-0E7C-DBDA-7151-EF89825A3C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ADF976-E223-422B-B775-16BC67C701CE}"/>
              </a:ext>
            </a:extLst>
          </p:cNvPr>
          <p:cNvSpPr>
            <a:spLocks noGrp="1"/>
          </p:cNvSpPr>
          <p:nvPr>
            <p:ph type="title"/>
          </p:nvPr>
        </p:nvSpPr>
        <p:spPr/>
        <p:txBody>
          <a:bodyPr/>
          <a:lstStyle/>
          <a:p>
            <a:r>
              <a:rPr lang="en-US" dirty="0"/>
              <a:t>P Hacking</a:t>
            </a:r>
          </a:p>
        </p:txBody>
      </p:sp>
      <p:sp>
        <p:nvSpPr>
          <p:cNvPr id="5" name="Content Placeholder 4">
            <a:extLst>
              <a:ext uri="{FF2B5EF4-FFF2-40B4-BE49-F238E27FC236}">
                <a16:creationId xmlns:a16="http://schemas.microsoft.com/office/drawing/2014/main" id="{52375C92-5AD8-9F94-5127-C61F4A8FB2BE}"/>
              </a:ext>
            </a:extLst>
          </p:cNvPr>
          <p:cNvSpPr>
            <a:spLocks noGrp="1"/>
          </p:cNvSpPr>
          <p:nvPr>
            <p:ph idx="1"/>
          </p:nvPr>
        </p:nvSpPr>
        <p:spPr/>
        <p:txBody>
          <a:bodyPr>
            <a:normAutofit/>
          </a:bodyPr>
          <a:lstStyle/>
          <a:p>
            <a:r>
              <a:rPr lang="en-US" dirty="0"/>
              <a:t>Jacks up the false positive rate (type I errors) by carrying out multiple tests on the same data</a:t>
            </a:r>
          </a:p>
          <a:p>
            <a:r>
              <a:rPr lang="en-US" dirty="0"/>
              <a:t>How to do it</a:t>
            </a:r>
          </a:p>
          <a:p>
            <a:pPr lvl="1"/>
            <a:r>
              <a:rPr lang="en-US" dirty="0"/>
              <a:t>Test while you sample, stop when you get the result you want</a:t>
            </a:r>
          </a:p>
          <a:p>
            <a:pPr lvl="1"/>
            <a:r>
              <a:rPr lang="en-US" dirty="0"/>
              <a:t>Data tampering: Remove outliers</a:t>
            </a:r>
          </a:p>
          <a:p>
            <a:pPr lvl="1"/>
            <a:r>
              <a:rPr lang="en-US" dirty="0"/>
              <a:t>Change variables of results based on results</a:t>
            </a:r>
          </a:p>
          <a:p>
            <a:pPr lvl="1"/>
            <a:r>
              <a:rPr lang="en-US" dirty="0"/>
              <a:t>Too many hypothesis tests</a:t>
            </a:r>
          </a:p>
          <a:p>
            <a:pPr lvl="1"/>
            <a:r>
              <a:rPr lang="en-US" dirty="0"/>
              <a:t>Model selection based on p value</a:t>
            </a:r>
          </a:p>
          <a:p>
            <a:pPr lvl="1"/>
            <a:r>
              <a:rPr lang="en-US" dirty="0"/>
              <a:t>Cherry-picking the outcomes, failing to discuss nonsignificant results</a:t>
            </a:r>
          </a:p>
          <a:p>
            <a:r>
              <a:rPr lang="en-US" dirty="0"/>
              <a:t>Bonferroni correction</a:t>
            </a:r>
          </a:p>
          <a:p>
            <a:pPr lvl="1"/>
            <a:endParaRPr lang="en-US" dirty="0"/>
          </a:p>
        </p:txBody>
      </p:sp>
    </p:spTree>
    <p:extLst>
      <p:ext uri="{BB962C8B-B14F-4D97-AF65-F5344CB8AC3E}">
        <p14:creationId xmlns:p14="http://schemas.microsoft.com/office/powerpoint/2010/main" val="184946742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4E301-1687-A9E7-F889-8150D89C97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50A0BE-81DD-DA9C-FC26-730E6E23CAAD}"/>
              </a:ext>
            </a:extLst>
          </p:cNvPr>
          <p:cNvSpPr>
            <a:spLocks noGrp="1"/>
          </p:cNvSpPr>
          <p:nvPr>
            <p:ph type="title"/>
          </p:nvPr>
        </p:nvSpPr>
        <p:spPr/>
        <p:txBody>
          <a:bodyPr/>
          <a:lstStyle/>
          <a:p>
            <a:r>
              <a:rPr lang="en-US" dirty="0"/>
              <a:t>Discussion points</a:t>
            </a:r>
          </a:p>
        </p:txBody>
      </p:sp>
      <p:sp>
        <p:nvSpPr>
          <p:cNvPr id="4" name="Content Placeholder 3">
            <a:extLst>
              <a:ext uri="{FF2B5EF4-FFF2-40B4-BE49-F238E27FC236}">
                <a16:creationId xmlns:a16="http://schemas.microsoft.com/office/drawing/2014/main" id="{C679F1E2-BD30-B497-98A2-2D85CA4A1C5F}"/>
              </a:ext>
            </a:extLst>
          </p:cNvPr>
          <p:cNvSpPr>
            <a:spLocks noGrp="1"/>
          </p:cNvSpPr>
          <p:nvPr>
            <p:ph idx="1"/>
          </p:nvPr>
        </p:nvSpPr>
        <p:spPr/>
        <p:txBody>
          <a:bodyPr/>
          <a:lstStyle/>
          <a:p>
            <a:r>
              <a:rPr lang="en-US" dirty="0"/>
              <a:t>What did you think of the paper’s methodology?</a:t>
            </a:r>
          </a:p>
          <a:p>
            <a:r>
              <a:rPr lang="en-US" dirty="0"/>
              <a:t>Can you explain the results the paper found in terms of incentives? What are other explanations/causes?</a:t>
            </a:r>
          </a:p>
          <a:p>
            <a:r>
              <a:rPr lang="en-US" dirty="0"/>
              <a:t>Despite exhibiting these issues, how might a paper nonetheless be providing value?</a:t>
            </a:r>
          </a:p>
          <a:p>
            <a:pPr lvl="1"/>
            <a:r>
              <a:rPr lang="en-US" dirty="0"/>
              <a:t>Is the value sufficient, </a:t>
            </a:r>
            <a:r>
              <a:rPr lang="en-US"/>
              <a:t>most times?</a:t>
            </a:r>
            <a:endParaRPr lang="en-US" dirty="0"/>
          </a:p>
          <a:p>
            <a:r>
              <a:rPr lang="en-US" dirty="0"/>
              <a:t>How might the review process change to help adjust these issues?</a:t>
            </a:r>
          </a:p>
          <a:p>
            <a:pPr lvl="1"/>
            <a:r>
              <a:rPr lang="en-US" dirty="0"/>
              <a:t>How to encourage correction even post publication?</a:t>
            </a:r>
          </a:p>
          <a:p>
            <a:endParaRPr lang="en-US" dirty="0"/>
          </a:p>
        </p:txBody>
      </p:sp>
    </p:spTree>
    <p:extLst>
      <p:ext uri="{BB962C8B-B14F-4D97-AF65-F5344CB8AC3E}">
        <p14:creationId xmlns:p14="http://schemas.microsoft.com/office/powerpoint/2010/main" val="344546974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BD846-970A-D092-8834-C008460927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A08745-CC33-647F-920E-627BE76D512F}"/>
              </a:ext>
            </a:extLst>
          </p:cNvPr>
          <p:cNvSpPr>
            <a:spLocks noGrp="1"/>
          </p:cNvSpPr>
          <p:nvPr>
            <p:ph type="title"/>
          </p:nvPr>
        </p:nvSpPr>
        <p:spPr/>
        <p:txBody>
          <a:bodyPr/>
          <a:lstStyle/>
          <a:p>
            <a:r>
              <a:rPr lang="en-US" dirty="0"/>
              <a:t>How to do better?</a:t>
            </a:r>
          </a:p>
        </p:txBody>
      </p:sp>
      <p:pic>
        <p:nvPicPr>
          <p:cNvPr id="3" name="Picture 2">
            <a:extLst>
              <a:ext uri="{FF2B5EF4-FFF2-40B4-BE49-F238E27FC236}">
                <a16:creationId xmlns:a16="http://schemas.microsoft.com/office/drawing/2014/main" id="{E66DE3CD-6416-62F6-98E2-EA82D3757165}"/>
              </a:ext>
            </a:extLst>
          </p:cNvPr>
          <p:cNvPicPr>
            <a:picLocks noChangeAspect="1"/>
          </p:cNvPicPr>
          <p:nvPr/>
        </p:nvPicPr>
        <p:blipFill>
          <a:blip r:embed="rId2"/>
          <a:stretch>
            <a:fillRect/>
          </a:stretch>
        </p:blipFill>
        <p:spPr>
          <a:xfrm>
            <a:off x="525930" y="1690688"/>
            <a:ext cx="5722470" cy="6485467"/>
          </a:xfrm>
          <a:prstGeom prst="rect">
            <a:avLst/>
          </a:prstGeom>
        </p:spPr>
      </p:pic>
      <p:pic>
        <p:nvPicPr>
          <p:cNvPr id="5" name="Picture 4">
            <a:extLst>
              <a:ext uri="{FF2B5EF4-FFF2-40B4-BE49-F238E27FC236}">
                <a16:creationId xmlns:a16="http://schemas.microsoft.com/office/drawing/2014/main" id="{1A84B657-C8DC-AE88-541A-57D34143655C}"/>
              </a:ext>
            </a:extLst>
          </p:cNvPr>
          <p:cNvPicPr>
            <a:picLocks noChangeAspect="1"/>
          </p:cNvPicPr>
          <p:nvPr/>
        </p:nvPicPr>
        <p:blipFill>
          <a:blip r:embed="rId3"/>
          <a:stretch>
            <a:fillRect/>
          </a:stretch>
        </p:blipFill>
        <p:spPr>
          <a:xfrm>
            <a:off x="6385620" y="1690688"/>
            <a:ext cx="5348183" cy="6020169"/>
          </a:xfrm>
          <a:prstGeom prst="rect">
            <a:avLst/>
          </a:prstGeom>
        </p:spPr>
      </p:pic>
    </p:spTree>
    <p:extLst>
      <p:ext uri="{BB962C8B-B14F-4D97-AF65-F5344CB8AC3E}">
        <p14:creationId xmlns:p14="http://schemas.microsoft.com/office/powerpoint/2010/main" val="591040538"/>
      </p:ext>
    </p:extLst>
  </p:cSld>
  <p:clrMapOvr>
    <a:masterClrMapping/>
  </p:clrMapOvr>
  <p:transition spd="slow">
    <p:push dir="u"/>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18792</TotalTime>
  <Words>1363</Words>
  <Application>Microsoft Macintosh PowerPoint</Application>
  <PresentationFormat>Widescreen</PresentationFormat>
  <Paragraphs>84</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Empirical Security &amp; Privacy, for Humans</vt:lpstr>
      <vt:lpstr>Readings</vt:lpstr>
      <vt:lpstr>Regression models: Charateristics</vt:lpstr>
      <vt:lpstr>Regression models: Effect size</vt:lpstr>
      <vt:lpstr>Statistical tests: Terms</vt:lpstr>
      <vt:lpstr>P Hacking</vt:lpstr>
      <vt:lpstr>Discussion points</vt:lpstr>
      <vt:lpstr>How to do better?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Hicks, Michael W</cp:lastModifiedBy>
  <cp:revision>314</cp:revision>
  <dcterms:created xsi:type="dcterms:W3CDTF">2025-02-03T22:02:42Z</dcterms:created>
  <dcterms:modified xsi:type="dcterms:W3CDTF">2025-10-02T14:10:28Z</dcterms:modified>
</cp:coreProperties>
</file>