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382" r:id="rId3"/>
    <p:sldId id="398" r:id="rId4"/>
    <p:sldId id="259" r:id="rId5"/>
    <p:sldId id="400" r:id="rId6"/>
    <p:sldId id="402" r:id="rId7"/>
    <p:sldId id="403" r:id="rId8"/>
    <p:sldId id="404" r:id="rId9"/>
    <p:sldId id="405" r:id="rId10"/>
    <p:sldId id="280" r:id="rId11"/>
    <p:sldId id="406" r:id="rId12"/>
    <p:sldId id="415" r:id="rId13"/>
    <p:sldId id="401" r:id="rId14"/>
    <p:sldId id="412" r:id="rId15"/>
    <p:sldId id="413" r:id="rId16"/>
    <p:sldId id="323" r:id="rId17"/>
    <p:sldId id="409" r:id="rId18"/>
    <p:sldId id="408" r:id="rId19"/>
    <p:sldId id="407" r:id="rId20"/>
    <p:sldId id="316" r:id="rId21"/>
    <p:sldId id="317" r:id="rId22"/>
    <p:sldId id="318" r:id="rId23"/>
    <p:sldId id="319" r:id="rId24"/>
    <p:sldId id="320" r:id="rId25"/>
    <p:sldId id="321" r:id="rId26"/>
    <p:sldId id="410" r:id="rId27"/>
    <p:sldId id="414" r:id="rId28"/>
    <p:sldId id="41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443ED59-20C7-4FDF-8DCA-8A14D1AA1C8C}" name="Microsoft Office User" initials="MOU" userId="Microsoft Office User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81"/>
    <p:restoredTop sz="65850"/>
  </p:normalViewPr>
  <p:slideViewPr>
    <p:cSldViewPr snapToGrid="0">
      <p:cViewPr varScale="1">
        <p:scale>
          <a:sx n="82" d="100"/>
          <a:sy n="82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3077B-A16D-7946-B45A-7953EEF17B81}" type="datetimeFigureOut">
              <a:rPr lang="en-US" smtClean="0"/>
              <a:t>9/22/25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3C96B-2B3F-7242-90A1-56E5F222F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00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3C96B-2B3F-7242-90A1-56E5F222F2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9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77B27-C2AD-CDFE-7C9F-172F9876A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CC97C3-F76A-40D5-49AC-303DD4AA5C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9CFDF6-21C9-2802-FC35-490B5AFAB1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1298A-5026-5CE8-B253-EBC849F2A4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3C96B-2B3F-7242-90A1-56E5F222F2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84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3C96B-2B3F-7242-90A1-56E5F222F2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43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6" name="Shape 3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And here are the builders scores, visualized, during a contest run. We have 11 teams implementing in a variety of languages. The x-axis represents time over the entire contest, while the y-axis is the teams current build-it score. </a:t>
            </a: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There is some incentive for fix it here: some teams went from really bad, to only kind of bad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3C96B-2B3F-7242-90A1-56E5F222F2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03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3C96B-2B3F-7242-90A1-56E5F222F2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08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4AE3E-C863-2C6E-9AAF-A91B0A024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33D70C-1A89-1BFD-8F5A-F4F5A82B20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1AAF5C-39EA-71CC-FB92-F87D3781D9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649EC-CB28-F74F-B900-4824206800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3C96B-2B3F-7242-90A1-56E5F222F2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95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3C96B-2B3F-7242-90A1-56E5F222F2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1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61F-31DF-994C-9089-BE54C03D95A3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4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61F-31DF-994C-9089-BE54C03D95A3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61F-31DF-994C-9089-BE54C03D95A3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06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2193727" y="312539"/>
            <a:ext cx="7804547" cy="968034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ctr" defTabSz="292100">
              <a:defRPr sz="5600" cap="none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xfrm>
            <a:off x="2193727" y="1567160"/>
            <a:ext cx="7804547" cy="4668065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282957" indent="-282957" defTabSz="292100">
              <a:spcBef>
                <a:spcPts val="250"/>
              </a:spcBef>
              <a:buClrTx/>
              <a:buSzPct val="75000"/>
              <a:buChar char="•"/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532053" indent="-309803" defTabSz="292100">
              <a:spcBef>
                <a:spcPts val="250"/>
              </a:spcBef>
              <a:buClrTx/>
              <a:buSzPct val="57000"/>
              <a:buChar char="•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740833" indent="-296333" defTabSz="292100">
              <a:spcBef>
                <a:spcPts val="250"/>
              </a:spcBef>
              <a:buClrTx/>
              <a:buSzPct val="75000"/>
              <a:buChar char="-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963083" indent="-296333" defTabSz="292100">
              <a:spcBef>
                <a:spcPts val="250"/>
              </a:spcBef>
              <a:buClrTx/>
              <a:buSzPct val="75000"/>
              <a:buChar char="-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185333" indent="-296333" defTabSz="292100">
              <a:spcBef>
                <a:spcPts val="250"/>
              </a:spcBef>
              <a:buClrTx/>
              <a:buSzPct val="75000"/>
              <a:buChar char="-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67907" y="6505277"/>
            <a:ext cx="247257" cy="255588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2921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237107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61F-31DF-994C-9089-BE54C03D95A3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7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61F-31DF-994C-9089-BE54C03D95A3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2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61F-31DF-994C-9089-BE54C03D95A3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8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61F-31DF-994C-9089-BE54C03D95A3}" type="datetimeFigureOut">
              <a:rPr lang="en-US" smtClean="0"/>
              <a:t>9/22/25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61F-31DF-994C-9089-BE54C03D95A3}" type="datetimeFigureOut">
              <a:rPr lang="en-US" smtClean="0"/>
              <a:t>9/22/25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5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61F-31DF-994C-9089-BE54C03D95A3}" type="datetimeFigureOut">
              <a:rPr lang="en-US" smtClean="0"/>
              <a:t>9/22/25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3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61F-31DF-994C-9089-BE54C03D95A3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6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61F-31DF-994C-9089-BE54C03D95A3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0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6361F-31DF-994C-9089-BE54C03D95A3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93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129DE-5D96-1CE2-18C6-A25682971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4424"/>
            <a:ext cx="9144000" cy="2387600"/>
          </a:xfrm>
        </p:spPr>
        <p:txBody>
          <a:bodyPr/>
          <a:lstStyle/>
          <a:p>
            <a:r>
              <a:rPr lang="en-US" dirty="0"/>
              <a:t>Empirical Security &amp; Privacy, for Humans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42452-83B7-A233-BC53-30327B7B9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44099"/>
            <a:ext cx="9144000" cy="3147420"/>
          </a:xfrm>
        </p:spPr>
        <p:txBody>
          <a:bodyPr>
            <a:normAutofit/>
          </a:bodyPr>
          <a:lstStyle/>
          <a:p>
            <a:r>
              <a:rPr lang="en-US" sz="3200" dirty="0"/>
              <a:t>UPenn CIS 7000-010</a:t>
            </a:r>
          </a:p>
          <a:p>
            <a:r>
              <a:rPr lang="en-US" sz="3200" dirty="0"/>
              <a:t>9/23/2025</a:t>
            </a:r>
          </a:p>
          <a:p>
            <a:endParaRPr lang="en-US" dirty="0"/>
          </a:p>
        </p:txBody>
      </p:sp>
      <p:pic>
        <p:nvPicPr>
          <p:cNvPr id="3074" name="Picture 2" descr="Download Penn Logos | Penn Brand Standards">
            <a:extLst>
              <a:ext uri="{FF2B5EF4-FFF2-40B4-BE49-F238E27FC236}">
                <a16:creationId xmlns:a16="http://schemas.microsoft.com/office/drawing/2014/main" id="{1CDBA5D0-00EB-4BD7-7AE9-EBF7EA0B1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875" y="2044931"/>
            <a:ext cx="4150925" cy="276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4C2687FC-3CEA-D6F7-318B-18496E8BB8AE}"/>
              </a:ext>
            </a:extLst>
          </p:cNvPr>
          <p:cNvSpPr txBox="1">
            <a:spLocks/>
          </p:cNvSpPr>
          <p:nvPr/>
        </p:nvSpPr>
        <p:spPr>
          <a:xfrm>
            <a:off x="1524000" y="46744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dirty="0"/>
              <a:t>Measuring secure software development practices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24F5A3-CC48-C1E1-5CCF-FC184CF4A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11" y="1724770"/>
            <a:ext cx="4556501" cy="30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21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9563437" y="12808588"/>
            <a:ext cx="515264" cy="538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fld id="{86CB4B4D-7CA3-9044-876B-883B54F8677D}" type="slidenum">
              <a:rPr lang="en-US" smtClean="0"/>
              <a:pPr/>
              <a:t>10</a:t>
            </a:fld>
            <a:endParaRPr/>
          </a:p>
        </p:txBody>
      </p:sp>
      <p:pic>
        <p:nvPicPr>
          <p:cNvPr id="374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227" y="1197942"/>
            <a:ext cx="6509322" cy="4686301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Rectangle 1"/>
          <p:cNvSpPr/>
          <p:nvPr/>
        </p:nvSpPr>
        <p:spPr>
          <a:xfrm>
            <a:off x="4203119" y="3328181"/>
            <a:ext cx="2039468" cy="1956119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78" name="Rectangle 10"/>
          <p:cNvSpPr/>
          <p:nvPr/>
        </p:nvSpPr>
        <p:spPr>
          <a:xfrm>
            <a:off x="4068140" y="1274154"/>
            <a:ext cx="2230069" cy="1961321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79" name="Rectangle 11"/>
          <p:cNvSpPr/>
          <p:nvPr/>
        </p:nvSpPr>
        <p:spPr>
          <a:xfrm>
            <a:off x="6113535" y="1211418"/>
            <a:ext cx="1242223" cy="408838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0" name="Rectangle 12"/>
          <p:cNvSpPr/>
          <p:nvPr/>
        </p:nvSpPr>
        <p:spPr>
          <a:xfrm>
            <a:off x="7353786" y="1222799"/>
            <a:ext cx="1798441" cy="4083177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1" name="TextBox 2"/>
          <p:cNvSpPr txBox="1"/>
          <p:nvPr/>
        </p:nvSpPr>
        <p:spPr>
          <a:xfrm>
            <a:off x="4499137" y="788010"/>
            <a:ext cx="111601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45720" bIns="45720">
            <a:spAutoFit/>
          </a:bodyPr>
          <a:lstStyle>
            <a:lvl1pPr algn="l" defTabSz="914400">
              <a:defRPr sz="4800" b="1">
                <a:solidFill>
                  <a:srgbClr val="A611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sz="2400"/>
              <a:t>Build-it</a:t>
            </a:r>
          </a:p>
        </p:txBody>
      </p:sp>
      <p:sp>
        <p:nvSpPr>
          <p:cNvPr id="382" name="TextBox 13"/>
          <p:cNvSpPr txBox="1"/>
          <p:nvPr/>
        </p:nvSpPr>
        <p:spPr>
          <a:xfrm>
            <a:off x="6292381" y="782809"/>
            <a:ext cx="118538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45720" bIns="45720">
            <a:spAutoFit/>
          </a:bodyPr>
          <a:lstStyle>
            <a:lvl1pPr algn="l" defTabSz="914400">
              <a:defRPr sz="4800" b="1">
                <a:solidFill>
                  <a:srgbClr val="A611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sz="2400"/>
              <a:t>Break-it</a:t>
            </a:r>
          </a:p>
        </p:txBody>
      </p:sp>
      <p:sp>
        <p:nvSpPr>
          <p:cNvPr id="383" name="TextBox 14"/>
          <p:cNvSpPr txBox="1"/>
          <p:nvPr/>
        </p:nvSpPr>
        <p:spPr>
          <a:xfrm>
            <a:off x="7965111" y="786878"/>
            <a:ext cx="80970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45720" bIns="45720">
            <a:spAutoFit/>
          </a:bodyPr>
          <a:lstStyle>
            <a:lvl1pPr algn="l" defTabSz="914400">
              <a:defRPr sz="4800" b="1">
                <a:solidFill>
                  <a:srgbClr val="A611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sz="2400"/>
              <a:t>Fix-it</a:t>
            </a:r>
          </a:p>
        </p:txBody>
      </p:sp>
      <p:sp>
        <p:nvSpPr>
          <p:cNvPr id="384" name="TextBox 4"/>
          <p:cNvSpPr txBox="1"/>
          <p:nvPr/>
        </p:nvSpPr>
        <p:spPr>
          <a:xfrm>
            <a:off x="2553788" y="136477"/>
            <a:ext cx="757925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45720" bIns="45720">
            <a:spAutoFit/>
          </a:bodyPr>
          <a:lstStyle>
            <a:lvl1pPr algn="l" defTabSz="914400">
              <a:defRPr sz="7200"/>
            </a:lvl1pPr>
          </a:lstStyle>
          <a:p>
            <a:r>
              <a:rPr sz="3600"/>
              <a:t>Builder score, as the contest progresses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500" fill="hold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" grpId="0" animBg="1" advAuto="0"/>
      <p:bldP spid="378" grpId="0" animBg="1" advAuto="0"/>
      <p:bldP spid="379" grpId="0" animBg="1" advAuto="0"/>
      <p:bldP spid="380" grpId="0" animBg="1" advAuto="0"/>
      <p:bldP spid="381" grpId="0" animBg="1" advAuto="0"/>
      <p:bldP spid="382" grpId="0" animBg="1" advAuto="0"/>
      <p:bldP spid="383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129D-2951-7790-43B6-0EE13DBF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BIBIFI incentives approximate the real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EF0C-7708-B2AA-00E5-D80A23A2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Build-it teams are incentivized to</a:t>
            </a:r>
          </a:p>
          <a:p>
            <a:pPr lvl="1"/>
            <a:r>
              <a:rPr lang="en-US" b="1" dirty="0"/>
              <a:t>meet near-term requirements </a:t>
            </a:r>
            <a:r>
              <a:rPr lang="en-US" dirty="0"/>
              <a:t>(</a:t>
            </a:r>
            <a:r>
              <a:rPr lang="en-US" b="1" dirty="0"/>
              <a:t>correctness</a:t>
            </a:r>
            <a:r>
              <a:rPr lang="en-US" dirty="0"/>
              <a:t> and </a:t>
            </a:r>
            <a:r>
              <a:rPr lang="en-US" b="1" dirty="0"/>
              <a:t>performance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Under time pressure, and ”no points for no submission” pressure</a:t>
            </a:r>
          </a:p>
          <a:p>
            <a:pPr lvl="1"/>
            <a:r>
              <a:rPr lang="en-US" dirty="0"/>
              <a:t>but while </a:t>
            </a:r>
            <a:r>
              <a:rPr lang="en-US" b="1" dirty="0"/>
              <a:t>not neglecting security</a:t>
            </a:r>
          </a:p>
          <a:p>
            <a:pPr lvl="2"/>
            <a:r>
              <a:rPr lang="en-US" dirty="0"/>
              <a:t>Which will soon matter</a:t>
            </a:r>
          </a:p>
          <a:p>
            <a:r>
              <a:rPr lang="en-US" dirty="0"/>
              <a:t>Break-it teams are incentivized to</a:t>
            </a:r>
          </a:p>
          <a:p>
            <a:pPr lvl="1"/>
            <a:r>
              <a:rPr lang="en-US" dirty="0"/>
              <a:t>find </a:t>
            </a:r>
            <a:r>
              <a:rPr lang="en-US" b="1" dirty="0"/>
              <a:t>unique security bugs </a:t>
            </a:r>
            <a:r>
              <a:rPr lang="en-US" dirty="0"/>
              <a:t>(more points than correctness)</a:t>
            </a:r>
          </a:p>
          <a:p>
            <a:pPr lvl="2"/>
            <a:r>
              <a:rPr lang="en-US" dirty="0"/>
              <a:t>Duplicate submissions consume exploit budget</a:t>
            </a:r>
          </a:p>
          <a:p>
            <a:pPr lvl="1"/>
            <a:r>
              <a:rPr lang="en-US" dirty="0"/>
              <a:t>that are </a:t>
            </a:r>
            <a:r>
              <a:rPr lang="en-US" b="1" dirty="0"/>
              <a:t>hard to find</a:t>
            </a:r>
            <a:r>
              <a:rPr lang="en-US" dirty="0"/>
              <a:t> or in </a:t>
            </a:r>
            <a:r>
              <a:rPr lang="en-US" b="1" dirty="0"/>
              <a:t>neglected submissions</a:t>
            </a:r>
          </a:p>
          <a:p>
            <a:pPr lvl="2"/>
            <a:r>
              <a:rPr lang="en-US" dirty="0"/>
              <a:t>no point sharing if others miss</a:t>
            </a:r>
          </a:p>
          <a:p>
            <a:pPr lvl="1"/>
            <a:r>
              <a:rPr lang="en-US" dirty="0"/>
              <a:t>Upshot: Aim to </a:t>
            </a:r>
            <a:r>
              <a:rPr lang="en-US" b="1" dirty="0"/>
              <a:t>cover all submissions, in depth</a:t>
            </a:r>
          </a:p>
          <a:p>
            <a:pPr lvl="2"/>
            <a:r>
              <a:rPr lang="en-US" dirty="0"/>
              <a:t>But only bugs that are exploitable via contest infrastructure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722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C60A7-2343-AC04-5D98-C9DFAB0FC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A74E-3BA8-DFA8-A03C-1033975C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Contest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23EC3-5A3A-848B-C141-42EBA467D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Secure log of events at an art gallery</a:t>
            </a:r>
          </a:p>
          <a:p>
            <a:pPr lvl="1"/>
            <a:r>
              <a:rPr lang="en-US" dirty="0"/>
              <a:t>Commands to append records and query the log contents</a:t>
            </a:r>
          </a:p>
          <a:p>
            <a:pPr lvl="1"/>
            <a:r>
              <a:rPr lang="en-US" dirty="0"/>
              <a:t>Threat model:</a:t>
            </a:r>
          </a:p>
          <a:p>
            <a:pPr lvl="2"/>
            <a:r>
              <a:rPr lang="en-US" dirty="0"/>
              <a:t>Attacker has access to the log</a:t>
            </a:r>
          </a:p>
          <a:p>
            <a:pPr lvl="2"/>
            <a:r>
              <a:rPr lang="en-US" dirty="0"/>
              <a:t>Should be tamperproof and protect confidentiality</a:t>
            </a:r>
          </a:p>
          <a:p>
            <a:r>
              <a:rPr lang="en-US" dirty="0"/>
              <a:t>Secure ATM</a:t>
            </a:r>
          </a:p>
          <a:p>
            <a:pPr lvl="1"/>
            <a:r>
              <a:rPr lang="en-US" dirty="0"/>
              <a:t>ATM communicates with Bank server to carry out transactions</a:t>
            </a:r>
          </a:p>
          <a:p>
            <a:pPr lvl="1"/>
            <a:r>
              <a:rPr lang="en-US" dirty="0"/>
              <a:t>Threat model: MITM can observe, send, drop messages, and simulate the ATM</a:t>
            </a:r>
          </a:p>
          <a:p>
            <a:r>
              <a:rPr lang="en-US" dirty="0"/>
              <a:t>Multi-user DB 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[in extended version of paper]</a:t>
            </a:r>
          </a:p>
          <a:p>
            <a:pPr lvl="1"/>
            <a:r>
              <a:rPr lang="en-US" dirty="0"/>
              <a:t>Scriptable key-value store with RBAC policies with delegation</a:t>
            </a:r>
          </a:p>
          <a:p>
            <a:pPr lvl="1"/>
            <a:r>
              <a:rPr lang="en-US" dirty="0"/>
              <a:t>Threat model: Attacker as client; writes scripts to try to break RBAC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76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34D13-EFBE-B2A2-F0E9-38CDC8AA0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1C76-DD46-D87A-93F4-61B83E022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Contest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18170-8F3A-6F7B-4942-4075E2726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552575"/>
          </a:xfrm>
        </p:spPr>
        <p:txBody>
          <a:bodyPr>
            <a:normAutofit/>
          </a:bodyPr>
          <a:lstStyle/>
          <a:p>
            <a:r>
              <a:rPr lang="en-US" dirty="0"/>
              <a:t>Website written in </a:t>
            </a:r>
            <a:r>
              <a:rPr lang="en-US" b="1" dirty="0" err="1"/>
              <a:t>Yesod</a:t>
            </a:r>
            <a:r>
              <a:rPr lang="en-US" b="1" dirty="0"/>
              <a:t>, Haskell</a:t>
            </a:r>
            <a:r>
              <a:rPr lang="en-US" dirty="0"/>
              <a:t>-based web framework</a:t>
            </a:r>
          </a:p>
          <a:p>
            <a:pPr lvl="1"/>
            <a:r>
              <a:rPr lang="en-US" dirty="0" err="1"/>
              <a:t>www.yesodweb.com</a:t>
            </a:r>
            <a:endParaRPr lang="en-US" dirty="0"/>
          </a:p>
          <a:p>
            <a:r>
              <a:rPr lang="en-US" dirty="0"/>
              <a:t>Extended with a custom version of </a:t>
            </a:r>
            <a:r>
              <a:rPr lang="en-US" b="1" dirty="0"/>
              <a:t>LIO, for security enforcement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BDA50-E02E-8543-C078-EBD2F0690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1690688"/>
            <a:ext cx="72009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5863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0557-0B24-3E33-EE2D-989316DB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 demographics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E5CFE-2519-9E6C-3F46-21243065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442" y="1980610"/>
            <a:ext cx="399856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Worldwide participant pool (mostly non-US)</a:t>
            </a:r>
          </a:p>
          <a:p>
            <a:pPr lvl="1"/>
            <a:r>
              <a:rPr lang="en-US" dirty="0"/>
              <a:t>156 teams, 406 people</a:t>
            </a:r>
          </a:p>
          <a:p>
            <a:r>
              <a:rPr lang="en-US" dirty="0"/>
              <a:t>Average 9 years programming experience</a:t>
            </a:r>
          </a:p>
          <a:p>
            <a:pPr lvl="1"/>
            <a:r>
              <a:rPr lang="en-US" dirty="0"/>
              <a:t>1/3 have CS degree</a:t>
            </a:r>
          </a:p>
          <a:p>
            <a:r>
              <a:rPr lang="en-US" dirty="0"/>
              <a:t>Most participants part of MOOC</a:t>
            </a:r>
          </a:p>
          <a:p>
            <a:pPr lvl="1"/>
            <a:r>
              <a:rPr lang="en-US" dirty="0"/>
              <a:t>Four courses of security training</a:t>
            </a:r>
          </a:p>
          <a:p>
            <a:r>
              <a:rPr lang="en-US" dirty="0"/>
              <a:t>Average team size: ~2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97011165-77CB-0FE1-0E8A-C17726C0F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30" y="520110"/>
            <a:ext cx="4958098" cy="1307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46C90BC7-150B-9C52-4BA9-56879E6F9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616" y="1976135"/>
            <a:ext cx="7185512" cy="419154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61479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C5F2E-ED6F-CED3-6777-8850EDBD0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29C0-A891-4BF0-BE1F-17C233DB5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976" y="383225"/>
            <a:ext cx="5257800" cy="1325563"/>
          </a:xfrm>
        </p:spPr>
        <p:txBody>
          <a:bodyPr/>
          <a:lstStyle/>
          <a:p>
            <a:r>
              <a:rPr lang="en-US" dirty="0"/>
              <a:t>Submission features</a:t>
            </a:r>
          </a:p>
        </p:txBody>
      </p:sp>
      <p:sp>
        <p:nvSpPr>
          <p:cNvPr id="4" name="Built Submissions…">
            <a:extLst>
              <a:ext uri="{FF2B5EF4-FFF2-40B4-BE49-F238E27FC236}">
                <a16:creationId xmlns:a16="http://schemas.microsoft.com/office/drawing/2014/main" id="{4E7C89FE-34E0-27A4-6382-0F1D0831D9BC}"/>
              </a:ext>
            </a:extLst>
          </p:cNvPr>
          <p:cNvSpPr txBox="1"/>
          <p:nvPr/>
        </p:nvSpPr>
        <p:spPr>
          <a:xfrm>
            <a:off x="6577976" y="1738503"/>
            <a:ext cx="5271770" cy="2421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pPr marL="617361" indent="-617361" algn="l">
              <a:buSzPct val="75000"/>
              <a:buChar char="•"/>
              <a:defRPr sz="5200"/>
            </a:pPr>
            <a:r>
              <a:rPr sz="2400" b="1" dirty="0">
                <a:ea typeface="Helvetica"/>
                <a:cs typeface="Helvetica"/>
                <a:sym typeface="Helvetica"/>
              </a:rPr>
              <a:t>Count</a:t>
            </a:r>
            <a:r>
              <a:rPr sz="2400" dirty="0"/>
              <a:t> by language</a:t>
            </a:r>
          </a:p>
          <a:p>
            <a:pPr marL="617361" indent="-617361" algn="l">
              <a:buSzPct val="75000"/>
              <a:buChar char="•"/>
              <a:defRPr sz="5200"/>
            </a:pPr>
            <a:r>
              <a:rPr sz="2400" dirty="0"/>
              <a:t>Grouped by </a:t>
            </a:r>
            <a:r>
              <a:rPr sz="2400" b="1" dirty="0">
                <a:ea typeface="Helvetica"/>
                <a:cs typeface="Helvetica"/>
                <a:sym typeface="Helvetica"/>
              </a:rPr>
              <a:t>category</a:t>
            </a:r>
          </a:p>
          <a:p>
            <a:pPr marL="1061861" lvl="1" indent="-617361" algn="l">
              <a:buSzPct val="75000"/>
              <a:buChar char="•"/>
              <a:defRPr sz="5200"/>
            </a:pPr>
            <a:r>
              <a:rPr sz="2400" b="1" dirty="0">
                <a:solidFill>
                  <a:schemeClr val="accent1"/>
                </a:solidFill>
                <a:ea typeface="Helvetica"/>
                <a:cs typeface="Helvetica"/>
                <a:sym typeface="Helvetica"/>
              </a:rPr>
              <a:t>Static</a:t>
            </a:r>
            <a:r>
              <a:rPr sz="2400" dirty="0"/>
              <a:t>ally type-safe   </a:t>
            </a:r>
            <a:r>
              <a:rPr sz="3200" dirty="0"/>
              <a:t> </a:t>
            </a:r>
            <a:r>
              <a:rPr sz="2400" dirty="0"/>
              <a:t>(49)</a:t>
            </a:r>
          </a:p>
          <a:p>
            <a:pPr marL="1061861" lvl="1" indent="-617361" algn="l">
              <a:buSzPct val="75000"/>
              <a:buChar char="•"/>
              <a:defRPr sz="5200"/>
            </a:pPr>
            <a:r>
              <a:rPr sz="2400" b="1" dirty="0">
                <a:solidFill>
                  <a:schemeClr val="accent1"/>
                </a:solidFill>
                <a:ea typeface="Helvetica"/>
                <a:cs typeface="Helvetica"/>
                <a:sym typeface="Helvetica"/>
              </a:rPr>
              <a:t>Dynamic</a:t>
            </a:r>
            <a:r>
              <a:rPr sz="2400" dirty="0"/>
              <a:t>ally typed   </a:t>
            </a:r>
            <a:r>
              <a:rPr lang="en-US" sz="2400" dirty="0"/>
              <a:t> </a:t>
            </a:r>
            <a:r>
              <a:rPr sz="2400" dirty="0"/>
              <a:t> (60)</a:t>
            </a:r>
          </a:p>
          <a:p>
            <a:pPr marL="1506361" lvl="2" indent="-617361" algn="l">
              <a:buSzPct val="75000"/>
              <a:buChar char="•"/>
              <a:defRPr sz="3800"/>
            </a:pPr>
            <a:r>
              <a:rPr sz="2000" dirty="0"/>
              <a:t>54 are Python!</a:t>
            </a:r>
          </a:p>
          <a:p>
            <a:pPr marL="1061861" lvl="1" indent="-617361" algn="l">
              <a:buSzPct val="75000"/>
              <a:buChar char="•"/>
              <a:defRPr sz="5200" b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C/C++</a:t>
            </a:r>
            <a:r>
              <a:rPr sz="24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                 </a:t>
            </a:r>
            <a:r>
              <a:rPr lang="en-US" sz="24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      </a:t>
            </a:r>
            <a:r>
              <a:rPr sz="24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    </a:t>
            </a:r>
            <a:r>
              <a:rPr sz="2400" b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(21)</a:t>
            </a:r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97B5EE7E-602C-C236-6771-7A384D843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54" y="383225"/>
            <a:ext cx="6043048" cy="60973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2269415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ummary of Data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Summary of </a:t>
            </a:r>
            <a:r>
              <a:rPr lang="en-US" dirty="0"/>
              <a:t>d</a:t>
            </a:r>
            <a:r>
              <a:rPr dirty="0"/>
              <a:t>ata </a:t>
            </a:r>
            <a:r>
              <a:rPr lang="en-US" dirty="0"/>
              <a:t>a</a:t>
            </a:r>
            <a:r>
              <a:rPr dirty="0"/>
              <a:t>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954273-19F6-F5AC-34B0-AB213D28A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Build-it</a:t>
            </a:r>
          </a:p>
          <a:p>
            <a:pPr lvl="1"/>
            <a:r>
              <a:rPr lang="en-US" b="1" dirty="0"/>
              <a:t>Best performance</a:t>
            </a:r>
            <a:r>
              <a:rPr lang="en-US" dirty="0"/>
              <a:t>: coded in C/C++</a:t>
            </a:r>
          </a:p>
          <a:p>
            <a:pPr lvl="1"/>
            <a:r>
              <a:rPr lang="en-US" b="1" dirty="0"/>
              <a:t>Lower chance of a security flaw</a:t>
            </a:r>
            <a:r>
              <a:rPr lang="en-US" dirty="0"/>
              <a:t> (11x): coded in statically type-safe language</a:t>
            </a:r>
          </a:p>
          <a:p>
            <a:pPr lvl="1"/>
            <a:r>
              <a:rPr lang="en-US" dirty="0"/>
              <a:t>Diverse programming background, shorter code, team size, knowledge of C factor in less significantly</a:t>
            </a:r>
          </a:p>
          <a:p>
            <a:endParaRPr lang="en-US" dirty="0"/>
          </a:p>
          <a:p>
            <a:r>
              <a:rPr lang="en-US" dirty="0"/>
              <a:t>Break-it</a:t>
            </a:r>
          </a:p>
          <a:p>
            <a:pPr lvl="1"/>
            <a:r>
              <a:rPr lang="en-US" b="1" dirty="0"/>
              <a:t>Increased chance of finding security bug</a:t>
            </a:r>
            <a:r>
              <a:rPr lang="en-US" dirty="0"/>
              <a:t>: Larger team</a:t>
            </a:r>
          </a:p>
          <a:p>
            <a:pPr lvl="1"/>
            <a:r>
              <a:rPr lang="en-US" b="1" dirty="0"/>
              <a:t>Higher overall bug count</a:t>
            </a:r>
            <a:r>
              <a:rPr lang="en-US" dirty="0"/>
              <a:t>: Larger team, took part in build-it</a:t>
            </a:r>
          </a:p>
          <a:p>
            <a:pPr lvl="1"/>
            <a:r>
              <a:rPr lang="en-US" dirty="0"/>
              <a:t>Advanced techniques made no measurable difference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B7433-38A0-9512-4034-E7C13B282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4D6F-65B1-C814-A772-D2C88F02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BA04F-1A4B-2E26-2917-59D9C83CD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this format of study compare to alternatives?</a:t>
            </a:r>
          </a:p>
          <a:p>
            <a:pPr lvl="1"/>
            <a:r>
              <a:rPr lang="en-US" dirty="0"/>
              <a:t>What variations on the contest design that might improve it?</a:t>
            </a:r>
          </a:p>
          <a:p>
            <a:r>
              <a:rPr lang="en-US" dirty="0"/>
              <a:t>Why might we trust, or not trust, these results?</a:t>
            </a:r>
          </a:p>
          <a:p>
            <a:pPr lvl="1"/>
            <a:r>
              <a:rPr lang="en-US" dirty="0"/>
              <a:t>E.g., non-fixed breaks could </a:t>
            </a:r>
            <a:r>
              <a:rPr lang="en-US" dirty="0" err="1"/>
              <a:t>overpenalize</a:t>
            </a:r>
            <a:r>
              <a:rPr lang="en-US" dirty="0"/>
              <a:t> teams in a certain category</a:t>
            </a:r>
          </a:p>
          <a:p>
            <a:pPr lvl="1"/>
            <a:r>
              <a:rPr lang="en-US" dirty="0"/>
              <a:t>Could not assess availability problems (hangs) </a:t>
            </a:r>
          </a:p>
          <a:p>
            <a:pPr lvl="1"/>
            <a:r>
              <a:rPr lang="en-US" dirty="0"/>
              <a:t>Lack of data does not imply non-effect</a:t>
            </a:r>
          </a:p>
          <a:p>
            <a:r>
              <a:rPr lang="en-US" dirty="0"/>
              <a:t>Could this contest setup be applied to other problems?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2312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06898-2E4D-AA9E-98AC-964811F77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6368-25AC-676B-484E-EEEA10ED2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599A6-EA1A-618A-5EE0-67A0BAD67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601" y="1690688"/>
            <a:ext cx="5540798" cy="629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4520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B350-24C6-E3C2-C606-6A3EADC6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E7F3E-732B-0976-59C5-E71884152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Examined each project and vulnerability in detail</a:t>
            </a:r>
          </a:p>
          <a:p>
            <a:pPr lvl="1"/>
            <a:r>
              <a:rPr lang="en-US" dirty="0"/>
              <a:t>94 projects</a:t>
            </a:r>
          </a:p>
          <a:p>
            <a:pPr lvl="1"/>
            <a:r>
              <a:rPr lang="en-US" dirty="0"/>
              <a:t>Breaker-identified (866 submitted exploits) and researcher-identified (manual analysis)</a:t>
            </a:r>
          </a:p>
          <a:p>
            <a:pPr lvl="1"/>
            <a:r>
              <a:rPr lang="en-US" dirty="0"/>
              <a:t>In total, 182 distinct vulnerabilities</a:t>
            </a:r>
          </a:p>
          <a:p>
            <a:pPr lvl="2"/>
            <a:endParaRPr lang="en-US" dirty="0"/>
          </a:p>
          <a:p>
            <a:r>
              <a:rPr lang="en-US" dirty="0"/>
              <a:t>Iterative open and axial coding</a:t>
            </a:r>
          </a:p>
          <a:p>
            <a:pPr lvl="1"/>
            <a:r>
              <a:rPr lang="en-US" dirty="0"/>
              <a:t>Two+ independent coders</a:t>
            </a:r>
          </a:p>
          <a:p>
            <a:pPr lvl="1"/>
            <a:r>
              <a:rPr lang="en-US" dirty="0"/>
              <a:t>High agreement: </a:t>
            </a:r>
            <a:r>
              <a:rPr lang="en-US" dirty="0" err="1"/>
              <a:t>Krippendorff’s</a:t>
            </a:r>
            <a:r>
              <a:rPr lang="en-US" dirty="0"/>
              <a:t> </a:t>
            </a:r>
            <a:r>
              <a:rPr lang="el-GR" dirty="0"/>
              <a:t>α &gt; 0.8</a:t>
            </a:r>
          </a:p>
          <a:p>
            <a:pPr lvl="2"/>
            <a:endParaRPr lang="el-GR" dirty="0"/>
          </a:p>
          <a:p>
            <a:r>
              <a:rPr lang="en-US" dirty="0"/>
              <a:t>Qual and quant analysis on resulting categories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4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7ECD8-1322-9496-3716-FCEC05EB6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BEC4-E834-90A3-5DC2-272DE03E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E3250-9C8F-5CFA-450F-FCB08A88F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618" y="1690688"/>
            <a:ext cx="5540798" cy="62906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ACB46F-B153-AABB-FE4D-8775174F9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06" y="1690688"/>
            <a:ext cx="5731873" cy="650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3329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Rounded Rectangle 4"/>
          <p:cNvGrpSpPr/>
          <p:nvPr/>
        </p:nvGrpSpPr>
        <p:grpSpPr>
          <a:xfrm>
            <a:off x="1094494" y="1447800"/>
            <a:ext cx="4087107" cy="2286001"/>
            <a:chOff x="0" y="0"/>
            <a:chExt cx="8174211" cy="4572000"/>
          </a:xfrm>
        </p:grpSpPr>
        <p:sp>
          <p:nvSpPr>
            <p:cNvPr id="622" name="Rounded Rectangle"/>
            <p:cNvSpPr/>
            <p:nvPr/>
          </p:nvSpPr>
          <p:spPr>
            <a:xfrm>
              <a:off x="0" y="0"/>
              <a:ext cx="8174211" cy="4572000"/>
            </a:xfrm>
            <a:prstGeom prst="roundRect">
              <a:avLst>
                <a:gd name="adj" fmla="val 16667"/>
              </a:avLst>
            </a:prstGeom>
            <a:solidFill>
              <a:srgbClr val="366658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623" name="No Implementation"/>
            <p:cNvSpPr txBox="1"/>
            <p:nvPr/>
          </p:nvSpPr>
          <p:spPr>
            <a:xfrm>
              <a:off x="314626" y="1732003"/>
              <a:ext cx="7544959" cy="1107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defTabSz="914400">
                <a:defRPr sz="60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rPr sz="3000" dirty="0"/>
                <a:t>No Implementation</a:t>
              </a:r>
            </a:p>
          </p:txBody>
        </p:sp>
      </p:grpSp>
      <p:grpSp>
        <p:nvGrpSpPr>
          <p:cNvPr id="627" name="Rounded Rectangle 5"/>
          <p:cNvGrpSpPr/>
          <p:nvPr/>
        </p:nvGrpSpPr>
        <p:grpSpPr>
          <a:xfrm>
            <a:off x="5448302" y="1447800"/>
            <a:ext cx="3124201" cy="2286001"/>
            <a:chOff x="0" y="0"/>
            <a:chExt cx="6248400" cy="4572000"/>
          </a:xfrm>
        </p:grpSpPr>
        <p:sp>
          <p:nvSpPr>
            <p:cNvPr id="625" name="Rounded Rectangle"/>
            <p:cNvSpPr/>
            <p:nvPr/>
          </p:nvSpPr>
          <p:spPr>
            <a:xfrm>
              <a:off x="0" y="0"/>
              <a:ext cx="6248400" cy="4572000"/>
            </a:xfrm>
            <a:prstGeom prst="roundRect">
              <a:avLst>
                <a:gd name="adj" fmla="val 16667"/>
              </a:avLst>
            </a:prstGeom>
            <a:solidFill>
              <a:srgbClr val="366658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626" name="Misunderstanding"/>
            <p:cNvSpPr txBox="1"/>
            <p:nvPr/>
          </p:nvSpPr>
          <p:spPr>
            <a:xfrm>
              <a:off x="314626" y="1732003"/>
              <a:ext cx="5619150" cy="1107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defTabSz="914400">
                <a:defRPr sz="60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rPr sz="3000"/>
                <a:t>Misunderstanding</a:t>
              </a:r>
            </a:p>
          </p:txBody>
        </p:sp>
      </p:grpSp>
      <p:grpSp>
        <p:nvGrpSpPr>
          <p:cNvPr id="630" name="Rounded Rectangle 6"/>
          <p:cNvGrpSpPr/>
          <p:nvPr/>
        </p:nvGrpSpPr>
        <p:grpSpPr>
          <a:xfrm>
            <a:off x="8686801" y="1447800"/>
            <a:ext cx="2410706" cy="2286001"/>
            <a:chOff x="0" y="0"/>
            <a:chExt cx="4821410" cy="4572000"/>
          </a:xfrm>
        </p:grpSpPr>
        <p:sp>
          <p:nvSpPr>
            <p:cNvPr id="628" name="Rounded Rectangle"/>
            <p:cNvSpPr/>
            <p:nvPr/>
          </p:nvSpPr>
          <p:spPr>
            <a:xfrm>
              <a:off x="0" y="0"/>
              <a:ext cx="4821410" cy="4572000"/>
            </a:xfrm>
            <a:prstGeom prst="roundRect">
              <a:avLst>
                <a:gd name="adj" fmla="val 16667"/>
              </a:avLst>
            </a:prstGeom>
            <a:solidFill>
              <a:srgbClr val="366658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629" name="Mistake"/>
            <p:cNvSpPr txBox="1"/>
            <p:nvPr/>
          </p:nvSpPr>
          <p:spPr>
            <a:xfrm>
              <a:off x="314626" y="1732003"/>
              <a:ext cx="4192160" cy="1107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defTabSz="914400">
                <a:defRPr sz="60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rPr sz="3000"/>
                <a:t>Mistake</a:t>
              </a:r>
            </a:p>
          </p:txBody>
        </p:sp>
      </p:grpSp>
      <p:grpSp>
        <p:nvGrpSpPr>
          <p:cNvPr id="633" name="Rounded Rectangle 7"/>
          <p:cNvGrpSpPr/>
          <p:nvPr/>
        </p:nvGrpSpPr>
        <p:grpSpPr>
          <a:xfrm>
            <a:off x="1065661" y="3895731"/>
            <a:ext cx="1677539" cy="2413177"/>
            <a:chOff x="0" y="0"/>
            <a:chExt cx="3355077" cy="4826352"/>
          </a:xfrm>
        </p:grpSpPr>
        <p:sp>
          <p:nvSpPr>
            <p:cNvPr id="631" name="Rounded Rectangle"/>
            <p:cNvSpPr/>
            <p:nvPr/>
          </p:nvSpPr>
          <p:spPr>
            <a:xfrm>
              <a:off x="0" y="0"/>
              <a:ext cx="3355077" cy="4826352"/>
            </a:xfrm>
            <a:prstGeom prst="roundRect">
              <a:avLst>
                <a:gd name="adj" fmla="val 16667"/>
              </a:avLst>
            </a:prstGeom>
            <a:solidFill>
              <a:srgbClr val="8CB64A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632" name="Intuitive"/>
            <p:cNvSpPr txBox="1"/>
            <p:nvPr/>
          </p:nvSpPr>
          <p:spPr>
            <a:xfrm>
              <a:off x="255222" y="2013065"/>
              <a:ext cx="2844633" cy="800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defTabSz="914400">
                <a:defRPr sz="40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rPr sz="2000"/>
                <a:t>Intuitive</a:t>
              </a:r>
            </a:p>
          </p:txBody>
        </p:sp>
      </p:grpSp>
      <p:grpSp>
        <p:nvGrpSpPr>
          <p:cNvPr id="636" name="Rounded Rectangle 8"/>
          <p:cNvGrpSpPr/>
          <p:nvPr/>
        </p:nvGrpSpPr>
        <p:grpSpPr>
          <a:xfrm>
            <a:off x="2819399" y="3895731"/>
            <a:ext cx="2362201" cy="2413177"/>
            <a:chOff x="0" y="0"/>
            <a:chExt cx="4724400" cy="4826352"/>
          </a:xfrm>
        </p:grpSpPr>
        <p:sp>
          <p:nvSpPr>
            <p:cNvPr id="634" name="Rounded Rectangle"/>
            <p:cNvSpPr/>
            <p:nvPr/>
          </p:nvSpPr>
          <p:spPr>
            <a:xfrm>
              <a:off x="0" y="0"/>
              <a:ext cx="4724400" cy="4826352"/>
            </a:xfrm>
            <a:prstGeom prst="roundRect">
              <a:avLst>
                <a:gd name="adj" fmla="val 16667"/>
              </a:avLst>
            </a:prstGeom>
            <a:solidFill>
              <a:srgbClr val="8CB64A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635" name="Unintuitive"/>
            <p:cNvSpPr txBox="1"/>
            <p:nvPr/>
          </p:nvSpPr>
          <p:spPr>
            <a:xfrm>
              <a:off x="322066" y="2013065"/>
              <a:ext cx="4080268" cy="800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defTabSz="914400">
                <a:defRPr sz="40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rPr sz="2000"/>
                <a:t>Unintuitive</a:t>
              </a:r>
            </a:p>
          </p:txBody>
        </p:sp>
      </p:grpSp>
      <p:grpSp>
        <p:nvGrpSpPr>
          <p:cNvPr id="639" name="Rounded Rectangle 9"/>
          <p:cNvGrpSpPr/>
          <p:nvPr/>
        </p:nvGrpSpPr>
        <p:grpSpPr>
          <a:xfrm>
            <a:off x="5448302" y="3895731"/>
            <a:ext cx="1028699" cy="2413177"/>
            <a:chOff x="0" y="0"/>
            <a:chExt cx="2057397" cy="4826352"/>
          </a:xfrm>
        </p:grpSpPr>
        <p:sp>
          <p:nvSpPr>
            <p:cNvPr id="637" name="Rounded Rectangle"/>
            <p:cNvSpPr/>
            <p:nvPr/>
          </p:nvSpPr>
          <p:spPr>
            <a:xfrm>
              <a:off x="0" y="0"/>
              <a:ext cx="2057397" cy="4826352"/>
            </a:xfrm>
            <a:prstGeom prst="roundRect">
              <a:avLst>
                <a:gd name="adj" fmla="val 16667"/>
              </a:avLst>
            </a:prstGeom>
            <a:solidFill>
              <a:srgbClr val="8CB64A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638" name="Bad Choice"/>
            <p:cNvSpPr txBox="1"/>
            <p:nvPr/>
          </p:nvSpPr>
          <p:spPr>
            <a:xfrm>
              <a:off x="191874" y="1705289"/>
              <a:ext cx="1673649" cy="14157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defTabSz="914400">
                <a:defRPr sz="40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rPr sz="2000"/>
                <a:t>Bad Choice</a:t>
              </a:r>
            </a:p>
          </p:txBody>
        </p:sp>
      </p:grpSp>
      <p:grpSp>
        <p:nvGrpSpPr>
          <p:cNvPr id="642" name="Rounded Rectangle 10"/>
          <p:cNvGrpSpPr/>
          <p:nvPr/>
        </p:nvGrpSpPr>
        <p:grpSpPr>
          <a:xfrm>
            <a:off x="6553200" y="3860975"/>
            <a:ext cx="2019303" cy="2413177"/>
            <a:chOff x="0" y="0"/>
            <a:chExt cx="4038604" cy="4826352"/>
          </a:xfrm>
        </p:grpSpPr>
        <p:sp>
          <p:nvSpPr>
            <p:cNvPr id="640" name="Rounded Rectangle"/>
            <p:cNvSpPr/>
            <p:nvPr/>
          </p:nvSpPr>
          <p:spPr>
            <a:xfrm>
              <a:off x="0" y="0"/>
              <a:ext cx="4038604" cy="4826352"/>
            </a:xfrm>
            <a:prstGeom prst="roundRect">
              <a:avLst>
                <a:gd name="adj" fmla="val 16667"/>
              </a:avLst>
            </a:prstGeom>
            <a:solidFill>
              <a:srgbClr val="8CB64A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641" name="Conceptual Error"/>
            <p:cNvSpPr txBox="1"/>
            <p:nvPr/>
          </p:nvSpPr>
          <p:spPr>
            <a:xfrm>
              <a:off x="288588" y="1705289"/>
              <a:ext cx="3461430" cy="14157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>
              <a:lvl1pPr defTabSz="914400">
                <a:defRPr sz="40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rPr sz="2000"/>
                <a:t>Conceptual Error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6A97F4-68C0-718C-9D01-C2451C00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classes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9" name="Group 14"/>
          <p:cNvGrpSpPr/>
          <p:nvPr/>
        </p:nvGrpSpPr>
        <p:grpSpPr>
          <a:xfrm>
            <a:off x="1065661" y="436603"/>
            <a:ext cx="10031846" cy="5872305"/>
            <a:chOff x="-2" y="0"/>
            <a:chExt cx="20063690" cy="11744608"/>
          </a:xfrm>
        </p:grpSpPr>
        <p:grpSp>
          <p:nvGrpSpPr>
            <p:cNvPr id="655" name="Group 11"/>
            <p:cNvGrpSpPr/>
            <p:nvPr/>
          </p:nvGrpSpPr>
          <p:grpSpPr>
            <a:xfrm>
              <a:off x="-2" y="2022393"/>
              <a:ext cx="8231880" cy="9722215"/>
              <a:chOff x="-1" y="-1"/>
              <a:chExt cx="8231879" cy="9722214"/>
            </a:xfrm>
          </p:grpSpPr>
          <p:grpSp>
            <p:nvGrpSpPr>
              <p:cNvPr id="651" name="Rounded Rectangle 4"/>
              <p:cNvGrpSpPr/>
              <p:nvPr/>
            </p:nvGrpSpPr>
            <p:grpSpPr>
              <a:xfrm>
                <a:off x="57665" y="-1"/>
                <a:ext cx="8174213" cy="4572001"/>
                <a:chOff x="0" y="0"/>
                <a:chExt cx="8174211" cy="4572000"/>
              </a:xfrm>
            </p:grpSpPr>
            <p:sp>
              <p:nvSpPr>
                <p:cNvPr id="649" name="Rounded Rectangle"/>
                <p:cNvSpPr/>
                <p:nvPr/>
              </p:nvSpPr>
              <p:spPr>
                <a:xfrm>
                  <a:off x="0" y="0"/>
                  <a:ext cx="8174211" cy="4572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6665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20" tIns="45720" rIns="45720" bIns="45720" numCol="1" anchor="ctr">
                  <a:noAutofit/>
                </a:bodyPr>
                <a:lstStyle/>
                <a:p>
                  <a:pPr>
                    <a:defRPr sz="36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650" name="No Implementation"/>
                <p:cNvSpPr txBox="1"/>
                <p:nvPr/>
              </p:nvSpPr>
              <p:spPr>
                <a:xfrm>
                  <a:off x="314626" y="1732003"/>
                  <a:ext cx="7544959" cy="110799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20" tIns="45720" rIns="45720" bIns="45720" numCol="1" anchor="ctr">
                  <a:spAutoFit/>
                </a:bodyPr>
                <a:lstStyle>
                  <a:lvl1pPr defTabSz="914400">
                    <a:defRPr sz="60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lvl1pPr>
                </a:lstStyle>
                <a:p>
                  <a:r>
                    <a:rPr sz="3000"/>
                    <a:t>No Implementation</a:t>
                  </a:r>
                </a:p>
              </p:txBody>
            </p:sp>
          </p:grpSp>
          <p:grpSp>
            <p:nvGrpSpPr>
              <p:cNvPr id="654" name="Rounded Rectangle 7"/>
              <p:cNvGrpSpPr/>
              <p:nvPr/>
            </p:nvGrpSpPr>
            <p:grpSpPr>
              <a:xfrm>
                <a:off x="-1" y="4895860"/>
                <a:ext cx="3355078" cy="4826353"/>
                <a:chOff x="0" y="0"/>
                <a:chExt cx="3355077" cy="4826352"/>
              </a:xfrm>
            </p:grpSpPr>
            <p:sp>
              <p:nvSpPr>
                <p:cNvPr id="652" name="Rounded Rectangle"/>
                <p:cNvSpPr/>
                <p:nvPr/>
              </p:nvSpPr>
              <p:spPr>
                <a:xfrm>
                  <a:off x="0" y="0"/>
                  <a:ext cx="3355077" cy="482635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CB64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20" tIns="45720" rIns="45720" bIns="45720" numCol="1" anchor="ctr">
                  <a:noAutofit/>
                </a:bodyPr>
                <a:lstStyle/>
                <a:p>
                  <a:pPr>
                    <a:defRPr sz="36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653" name="Intuitive"/>
                <p:cNvSpPr txBox="1"/>
                <p:nvPr/>
              </p:nvSpPr>
              <p:spPr>
                <a:xfrm>
                  <a:off x="255222" y="2013065"/>
                  <a:ext cx="2844633" cy="8002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20" tIns="45720" rIns="45720" bIns="45720" numCol="1" anchor="ctr">
                  <a:spAutoFit/>
                </a:bodyPr>
                <a:lstStyle>
                  <a:lvl1pPr defTabSz="914400">
                    <a:defRPr sz="40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lvl1pPr>
                </a:lstStyle>
                <a:p>
                  <a:r>
                    <a:rPr sz="2000"/>
                    <a:t>Intuitive</a:t>
                  </a:r>
                </a:p>
              </p:txBody>
            </p:sp>
          </p:grpSp>
        </p:grpSp>
        <p:sp>
          <p:nvSpPr>
            <p:cNvPr id="656" name="Rounded Rectangle"/>
            <p:cNvSpPr/>
            <p:nvPr/>
          </p:nvSpPr>
          <p:spPr>
            <a:xfrm>
              <a:off x="0" y="0"/>
              <a:ext cx="20063688" cy="156519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</p:grpSp>
      <p:sp>
        <p:nvSpPr>
          <p:cNvPr id="660" name="TextBox 12"/>
          <p:cNvSpPr txBox="1"/>
          <p:nvPr/>
        </p:nvSpPr>
        <p:spPr>
          <a:xfrm>
            <a:off x="6089273" y="1763367"/>
            <a:ext cx="5422059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/>
          <a:p>
            <a:pPr>
              <a:defRPr sz="6400"/>
            </a:pPr>
            <a:r>
              <a:rPr sz="3200"/>
              <a:t>Missed something “Intuitive”</a:t>
            </a:r>
          </a:p>
          <a:p>
            <a:pPr marL="285750" indent="-285750">
              <a:buSzPct val="100000"/>
              <a:buFont typeface="Arial"/>
              <a:buChar char="•"/>
              <a:defRPr sz="6400"/>
            </a:pPr>
            <a:r>
              <a:rPr sz="3200"/>
              <a:t>No encryption </a:t>
            </a:r>
          </a:p>
          <a:p>
            <a:pPr marL="285750" indent="-285750">
              <a:buSzPct val="100000"/>
              <a:buFont typeface="Arial"/>
              <a:buChar char="•"/>
              <a:defRPr sz="6400"/>
            </a:pPr>
            <a:r>
              <a:rPr sz="3200"/>
              <a:t>No access control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599BA7-1AE6-37FE-8523-0969B8C3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classes</a:t>
            </a:r>
          </a:p>
        </p:txBody>
      </p:sp>
    </p:spTree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Rectangle 1"/>
          <p:cNvSpPr/>
          <p:nvPr/>
        </p:nvSpPr>
        <p:spPr>
          <a:xfrm>
            <a:off x="5338119" y="1396314"/>
            <a:ext cx="6376087" cy="517748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663" name="Rectangle 3"/>
          <p:cNvSpPr/>
          <p:nvPr/>
        </p:nvSpPr>
        <p:spPr>
          <a:xfrm>
            <a:off x="370703" y="3799703"/>
            <a:ext cx="2397211" cy="2474449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664" name="TextBox 5"/>
          <p:cNvSpPr txBox="1"/>
          <p:nvPr/>
        </p:nvSpPr>
        <p:spPr>
          <a:xfrm>
            <a:off x="6074209" y="1750427"/>
            <a:ext cx="5865103" cy="304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/>
          <a:p>
            <a:pPr>
              <a:defRPr sz="6400"/>
            </a:pPr>
            <a:r>
              <a:rPr sz="3200" dirty="0"/>
              <a:t>Missed something “Unintuitive”</a:t>
            </a:r>
          </a:p>
          <a:p>
            <a:pPr marL="285750" indent="-285750">
              <a:buSzPct val="100000"/>
              <a:buFont typeface="Arial"/>
              <a:buChar char="•"/>
              <a:defRPr sz="6400"/>
            </a:pPr>
            <a:r>
              <a:rPr sz="3200" dirty="0"/>
              <a:t>No MAC</a:t>
            </a:r>
          </a:p>
          <a:p>
            <a:pPr marL="285750" indent="-285750">
              <a:buSzPct val="100000"/>
              <a:buFont typeface="Arial"/>
              <a:buChar char="•"/>
              <a:defRPr sz="6400"/>
            </a:pPr>
            <a:r>
              <a:rPr sz="3200" dirty="0"/>
              <a:t>Side channel leakage</a:t>
            </a:r>
          </a:p>
          <a:p>
            <a:pPr marL="285750" indent="-285750">
              <a:buSzPct val="100000"/>
              <a:buFont typeface="Arial"/>
              <a:buChar char="•"/>
              <a:defRPr sz="6400"/>
            </a:pPr>
            <a:r>
              <a:rPr sz="3200" dirty="0"/>
              <a:t>No replay prevention</a:t>
            </a:r>
          </a:p>
          <a:p>
            <a:pPr>
              <a:defRPr sz="6400"/>
            </a:pPr>
            <a:endParaRPr sz="3200" dirty="0"/>
          </a:p>
          <a:p>
            <a:pPr>
              <a:defRPr sz="6400"/>
            </a:pPr>
            <a:r>
              <a:rPr sz="3200" dirty="0"/>
              <a:t>45% of projects</a:t>
            </a:r>
          </a:p>
        </p:txBody>
      </p:sp>
      <p:grpSp>
        <p:nvGrpSpPr>
          <p:cNvPr id="671" name="Group 7"/>
          <p:cNvGrpSpPr/>
          <p:nvPr/>
        </p:nvGrpSpPr>
        <p:grpSpPr>
          <a:xfrm>
            <a:off x="1094494" y="1447800"/>
            <a:ext cx="4087107" cy="4861108"/>
            <a:chOff x="0" y="-1"/>
            <a:chExt cx="8174212" cy="9722214"/>
          </a:xfrm>
        </p:grpSpPr>
        <p:grpSp>
          <p:nvGrpSpPr>
            <p:cNvPr id="667" name="Rounded Rectangle 9"/>
            <p:cNvGrpSpPr/>
            <p:nvPr/>
          </p:nvGrpSpPr>
          <p:grpSpPr>
            <a:xfrm>
              <a:off x="0" y="-1"/>
              <a:ext cx="8174212" cy="4572001"/>
              <a:chOff x="0" y="0"/>
              <a:chExt cx="8174211" cy="4572000"/>
            </a:xfrm>
          </p:grpSpPr>
          <p:sp>
            <p:nvSpPr>
              <p:cNvPr id="665" name="Rounded Rectangle"/>
              <p:cNvSpPr/>
              <p:nvPr/>
            </p:nvSpPr>
            <p:spPr>
              <a:xfrm>
                <a:off x="0" y="0"/>
                <a:ext cx="8174211" cy="4572000"/>
              </a:xfrm>
              <a:prstGeom prst="roundRect">
                <a:avLst>
                  <a:gd name="adj" fmla="val 16667"/>
                </a:avLst>
              </a:prstGeom>
              <a:solidFill>
                <a:srgbClr val="36665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666" name="No Implementation"/>
              <p:cNvSpPr txBox="1"/>
              <p:nvPr/>
            </p:nvSpPr>
            <p:spPr>
              <a:xfrm>
                <a:off x="314626" y="1732003"/>
                <a:ext cx="7544959" cy="1107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20" tIns="45720" rIns="45720" bIns="45720" numCol="1" anchor="ctr">
                <a:spAutoFit/>
              </a:bodyPr>
              <a:lstStyle>
                <a:lvl1pPr defTabSz="914400">
                  <a:defRPr sz="60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lvl1pPr>
              </a:lstStyle>
              <a:p>
                <a:r>
                  <a:rPr sz="3000"/>
                  <a:t>No Implementation</a:t>
                </a:r>
              </a:p>
            </p:txBody>
          </p:sp>
        </p:grpSp>
        <p:grpSp>
          <p:nvGrpSpPr>
            <p:cNvPr id="670" name="Rounded Rectangle 13"/>
            <p:cNvGrpSpPr/>
            <p:nvPr/>
          </p:nvGrpSpPr>
          <p:grpSpPr>
            <a:xfrm>
              <a:off x="3449810" y="4895860"/>
              <a:ext cx="4724401" cy="4826353"/>
              <a:chOff x="0" y="0"/>
              <a:chExt cx="4724400" cy="4826352"/>
            </a:xfrm>
          </p:grpSpPr>
          <p:sp>
            <p:nvSpPr>
              <p:cNvPr id="668" name="Rounded Rectangle"/>
              <p:cNvSpPr/>
              <p:nvPr/>
            </p:nvSpPr>
            <p:spPr>
              <a:xfrm>
                <a:off x="0" y="0"/>
                <a:ext cx="4724400" cy="4826352"/>
              </a:xfrm>
              <a:prstGeom prst="roundRect">
                <a:avLst>
                  <a:gd name="adj" fmla="val 16667"/>
                </a:avLst>
              </a:prstGeom>
              <a:solidFill>
                <a:srgbClr val="8CB6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669" name="Unintuitive"/>
              <p:cNvSpPr txBox="1"/>
              <p:nvPr/>
            </p:nvSpPr>
            <p:spPr>
              <a:xfrm>
                <a:off x="322066" y="2013065"/>
                <a:ext cx="4080268" cy="8002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20" tIns="45720" rIns="45720" bIns="45720" numCol="1" anchor="ctr">
                <a:spAutoFit/>
              </a:bodyPr>
              <a:lstStyle>
                <a:lvl1pPr defTabSz="914400">
                  <a:defRPr sz="40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lvl1pPr>
              </a:lstStyle>
              <a:p>
                <a:r>
                  <a:rPr sz="2000"/>
                  <a:t>Unintuitive</a:t>
                </a:r>
              </a:p>
            </p:txBody>
          </p:sp>
        </p:grp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870AF608-7761-DC94-1245-BA5220AB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classes</a:t>
            </a:r>
          </a:p>
        </p:txBody>
      </p:sp>
    </p:spTree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Rectangle 1"/>
          <p:cNvSpPr/>
          <p:nvPr/>
        </p:nvSpPr>
        <p:spPr>
          <a:xfrm>
            <a:off x="531341" y="1421027"/>
            <a:ext cx="4732638" cy="517748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678" name="Rectangle 3"/>
          <p:cNvSpPr/>
          <p:nvPr/>
        </p:nvSpPr>
        <p:spPr>
          <a:xfrm>
            <a:off x="8612661" y="1357695"/>
            <a:ext cx="2669059" cy="244200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679" name="TextBox 5"/>
          <p:cNvSpPr txBox="1"/>
          <p:nvPr/>
        </p:nvSpPr>
        <p:spPr>
          <a:xfrm>
            <a:off x="577061" y="1737600"/>
            <a:ext cx="5311552" cy="206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/>
          <a:p>
            <a:pPr>
              <a:defRPr sz="6400"/>
            </a:pPr>
            <a:r>
              <a:rPr sz="3200"/>
              <a:t>Made a “bad choice”</a:t>
            </a:r>
          </a:p>
          <a:p>
            <a:pPr marL="285750" indent="-285750">
              <a:buSzPct val="100000"/>
              <a:buFont typeface="Arial"/>
              <a:buChar char="•"/>
              <a:defRPr sz="6400"/>
            </a:pPr>
            <a:r>
              <a:rPr sz="3200"/>
              <a:t>Weak algorithms</a:t>
            </a:r>
          </a:p>
          <a:p>
            <a:pPr marL="285750" indent="-285750">
              <a:buSzPct val="100000"/>
              <a:buFont typeface="Arial"/>
              <a:buChar char="•"/>
              <a:defRPr sz="6400"/>
            </a:pPr>
            <a:r>
              <a:rPr sz="3200"/>
              <a:t>Homemade encryption</a:t>
            </a:r>
          </a:p>
          <a:p>
            <a:pPr marL="285750" indent="-285750">
              <a:buSzPct val="100000"/>
              <a:buFont typeface="Arial"/>
              <a:buChar char="•"/>
              <a:defRPr sz="6400"/>
            </a:pPr>
            <a:r>
              <a:rPr sz="3200"/>
              <a:t>strcpy()</a:t>
            </a:r>
          </a:p>
        </p:txBody>
      </p:sp>
      <p:sp>
        <p:nvSpPr>
          <p:cNvPr id="680" name="Rectangle 6"/>
          <p:cNvSpPr/>
          <p:nvPr/>
        </p:nvSpPr>
        <p:spPr>
          <a:xfrm>
            <a:off x="6491418" y="3848363"/>
            <a:ext cx="2669059" cy="244200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grpSp>
        <p:nvGrpSpPr>
          <p:cNvPr id="691" name="Group 7"/>
          <p:cNvGrpSpPr/>
          <p:nvPr/>
        </p:nvGrpSpPr>
        <p:grpSpPr>
          <a:xfrm>
            <a:off x="1065661" y="436603"/>
            <a:ext cx="10031846" cy="5872305"/>
            <a:chOff x="-1" y="0"/>
            <a:chExt cx="20063689" cy="11744608"/>
          </a:xfrm>
        </p:grpSpPr>
        <p:grpSp>
          <p:nvGrpSpPr>
            <p:cNvPr id="687" name="Group 8"/>
            <p:cNvGrpSpPr/>
            <p:nvPr/>
          </p:nvGrpSpPr>
          <p:grpSpPr>
            <a:xfrm>
              <a:off x="8765278" y="2022393"/>
              <a:ext cx="6248402" cy="9722215"/>
              <a:chOff x="-1" y="-1"/>
              <a:chExt cx="6248401" cy="9722214"/>
            </a:xfrm>
          </p:grpSpPr>
          <p:grpSp>
            <p:nvGrpSpPr>
              <p:cNvPr id="683" name="Rounded Rectangle 11"/>
              <p:cNvGrpSpPr/>
              <p:nvPr/>
            </p:nvGrpSpPr>
            <p:grpSpPr>
              <a:xfrm>
                <a:off x="0" y="-1"/>
                <a:ext cx="6248400" cy="4572001"/>
                <a:chOff x="0" y="0"/>
                <a:chExt cx="6248400" cy="4572000"/>
              </a:xfrm>
            </p:grpSpPr>
            <p:sp>
              <p:nvSpPr>
                <p:cNvPr id="681" name="Rounded Rectangle"/>
                <p:cNvSpPr/>
                <p:nvPr/>
              </p:nvSpPr>
              <p:spPr>
                <a:xfrm>
                  <a:off x="0" y="0"/>
                  <a:ext cx="6248400" cy="4572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6665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20" tIns="45720" rIns="45720" bIns="45720" numCol="1" anchor="ctr">
                  <a:noAutofit/>
                </a:bodyPr>
                <a:lstStyle/>
                <a:p>
                  <a:pPr>
                    <a:defRPr sz="36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682" name="Misunderstanding"/>
                <p:cNvSpPr txBox="1"/>
                <p:nvPr/>
              </p:nvSpPr>
              <p:spPr>
                <a:xfrm>
                  <a:off x="314626" y="1732003"/>
                  <a:ext cx="5619150" cy="110799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20" tIns="45720" rIns="45720" bIns="45720" numCol="1" anchor="ctr">
                  <a:spAutoFit/>
                </a:bodyPr>
                <a:lstStyle>
                  <a:lvl1pPr defTabSz="914400">
                    <a:defRPr sz="60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lvl1pPr>
                </a:lstStyle>
                <a:p>
                  <a:r>
                    <a:rPr sz="3000"/>
                    <a:t>Misunderstanding</a:t>
                  </a:r>
                </a:p>
              </p:txBody>
            </p:sp>
          </p:grpSp>
          <p:grpSp>
            <p:nvGrpSpPr>
              <p:cNvPr id="686" name="Rounded Rectangle 15"/>
              <p:cNvGrpSpPr/>
              <p:nvPr/>
            </p:nvGrpSpPr>
            <p:grpSpPr>
              <a:xfrm>
                <a:off x="-1" y="4895860"/>
                <a:ext cx="2057399" cy="4826353"/>
                <a:chOff x="0" y="0"/>
                <a:chExt cx="2057397" cy="4826352"/>
              </a:xfrm>
            </p:grpSpPr>
            <p:sp>
              <p:nvSpPr>
                <p:cNvPr id="684" name="Rounded Rectangle"/>
                <p:cNvSpPr/>
                <p:nvPr/>
              </p:nvSpPr>
              <p:spPr>
                <a:xfrm>
                  <a:off x="0" y="0"/>
                  <a:ext cx="2057397" cy="482635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CB64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20" tIns="45720" rIns="45720" bIns="45720" numCol="1" anchor="ctr">
                  <a:noAutofit/>
                </a:bodyPr>
                <a:lstStyle/>
                <a:p>
                  <a:pPr>
                    <a:defRPr sz="36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685" name="Bad Choice"/>
                <p:cNvSpPr txBox="1"/>
                <p:nvPr/>
              </p:nvSpPr>
              <p:spPr>
                <a:xfrm>
                  <a:off x="191874" y="1705289"/>
                  <a:ext cx="1673650" cy="141577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20" tIns="45720" rIns="45720" bIns="45720" numCol="1" anchor="ctr">
                  <a:spAutoFit/>
                </a:bodyPr>
                <a:lstStyle>
                  <a:lvl1pPr defTabSz="914400">
                    <a:defRPr sz="40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lvl1pPr>
                </a:lstStyle>
                <a:p>
                  <a:r>
                    <a:rPr sz="2000"/>
                    <a:t>Bad Choice</a:t>
                  </a:r>
                </a:p>
              </p:txBody>
            </p:sp>
          </p:grpSp>
        </p:grpSp>
        <p:sp>
          <p:nvSpPr>
            <p:cNvPr id="688" name="Rounded Rectangle"/>
            <p:cNvSpPr/>
            <p:nvPr/>
          </p:nvSpPr>
          <p:spPr>
            <a:xfrm>
              <a:off x="-1" y="0"/>
              <a:ext cx="20063689" cy="156519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30308421-5BFF-AEFF-D1E2-824C48D3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classes</a:t>
            </a:r>
          </a:p>
        </p:txBody>
      </p:sp>
    </p:spTree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Rectangle 1"/>
          <p:cNvSpPr/>
          <p:nvPr/>
        </p:nvSpPr>
        <p:spPr>
          <a:xfrm>
            <a:off x="531341" y="1421027"/>
            <a:ext cx="4732638" cy="517748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694" name="Rectangle 3"/>
          <p:cNvSpPr/>
          <p:nvPr/>
        </p:nvSpPr>
        <p:spPr>
          <a:xfrm>
            <a:off x="8612661" y="1357695"/>
            <a:ext cx="2669059" cy="244200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695" name="Rectangle 6"/>
          <p:cNvSpPr/>
          <p:nvPr/>
        </p:nvSpPr>
        <p:spPr>
          <a:xfrm>
            <a:off x="5354597" y="3848363"/>
            <a:ext cx="1107988" cy="244200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696" name="TextBox 5"/>
          <p:cNvSpPr txBox="1"/>
          <p:nvPr/>
        </p:nvSpPr>
        <p:spPr>
          <a:xfrm>
            <a:off x="516579" y="3556797"/>
            <a:ext cx="5311553" cy="25545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/>
          <a:p>
            <a:pPr>
              <a:defRPr sz="6400"/>
            </a:pPr>
            <a:r>
              <a:rPr sz="3200"/>
              <a:t>Made a “conceptual error”</a:t>
            </a:r>
          </a:p>
          <a:p>
            <a:pPr marL="285750" indent="-285750">
              <a:buSzPct val="100000"/>
              <a:buFont typeface="Arial"/>
              <a:buChar char="•"/>
              <a:defRPr sz="6400"/>
            </a:pPr>
            <a:r>
              <a:rPr sz="3200"/>
              <a:t>Insufficient randomness</a:t>
            </a:r>
          </a:p>
          <a:p>
            <a:pPr marL="285750" indent="-285750">
              <a:buSzPct val="100000"/>
              <a:buFont typeface="Arial"/>
              <a:buChar char="•"/>
              <a:defRPr sz="6400"/>
            </a:pPr>
            <a:r>
              <a:rPr sz="3200"/>
              <a:t>Disabling default protections</a:t>
            </a:r>
          </a:p>
          <a:p>
            <a:pPr marL="285750" indent="-285750">
              <a:buSzPct val="100000"/>
              <a:buFont typeface="Arial"/>
              <a:buChar char="•"/>
              <a:defRPr sz="6400"/>
            </a:pPr>
            <a:endParaRPr sz="3200"/>
          </a:p>
          <a:p>
            <a:pPr>
              <a:defRPr sz="6400"/>
            </a:pPr>
            <a:r>
              <a:rPr sz="3200"/>
              <a:t>44% of projects</a:t>
            </a:r>
          </a:p>
        </p:txBody>
      </p:sp>
      <p:grpSp>
        <p:nvGrpSpPr>
          <p:cNvPr id="707" name="Group 7"/>
          <p:cNvGrpSpPr/>
          <p:nvPr/>
        </p:nvGrpSpPr>
        <p:grpSpPr>
          <a:xfrm>
            <a:off x="1065661" y="436603"/>
            <a:ext cx="10031846" cy="5837550"/>
            <a:chOff x="-1" y="-1"/>
            <a:chExt cx="20063689" cy="11675100"/>
          </a:xfrm>
        </p:grpSpPr>
        <p:grpSp>
          <p:nvGrpSpPr>
            <p:cNvPr id="703" name="Group 8"/>
            <p:cNvGrpSpPr/>
            <p:nvPr/>
          </p:nvGrpSpPr>
          <p:grpSpPr>
            <a:xfrm>
              <a:off x="8765279" y="2022393"/>
              <a:ext cx="6248402" cy="9652706"/>
              <a:chOff x="0" y="0"/>
              <a:chExt cx="6248401" cy="9652704"/>
            </a:xfrm>
          </p:grpSpPr>
          <p:grpSp>
            <p:nvGrpSpPr>
              <p:cNvPr id="699" name="Rounded Rectangle 11"/>
              <p:cNvGrpSpPr/>
              <p:nvPr/>
            </p:nvGrpSpPr>
            <p:grpSpPr>
              <a:xfrm>
                <a:off x="0" y="0"/>
                <a:ext cx="6248400" cy="4572001"/>
                <a:chOff x="0" y="0"/>
                <a:chExt cx="6248400" cy="4572000"/>
              </a:xfrm>
            </p:grpSpPr>
            <p:sp>
              <p:nvSpPr>
                <p:cNvPr id="697" name="Rounded Rectangle"/>
                <p:cNvSpPr/>
                <p:nvPr/>
              </p:nvSpPr>
              <p:spPr>
                <a:xfrm>
                  <a:off x="0" y="0"/>
                  <a:ext cx="6248400" cy="4572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36665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20" tIns="45720" rIns="45720" bIns="45720" numCol="1" anchor="ctr">
                  <a:noAutofit/>
                </a:bodyPr>
                <a:lstStyle/>
                <a:p>
                  <a:pPr>
                    <a:defRPr sz="36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698" name="Misunderstanding"/>
                <p:cNvSpPr txBox="1"/>
                <p:nvPr/>
              </p:nvSpPr>
              <p:spPr>
                <a:xfrm>
                  <a:off x="314626" y="1732003"/>
                  <a:ext cx="5619150" cy="110799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20" tIns="45720" rIns="45720" bIns="45720" numCol="1" anchor="ctr">
                  <a:spAutoFit/>
                </a:bodyPr>
                <a:lstStyle>
                  <a:lvl1pPr defTabSz="914400">
                    <a:defRPr sz="60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lvl1pPr>
                </a:lstStyle>
                <a:p>
                  <a:r>
                    <a:rPr sz="3000"/>
                    <a:t>Misunderstanding</a:t>
                  </a:r>
                </a:p>
              </p:txBody>
            </p:sp>
          </p:grpSp>
          <p:grpSp>
            <p:nvGrpSpPr>
              <p:cNvPr id="702" name="Rounded Rectangle 16"/>
              <p:cNvGrpSpPr/>
              <p:nvPr/>
            </p:nvGrpSpPr>
            <p:grpSpPr>
              <a:xfrm>
                <a:off x="2209796" y="4826350"/>
                <a:ext cx="4038605" cy="4826354"/>
                <a:chOff x="0" y="0"/>
                <a:chExt cx="4038604" cy="4826352"/>
              </a:xfrm>
            </p:grpSpPr>
            <p:sp>
              <p:nvSpPr>
                <p:cNvPr id="700" name="Rounded Rectangle"/>
                <p:cNvSpPr/>
                <p:nvPr/>
              </p:nvSpPr>
              <p:spPr>
                <a:xfrm>
                  <a:off x="0" y="0"/>
                  <a:ext cx="4038604" cy="482635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8CB64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20" tIns="45720" rIns="45720" bIns="45720" numCol="1" anchor="ctr">
                  <a:noAutofit/>
                </a:bodyPr>
                <a:lstStyle/>
                <a:p>
                  <a:pPr>
                    <a:defRPr sz="36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endParaRPr/>
                </a:p>
              </p:txBody>
            </p:sp>
            <p:sp>
              <p:nvSpPr>
                <p:cNvPr id="701" name="Conceptual Error"/>
                <p:cNvSpPr txBox="1"/>
                <p:nvPr/>
              </p:nvSpPr>
              <p:spPr>
                <a:xfrm>
                  <a:off x="288588" y="1705291"/>
                  <a:ext cx="3461430" cy="141577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20" tIns="45720" rIns="45720" bIns="45720" numCol="1" anchor="ctr">
                  <a:spAutoFit/>
                </a:bodyPr>
                <a:lstStyle>
                  <a:lvl1pPr defTabSz="914400">
                    <a:defRPr sz="4000">
                      <a:solidFill>
                        <a:srgbClr val="FFFFFF"/>
                      </a:solidFill>
                      <a:latin typeface="Gill Sans MT"/>
                      <a:ea typeface="Gill Sans MT"/>
                      <a:cs typeface="Gill Sans MT"/>
                      <a:sym typeface="Gill Sans MT"/>
                    </a:defRPr>
                  </a:lvl1pPr>
                </a:lstStyle>
                <a:p>
                  <a:r>
                    <a:rPr sz="2000"/>
                    <a:t>Conceptual Error</a:t>
                  </a:r>
                </a:p>
              </p:txBody>
            </p:sp>
          </p:grpSp>
        </p:grpSp>
        <p:sp>
          <p:nvSpPr>
            <p:cNvPr id="704" name="Rounded Rectangle"/>
            <p:cNvSpPr/>
            <p:nvPr/>
          </p:nvSpPr>
          <p:spPr>
            <a:xfrm>
              <a:off x="-1" y="-1"/>
              <a:ext cx="20063689" cy="156519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A701E980-64CC-9B40-7F43-C98B5EE4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classes</a:t>
            </a:r>
          </a:p>
        </p:txBody>
      </p:sp>
    </p:spTree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Rectangle 1"/>
          <p:cNvSpPr/>
          <p:nvPr/>
        </p:nvSpPr>
        <p:spPr>
          <a:xfrm>
            <a:off x="531341" y="1421027"/>
            <a:ext cx="8081320" cy="517748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tIns="45720" bIns="45720" anchor="ctr"/>
          <a:lstStyle/>
          <a:p>
            <a:pPr>
              <a:defRPr sz="36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710" name="TextBox 5"/>
          <p:cNvSpPr txBox="1"/>
          <p:nvPr/>
        </p:nvSpPr>
        <p:spPr>
          <a:xfrm>
            <a:off x="1111382" y="1859340"/>
            <a:ext cx="6717544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/>
          <a:p>
            <a:pPr>
              <a:defRPr sz="6400"/>
            </a:pPr>
            <a:r>
              <a:rPr sz="3200" dirty="0"/>
              <a:t>Made a programming “mistake”</a:t>
            </a:r>
          </a:p>
          <a:p>
            <a:pPr marL="285750" indent="-285750">
              <a:buSzPct val="100000"/>
              <a:buFont typeface="Arial"/>
              <a:buChar char="•"/>
              <a:defRPr sz="6400"/>
            </a:pPr>
            <a:r>
              <a:rPr sz="3200" dirty="0"/>
              <a:t>Control flow error</a:t>
            </a:r>
          </a:p>
          <a:p>
            <a:pPr marL="285750" indent="-285750">
              <a:buSzPct val="100000"/>
              <a:buFont typeface="Arial"/>
              <a:buChar char="•"/>
              <a:defRPr sz="6400"/>
            </a:pPr>
            <a:r>
              <a:rPr sz="3200" dirty="0"/>
              <a:t>Skipped algorithmic step</a:t>
            </a:r>
          </a:p>
          <a:p>
            <a:pPr>
              <a:defRPr sz="6400"/>
            </a:pPr>
            <a:endParaRPr sz="3200" dirty="0"/>
          </a:p>
          <a:p>
            <a:pPr>
              <a:defRPr sz="6400"/>
            </a:pPr>
            <a:r>
              <a:rPr sz="3200" dirty="0"/>
              <a:t>21% of projects</a:t>
            </a:r>
          </a:p>
        </p:txBody>
      </p:sp>
      <p:grpSp>
        <p:nvGrpSpPr>
          <p:cNvPr id="717" name="Group 4"/>
          <p:cNvGrpSpPr/>
          <p:nvPr/>
        </p:nvGrpSpPr>
        <p:grpSpPr>
          <a:xfrm>
            <a:off x="1065661" y="436603"/>
            <a:ext cx="10031846" cy="3297199"/>
            <a:chOff x="-1" y="0"/>
            <a:chExt cx="20063689" cy="6594395"/>
          </a:xfrm>
        </p:grpSpPr>
        <p:grpSp>
          <p:nvGrpSpPr>
            <p:cNvPr id="713" name="Rounded Rectangle 10"/>
            <p:cNvGrpSpPr/>
            <p:nvPr/>
          </p:nvGrpSpPr>
          <p:grpSpPr>
            <a:xfrm>
              <a:off x="15242275" y="2022394"/>
              <a:ext cx="4821412" cy="4572001"/>
              <a:chOff x="0" y="0"/>
              <a:chExt cx="4821410" cy="4572000"/>
            </a:xfrm>
          </p:grpSpPr>
          <p:sp>
            <p:nvSpPr>
              <p:cNvPr id="711" name="Rounded Rectangle"/>
              <p:cNvSpPr/>
              <p:nvPr/>
            </p:nvSpPr>
            <p:spPr>
              <a:xfrm>
                <a:off x="0" y="0"/>
                <a:ext cx="4821410" cy="4572000"/>
              </a:xfrm>
              <a:prstGeom prst="roundRect">
                <a:avLst>
                  <a:gd name="adj" fmla="val 16667"/>
                </a:avLst>
              </a:prstGeom>
              <a:solidFill>
                <a:srgbClr val="36665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20" tIns="45720" rIns="45720" bIns="45720" numCol="1" anchor="ctr">
                <a:noAutofit/>
              </a:bodyPr>
              <a:lstStyle/>
              <a:p>
                <a:pPr>
                  <a:defRPr sz="36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endParaRPr/>
              </a:p>
            </p:txBody>
          </p:sp>
          <p:sp>
            <p:nvSpPr>
              <p:cNvPr id="712" name="Mistake"/>
              <p:cNvSpPr txBox="1"/>
              <p:nvPr/>
            </p:nvSpPr>
            <p:spPr>
              <a:xfrm>
                <a:off x="314626" y="1732004"/>
                <a:ext cx="4192160" cy="1107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20" tIns="45720" rIns="45720" bIns="45720" numCol="1" anchor="ctr">
                <a:spAutoFit/>
              </a:bodyPr>
              <a:lstStyle>
                <a:lvl1pPr defTabSz="914400">
                  <a:defRPr sz="60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lvl1pPr>
              </a:lstStyle>
              <a:p>
                <a:r>
                  <a:rPr sz="3000"/>
                  <a:t>Mistake</a:t>
                </a:r>
              </a:p>
            </p:txBody>
          </p:sp>
        </p:grpSp>
        <p:sp>
          <p:nvSpPr>
            <p:cNvPr id="714" name="Rounded Rectangle"/>
            <p:cNvSpPr/>
            <p:nvPr/>
          </p:nvSpPr>
          <p:spPr>
            <a:xfrm>
              <a:off x="-1" y="0"/>
              <a:ext cx="20063689" cy="156519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45720" tIns="45720" rIns="45720" bIns="45720" numCol="1" anchor="ctr">
              <a:noAutofit/>
            </a:bodyPr>
            <a:lstStyle/>
            <a:p>
              <a:pPr>
                <a:defRPr sz="36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A30AEFE5-85A4-69DC-F80F-453333EC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classes</a:t>
            </a:r>
          </a:p>
        </p:txBody>
      </p:sp>
    </p:spTree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D7B59-5EA4-7231-F33D-78BEED0EB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F5660-820B-CA94-8F28-67111396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D5305-9A84-5058-C2C4-33223728A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No implementation &amp; misunderstanding more common (78%) than mistake (21%)</a:t>
            </a:r>
          </a:p>
          <a:p>
            <a:pPr lvl="1"/>
            <a:r>
              <a:rPr lang="en-US" dirty="0"/>
              <a:t>Mistake: control error, skipped step</a:t>
            </a:r>
          </a:p>
          <a:p>
            <a:pPr lvl="3"/>
            <a:endParaRPr lang="en-US" dirty="0"/>
          </a:p>
          <a:p>
            <a:r>
              <a:rPr lang="en-US" dirty="0"/>
              <a:t>Unintuitive requirements missed or implemented incorrectly much more often (45%) than intuitive ones</a:t>
            </a:r>
          </a:p>
          <a:p>
            <a:pPr lvl="1"/>
            <a:r>
              <a:rPr lang="en-US" dirty="0"/>
              <a:t>Unintuitive: MAC; avoiding side channels and/or replays</a:t>
            </a:r>
          </a:p>
          <a:p>
            <a:pPr lvl="1"/>
            <a:r>
              <a:rPr lang="en-US" dirty="0"/>
              <a:t>Intuitive: Encryption for privacy; access control</a:t>
            </a:r>
          </a:p>
          <a:p>
            <a:pPr lvl="3"/>
            <a:endParaRPr lang="en-US" dirty="0"/>
          </a:p>
          <a:p>
            <a:r>
              <a:rPr lang="en-US" dirty="0"/>
              <a:t>Implementation complexity breeds mistakes</a:t>
            </a:r>
          </a:p>
          <a:p>
            <a:pPr lvl="1"/>
            <a:r>
              <a:rPr lang="en-US" dirty="0"/>
              <a:t>Failure to localize functionality, minimize TCB, completely mediate</a:t>
            </a:r>
          </a:p>
          <a:p>
            <a:pPr lvl="3"/>
            <a:endParaRPr lang="en-US" dirty="0"/>
          </a:p>
          <a:p>
            <a:r>
              <a:rPr lang="en-US" dirty="0"/>
              <a:t>Mistakes readily exploited</a:t>
            </a:r>
          </a:p>
          <a:p>
            <a:pPr lvl="1"/>
            <a:r>
              <a:rPr lang="en-US" dirty="0"/>
              <a:t>Almost always result in contestant attacks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69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812A2-E949-3DA9-14BB-C08FF6362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7C0B5-3EE3-590D-565F-8167E7B46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EFE05-6907-0333-C5F6-3D31E6ADD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Simplify API design</a:t>
            </a:r>
          </a:p>
          <a:p>
            <a:pPr lvl="1"/>
            <a:r>
              <a:rPr lang="en-US" dirty="0"/>
              <a:t>Build in security primitives and focus on common use-cases</a:t>
            </a:r>
          </a:p>
          <a:p>
            <a:pPr lvl="2"/>
            <a:endParaRPr lang="en-US" dirty="0"/>
          </a:p>
          <a:p>
            <a:r>
              <a:rPr lang="en-US" dirty="0"/>
              <a:t>Indicate security impact of non-default use in API documentation</a:t>
            </a:r>
          </a:p>
          <a:p>
            <a:pPr lvl="1"/>
            <a:r>
              <a:rPr lang="en-US" dirty="0"/>
              <a:t>Explain the negative effects of turning off certain things</a:t>
            </a:r>
          </a:p>
          <a:p>
            <a:pPr lvl="2"/>
            <a:endParaRPr lang="en-US" dirty="0"/>
          </a:p>
          <a:p>
            <a:r>
              <a:rPr lang="en-US" dirty="0"/>
              <a:t>Expand capabilities of vulnerability analysis tools</a:t>
            </a:r>
          </a:p>
          <a:p>
            <a:pPr lvl="1"/>
            <a:r>
              <a:rPr lang="en-US" dirty="0"/>
              <a:t>More emphasis on design-level conceptual issues</a:t>
            </a:r>
          </a:p>
        </p:txBody>
      </p:sp>
    </p:spTree>
    <p:extLst>
      <p:ext uri="{BB962C8B-B14F-4D97-AF65-F5344CB8AC3E}">
        <p14:creationId xmlns:p14="http://schemas.microsoft.com/office/powerpoint/2010/main" val="2353405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84EAB3-D12E-C5F6-CF82-3A95328BB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8C8F1-5F8A-5737-C486-7CB6DEC0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Discussion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33AF0-C737-68C8-361B-0293541A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dirty="0"/>
              <a:t>What is your take on what the data seems to be saying?</a:t>
            </a:r>
          </a:p>
          <a:p>
            <a:r>
              <a:rPr lang="en-US" sz="2200" dirty="0"/>
              <a:t>What sort of follow-on studies could we do to support or refute the stated conclusions?</a:t>
            </a:r>
          </a:p>
          <a:p>
            <a:r>
              <a:rPr lang="en-US" sz="2200" dirty="0"/>
              <a:t>How does this study’s results speak to the big picture of securing software?</a:t>
            </a:r>
          </a:p>
          <a:p>
            <a:r>
              <a:rPr lang="en-US" sz="2200" dirty="0"/>
              <a:t>What technical next steps do you think might be worth pursuing, to improve the state of affairs?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C536F-87F3-CF96-9A6C-34045A4299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4" b="7486"/>
          <a:stretch>
            <a:fillRect/>
          </a:stretch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085F69-FB9C-72F2-A937-1C9A8CD8CDD8}"/>
              </a:ext>
            </a:extLst>
          </p:cNvPr>
          <p:cNvSpPr txBox="1"/>
          <p:nvPr/>
        </p:nvSpPr>
        <p:spPr>
          <a:xfrm>
            <a:off x="2418182" y="5821156"/>
            <a:ext cx="3022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more paper in this series!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60C3D3-5CD7-B62D-21D8-7BB5D2522C10}"/>
              </a:ext>
            </a:extLst>
          </p:cNvPr>
          <p:cNvCxnSpPr>
            <a:stCxn id="5" idx="3"/>
          </p:cNvCxnSpPr>
          <p:nvPr/>
        </p:nvCxnSpPr>
        <p:spPr>
          <a:xfrm>
            <a:off x="5440356" y="6005822"/>
            <a:ext cx="22353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97444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B02E0-B0B0-DE46-50C5-EA27BFE3A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FCF3-48B4-712C-3576-EAD72C8B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86A90-FC5B-1432-79B6-CE100D0DC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063" y="1690688"/>
            <a:ext cx="5731873" cy="65062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2ED3EE-6400-6D3A-0DD6-87CAC44A1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384584"/>
            <a:ext cx="7772400" cy="208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82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roup"/>
          <p:cNvGrpSpPr/>
          <p:nvPr/>
        </p:nvGrpSpPr>
        <p:grpSpPr>
          <a:xfrm>
            <a:off x="5118026" y="1788071"/>
            <a:ext cx="1928837" cy="1701396"/>
            <a:chOff x="0" y="0"/>
            <a:chExt cx="3857672" cy="3402790"/>
          </a:xfrm>
        </p:grpSpPr>
        <p:sp>
          <p:nvSpPr>
            <p:cNvPr id="227" name="Rectangle"/>
            <p:cNvSpPr/>
            <p:nvPr/>
          </p:nvSpPr>
          <p:spPr>
            <a:xfrm>
              <a:off x="0" y="0"/>
              <a:ext cx="3857672" cy="3402790"/>
            </a:xfrm>
            <a:prstGeom prst="rect">
              <a:avLst/>
            </a:prstGeom>
            <a:solidFill>
              <a:srgbClr val="C0504D"/>
            </a:solidFill>
            <a:ln w="12700" cap="flat">
              <a:solidFill>
                <a:srgbClr val="BE4B48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20" tIns="45720" rIns="45720" bIns="45720" numCol="1" anchor="ctr">
              <a:noAutofit/>
            </a:bodyPr>
            <a:lstStyle/>
            <a:p>
              <a:pPr defTabSz="228600">
                <a:defRPr sz="3600">
                  <a:solidFill>
                    <a:srgbClr val="FFFFFF"/>
                  </a:solidFill>
                  <a:effectLst>
                    <a:outerShdw blurRad="63500" dir="3600000" rotWithShape="0">
                      <a:srgbClr val="000000">
                        <a:alpha val="7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8" name="Round 2: Break-it…"/>
            <p:cNvSpPr txBox="1"/>
            <p:nvPr/>
          </p:nvSpPr>
          <p:spPr>
            <a:xfrm>
              <a:off x="0" y="377955"/>
              <a:ext cx="3857672" cy="26468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/>
            <a:p>
              <a:pPr algn="ctr" defTabSz="228600"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 dirty="0">
                  <a:effectLst>
                    <a:outerShdw blurRad="63500" dir="3600000" rotWithShape="0">
                      <a:srgbClr val="000000">
                        <a:alpha val="70000"/>
                      </a:srgbClr>
                    </a:outerShdw>
                  </a:effectLst>
                </a:rPr>
                <a:t>Round 2: </a:t>
              </a:r>
              <a:r>
                <a:rPr sz="2000" b="1" u="sng" dirty="0">
                  <a:effectLst>
                    <a:outerShdw blurRad="63500" dir="3600000" rotWithShape="0">
                      <a:srgbClr val="000000">
                        <a:alpha val="70000"/>
                      </a:srgbClr>
                    </a:outerShdw>
                  </a:effectLst>
                </a:rPr>
                <a:t>Break-it</a:t>
              </a:r>
              <a:r>
                <a:rPr sz="2000" u="sng" dirty="0">
                  <a:effectLst>
                    <a:outerShdw blurRad="63500" dir="3600000" rotWithShape="0">
                      <a:srgbClr val="000000">
                        <a:alpha val="70000"/>
                      </a:srgbClr>
                    </a:outerShdw>
                  </a:effectLst>
                </a:rPr>
                <a:t> </a:t>
              </a:r>
            </a:p>
            <a:p>
              <a:pPr algn="ctr" defTabSz="228600"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 dirty="0">
                  <a:effectLst>
                    <a:outerShdw blurRad="63500" dir="3600000" rotWithShape="0">
                      <a:srgbClr val="000000">
                        <a:alpha val="70000"/>
                      </a:srgbClr>
                    </a:outerShdw>
                  </a:effectLst>
                </a:rPr>
                <a:t>Teams report </a:t>
              </a:r>
            </a:p>
            <a:p>
              <a:pPr algn="ctr" defTabSz="228600"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 dirty="0">
                  <a:effectLst>
                    <a:outerShdw blurRad="63500" dir="3600000" rotWithShape="0">
                      <a:srgbClr val="000000">
                        <a:alpha val="70000"/>
                      </a:srgbClr>
                    </a:outerShdw>
                  </a:effectLst>
                </a:rPr>
                <a:t>bugs in submissions</a:t>
              </a:r>
            </a:p>
          </p:txBody>
        </p:sp>
      </p:grpSp>
      <p:grpSp>
        <p:nvGrpSpPr>
          <p:cNvPr id="232" name="Group"/>
          <p:cNvGrpSpPr/>
          <p:nvPr/>
        </p:nvGrpSpPr>
        <p:grpSpPr>
          <a:xfrm>
            <a:off x="5118027" y="3880482"/>
            <a:ext cx="1928838" cy="655967"/>
            <a:chOff x="39878" y="0"/>
            <a:chExt cx="3857672" cy="1311931"/>
          </a:xfrm>
        </p:grpSpPr>
        <p:sp>
          <p:nvSpPr>
            <p:cNvPr id="230" name="2 weeks"/>
            <p:cNvSpPr/>
            <p:nvPr/>
          </p:nvSpPr>
          <p:spPr>
            <a:xfrm>
              <a:off x="1405784" y="62462"/>
              <a:ext cx="1962690" cy="1249469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t">
              <a:spAutoFit/>
            </a:bodyPr>
            <a:lstStyle>
              <a:lvl1pPr defTabSz="457200">
                <a:defRPr sz="3600">
                  <a:solidFill>
                    <a:srgbClr val="4F81BD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 sz="1800" dirty="0">
                  <a:highlight>
                    <a:srgbClr val="FFFFFF"/>
                  </a:highlight>
                </a:rPr>
                <a:t>2 weeks</a:t>
              </a:r>
            </a:p>
          </p:txBody>
        </p:sp>
        <p:sp>
          <p:nvSpPr>
            <p:cNvPr id="231" name="Line"/>
            <p:cNvSpPr/>
            <p:nvPr/>
          </p:nvSpPr>
          <p:spPr>
            <a:xfrm>
              <a:off x="39878" y="0"/>
              <a:ext cx="3857672" cy="0"/>
            </a:xfrm>
            <a:prstGeom prst="line">
              <a:avLst/>
            </a:prstGeom>
            <a:noFill/>
            <a:ln w="50800" cap="flat">
              <a:solidFill>
                <a:srgbClr val="4F81BD"/>
              </a:solidFill>
              <a:prstDash val="solid"/>
              <a:bevel/>
              <a:headEnd type="diamond" w="med" len="med"/>
              <a:tailEnd type="diamond" w="med" len="med"/>
            </a:ln>
            <a:effectLst>
              <a:outerShdw blurRad="76200" dist="381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20" tIns="45720" rIns="45720" bIns="45720" numCol="1" anchor="t">
              <a:noAutofit/>
            </a:bodyPr>
            <a:lstStyle/>
            <a:p>
              <a:pPr defTabSz="228600">
                <a:defRPr sz="24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dirty="0"/>
            </a:p>
          </p:txBody>
        </p:sp>
      </p:grpSp>
      <p:grpSp>
        <p:nvGrpSpPr>
          <p:cNvPr id="235" name="Group"/>
          <p:cNvGrpSpPr/>
          <p:nvPr/>
        </p:nvGrpSpPr>
        <p:grpSpPr>
          <a:xfrm>
            <a:off x="1983378" y="1788071"/>
            <a:ext cx="1928837" cy="1701396"/>
            <a:chOff x="0" y="0"/>
            <a:chExt cx="3857672" cy="3402790"/>
          </a:xfrm>
        </p:grpSpPr>
        <p:sp>
          <p:nvSpPr>
            <p:cNvPr id="233" name="Rectangle"/>
            <p:cNvSpPr/>
            <p:nvPr/>
          </p:nvSpPr>
          <p:spPr>
            <a:xfrm>
              <a:off x="0" y="0"/>
              <a:ext cx="3857672" cy="3402790"/>
            </a:xfrm>
            <a:prstGeom prst="rect">
              <a:avLst/>
            </a:prstGeom>
            <a:solidFill>
              <a:srgbClr val="77933C"/>
            </a:solidFill>
            <a:ln w="12700" cap="flat">
              <a:solidFill>
                <a:srgbClr val="98B955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20" tIns="45720" rIns="45720" bIns="45720" numCol="1" anchor="ctr">
              <a:noAutofit/>
            </a:bodyPr>
            <a:lstStyle/>
            <a:p>
              <a:pPr defTabSz="228600">
                <a:defRPr sz="3600">
                  <a:solidFill>
                    <a:srgbClr val="FFFFFF"/>
                  </a:solidFill>
                  <a:effectLst>
                    <a:outerShdw blurRad="63500" dir="3600000" rotWithShape="0">
                      <a:srgbClr val="000000">
                        <a:alpha val="7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4" name="Round 1: Build-it…"/>
            <p:cNvSpPr txBox="1"/>
            <p:nvPr/>
          </p:nvSpPr>
          <p:spPr>
            <a:xfrm>
              <a:off x="0" y="377958"/>
              <a:ext cx="3857672" cy="26468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/>
            <a:p>
              <a:pPr algn="ctr" defTabSz="228600"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 dirty="0">
                  <a:effectLst>
                    <a:outerShdw blurRad="63500" dir="3600000" rotWithShape="0">
                      <a:srgbClr val="000000">
                        <a:alpha val="70000"/>
                      </a:srgbClr>
                    </a:outerShdw>
                  </a:effectLst>
                </a:rPr>
                <a:t>Round 1: </a:t>
              </a:r>
              <a:r>
                <a:rPr sz="2000" b="1" u="sng" dirty="0">
                  <a:effectLst>
                    <a:outerShdw blurRad="63500" dir="3600000" rotWithShape="0">
                      <a:srgbClr val="000000">
                        <a:alpha val="70000"/>
                      </a:srgbClr>
                    </a:outerShdw>
                  </a:effectLst>
                </a:rPr>
                <a:t>Build-it</a:t>
              </a:r>
              <a:endParaRPr sz="2000" u="sng" dirty="0">
                <a:effectLst>
                  <a:outerShdw blurRad="63500" dir="3600000" rotWithShape="0">
                    <a:srgbClr val="000000">
                      <a:alpha val="70000"/>
                    </a:srgbClr>
                  </a:outerShdw>
                </a:effectLst>
              </a:endParaRPr>
            </a:p>
            <a:p>
              <a:pPr algn="ctr" defTabSz="228600"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 dirty="0">
                  <a:effectLst>
                    <a:outerShdw blurRad="63500" dir="3600000" rotWithShape="0">
                      <a:srgbClr val="000000">
                        <a:alpha val="70000"/>
                      </a:srgbClr>
                    </a:outerShdw>
                  </a:effectLst>
                </a:rPr>
                <a:t>Teams build software to specification</a:t>
              </a:r>
            </a:p>
          </p:txBody>
        </p:sp>
      </p:grpSp>
      <p:grpSp>
        <p:nvGrpSpPr>
          <p:cNvPr id="238" name="Group"/>
          <p:cNvGrpSpPr/>
          <p:nvPr/>
        </p:nvGrpSpPr>
        <p:grpSpPr>
          <a:xfrm>
            <a:off x="1983378" y="3880482"/>
            <a:ext cx="1928837" cy="644323"/>
            <a:chOff x="39877" y="0"/>
            <a:chExt cx="3857671" cy="1288643"/>
          </a:xfrm>
        </p:grpSpPr>
        <p:sp>
          <p:nvSpPr>
            <p:cNvPr id="236" name="2 weeks"/>
            <p:cNvSpPr/>
            <p:nvPr/>
          </p:nvSpPr>
          <p:spPr>
            <a:xfrm>
              <a:off x="950383" y="1864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20" tIns="45720" rIns="45720" bIns="45720" numCol="1" anchor="t">
              <a:spAutoFit/>
            </a:bodyPr>
            <a:lstStyle>
              <a:lvl1pPr algn="l" defTabSz="457200">
                <a:defRPr sz="3600">
                  <a:solidFill>
                    <a:srgbClr val="4F81BD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 sz="1800" dirty="0">
                  <a:highlight>
                    <a:srgbClr val="FFFFFF"/>
                  </a:highlight>
                </a:rPr>
                <a:t>2 weeks</a:t>
              </a:r>
            </a:p>
          </p:txBody>
        </p:sp>
        <p:sp>
          <p:nvSpPr>
            <p:cNvPr id="237" name="Line"/>
            <p:cNvSpPr/>
            <p:nvPr/>
          </p:nvSpPr>
          <p:spPr>
            <a:xfrm>
              <a:off x="39878" y="0"/>
              <a:ext cx="3857672" cy="0"/>
            </a:xfrm>
            <a:prstGeom prst="line">
              <a:avLst/>
            </a:prstGeom>
            <a:noFill/>
            <a:ln w="50800" cap="flat">
              <a:solidFill>
                <a:srgbClr val="4F81BD"/>
              </a:solidFill>
              <a:prstDash val="solid"/>
              <a:bevel/>
              <a:headEnd type="diamond" w="med" len="med"/>
              <a:tailEnd type="diamond" w="med" len="med"/>
            </a:ln>
            <a:effectLst>
              <a:outerShdw blurRad="76200" dist="381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20" tIns="45720" rIns="45720" bIns="45720" numCol="1" anchor="t">
              <a:noAutofit/>
            </a:bodyPr>
            <a:lstStyle/>
            <a:p>
              <a:pPr defTabSz="228600">
                <a:defRPr sz="24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dirty="0"/>
            </a:p>
          </p:txBody>
        </p:sp>
      </p:grpSp>
      <p:sp>
        <p:nvSpPr>
          <p:cNvPr id="239" name="Must satisfy…"/>
          <p:cNvSpPr txBox="1"/>
          <p:nvPr/>
        </p:nvSpPr>
        <p:spPr>
          <a:xfrm>
            <a:off x="1983378" y="4294880"/>
            <a:ext cx="2207424" cy="2246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45720" bIns="45720">
            <a:spAutoFit/>
          </a:bodyPr>
          <a:lstStyle/>
          <a:p>
            <a:pPr defTabSz="228600"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/>
              <a:t>Must satisfy</a:t>
            </a:r>
          </a:p>
          <a:p>
            <a:pPr defTabSz="228600"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/>
              <a:t>basic </a:t>
            </a:r>
            <a:r>
              <a:rPr sz="2000" b="1" dirty="0"/>
              <a:t>correctness</a:t>
            </a:r>
          </a:p>
          <a:p>
            <a:pPr defTabSz="228600"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/>
              <a:t>requirements; </a:t>
            </a:r>
            <a:r>
              <a:rPr sz="2000" b="1" dirty="0"/>
              <a:t>optional features</a:t>
            </a:r>
            <a:r>
              <a:rPr sz="2000" dirty="0"/>
              <a:t> and </a:t>
            </a:r>
            <a:r>
              <a:rPr sz="2000" b="1" dirty="0"/>
              <a:t>good performance</a:t>
            </a:r>
            <a:r>
              <a:rPr sz="2000" dirty="0"/>
              <a:t> for more points</a:t>
            </a:r>
          </a:p>
        </p:txBody>
      </p:sp>
      <p:grpSp>
        <p:nvGrpSpPr>
          <p:cNvPr id="242" name="Group"/>
          <p:cNvGrpSpPr/>
          <p:nvPr/>
        </p:nvGrpSpPr>
        <p:grpSpPr>
          <a:xfrm>
            <a:off x="8283594" y="1788071"/>
            <a:ext cx="1928837" cy="1701396"/>
            <a:chOff x="0" y="0"/>
            <a:chExt cx="3857672" cy="3402790"/>
          </a:xfrm>
        </p:grpSpPr>
        <p:sp>
          <p:nvSpPr>
            <p:cNvPr id="240" name="Rectangle"/>
            <p:cNvSpPr/>
            <p:nvPr/>
          </p:nvSpPr>
          <p:spPr>
            <a:xfrm>
              <a:off x="0" y="0"/>
              <a:ext cx="3857672" cy="3402790"/>
            </a:xfrm>
            <a:prstGeom prst="rect">
              <a:avLst/>
            </a:prstGeom>
            <a:solidFill>
              <a:srgbClr val="77933C"/>
            </a:solidFill>
            <a:ln w="12700" cap="flat">
              <a:solidFill>
                <a:srgbClr val="98B955"/>
              </a:solidFill>
              <a:prstDash val="solid"/>
              <a:bevel/>
            </a:ln>
            <a:effectLst>
              <a:outerShdw blurRad="76200" dist="381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20" tIns="45720" rIns="45720" bIns="45720" numCol="1" anchor="ctr">
              <a:noAutofit/>
            </a:bodyPr>
            <a:lstStyle/>
            <a:p>
              <a:pPr defTabSz="228600">
                <a:defRPr sz="3600">
                  <a:solidFill>
                    <a:srgbClr val="FFFFFF"/>
                  </a:solidFill>
                  <a:effectLst>
                    <a:outerShdw blurRad="63500" dir="3600000" rotWithShape="0">
                      <a:srgbClr val="000000">
                        <a:alpha val="70000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1" name="Round 3: Fix-it…"/>
            <p:cNvSpPr txBox="1"/>
            <p:nvPr/>
          </p:nvSpPr>
          <p:spPr>
            <a:xfrm>
              <a:off x="0" y="377955"/>
              <a:ext cx="3857672" cy="26468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20" tIns="45720" rIns="45720" bIns="45720" numCol="1" anchor="ctr">
              <a:spAutoFit/>
            </a:bodyPr>
            <a:lstStyle/>
            <a:p>
              <a:pPr algn="ctr" defTabSz="228600"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 dirty="0">
                  <a:effectLst>
                    <a:outerShdw blurRad="63500" dir="3600000" rotWithShape="0">
                      <a:srgbClr val="000000">
                        <a:alpha val="70000"/>
                      </a:srgbClr>
                    </a:outerShdw>
                  </a:effectLst>
                </a:rPr>
                <a:t>Round 3: </a:t>
              </a:r>
              <a:r>
                <a:rPr sz="2000" b="1" u="sng" dirty="0">
                  <a:effectLst>
                    <a:outerShdw blurRad="63500" dir="3600000" rotWithShape="0">
                      <a:srgbClr val="000000">
                        <a:alpha val="70000"/>
                      </a:srgbClr>
                    </a:outerShdw>
                  </a:effectLst>
                </a:rPr>
                <a:t>Fix-it</a:t>
              </a:r>
            </a:p>
            <a:p>
              <a:pPr algn="ctr" defTabSz="228600"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000" dirty="0">
                  <a:effectLst>
                    <a:outerShdw blurRad="63500" dir="3600000" rotWithShape="0">
                      <a:srgbClr val="000000">
                        <a:alpha val="70000"/>
                      </a:srgbClr>
                    </a:outerShdw>
                  </a:effectLst>
                </a:rPr>
                <a:t>Teams fix bugs found in their software</a:t>
              </a:r>
            </a:p>
          </p:txBody>
        </p:sp>
      </p:grpSp>
      <p:grpSp>
        <p:nvGrpSpPr>
          <p:cNvPr id="245" name="Group"/>
          <p:cNvGrpSpPr/>
          <p:nvPr/>
        </p:nvGrpSpPr>
        <p:grpSpPr>
          <a:xfrm>
            <a:off x="8283594" y="3880482"/>
            <a:ext cx="1928837" cy="644323"/>
            <a:chOff x="39877" y="0"/>
            <a:chExt cx="3857671" cy="1288643"/>
          </a:xfrm>
        </p:grpSpPr>
        <p:sp>
          <p:nvSpPr>
            <p:cNvPr id="243" name="1 week"/>
            <p:cNvSpPr/>
            <p:nvPr/>
          </p:nvSpPr>
          <p:spPr>
            <a:xfrm>
              <a:off x="950383" y="1864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20" tIns="45720" rIns="45720" bIns="45720" numCol="1" anchor="t">
              <a:spAutoFit/>
            </a:bodyPr>
            <a:lstStyle>
              <a:lvl1pPr algn="l" defTabSz="457200">
                <a:defRPr sz="3600">
                  <a:solidFill>
                    <a:srgbClr val="4F81BD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>
                <a:defRPr>
                  <a:solidFill>
                    <a:srgbClr val="000000"/>
                  </a:solidFill>
                </a:defRPr>
              </a:pPr>
              <a:r>
                <a:rPr sz="1800" dirty="0">
                  <a:highlight>
                    <a:srgbClr val="FFFFFF"/>
                  </a:highlight>
                </a:rPr>
                <a:t>1 week</a:t>
              </a:r>
            </a:p>
          </p:txBody>
        </p:sp>
        <p:sp>
          <p:nvSpPr>
            <p:cNvPr id="244" name="Line"/>
            <p:cNvSpPr/>
            <p:nvPr/>
          </p:nvSpPr>
          <p:spPr>
            <a:xfrm>
              <a:off x="39878" y="0"/>
              <a:ext cx="3857672" cy="0"/>
            </a:xfrm>
            <a:prstGeom prst="line">
              <a:avLst/>
            </a:prstGeom>
            <a:noFill/>
            <a:ln w="50800" cap="flat">
              <a:solidFill>
                <a:srgbClr val="4F81BD"/>
              </a:solidFill>
              <a:prstDash val="solid"/>
              <a:bevel/>
              <a:headEnd type="diamond" w="med" len="med"/>
              <a:tailEnd type="diamond" w="med" len="med"/>
            </a:ln>
            <a:effectLst>
              <a:outerShdw blurRad="76200" dist="381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20" tIns="45720" rIns="45720" bIns="45720" numCol="1" anchor="t">
              <a:noAutofit/>
            </a:bodyPr>
            <a:lstStyle/>
            <a:p>
              <a:pPr defTabSz="228600">
                <a:defRPr sz="24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</p:grpSp>
      <p:sp>
        <p:nvSpPr>
          <p:cNvPr id="246" name="Doing so may wipe out many bug reports in one go: all count as the same bug"/>
          <p:cNvSpPr txBox="1"/>
          <p:nvPr/>
        </p:nvSpPr>
        <p:spPr>
          <a:xfrm>
            <a:off x="8287462" y="4299967"/>
            <a:ext cx="1924968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/>
          <a:p>
            <a:pPr defTabSz="228600"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/>
              <a:t>Doing so may </a:t>
            </a:r>
            <a:r>
              <a:rPr sz="2000" b="1" dirty="0"/>
              <a:t>wipe out many bug reports in one go</a:t>
            </a:r>
            <a:r>
              <a:rPr sz="2000" dirty="0"/>
              <a:t>: all count as the same bug</a:t>
            </a:r>
          </a:p>
        </p:txBody>
      </p:sp>
      <p:sp>
        <p:nvSpPr>
          <p:cNvPr id="247" name="Bug reports are (failing) executable test cases, including exploits"/>
          <p:cNvSpPr txBox="1"/>
          <p:nvPr/>
        </p:nvSpPr>
        <p:spPr>
          <a:xfrm>
            <a:off x="5061943" y="4302729"/>
            <a:ext cx="2066727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/>
          <a:p>
            <a:pPr defTabSz="228600"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rPr sz="2000" dirty="0"/>
              <a:t>Bug reports are (failing) executable </a:t>
            </a:r>
            <a:r>
              <a:rPr sz="2000" b="1" dirty="0"/>
              <a:t>test cases</a:t>
            </a:r>
            <a:r>
              <a:rPr sz="2000" dirty="0"/>
              <a:t>, including </a:t>
            </a:r>
            <a:r>
              <a:rPr sz="2000" b="1" dirty="0"/>
              <a:t>exploits</a:t>
            </a:r>
          </a:p>
        </p:txBody>
      </p:sp>
      <p:sp>
        <p:nvSpPr>
          <p:cNvPr id="248" name="Last: Judges tally final results"/>
          <p:cNvSpPr txBox="1"/>
          <p:nvPr/>
        </p:nvSpPr>
        <p:spPr>
          <a:xfrm>
            <a:off x="6177048" y="6037673"/>
            <a:ext cx="379360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45720" bIns="45720">
            <a:spAutoFit/>
          </a:bodyPr>
          <a:lstStyle/>
          <a:p>
            <a:pPr algn="r" defTabSz="228600">
              <a:defRPr sz="4800">
                <a:latin typeface="Calibri"/>
                <a:ea typeface="Calibri"/>
                <a:cs typeface="Calibri"/>
                <a:sym typeface="Calibri"/>
              </a:defRPr>
            </a:pPr>
            <a:r>
              <a:rPr sz="2400" b="1"/>
              <a:t>Last</a:t>
            </a:r>
            <a:r>
              <a:rPr sz="2400"/>
              <a:t>: Judges tally final results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CD8ACE-C6DF-0DF5-2D7B-FA6425218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 advAuto="0"/>
      <p:bldP spid="232" grpId="0" animBg="1" advAuto="0"/>
      <p:bldP spid="235" grpId="0" animBg="1" advAuto="0"/>
      <p:bldP spid="238" grpId="0" animBg="1" advAuto="0"/>
      <p:bldP spid="239" grpId="0" animBg="1" advAuto="0"/>
      <p:bldP spid="242" grpId="0" animBg="1" advAuto="0"/>
      <p:bldP spid="245" grpId="0" animBg="1" advAuto="0"/>
      <p:bldP spid="246" grpId="0" animBg="1" advAuto="0"/>
      <p:bldP spid="247" grpId="0" animBg="1" advAuto="0"/>
      <p:bldP spid="248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2D034-5E10-FD42-B072-C562EF0F2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AC77-DA59-E80A-CB32-F818FCD7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System</a:t>
            </a:r>
          </a:p>
        </p:txBody>
      </p:sp>
      <p:sp>
        <p:nvSpPr>
          <p:cNvPr id="3" name="Build-it Score">
            <a:extLst>
              <a:ext uri="{FF2B5EF4-FFF2-40B4-BE49-F238E27FC236}">
                <a16:creationId xmlns:a16="http://schemas.microsoft.com/office/drawing/2014/main" id="{73D643A3-99F9-0AC2-B4EF-FF120F93A7BE}"/>
              </a:ext>
            </a:extLst>
          </p:cNvPr>
          <p:cNvSpPr txBox="1"/>
          <p:nvPr/>
        </p:nvSpPr>
        <p:spPr>
          <a:xfrm>
            <a:off x="5064518" y="2762488"/>
            <a:ext cx="2157643" cy="45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spcBef>
                <a:spcPts val="4200"/>
              </a:spcBef>
              <a:defRPr b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500" dirty="0"/>
              <a:t>Build-it Score</a:t>
            </a:r>
          </a:p>
        </p:txBody>
      </p:sp>
      <p:sp>
        <p:nvSpPr>
          <p:cNvPr id="5" name="Break-it Score">
            <a:extLst>
              <a:ext uri="{FF2B5EF4-FFF2-40B4-BE49-F238E27FC236}">
                <a16:creationId xmlns:a16="http://schemas.microsoft.com/office/drawing/2014/main" id="{5F9AA9C0-0926-72A9-2301-EE19E33AD6E2}"/>
              </a:ext>
            </a:extLst>
          </p:cNvPr>
          <p:cNvSpPr txBox="1"/>
          <p:nvPr/>
        </p:nvSpPr>
        <p:spPr>
          <a:xfrm>
            <a:off x="5020025" y="3200573"/>
            <a:ext cx="2245808" cy="45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spcBef>
                <a:spcPts val="4200"/>
              </a:spcBef>
              <a:defRPr b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500" dirty="0"/>
              <a:t>Break-it Score</a:t>
            </a:r>
          </a:p>
        </p:txBody>
      </p:sp>
      <p:sp>
        <p:nvSpPr>
          <p:cNvPr id="6" name="Build-it Score…">
            <a:extLst>
              <a:ext uri="{FF2B5EF4-FFF2-40B4-BE49-F238E27FC236}">
                <a16:creationId xmlns:a16="http://schemas.microsoft.com/office/drawing/2014/main" id="{8749B165-1AC6-11B6-32F3-4307F719C374}"/>
              </a:ext>
            </a:extLst>
          </p:cNvPr>
          <p:cNvSpPr txBox="1">
            <a:spLocks/>
          </p:cNvSpPr>
          <p:nvPr/>
        </p:nvSpPr>
        <p:spPr>
          <a:xfrm>
            <a:off x="2310862" y="1567029"/>
            <a:ext cx="7804547" cy="466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b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500" b="1" dirty="0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rPr>
              <a:t>Build-it Score</a:t>
            </a:r>
          </a:p>
          <a:p>
            <a:pPr lvl="1">
              <a:defRPr b="1">
                <a:solidFill>
                  <a:schemeClr val="accent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b="1" dirty="0">
              <a:solidFill>
                <a:schemeClr val="accent2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defRPr b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500" b="1" dirty="0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rPr>
              <a:t>Break-it Score</a:t>
            </a:r>
          </a:p>
          <a:p>
            <a:pPr lvl="1">
              <a:defRPr b="1">
                <a:solidFill>
                  <a:schemeClr val="accent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lang="en-US" b="1" dirty="0">
              <a:solidFill>
                <a:schemeClr val="accent2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2"/>
            <a:endParaRPr lang="en-US" dirty="0"/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Winners</a:t>
            </a:r>
            <a:r>
              <a:rPr lang="en-US" sz="2500" b="1" dirty="0">
                <a:latin typeface="Helvetica"/>
                <a:ea typeface="Helvetica"/>
                <a:cs typeface="Helvetica"/>
                <a:sym typeface="Helvetica"/>
              </a:rPr>
              <a:t> in both categories</a:t>
            </a:r>
          </a:p>
        </p:txBody>
      </p:sp>
      <p:sp>
        <p:nvSpPr>
          <p:cNvPr id="7" name="Gains points for unique bugs found…">
            <a:extLst>
              <a:ext uri="{FF2B5EF4-FFF2-40B4-BE49-F238E27FC236}">
                <a16:creationId xmlns:a16="http://schemas.microsoft.com/office/drawing/2014/main" id="{FF094B64-2BD4-6BE1-9F53-A9BF8D3B3324}"/>
              </a:ext>
            </a:extLst>
          </p:cNvPr>
          <p:cNvSpPr txBox="1"/>
          <p:nvPr/>
        </p:nvSpPr>
        <p:spPr>
          <a:xfrm>
            <a:off x="2301445" y="4368549"/>
            <a:ext cx="8876628" cy="818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marL="532053" lvl="1" indent="-309803">
              <a:spcBef>
                <a:spcPts val="250"/>
              </a:spcBef>
              <a:buSzPct val="57000"/>
              <a:buChar char="•"/>
              <a:defRPr sz="4600"/>
            </a:pPr>
            <a:r>
              <a:rPr sz="23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Helvetica"/>
                <a:ea typeface="Helvetica"/>
                <a:cs typeface="Helvetica"/>
                <a:sym typeface="Helvetica"/>
              </a:rPr>
              <a:t>Gains</a:t>
            </a:r>
            <a:r>
              <a:rPr sz="2300" dirty="0"/>
              <a:t> points for unique</a:t>
            </a:r>
            <a:r>
              <a:rPr sz="2300" b="1" dirty="0">
                <a:latin typeface="Helvetica"/>
                <a:ea typeface="Helvetica"/>
                <a:cs typeface="Helvetica"/>
                <a:sym typeface="Helvetica"/>
              </a:rPr>
              <a:t> bugs found</a:t>
            </a:r>
            <a:endParaRPr lang="en-US" sz="2300" b="1" dirty="0">
              <a:latin typeface="Helvetica"/>
              <a:ea typeface="Helvetica"/>
              <a:cs typeface="Helvetica"/>
              <a:sym typeface="Helvetica"/>
            </a:endParaRPr>
          </a:p>
          <a:p>
            <a:pPr marL="989253" lvl="2" indent="-309803">
              <a:spcBef>
                <a:spcPts val="250"/>
              </a:spcBef>
              <a:buSzPct val="57000"/>
              <a:buChar char="•"/>
              <a:defRPr sz="4600"/>
            </a:pPr>
            <a:r>
              <a:rPr lang="en-US" sz="2300" dirty="0">
                <a:latin typeface="Helvetica"/>
                <a:ea typeface="Helvetica"/>
                <a:cs typeface="Helvetica"/>
                <a:sym typeface="Helvetica"/>
              </a:rPr>
              <a:t>Scaled by how many other teams found the same bug</a:t>
            </a:r>
          </a:p>
        </p:txBody>
      </p:sp>
      <p:sp>
        <p:nvSpPr>
          <p:cNvPr id="8" name="Gains points for good performance…">
            <a:extLst>
              <a:ext uri="{FF2B5EF4-FFF2-40B4-BE49-F238E27FC236}">
                <a16:creationId xmlns:a16="http://schemas.microsoft.com/office/drawing/2014/main" id="{4BAAC3F0-4199-20CD-4A6C-7E905BB7076F}"/>
              </a:ext>
            </a:extLst>
          </p:cNvPr>
          <p:cNvSpPr txBox="1"/>
          <p:nvPr/>
        </p:nvSpPr>
        <p:spPr>
          <a:xfrm>
            <a:off x="2310862" y="2074888"/>
            <a:ext cx="8270052" cy="160332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marL="532053" lvl="1" indent="-309803">
              <a:spcBef>
                <a:spcPts val="250"/>
              </a:spcBef>
              <a:buSzPct val="57000"/>
              <a:buChar char="•"/>
              <a:defRPr sz="4600"/>
            </a:pPr>
            <a:r>
              <a:rPr sz="2300" b="1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Helvetica"/>
                <a:ea typeface="Helvetica"/>
                <a:cs typeface="Helvetica"/>
                <a:sym typeface="Helvetica"/>
              </a:rPr>
              <a:t>Gains</a:t>
            </a:r>
            <a:r>
              <a:rPr sz="2300" dirty="0">
                <a:highlight>
                  <a:srgbClr val="000000"/>
                </a:highlight>
              </a:rPr>
              <a:t> points for </a:t>
            </a:r>
            <a:r>
              <a:rPr sz="2300" b="1" dirty="0">
                <a:highlight>
                  <a:srgbClr val="000000"/>
                </a:highlight>
                <a:latin typeface="Helvetica"/>
                <a:ea typeface="Helvetica"/>
                <a:cs typeface="Helvetica"/>
                <a:sym typeface="Helvetica"/>
              </a:rPr>
              <a:t>good performance</a:t>
            </a:r>
          </a:p>
          <a:p>
            <a:pPr marL="532053" lvl="1" indent="-309803">
              <a:spcBef>
                <a:spcPts val="250"/>
              </a:spcBef>
              <a:buSzPct val="57000"/>
              <a:buChar char="•"/>
              <a:defRPr sz="4600"/>
            </a:pPr>
            <a:r>
              <a:rPr sz="2300" b="1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Helvetica"/>
                <a:ea typeface="Helvetica"/>
                <a:cs typeface="Helvetica"/>
                <a:sym typeface="Helvetica"/>
              </a:rPr>
              <a:t>Gains</a:t>
            </a:r>
            <a:r>
              <a:rPr sz="2300" dirty="0">
                <a:highlight>
                  <a:srgbClr val="000000"/>
                </a:highlight>
              </a:rPr>
              <a:t> points for implementing </a:t>
            </a:r>
            <a:r>
              <a:rPr sz="2300" b="1" dirty="0">
                <a:highlight>
                  <a:srgbClr val="000000"/>
                </a:highlight>
                <a:latin typeface="Helvetica"/>
                <a:ea typeface="Helvetica"/>
                <a:cs typeface="Helvetica"/>
                <a:sym typeface="Helvetica"/>
              </a:rPr>
              <a:t>optional features</a:t>
            </a:r>
          </a:p>
          <a:p>
            <a:pPr marL="532053" lvl="1" indent="-309803">
              <a:spcBef>
                <a:spcPts val="250"/>
              </a:spcBef>
              <a:buSzPct val="57000"/>
              <a:buChar char="•"/>
              <a:defRPr sz="4600"/>
            </a:pPr>
            <a:r>
              <a:rPr sz="2300" b="1" dirty="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Helvetica"/>
                <a:ea typeface="Helvetica"/>
                <a:cs typeface="Helvetica"/>
                <a:sym typeface="Helvetica"/>
              </a:rPr>
              <a:t>Loses</a:t>
            </a:r>
            <a:r>
              <a:rPr sz="2300" dirty="0">
                <a:highlight>
                  <a:srgbClr val="000000"/>
                </a:highlight>
              </a:rPr>
              <a:t> points for </a:t>
            </a:r>
            <a:r>
              <a:rPr sz="2300" i="1" dirty="0">
                <a:highlight>
                  <a:srgbClr val="000000"/>
                </a:highlight>
                <a:latin typeface="Helvetica"/>
                <a:ea typeface="Helvetica"/>
                <a:cs typeface="Helvetica"/>
                <a:sym typeface="Helvetica"/>
              </a:rPr>
              <a:t>unique</a:t>
            </a:r>
            <a:r>
              <a:rPr sz="2300" dirty="0">
                <a:highlight>
                  <a:srgbClr val="000000"/>
                </a:highlight>
              </a:rPr>
              <a:t> </a:t>
            </a:r>
            <a:r>
              <a:rPr sz="2300" b="1" dirty="0">
                <a:highlight>
                  <a:srgbClr val="000000"/>
                </a:highlight>
                <a:latin typeface="Helvetica"/>
                <a:ea typeface="Helvetica"/>
                <a:cs typeface="Helvetica"/>
                <a:sym typeface="Helvetica"/>
              </a:rPr>
              <a:t>bugs found</a:t>
            </a:r>
            <a:endParaRPr lang="en-US" sz="2300" b="1" dirty="0">
              <a:highlight>
                <a:srgbClr val="000000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marL="989253" lvl="2" indent="-309803">
              <a:spcBef>
                <a:spcPts val="250"/>
              </a:spcBef>
              <a:buSzPct val="57000"/>
              <a:buChar char="•"/>
              <a:defRPr sz="4600"/>
            </a:pPr>
            <a:r>
              <a:rPr lang="en-US" sz="2300" dirty="0">
                <a:latin typeface="Helvetica"/>
                <a:ea typeface="Helvetica"/>
                <a:cs typeface="Helvetica"/>
                <a:sym typeface="Helvetica"/>
              </a:rPr>
              <a:t>More points for (obviously) security-relevant bugs</a:t>
            </a:r>
          </a:p>
        </p:txBody>
      </p:sp>
    </p:spTree>
    <p:extLst>
      <p:ext uri="{BB962C8B-B14F-4D97-AF65-F5344CB8AC3E}">
        <p14:creationId xmlns:p14="http://schemas.microsoft.com/office/powerpoint/2010/main" val="3615433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-0.20039 -0.1733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26" y="-868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 L -0.19701 0.133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57" y="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  <p:bldP spid="3" grpId="1" animBg="1" advAuto="0"/>
      <p:bldP spid="5" grpId="0" animBg="1" advAuto="0"/>
      <p:bldP spid="5" grpId="1" animBg="1" advAuto="0"/>
      <p:bldP spid="6" grpId="0" advAuto="0"/>
      <p:bldP spid="7" grpId="0" animBg="1" advAuto="0"/>
      <p:bldP spid="8" grpId="0" uiExpan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45B1C-FC6D-598F-625D-7D4A1B35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Build-it 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B3CF-6142-49D1-0455-F7CE74EBC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Build software</a:t>
            </a:r>
            <a:r>
              <a:rPr lang="en-US" dirty="0"/>
              <a:t> according to the posted specification</a:t>
            </a:r>
          </a:p>
          <a:p>
            <a:pPr lvl="1"/>
            <a:r>
              <a:rPr lang="en-US" dirty="0"/>
              <a:t>Make it correct, feature-</a:t>
            </a:r>
            <a:r>
              <a:rPr lang="en-US" dirty="0" err="1"/>
              <a:t>ful</a:t>
            </a:r>
            <a:r>
              <a:rPr lang="en-US" dirty="0"/>
              <a:t>, efficient, and secure</a:t>
            </a:r>
          </a:p>
          <a:p>
            <a:pPr lvl="2"/>
            <a:r>
              <a:rPr lang="en-US" dirty="0"/>
              <a:t>The first three are assessed by (our) test cases (build-it round score)</a:t>
            </a:r>
          </a:p>
          <a:p>
            <a:pPr lvl="2"/>
            <a:r>
              <a:rPr lang="en-US" dirty="0"/>
              <a:t>The last is assessed by Break-it teams in round 2</a:t>
            </a:r>
          </a:p>
          <a:p>
            <a:r>
              <a:rPr lang="en-US" dirty="0"/>
              <a:t>For many elements of the task, </a:t>
            </a:r>
            <a:r>
              <a:rPr lang="en-US" b="1" dirty="0"/>
              <a:t>teams may choose</a:t>
            </a:r>
          </a:p>
          <a:p>
            <a:pPr lvl="1"/>
            <a:r>
              <a:rPr lang="en-US" dirty="0"/>
              <a:t>The software’s internal </a:t>
            </a:r>
            <a:r>
              <a:rPr lang="en-US" b="1" dirty="0"/>
              <a:t>design</a:t>
            </a:r>
            <a:r>
              <a:rPr lang="en-US" dirty="0"/>
              <a:t> and </a:t>
            </a:r>
            <a:r>
              <a:rPr lang="en-US" b="1" dirty="0"/>
              <a:t>algorithms</a:t>
            </a:r>
          </a:p>
          <a:p>
            <a:pPr lvl="1"/>
            <a:r>
              <a:rPr lang="en-US" dirty="0"/>
              <a:t>Which </a:t>
            </a:r>
            <a:r>
              <a:rPr lang="en-US" b="1" dirty="0"/>
              <a:t>optional features </a:t>
            </a:r>
            <a:r>
              <a:rPr lang="en-US" dirty="0"/>
              <a:t>to implement</a:t>
            </a:r>
          </a:p>
          <a:p>
            <a:pPr lvl="1"/>
            <a:r>
              <a:rPr lang="en-US" dirty="0"/>
              <a:t>What </a:t>
            </a:r>
            <a:r>
              <a:rPr lang="en-US" b="1" dirty="0"/>
              <a:t>programming language </a:t>
            </a:r>
            <a:r>
              <a:rPr lang="en-US" dirty="0"/>
              <a:t>to use</a:t>
            </a:r>
          </a:p>
          <a:p>
            <a:pPr lvl="1"/>
            <a:r>
              <a:rPr lang="en-US" dirty="0"/>
              <a:t>What development and testing </a:t>
            </a:r>
            <a:r>
              <a:rPr lang="en-US" b="1" dirty="0"/>
              <a:t>tools</a:t>
            </a:r>
            <a:r>
              <a:rPr lang="en-US" dirty="0"/>
              <a:t> to use</a:t>
            </a:r>
          </a:p>
          <a:p>
            <a:pPr lvl="1"/>
            <a:r>
              <a:rPr lang="en-US" dirty="0"/>
              <a:t>How to </a:t>
            </a:r>
            <a:r>
              <a:rPr lang="en-US" b="1" dirty="0"/>
              <a:t>divide tasks among team members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7102711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C761C-C7E0-6D7B-69B9-70459E232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D46A5-D3E3-B8F0-1B83-9E22F917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Break-it 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473D6-68B9-62D6-F027-3B987D3EB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</a:t>
            </a:r>
            <a:r>
              <a:rPr lang="en-US" b="1" dirty="0"/>
              <a:t>bugs and vulnerabilities </a:t>
            </a:r>
            <a:r>
              <a:rPr lang="en-US" dirty="0"/>
              <a:t>in submitted code</a:t>
            </a:r>
          </a:p>
          <a:p>
            <a:pPr lvl="1"/>
            <a:r>
              <a:rPr lang="en-US" dirty="0"/>
              <a:t>Provide an </a:t>
            </a:r>
            <a:r>
              <a:rPr lang="en-US" b="1" dirty="0"/>
              <a:t>exploit</a:t>
            </a:r>
            <a:r>
              <a:rPr lang="en-US" dirty="0"/>
              <a:t>, as defined by particular problem</a:t>
            </a:r>
          </a:p>
          <a:p>
            <a:r>
              <a:rPr lang="en-US" dirty="0"/>
              <a:t>Teams will be given </a:t>
            </a:r>
            <a:r>
              <a:rPr lang="en-US" b="1" dirty="0"/>
              <a:t>access to the source code</a:t>
            </a:r>
          </a:p>
          <a:p>
            <a:pPr lvl="1"/>
            <a:r>
              <a:rPr lang="en-US" dirty="0"/>
              <a:t>We provide scripts that teams can use to test projects against the standard tests, using a VM</a:t>
            </a:r>
          </a:p>
          <a:p>
            <a:r>
              <a:rPr lang="en-US" dirty="0"/>
              <a:t>How teams go about this task is </a:t>
            </a:r>
            <a:r>
              <a:rPr lang="en-US" b="1" dirty="0"/>
              <a:t>up to them</a:t>
            </a:r>
            <a:r>
              <a:rPr lang="en-US" dirty="0"/>
              <a:t>, e.g., </a:t>
            </a:r>
          </a:p>
          <a:p>
            <a:pPr lvl="1"/>
            <a:r>
              <a:rPr lang="en-US" dirty="0"/>
              <a:t>How to </a:t>
            </a:r>
            <a:r>
              <a:rPr lang="en-US" b="1" dirty="0"/>
              <a:t>divide up the task </a:t>
            </a:r>
            <a:r>
              <a:rPr lang="en-US" dirty="0"/>
              <a:t>among team members, and </a:t>
            </a:r>
          </a:p>
          <a:p>
            <a:pPr lvl="1"/>
            <a:r>
              <a:rPr lang="en-US" dirty="0"/>
              <a:t>whether (or how much) </a:t>
            </a:r>
            <a:r>
              <a:rPr lang="en-US" b="1" dirty="0"/>
              <a:t>testing</a:t>
            </a:r>
            <a:r>
              <a:rPr lang="en-US" dirty="0"/>
              <a:t> to use, </a:t>
            </a:r>
          </a:p>
          <a:p>
            <a:pPr lvl="1"/>
            <a:r>
              <a:rPr lang="en-US" dirty="0"/>
              <a:t>manual </a:t>
            </a:r>
            <a:r>
              <a:rPr lang="en-US" b="1" dirty="0"/>
              <a:t>code reviews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automated </a:t>
            </a:r>
            <a:r>
              <a:rPr lang="en-US" b="1" dirty="0"/>
              <a:t>dynamic/static analysis</a:t>
            </a:r>
            <a:r>
              <a:rPr lang="en-US" dirty="0"/>
              <a:t>, etc.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667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EF420-410E-4AA8-248A-72BFD4D02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C9B7-C30A-CFD3-8EA8-83352ADF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Fix-it 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E2EFE-6621-9314-8C5D-20C326E8A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teams may submit </a:t>
            </a:r>
            <a:r>
              <a:rPr lang="en-US" b="1" dirty="0"/>
              <a:t>different test cases </a:t>
            </a:r>
            <a:r>
              <a:rPr lang="en-US" dirty="0"/>
              <a:t>that identify the </a:t>
            </a:r>
            <a:r>
              <a:rPr lang="en-US" b="1" dirty="0"/>
              <a:t>same underlying bug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Build-it teams should only </a:t>
            </a:r>
            <a:r>
              <a:rPr lang="en-US" b="1" dirty="0"/>
              <a:t>lose points for each bug</a:t>
            </a:r>
            <a:r>
              <a:rPr lang="en-US" dirty="0"/>
              <a:t>, not for each test case that reveals it</a:t>
            </a:r>
          </a:p>
          <a:p>
            <a:r>
              <a:rPr lang="en-US" dirty="0"/>
              <a:t>How to tell that test cases are “the same” ?</a:t>
            </a:r>
          </a:p>
        </p:txBody>
      </p:sp>
      <p:sp>
        <p:nvSpPr>
          <p:cNvPr id="4" name="void foo(char *str) {…">
            <a:extLst>
              <a:ext uri="{FF2B5EF4-FFF2-40B4-BE49-F238E27FC236}">
                <a16:creationId xmlns:a16="http://schemas.microsoft.com/office/drawing/2014/main" id="{1CFFD583-910E-B843-1223-002D31B858EF}"/>
              </a:ext>
            </a:extLst>
          </p:cNvPr>
          <p:cNvSpPr txBox="1"/>
          <p:nvPr/>
        </p:nvSpPr>
        <p:spPr>
          <a:xfrm>
            <a:off x="1334427" y="2911525"/>
            <a:ext cx="4015522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45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b="1" dirty="0"/>
              <a:t>void foo(char *str) {</a:t>
            </a:r>
          </a:p>
          <a:p>
            <a:pPr algn="l">
              <a:defRPr sz="45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b="1" dirty="0"/>
              <a:t>  char </a:t>
            </a:r>
            <a:r>
              <a:rPr sz="2400" b="1" dirty="0" err="1"/>
              <a:t>buf</a:t>
            </a:r>
            <a:r>
              <a:rPr sz="2400" b="1" dirty="0"/>
              <a:t>[10];</a:t>
            </a:r>
          </a:p>
          <a:p>
            <a:pPr algn="l">
              <a:defRPr sz="45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b="1" dirty="0"/>
              <a:t>  </a:t>
            </a:r>
            <a:r>
              <a:rPr sz="2400" b="1" dirty="0" err="1"/>
              <a:t>strcpy</a:t>
            </a:r>
            <a:r>
              <a:rPr sz="2400" b="1" dirty="0"/>
              <a:t>(</a:t>
            </a:r>
            <a:r>
              <a:rPr sz="2400" b="1" dirty="0" err="1"/>
              <a:t>buf,str</a:t>
            </a:r>
            <a:r>
              <a:rPr sz="2400" b="1" dirty="0"/>
              <a:t>);</a:t>
            </a:r>
          </a:p>
          <a:p>
            <a:pPr algn="l">
              <a:defRPr sz="45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b="1" dirty="0"/>
              <a:t>}</a:t>
            </a:r>
          </a:p>
        </p:txBody>
      </p:sp>
      <p:sp>
        <p:nvSpPr>
          <p:cNvPr id="5" name="str = “this is too long”…">
            <a:extLst>
              <a:ext uri="{FF2B5EF4-FFF2-40B4-BE49-F238E27FC236}">
                <a16:creationId xmlns:a16="http://schemas.microsoft.com/office/drawing/2014/main" id="{57E979EB-78B8-AA85-3531-61D6C337DC62}"/>
              </a:ext>
            </a:extLst>
          </p:cNvPr>
          <p:cNvSpPr txBox="1"/>
          <p:nvPr/>
        </p:nvSpPr>
        <p:spPr>
          <a:xfrm>
            <a:off x="5846175" y="2911525"/>
            <a:ext cx="5507625" cy="2060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/>
          <a:p>
            <a:pPr marL="520641" indent="-520641" algn="l">
              <a:spcBef>
                <a:spcPts val="500"/>
              </a:spcBef>
              <a:buSzPct val="75000"/>
              <a:buChar char="•"/>
              <a:defRPr>
                <a:solidFill>
                  <a:schemeClr val="accent5"/>
                </a:solidFill>
              </a:defRPr>
            </a:pPr>
            <a:r>
              <a:rPr sz="2400" b="1" dirty="0">
                <a:solidFill>
                  <a:schemeClr val="accent4"/>
                </a:solidFill>
                <a:latin typeface="Courier"/>
                <a:ea typeface="Courier"/>
                <a:cs typeface="Courier"/>
                <a:sym typeface="Courier"/>
              </a:rPr>
              <a:t>str</a:t>
            </a:r>
            <a:r>
              <a:rPr sz="2400" b="1" dirty="0">
                <a:solidFill>
                  <a:schemeClr val="accent4"/>
                </a:solidFill>
              </a:rPr>
              <a:t> = “this is too long”</a:t>
            </a:r>
          </a:p>
          <a:p>
            <a:pPr marL="520641" indent="-520641" algn="l">
              <a:spcBef>
                <a:spcPts val="500"/>
              </a:spcBef>
              <a:buSzPct val="75000"/>
              <a:buChar char="•"/>
              <a:defRPr>
                <a:solidFill>
                  <a:schemeClr val="accent5"/>
                </a:solidFill>
              </a:defRPr>
            </a:pPr>
            <a:r>
              <a:rPr sz="2400" b="1" dirty="0">
                <a:solidFill>
                  <a:schemeClr val="accent4"/>
                </a:solidFill>
                <a:latin typeface="Courier"/>
                <a:ea typeface="Courier"/>
                <a:cs typeface="Courier"/>
                <a:sym typeface="Courier"/>
              </a:rPr>
              <a:t>str</a:t>
            </a:r>
            <a:r>
              <a:rPr sz="2400" b="1" dirty="0">
                <a:solidFill>
                  <a:schemeClr val="accent4"/>
                </a:solidFill>
              </a:rPr>
              <a:t> = “this is too long too”</a:t>
            </a:r>
          </a:p>
          <a:p>
            <a:pPr marL="520641" indent="-520641" algn="l">
              <a:spcBef>
                <a:spcPts val="500"/>
              </a:spcBef>
              <a:buSzPct val="75000"/>
              <a:buChar char="•"/>
              <a:defRPr>
                <a:solidFill>
                  <a:schemeClr val="accent5"/>
                </a:solidFill>
              </a:defRPr>
            </a:pPr>
            <a:r>
              <a:rPr sz="2400" b="1" dirty="0">
                <a:solidFill>
                  <a:schemeClr val="accent4"/>
                </a:solidFill>
                <a:latin typeface="Courier"/>
                <a:ea typeface="Courier"/>
                <a:cs typeface="Courier"/>
                <a:sym typeface="Courier"/>
              </a:rPr>
              <a:t>str</a:t>
            </a:r>
            <a:r>
              <a:rPr sz="2400" b="1" dirty="0">
                <a:solidFill>
                  <a:schemeClr val="accent4"/>
                </a:solidFill>
              </a:rPr>
              <a:t> = “and so is this string”</a:t>
            </a:r>
          </a:p>
        </p:txBody>
      </p:sp>
    </p:spTree>
    <p:extLst>
      <p:ext uri="{BB962C8B-B14F-4D97-AF65-F5344CB8AC3E}">
        <p14:creationId xmlns:p14="http://schemas.microsoft.com/office/powerpoint/2010/main" val="28638113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  <p:bldP spid="5" grpId="0" uiExpand="1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16E01-27CA-36F0-09A0-D3E28032F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84227-3B4C-2B43-760A-05359534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Fix-it 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161AE-14EB-827A-90E5-0C87209CE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Teams will receive the test cases during the fix-it round, and they can then </a:t>
            </a:r>
            <a:r>
              <a:rPr lang="en-US" b="1" dirty="0"/>
              <a:t>fix each bug identified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All test cases that pass </a:t>
            </a:r>
            <a:r>
              <a:rPr lang="en-US" dirty="0"/>
              <a:t>are unified to be the </a:t>
            </a:r>
            <a:r>
              <a:rPr lang="en-US" b="1" dirty="0"/>
              <a:t>same underlying bug</a:t>
            </a:r>
          </a:p>
          <a:p>
            <a:pPr lvl="1"/>
            <a:r>
              <a:rPr lang="en-US" dirty="0"/>
              <a:t>Judges consider whether the fix is to a single bug</a:t>
            </a:r>
          </a:p>
          <a:p>
            <a:pPr lvl="1"/>
            <a:r>
              <a:rPr lang="en-US" dirty="0"/>
              <a:t>If not, the affected test cases will be scored individually</a:t>
            </a:r>
          </a:p>
        </p:txBody>
      </p:sp>
      <p:sp>
        <p:nvSpPr>
          <p:cNvPr id="4" name="void foo(char *str) {…">
            <a:extLst>
              <a:ext uri="{FF2B5EF4-FFF2-40B4-BE49-F238E27FC236}">
                <a16:creationId xmlns:a16="http://schemas.microsoft.com/office/drawing/2014/main" id="{D5F60AED-684B-6F91-CC85-92ACDCEB9874}"/>
              </a:ext>
            </a:extLst>
          </p:cNvPr>
          <p:cNvSpPr txBox="1"/>
          <p:nvPr/>
        </p:nvSpPr>
        <p:spPr>
          <a:xfrm>
            <a:off x="1334427" y="2911525"/>
            <a:ext cx="4015522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45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b="1" dirty="0"/>
              <a:t>void foo(char *str) {</a:t>
            </a:r>
          </a:p>
          <a:p>
            <a:pPr algn="l">
              <a:defRPr sz="45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b="1" dirty="0"/>
              <a:t>  char </a:t>
            </a:r>
            <a:r>
              <a:rPr sz="2400" b="1" dirty="0" err="1"/>
              <a:t>buf</a:t>
            </a:r>
            <a:r>
              <a:rPr sz="2400" b="1" dirty="0"/>
              <a:t>[10];</a:t>
            </a:r>
          </a:p>
          <a:p>
            <a:pPr algn="l">
              <a:defRPr sz="45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b="1" dirty="0"/>
              <a:t>  </a:t>
            </a:r>
            <a:r>
              <a:rPr sz="2400" b="1" dirty="0" err="1"/>
              <a:t>strcpy</a:t>
            </a:r>
            <a:r>
              <a:rPr sz="2400" b="1" dirty="0"/>
              <a:t>(</a:t>
            </a:r>
            <a:r>
              <a:rPr sz="2400" b="1" dirty="0" err="1"/>
              <a:t>buf,str</a:t>
            </a:r>
            <a:r>
              <a:rPr sz="2400" b="1" dirty="0"/>
              <a:t>);</a:t>
            </a:r>
          </a:p>
          <a:p>
            <a:pPr algn="l">
              <a:defRPr sz="45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b="1" dirty="0"/>
              <a:t>}</a:t>
            </a:r>
          </a:p>
        </p:txBody>
      </p:sp>
      <p:sp>
        <p:nvSpPr>
          <p:cNvPr id="5" name="str = “this is too long”…">
            <a:extLst>
              <a:ext uri="{FF2B5EF4-FFF2-40B4-BE49-F238E27FC236}">
                <a16:creationId xmlns:a16="http://schemas.microsoft.com/office/drawing/2014/main" id="{735195CF-766F-CDAB-9005-DBDA4D1429A3}"/>
              </a:ext>
            </a:extLst>
          </p:cNvPr>
          <p:cNvSpPr txBox="1"/>
          <p:nvPr/>
        </p:nvSpPr>
        <p:spPr>
          <a:xfrm>
            <a:off x="5846175" y="2911525"/>
            <a:ext cx="5507625" cy="2060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/>
          <a:p>
            <a:pPr marL="520641" indent="-520641" algn="l">
              <a:spcBef>
                <a:spcPts val="500"/>
              </a:spcBef>
              <a:buSzPct val="75000"/>
              <a:buChar char="•"/>
              <a:defRPr>
                <a:solidFill>
                  <a:schemeClr val="accent5"/>
                </a:solidFill>
              </a:defRPr>
            </a:pPr>
            <a:r>
              <a:rPr sz="2400" b="1" dirty="0">
                <a:solidFill>
                  <a:schemeClr val="accent4"/>
                </a:solidFill>
                <a:latin typeface="Courier"/>
                <a:ea typeface="Courier"/>
                <a:cs typeface="Courier"/>
                <a:sym typeface="Courier"/>
              </a:rPr>
              <a:t>str</a:t>
            </a:r>
            <a:r>
              <a:rPr sz="2400" b="1" dirty="0">
                <a:solidFill>
                  <a:schemeClr val="accent4"/>
                </a:solidFill>
              </a:rPr>
              <a:t> = “this is too long”</a:t>
            </a:r>
          </a:p>
          <a:p>
            <a:pPr marL="520641" indent="-520641" algn="l">
              <a:spcBef>
                <a:spcPts val="500"/>
              </a:spcBef>
              <a:buSzPct val="75000"/>
              <a:buChar char="•"/>
              <a:defRPr>
                <a:solidFill>
                  <a:schemeClr val="accent5"/>
                </a:solidFill>
              </a:defRPr>
            </a:pPr>
            <a:r>
              <a:rPr sz="2400" b="1" dirty="0">
                <a:solidFill>
                  <a:schemeClr val="accent4"/>
                </a:solidFill>
                <a:latin typeface="Courier"/>
                <a:ea typeface="Courier"/>
                <a:cs typeface="Courier"/>
                <a:sym typeface="Courier"/>
              </a:rPr>
              <a:t>str</a:t>
            </a:r>
            <a:r>
              <a:rPr sz="2400" b="1" dirty="0">
                <a:solidFill>
                  <a:schemeClr val="accent4"/>
                </a:solidFill>
              </a:rPr>
              <a:t> = “this is too long too”</a:t>
            </a:r>
          </a:p>
          <a:p>
            <a:pPr marL="520641" indent="-520641" algn="l">
              <a:spcBef>
                <a:spcPts val="500"/>
              </a:spcBef>
              <a:buSzPct val="75000"/>
              <a:buChar char="•"/>
              <a:defRPr>
                <a:solidFill>
                  <a:schemeClr val="accent5"/>
                </a:solidFill>
              </a:defRPr>
            </a:pPr>
            <a:r>
              <a:rPr sz="2400" b="1" dirty="0">
                <a:solidFill>
                  <a:schemeClr val="accent4"/>
                </a:solidFill>
                <a:latin typeface="Courier"/>
                <a:ea typeface="Courier"/>
                <a:cs typeface="Courier"/>
                <a:sym typeface="Courier"/>
              </a:rPr>
              <a:t>str</a:t>
            </a:r>
            <a:r>
              <a:rPr sz="2400" b="1" dirty="0">
                <a:solidFill>
                  <a:schemeClr val="accent4"/>
                </a:solidFill>
              </a:rPr>
              <a:t> = “and so is this string”</a:t>
            </a:r>
          </a:p>
        </p:txBody>
      </p:sp>
      <p:sp>
        <p:nvSpPr>
          <p:cNvPr id="6" name="void foo(char *str) {…">
            <a:extLst>
              <a:ext uri="{FF2B5EF4-FFF2-40B4-BE49-F238E27FC236}">
                <a16:creationId xmlns:a16="http://schemas.microsoft.com/office/drawing/2014/main" id="{26F5CAEC-F0F5-DA12-F3DC-0CC27D0CF155}"/>
              </a:ext>
            </a:extLst>
          </p:cNvPr>
          <p:cNvSpPr txBox="1"/>
          <p:nvPr/>
        </p:nvSpPr>
        <p:spPr>
          <a:xfrm>
            <a:off x="1334427" y="2911524"/>
            <a:ext cx="4199867" cy="1621597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45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b="1" dirty="0"/>
              <a:t>void foo(char *str) {</a:t>
            </a:r>
          </a:p>
          <a:p>
            <a:pPr algn="l">
              <a:defRPr sz="45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b="1" dirty="0"/>
              <a:t>  char </a:t>
            </a:r>
            <a:r>
              <a:rPr sz="2400" b="1" dirty="0" err="1"/>
              <a:t>buf</a:t>
            </a:r>
            <a:r>
              <a:rPr sz="2400" b="1" dirty="0"/>
              <a:t>[10];</a:t>
            </a:r>
          </a:p>
          <a:p>
            <a:pPr algn="l">
              <a:defRPr sz="45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b="1" dirty="0"/>
              <a:t>  </a:t>
            </a:r>
            <a:r>
              <a:rPr sz="2400" b="1" dirty="0" err="1">
                <a:solidFill>
                  <a:schemeClr val="accent6"/>
                </a:solidFill>
              </a:rPr>
              <a:t>str</a:t>
            </a:r>
            <a:r>
              <a:rPr lang="en-US" sz="2400" b="1" dirty="0" err="1">
                <a:solidFill>
                  <a:schemeClr val="accent6"/>
                </a:solidFill>
              </a:rPr>
              <a:t>l</a:t>
            </a:r>
            <a:r>
              <a:rPr sz="2400" b="1" dirty="0" err="1">
                <a:solidFill>
                  <a:schemeClr val="accent6"/>
                </a:solidFill>
              </a:rPr>
              <a:t>cpy</a:t>
            </a:r>
            <a:r>
              <a:rPr sz="2400" b="1" dirty="0"/>
              <a:t>(buf,str</a:t>
            </a:r>
            <a:r>
              <a:rPr lang="en-US" sz="2400" dirty="0"/>
              <a:t>,</a:t>
            </a:r>
            <a:r>
              <a:rPr lang="en-US" sz="2400" b="1" dirty="0">
                <a:solidFill>
                  <a:schemeClr val="accent6"/>
                </a:solidFill>
              </a:rPr>
              <a:t>10</a:t>
            </a:r>
            <a:r>
              <a:rPr sz="2400" b="1" dirty="0"/>
              <a:t>);</a:t>
            </a:r>
          </a:p>
          <a:p>
            <a:pPr algn="l">
              <a:defRPr sz="45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b="1" dirty="0"/>
              <a:t>}</a:t>
            </a:r>
          </a:p>
        </p:txBody>
      </p:sp>
      <p:sp>
        <p:nvSpPr>
          <p:cNvPr id="7" name="str = “this is too long”…">
            <a:extLst>
              <a:ext uri="{FF2B5EF4-FFF2-40B4-BE49-F238E27FC236}">
                <a16:creationId xmlns:a16="http://schemas.microsoft.com/office/drawing/2014/main" id="{DB0F0553-724F-6283-194E-E0F60E156677}"/>
              </a:ext>
            </a:extLst>
          </p:cNvPr>
          <p:cNvSpPr txBox="1"/>
          <p:nvPr/>
        </p:nvSpPr>
        <p:spPr>
          <a:xfrm>
            <a:off x="5846174" y="2911524"/>
            <a:ext cx="5507625" cy="178446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/>
          <a:p>
            <a:pPr marL="520641" indent="-520641" algn="l">
              <a:spcBef>
                <a:spcPts val="500"/>
              </a:spcBef>
              <a:buSzPct val="75000"/>
              <a:buChar char="•"/>
              <a:defRPr>
                <a:solidFill>
                  <a:schemeClr val="accent5"/>
                </a:solidFill>
              </a:defRPr>
            </a:pPr>
            <a:r>
              <a:rPr sz="2400" b="1" dirty="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str</a:t>
            </a:r>
            <a:r>
              <a:rPr sz="2400" b="1" dirty="0">
                <a:solidFill>
                  <a:schemeClr val="accent6"/>
                </a:solidFill>
              </a:rPr>
              <a:t> = “this is too long”</a:t>
            </a:r>
          </a:p>
          <a:p>
            <a:pPr marL="520641" indent="-520641" algn="l">
              <a:spcBef>
                <a:spcPts val="500"/>
              </a:spcBef>
              <a:buSzPct val="75000"/>
              <a:buChar char="•"/>
              <a:defRPr>
                <a:solidFill>
                  <a:schemeClr val="accent5"/>
                </a:solidFill>
              </a:defRPr>
            </a:pPr>
            <a:r>
              <a:rPr sz="2400" b="1" dirty="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str</a:t>
            </a:r>
            <a:r>
              <a:rPr sz="2400" b="1" dirty="0">
                <a:solidFill>
                  <a:schemeClr val="accent6"/>
                </a:solidFill>
              </a:rPr>
              <a:t> = “this is too long too”</a:t>
            </a:r>
          </a:p>
          <a:p>
            <a:pPr marL="520641" indent="-520641" algn="l">
              <a:spcBef>
                <a:spcPts val="500"/>
              </a:spcBef>
              <a:buSzPct val="75000"/>
              <a:buChar char="•"/>
              <a:defRPr>
                <a:solidFill>
                  <a:schemeClr val="accent5"/>
                </a:solidFill>
              </a:defRPr>
            </a:pPr>
            <a:r>
              <a:rPr sz="2400" b="1" dirty="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rPr>
              <a:t>str</a:t>
            </a:r>
            <a:r>
              <a:rPr sz="2400" b="1" dirty="0">
                <a:solidFill>
                  <a:schemeClr val="accent6"/>
                </a:solidFill>
              </a:rPr>
              <a:t> = “and so is this string”</a:t>
            </a:r>
          </a:p>
        </p:txBody>
      </p:sp>
    </p:spTree>
    <p:extLst>
      <p:ext uri="{BB962C8B-B14F-4D97-AF65-F5344CB8AC3E}">
        <p14:creationId xmlns:p14="http://schemas.microsoft.com/office/powerpoint/2010/main" val="9389226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12428</TotalTime>
  <Words>1452</Words>
  <Application>Microsoft Macintosh PowerPoint</Application>
  <PresentationFormat>Widescreen</PresentationFormat>
  <Paragraphs>263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Courier</vt:lpstr>
      <vt:lpstr>Helvetica</vt:lpstr>
      <vt:lpstr>Office Theme</vt:lpstr>
      <vt:lpstr>Empirical Security &amp; Privacy, for Humans</vt:lpstr>
      <vt:lpstr>Readings</vt:lpstr>
      <vt:lpstr>Readings</vt:lpstr>
      <vt:lpstr>Overview</vt:lpstr>
      <vt:lpstr>Scoring System</vt:lpstr>
      <vt:lpstr>Build-it Round</vt:lpstr>
      <vt:lpstr>Break-it Round</vt:lpstr>
      <vt:lpstr>Fix-it Round</vt:lpstr>
      <vt:lpstr>Fix-it Round</vt:lpstr>
      <vt:lpstr>PowerPoint Presentation</vt:lpstr>
      <vt:lpstr>BIBIFI incentives approximate the real world</vt:lpstr>
      <vt:lpstr>Contest problems</vt:lpstr>
      <vt:lpstr>Contest implementation</vt:lpstr>
      <vt:lpstr>Participant demographics</vt:lpstr>
      <vt:lpstr>Submission features</vt:lpstr>
      <vt:lpstr>Summary of data analysis</vt:lpstr>
      <vt:lpstr>Discussion</vt:lpstr>
      <vt:lpstr>Readings</vt:lpstr>
      <vt:lpstr>Approach</vt:lpstr>
      <vt:lpstr>Vulnerability classes</vt:lpstr>
      <vt:lpstr>Vulnerability classes</vt:lpstr>
      <vt:lpstr>Vulnerability classes</vt:lpstr>
      <vt:lpstr>Vulnerability classes</vt:lpstr>
      <vt:lpstr>Vulnerability classes</vt:lpstr>
      <vt:lpstr>Vulnerability classes</vt:lpstr>
      <vt:lpstr>Summary of data analysis</vt:lpstr>
      <vt:lpstr>Recommendations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Hicks, Michael W</cp:lastModifiedBy>
  <cp:revision>222</cp:revision>
  <dcterms:created xsi:type="dcterms:W3CDTF">2025-02-03T22:02:42Z</dcterms:created>
  <dcterms:modified xsi:type="dcterms:W3CDTF">2025-09-23T14:05:04Z</dcterms:modified>
</cp:coreProperties>
</file>