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382" r:id="rId3"/>
    <p:sldId id="349" r:id="rId4"/>
    <p:sldId id="383" r:id="rId5"/>
    <p:sldId id="34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43ED59-20C7-4FDF-8DCA-8A14D1AA1C8C}" name="Microsoft Office User" initials="MOU" userId="Microsoft Office Us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2"/>
    <p:restoredTop sz="65850"/>
  </p:normalViewPr>
  <p:slideViewPr>
    <p:cSldViewPr snapToGrid="0">
      <p:cViewPr varScale="1">
        <p:scale>
          <a:sx n="78" d="100"/>
          <a:sy n="78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3077B-A16D-7946-B45A-7953EEF17B81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3C96B-2B3F-7242-90A1-56E5F222F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9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8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4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0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7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8/27/25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8/27/25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6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0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6361F-31DF-994C-9089-BE54C03D95A3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93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29DE-5D96-1CE2-18C6-A25682971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4424"/>
            <a:ext cx="9144000" cy="2387600"/>
          </a:xfrm>
        </p:spPr>
        <p:txBody>
          <a:bodyPr/>
          <a:lstStyle/>
          <a:p>
            <a:r>
              <a:rPr lang="en-US" dirty="0"/>
              <a:t>Empirical Security &amp; Privacy, for Humans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42452-83B7-A233-BC53-30327B7B9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4099"/>
            <a:ext cx="9144000" cy="3147420"/>
          </a:xfrm>
        </p:spPr>
        <p:txBody>
          <a:bodyPr>
            <a:normAutofit/>
          </a:bodyPr>
          <a:lstStyle/>
          <a:p>
            <a:r>
              <a:rPr lang="en-US" sz="3200" dirty="0"/>
              <a:t>UPenn CIS 7000-010</a:t>
            </a:r>
          </a:p>
          <a:p>
            <a:r>
              <a:rPr lang="en-US" sz="3200" dirty="0"/>
              <a:t>8/28/2025</a:t>
            </a:r>
          </a:p>
          <a:p>
            <a:endParaRPr lang="en-US" dirty="0"/>
          </a:p>
        </p:txBody>
      </p:sp>
      <p:pic>
        <p:nvPicPr>
          <p:cNvPr id="3074" name="Picture 2" descr="Download Penn Logos | Penn Brand Standards">
            <a:extLst>
              <a:ext uri="{FF2B5EF4-FFF2-40B4-BE49-F238E27FC236}">
                <a16:creationId xmlns:a16="http://schemas.microsoft.com/office/drawing/2014/main" id="{1CDBA5D0-00EB-4BD7-7AE9-EBF7EA0B1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875" y="2044931"/>
            <a:ext cx="4150925" cy="276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C2687FC-3CEA-D6F7-318B-18496E8BB8AE}"/>
              </a:ext>
            </a:extLst>
          </p:cNvPr>
          <p:cNvSpPr txBox="1">
            <a:spLocks/>
          </p:cNvSpPr>
          <p:nvPr/>
        </p:nvSpPr>
        <p:spPr>
          <a:xfrm>
            <a:off x="1524000" y="46744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dirty="0"/>
              <a:t>Security – An economic perspective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4F5A3-CC48-C1E1-5CCF-FC184CF4A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25" y="1910746"/>
            <a:ext cx="4556501" cy="30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2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7ECD8-1322-9496-3716-FCEC05EB6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BEC4-E834-90A3-5DC2-272DE03E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9F82E-1B13-FE8F-5A48-EA3B2C7A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61" y="1690688"/>
            <a:ext cx="5383243" cy="5446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FD233A-97B2-E11F-CD5F-9B1B2FA5D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828" y="1690688"/>
            <a:ext cx="6123907" cy="56632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3DF5E7-ECD5-BE03-0457-A1D7E30BB105}"/>
              </a:ext>
            </a:extLst>
          </p:cNvPr>
          <p:cNvSpPr txBox="1"/>
          <p:nvPr/>
        </p:nvSpPr>
        <p:spPr>
          <a:xfrm>
            <a:off x="6876228" y="766296"/>
            <a:ext cx="4477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Plus: “How to Read a Paper?”</a:t>
            </a:r>
          </a:p>
        </p:txBody>
      </p:sp>
    </p:spTree>
    <p:extLst>
      <p:ext uri="{BB962C8B-B14F-4D97-AF65-F5344CB8AC3E}">
        <p14:creationId xmlns:p14="http://schemas.microsoft.com/office/powerpoint/2010/main" val="19600332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8698-6C07-D1F8-23D9-7AC18520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 a silver bullet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4063-2858-4B77-2626-2DFC810D5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is a good</a:t>
            </a:r>
          </a:p>
          <a:p>
            <a:r>
              <a:rPr lang="en-US" dirty="0"/>
              <a:t>Security is hard to assess</a:t>
            </a:r>
          </a:p>
          <a:p>
            <a:pPr lvl="1"/>
            <a:r>
              <a:rPr lang="en-US" dirty="0"/>
              <a:t>Leads to information insufficiency</a:t>
            </a:r>
          </a:p>
          <a:p>
            <a:r>
              <a:rPr lang="en-US" dirty="0"/>
              <a:t>Investment decisions not based on good metrics, but rather on signals</a:t>
            </a:r>
          </a:p>
          <a:p>
            <a:pPr lvl="1"/>
            <a:r>
              <a:rPr lang="en-US" dirty="0"/>
              <a:t>Cf. higher education and the market for hiring – how different than this?</a:t>
            </a:r>
          </a:p>
          <a:p>
            <a:r>
              <a:rPr lang="en-US" dirty="0"/>
              <a:t>Security is a negative-sum game</a:t>
            </a:r>
          </a:p>
          <a:p>
            <a:r>
              <a:rPr lang="en-US" dirty="0"/>
              <a:t>If cost of breaches &gt; cost of products, all parties herd around the same products</a:t>
            </a:r>
          </a:p>
          <a:p>
            <a:pPr lvl="1"/>
            <a:r>
              <a:rPr lang="en-US" dirty="0"/>
              <a:t>Anti-incentive to expand them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0C0B4-50AE-326D-866D-FD4C0EE23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69" y="199630"/>
            <a:ext cx="5201365" cy="2982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12411C-7472-9B73-A346-221356D35F1A}"/>
              </a:ext>
            </a:extLst>
          </p:cNvPr>
          <p:cNvSpPr txBox="1"/>
          <p:nvPr/>
        </p:nvSpPr>
        <p:spPr>
          <a:xfrm>
            <a:off x="6431028" y="5988734"/>
            <a:ext cx="538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Ian Grigg – The Market for Silver Bullets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iang.org</a:t>
            </a:r>
            <a:r>
              <a:rPr lang="en-US" dirty="0"/>
              <a:t>/papers/</a:t>
            </a:r>
            <a:r>
              <a:rPr lang="en-US" dirty="0" err="1"/>
              <a:t>market_for_silver_bullets.html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8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9C90A-B034-1375-2B47-97A468B2B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2AAE-5ECF-1852-1932-8F1C3A10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Information Security is Hard</a:t>
            </a:r>
            <a:br>
              <a:rPr lang="en-US" dirty="0"/>
            </a:br>
            <a:r>
              <a:rPr lang="en-US" sz="3200" dirty="0"/>
              <a:t>An Economic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6DFE-3ACF-78D6-86A7-CE22AB05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Party best-placed to improve security should be incentivized to do so</a:t>
            </a:r>
          </a:p>
          <a:p>
            <a:pPr lvl="1"/>
            <a:r>
              <a:rPr lang="en-US" dirty="0"/>
              <a:t>Liability</a:t>
            </a:r>
          </a:p>
          <a:p>
            <a:pPr lvl="1"/>
            <a:r>
              <a:rPr lang="en-US" dirty="0"/>
              <a:t>Tragedy of the commons</a:t>
            </a:r>
          </a:p>
          <a:p>
            <a:pPr lvl="1"/>
            <a:r>
              <a:rPr lang="en-US" dirty="0"/>
              <a:t>First-mover and network externalities vs. security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evaluators paid by seller vs. direct user evaluation</a:t>
            </a:r>
          </a:p>
          <a:p>
            <a:r>
              <a:rPr lang="en-US" dirty="0"/>
              <a:t>Costs of attack vs. defense</a:t>
            </a:r>
          </a:p>
          <a:p>
            <a:pPr lvl="1"/>
            <a:r>
              <a:rPr lang="en-US" dirty="0"/>
              <a:t>“Even a very moderately resourced attacker can break anything that’s at all large and complex”. </a:t>
            </a:r>
          </a:p>
          <a:p>
            <a:r>
              <a:rPr lang="en-US" dirty="0"/>
              <a:t>Market forces: end-user security vs. developer pain</a:t>
            </a:r>
          </a:p>
          <a:p>
            <a:r>
              <a:rPr lang="en-US" dirty="0"/>
              <a:t>“In an ideal world, the removal of perverse economic incentives to create insecure systems would depoliticize most issues.”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15E28-45BE-E4E8-484A-0CA5AFA9D599}"/>
              </a:ext>
            </a:extLst>
          </p:cNvPr>
          <p:cNvSpPr txBox="1"/>
          <p:nvPr/>
        </p:nvSpPr>
        <p:spPr>
          <a:xfrm>
            <a:off x="5198193" y="5988734"/>
            <a:ext cx="670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Ross Anderson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ieeexplore.ieee.org</a:t>
            </a:r>
            <a:r>
              <a:rPr lang="en-US" dirty="0"/>
              <a:t>/stamp/</a:t>
            </a:r>
            <a:r>
              <a:rPr lang="en-US" dirty="0" err="1"/>
              <a:t>stamp.jsp?tp</a:t>
            </a:r>
            <a:r>
              <a:rPr lang="en-US" dirty="0"/>
              <a:t>=&amp;</a:t>
            </a:r>
            <a:r>
              <a:rPr lang="en-US" dirty="0" err="1"/>
              <a:t>arnumber</a:t>
            </a:r>
            <a:r>
              <a:rPr lang="en-US" dirty="0"/>
              <a:t>=991552</a:t>
            </a:r>
          </a:p>
        </p:txBody>
      </p:sp>
    </p:spTree>
    <p:extLst>
      <p:ext uri="{BB962C8B-B14F-4D97-AF65-F5344CB8AC3E}">
        <p14:creationId xmlns:p14="http://schemas.microsoft.com/office/powerpoint/2010/main" val="1010637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2B72-77B2-9836-1833-3055C1A8C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12F3A-D1DD-E7F1-6C89-5BC7BCA11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253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11460</TotalTime>
  <Words>243</Words>
  <Application>Microsoft Macintosh PowerPoint</Application>
  <PresentationFormat>Widescreen</PresentationFormat>
  <Paragraphs>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Empirical Security &amp; Privacy, for Humans</vt:lpstr>
      <vt:lpstr>Readings</vt:lpstr>
      <vt:lpstr>Security is a silver bullet</vt:lpstr>
      <vt:lpstr>Why Information Security is Hard An Economic Perspective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Hicks, Michael W</cp:lastModifiedBy>
  <cp:revision>176</cp:revision>
  <dcterms:created xsi:type="dcterms:W3CDTF">2025-02-03T22:02:42Z</dcterms:created>
  <dcterms:modified xsi:type="dcterms:W3CDTF">2025-08-29T16:24:56Z</dcterms:modified>
</cp:coreProperties>
</file>