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68" r:id="rId4"/>
    <p:sldId id="267" r:id="rId5"/>
    <p:sldId id="269" r:id="rId6"/>
    <p:sldId id="270" r:id="rId7"/>
    <p:sldId id="266" r:id="rId8"/>
    <p:sldId id="264" r:id="rId9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D1CC"/>
    <a:srgbClr val="0045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3"/>
    <p:restoredTop sz="94669"/>
  </p:normalViewPr>
  <p:slideViewPr>
    <p:cSldViewPr>
      <p:cViewPr varScale="1">
        <p:scale>
          <a:sx n="79" d="100"/>
          <a:sy n="79" d="100"/>
        </p:scale>
        <p:origin x="102" y="11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214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539" y="0"/>
            <a:ext cx="4028440" cy="35214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FEC4D-A345-2749-9834-1837052EC2EC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6"/>
            <a:ext cx="7437120" cy="276034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258"/>
            <a:ext cx="4028440" cy="3521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539" y="6658258"/>
            <a:ext cx="4028440" cy="3521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3FC80-2316-BA4E-A296-0C817B8A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3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3FC80-2316-BA4E-A296-0C817B8A1C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14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older 3">
            <a:extLst>
              <a:ext uri="{FF2B5EF4-FFF2-40B4-BE49-F238E27FC236}">
                <a16:creationId xmlns:a16="http://schemas.microsoft.com/office/drawing/2014/main" id="{224470C5-8197-8F43-82ED-D34EB8CC593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19200" y="2563767"/>
            <a:ext cx="9836485" cy="246221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add text </a:t>
            </a:r>
            <a:endParaRPr dirty="0"/>
          </a:p>
        </p:txBody>
      </p:sp>
      <p:sp>
        <p:nvSpPr>
          <p:cNvPr id="16" name="Title 11">
            <a:extLst>
              <a:ext uri="{FF2B5EF4-FFF2-40B4-BE49-F238E27FC236}">
                <a16:creationId xmlns:a16="http://schemas.microsoft.com/office/drawing/2014/main" id="{A9BAE7DA-3C75-8240-A7D0-3076C5F118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9200" y="914400"/>
            <a:ext cx="9836485" cy="55399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Headline</a:t>
            </a:r>
          </a:p>
        </p:txBody>
      </p:sp>
      <p:sp>
        <p:nvSpPr>
          <p:cNvPr id="17" name="Content Placeholder 21">
            <a:extLst>
              <a:ext uri="{FF2B5EF4-FFF2-40B4-BE49-F238E27FC236}">
                <a16:creationId xmlns:a16="http://schemas.microsoft.com/office/drawing/2014/main" id="{E4CCF99B-8C81-2C44-862F-B0F492F2B8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19200" y="1628001"/>
            <a:ext cx="9886950" cy="276999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8CD1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sz="1800" dirty="0">
                <a:solidFill>
                  <a:srgbClr val="8BD1CC"/>
                </a:solidFill>
              </a:rPr>
              <a:t>CLICK TO ADD SECONDARY TITLE: ALL CAPS PLEASE</a:t>
            </a:r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74CC9247-1BBB-5541-880F-942475990B54}"/>
              </a:ext>
            </a:extLst>
          </p:cNvPr>
          <p:cNvSpPr/>
          <p:nvPr userDrawn="1"/>
        </p:nvSpPr>
        <p:spPr>
          <a:xfrm rot="5400000" flipH="1">
            <a:off x="5524500" y="1333499"/>
            <a:ext cx="76200" cy="10363200"/>
          </a:xfrm>
          <a:custGeom>
            <a:avLst/>
            <a:gdLst/>
            <a:ahLst/>
            <a:cxnLst/>
            <a:rect l="l" t="t" r="r" b="b"/>
            <a:pathLst>
              <a:path h="5595620">
                <a:moveTo>
                  <a:pt x="0" y="0"/>
                </a:moveTo>
                <a:lnTo>
                  <a:pt x="0" y="5595112"/>
                </a:lnTo>
              </a:path>
            </a:pathLst>
          </a:custGeom>
          <a:ln w="6223">
            <a:solidFill>
              <a:srgbClr val="4A8E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3F6A8A-9BAF-8842-8115-E3328023D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6427643"/>
            <a:ext cx="1130536" cy="2017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Imag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3">
            <a:extLst>
              <a:ext uri="{FF2B5EF4-FFF2-40B4-BE49-F238E27FC236}">
                <a16:creationId xmlns:a16="http://schemas.microsoft.com/office/drawing/2014/main" id="{8507CAE2-408F-B847-83F8-F9B59DA340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19200" y="2362200"/>
            <a:ext cx="5410199" cy="3581399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add text </a:t>
            </a:r>
            <a:endParaRPr dirty="0"/>
          </a:p>
        </p:txBody>
      </p:sp>
      <p:sp>
        <p:nvSpPr>
          <p:cNvPr id="11" name="Title 11">
            <a:extLst>
              <a:ext uri="{FF2B5EF4-FFF2-40B4-BE49-F238E27FC236}">
                <a16:creationId xmlns:a16="http://schemas.microsoft.com/office/drawing/2014/main" id="{98FECE91-5DDC-4E46-8D6B-8BAA98D8F4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9200" y="914400"/>
            <a:ext cx="9836485" cy="5539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4570"/>
                </a:solidFill>
              </a:defRPr>
            </a:lvl1pPr>
          </a:lstStyle>
          <a:p>
            <a:r>
              <a:rPr lang="en-US" dirty="0"/>
              <a:t>Click to Edit Headline</a:t>
            </a:r>
          </a:p>
        </p:txBody>
      </p:sp>
      <p:sp>
        <p:nvSpPr>
          <p:cNvPr id="12" name="Content Placeholder 21">
            <a:extLst>
              <a:ext uri="{FF2B5EF4-FFF2-40B4-BE49-F238E27FC236}">
                <a16:creationId xmlns:a16="http://schemas.microsoft.com/office/drawing/2014/main" id="{1357B235-EF49-9146-84DF-4FA3A4813F2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19200" y="1628001"/>
            <a:ext cx="9886950" cy="276999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8CD1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sz="1800" dirty="0">
                <a:solidFill>
                  <a:srgbClr val="8BD1CC"/>
                </a:solidFill>
              </a:rPr>
              <a:t>CLICK TO EDIT HEADLINE: ALL CAPS PLEASE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A321C-186C-9745-A82A-66E3A75C5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62800" y="2362200"/>
            <a:ext cx="3892550" cy="35813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00F8EF23-795D-4544-8D67-6BD9D7EA01D1}"/>
              </a:ext>
            </a:extLst>
          </p:cNvPr>
          <p:cNvSpPr/>
          <p:nvPr userDrawn="1"/>
        </p:nvSpPr>
        <p:spPr>
          <a:xfrm rot="5400000" flipH="1">
            <a:off x="5524500" y="1333499"/>
            <a:ext cx="76200" cy="10363200"/>
          </a:xfrm>
          <a:custGeom>
            <a:avLst/>
            <a:gdLst/>
            <a:ahLst/>
            <a:cxnLst/>
            <a:rect l="l" t="t" r="r" b="b"/>
            <a:pathLst>
              <a:path h="5595620">
                <a:moveTo>
                  <a:pt x="0" y="0"/>
                </a:moveTo>
                <a:lnTo>
                  <a:pt x="0" y="5595112"/>
                </a:lnTo>
              </a:path>
            </a:pathLst>
          </a:custGeom>
          <a:ln w="6223">
            <a:solidFill>
              <a:srgbClr val="4A8E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46B67E2-7C2A-454F-B1D6-996B2FA688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6427643"/>
            <a:ext cx="1130536" cy="20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84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Text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3">
            <a:extLst>
              <a:ext uri="{FF2B5EF4-FFF2-40B4-BE49-F238E27FC236}">
                <a16:creationId xmlns:a16="http://schemas.microsoft.com/office/drawing/2014/main" id="{8507CAE2-408F-B847-83F8-F9B59DA340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09200" y="2362200"/>
            <a:ext cx="5410199" cy="3581399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add text </a:t>
            </a:r>
            <a:endParaRPr dirty="0"/>
          </a:p>
        </p:txBody>
      </p:sp>
      <p:sp>
        <p:nvSpPr>
          <p:cNvPr id="11" name="Title 11">
            <a:extLst>
              <a:ext uri="{FF2B5EF4-FFF2-40B4-BE49-F238E27FC236}">
                <a16:creationId xmlns:a16="http://schemas.microsoft.com/office/drawing/2014/main" id="{98FECE91-5DDC-4E46-8D6B-8BAA98D8F4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9200" y="914400"/>
            <a:ext cx="9836485" cy="5539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4570"/>
                </a:solidFill>
              </a:defRPr>
            </a:lvl1pPr>
          </a:lstStyle>
          <a:p>
            <a:r>
              <a:rPr lang="en-US" dirty="0"/>
              <a:t>Click to Edit Headline</a:t>
            </a:r>
          </a:p>
        </p:txBody>
      </p:sp>
      <p:sp>
        <p:nvSpPr>
          <p:cNvPr id="12" name="Content Placeholder 21">
            <a:extLst>
              <a:ext uri="{FF2B5EF4-FFF2-40B4-BE49-F238E27FC236}">
                <a16:creationId xmlns:a16="http://schemas.microsoft.com/office/drawing/2014/main" id="{1357B235-EF49-9146-84DF-4FA3A4813F2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19200" y="1628001"/>
            <a:ext cx="9886950" cy="276999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8CD1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sz="1800" dirty="0">
                <a:solidFill>
                  <a:srgbClr val="8BD1CC"/>
                </a:solidFill>
              </a:rPr>
              <a:t>CLICK TO EDIT HEADLINE: ALL CAPS PLEASE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A321C-186C-9745-A82A-66E3A75C5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200" y="2362200"/>
            <a:ext cx="3892550" cy="35813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00F8EF23-795D-4544-8D67-6BD9D7EA01D1}"/>
              </a:ext>
            </a:extLst>
          </p:cNvPr>
          <p:cNvSpPr/>
          <p:nvPr userDrawn="1"/>
        </p:nvSpPr>
        <p:spPr>
          <a:xfrm rot="5400000" flipH="1">
            <a:off x="5524500" y="1333499"/>
            <a:ext cx="76200" cy="10363200"/>
          </a:xfrm>
          <a:custGeom>
            <a:avLst/>
            <a:gdLst/>
            <a:ahLst/>
            <a:cxnLst/>
            <a:rect l="l" t="t" r="r" b="b"/>
            <a:pathLst>
              <a:path h="5595620">
                <a:moveTo>
                  <a:pt x="0" y="0"/>
                </a:moveTo>
                <a:lnTo>
                  <a:pt x="0" y="5595112"/>
                </a:lnTo>
              </a:path>
            </a:pathLst>
          </a:custGeom>
          <a:ln w="6223">
            <a:solidFill>
              <a:srgbClr val="4A8E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46B67E2-7C2A-454F-B1D6-996B2FA688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6427643"/>
            <a:ext cx="1130536" cy="20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8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Object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219200" y="2133600"/>
            <a:ext cx="446837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2133600"/>
            <a:ext cx="4468377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dirty="0"/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D3FE798A-639D-804E-B677-FB6FD8765F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9200" y="914400"/>
            <a:ext cx="9836485" cy="5539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Headline</a:t>
            </a:r>
          </a:p>
        </p:txBody>
      </p:sp>
      <p:sp>
        <p:nvSpPr>
          <p:cNvPr id="14" name="Content Placeholder 21">
            <a:extLst>
              <a:ext uri="{FF2B5EF4-FFF2-40B4-BE49-F238E27FC236}">
                <a16:creationId xmlns:a16="http://schemas.microsoft.com/office/drawing/2014/main" id="{623A3116-BBC9-2B41-A46B-B8E7D835AF8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19200" y="1628001"/>
            <a:ext cx="9886950" cy="27699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sz="1800" dirty="0">
                <a:solidFill>
                  <a:srgbClr val="8BD1CC"/>
                </a:solidFill>
              </a:rPr>
              <a:t>CLICK TO ADD SECONDARY TITLE: ALL CAPS PLEASE</a:t>
            </a:r>
            <a:endParaRPr lang="en-US" dirty="0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0769CC5C-9867-D24C-A1CD-6ED450783146}"/>
              </a:ext>
            </a:extLst>
          </p:cNvPr>
          <p:cNvSpPr/>
          <p:nvPr userDrawn="1"/>
        </p:nvSpPr>
        <p:spPr>
          <a:xfrm rot="5400000" flipH="1">
            <a:off x="5524500" y="1333499"/>
            <a:ext cx="76200" cy="10363200"/>
          </a:xfrm>
          <a:custGeom>
            <a:avLst/>
            <a:gdLst/>
            <a:ahLst/>
            <a:cxnLst/>
            <a:rect l="l" t="t" r="r" b="b"/>
            <a:pathLst>
              <a:path h="5595620">
                <a:moveTo>
                  <a:pt x="0" y="0"/>
                </a:moveTo>
                <a:lnTo>
                  <a:pt x="0" y="5595112"/>
                </a:lnTo>
              </a:path>
            </a:pathLst>
          </a:custGeom>
          <a:ln w="6223">
            <a:solidFill>
              <a:srgbClr val="4A8E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BC214C1-C8FD-5547-AF31-9AE9C45F6C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6427643"/>
            <a:ext cx="1130536" cy="2017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60B96DDA-4241-484B-93C6-17D67D34A633}"/>
              </a:ext>
            </a:extLst>
          </p:cNvPr>
          <p:cNvSpPr/>
          <p:nvPr userDrawn="1"/>
        </p:nvSpPr>
        <p:spPr>
          <a:xfrm rot="5400000" flipH="1">
            <a:off x="5524500" y="1333499"/>
            <a:ext cx="76200" cy="10363200"/>
          </a:xfrm>
          <a:custGeom>
            <a:avLst/>
            <a:gdLst/>
            <a:ahLst/>
            <a:cxnLst/>
            <a:rect l="l" t="t" r="r" b="b"/>
            <a:pathLst>
              <a:path h="5595620">
                <a:moveTo>
                  <a:pt x="0" y="0"/>
                </a:moveTo>
                <a:lnTo>
                  <a:pt x="0" y="5595112"/>
                </a:lnTo>
              </a:path>
            </a:pathLst>
          </a:custGeom>
          <a:ln w="6223">
            <a:solidFill>
              <a:srgbClr val="4A8E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E0C65CD-15E9-EE4B-8F6F-77FC04E769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6427643"/>
            <a:ext cx="1130536" cy="201757"/>
          </a:xfrm>
          <a:prstGeom prst="rect">
            <a:avLst/>
          </a:prstGeom>
        </p:spPr>
      </p:pic>
      <p:sp>
        <p:nvSpPr>
          <p:cNvPr id="21" name="Holder 3">
            <a:extLst>
              <a:ext uri="{FF2B5EF4-FFF2-40B4-BE49-F238E27FC236}">
                <a16:creationId xmlns:a16="http://schemas.microsoft.com/office/drawing/2014/main" id="{BCA4DF84-9992-284D-818C-829DB66F195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19200" y="2563767"/>
            <a:ext cx="9836485" cy="246221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add text </a:t>
            </a:r>
            <a:endParaRPr dirty="0"/>
          </a:p>
        </p:txBody>
      </p:sp>
      <p:sp>
        <p:nvSpPr>
          <p:cNvPr id="23" name="Title 11">
            <a:extLst>
              <a:ext uri="{FF2B5EF4-FFF2-40B4-BE49-F238E27FC236}">
                <a16:creationId xmlns:a16="http://schemas.microsoft.com/office/drawing/2014/main" id="{B6588192-BDFF-7E49-8F8D-F81399D31C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9200" y="914400"/>
            <a:ext cx="9836485" cy="55399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Headline</a:t>
            </a:r>
          </a:p>
        </p:txBody>
      </p:sp>
      <p:sp>
        <p:nvSpPr>
          <p:cNvPr id="24" name="Content Placeholder 21">
            <a:extLst>
              <a:ext uri="{FF2B5EF4-FFF2-40B4-BE49-F238E27FC236}">
                <a16:creationId xmlns:a16="http://schemas.microsoft.com/office/drawing/2014/main" id="{EEFC79E7-76E2-4249-AAE7-25736FD541B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19200" y="1628001"/>
            <a:ext cx="9886950" cy="276999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8CD1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sz="1800" dirty="0">
                <a:solidFill>
                  <a:srgbClr val="8BD1CC"/>
                </a:solidFill>
              </a:rPr>
              <a:t>CLICK TO ADD SECONDARY TITLE: ALL CAPS PLEASE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7757" y="783652"/>
            <a:ext cx="983648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4570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CLICK TO 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7757" y="1534068"/>
            <a:ext cx="9836485" cy="4299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71B4AD86-A228-D94F-A35C-E2E7E67D430C}"/>
              </a:ext>
            </a:extLst>
          </p:cNvPr>
          <p:cNvSpPr/>
          <p:nvPr userDrawn="1"/>
        </p:nvSpPr>
        <p:spPr>
          <a:xfrm>
            <a:off x="811841" y="800100"/>
            <a:ext cx="0" cy="5254625"/>
          </a:xfrm>
          <a:custGeom>
            <a:avLst/>
            <a:gdLst/>
            <a:ahLst/>
            <a:cxnLst/>
            <a:rect l="l" t="t" r="r" b="b"/>
            <a:pathLst>
              <a:path h="5254625">
                <a:moveTo>
                  <a:pt x="0" y="0"/>
                </a:moveTo>
                <a:lnTo>
                  <a:pt x="0" y="5254244"/>
                </a:lnTo>
              </a:path>
            </a:pathLst>
          </a:custGeom>
          <a:ln w="2000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E8C64D-ACFB-D042-81DA-A02E998C20DF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29" y="5637911"/>
            <a:ext cx="2335596" cy="41681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7" r:id="rId3"/>
    <p:sldLayoutId id="2147483663" r:id="rId4"/>
    <p:sldLayoutId id="2147483662" r:id="rId5"/>
    <p:sldLayoutId id="2147483665" r:id="rId6"/>
  </p:sldLayoutIdLst>
  <p:txStyles>
    <p:titleStyle>
      <a:lvl1pPr>
        <a:defRPr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validator.w3.org/docs/why.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alidator.w3.org/docs/why.html" TargetMode="External"/><Relationship Id="rId2" Type="http://schemas.openxmlformats.org/officeDocument/2006/relationships/hyperlink" Target="https://en.wikipedia.org/wiki/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.w3.org/html5/html-author/charref" TargetMode="External"/><Relationship Id="rId4" Type="http://schemas.openxmlformats.org/officeDocument/2006/relationships/hyperlink" Target="https://www.w3schools.com/tag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11841" y="800100"/>
            <a:ext cx="0" cy="5254625"/>
          </a:xfrm>
          <a:custGeom>
            <a:avLst/>
            <a:gdLst/>
            <a:ahLst/>
            <a:cxnLst/>
            <a:rect l="l" t="t" r="r" b="b"/>
            <a:pathLst>
              <a:path h="5254625">
                <a:moveTo>
                  <a:pt x="0" y="0"/>
                </a:moveTo>
                <a:lnTo>
                  <a:pt x="0" y="5254244"/>
                </a:lnTo>
              </a:path>
            </a:pathLst>
          </a:custGeom>
          <a:ln w="2000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10829" y="1175122"/>
            <a:ext cx="9990569" cy="23519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US" sz="6000" dirty="0">
                <a:solidFill>
                  <a:srgbClr val="FFFFFF"/>
                </a:solidFill>
              </a:rPr>
              <a:t>INTRODUCTION TO HTML</a:t>
            </a:r>
            <a:br>
              <a:rPr lang="en-US" sz="4800" dirty="0">
                <a:solidFill>
                  <a:srgbClr val="FFFFFF"/>
                </a:solidFill>
              </a:rPr>
            </a:br>
            <a:br>
              <a:rPr lang="en-US" sz="4400" b="0" dirty="0"/>
            </a:br>
            <a:endParaRPr sz="4800" dirty="0"/>
          </a:p>
        </p:txBody>
      </p:sp>
      <p:sp>
        <p:nvSpPr>
          <p:cNvPr id="10" name="object 10"/>
          <p:cNvSpPr txBox="1"/>
          <p:nvPr/>
        </p:nvSpPr>
        <p:spPr>
          <a:xfrm>
            <a:off x="1210829" y="2351085"/>
            <a:ext cx="975662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B8E1DA"/>
                </a:solidFill>
                <a:latin typeface="Open Sans"/>
                <a:cs typeface="Open Sans"/>
              </a:rPr>
              <a:t>Kelly Leaveck</a:t>
            </a:r>
            <a:r>
              <a:rPr sz="2400" b="1" dirty="0">
                <a:solidFill>
                  <a:srgbClr val="B8E1DA"/>
                </a:solidFill>
                <a:latin typeface="Open Sans"/>
                <a:cs typeface="Open Sans"/>
              </a:rPr>
              <a:t>|</a:t>
            </a:r>
            <a:r>
              <a:rPr sz="2400" b="1" spc="-95" dirty="0">
                <a:solidFill>
                  <a:srgbClr val="B8E1DA"/>
                </a:solidFill>
                <a:latin typeface="Open Sans"/>
                <a:cs typeface="Open Sans"/>
              </a:rPr>
              <a:t> </a:t>
            </a:r>
            <a:r>
              <a:rPr lang="en-US" sz="2400" b="1" dirty="0">
                <a:solidFill>
                  <a:srgbClr val="B8E1DA"/>
                </a:solidFill>
                <a:latin typeface="Open Sans"/>
                <a:cs typeface="Open Sans"/>
              </a:rPr>
              <a:t>Web Developer</a:t>
            </a:r>
            <a:endParaRPr sz="2400" dirty="0">
              <a:latin typeface="Open Sans"/>
              <a:cs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DBDD70-A3CF-EA4A-84A5-C814F5CF2E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29" y="5637911"/>
            <a:ext cx="2335596" cy="4168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221995-4AED-8142-AD8C-D17BEC4F1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1752600"/>
            <a:ext cx="9836485" cy="3575923"/>
          </a:xfrm>
        </p:spPr>
        <p:txBody>
          <a:bodyPr/>
          <a:lstStyle/>
          <a:p>
            <a:pPr marL="458787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rPr>
              <a:t>Walk away with a basic understanding of HTML and its usage.</a:t>
            </a:r>
            <a:br>
              <a:rPr lang="en-US" sz="2000" dirty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rPr>
            </a:br>
            <a:endParaRPr lang="en-US" sz="2000" dirty="0">
              <a:solidFill>
                <a:schemeClr val="tx1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458787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rPr>
              <a:t>Put your own very simple HTML page live on the internet!  </a:t>
            </a:r>
          </a:p>
          <a:p>
            <a:pPr marL="458787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458787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rPr>
              <a:t>If time, add some basic CSS and JS your page.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2D01D4-79F9-284B-82BA-93B0D2E69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914400"/>
            <a:ext cx="9836485" cy="553998"/>
          </a:xfrm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dirty="0"/>
              <a:t>Workshop Goals</a:t>
            </a:r>
            <a:endParaRPr lang="en-US" dirty="0">
              <a:solidFill>
                <a:srgbClr val="EB7552"/>
              </a:solidFill>
              <a:latin typeface="Lato" charset="0"/>
              <a:ea typeface="Lato" charset="0"/>
              <a:cs typeface="Lato" charset="0"/>
              <a:sym typeface="Arial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839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221995-4AED-8142-AD8C-D17BEC4F1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199" y="1676400"/>
            <a:ext cx="9836485" cy="4462760"/>
          </a:xfrm>
        </p:spPr>
        <p:txBody>
          <a:bodyPr/>
          <a:lstStyle/>
          <a:p>
            <a:pPr marL="458787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rPr>
              <a:t>Quick OU navigation/usage refresher</a:t>
            </a:r>
            <a:br>
              <a:rPr lang="en-US" sz="2000" dirty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rPr>
            </a:br>
            <a:endParaRPr lang="en-US" sz="2000" dirty="0">
              <a:solidFill>
                <a:schemeClr val="tx1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458787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rPr>
              <a:t>Brief history and overview of HTML</a:t>
            </a:r>
          </a:p>
          <a:p>
            <a:pPr marL="458787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rPr>
              <a:t>A gentle intro to HTML tags</a:t>
            </a:r>
          </a:p>
          <a:p>
            <a:pPr marL="458787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rPr>
              <a:t>Super simple HTML</a:t>
            </a:r>
          </a:p>
          <a:p>
            <a:pPr marL="458787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458787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rPr>
              <a:t>Hands On Project</a:t>
            </a:r>
          </a:p>
          <a:p>
            <a:pPr marL="458787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458787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rPr>
              <a:t>Pathing Demo</a:t>
            </a:r>
          </a:p>
          <a:p>
            <a:pPr marL="458787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458787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rPr>
              <a:t>HTML with basic CSS</a:t>
            </a:r>
          </a:p>
          <a:p>
            <a:pPr marL="458787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rPr>
              <a:t>HTML with basic JS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2D01D4-79F9-284B-82BA-93B0D2E69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9" y="533400"/>
            <a:ext cx="9836485" cy="55399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854233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AD10BE-C7D6-6D42-B7BB-23F4A3872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914400"/>
            <a:ext cx="9836485" cy="553998"/>
          </a:xfrm>
        </p:spPr>
        <p:txBody>
          <a:bodyPr/>
          <a:lstStyle/>
          <a:p>
            <a:r>
              <a:rPr lang="en-US" dirty="0"/>
              <a:t>Useful Hot Keys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DF6A69-2F67-4540-97B2-9D978A8F8437}"/>
              </a:ext>
            </a:extLst>
          </p:cNvPr>
          <p:cNvSpPr/>
          <p:nvPr/>
        </p:nvSpPr>
        <p:spPr>
          <a:xfrm>
            <a:off x="990600" y="2514600"/>
            <a:ext cx="5029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8787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kern="0" dirty="0">
                <a:latin typeface="Open Sans" charset="0"/>
                <a:ea typeface="Open Sans" charset="0"/>
                <a:cs typeface="Open Sans" charset="0"/>
              </a:rPr>
              <a:t>Ctrl + C		Copy</a:t>
            </a:r>
          </a:p>
          <a:p>
            <a:pPr marL="458787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kern="0" dirty="0">
                <a:latin typeface="Open Sans" charset="0"/>
                <a:ea typeface="Open Sans" charset="0"/>
                <a:cs typeface="Open Sans" charset="0"/>
              </a:rPr>
              <a:t>Ctrl + v		Paste</a:t>
            </a:r>
          </a:p>
          <a:p>
            <a:pPr marL="458787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kern="0" dirty="0">
                <a:latin typeface="Open Sans" charset="0"/>
                <a:ea typeface="Open Sans" charset="0"/>
                <a:cs typeface="Open Sans" charset="0"/>
              </a:rPr>
              <a:t>Ctrl + z		Undo</a:t>
            </a:r>
          </a:p>
          <a:p>
            <a:pPr marL="458787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kern="0" dirty="0">
                <a:latin typeface="Open Sans" charset="0"/>
                <a:ea typeface="Open Sans" charset="0"/>
                <a:cs typeface="Open Sans" charset="0"/>
              </a:rPr>
              <a:t>Ctrl + ?		Comment</a:t>
            </a:r>
          </a:p>
          <a:p>
            <a:pPr marL="458787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800" kern="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B9D1A2-60FE-4B8C-8DDB-E8DFB2BCFA74}"/>
              </a:ext>
            </a:extLst>
          </p:cNvPr>
          <p:cNvSpPr txBox="1"/>
          <p:nvPr/>
        </p:nvSpPr>
        <p:spPr>
          <a:xfrm>
            <a:off x="2286000" y="1806833"/>
            <a:ext cx="1350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Windows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072BDD-E69C-4C60-A988-F8A36ABBEF0B}"/>
              </a:ext>
            </a:extLst>
          </p:cNvPr>
          <p:cNvSpPr txBox="1"/>
          <p:nvPr/>
        </p:nvSpPr>
        <p:spPr>
          <a:xfrm>
            <a:off x="7772400" y="1806833"/>
            <a:ext cx="724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06119-D5FD-412A-9E35-3E1893A46833}"/>
              </a:ext>
            </a:extLst>
          </p:cNvPr>
          <p:cNvSpPr txBox="1"/>
          <p:nvPr/>
        </p:nvSpPr>
        <p:spPr>
          <a:xfrm>
            <a:off x="6477000" y="2514600"/>
            <a:ext cx="5029200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8787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kern="0" dirty="0" err="1">
                <a:latin typeface="Open Sans" charset="0"/>
                <a:ea typeface="Open Sans" charset="0"/>
                <a:cs typeface="Open Sans" charset="0"/>
              </a:rPr>
              <a:t>Cmd</a:t>
            </a:r>
            <a:r>
              <a:rPr lang="en-US" sz="2800" kern="0" dirty="0">
                <a:latin typeface="Open Sans" charset="0"/>
                <a:ea typeface="Open Sans" charset="0"/>
                <a:cs typeface="Open Sans" charset="0"/>
              </a:rPr>
              <a:t> + C	Copy</a:t>
            </a:r>
          </a:p>
          <a:p>
            <a:pPr marL="458787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kern="0" dirty="0" err="1">
                <a:latin typeface="Open Sans" charset="0"/>
                <a:ea typeface="Open Sans" charset="0"/>
                <a:cs typeface="Open Sans" charset="0"/>
              </a:rPr>
              <a:t>Cmd</a:t>
            </a:r>
            <a:r>
              <a:rPr lang="en-US" sz="2800" kern="0" dirty="0">
                <a:latin typeface="Open Sans" charset="0"/>
                <a:ea typeface="Open Sans" charset="0"/>
                <a:cs typeface="Open Sans" charset="0"/>
              </a:rPr>
              <a:t> + v		Paste</a:t>
            </a:r>
          </a:p>
          <a:p>
            <a:pPr marL="458787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kern="0" dirty="0" err="1">
                <a:latin typeface="Open Sans" charset="0"/>
                <a:ea typeface="Open Sans" charset="0"/>
                <a:cs typeface="Open Sans" charset="0"/>
              </a:rPr>
              <a:t>Cmd</a:t>
            </a:r>
            <a:r>
              <a:rPr lang="en-US" sz="2800" kern="0" dirty="0">
                <a:latin typeface="Open Sans" charset="0"/>
                <a:ea typeface="Open Sans" charset="0"/>
                <a:cs typeface="Open Sans" charset="0"/>
              </a:rPr>
              <a:t> + z		Undo</a:t>
            </a:r>
          </a:p>
          <a:p>
            <a:pPr marL="458787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kern="0" dirty="0" err="1">
                <a:latin typeface="Open Sans" charset="0"/>
                <a:ea typeface="Open Sans" charset="0"/>
                <a:cs typeface="Open Sans" charset="0"/>
              </a:rPr>
              <a:t>Cmd</a:t>
            </a:r>
            <a:r>
              <a:rPr lang="en-US" sz="2800" kern="0" dirty="0">
                <a:latin typeface="Open Sans" charset="0"/>
                <a:ea typeface="Open Sans" charset="0"/>
                <a:cs typeface="Open Sans" charset="0"/>
              </a:rPr>
              <a:t> + ?		Comment</a:t>
            </a:r>
          </a:p>
          <a:p>
            <a:pPr marL="458787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800" kern="0" dirty="0">
              <a:latin typeface="Open Sans" charset="0"/>
              <a:ea typeface="Open Sans" charset="0"/>
              <a:cs typeface="Open San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928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AD10BE-C7D6-6D42-B7BB-23F4A3872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914400"/>
            <a:ext cx="9836485" cy="553998"/>
          </a:xfrm>
        </p:spPr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1A0BE-FDF0-41B7-97C3-0BDE96A23847}"/>
              </a:ext>
            </a:extLst>
          </p:cNvPr>
          <p:cNvSpPr txBox="1"/>
          <p:nvPr/>
        </p:nvSpPr>
        <p:spPr>
          <a:xfrm>
            <a:off x="1219200" y="1812667"/>
            <a:ext cx="96012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HTML went mainstream around the year 2000.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Standardized about the year 2014.</a:t>
            </a:r>
            <a:br>
              <a:rPr lang="en-US" sz="3600" dirty="0"/>
            </a:b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Used to make human content readable by a machine.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History of HTML</a:t>
            </a:r>
            <a:br>
              <a:rPr lang="en-US" sz="3200" dirty="0"/>
            </a:br>
            <a:r>
              <a:rPr lang="en-US" sz="3200" dirty="0"/>
              <a:t>https://en.wikipedia.org/wiki/HTML</a:t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96497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AD10BE-C7D6-6D42-B7BB-23F4A3872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33400"/>
            <a:ext cx="9836485" cy="553998"/>
          </a:xfrm>
        </p:spPr>
        <p:txBody>
          <a:bodyPr/>
          <a:lstStyle/>
          <a:p>
            <a:r>
              <a:rPr lang="en-US" dirty="0"/>
              <a:t>Markup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1A0BE-FDF0-41B7-97C3-0BDE96A23847}"/>
              </a:ext>
            </a:extLst>
          </p:cNvPr>
          <p:cNvSpPr txBox="1"/>
          <p:nvPr/>
        </p:nvSpPr>
        <p:spPr>
          <a:xfrm>
            <a:off x="1231392" y="1258479"/>
            <a:ext cx="96012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The structure that allows for human content to be processed by machines.</a:t>
            </a:r>
            <a:br>
              <a:rPr lang="en-US" sz="3600" dirty="0"/>
            </a:b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Rules are then applied to the content and based off the content, markup tags, and instructions given the content is rendered on a webpage. </a:t>
            </a:r>
            <a:br>
              <a:rPr lang="en-US" sz="2800" dirty="0"/>
            </a:b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Why validate?</a:t>
            </a:r>
            <a:br>
              <a:rPr lang="en-US" sz="2800" dirty="0"/>
            </a:br>
            <a:r>
              <a:rPr lang="en-US" sz="2800" dirty="0">
                <a:hlinkClick r:id="rId2"/>
              </a:rPr>
              <a:t>https://validator.w3.org/docs/why.html</a:t>
            </a: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2800" dirty="0"/>
              <a:t>HTML Validation</a:t>
            </a:r>
            <a:br>
              <a:rPr lang="en-US" sz="2800" dirty="0"/>
            </a:br>
            <a:r>
              <a:rPr lang="fr-FR" sz="2800" dirty="0"/>
              <a:t>https://validator.w3.org/nu/</a:t>
            </a:r>
            <a:br>
              <a:rPr lang="en-US" sz="3600" dirty="0"/>
            </a:b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81865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9365D2-E6D9-764B-A690-3C9A8037B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List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0CB9D8-3692-4CC4-9329-623A615DE4F0}"/>
              </a:ext>
            </a:extLst>
          </p:cNvPr>
          <p:cNvSpPr/>
          <p:nvPr/>
        </p:nvSpPr>
        <p:spPr>
          <a:xfrm>
            <a:off x="381000" y="1674673"/>
            <a:ext cx="11277600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887" lvl="1">
              <a:spcAft>
                <a:spcPts val="600"/>
              </a:spcAft>
            </a:pPr>
            <a:r>
              <a:rPr lang="en-US" sz="1600" kern="0" dirty="0">
                <a:latin typeface="Open Sans" charset="0"/>
                <a:ea typeface="Open Sans" charset="0"/>
                <a:cs typeface="Open Sans" charset="0"/>
              </a:rPr>
              <a:t>History of HTML 			</a:t>
            </a:r>
            <a:r>
              <a:rPr lang="en-US" sz="1600" kern="0" dirty="0">
                <a:latin typeface="Open Sans" charset="0"/>
                <a:ea typeface="Open Sans" charset="0"/>
                <a:cs typeface="Open Sans" charset="0"/>
                <a:hlinkClick r:id="rId2"/>
              </a:rPr>
              <a:t>https://en.wikipedia.org/wiki/HTML</a:t>
            </a:r>
            <a:endParaRPr lang="en-US" sz="1600" kern="0" dirty="0">
              <a:latin typeface="Open Sans" charset="0"/>
              <a:ea typeface="Open Sans" charset="0"/>
              <a:cs typeface="Open Sans" charset="0"/>
            </a:endParaRPr>
          </a:p>
          <a:p>
            <a:pPr marL="115887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kern="0" dirty="0">
                <a:latin typeface="Open Sans" charset="0"/>
                <a:ea typeface="Open Sans" charset="0"/>
                <a:cs typeface="Open Sans" charset="0"/>
              </a:rPr>
              <a:t>HTML Validation			https://validator.w3.org/nu/	</a:t>
            </a:r>
          </a:p>
          <a:p>
            <a:pPr marL="115887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kern="0" dirty="0">
                <a:latin typeface="Open Sans" charset="0"/>
                <a:ea typeface="Open Sans" charset="0"/>
                <a:cs typeface="Open Sans" charset="0"/>
              </a:rPr>
              <a:t>Why Validate?			</a:t>
            </a:r>
            <a:r>
              <a:rPr lang="en-US" sz="1600" kern="0" dirty="0">
                <a:latin typeface="Open Sans" charset="0"/>
                <a:ea typeface="Open Sans" charset="0"/>
                <a:cs typeface="Open Sans" charset="0"/>
                <a:hlinkClick r:id="rId3"/>
              </a:rPr>
              <a:t>https://validator.w3.org/docs/why.html</a:t>
            </a:r>
            <a:endParaRPr lang="en-US" sz="1600" kern="0" dirty="0">
              <a:latin typeface="Open Sans" charset="0"/>
              <a:ea typeface="Open Sans" charset="0"/>
              <a:cs typeface="Open Sans" charset="0"/>
            </a:endParaRPr>
          </a:p>
          <a:p>
            <a:pPr marL="115887" lvl="1">
              <a:spcAft>
                <a:spcPts val="600"/>
              </a:spcAft>
            </a:pPr>
            <a:r>
              <a:rPr lang="en-US" sz="1600" kern="0" dirty="0">
                <a:latin typeface="Open Sans" charset="0"/>
                <a:ea typeface="Open Sans" charset="0"/>
                <a:cs typeface="Open Sans" charset="0"/>
              </a:rPr>
              <a:t>A Complete List of HTML Tags	</a:t>
            </a:r>
            <a:r>
              <a:rPr lang="en-US" sz="1600" kern="0" dirty="0">
                <a:latin typeface="Open Sans" charset="0"/>
                <a:ea typeface="Open Sans" charset="0"/>
                <a:cs typeface="Open Sans" charset="0"/>
                <a:hlinkClick r:id="rId4"/>
              </a:rPr>
              <a:t>https://www.w3schools.com/tags/</a:t>
            </a:r>
            <a:endParaRPr lang="en-US" sz="1600" kern="0" dirty="0">
              <a:latin typeface="Open Sans" charset="0"/>
              <a:ea typeface="Open Sans" charset="0"/>
              <a:cs typeface="Open Sans" charset="0"/>
            </a:endParaRPr>
          </a:p>
          <a:p>
            <a:pPr marL="115887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kern="0" dirty="0">
                <a:latin typeface="Open Sans" charset="0"/>
                <a:ea typeface="Open Sans" charset="0"/>
                <a:cs typeface="Open Sans" charset="0"/>
              </a:rPr>
              <a:t>Complete List of HTML Entities 	</a:t>
            </a:r>
            <a:r>
              <a:rPr lang="en-US" sz="1600" kern="0" dirty="0">
                <a:latin typeface="Open Sans" charset="0"/>
                <a:ea typeface="Open Sans" charset="0"/>
                <a:cs typeface="Open Sans" charset="0"/>
                <a:hlinkClick r:id="rId5"/>
              </a:rPr>
              <a:t>https://dev.w3.org/html5/html-author/charref</a:t>
            </a:r>
            <a:endParaRPr lang="en-US" sz="1600" kern="0" dirty="0">
              <a:latin typeface="Open Sans" charset="0"/>
              <a:ea typeface="Open Sans" charset="0"/>
              <a:cs typeface="Open Sans" charset="0"/>
            </a:endParaRPr>
          </a:p>
          <a:p>
            <a:pPr marL="115887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kern="0" dirty="0">
                <a:latin typeface="Open Sans" charset="0"/>
                <a:ea typeface="Open Sans" charset="0"/>
                <a:cs typeface="Open Sans" charset="0"/>
              </a:rPr>
              <a:t>Block vs Inline Elements		http://www.cs.sfu.ca/CourseCentral/165/common/ref/wdgxhtml10/block.html</a:t>
            </a:r>
          </a:p>
          <a:p>
            <a:pPr marL="115887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kern="0" dirty="0">
                <a:latin typeface="Open Sans" charset="0"/>
                <a:ea typeface="Open Sans" charset="0"/>
                <a:cs typeface="Open Sans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9442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11841" y="800100"/>
            <a:ext cx="0" cy="5254625"/>
          </a:xfrm>
          <a:custGeom>
            <a:avLst/>
            <a:gdLst/>
            <a:ahLst/>
            <a:cxnLst/>
            <a:rect l="l" t="t" r="r" b="b"/>
            <a:pathLst>
              <a:path h="5254625">
                <a:moveTo>
                  <a:pt x="0" y="0"/>
                </a:moveTo>
                <a:lnTo>
                  <a:pt x="0" y="5254244"/>
                </a:lnTo>
              </a:path>
            </a:pathLst>
          </a:custGeom>
          <a:ln w="2000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10829" y="1175122"/>
            <a:ext cx="9990569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US" sz="6600" dirty="0">
                <a:solidFill>
                  <a:srgbClr val="FFFFFF"/>
                </a:solidFill>
              </a:rPr>
              <a:t>THANK YOU! </a:t>
            </a:r>
            <a:endParaRPr sz="4800" dirty="0"/>
          </a:p>
        </p:txBody>
      </p:sp>
      <p:sp>
        <p:nvSpPr>
          <p:cNvPr id="10" name="object 10"/>
          <p:cNvSpPr txBox="1"/>
          <p:nvPr/>
        </p:nvSpPr>
        <p:spPr>
          <a:xfrm>
            <a:off x="1327800" y="2552813"/>
            <a:ext cx="9756626" cy="137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br>
              <a:rPr lang="en-US" sz="3200" b="1" dirty="0">
                <a:solidFill>
                  <a:schemeClr val="bg1"/>
                </a:solidFill>
                <a:latin typeface="Open Sans"/>
                <a:cs typeface="Open Sans"/>
              </a:rPr>
            </a:br>
            <a:r>
              <a:rPr lang="en-US" sz="3200" b="1" dirty="0">
                <a:solidFill>
                  <a:schemeClr val="bg1"/>
                </a:solidFill>
                <a:latin typeface="Open Sans"/>
                <a:cs typeface="Open Sans"/>
              </a:rPr>
              <a:t>#OUTC19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Open Sans"/>
              <a:cs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DBDD70-A3CF-EA4A-84A5-C814F5CF2E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29" y="5637911"/>
            <a:ext cx="2335596" cy="41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27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2701</TotalTime>
  <Words>78</Words>
  <Application>Microsoft Office PowerPoint</Application>
  <PresentationFormat>Widescreen</PresentationFormat>
  <Paragraphs>54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Bold</vt:lpstr>
      <vt:lpstr>Calibri</vt:lpstr>
      <vt:lpstr>Lato</vt:lpstr>
      <vt:lpstr>Open Sans</vt:lpstr>
      <vt:lpstr>Wingdings</vt:lpstr>
      <vt:lpstr>Office Theme</vt:lpstr>
      <vt:lpstr>INTRODUCTION TO HTML  </vt:lpstr>
      <vt:lpstr>Workshop Goals</vt:lpstr>
      <vt:lpstr>Agenda</vt:lpstr>
      <vt:lpstr>Useful Hot Keys</vt:lpstr>
      <vt:lpstr>History</vt:lpstr>
      <vt:lpstr>Markup</vt:lpstr>
      <vt:lpstr>Resource List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 IN THIS SPACE</dc:title>
  <dc:creator>Kelly Leaveck</dc:creator>
  <cp:lastModifiedBy>Kelly Leaveck</cp:lastModifiedBy>
  <cp:revision>26</cp:revision>
  <cp:lastPrinted>2019-03-15T20:08:56Z</cp:lastPrinted>
  <dcterms:created xsi:type="dcterms:W3CDTF">2019-02-18T19:20:46Z</dcterms:created>
  <dcterms:modified xsi:type="dcterms:W3CDTF">2019-03-18T23:26:34Z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2019-02-18T00:00:00Z</vt:filetime>
  </property>
  <property fmtid="{D5CDD505-2E9C-101B-9397-08002B2CF9AE}" pid="3" name="Creator">
    <vt:lpwstr>Adobe InDesign CC 14.0 (Macintosh)</vt:lpwstr>
  </property>
  <property fmtid="{D5CDD505-2E9C-101B-9397-08002B2CF9AE}" pid="4" name="LastSaved">
    <vt:filetime>2019-02-18T00:00:00Z</vt:filetime>
  </property>
</Properties>
</file>