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35"/>
  </p:notesMasterIdLst>
  <p:handoutMasterIdLst>
    <p:handoutMasterId r:id="rId36"/>
  </p:handoutMasterIdLst>
  <p:sldIdLst>
    <p:sldId id="1859" r:id="rId6"/>
    <p:sldId id="1857" r:id="rId7"/>
    <p:sldId id="1660" r:id="rId8"/>
    <p:sldId id="1670" r:id="rId9"/>
    <p:sldId id="1548" r:id="rId10"/>
    <p:sldId id="1635" r:id="rId11"/>
    <p:sldId id="1523" r:id="rId12"/>
    <p:sldId id="1802" r:id="rId13"/>
    <p:sldId id="1841" r:id="rId14"/>
    <p:sldId id="1527" r:id="rId15"/>
    <p:sldId id="1528" r:id="rId16"/>
    <p:sldId id="1529" r:id="rId17"/>
    <p:sldId id="1530" r:id="rId18"/>
    <p:sldId id="1531" r:id="rId19"/>
    <p:sldId id="1858" r:id="rId20"/>
    <p:sldId id="1860" r:id="rId21"/>
    <p:sldId id="1825" r:id="rId22"/>
    <p:sldId id="1826" r:id="rId23"/>
    <p:sldId id="1827" r:id="rId24"/>
    <p:sldId id="1828" r:id="rId25"/>
    <p:sldId id="1829" r:id="rId26"/>
    <p:sldId id="1832" r:id="rId27"/>
    <p:sldId id="1842" r:id="rId28"/>
    <p:sldId id="1854" r:id="rId29"/>
    <p:sldId id="1855" r:id="rId30"/>
    <p:sldId id="1856" r:id="rId31"/>
    <p:sldId id="1838" r:id="rId32"/>
    <p:sldId id="1839" r:id="rId33"/>
    <p:sldId id="1532" r:id="rId3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859"/>
            <p14:sldId id="1857"/>
            <p14:sldId id="1660"/>
            <p14:sldId id="1670"/>
            <p14:sldId id="1548"/>
            <p14:sldId id="1635"/>
            <p14:sldId id="1523"/>
            <p14:sldId id="1802"/>
            <p14:sldId id="1841"/>
            <p14:sldId id="1527"/>
            <p14:sldId id="1528"/>
            <p14:sldId id="1529"/>
            <p14:sldId id="1530"/>
            <p14:sldId id="1531"/>
          </p14:sldIdLst>
        </p14:section>
        <p14:section name="Soft Black template" id="{888AB95E-1B7E-4E95-8F39-C5D0E8372BC2}">
          <p14:sldIdLst>
            <p14:sldId id="1858"/>
            <p14:sldId id="1860"/>
            <p14:sldId id="1825"/>
            <p14:sldId id="1826"/>
            <p14:sldId id="1827"/>
            <p14:sldId id="1828"/>
            <p14:sldId id="1829"/>
            <p14:sldId id="1832"/>
            <p14:sldId id="1842"/>
            <p14:sldId id="1854"/>
            <p14:sldId id="1855"/>
            <p14:sldId id="1856"/>
            <p14:sldId id="1838"/>
            <p14:sldId id="1839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2D2D2"/>
    <a:srgbClr val="00BCF2"/>
    <a:srgbClr val="0078D4"/>
    <a:srgbClr val="037BDA"/>
    <a:srgbClr val="1A1A1A"/>
    <a:srgbClr val="0D0D0D"/>
    <a:srgbClr val="5C2D9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2133" autoAdjust="0"/>
  </p:normalViewPr>
  <p:slideViewPr>
    <p:cSldViewPr snapToGrid="0">
      <p:cViewPr>
        <p:scale>
          <a:sx n="125" d="100"/>
          <a:sy n="125" d="100"/>
        </p:scale>
        <p:origin x="1216" y="79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3/28/2019 2:23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21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CB9372-CA2B-44D2-90ED-A4A158EB6F2D}" type="datetime8">
              <a:rPr lang="en-US" smtClean="0">
                <a:solidFill>
                  <a:prstClr val="black"/>
                </a:solidFill>
              </a:rPr>
              <a:t>3/28/2019 2:23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7942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92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3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17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4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49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120939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03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4A7B7B7-C694-4FC8-B0BD-20DAA0A272F9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41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1FF42D5-4657-4D58-A751-082C26315A19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51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07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5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3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76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CB9372-CA2B-44D2-90ED-A4A158EB6F2D}" type="datetime8">
              <a:rPr lang="en-US" smtClean="0">
                <a:solidFill>
                  <a:prstClr val="black"/>
                </a:solidFill>
              </a:rPr>
              <a:t>3/28/2019 2:23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565727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3/28/2019 2:23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6083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4A7B7B7-C694-4FC8-B0BD-20DAA0A272F9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37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1FF42D5-4657-4D58-A751-082C26315A19}" type="datetime8">
              <a:rPr lang="en-US" smtClean="0"/>
              <a:t>3/28/2019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1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5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65648-237B-4F95-B822-037276A9D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DDEDED-E833-4EEC-B013-F77EC5C26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AC5816-9323-4710-BEBB-A91B469F8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12AE-2B8E-4428-B733-3FF41EFAA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56EE-AA3A-4CA3-9123-488A34A0F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14D42-15AE-4F57-8665-3857BDD0F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9AFB-32F5-45AD-BAE8-274898E469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9719" y="2082801"/>
            <a:ext cx="2785572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7E371-BA1A-4C07-A8CA-FDB5D995E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D0B-18AE-42C2-B954-009EB5BCB7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07295C-A1CE-411D-92FB-37053D008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FB12-6B9D-4CEA-9A93-7CE2569582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1520" y="2006600"/>
            <a:ext cx="2831127" cy="29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DC85-42C2-473B-85BD-4E8BEAC12D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C0CB1-0CB9-4C5F-B7EA-2028382BB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69396"/>
            <a:ext cx="2750057" cy="30656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618000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483672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3962399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B245-A8B8-4839-9D8A-006C84B3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117A3-E69B-4D89-A69A-EF7381798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7B5D50-6898-43D7-ABF7-5775BC3EA8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E3BFA-8414-4FFD-843C-73F7C7785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9C836-D2B0-4625-B600-FA1BAF9EE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3290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9E6A-7717-4450-AADB-55788A466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8905" y="162443"/>
            <a:ext cx="2750057" cy="30000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08016-D558-4A1E-B1D6-D817A075FD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981" y="563878"/>
            <a:ext cx="2003244" cy="22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382845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8D9E4-C7FC-4442-BE0C-4990BB194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9485" y="3962400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2" r:id="rId2"/>
    <p:sldLayoutId id="2147484766" r:id="rId3"/>
    <p:sldLayoutId id="2147484768" r:id="rId4"/>
    <p:sldLayoutId id="2147484769" r:id="rId5"/>
    <p:sldLayoutId id="2147484770" r:id="rId6"/>
    <p:sldLayoutId id="2147484240" r:id="rId7"/>
    <p:sldLayoutId id="2147484241" r:id="rId8"/>
    <p:sldLayoutId id="2147484474" r:id="rId9"/>
    <p:sldLayoutId id="2147484245" r:id="rId10"/>
    <p:sldLayoutId id="2147484247" r:id="rId11"/>
    <p:sldLayoutId id="2147484639" r:id="rId12"/>
    <p:sldLayoutId id="2147484603" r:id="rId13"/>
    <p:sldLayoutId id="2147484700" r:id="rId14"/>
    <p:sldLayoutId id="2147484701" r:id="rId15"/>
    <p:sldLayoutId id="2147484702" r:id="rId16"/>
    <p:sldLayoutId id="2147484640" r:id="rId17"/>
    <p:sldLayoutId id="2147484641" r:id="rId18"/>
    <p:sldLayoutId id="2147484583" r:id="rId19"/>
    <p:sldLayoutId id="2147484249" r:id="rId20"/>
    <p:sldLayoutId id="2147484582" r:id="rId21"/>
    <p:sldLayoutId id="2147484584" r:id="rId22"/>
    <p:sldLayoutId id="2147484256" r:id="rId23"/>
    <p:sldLayoutId id="2147484257" r:id="rId24"/>
    <p:sldLayoutId id="2147484585" r:id="rId25"/>
    <p:sldLayoutId id="2147484760" r:id="rId26"/>
    <p:sldLayoutId id="2147484761" r:id="rId27"/>
    <p:sldLayoutId id="2147484299" r:id="rId28"/>
    <p:sldLayoutId id="2147484263" r:id="rId2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1" r:id="rId1"/>
    <p:sldLayoutId id="2147484777" r:id="rId2"/>
    <p:sldLayoutId id="2147484764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738" r:id="rId11"/>
    <p:sldLayoutId id="2147484739" r:id="rId12"/>
    <p:sldLayoutId id="2147484740" r:id="rId13"/>
    <p:sldLayoutId id="2147484661" r:id="rId14"/>
    <p:sldLayoutId id="2147484663" r:id="rId15"/>
    <p:sldLayoutId id="2147484665" r:id="rId16"/>
    <p:sldLayoutId id="2147484774" r:id="rId17"/>
    <p:sldLayoutId id="2147484775" r:id="rId18"/>
    <p:sldLayoutId id="2147484776" r:id="rId19"/>
    <p:sldLayoutId id="2147484666" r:id="rId20"/>
    <p:sldLayoutId id="2147484667" r:id="rId21"/>
    <p:sldLayoutId id="2147484668" r:id="rId22"/>
    <p:sldLayoutId id="2147484669" r:id="rId23"/>
    <p:sldLayoutId id="2147484759" r:id="rId24"/>
    <p:sldLayoutId id="2147484670" r:id="rId25"/>
    <p:sldLayoutId id="2147484773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iellogroup.com/resources/contrastAnalys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Relationship Id="rId5" Type="http://schemas.openxmlformats.org/officeDocument/2006/relationships/hyperlink" Target="https://support.office.com/en-US/article/Make-your-PowerPoint-presentations-accessible-6f7772b2-2f33-4bd2-8ca7-dae3b2b3ef25" TargetMode="Externa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iellogroup.com/resources/contrastAnalys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upport.office.com/en-US/article/Make-your-PowerPoint-presentations-accessible-6f7772b2-2f33-4bd2-8ca7-dae3b2b3ef25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name or 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4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code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slide layout uses Consolas, a monotype font which is ideal for showing software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(hidden)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Some speakers at Microsoft like to use this slide for hidden “notes slides”. </a:t>
            </a:r>
          </a:p>
          <a:p>
            <a:r>
              <a:rPr lang="en-US"/>
              <a:t>Delete it if you don’t want to use it.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NEXT: &lt;next slide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name or 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name or 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(without bullet points)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topic: Segoe UI Semilight, size 28pt</a:t>
            </a:r>
          </a:p>
          <a:p>
            <a:pPr lvl="1"/>
            <a:r>
              <a:rPr lang="en-US"/>
              <a:t>Segoe UI, size 20pt for second level</a:t>
            </a:r>
          </a:p>
          <a:p>
            <a:pPr lvl="2"/>
            <a:r>
              <a:rPr lang="en-US"/>
              <a:t>Segoe UI, size 16pt for 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with bulleted 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topic: Segoe UI Semilight, size 28pt</a:t>
            </a:r>
          </a:p>
          <a:p>
            <a:pPr lvl="1"/>
            <a:r>
              <a:rPr lang="en-US"/>
              <a:t>Segoe UI, size 20pt for second level</a:t>
            </a:r>
          </a:p>
          <a:p>
            <a:pPr lvl="2"/>
            <a:r>
              <a:rPr lang="en-US"/>
              <a:t>Segoe UI, size 16pt for 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Example with longer headline text</a:t>
            </a:r>
            <a:br>
              <a:rPr lang="en-US" dirty="0"/>
            </a:br>
            <a:r>
              <a:rPr lang="en-US" dirty="0"/>
              <a:t>wrapping to a second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2019300"/>
            <a:ext cx="11018520" cy="26284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When the headline text is 2 lines, move this text block </a:t>
            </a:r>
            <a:br>
              <a:rPr lang="en-US" dirty="0"/>
            </a:br>
            <a:r>
              <a:rPr lang="en-US" dirty="0"/>
              <a:t>down to align to the lower blue guide</a:t>
            </a:r>
          </a:p>
          <a:p>
            <a:pPr>
              <a:lnSpc>
                <a:spcPct val="95000"/>
              </a:lnSpc>
            </a:pPr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pPr>
              <a:lnSpc>
                <a:spcPct val="95000"/>
              </a:lnSpc>
            </a:pPr>
            <a:r>
              <a:rPr lang="en-US" dirty="0"/>
              <a:t>Use a “soft return” Shift + Enter to wrap text without </a:t>
            </a:r>
            <a:br>
              <a:rPr lang="en-US" dirty="0"/>
            </a:br>
            <a:r>
              <a:rPr lang="en-US" dirty="0"/>
              <a:t>adding extra line spacing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C99FEA-6DB6-4686-A261-F28F26C8981E}"/>
              </a:ext>
            </a:extLst>
          </p:cNvPr>
          <p:cNvSpPr/>
          <p:nvPr/>
        </p:nvSpPr>
        <p:spPr bwMode="auto">
          <a:xfrm>
            <a:off x="6516913" y="1993888"/>
            <a:ext cx="2474687" cy="676922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 w="12700">
            <a:solidFill>
              <a:schemeClr val="tx1">
                <a:alpha val="49000"/>
              </a:schemeClr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name or 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1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Adjusting list levels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567784" cy="1563505"/>
          </a:xfrm>
        </p:spPr>
        <p:txBody>
          <a:bodyPr/>
          <a:lstStyle/>
          <a:p>
            <a:r>
              <a:rPr lang="en-US" dirty="0"/>
              <a:t>Main topic: Segoe UI Semilight, size 28pt</a:t>
            </a:r>
          </a:p>
          <a:p>
            <a:pPr lvl="1"/>
            <a:r>
              <a:rPr lang="en-US" dirty="0"/>
              <a:t>Segoe UI, size 20pt for second level</a:t>
            </a:r>
          </a:p>
          <a:p>
            <a:pPr lvl="2"/>
            <a:r>
              <a:rPr lang="en-US" sz="1600" dirty="0"/>
              <a:t>Segoe UI, size 16pt for third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90D28B-9EE6-4266-ADA1-CB5BE3416C95}"/>
              </a:ext>
            </a:extLst>
          </p:cNvPr>
          <p:cNvGrpSpPr/>
          <p:nvPr/>
        </p:nvGrpSpPr>
        <p:grpSpPr>
          <a:xfrm>
            <a:off x="6672263" y="588962"/>
            <a:ext cx="4931473" cy="5680076"/>
            <a:chOff x="6672263" y="588962"/>
            <a:chExt cx="4931473" cy="5680076"/>
          </a:xfrm>
        </p:grpSpPr>
        <p:pic>
          <p:nvPicPr>
            <p:cNvPr id="8" name="Picture 3" descr="Screenshot of Decrease List level and Increase List Level men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972422" y="875383"/>
              <a:ext cx="4319750" cy="9628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EE52DC-E441-4CFE-A00E-424DD19F14DF}"/>
                </a:ext>
              </a:extLst>
            </p:cNvPr>
            <p:cNvSpPr/>
            <p:nvPr/>
          </p:nvSpPr>
          <p:spPr bwMode="auto">
            <a:xfrm>
              <a:off x="6672263" y="588962"/>
              <a:ext cx="4931473" cy="5680076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672263" y="1970034"/>
              <a:ext cx="4931473" cy="354558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92608" tIns="292608" rIns="292608" bIns="29260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32472" fontAlgn="base"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and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tools </a:t>
              </a:r>
              <a:b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on the 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 menu to change text levels.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Try this:  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Place your cursor in the line of text that says “Segoe UI, size 20pt for second level”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Next click the Home tab, and then on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tool. Notice how the line moves up one level.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Now try placing your cursor in one of the top  “Main topic…” line of text. Click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 and see how the text is pushed in one level.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these 2 tools to adjust your text levels as you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78844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2000" spc="0" dirty="0"/>
              <a:t>Set the subtitle to 20pt in the same text block, with character spacing Normal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8"/>
            <a:ext cx="11018520" cy="2308324"/>
          </a:xfrm>
        </p:spPr>
        <p:txBody>
          <a:bodyPr/>
          <a:lstStyle/>
          <a:p>
            <a:r>
              <a:rPr lang="en-US" dirty="0"/>
              <a:t>Move the text block down vertically to align to lower guide</a:t>
            </a:r>
          </a:p>
          <a:p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endParaRPr lang="en-US" dirty="0"/>
          </a:p>
          <a:p>
            <a:pPr lvl="0"/>
            <a:r>
              <a:rPr lang="en-US" dirty="0"/>
              <a:t>Hyperlink style: </a:t>
            </a:r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B3C986-2A02-44ED-A2BC-1F6CE29A3B5F}"/>
              </a:ext>
            </a:extLst>
          </p:cNvPr>
          <p:cNvSpPr/>
          <p:nvPr/>
        </p:nvSpPr>
        <p:spPr bwMode="auto">
          <a:xfrm>
            <a:off x="9658350" y="2002166"/>
            <a:ext cx="341630" cy="263525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7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palette info</a:t>
            </a:r>
            <a:endParaRPr lang="en-US" dirty="0"/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585216" y="1436688"/>
            <a:ext cx="99621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The PowerPoint palette for this template has been built for you and is shown below.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Avoid using too many colors in your presentation.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5216" y="2331507"/>
            <a:ext cx="628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PowerPoint Theme Accent colors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26E5-04BF-4EFD-A4FA-4F1528CA2366}"/>
              </a:ext>
            </a:extLst>
          </p:cNvPr>
          <p:cNvGrpSpPr/>
          <p:nvPr/>
        </p:nvGrpSpPr>
        <p:grpSpPr>
          <a:xfrm>
            <a:off x="585216" y="2810265"/>
            <a:ext cx="6396080" cy="1944372"/>
            <a:chOff x="3996879" y="3626886"/>
            <a:chExt cx="7005523" cy="2129640"/>
          </a:xfrm>
        </p:grpSpPr>
        <p:sp>
          <p:nvSpPr>
            <p:cNvPr id="39" name="Text Placeholder 2"/>
            <p:cNvSpPr txBox="1">
              <a:spLocks/>
            </p:cNvSpPr>
            <p:nvPr/>
          </p:nvSpPr>
          <p:spPr>
            <a:xfrm>
              <a:off x="3996879" y="5065465"/>
              <a:ext cx="3816479" cy="6910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1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as the main accent color. 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2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and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3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only when </a:t>
              </a:r>
              <a:b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</a:b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additional colors are needed. 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6879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855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Accent 2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606831" y="3626886"/>
              <a:ext cx="1206527" cy="120604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Accent 3</a:t>
              </a:r>
            </a:p>
          </p:txBody>
        </p:sp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7961574" y="5065465"/>
              <a:ext cx="3040828" cy="2022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Accents 4-6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sparingly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1809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Accent 4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950641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FFFF"/>
                  </a:solidFill>
                </a:rPr>
                <a:t>Accent 5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9982200" y="3897571"/>
              <a:ext cx="935733" cy="93535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18352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</a:rPr>
                <a:t>Accent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22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1B027A59-96AF-406B-A5C9-5D24B253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pc="0" dirty="0">
                <a:solidFill>
                  <a:schemeClr val="tx1"/>
                </a:solidFill>
              </a:rPr>
              <a:t>Creating accessible content</a:t>
            </a:r>
          </a:p>
        </p:txBody>
      </p:sp>
      <p:sp>
        <p:nvSpPr>
          <p:cNvPr id="3" name="Accessiblity definition">
            <a:extLst>
              <a:ext uri="{FF2B5EF4-FFF2-40B4-BE49-F238E27FC236}">
                <a16:creationId xmlns:a16="http://schemas.microsoft.com/office/drawing/2014/main" id="{6514054D-2F19-4667-931D-9475B9BAADA8}"/>
              </a:ext>
            </a:extLst>
          </p:cNvPr>
          <p:cNvSpPr txBox="1">
            <a:spLocks/>
          </p:cNvSpPr>
          <p:nvPr/>
        </p:nvSpPr>
        <p:spPr>
          <a:xfrm>
            <a:off x="585788" y="914400"/>
            <a:ext cx="11025188" cy="16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indent="0" defTabSz="914363" fontAlgn="auto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spc="0" baseline="0">
                <a:gradFill>
                  <a:gsLst>
                    <a:gs pos="21538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  <a:lvl2pPr marL="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231775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45720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693738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Take the following steps to create accessible content that everyone can consume effectively.</a:t>
            </a:r>
          </a:p>
        </p:txBody>
      </p:sp>
      <p:sp>
        <p:nvSpPr>
          <p:cNvPr id="37" name="Contrast instructions text box">
            <a:extLst>
              <a:ext uri="{FF2B5EF4-FFF2-40B4-BE49-F238E27FC236}">
                <a16:creationId xmlns:a16="http://schemas.microsoft.com/office/drawing/2014/main" id="{20DEDD7D-8FEA-4C76-9F0C-85F00716692E}"/>
              </a:ext>
            </a:extLst>
          </p:cNvPr>
          <p:cNvSpPr txBox="1">
            <a:spLocks/>
          </p:cNvSpPr>
          <p:nvPr/>
        </p:nvSpPr>
        <p:spPr>
          <a:xfrm>
            <a:off x="581978" y="1435100"/>
            <a:ext cx="1965960" cy="20090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Contrast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high contrast colors for maximum readability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recommended contrast ratio is at least 4.5:1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43" name="Text contrast exmple" descr="Graphic showing a comparison of contrasted text and background colors. The first block is light grey with dark grey text that reads &quot;Text&quot;. The second block is blue with white text that reads &quot;Text&quot;. The third block is light blue with white text that reads &quot;Text&quot; and a red slash over it." title="Contrast example">
            <a:extLst>
              <a:ext uri="{FF2B5EF4-FFF2-40B4-BE49-F238E27FC236}">
                <a16:creationId xmlns:a16="http://schemas.microsoft.com/office/drawing/2014/main" id="{51F1DA56-EF59-4C2A-89E8-B8D943E068CF}"/>
              </a:ext>
            </a:extLst>
          </p:cNvPr>
          <p:cNvGrpSpPr/>
          <p:nvPr/>
        </p:nvGrpSpPr>
        <p:grpSpPr>
          <a:xfrm>
            <a:off x="597535" y="2726851"/>
            <a:ext cx="1950354" cy="456751"/>
            <a:chOff x="457201" y="3851798"/>
            <a:chExt cx="2012788" cy="4713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31B5EF-01D8-46BD-B3B1-9A6752F15221}"/>
                </a:ext>
              </a:extLst>
            </p:cNvPr>
            <p:cNvGrpSpPr/>
            <p:nvPr/>
          </p:nvGrpSpPr>
          <p:grpSpPr>
            <a:xfrm>
              <a:off x="457201" y="3858427"/>
              <a:ext cx="2012788" cy="464743"/>
              <a:chOff x="457201" y="3958757"/>
              <a:chExt cx="2012788" cy="464743"/>
            </a:xfrm>
          </p:grpSpPr>
          <p:sp>
            <p:nvSpPr>
              <p:cNvPr id="56" name="Gray text box example">
                <a:hlinkClick r:id="rId3"/>
                <a:extLst>
                  <a:ext uri="{FF2B5EF4-FFF2-40B4-BE49-F238E27FC236}">
                    <a16:creationId xmlns:a16="http://schemas.microsoft.com/office/drawing/2014/main" id="{4B9B8587-FB70-4375-BC95-C2649405F2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3958757"/>
                <a:ext cx="670929" cy="46474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gradFill>
                      <a:gsLst>
                        <a:gs pos="15356">
                          <a:srgbClr val="1A1A1A"/>
                        </a:gs>
                        <a:gs pos="56000">
                          <a:srgbClr val="1A1A1A"/>
                        </a:gs>
                      </a:gsLst>
                      <a:lin ang="5400000" scaled="0"/>
                    </a:gra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5" name="Blue text box example">
                <a:hlinkClick r:id="rId3"/>
                <a:extLst>
                  <a:ext uri="{FF2B5EF4-FFF2-40B4-BE49-F238E27FC236}">
                    <a16:creationId xmlns:a16="http://schemas.microsoft.com/office/drawing/2014/main" id="{9637CBF9-D9B6-44F7-A02A-2DFED82A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130" y="3958757"/>
                <a:ext cx="670929" cy="464743"/>
              </a:xfrm>
              <a:prstGeom prst="rect">
                <a:avLst/>
              </a:prstGeom>
              <a:solidFill>
                <a:srgbClr val="0078D4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0" name="Light blue text box example">
                <a:hlinkClick r:id="rId3"/>
                <a:extLst>
                  <a:ext uri="{FF2B5EF4-FFF2-40B4-BE49-F238E27FC236}">
                    <a16:creationId xmlns:a16="http://schemas.microsoft.com/office/drawing/2014/main" id="{F6CD5CE6-A162-4D1A-8A21-4B39A7C9A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9060" y="3958757"/>
                <a:ext cx="670929" cy="464743"/>
              </a:xfrm>
              <a:prstGeom prst="rect">
                <a:avLst/>
              </a:prstGeom>
              <a:solidFill>
                <a:srgbClr val="00BC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</p:grpSp>
        <p:cxnSp>
          <p:nvCxnSpPr>
            <p:cNvPr id="46" name="Red slash">
              <a:extLst>
                <a:ext uri="{FF2B5EF4-FFF2-40B4-BE49-F238E27FC236}">
                  <a16:creationId xmlns:a16="http://schemas.microsoft.com/office/drawing/2014/main" id="{0399D388-0591-4D97-AE43-748A78D0F467}"/>
                </a:ext>
              </a:extLst>
            </p:cNvPr>
            <p:cNvCxnSpPr/>
            <p:nvPr/>
          </p:nvCxnSpPr>
          <p:spPr>
            <a:xfrm flipH="1">
              <a:off x="1799059" y="3851798"/>
              <a:ext cx="670930" cy="465022"/>
            </a:xfrm>
            <a:prstGeom prst="line">
              <a:avLst/>
            </a:prstGeom>
            <a:ln w="19050">
              <a:solidFill>
                <a:srgbClr val="D83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rast instructions text box">
            <a:extLst>
              <a:ext uri="{FF2B5EF4-FFF2-40B4-BE49-F238E27FC236}">
                <a16:creationId xmlns:a16="http://schemas.microsoft.com/office/drawing/2014/main" id="{2F4B2438-A3DB-41FC-8A90-FEBAB7AD5691}"/>
              </a:ext>
            </a:extLst>
          </p:cNvPr>
          <p:cNvSpPr txBox="1">
            <a:spLocks/>
          </p:cNvSpPr>
          <p:nvPr/>
        </p:nvSpPr>
        <p:spPr>
          <a:xfrm>
            <a:off x="581978" y="3480862"/>
            <a:ext cx="1965960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 Contrast Analyzer</a:t>
            </a:r>
          </a:p>
          <a:p>
            <a:pPr marL="0" indent="0" defTabSz="903827">
              <a:lnSpc>
                <a:spcPct val="11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this tool to determine the legibility of text and the contrast of visual elements</a:t>
            </a:r>
          </a:p>
        </p:txBody>
      </p:sp>
      <p:grpSp>
        <p:nvGrpSpPr>
          <p:cNvPr id="57" name="Download Button" descr="A blue block with the download symbol and text that reads &quot;Download&quot;. This is object has a link to http://www.paciellogroup.com/resources/contrastAnalyser" title="Color Contrast Analyzer link">
            <a:extLst>
              <a:ext uri="{FF2B5EF4-FFF2-40B4-BE49-F238E27FC236}">
                <a16:creationId xmlns:a16="http://schemas.microsoft.com/office/drawing/2014/main" id="{5DB1FF77-B404-417B-83F7-3CF7D11966A9}"/>
              </a:ext>
            </a:extLst>
          </p:cNvPr>
          <p:cNvGrpSpPr/>
          <p:nvPr/>
        </p:nvGrpSpPr>
        <p:grpSpPr>
          <a:xfrm>
            <a:off x="597535" y="4340436"/>
            <a:ext cx="1950402" cy="450327"/>
            <a:chOff x="490358" y="4875348"/>
            <a:chExt cx="2144219" cy="464743"/>
          </a:xfrm>
        </p:grpSpPr>
        <p:sp>
          <p:nvSpPr>
            <p:cNvPr id="58" name="Download label">
              <a:hlinkClick r:id="rId3"/>
              <a:extLst>
                <a:ext uri="{FF2B5EF4-FFF2-40B4-BE49-F238E27FC236}">
                  <a16:creationId xmlns:a16="http://schemas.microsoft.com/office/drawing/2014/main" id="{3815550E-8A48-41BD-A79B-0954654B269F}"/>
                </a:ext>
              </a:extLst>
            </p:cNvPr>
            <p:cNvSpPr txBox="1">
              <a:spLocks/>
            </p:cNvSpPr>
            <p:nvPr/>
          </p:nvSpPr>
          <p:spPr>
            <a:xfrm>
              <a:off x="490358" y="4875348"/>
              <a:ext cx="2144219" cy="464743"/>
            </a:xfrm>
            <a:prstGeom prst="rect">
              <a:avLst/>
            </a:prstGeom>
            <a:solidFill>
              <a:srgbClr val="0078D4"/>
            </a:solidFill>
          </p:spPr>
          <p:txBody>
            <a:bodyPr wrap="square" lIns="141766" tIns="141766" rIns="141766" bIns="141766" anchor="ctr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solidFill>
                    <a:srgbClr val="FFFFFF"/>
                  </a:solidFill>
                  <a:latin typeface="Segoe UI Semilight"/>
                </a:rPr>
                <a:t>Download</a:t>
              </a:r>
            </a:p>
          </p:txBody>
        </p:sp>
        <p:sp>
          <p:nvSpPr>
            <p:cNvPr id="59" name="Download button">
              <a:extLst>
                <a:ext uri="{FF2B5EF4-FFF2-40B4-BE49-F238E27FC236}">
                  <a16:creationId xmlns:a16="http://schemas.microsoft.com/office/drawing/2014/main" id="{D9423BB1-426F-43D9-8EFE-F86CBCF6E1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966" y="5020486"/>
              <a:ext cx="93930" cy="161766"/>
            </a:xfrm>
            <a:custGeom>
              <a:avLst/>
              <a:gdLst>
                <a:gd name="T0" fmla="*/ 144 w 144"/>
                <a:gd name="T1" fmla="*/ 132 h 248"/>
                <a:gd name="T2" fmla="*/ 72 w 144"/>
                <a:gd name="T3" fmla="*/ 203 h 248"/>
                <a:gd name="T4" fmla="*/ 0 w 144"/>
                <a:gd name="T5" fmla="*/ 132 h 248"/>
                <a:gd name="T6" fmla="*/ 72 w 144"/>
                <a:gd name="T7" fmla="*/ 203 h 248"/>
                <a:gd name="T8" fmla="*/ 72 w 144"/>
                <a:gd name="T9" fmla="*/ 0 h 248"/>
                <a:gd name="T10" fmla="*/ 0 w 144"/>
                <a:gd name="T11" fmla="*/ 248 h 248"/>
                <a:gd name="T12" fmla="*/ 144 w 144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48">
                  <a:moveTo>
                    <a:pt x="144" y="132"/>
                  </a:moveTo>
                  <a:lnTo>
                    <a:pt x="72" y="203"/>
                  </a:lnTo>
                  <a:lnTo>
                    <a:pt x="0" y="132"/>
                  </a:lnTo>
                  <a:moveTo>
                    <a:pt x="72" y="203"/>
                  </a:moveTo>
                  <a:lnTo>
                    <a:pt x="72" y="0"/>
                  </a:lnTo>
                  <a:moveTo>
                    <a:pt x="0" y="248"/>
                  </a:moveTo>
                  <a:lnTo>
                    <a:pt x="144" y="24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8604" tIns="44302" rIns="88604" bIns="44302" numCol="1" anchor="t" anchorCtr="0" compatLnSpc="1">
              <a:prstTxWarp prst="textNoShape">
                <a:avLst/>
              </a:prstTxWarp>
            </a:bodyPr>
            <a:lstStyle/>
            <a:p>
              <a:pPr defTabSz="886022"/>
              <a:endParaRPr lang="en-US" sz="872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60" name="Shape &amp; color instruciton text box">
            <a:extLst>
              <a:ext uri="{FF2B5EF4-FFF2-40B4-BE49-F238E27FC236}">
                <a16:creationId xmlns:a16="http://schemas.microsoft.com/office/drawing/2014/main" id="{C2360DC8-3A46-4137-A4F2-FDA24265CA9D}"/>
              </a:ext>
            </a:extLst>
          </p:cNvPr>
          <p:cNvSpPr txBox="1">
            <a:spLocks/>
          </p:cNvSpPr>
          <p:nvPr/>
        </p:nvSpPr>
        <p:spPr>
          <a:xfrm>
            <a:off x="2843458" y="1435100"/>
            <a:ext cx="1965960" cy="171771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Shape and color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different shapes with a legend to indicate statuses to accommodate for color blindness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61" name="Shape usage example" descr="This is a light grey box with three lines of text that read Subject 1 with a green circle next to it, Subject 2 with a yellow triangle, and Subject 3 with a red X. Each shape has a corresponding category assigned in a key at the bottom of the graphic. The green circle is titled C1, yellow triangle titled C2, and red X titled C3." title="Graphic with multiple subjects and categories">
            <a:extLst>
              <a:ext uri="{FF2B5EF4-FFF2-40B4-BE49-F238E27FC236}">
                <a16:creationId xmlns:a16="http://schemas.microsoft.com/office/drawing/2014/main" id="{3870E2D4-BB05-4292-8B2C-684463A840EA}"/>
              </a:ext>
            </a:extLst>
          </p:cNvPr>
          <p:cNvGrpSpPr/>
          <p:nvPr/>
        </p:nvGrpSpPr>
        <p:grpSpPr>
          <a:xfrm>
            <a:off x="2835881" y="3026393"/>
            <a:ext cx="1969570" cy="1878339"/>
            <a:chOff x="2835115" y="4084309"/>
            <a:chExt cx="2012787" cy="1919555"/>
          </a:xfrm>
        </p:grpSpPr>
        <p:sp>
          <p:nvSpPr>
            <p:cNvPr id="62" name="Background and text">
              <a:hlinkClick r:id="rId3"/>
              <a:extLst>
                <a:ext uri="{FF2B5EF4-FFF2-40B4-BE49-F238E27FC236}">
                  <a16:creationId xmlns:a16="http://schemas.microsoft.com/office/drawing/2014/main" id="{6A4B7AA5-AB2E-45C8-9D8A-BDE9E243F04F}"/>
                </a:ext>
              </a:extLst>
            </p:cNvPr>
            <p:cNvSpPr txBox="1">
              <a:spLocks/>
            </p:cNvSpPr>
            <p:nvPr/>
          </p:nvSpPr>
          <p:spPr>
            <a:xfrm>
              <a:off x="2835115" y="4084309"/>
              <a:ext cx="2012787" cy="191955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177207" tIns="141766" rIns="177207" bIns="141766" anchor="t">
              <a:no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1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2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3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4044DA5-FA1B-4F48-9EAA-783D9941E3F6}"/>
                </a:ext>
              </a:extLst>
            </p:cNvPr>
            <p:cNvGrpSpPr/>
            <p:nvPr/>
          </p:nvGrpSpPr>
          <p:grpSpPr>
            <a:xfrm>
              <a:off x="3016089" y="4633595"/>
              <a:ext cx="1603535" cy="830385"/>
              <a:chOff x="3016090" y="4740275"/>
              <a:chExt cx="1578136" cy="830385"/>
            </a:xfrm>
          </p:grpSpPr>
          <p:cxnSp>
            <p:nvCxnSpPr>
              <p:cNvPr id="75" name="Top horizontal seperator">
                <a:extLst>
                  <a:ext uri="{FF2B5EF4-FFF2-40B4-BE49-F238E27FC236}">
                    <a16:creationId xmlns:a16="http://schemas.microsoft.com/office/drawing/2014/main" id="{AEA6491A-6412-48D9-9472-A6770D45F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4740275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Middle horizontal seperator">
                <a:extLst>
                  <a:ext uri="{FF2B5EF4-FFF2-40B4-BE49-F238E27FC236}">
                    <a16:creationId xmlns:a16="http://schemas.microsoft.com/office/drawing/2014/main" id="{4DC437DA-FE75-4947-B72F-FAA661F5E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155467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Bottom horizontal seperator">
                <a:extLst>
                  <a:ext uri="{FF2B5EF4-FFF2-40B4-BE49-F238E27FC236}">
                    <a16:creationId xmlns:a16="http://schemas.microsoft.com/office/drawing/2014/main" id="{8DE5CF51-EC88-4552-AD5F-23FB8B8AA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570660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Example green circle">
              <a:extLst>
                <a:ext uri="{FF2B5EF4-FFF2-40B4-BE49-F238E27FC236}">
                  <a16:creationId xmlns:a16="http://schemas.microsoft.com/office/drawing/2014/main" id="{5CB610F4-9E39-4351-9E1D-639078FFA23D}"/>
                </a:ext>
              </a:extLst>
            </p:cNvPr>
            <p:cNvSpPr/>
            <p:nvPr/>
          </p:nvSpPr>
          <p:spPr bwMode="auto">
            <a:xfrm>
              <a:off x="4363877" y="4379595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Example blue triangle">
              <a:extLst>
                <a:ext uri="{FF2B5EF4-FFF2-40B4-BE49-F238E27FC236}">
                  <a16:creationId xmlns:a16="http://schemas.microsoft.com/office/drawing/2014/main" id="{EFD9DC73-1A5E-4EF5-A699-3B02680761FA}"/>
                </a:ext>
              </a:extLst>
            </p:cNvPr>
            <p:cNvSpPr/>
            <p:nvPr/>
          </p:nvSpPr>
          <p:spPr bwMode="auto">
            <a:xfrm>
              <a:off x="4363877" y="478554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Example red X">
              <a:extLst>
                <a:ext uri="{FF2B5EF4-FFF2-40B4-BE49-F238E27FC236}">
                  <a16:creationId xmlns:a16="http://schemas.microsoft.com/office/drawing/2014/main" id="{3E1E1946-154C-47E3-86A8-1553499C78A8}"/>
                </a:ext>
              </a:extLst>
            </p:cNvPr>
            <p:cNvSpPr/>
            <p:nvPr/>
          </p:nvSpPr>
          <p:spPr bwMode="auto">
            <a:xfrm rot="2700000">
              <a:off x="4363877" y="5200740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Legend green circle">
              <a:extLst>
                <a:ext uri="{FF2B5EF4-FFF2-40B4-BE49-F238E27FC236}">
                  <a16:creationId xmlns:a16="http://schemas.microsoft.com/office/drawing/2014/main" id="{457BB82C-CE20-4597-88E3-60F2DAF3D41E}"/>
                </a:ext>
              </a:extLst>
            </p:cNvPr>
            <p:cNvSpPr/>
            <p:nvPr/>
          </p:nvSpPr>
          <p:spPr bwMode="auto">
            <a:xfrm>
              <a:off x="3025614" y="5661498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Legend green circle label">
              <a:extLst>
                <a:ext uri="{FF2B5EF4-FFF2-40B4-BE49-F238E27FC236}">
                  <a16:creationId xmlns:a16="http://schemas.microsoft.com/office/drawing/2014/main" id="{53BDBD52-F752-4F48-9135-3E49279B23BC}"/>
                </a:ext>
              </a:extLst>
            </p:cNvPr>
            <p:cNvSpPr txBox="1">
              <a:spLocks/>
            </p:cNvSpPr>
            <p:nvPr/>
          </p:nvSpPr>
          <p:spPr>
            <a:xfrm>
              <a:off x="3025614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C1</a:t>
              </a:r>
            </a:p>
          </p:txBody>
        </p:sp>
        <p:sp>
          <p:nvSpPr>
            <p:cNvPr id="67" name="Legend blue triangle">
              <a:extLst>
                <a:ext uri="{FF2B5EF4-FFF2-40B4-BE49-F238E27FC236}">
                  <a16:creationId xmlns:a16="http://schemas.microsoft.com/office/drawing/2014/main" id="{DFF4A861-C7D3-44A7-AAE6-AC402265A3A4}"/>
                </a:ext>
              </a:extLst>
            </p:cNvPr>
            <p:cNvSpPr/>
            <p:nvPr/>
          </p:nvSpPr>
          <p:spPr bwMode="auto">
            <a:xfrm>
              <a:off x="3645474" y="566149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Legend blue triangle label">
              <a:extLst>
                <a:ext uri="{FF2B5EF4-FFF2-40B4-BE49-F238E27FC236}">
                  <a16:creationId xmlns:a16="http://schemas.microsoft.com/office/drawing/2014/main" id="{6225911D-5A72-47CA-98E8-0D988191A3B6}"/>
                </a:ext>
              </a:extLst>
            </p:cNvPr>
            <p:cNvSpPr txBox="1">
              <a:spLocks/>
            </p:cNvSpPr>
            <p:nvPr/>
          </p:nvSpPr>
          <p:spPr>
            <a:xfrm>
              <a:off x="3638569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C2</a:t>
              </a:r>
            </a:p>
          </p:txBody>
        </p:sp>
        <p:sp>
          <p:nvSpPr>
            <p:cNvPr id="65" name="Legend red X">
              <a:extLst>
                <a:ext uri="{FF2B5EF4-FFF2-40B4-BE49-F238E27FC236}">
                  <a16:creationId xmlns:a16="http://schemas.microsoft.com/office/drawing/2014/main" id="{7CF09216-6727-4F12-A814-68F2639285D4}"/>
                </a:ext>
              </a:extLst>
            </p:cNvPr>
            <p:cNvSpPr/>
            <p:nvPr/>
          </p:nvSpPr>
          <p:spPr bwMode="auto">
            <a:xfrm rot="2700000">
              <a:off x="4276563" y="5661498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Legend red X label">
              <a:extLst>
                <a:ext uri="{FF2B5EF4-FFF2-40B4-BE49-F238E27FC236}">
                  <a16:creationId xmlns:a16="http://schemas.microsoft.com/office/drawing/2014/main" id="{0EE6D2B5-5EDE-47FF-BD37-3CD823588424}"/>
                </a:ext>
              </a:extLst>
            </p:cNvPr>
            <p:cNvSpPr txBox="1">
              <a:spLocks/>
            </p:cNvSpPr>
            <p:nvPr/>
          </p:nvSpPr>
          <p:spPr>
            <a:xfrm>
              <a:off x="4287555" y="5490006"/>
              <a:ext cx="560347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C3</a:t>
              </a:r>
            </a:p>
          </p:txBody>
        </p:sp>
      </p:grpSp>
      <p:sp>
        <p:nvSpPr>
          <p:cNvPr id="76" name="Alt Text instruction text box">
            <a:extLst>
              <a:ext uri="{FF2B5EF4-FFF2-40B4-BE49-F238E27FC236}">
                <a16:creationId xmlns:a16="http://schemas.microsoft.com/office/drawing/2014/main" id="{025BF72B-ABAB-457D-8CA8-6EB737BCD263}"/>
              </a:ext>
            </a:extLst>
          </p:cNvPr>
          <p:cNvSpPr txBox="1">
            <a:spLocks/>
          </p:cNvSpPr>
          <p:nvPr/>
        </p:nvSpPr>
        <p:spPr>
          <a:xfrm>
            <a:off x="5115917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Alt text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 text helps people with screen readers understand the content of slides</a:t>
            </a:r>
          </a:p>
          <a:p>
            <a:pPr marL="0" indent="0" defTabSz="903827">
              <a:lnSpc>
                <a:spcPct val="100000"/>
              </a:lnSpc>
              <a:spcBef>
                <a:spcPts val="29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create alternative text for shapes, pictures, charts, tables, SmartArt graphics, or other objects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 click the image or shape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Edit Alt Text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a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Title 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your image or object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77" name="Slide layouts text box">
            <a:extLst>
              <a:ext uri="{FF2B5EF4-FFF2-40B4-BE49-F238E27FC236}">
                <a16:creationId xmlns:a16="http://schemas.microsoft.com/office/drawing/2014/main" id="{5F8C91B6-75EF-4AEA-A867-5311E5777535}"/>
              </a:ext>
            </a:extLst>
          </p:cNvPr>
          <p:cNvSpPr txBox="1">
            <a:spLocks/>
          </p:cNvSpPr>
          <p:nvPr/>
        </p:nvSpPr>
        <p:spPr>
          <a:xfrm>
            <a:off x="7377113" y="1435100"/>
            <a:ext cx="1965960" cy="234936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Slide layouts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a built-in slide layout that matches your content ensures a hierarchical reading order of text blocks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 new slide will have a title, rather than starting with a blank layout and adding a text block for the title, choose one of the built-in layouts with a title placeholder</a:t>
            </a:r>
          </a:p>
        </p:txBody>
      </p:sp>
      <p:pic>
        <p:nvPicPr>
          <p:cNvPr id="4" name="Title only layout" descr="Title only layout">
            <a:extLst>
              <a:ext uri="{FF2B5EF4-FFF2-40B4-BE49-F238E27FC236}">
                <a16:creationId xmlns:a16="http://schemas.microsoft.com/office/drawing/2014/main" id="{E97A695E-63F5-4C68-816E-58CCA5FF30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756" y="3908221"/>
            <a:ext cx="1965960" cy="996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Reading order text box">
            <a:extLst>
              <a:ext uri="{FF2B5EF4-FFF2-40B4-BE49-F238E27FC236}">
                <a16:creationId xmlns:a16="http://schemas.microsoft.com/office/drawing/2014/main" id="{9F406E1D-7257-4083-BB72-5A97505EB9C4}"/>
              </a:ext>
            </a:extLst>
          </p:cNvPr>
          <p:cNvSpPr txBox="1">
            <a:spLocks/>
          </p:cNvSpPr>
          <p:nvPr/>
        </p:nvSpPr>
        <p:spPr>
          <a:xfrm>
            <a:off x="9650469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Reading order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readers describe content on the screen in the order it was created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ensure your content is read back in the order you prefer, arrange your objects in the Selection Pane appropriately. Objects on the bottom of the selection pane are read first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Home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tab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 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Drawing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group, select 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Arrange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drop-down menu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Selection Pane…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BDECC-D62F-449D-AA5A-A5F28D0E2BCC}"/>
              </a:ext>
            </a:extLst>
          </p:cNvPr>
          <p:cNvSpPr txBox="1"/>
          <p:nvPr/>
        </p:nvSpPr>
        <p:spPr>
          <a:xfrm>
            <a:off x="597535" y="5232468"/>
            <a:ext cx="11013441" cy="1133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Additional tips</a:t>
            </a:r>
          </a:p>
          <a:p>
            <a:pPr defTabSz="886022">
              <a:spcBef>
                <a:spcPts val="775"/>
              </a:spcBef>
              <a:buSzPct val="90000"/>
              <a:defRPr/>
            </a:pPr>
            <a:r>
              <a:rPr lang="en-US" sz="1200" dirty="0">
                <a:cs typeface="Segoe UI Semibold" panose="020B0702040204020203" pitchFamily="34" charset="0"/>
              </a:rPr>
              <a:t>Be sure to run the </a:t>
            </a:r>
            <a:r>
              <a:rPr lang="en-US" sz="1200" b="1" dirty="0">
                <a:cs typeface="Segoe UI Semibold" panose="020B0702040204020203" pitchFamily="34" charset="0"/>
              </a:rPr>
              <a:t>Accessibility Checker</a:t>
            </a:r>
            <a:r>
              <a:rPr lang="en-US" sz="1200" dirty="0">
                <a:cs typeface="Segoe UI Semibold" panose="020B0702040204020203" pitchFamily="34" charset="0"/>
              </a:rPr>
              <a:t>! </a:t>
            </a:r>
            <a:r>
              <a:rPr lang="en-US" sz="1200" dirty="0">
                <a:cs typeface="Segoe UI" panose="020B0502040204020203" pitchFamily="34" charset="0"/>
              </a:rPr>
              <a:t>Go to </a:t>
            </a:r>
            <a:r>
              <a:rPr lang="en-US" sz="1200" b="1" dirty="0">
                <a:cs typeface="Segoe UI Semibold" panose="020B0702040204020203" pitchFamily="34" charset="0"/>
              </a:rPr>
              <a:t>File</a:t>
            </a:r>
            <a:r>
              <a:rPr lang="en-US" sz="1200" dirty="0">
                <a:cs typeface="Segoe UI" panose="020B0502040204020203" pitchFamily="34" charset="0"/>
              </a:rPr>
              <a:t>      click the </a:t>
            </a:r>
            <a:r>
              <a:rPr lang="en-US" sz="1200" b="1" dirty="0">
                <a:cs typeface="Segoe UI Semibold" panose="020B0702040204020203" pitchFamily="34" charset="0"/>
              </a:rPr>
              <a:t>Check for Issues </a:t>
            </a:r>
            <a:r>
              <a:rPr lang="en-US" sz="1200" dirty="0">
                <a:cs typeface="Segoe UI" panose="020B0502040204020203" pitchFamily="34" charset="0"/>
              </a:rPr>
              <a:t>drop down menu      click </a:t>
            </a:r>
            <a:r>
              <a:rPr lang="en-US" sz="1200" b="1" dirty="0">
                <a:cs typeface="Segoe UI Semibold" panose="020B0702040204020203" pitchFamily="34" charset="0"/>
              </a:rPr>
              <a:t>Check Accessibility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Videos need to be accessible: </a:t>
            </a:r>
            <a:r>
              <a:rPr lang="en-US" sz="1200" dirty="0">
                <a:cs typeface="Segoe UI" panose="020B0502040204020203" pitchFamily="34" charset="0"/>
              </a:rPr>
              <a:t>If your presentation includes a video, ensure it is captioned and audio described (if appropriate)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Visit the </a:t>
            </a:r>
            <a:r>
              <a:rPr lang="en-US" sz="1200" b="1" dirty="0">
                <a:cs typeface="Segoe UI Semibold" panose="020B0702040204020203" pitchFamily="34" charset="0"/>
                <a:hlinkClick r:id="rId5"/>
              </a:rPr>
              <a:t>Office Accessibility Center</a:t>
            </a:r>
            <a:r>
              <a:rPr lang="en-US" sz="1200" b="1" dirty="0">
                <a:cs typeface="Segoe UI Semibold" panose="020B0702040204020203" pitchFamily="34" charset="0"/>
              </a:rPr>
              <a:t> </a:t>
            </a:r>
            <a:r>
              <a:rPr lang="en-US" sz="1200" dirty="0">
                <a:cs typeface="Segoe UI" panose="020B0502040204020203" pitchFamily="34" charset="0"/>
              </a:rPr>
              <a:t>to learn more about accessibility in PowerPoint</a:t>
            </a:r>
          </a:p>
        </p:txBody>
      </p:sp>
      <p:cxnSp>
        <p:nvCxnSpPr>
          <p:cNvPr id="80" name="Straight Arrow Connector 79" descr="Arrow pointing to the right" title="Arrow">
            <a:extLst>
              <a:ext uri="{FF2B5EF4-FFF2-40B4-BE49-F238E27FC236}">
                <a16:creationId xmlns:a16="http://schemas.microsoft.com/office/drawing/2014/main" id="{4004316C-A172-4666-9087-AA99DD600ABB}"/>
              </a:ext>
            </a:extLst>
          </p:cNvPr>
          <p:cNvCxnSpPr>
            <a:cxnSpLocks/>
          </p:cNvCxnSpPr>
          <p:nvPr/>
        </p:nvCxnSpPr>
        <p:spPr>
          <a:xfrm>
            <a:off x="4136325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 descr="Aarow pointing to the right" title="Aarow">
            <a:extLst>
              <a:ext uri="{FF2B5EF4-FFF2-40B4-BE49-F238E27FC236}">
                <a16:creationId xmlns:a16="http://schemas.microsoft.com/office/drawing/2014/main" id="{CF41BA70-AA85-4D92-AA87-689DAB76DD7F}"/>
              </a:ext>
            </a:extLst>
          </p:cNvPr>
          <p:cNvCxnSpPr>
            <a:cxnSpLocks/>
          </p:cNvCxnSpPr>
          <p:nvPr/>
        </p:nvCxnSpPr>
        <p:spPr>
          <a:xfrm>
            <a:off x="7323080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53624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269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9398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60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code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slide layout uses Consolas, a monotype font which is ideal for showing software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(hidden)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Some speakers at Microsoft like to use this slide for hidden “notes slides”. </a:t>
            </a:r>
          </a:p>
          <a:p>
            <a:r>
              <a:rPr lang="en-US"/>
              <a:t>Delete it if you don’t want to use it.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NEXT: &lt;next slide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(without bullet points)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topic: Segoe UI Semilight, size 28pt</a:t>
            </a:r>
          </a:p>
          <a:p>
            <a:pPr lvl="1"/>
            <a:r>
              <a:rPr lang="en-US"/>
              <a:t>Segoe UI, size 20pt for second level</a:t>
            </a:r>
          </a:p>
          <a:p>
            <a:pPr lvl="2"/>
            <a:r>
              <a:rPr lang="en-US"/>
              <a:t>Segoe UI, size 16pt for 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with bulleted 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topic: Segoe UI Semilight, size 28pt</a:t>
            </a:r>
          </a:p>
          <a:p>
            <a:pPr lvl="1"/>
            <a:r>
              <a:rPr lang="en-US"/>
              <a:t>Segoe UI, size 20pt for second level</a:t>
            </a:r>
          </a:p>
          <a:p>
            <a:pPr lvl="2"/>
            <a:r>
              <a:rPr lang="en-US"/>
              <a:t>Segoe UI, size 16pt for 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Example with longer headline text</a:t>
            </a:r>
            <a:br>
              <a:rPr lang="en-US" dirty="0"/>
            </a:br>
            <a:r>
              <a:rPr lang="en-US" dirty="0"/>
              <a:t>wrapping to a second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2019300"/>
            <a:ext cx="11018520" cy="26284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When the headline text is 2 lines, move this text block </a:t>
            </a:r>
            <a:br>
              <a:rPr lang="en-US" dirty="0"/>
            </a:br>
            <a:r>
              <a:rPr lang="en-US" dirty="0"/>
              <a:t>down to align to the lower blue guide</a:t>
            </a:r>
          </a:p>
          <a:p>
            <a:pPr>
              <a:lnSpc>
                <a:spcPct val="95000"/>
              </a:lnSpc>
            </a:pPr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pPr>
              <a:lnSpc>
                <a:spcPct val="95000"/>
              </a:lnSpc>
            </a:pPr>
            <a:r>
              <a:rPr lang="en-US" dirty="0"/>
              <a:t>Use a “soft return” Shift + Enter to wrap text without </a:t>
            </a:r>
            <a:br>
              <a:rPr lang="en-US" dirty="0"/>
            </a:br>
            <a:r>
              <a:rPr lang="en-US" dirty="0"/>
              <a:t>adding extra line spacing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C99FEA-6DB6-4686-A261-F28F26C8981E}"/>
              </a:ext>
            </a:extLst>
          </p:cNvPr>
          <p:cNvSpPr/>
          <p:nvPr/>
        </p:nvSpPr>
        <p:spPr bwMode="auto">
          <a:xfrm>
            <a:off x="6516913" y="1993888"/>
            <a:ext cx="2474687" cy="676922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 w="12700">
            <a:solidFill>
              <a:schemeClr val="tx1">
                <a:alpha val="49000"/>
              </a:schemeClr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Adjusting list levels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567784" cy="1563505"/>
          </a:xfrm>
        </p:spPr>
        <p:txBody>
          <a:bodyPr/>
          <a:lstStyle/>
          <a:p>
            <a:r>
              <a:rPr lang="en-US" dirty="0"/>
              <a:t>Main topic: Segoe UI Semilight, size 28pt</a:t>
            </a:r>
          </a:p>
          <a:p>
            <a:pPr lvl="1"/>
            <a:r>
              <a:rPr lang="en-US" dirty="0"/>
              <a:t>Segoe UI, size 20pt for second level</a:t>
            </a:r>
          </a:p>
          <a:p>
            <a:pPr lvl="2"/>
            <a:r>
              <a:rPr lang="en-US" sz="1600" dirty="0"/>
              <a:t>Segoe UI, size 16pt for third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90D28B-9EE6-4266-ADA1-CB5BE3416C95}"/>
              </a:ext>
            </a:extLst>
          </p:cNvPr>
          <p:cNvGrpSpPr/>
          <p:nvPr/>
        </p:nvGrpSpPr>
        <p:grpSpPr>
          <a:xfrm>
            <a:off x="6672263" y="588962"/>
            <a:ext cx="4931473" cy="5680076"/>
            <a:chOff x="6672263" y="588962"/>
            <a:chExt cx="4931473" cy="5680076"/>
          </a:xfrm>
        </p:grpSpPr>
        <p:pic>
          <p:nvPicPr>
            <p:cNvPr id="8" name="Picture 3" descr="Screenshot of Decrease List level and Increase List Level men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972422" y="875383"/>
              <a:ext cx="4319750" cy="9628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EE52DC-E441-4CFE-A00E-424DD19F14DF}"/>
                </a:ext>
              </a:extLst>
            </p:cNvPr>
            <p:cNvSpPr/>
            <p:nvPr/>
          </p:nvSpPr>
          <p:spPr bwMode="auto">
            <a:xfrm>
              <a:off x="6672263" y="588962"/>
              <a:ext cx="4931473" cy="5680076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672263" y="1970034"/>
              <a:ext cx="4931473" cy="354558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92608" tIns="292608" rIns="292608" bIns="29260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32472" fontAlgn="base"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and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tools </a:t>
              </a:r>
              <a:b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on the 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 menu to change text levels.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Try this:  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Place your cursor in the line of text that says “Segoe UI, size 20pt for second level”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Next click the Home tab, and then on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tool. Notice how the line moves up one level.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Now try placing your cursor in one of the top  “Main topic…” line of text. Click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 and see how the text is pushed in one level.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these 2 tools to adjust your text levels as you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9896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2000" spc="0" dirty="0"/>
              <a:t>Set the subtitle to 20pt in the same text block, with character spacing Normal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8"/>
            <a:ext cx="11018520" cy="2308324"/>
          </a:xfrm>
        </p:spPr>
        <p:txBody>
          <a:bodyPr/>
          <a:lstStyle/>
          <a:p>
            <a:r>
              <a:rPr lang="en-US" dirty="0"/>
              <a:t>Move the text block down vertically to align to lower guide</a:t>
            </a:r>
          </a:p>
          <a:p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endParaRPr lang="en-US" dirty="0"/>
          </a:p>
          <a:p>
            <a:pPr lvl="0"/>
            <a:r>
              <a:rPr lang="en-US" dirty="0"/>
              <a:t>Hyperlink style: </a:t>
            </a:r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B3C986-2A02-44ED-A2BC-1F6CE29A3B5F}"/>
              </a:ext>
            </a:extLst>
          </p:cNvPr>
          <p:cNvSpPr/>
          <p:nvPr/>
        </p:nvSpPr>
        <p:spPr bwMode="auto">
          <a:xfrm>
            <a:off x="9658350" y="2002166"/>
            <a:ext cx="341630" cy="263525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585216" y="1436688"/>
            <a:ext cx="99621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The PowerPoint palette for this template has been built for you and is shown below.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Avoid using too many colors in your presentation.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5216" y="2331507"/>
            <a:ext cx="628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PowerPoint Theme Accent colors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26E5-04BF-4EFD-A4FA-4F1528CA2366}"/>
              </a:ext>
            </a:extLst>
          </p:cNvPr>
          <p:cNvGrpSpPr/>
          <p:nvPr/>
        </p:nvGrpSpPr>
        <p:grpSpPr>
          <a:xfrm>
            <a:off x="585216" y="2810265"/>
            <a:ext cx="6396080" cy="1944372"/>
            <a:chOff x="3996879" y="3626886"/>
            <a:chExt cx="7005523" cy="2129640"/>
          </a:xfrm>
        </p:grpSpPr>
        <p:sp>
          <p:nvSpPr>
            <p:cNvPr id="39" name="Text Placeholder 2"/>
            <p:cNvSpPr txBox="1">
              <a:spLocks/>
            </p:cNvSpPr>
            <p:nvPr/>
          </p:nvSpPr>
          <p:spPr>
            <a:xfrm>
              <a:off x="3996879" y="5065465"/>
              <a:ext cx="3816479" cy="6910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1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as the main accent color. 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2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and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3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only when </a:t>
              </a:r>
              <a:b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</a:b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additional colors are needed. 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6879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855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2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606831" y="3626886"/>
              <a:ext cx="1206527" cy="120604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Accent 3</a:t>
              </a:r>
            </a:p>
          </p:txBody>
        </p:sp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7961574" y="5065465"/>
              <a:ext cx="3040828" cy="2022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Accents 4-6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sparingly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1809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Accent 4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950641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5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9982200" y="3897571"/>
              <a:ext cx="935733" cy="93535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18352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</a:rPr>
                <a:t>Accent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2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1B027A59-96AF-406B-A5C9-5D24B253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/>
          <a:lstStyle/>
          <a:p>
            <a:r>
              <a:rPr lang="en-US" sz="2000" spc="0" dirty="0">
                <a:solidFill>
                  <a:schemeClr val="tx1"/>
                </a:solidFill>
              </a:rPr>
              <a:t>Creating accessible content</a:t>
            </a:r>
          </a:p>
        </p:txBody>
      </p:sp>
      <p:sp>
        <p:nvSpPr>
          <p:cNvPr id="3" name="Accessiblity definition">
            <a:extLst>
              <a:ext uri="{FF2B5EF4-FFF2-40B4-BE49-F238E27FC236}">
                <a16:creationId xmlns:a16="http://schemas.microsoft.com/office/drawing/2014/main" id="{6514054D-2F19-4667-931D-9475B9BAADA8}"/>
              </a:ext>
            </a:extLst>
          </p:cNvPr>
          <p:cNvSpPr txBox="1">
            <a:spLocks/>
          </p:cNvSpPr>
          <p:nvPr/>
        </p:nvSpPr>
        <p:spPr>
          <a:xfrm>
            <a:off x="585788" y="914400"/>
            <a:ext cx="11025188" cy="16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indent="0" defTabSz="914363" fontAlgn="auto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spc="0" baseline="0">
                <a:gradFill>
                  <a:gsLst>
                    <a:gs pos="21538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  <a:lvl2pPr marL="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231775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45720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693738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Take the following steps to create accessible content that everyone can consume effectively.</a:t>
            </a:r>
          </a:p>
        </p:txBody>
      </p:sp>
      <p:sp>
        <p:nvSpPr>
          <p:cNvPr id="37" name="Contrast instructions text box">
            <a:extLst>
              <a:ext uri="{FF2B5EF4-FFF2-40B4-BE49-F238E27FC236}">
                <a16:creationId xmlns:a16="http://schemas.microsoft.com/office/drawing/2014/main" id="{20DEDD7D-8FEA-4C76-9F0C-85F00716692E}"/>
              </a:ext>
            </a:extLst>
          </p:cNvPr>
          <p:cNvSpPr txBox="1">
            <a:spLocks/>
          </p:cNvSpPr>
          <p:nvPr/>
        </p:nvSpPr>
        <p:spPr>
          <a:xfrm>
            <a:off x="581978" y="1435100"/>
            <a:ext cx="1965960" cy="20090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Contrast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high contrast colors for maximum readability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recommended contrast ratio is at least 4.5:1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43" name="Text contrast exmple" descr="Graphic showing a comparison of contrasted text and background colors. The first block is light grey with dark grey text that reads &quot;Text&quot;. The second block is blue with white text that reads &quot;Text&quot;. The third block is light blue with white text that reads &quot;Text&quot; and a red slash over it." title="Contrast example">
            <a:extLst>
              <a:ext uri="{FF2B5EF4-FFF2-40B4-BE49-F238E27FC236}">
                <a16:creationId xmlns:a16="http://schemas.microsoft.com/office/drawing/2014/main" id="{51F1DA56-EF59-4C2A-89E8-B8D943E068CF}"/>
              </a:ext>
            </a:extLst>
          </p:cNvPr>
          <p:cNvGrpSpPr/>
          <p:nvPr/>
        </p:nvGrpSpPr>
        <p:grpSpPr>
          <a:xfrm>
            <a:off x="597535" y="2726851"/>
            <a:ext cx="1950354" cy="456751"/>
            <a:chOff x="457201" y="3851798"/>
            <a:chExt cx="2012788" cy="4713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31B5EF-01D8-46BD-B3B1-9A6752F15221}"/>
                </a:ext>
              </a:extLst>
            </p:cNvPr>
            <p:cNvGrpSpPr/>
            <p:nvPr/>
          </p:nvGrpSpPr>
          <p:grpSpPr>
            <a:xfrm>
              <a:off x="457201" y="3858427"/>
              <a:ext cx="2012788" cy="464743"/>
              <a:chOff x="457201" y="3958757"/>
              <a:chExt cx="2012788" cy="464743"/>
            </a:xfrm>
          </p:grpSpPr>
          <p:sp>
            <p:nvSpPr>
              <p:cNvPr id="56" name="Gray text box example">
                <a:hlinkClick r:id="rId3"/>
                <a:extLst>
                  <a:ext uri="{FF2B5EF4-FFF2-40B4-BE49-F238E27FC236}">
                    <a16:creationId xmlns:a16="http://schemas.microsoft.com/office/drawing/2014/main" id="{4B9B8587-FB70-4375-BC95-C2649405F2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3958757"/>
                <a:ext cx="670929" cy="46474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gradFill>
                      <a:gsLst>
                        <a:gs pos="15356">
                          <a:srgbClr val="1A1A1A"/>
                        </a:gs>
                        <a:gs pos="56000">
                          <a:srgbClr val="1A1A1A"/>
                        </a:gs>
                      </a:gsLst>
                      <a:lin ang="5400000" scaled="0"/>
                    </a:gra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5" name="Blue text box example">
                <a:hlinkClick r:id="rId3"/>
                <a:extLst>
                  <a:ext uri="{FF2B5EF4-FFF2-40B4-BE49-F238E27FC236}">
                    <a16:creationId xmlns:a16="http://schemas.microsoft.com/office/drawing/2014/main" id="{9637CBF9-D9B6-44F7-A02A-2DFED82A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130" y="3958757"/>
                <a:ext cx="670929" cy="464743"/>
              </a:xfrm>
              <a:prstGeom prst="rect">
                <a:avLst/>
              </a:prstGeom>
              <a:solidFill>
                <a:srgbClr val="0078D4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0" name="Light blue text box example">
                <a:hlinkClick r:id="rId3"/>
                <a:extLst>
                  <a:ext uri="{FF2B5EF4-FFF2-40B4-BE49-F238E27FC236}">
                    <a16:creationId xmlns:a16="http://schemas.microsoft.com/office/drawing/2014/main" id="{F6CD5CE6-A162-4D1A-8A21-4B39A7C9A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9060" y="3958757"/>
                <a:ext cx="670929" cy="464743"/>
              </a:xfrm>
              <a:prstGeom prst="rect">
                <a:avLst/>
              </a:prstGeom>
              <a:solidFill>
                <a:srgbClr val="00BC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</p:grpSp>
        <p:cxnSp>
          <p:nvCxnSpPr>
            <p:cNvPr id="46" name="Red slash">
              <a:extLst>
                <a:ext uri="{FF2B5EF4-FFF2-40B4-BE49-F238E27FC236}">
                  <a16:creationId xmlns:a16="http://schemas.microsoft.com/office/drawing/2014/main" id="{0399D388-0591-4D97-AE43-748A78D0F467}"/>
                </a:ext>
              </a:extLst>
            </p:cNvPr>
            <p:cNvCxnSpPr/>
            <p:nvPr/>
          </p:nvCxnSpPr>
          <p:spPr>
            <a:xfrm flipH="1">
              <a:off x="1799059" y="3851798"/>
              <a:ext cx="670930" cy="465022"/>
            </a:xfrm>
            <a:prstGeom prst="line">
              <a:avLst/>
            </a:prstGeom>
            <a:ln w="19050">
              <a:solidFill>
                <a:srgbClr val="D83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rast instructions text box">
            <a:extLst>
              <a:ext uri="{FF2B5EF4-FFF2-40B4-BE49-F238E27FC236}">
                <a16:creationId xmlns:a16="http://schemas.microsoft.com/office/drawing/2014/main" id="{2F4B2438-A3DB-41FC-8A90-FEBAB7AD5691}"/>
              </a:ext>
            </a:extLst>
          </p:cNvPr>
          <p:cNvSpPr txBox="1">
            <a:spLocks/>
          </p:cNvSpPr>
          <p:nvPr/>
        </p:nvSpPr>
        <p:spPr>
          <a:xfrm>
            <a:off x="581978" y="3480862"/>
            <a:ext cx="1965960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 Contrast Analyzer</a:t>
            </a:r>
          </a:p>
          <a:p>
            <a:pPr marL="0" indent="0" defTabSz="903827">
              <a:lnSpc>
                <a:spcPct val="11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this tool to determine the legibility of text and the contrast of visual elements</a:t>
            </a:r>
          </a:p>
        </p:txBody>
      </p:sp>
      <p:grpSp>
        <p:nvGrpSpPr>
          <p:cNvPr id="57" name="Download Button" descr="A blue block with the download symbol and text that reads &quot;Download&quot;. This is object has a link to http://www.paciellogroup.com/resources/contrastAnalyser" title="Color Contrast Analyzer link">
            <a:extLst>
              <a:ext uri="{FF2B5EF4-FFF2-40B4-BE49-F238E27FC236}">
                <a16:creationId xmlns:a16="http://schemas.microsoft.com/office/drawing/2014/main" id="{5DB1FF77-B404-417B-83F7-3CF7D11966A9}"/>
              </a:ext>
            </a:extLst>
          </p:cNvPr>
          <p:cNvGrpSpPr/>
          <p:nvPr/>
        </p:nvGrpSpPr>
        <p:grpSpPr>
          <a:xfrm>
            <a:off x="597535" y="4340436"/>
            <a:ext cx="1950402" cy="450327"/>
            <a:chOff x="490358" y="4875348"/>
            <a:chExt cx="2144219" cy="464743"/>
          </a:xfrm>
        </p:grpSpPr>
        <p:sp>
          <p:nvSpPr>
            <p:cNvPr id="58" name="Download label">
              <a:hlinkClick r:id="rId3"/>
              <a:extLst>
                <a:ext uri="{FF2B5EF4-FFF2-40B4-BE49-F238E27FC236}">
                  <a16:creationId xmlns:a16="http://schemas.microsoft.com/office/drawing/2014/main" id="{3815550E-8A48-41BD-A79B-0954654B269F}"/>
                </a:ext>
              </a:extLst>
            </p:cNvPr>
            <p:cNvSpPr txBox="1">
              <a:spLocks/>
            </p:cNvSpPr>
            <p:nvPr/>
          </p:nvSpPr>
          <p:spPr>
            <a:xfrm>
              <a:off x="490358" y="4875348"/>
              <a:ext cx="2144219" cy="464743"/>
            </a:xfrm>
            <a:prstGeom prst="rect">
              <a:avLst/>
            </a:prstGeom>
            <a:solidFill>
              <a:srgbClr val="0078D4"/>
            </a:solidFill>
          </p:spPr>
          <p:txBody>
            <a:bodyPr wrap="square" lIns="141766" tIns="141766" rIns="141766" bIns="141766" anchor="ctr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solidFill>
                    <a:srgbClr val="FFFFFF"/>
                  </a:solidFill>
                  <a:latin typeface="Segoe UI Semilight"/>
                </a:rPr>
                <a:t>Download</a:t>
              </a:r>
            </a:p>
          </p:txBody>
        </p:sp>
        <p:sp>
          <p:nvSpPr>
            <p:cNvPr id="59" name="Download button">
              <a:extLst>
                <a:ext uri="{FF2B5EF4-FFF2-40B4-BE49-F238E27FC236}">
                  <a16:creationId xmlns:a16="http://schemas.microsoft.com/office/drawing/2014/main" id="{D9423BB1-426F-43D9-8EFE-F86CBCF6E1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966" y="5020486"/>
              <a:ext cx="93930" cy="161766"/>
            </a:xfrm>
            <a:custGeom>
              <a:avLst/>
              <a:gdLst>
                <a:gd name="T0" fmla="*/ 144 w 144"/>
                <a:gd name="T1" fmla="*/ 132 h 248"/>
                <a:gd name="T2" fmla="*/ 72 w 144"/>
                <a:gd name="T3" fmla="*/ 203 h 248"/>
                <a:gd name="T4" fmla="*/ 0 w 144"/>
                <a:gd name="T5" fmla="*/ 132 h 248"/>
                <a:gd name="T6" fmla="*/ 72 w 144"/>
                <a:gd name="T7" fmla="*/ 203 h 248"/>
                <a:gd name="T8" fmla="*/ 72 w 144"/>
                <a:gd name="T9" fmla="*/ 0 h 248"/>
                <a:gd name="T10" fmla="*/ 0 w 144"/>
                <a:gd name="T11" fmla="*/ 248 h 248"/>
                <a:gd name="T12" fmla="*/ 144 w 144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48">
                  <a:moveTo>
                    <a:pt x="144" y="132"/>
                  </a:moveTo>
                  <a:lnTo>
                    <a:pt x="72" y="203"/>
                  </a:lnTo>
                  <a:lnTo>
                    <a:pt x="0" y="132"/>
                  </a:lnTo>
                  <a:moveTo>
                    <a:pt x="72" y="203"/>
                  </a:moveTo>
                  <a:lnTo>
                    <a:pt x="72" y="0"/>
                  </a:lnTo>
                  <a:moveTo>
                    <a:pt x="0" y="248"/>
                  </a:moveTo>
                  <a:lnTo>
                    <a:pt x="144" y="24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8604" tIns="44302" rIns="88604" bIns="44302" numCol="1" anchor="t" anchorCtr="0" compatLnSpc="1">
              <a:prstTxWarp prst="textNoShape">
                <a:avLst/>
              </a:prstTxWarp>
            </a:bodyPr>
            <a:lstStyle/>
            <a:p>
              <a:pPr defTabSz="886022"/>
              <a:endParaRPr lang="en-US" sz="872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60" name="Shape &amp; color instruciton text box">
            <a:extLst>
              <a:ext uri="{FF2B5EF4-FFF2-40B4-BE49-F238E27FC236}">
                <a16:creationId xmlns:a16="http://schemas.microsoft.com/office/drawing/2014/main" id="{C2360DC8-3A46-4137-A4F2-FDA24265CA9D}"/>
              </a:ext>
            </a:extLst>
          </p:cNvPr>
          <p:cNvSpPr txBox="1">
            <a:spLocks/>
          </p:cNvSpPr>
          <p:nvPr/>
        </p:nvSpPr>
        <p:spPr>
          <a:xfrm>
            <a:off x="2843458" y="1435100"/>
            <a:ext cx="1965960" cy="171771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Shape and color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different shapes with a legend to indicate statuses to accommodate for color blindness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61" name="Shape usage example" descr="This is a light grey box with three lines of text that read Subject 1 with a green circle next to it, Subject 2 with a yellow triangle, and Subject 3 with a red X. Each shape has a corresponding category assigned in a key at the bottom of the graphic. The green circle is titled C1, yellow triangle titled C2, and red X titled C3." title="Graphic with multiple subjects and categories">
            <a:extLst>
              <a:ext uri="{FF2B5EF4-FFF2-40B4-BE49-F238E27FC236}">
                <a16:creationId xmlns:a16="http://schemas.microsoft.com/office/drawing/2014/main" id="{3870E2D4-BB05-4292-8B2C-684463A840EA}"/>
              </a:ext>
            </a:extLst>
          </p:cNvPr>
          <p:cNvGrpSpPr/>
          <p:nvPr/>
        </p:nvGrpSpPr>
        <p:grpSpPr>
          <a:xfrm>
            <a:off x="2835881" y="3026393"/>
            <a:ext cx="1969570" cy="1878339"/>
            <a:chOff x="2835115" y="4084309"/>
            <a:chExt cx="2012787" cy="1919555"/>
          </a:xfrm>
        </p:grpSpPr>
        <p:sp>
          <p:nvSpPr>
            <p:cNvPr id="62" name="Background and text">
              <a:hlinkClick r:id="rId3"/>
              <a:extLst>
                <a:ext uri="{FF2B5EF4-FFF2-40B4-BE49-F238E27FC236}">
                  <a16:creationId xmlns:a16="http://schemas.microsoft.com/office/drawing/2014/main" id="{6A4B7AA5-AB2E-45C8-9D8A-BDE9E243F04F}"/>
                </a:ext>
              </a:extLst>
            </p:cNvPr>
            <p:cNvSpPr txBox="1">
              <a:spLocks/>
            </p:cNvSpPr>
            <p:nvPr/>
          </p:nvSpPr>
          <p:spPr>
            <a:xfrm>
              <a:off x="2835115" y="4084309"/>
              <a:ext cx="2012787" cy="191955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177207" tIns="141766" rIns="177207" bIns="141766" anchor="t">
              <a:no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1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2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3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4044DA5-FA1B-4F48-9EAA-783D9941E3F6}"/>
                </a:ext>
              </a:extLst>
            </p:cNvPr>
            <p:cNvGrpSpPr/>
            <p:nvPr/>
          </p:nvGrpSpPr>
          <p:grpSpPr>
            <a:xfrm>
              <a:off x="3016089" y="4633595"/>
              <a:ext cx="1603535" cy="830385"/>
              <a:chOff x="3016090" y="4740275"/>
              <a:chExt cx="1578136" cy="830385"/>
            </a:xfrm>
          </p:grpSpPr>
          <p:cxnSp>
            <p:nvCxnSpPr>
              <p:cNvPr id="75" name="Top horizontal seperator">
                <a:extLst>
                  <a:ext uri="{FF2B5EF4-FFF2-40B4-BE49-F238E27FC236}">
                    <a16:creationId xmlns:a16="http://schemas.microsoft.com/office/drawing/2014/main" id="{AEA6491A-6412-48D9-9472-A6770D45F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4740275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Middle horizontal seperator">
                <a:extLst>
                  <a:ext uri="{FF2B5EF4-FFF2-40B4-BE49-F238E27FC236}">
                    <a16:creationId xmlns:a16="http://schemas.microsoft.com/office/drawing/2014/main" id="{4DC437DA-FE75-4947-B72F-FAA661F5E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155467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Bottom horizontal seperator">
                <a:extLst>
                  <a:ext uri="{FF2B5EF4-FFF2-40B4-BE49-F238E27FC236}">
                    <a16:creationId xmlns:a16="http://schemas.microsoft.com/office/drawing/2014/main" id="{8DE5CF51-EC88-4552-AD5F-23FB8B8AA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570660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Example green circle">
              <a:extLst>
                <a:ext uri="{FF2B5EF4-FFF2-40B4-BE49-F238E27FC236}">
                  <a16:creationId xmlns:a16="http://schemas.microsoft.com/office/drawing/2014/main" id="{5CB610F4-9E39-4351-9E1D-639078FFA23D}"/>
                </a:ext>
              </a:extLst>
            </p:cNvPr>
            <p:cNvSpPr/>
            <p:nvPr/>
          </p:nvSpPr>
          <p:spPr bwMode="auto">
            <a:xfrm>
              <a:off x="4363877" y="4379595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Example blue triangle">
              <a:extLst>
                <a:ext uri="{FF2B5EF4-FFF2-40B4-BE49-F238E27FC236}">
                  <a16:creationId xmlns:a16="http://schemas.microsoft.com/office/drawing/2014/main" id="{EFD9DC73-1A5E-4EF5-A699-3B02680761FA}"/>
                </a:ext>
              </a:extLst>
            </p:cNvPr>
            <p:cNvSpPr/>
            <p:nvPr/>
          </p:nvSpPr>
          <p:spPr bwMode="auto">
            <a:xfrm>
              <a:off x="4363877" y="478554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Example red X">
              <a:extLst>
                <a:ext uri="{FF2B5EF4-FFF2-40B4-BE49-F238E27FC236}">
                  <a16:creationId xmlns:a16="http://schemas.microsoft.com/office/drawing/2014/main" id="{3E1E1946-154C-47E3-86A8-1553499C78A8}"/>
                </a:ext>
              </a:extLst>
            </p:cNvPr>
            <p:cNvSpPr/>
            <p:nvPr/>
          </p:nvSpPr>
          <p:spPr bwMode="auto">
            <a:xfrm rot="2700000">
              <a:off x="4363877" y="5200740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Legend green circle">
              <a:extLst>
                <a:ext uri="{FF2B5EF4-FFF2-40B4-BE49-F238E27FC236}">
                  <a16:creationId xmlns:a16="http://schemas.microsoft.com/office/drawing/2014/main" id="{457BB82C-CE20-4597-88E3-60F2DAF3D41E}"/>
                </a:ext>
              </a:extLst>
            </p:cNvPr>
            <p:cNvSpPr/>
            <p:nvPr/>
          </p:nvSpPr>
          <p:spPr bwMode="auto">
            <a:xfrm>
              <a:off x="3025614" y="5661498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Legend green circle label">
              <a:extLst>
                <a:ext uri="{FF2B5EF4-FFF2-40B4-BE49-F238E27FC236}">
                  <a16:creationId xmlns:a16="http://schemas.microsoft.com/office/drawing/2014/main" id="{53BDBD52-F752-4F48-9135-3E49279B23BC}"/>
                </a:ext>
              </a:extLst>
            </p:cNvPr>
            <p:cNvSpPr txBox="1">
              <a:spLocks/>
            </p:cNvSpPr>
            <p:nvPr/>
          </p:nvSpPr>
          <p:spPr>
            <a:xfrm>
              <a:off x="3025614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C1</a:t>
              </a:r>
            </a:p>
          </p:txBody>
        </p:sp>
        <p:sp>
          <p:nvSpPr>
            <p:cNvPr id="67" name="Legend blue triangle">
              <a:extLst>
                <a:ext uri="{FF2B5EF4-FFF2-40B4-BE49-F238E27FC236}">
                  <a16:creationId xmlns:a16="http://schemas.microsoft.com/office/drawing/2014/main" id="{DFF4A861-C7D3-44A7-AAE6-AC402265A3A4}"/>
                </a:ext>
              </a:extLst>
            </p:cNvPr>
            <p:cNvSpPr/>
            <p:nvPr/>
          </p:nvSpPr>
          <p:spPr bwMode="auto">
            <a:xfrm>
              <a:off x="3645474" y="566149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Legend blue triangle label">
              <a:extLst>
                <a:ext uri="{FF2B5EF4-FFF2-40B4-BE49-F238E27FC236}">
                  <a16:creationId xmlns:a16="http://schemas.microsoft.com/office/drawing/2014/main" id="{6225911D-5A72-47CA-98E8-0D988191A3B6}"/>
                </a:ext>
              </a:extLst>
            </p:cNvPr>
            <p:cNvSpPr txBox="1">
              <a:spLocks/>
            </p:cNvSpPr>
            <p:nvPr/>
          </p:nvSpPr>
          <p:spPr>
            <a:xfrm>
              <a:off x="3638569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C2</a:t>
              </a:r>
            </a:p>
          </p:txBody>
        </p:sp>
        <p:sp>
          <p:nvSpPr>
            <p:cNvPr id="65" name="Legend red X">
              <a:extLst>
                <a:ext uri="{FF2B5EF4-FFF2-40B4-BE49-F238E27FC236}">
                  <a16:creationId xmlns:a16="http://schemas.microsoft.com/office/drawing/2014/main" id="{7CF09216-6727-4F12-A814-68F2639285D4}"/>
                </a:ext>
              </a:extLst>
            </p:cNvPr>
            <p:cNvSpPr/>
            <p:nvPr/>
          </p:nvSpPr>
          <p:spPr bwMode="auto">
            <a:xfrm rot="2700000">
              <a:off x="4276563" y="5661498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Legend red X label">
              <a:extLst>
                <a:ext uri="{FF2B5EF4-FFF2-40B4-BE49-F238E27FC236}">
                  <a16:creationId xmlns:a16="http://schemas.microsoft.com/office/drawing/2014/main" id="{0EE6D2B5-5EDE-47FF-BD37-3CD823588424}"/>
                </a:ext>
              </a:extLst>
            </p:cNvPr>
            <p:cNvSpPr txBox="1">
              <a:spLocks/>
            </p:cNvSpPr>
            <p:nvPr/>
          </p:nvSpPr>
          <p:spPr>
            <a:xfrm>
              <a:off x="4287555" y="5490006"/>
              <a:ext cx="560347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C3</a:t>
              </a:r>
            </a:p>
          </p:txBody>
        </p:sp>
      </p:grpSp>
      <p:sp>
        <p:nvSpPr>
          <p:cNvPr id="76" name="Alt Text instruction text box">
            <a:extLst>
              <a:ext uri="{FF2B5EF4-FFF2-40B4-BE49-F238E27FC236}">
                <a16:creationId xmlns:a16="http://schemas.microsoft.com/office/drawing/2014/main" id="{025BF72B-ABAB-457D-8CA8-6EB737BCD263}"/>
              </a:ext>
            </a:extLst>
          </p:cNvPr>
          <p:cNvSpPr txBox="1">
            <a:spLocks/>
          </p:cNvSpPr>
          <p:nvPr/>
        </p:nvSpPr>
        <p:spPr>
          <a:xfrm>
            <a:off x="5115917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Alt text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 text helps people with screen readers understand the content of slides</a:t>
            </a:r>
          </a:p>
          <a:p>
            <a:pPr marL="0" indent="0" defTabSz="903827">
              <a:lnSpc>
                <a:spcPct val="100000"/>
              </a:lnSpc>
              <a:spcBef>
                <a:spcPts val="29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create alternative text for shapes, pictures, charts, tables, SmartArt graphics, or other objects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 click the image or shape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Edit Alt Text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a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Title 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your image or object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77" name="Slide layouts text box">
            <a:extLst>
              <a:ext uri="{FF2B5EF4-FFF2-40B4-BE49-F238E27FC236}">
                <a16:creationId xmlns:a16="http://schemas.microsoft.com/office/drawing/2014/main" id="{5F8C91B6-75EF-4AEA-A867-5311E5777535}"/>
              </a:ext>
            </a:extLst>
          </p:cNvPr>
          <p:cNvSpPr txBox="1">
            <a:spLocks/>
          </p:cNvSpPr>
          <p:nvPr/>
        </p:nvSpPr>
        <p:spPr>
          <a:xfrm>
            <a:off x="7377113" y="1435100"/>
            <a:ext cx="1965960" cy="234936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Slide layouts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a built-in slide layout that matches your content ensures a hierarchical reading order of text blocks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 new slide will have a title, rather than starting with a blank layout and adding a text block for the title, choose one of the built-in layouts with a title placeholder</a:t>
            </a:r>
          </a:p>
        </p:txBody>
      </p:sp>
      <p:pic>
        <p:nvPicPr>
          <p:cNvPr id="4" name="Title only layout" descr="Title only layout">
            <a:extLst>
              <a:ext uri="{FF2B5EF4-FFF2-40B4-BE49-F238E27FC236}">
                <a16:creationId xmlns:a16="http://schemas.microsoft.com/office/drawing/2014/main" id="{E97A695E-63F5-4C68-816E-58CCA5FF30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756" y="3908221"/>
            <a:ext cx="1965960" cy="996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Reading order text box">
            <a:extLst>
              <a:ext uri="{FF2B5EF4-FFF2-40B4-BE49-F238E27FC236}">
                <a16:creationId xmlns:a16="http://schemas.microsoft.com/office/drawing/2014/main" id="{9F406E1D-7257-4083-BB72-5A97505EB9C4}"/>
              </a:ext>
            </a:extLst>
          </p:cNvPr>
          <p:cNvSpPr txBox="1">
            <a:spLocks/>
          </p:cNvSpPr>
          <p:nvPr/>
        </p:nvSpPr>
        <p:spPr>
          <a:xfrm>
            <a:off x="9650469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Reading order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readers describe content on the screen in the order it was created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ensure your content is read back in the order you prefer, arrange your objects in the Selection Pane appropriately. Objects on the bottom of the selection pane are read first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Home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tab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 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Drawing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group, select 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Arrange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drop-down menu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Selection Pane…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BDECC-D62F-449D-AA5A-A5F28D0E2BCC}"/>
              </a:ext>
            </a:extLst>
          </p:cNvPr>
          <p:cNvSpPr txBox="1"/>
          <p:nvPr/>
        </p:nvSpPr>
        <p:spPr>
          <a:xfrm>
            <a:off x="597535" y="5232468"/>
            <a:ext cx="11013441" cy="1133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Additional tips</a:t>
            </a:r>
          </a:p>
          <a:p>
            <a:pPr defTabSz="886022">
              <a:spcBef>
                <a:spcPts val="775"/>
              </a:spcBef>
              <a:buSzPct val="90000"/>
              <a:defRPr/>
            </a:pPr>
            <a:r>
              <a:rPr lang="en-US" sz="1200" dirty="0">
                <a:cs typeface="Segoe UI Semibold" panose="020B0702040204020203" pitchFamily="34" charset="0"/>
              </a:rPr>
              <a:t>Be sure to run the </a:t>
            </a:r>
            <a:r>
              <a:rPr lang="en-US" sz="1200" b="1" dirty="0">
                <a:cs typeface="Segoe UI Semibold" panose="020B0702040204020203" pitchFamily="34" charset="0"/>
              </a:rPr>
              <a:t>Accessibility Checker</a:t>
            </a:r>
            <a:r>
              <a:rPr lang="en-US" sz="1200" dirty="0">
                <a:cs typeface="Segoe UI Semibold" panose="020B0702040204020203" pitchFamily="34" charset="0"/>
              </a:rPr>
              <a:t>! </a:t>
            </a:r>
            <a:r>
              <a:rPr lang="en-US" sz="1200" dirty="0">
                <a:cs typeface="Segoe UI" panose="020B0502040204020203" pitchFamily="34" charset="0"/>
              </a:rPr>
              <a:t>Go to </a:t>
            </a:r>
            <a:r>
              <a:rPr lang="en-US" sz="1200" b="1" dirty="0">
                <a:cs typeface="Segoe UI Semibold" panose="020B0702040204020203" pitchFamily="34" charset="0"/>
              </a:rPr>
              <a:t>File</a:t>
            </a:r>
            <a:r>
              <a:rPr lang="en-US" sz="1200" dirty="0">
                <a:cs typeface="Segoe UI" panose="020B0502040204020203" pitchFamily="34" charset="0"/>
              </a:rPr>
              <a:t>      click the </a:t>
            </a:r>
            <a:r>
              <a:rPr lang="en-US" sz="1200" b="1" dirty="0">
                <a:cs typeface="Segoe UI Semibold" panose="020B0702040204020203" pitchFamily="34" charset="0"/>
              </a:rPr>
              <a:t>Check for Issues </a:t>
            </a:r>
            <a:r>
              <a:rPr lang="en-US" sz="1200" dirty="0">
                <a:cs typeface="Segoe UI" panose="020B0502040204020203" pitchFamily="34" charset="0"/>
              </a:rPr>
              <a:t>drop down menu      click </a:t>
            </a:r>
            <a:r>
              <a:rPr lang="en-US" sz="1200" b="1" dirty="0">
                <a:cs typeface="Segoe UI Semibold" panose="020B0702040204020203" pitchFamily="34" charset="0"/>
              </a:rPr>
              <a:t>Check Accessibility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Videos need to be accessible: </a:t>
            </a:r>
            <a:r>
              <a:rPr lang="en-US" sz="1200" dirty="0">
                <a:cs typeface="Segoe UI" panose="020B0502040204020203" pitchFamily="34" charset="0"/>
              </a:rPr>
              <a:t>If your presentation includes a video, ensure it is captioned and audio described (if appropriate)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Visit the </a:t>
            </a:r>
            <a:r>
              <a:rPr lang="en-US" sz="1200" b="1" dirty="0">
                <a:cs typeface="Segoe UI Semibold" panose="020B0702040204020203" pitchFamily="34" charset="0"/>
                <a:hlinkClick r:id="rId5"/>
              </a:rPr>
              <a:t>Office Accessibility Center</a:t>
            </a:r>
            <a:r>
              <a:rPr lang="en-US" sz="1200" b="1" dirty="0">
                <a:cs typeface="Segoe UI Semibold" panose="020B0702040204020203" pitchFamily="34" charset="0"/>
              </a:rPr>
              <a:t> </a:t>
            </a:r>
            <a:r>
              <a:rPr lang="en-US" sz="1200" dirty="0">
                <a:cs typeface="Segoe UI" panose="020B0502040204020203" pitchFamily="34" charset="0"/>
              </a:rPr>
              <a:t>to learn more about accessibility in PowerPoint</a:t>
            </a:r>
          </a:p>
        </p:txBody>
      </p:sp>
      <p:cxnSp>
        <p:nvCxnSpPr>
          <p:cNvPr id="80" name="Straight Arrow Connector 79" descr="Arrow pointing to the right" title="Arrow">
            <a:extLst>
              <a:ext uri="{FF2B5EF4-FFF2-40B4-BE49-F238E27FC236}">
                <a16:creationId xmlns:a16="http://schemas.microsoft.com/office/drawing/2014/main" id="{4004316C-A172-4666-9087-AA99DD600ABB}"/>
              </a:ext>
            </a:extLst>
          </p:cNvPr>
          <p:cNvCxnSpPr>
            <a:cxnSpLocks/>
          </p:cNvCxnSpPr>
          <p:nvPr/>
        </p:nvCxnSpPr>
        <p:spPr>
          <a:xfrm>
            <a:off x="4136325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 descr="Aarow pointing to the right" title="Aarow">
            <a:extLst>
              <a:ext uri="{FF2B5EF4-FFF2-40B4-BE49-F238E27FC236}">
                <a16:creationId xmlns:a16="http://schemas.microsoft.com/office/drawing/2014/main" id="{CF41BA70-AA85-4D92-AA87-689DAB76DD7F}"/>
              </a:ext>
            </a:extLst>
          </p:cNvPr>
          <p:cNvCxnSpPr>
            <a:cxnSpLocks/>
          </p:cNvCxnSpPr>
          <p:nvPr/>
        </p:nvCxnSpPr>
        <p:spPr>
          <a:xfrm>
            <a:off x="7323080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316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2CA35654-AA95-4EAF-8C1E-008A884F020F}"/>
    </a:ext>
  </a:extLst>
</a:theme>
</file>

<file path=ppt/theme/theme2.xml><?xml version="1.0" encoding="utf-8"?>
<a:theme xmlns:a="http://schemas.openxmlformats.org/drawingml/2006/main" name="SOFT BLACK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5909D274-6178-43D8-BFA6-D91DA2D000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8bc6fde-72ac-489a-b0a4-ba51770a119a" xsi:nil="true"/>
    <SharedWithUsers xmlns="efd76e83-4173-4a26-b431-618a788339a8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7F06C4865FD4A8A403F66497FF9A9" ma:contentTypeVersion="9" ma:contentTypeDescription="Create a new document." ma:contentTypeScope="" ma:versionID="a89df2058cab5a593722d353eaead93e">
  <xsd:schema xmlns:xsd="http://www.w3.org/2001/XMLSchema" xmlns:xs="http://www.w3.org/2001/XMLSchema" xmlns:p="http://schemas.microsoft.com/office/2006/metadata/properties" xmlns:ns2="78bc6fde-72ac-489a-b0a4-ba51770a119a" xmlns:ns3="efd76e83-4173-4a26-b431-618a788339a8" targetNamespace="http://schemas.microsoft.com/office/2006/metadata/properties" ma:root="true" ma:fieldsID="6b5bfdbecf4e2213c1753b816864b849" ns2:_="" ns3:_="">
    <xsd:import namespace="78bc6fde-72ac-489a-b0a4-ba51770a119a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c6fde-72ac-489a-b0a4-ba51770a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965de625-df5b-42e9-a277-2113da4f1195"/>
    <ds:schemaRef ds:uri="dcf5ddc1-fb1d-440f-849a-6450bddbaed7"/>
  </ds:schemaRefs>
</ds:datastoreItem>
</file>

<file path=customXml/itemProps2.xml><?xml version="1.0" encoding="utf-8"?>
<ds:datastoreItem xmlns:ds="http://schemas.openxmlformats.org/officeDocument/2006/customXml" ds:itemID="{850FDDDA-2B44-4718-AC8F-B351EFD61FE1}"/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146</TotalTime>
  <Words>2049</Words>
  <Application>Microsoft Office PowerPoint</Application>
  <PresentationFormat>Widescreen</PresentationFormat>
  <Paragraphs>281</Paragraphs>
  <Slides>29</Slides>
  <Notes>29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Event name or presentation title</vt:lpstr>
      <vt:lpstr>Event name or presentation title</vt:lpstr>
      <vt:lpstr>Text layout (without bullet points)</vt:lpstr>
      <vt:lpstr>Text layout with bulleted text</vt:lpstr>
      <vt:lpstr>Example with longer headline text wrapping to a second line</vt:lpstr>
      <vt:lpstr>Adjusting list levels</vt:lpstr>
      <vt:lpstr>Bullet points layout with subtitle Set the subtitle to 20pt in the same text block, with character spacing Normal</vt:lpstr>
      <vt:lpstr>Slide palette info</vt:lpstr>
      <vt:lpstr>Creating accessible content</vt:lpstr>
      <vt:lpstr>Demo</vt:lpstr>
      <vt:lpstr>Video</vt:lpstr>
      <vt:lpstr>Section title</vt:lpstr>
      <vt:lpstr>Software code slide</vt:lpstr>
      <vt:lpstr>Notes (hidden)</vt:lpstr>
      <vt:lpstr>Event name or presentation title</vt:lpstr>
      <vt:lpstr>Event name or presentation title</vt:lpstr>
      <vt:lpstr>Text layout (without bullet points)</vt:lpstr>
      <vt:lpstr>Text layout with bulleted text</vt:lpstr>
      <vt:lpstr>Example with longer headline text wrapping to a second line</vt:lpstr>
      <vt:lpstr>Adjusting list levels</vt:lpstr>
      <vt:lpstr>Bullet points layout with subtitle Set the subtitle to 20pt in the same text block, with character spacing Normal</vt:lpstr>
      <vt:lpstr>Slide palette info</vt:lpstr>
      <vt:lpstr>Creating accessible content</vt:lpstr>
      <vt:lpstr>Demo</vt:lpstr>
      <vt:lpstr>Video</vt:lpstr>
      <vt:lpstr>Section title</vt:lpstr>
      <vt:lpstr>Software code slide</vt:lpstr>
      <vt:lpstr>Notes (hidden)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MSP Program</dc:subject>
  <dc:creator>David Jensen</dc:creator>
  <cp:keywords/>
  <dc:description/>
  <cp:lastModifiedBy>Heidi Laverty</cp:lastModifiedBy>
  <cp:revision>19</cp:revision>
  <dcterms:created xsi:type="dcterms:W3CDTF">2019-03-28T18:40:02Z</dcterms:created>
  <dcterms:modified xsi:type="dcterms:W3CDTF">2019-03-28T21:25:42Z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0x0101003137F06C4865FD4A8A403F66497FF9A9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Order">
    <vt:r8>599000</vt:r8>
  </property>
  <property fmtid="{D5CDD505-2E9C-101B-9397-08002B2CF9AE}" pid="21" name="xd_Signature">
    <vt:bool>false</vt:bool>
  </property>
  <property fmtid="{D5CDD505-2E9C-101B-9397-08002B2CF9AE}" pid="22" name="xd_ProgID">
    <vt:lpwstr/>
  </property>
  <property fmtid="{D5CDD505-2E9C-101B-9397-08002B2CF9AE}" pid="23" name="_SourceUrl">
    <vt:lpwstr/>
  </property>
  <property fmtid="{D5CDD505-2E9C-101B-9397-08002B2CF9AE}" pid="24" name="_SharedFileIndex">
    <vt:lpwstr/>
  </property>
  <property fmtid="{D5CDD505-2E9C-101B-9397-08002B2CF9AE}" pid="25" name="ComplianceAssetId">
    <vt:lpwstr/>
  </property>
  <property fmtid="{D5CDD505-2E9C-101B-9397-08002B2CF9AE}" pid="26" name="TemplateUrl">
    <vt:lpwstr/>
  </property>
</Properties>
</file>