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8838732" cy="27212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370695" cy="4525010"/>
          </a:xfrm>
          <a:custGeom>
            <a:avLst/>
            <a:gdLst/>
            <a:ahLst/>
            <a:cxnLst/>
            <a:rect l="l" t="t" r="r" b="b"/>
            <a:pathLst>
              <a:path w="9370695" h="4525010">
                <a:moveTo>
                  <a:pt x="5221833" y="4524450"/>
                </a:moveTo>
                <a:lnTo>
                  <a:pt x="0" y="2721253"/>
                </a:lnTo>
                <a:lnTo>
                  <a:pt x="8838732" y="0"/>
                </a:lnTo>
                <a:lnTo>
                  <a:pt x="9370214" y="0"/>
                </a:lnTo>
                <a:lnTo>
                  <a:pt x="5221833" y="452445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7648" y="0"/>
            <a:ext cx="2424430" cy="2971165"/>
          </a:xfrm>
          <a:custGeom>
            <a:avLst/>
            <a:gdLst/>
            <a:ahLst/>
            <a:cxnLst/>
            <a:rect l="l" t="t" r="r" b="b"/>
            <a:pathLst>
              <a:path w="2424429" h="2971165">
                <a:moveTo>
                  <a:pt x="2424351" y="2970579"/>
                </a:moveTo>
                <a:lnTo>
                  <a:pt x="0" y="0"/>
                </a:lnTo>
                <a:lnTo>
                  <a:pt x="1636703" y="0"/>
                </a:lnTo>
                <a:lnTo>
                  <a:pt x="2424351" y="98754"/>
                </a:lnTo>
                <a:lnTo>
                  <a:pt x="2424351" y="29705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21833" y="0"/>
            <a:ext cx="6970166" cy="45244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21833" y="2970580"/>
            <a:ext cx="6970395" cy="3312795"/>
          </a:xfrm>
          <a:custGeom>
            <a:avLst/>
            <a:gdLst/>
            <a:ahLst/>
            <a:cxnLst/>
            <a:rect l="l" t="t" r="r" b="b"/>
            <a:pathLst>
              <a:path w="6970395" h="3312795">
                <a:moveTo>
                  <a:pt x="6970166" y="3312566"/>
                </a:moveTo>
                <a:lnTo>
                  <a:pt x="8534" y="1556308"/>
                </a:lnTo>
                <a:lnTo>
                  <a:pt x="0" y="1553870"/>
                </a:lnTo>
                <a:lnTo>
                  <a:pt x="6970166" y="0"/>
                </a:lnTo>
                <a:lnTo>
                  <a:pt x="6970166" y="331256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721254"/>
            <a:ext cx="5221833" cy="413674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0"/>
            <a:ext cx="2872740" cy="2721610"/>
          </a:xfrm>
          <a:custGeom>
            <a:avLst/>
            <a:gdLst/>
            <a:ahLst/>
            <a:cxnLst/>
            <a:rect l="l" t="t" r="r" b="b"/>
            <a:pathLst>
              <a:path w="2872740" h="2721610">
                <a:moveTo>
                  <a:pt x="0" y="2721254"/>
                </a:moveTo>
                <a:lnTo>
                  <a:pt x="0" y="0"/>
                </a:lnTo>
                <a:lnTo>
                  <a:pt x="2872528" y="0"/>
                </a:lnTo>
                <a:lnTo>
                  <a:pt x="0" y="272125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5104" y="4524450"/>
            <a:ext cx="8656955" cy="2333625"/>
          </a:xfrm>
          <a:custGeom>
            <a:avLst/>
            <a:gdLst/>
            <a:ahLst/>
            <a:cxnLst/>
            <a:rect l="l" t="t" r="r" b="b"/>
            <a:pathLst>
              <a:path w="8656955" h="2333625">
                <a:moveTo>
                  <a:pt x="8656894" y="2333549"/>
                </a:moveTo>
                <a:lnTo>
                  <a:pt x="0" y="2333549"/>
                </a:lnTo>
                <a:lnTo>
                  <a:pt x="1686728" y="0"/>
                </a:lnTo>
                <a:lnTo>
                  <a:pt x="1695263" y="2438"/>
                </a:lnTo>
                <a:lnTo>
                  <a:pt x="8656894" y="1758695"/>
                </a:lnTo>
                <a:lnTo>
                  <a:pt x="8656894" y="23335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2721254"/>
            <a:ext cx="2108200" cy="4137025"/>
          </a:xfrm>
          <a:custGeom>
            <a:avLst/>
            <a:gdLst/>
            <a:ahLst/>
            <a:cxnLst/>
            <a:rect l="l" t="t" r="r" b="b"/>
            <a:pathLst>
              <a:path w="2108200" h="4137025">
                <a:moveTo>
                  <a:pt x="2107943" y="4136745"/>
                </a:moveTo>
                <a:lnTo>
                  <a:pt x="0" y="4136745"/>
                </a:lnTo>
                <a:lnTo>
                  <a:pt x="0" y="0"/>
                </a:lnTo>
                <a:lnTo>
                  <a:pt x="2107943" y="413674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2371" y="749300"/>
            <a:ext cx="6775450" cy="74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49" y="2190749"/>
            <a:ext cx="10858500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9086" y="6353466"/>
            <a:ext cx="2311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yamsoni2211/pyconf_2022_decorators_generators_workshop/tree/main/generators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yamsoni2211/pyconf_2022_decorators_generators_workshop/tree/main/decorators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947" y="1530350"/>
            <a:ext cx="279463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0"/>
              <a:t>A</a:t>
            </a:r>
            <a:r>
              <a:rPr dirty="0" spc="-140"/>
              <a:t>b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-325"/>
              <a:t>m</a:t>
            </a:r>
            <a:r>
              <a:rPr dirty="0" spc="-225"/>
              <a:t>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4929" y="2654300"/>
            <a:ext cx="25209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2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649" y="2695574"/>
            <a:ext cx="28289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  <a:tabLst>
                <a:tab pos="117475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Python	Enthusiast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3157" y="2644039"/>
            <a:ext cx="68326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-15" i="1">
                <a:solidFill>
                  <a:srgbClr val="455964"/>
                </a:solidFill>
                <a:latin typeface="Trebuchet MS"/>
                <a:cs typeface="Trebuchet MS"/>
              </a:rPr>
              <a:t>6.5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years</a:t>
            </a:r>
            <a:r>
              <a:rPr dirty="0" sz="2700" spc="-125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experience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across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293" y="3063875"/>
            <a:ext cx="1078166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0">
              <a:lnSpc>
                <a:spcPct val="112999"/>
              </a:lnSpc>
              <a:spcBef>
                <a:spcPts val="9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multiple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domains,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verticals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Frameworks. </a:t>
            </a:r>
            <a:r>
              <a:rPr dirty="0" sz="2600" spc="160">
                <a:solidFill>
                  <a:srgbClr val="455964"/>
                </a:solidFill>
                <a:latin typeface="Tahoma"/>
                <a:cs typeface="Tahoma"/>
              </a:rPr>
              <a:t>He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active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Open-Source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contributor,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multiple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libraries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published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over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455964"/>
                </a:solidFill>
                <a:latin typeface="Tahoma"/>
                <a:cs typeface="Tahoma"/>
              </a:rPr>
              <a:t>PYPI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224" y="4048124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flask-dantic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976" y="4006850"/>
            <a:ext cx="231521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31390" algn="l"/>
              </a:tabLst>
            </a:pPr>
            <a:r>
              <a:rPr dirty="0" sz="2600" spc="-21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dirty="0" sz="2600" spc="-21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5174" y="4048124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lazy-alchemy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7613" y="4006850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2124" y="4048124"/>
            <a:ext cx="26670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py-lambda-warmer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9730" y="4006850"/>
            <a:ext cx="29673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">
                <a:solidFill>
                  <a:srgbClr val="455964"/>
                </a:solidFill>
                <a:latin typeface="Tahoma"/>
                <a:cs typeface="Tahoma"/>
              </a:rPr>
              <a:t>etc.),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currently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2978" y="4454525"/>
            <a:ext cx="170180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r>
              <a:rPr dirty="0" sz="2600" spc="-1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2749" y="4495799"/>
            <a:ext cx="25050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  <a:tabLst>
                <a:tab pos="181038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Technology	Lead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4117" y="4454525"/>
            <a:ext cx="556323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li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v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0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6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54">
                <a:solidFill>
                  <a:srgbClr val="455964"/>
                </a:solidFill>
                <a:latin typeface="Tahoma"/>
                <a:cs typeface="Tahoma"/>
              </a:rPr>
              <a:t>B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F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8993" y="4911725"/>
            <a:ext cx="36823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Solutions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clients.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3024" y="809624"/>
            <a:ext cx="1638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07948" y="6353466"/>
            <a:ext cx="3467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60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84980" algn="l"/>
              </a:tabLst>
            </a:pPr>
            <a:r>
              <a:rPr dirty="0" spc="-85"/>
              <a:t>Magical	</a:t>
            </a:r>
            <a:r>
              <a:rPr dirty="0" spc="-135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9" y="1914524"/>
            <a:ext cx="904875" cy="4476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368" y="1873250"/>
            <a:ext cx="94005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special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keyword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python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which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turns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normal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3074" y="2362199"/>
            <a:ext cx="15525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333" y="2320925"/>
            <a:ext cx="26847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00325" algn="l"/>
              </a:tabLst>
            </a:pP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774" y="2362199"/>
            <a:ext cx="9048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2232" y="2320925"/>
            <a:ext cx="69056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responsible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generating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new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value,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755" y="2730500"/>
            <a:ext cx="1035304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55795" marR="5080" indent="-4443730">
              <a:lnSpc>
                <a:spcPct val="112999"/>
              </a:lnSpc>
              <a:spcBef>
                <a:spcPts val="9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returning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generated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value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suspending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execution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until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next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iteration.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49" y="4048124"/>
            <a:ext cx="9048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4174" y="4048124"/>
            <a:ext cx="10668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return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6039" y="4006850"/>
            <a:ext cx="94310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99005" algn="l"/>
              </a:tabLst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like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Python,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except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saves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state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3210" y="4454525"/>
            <a:ext cx="7153909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resumes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called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upon.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1649" y="5286374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0474" y="5286374"/>
            <a:ext cx="10668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send()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725" y="5245100"/>
            <a:ext cx="768794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14085" algn="l"/>
              </a:tabLst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consume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values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using	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method</a:t>
            </a:r>
            <a:r>
              <a:rPr dirty="0" sz="2600" spc="-1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4399" y="5734049"/>
            <a:ext cx="26670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  <a:tabLst>
                <a:tab pos="1650364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5609" y="5692774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12" y="977900"/>
            <a:ext cx="352679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70"/>
              <a:t>I</a:t>
            </a:r>
            <a:r>
              <a:rPr dirty="0" spc="-180"/>
              <a:t>n</a:t>
            </a:r>
            <a:r>
              <a:rPr dirty="0" spc="15"/>
              <a:t>i</a:t>
            </a:r>
            <a:r>
              <a:rPr dirty="0" spc="25"/>
              <a:t>t</a:t>
            </a:r>
            <a:r>
              <a:rPr dirty="0" spc="15"/>
              <a:t>i</a:t>
            </a:r>
            <a:r>
              <a:rPr dirty="0" spc="-180"/>
              <a:t>a</a:t>
            </a:r>
            <a:r>
              <a:rPr dirty="0" spc="15"/>
              <a:t>li</a:t>
            </a:r>
            <a:r>
              <a:rPr dirty="0" spc="-130"/>
              <a:t>z</a:t>
            </a:r>
            <a:r>
              <a:rPr dirty="0" spc="15"/>
              <a:t>i</a:t>
            </a:r>
            <a:r>
              <a:rPr dirty="0" spc="-180"/>
              <a:t>n</a:t>
            </a:r>
            <a:r>
              <a:rPr dirty="0" spc="-490"/>
              <a:t>g</a:t>
            </a:r>
            <a:r>
              <a:rPr dirty="0" spc="-280"/>
              <a:t> </a:t>
            </a:r>
            <a:r>
              <a:rPr dirty="0" spc="-270"/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4624" y="1038224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27" y="2101850"/>
            <a:ext cx="726567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call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function,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returns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7674" y="2143124"/>
            <a:ext cx="26670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00"/>
              </a:spcBef>
              <a:tabLst>
                <a:tab pos="164846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3643" y="2101850"/>
            <a:ext cx="66421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2682" y="2549525"/>
            <a:ext cx="41751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stored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variable.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6174" y="3371849"/>
            <a:ext cx="10668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next()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176" y="3330575"/>
            <a:ext cx="92284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93440" algn="l"/>
              </a:tabLst>
            </a:pP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call	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on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object,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" b="1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7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" b="1">
                <a:solidFill>
                  <a:srgbClr val="455964"/>
                </a:solidFill>
                <a:latin typeface="Tahoma"/>
                <a:cs typeface="Tahoma"/>
              </a:rPr>
              <a:t>initializes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5124" y="3829049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25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051" y="3721099"/>
            <a:ext cx="9695180" cy="939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600" spc="-35" b="1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6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455964"/>
                </a:solidFill>
                <a:latin typeface="Tahoma"/>
                <a:cs typeface="Tahoma"/>
              </a:rPr>
              <a:t>object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execution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starts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suspends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455964"/>
                </a:solidFill>
                <a:latin typeface="Tahoma"/>
                <a:cs typeface="Tahoma"/>
              </a:rPr>
              <a:t>till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reaches</a:t>
            </a:r>
            <a:endParaRPr sz="2600">
              <a:latin typeface="Tahoma"/>
              <a:cs typeface="Tahoma"/>
            </a:endParaRPr>
          </a:p>
          <a:p>
            <a:pPr algn="ctr" marL="1062355">
              <a:lnSpc>
                <a:spcPct val="100000"/>
              </a:lnSpc>
              <a:spcBef>
                <a:spcPts val="480"/>
              </a:spcBef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keyword.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260" y="5006239"/>
            <a:ext cx="908304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30" b="1">
                <a:solidFill>
                  <a:srgbClr val="455964"/>
                </a:solidFill>
                <a:latin typeface="Tahoma"/>
                <a:cs typeface="Tahoma"/>
              </a:rPr>
              <a:t>Note</a:t>
            </a:r>
            <a:r>
              <a:rPr dirty="0" sz="2600" spc="-3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170" i="1">
                <a:solidFill>
                  <a:srgbClr val="455964"/>
                </a:solidFill>
                <a:latin typeface="Trebuchet MS"/>
                <a:cs typeface="Trebuchet MS"/>
              </a:rPr>
              <a:t>We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will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need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to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45" i="1">
                <a:solidFill>
                  <a:srgbClr val="455964"/>
                </a:solidFill>
                <a:latin typeface="Trebuchet MS"/>
                <a:cs typeface="Trebuchet MS"/>
              </a:rPr>
              <a:t>initialize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generator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25" i="1">
                <a:solidFill>
                  <a:srgbClr val="455964"/>
                </a:solidFill>
                <a:latin typeface="Trebuchet MS"/>
                <a:cs typeface="Trebuchet MS"/>
              </a:rPr>
              <a:t>object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by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calling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6524" y="5057774"/>
            <a:ext cx="7429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next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0174" y="5505449"/>
            <a:ext cx="10668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send()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178" y="5453914"/>
            <a:ext cx="548767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03215" algn="l"/>
              </a:tabLst>
            </a:pP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5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r>
              <a:rPr dirty="0" sz="2700" spc="-434" i="1">
                <a:solidFill>
                  <a:srgbClr val="455964"/>
                </a:solidFill>
                <a:latin typeface="Trebuchet MS"/>
                <a:cs typeface="Trebuchet MS"/>
              </a:rPr>
              <a:t>,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50" i="1">
                <a:solidFill>
                  <a:srgbClr val="455964"/>
                </a:solidFill>
                <a:latin typeface="Trebuchet MS"/>
                <a:cs typeface="Trebuchet MS"/>
              </a:rPr>
              <a:t>b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10" i="1">
                <a:solidFill>
                  <a:srgbClr val="455964"/>
                </a:solidFill>
                <a:latin typeface="Trebuchet MS"/>
                <a:cs typeface="Trebuchet MS"/>
              </a:rPr>
              <a:t>f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2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90" i="1">
                <a:solidFill>
                  <a:srgbClr val="455964"/>
                </a:solidFill>
                <a:latin typeface="Trebuchet MS"/>
                <a:cs typeface="Trebuchet MS"/>
              </a:rPr>
              <a:t>w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c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u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	</a:t>
            </a:r>
            <a:r>
              <a:rPr dirty="0" sz="2700" spc="-434" i="1">
                <a:solidFill>
                  <a:srgbClr val="455964"/>
                </a:solidFill>
                <a:latin typeface="Trebuchet MS"/>
                <a:cs typeface="Trebuchet MS"/>
              </a:rPr>
              <a:t>,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899" y="5505449"/>
            <a:ext cx="12287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throw()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3588" y="5453914"/>
            <a:ext cx="59055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4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7249" y="5505449"/>
            <a:ext cx="12287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close()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09110" y="5453914"/>
            <a:ext cx="145415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5" i="1">
                <a:solidFill>
                  <a:srgbClr val="455964"/>
                </a:solidFill>
                <a:latin typeface="Trebuchet MS"/>
                <a:cs typeface="Trebuchet MS"/>
              </a:rPr>
              <a:t>methods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288" y="777875"/>
            <a:ext cx="33216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F</a:t>
            </a:r>
            <a:r>
              <a:rPr dirty="0" spc="-180"/>
              <a:t>a</a:t>
            </a:r>
            <a:r>
              <a:rPr dirty="0" spc="-95"/>
              <a:t>c</a:t>
            </a:r>
            <a:r>
              <a:rPr dirty="0" spc="25"/>
              <a:t>t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180"/>
              <a:t>a</a:t>
            </a:r>
            <a:r>
              <a:rPr dirty="0" spc="-140"/>
              <a:t>b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6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6974" y="838199"/>
            <a:ext cx="307657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37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285999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849" y="2143124"/>
            <a:ext cx="1704975" cy="4476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2324" y="2143124"/>
            <a:ext cx="13811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127" y="2101850"/>
            <a:ext cx="84067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75960" algn="l"/>
              </a:tabLst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gets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exhausted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like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	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object</a:t>
            </a:r>
            <a:r>
              <a:rPr dirty="0" sz="2600" spc="-1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5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raises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5849" y="2590799"/>
            <a:ext cx="21907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StopIteration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8247" y="2549525"/>
            <a:ext cx="724344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Exception.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looped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455964"/>
                </a:solidFill>
                <a:latin typeface="Tahoma"/>
                <a:cs typeface="Tahoma"/>
              </a:rPr>
              <a:t>over,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exception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050" y="2997200"/>
            <a:ext cx="55968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automatically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handled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by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construct.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829049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85849" y="3695699"/>
            <a:ext cx="28289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5"/>
              </a:spcBef>
              <a:tabLst>
                <a:tab pos="165544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8505" y="3644900"/>
            <a:ext cx="74726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only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used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455964"/>
                </a:solidFill>
                <a:latin typeface="Tahoma"/>
                <a:cs typeface="Tahoma"/>
              </a:rPr>
              <a:t>i.e.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cannot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reused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050" y="4102100"/>
            <a:ext cx="253111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2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exhausted.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684" y="5206264"/>
            <a:ext cx="89408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Note: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1174" y="5257799"/>
            <a:ext cx="21907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StopIteration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5953" y="5170951"/>
            <a:ext cx="732790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3570" marR="5080" indent="-611505">
              <a:lnSpc>
                <a:spcPct val="108800"/>
              </a:lnSpc>
              <a:spcBef>
                <a:spcPts val="95"/>
              </a:spcBef>
            </a:pP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9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u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95" i="1">
                <a:solidFill>
                  <a:srgbClr val="455964"/>
                </a:solidFill>
                <a:latin typeface="Trebuchet MS"/>
                <a:cs typeface="Trebuchet MS"/>
              </a:rPr>
              <a:t>l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0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5" i="1">
                <a:solidFill>
                  <a:srgbClr val="455964"/>
                </a:solidFill>
                <a:latin typeface="Trebuchet MS"/>
                <a:cs typeface="Trebuchet MS"/>
              </a:rPr>
              <a:t>x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c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p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-345" i="1">
                <a:solidFill>
                  <a:srgbClr val="455964"/>
                </a:solidFill>
                <a:latin typeface="Trebuchet MS"/>
                <a:cs typeface="Trebuchet MS"/>
              </a:rPr>
              <a:t>’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4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75" i="1">
                <a:solidFill>
                  <a:srgbClr val="455964"/>
                </a:solidFill>
                <a:latin typeface="Trebuchet MS"/>
                <a:cs typeface="Trebuchet MS"/>
              </a:rPr>
              <a:t>g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95" i="1">
                <a:solidFill>
                  <a:srgbClr val="455964"/>
                </a:solidFill>
                <a:latin typeface="Trebuchet MS"/>
                <a:cs typeface="Trebuchet MS"/>
              </a:rPr>
              <a:t>l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spc="-55" i="1">
                <a:solidFill>
                  <a:srgbClr val="455964"/>
                </a:solidFill>
                <a:latin typeface="Trebuchet MS"/>
                <a:cs typeface="Trebuchet MS"/>
              </a:rPr>
              <a:t>e 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end</a:t>
            </a:r>
            <a:r>
              <a:rPr dirty="0" sz="2700" spc="-125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50" i="1">
                <a:solidFill>
                  <a:srgbClr val="455964"/>
                </a:solidFill>
                <a:latin typeface="Trebuchet MS"/>
                <a:cs typeface="Trebuchet MS"/>
              </a:rPr>
              <a:t>of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10" i="1">
                <a:solidFill>
                  <a:srgbClr val="455964"/>
                </a:solidFill>
                <a:latin typeface="Trebuchet MS"/>
                <a:cs typeface="Trebuchet MS"/>
              </a:rPr>
              <a:t>an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80" i="1">
                <a:solidFill>
                  <a:srgbClr val="455964"/>
                </a:solidFill>
                <a:latin typeface="Trebuchet MS"/>
                <a:cs typeface="Trebuchet MS"/>
              </a:rPr>
              <a:t>iterator.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880" y="2263775"/>
            <a:ext cx="606679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5"/>
              <a:t>L</a:t>
            </a:r>
            <a:r>
              <a:rPr dirty="0" spc="-135"/>
              <a:t>e</a:t>
            </a:r>
            <a:r>
              <a:rPr dirty="0" spc="25"/>
              <a:t>t</a:t>
            </a:r>
            <a:r>
              <a:rPr dirty="0" spc="-50"/>
              <a:t>'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95"/>
              <a:t>c</a:t>
            </a:r>
            <a:r>
              <a:rPr dirty="0" spc="-75"/>
              <a:t>o</a:t>
            </a:r>
            <a:r>
              <a:rPr dirty="0" spc="-130"/>
              <a:t>d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400"/>
              <a:t>g</a:t>
            </a:r>
            <a:r>
              <a:rPr dirty="0" spc="-135"/>
              <a:t>e</a:t>
            </a:r>
            <a:r>
              <a:rPr dirty="0" spc="-180"/>
              <a:t>n</a:t>
            </a:r>
            <a:r>
              <a:rPr dirty="0" spc="-135"/>
              <a:t>e</a:t>
            </a:r>
            <a:r>
              <a:rPr dirty="0" spc="-45"/>
              <a:t>r</a:t>
            </a:r>
            <a:r>
              <a:rPr dirty="0" spc="-180"/>
              <a:t>a</a:t>
            </a:r>
            <a:r>
              <a:rPr dirty="0" spc="25"/>
              <a:t>t</a:t>
            </a:r>
            <a:r>
              <a:rPr dirty="0" spc="-75"/>
              <a:t>o</a:t>
            </a:r>
            <a:r>
              <a:rPr dirty="0"/>
              <a:t>r</a:t>
            </a:r>
            <a:r>
              <a:rPr dirty="0" spc="-34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6702" y="3387725"/>
            <a:ext cx="74415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45">
                <a:solidFill>
                  <a:srgbClr val="455964"/>
                </a:solidFill>
                <a:latin typeface="Tahoma"/>
                <a:cs typeface="Tahoma"/>
              </a:rPr>
              <a:t>Below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link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would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include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all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source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code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3499" y="342899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7446" y="3387725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9238" y="4543425"/>
            <a:ext cx="5407660" cy="28575"/>
          </a:xfrm>
          <a:custGeom>
            <a:avLst/>
            <a:gdLst/>
            <a:ahLst/>
            <a:cxnLst/>
            <a:rect l="l" t="t" r="r" b="b"/>
            <a:pathLst>
              <a:path w="5407659" h="28575">
                <a:moveTo>
                  <a:pt x="5407495" y="0"/>
                </a:moveTo>
                <a:lnTo>
                  <a:pt x="3234639" y="0"/>
                </a:lnTo>
                <a:lnTo>
                  <a:pt x="0" y="0"/>
                </a:lnTo>
                <a:lnTo>
                  <a:pt x="0" y="28575"/>
                </a:lnTo>
                <a:lnTo>
                  <a:pt x="3234639" y="28575"/>
                </a:lnTo>
                <a:lnTo>
                  <a:pt x="5407495" y="28575"/>
                </a:lnTo>
                <a:lnTo>
                  <a:pt x="5407495" y="0"/>
                </a:lnTo>
                <a:close/>
              </a:path>
            </a:pathLst>
          </a:custGeom>
          <a:solidFill>
            <a:srgbClr val="018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12554" y="4178300"/>
            <a:ext cx="57556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600" spc="125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sz="2600" spc="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yconf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7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2022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5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Workshop</a:t>
            </a:r>
            <a:r>
              <a:rPr dirty="0" sz="2600" spc="-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-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-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Generators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3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308" y="3044824"/>
            <a:ext cx="138747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110" b="1">
                <a:solidFill>
                  <a:srgbClr val="455964"/>
                </a:solidFill>
                <a:latin typeface="Tahoma"/>
                <a:cs typeface="Tahoma"/>
              </a:rPr>
              <a:t>Q</a:t>
            </a:r>
            <a:r>
              <a:rPr dirty="0" sz="4700" spc="-170" b="1">
                <a:solidFill>
                  <a:srgbClr val="455964"/>
                </a:solidFill>
                <a:latin typeface="Tahoma"/>
                <a:cs typeface="Tahoma"/>
              </a:rPr>
              <a:t>&amp;</a:t>
            </a:r>
            <a:r>
              <a:rPr dirty="0" sz="4700" spc="260" b="1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573" y="3044824"/>
            <a:ext cx="31692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T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180"/>
              <a:t>n</a:t>
            </a:r>
            <a:r>
              <a:rPr dirty="0" spc="-114"/>
              <a:t>k</a:t>
            </a:r>
            <a:r>
              <a:rPr dirty="0" spc="-280"/>
              <a:t> </a:t>
            </a:r>
            <a:r>
              <a:rPr dirty="0" spc="-240"/>
              <a:t>Y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35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5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913" y="1778000"/>
            <a:ext cx="762444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-180"/>
              <a:t>a</a:t>
            </a:r>
            <a:r>
              <a:rPr dirty="0"/>
              <a:t>r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250"/>
              <a:t>w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400"/>
              <a:t>g</a:t>
            </a:r>
            <a:r>
              <a:rPr dirty="0" spc="-75"/>
              <a:t>o</a:t>
            </a:r>
            <a:r>
              <a:rPr dirty="0" spc="-180"/>
              <a:t>nn</a:t>
            </a:r>
            <a:r>
              <a:rPr dirty="0" spc="-270"/>
              <a:t>a</a:t>
            </a:r>
            <a:r>
              <a:rPr dirty="0" spc="-280"/>
              <a:t> </a:t>
            </a:r>
            <a:r>
              <a:rPr dirty="0" spc="-95"/>
              <a:t>c</a:t>
            </a:r>
            <a:r>
              <a:rPr dirty="0" spc="-170"/>
              <a:t>o</a:t>
            </a:r>
            <a:r>
              <a:rPr dirty="0" spc="-114"/>
              <a:t>v</a:t>
            </a:r>
            <a:r>
              <a:rPr dirty="0" spc="-135"/>
              <a:t>e</a:t>
            </a:r>
            <a:r>
              <a:rPr dirty="0" spc="-90"/>
              <a:t>r</a:t>
            </a:r>
            <a:r>
              <a:rPr dirty="0" spc="-280"/>
              <a:t> </a:t>
            </a:r>
            <a:r>
              <a:rPr dirty="0" spc="-58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181349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5849" y="3038474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decorators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733799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5849" y="3590924"/>
            <a:ext cx="17049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068041" y="4664075"/>
            <a:ext cx="9391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4324" y="470534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importance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2584" y="4664075"/>
            <a:ext cx="5905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8924" y="4705349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applications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2108" y="4664075"/>
            <a:ext cx="42037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263" y="2206625"/>
            <a:ext cx="266509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15"/>
              <a:t>i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27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6449" y="22669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2690" y="2206625"/>
            <a:ext cx="29019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580" b="1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99" y="3371849"/>
            <a:ext cx="66770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  <a:tabLst>
                <a:tab pos="376555" algn="l"/>
                <a:tab pos="1977389" algn="l"/>
                <a:tab pos="2457450" algn="l"/>
                <a:tab pos="2777490" algn="l"/>
                <a:tab pos="3897629" algn="l"/>
                <a:tab pos="5178425" algn="l"/>
                <a:tab pos="565848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	decorator	is	a	design	pattern	in	Python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8844" y="3330575"/>
            <a:ext cx="31673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allows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user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574" y="3829049"/>
            <a:ext cx="34671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225"/>
              </a:spcBef>
              <a:tabLst>
                <a:tab pos="692785" algn="l"/>
                <a:tab pos="133286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add	new	functionality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2649" y="3829049"/>
            <a:ext cx="2990850" cy="409575"/>
          </a:xfrm>
          <a:custGeom>
            <a:avLst/>
            <a:gdLst/>
            <a:ahLst/>
            <a:cxnLst/>
            <a:rect l="l" t="t" r="r" b="b"/>
            <a:pathLst>
              <a:path w="2990850" h="409575">
                <a:moveTo>
                  <a:pt x="2990849" y="409574"/>
                </a:moveTo>
                <a:lnTo>
                  <a:pt x="0" y="409574"/>
                </a:lnTo>
                <a:lnTo>
                  <a:pt x="0" y="0"/>
                </a:lnTo>
                <a:lnTo>
                  <a:pt x="2990849" y="0"/>
                </a:lnTo>
                <a:lnTo>
                  <a:pt x="2990849" y="4095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0674" y="3778250"/>
            <a:ext cx="48990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25"/>
              </a:spcBef>
              <a:tabLst>
                <a:tab pos="618490" algn="l"/>
                <a:tab pos="1098550" algn="l"/>
                <a:tab pos="2539365" algn="l"/>
              </a:tabLst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an	existing	object</a:t>
            </a:r>
            <a:r>
              <a:rPr dirty="0" sz="2100" spc="-2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without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4162424" y="4276724"/>
            <a:ext cx="37909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  <a:tabLst>
                <a:tab pos="1651635" algn="l"/>
                <a:tab pos="229235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modifying	its	structure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5798" y="4235450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0"/>
            <a:ext cx="24383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9549" y="1038224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0674" y="977900"/>
            <a:ext cx="482092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42790" algn="l"/>
              </a:tabLst>
            </a:pPr>
            <a:r>
              <a:rPr dirty="0" spc="315"/>
              <a:t>W</a:t>
            </a:r>
            <a:r>
              <a:rPr dirty="0" spc="-275"/>
              <a:t>h</a:t>
            </a:r>
            <a:r>
              <a:rPr dirty="0" spc="-95"/>
              <a:t>y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8221" y="2101850"/>
            <a:ext cx="55054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Let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us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understand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example.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399" y="2924174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abc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2139" y="2882900"/>
            <a:ext cx="709739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88815" algn="l"/>
              </a:tabLst>
            </a:pP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Say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have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	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which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2" y="3330575"/>
            <a:ext cx="78447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absolutely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fine.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now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want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add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additional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0949" y="3829049"/>
            <a:ext cx="13811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225"/>
              </a:spcBef>
              <a:tabLst>
                <a:tab pos="69024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log	time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1028" y="3778250"/>
            <a:ext cx="72599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73829" algn="l"/>
              </a:tabLst>
            </a:pPr>
            <a:r>
              <a:rPr dirty="0" sz="2600" spc="145">
                <a:solidFill>
                  <a:srgbClr val="455964"/>
                </a:solidFill>
                <a:latin typeface="Tahoma"/>
                <a:cs typeface="Tahoma"/>
              </a:rPr>
              <a:t>f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un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li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238" y="4187824"/>
            <a:ext cx="836739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78840" marR="5080" indent="-866775">
              <a:lnSpc>
                <a:spcPct val="112999"/>
              </a:lnSpc>
              <a:spcBef>
                <a:spcPts val="9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modified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code.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455964"/>
                </a:solidFill>
                <a:latin typeface="Tahoma"/>
                <a:cs typeface="Tahoma"/>
              </a:rPr>
              <a:t>Now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say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have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hundred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functions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want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modify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each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one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them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90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0099" y="5505449"/>
            <a:ext cx="154305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1355" y="5464175"/>
            <a:ext cx="48793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0" algn="l"/>
              </a:tabLst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where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helps</a:t>
            </a:r>
            <a:r>
              <a:rPr dirty="0" sz="2600" spc="-1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!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106" y="949325"/>
            <a:ext cx="43376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0"/>
              <a:t>A</a:t>
            </a:r>
            <a:r>
              <a:rPr dirty="0" spc="-140"/>
              <a:t>pp</a:t>
            </a:r>
            <a:r>
              <a:rPr dirty="0" spc="15"/>
              <a:t>li</a:t>
            </a:r>
            <a:r>
              <a:rPr dirty="0" spc="-95"/>
              <a:t>c</a:t>
            </a:r>
            <a:r>
              <a:rPr dirty="0" spc="-180"/>
              <a:t>a</a:t>
            </a:r>
            <a:r>
              <a:rPr dirty="0" spc="25"/>
              <a:t>t</a:t>
            </a:r>
            <a:r>
              <a:rPr dirty="0" spc="15"/>
              <a:t>i</a:t>
            </a:r>
            <a:r>
              <a:rPr dirty="0" spc="-75"/>
              <a:t>o</a:t>
            </a:r>
            <a:r>
              <a:rPr dirty="0" spc="-180"/>
              <a:t>n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75"/>
              <a:t>o</a:t>
            </a:r>
            <a:r>
              <a:rPr dirty="0" spc="-9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4674" y="10096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362199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905124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45757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01002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562474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5050" y="2035175"/>
            <a:ext cx="6131560" cy="3885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13485">
              <a:lnSpc>
                <a:spcPct val="138200"/>
              </a:lnSpc>
              <a:spcBef>
                <a:spcPts val="5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Adding validation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layer.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Wrapping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up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objects/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Proxying.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Registering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plugins.</a:t>
            </a:r>
            <a:endParaRPr sz="2600">
              <a:latin typeface="Tahoma"/>
              <a:cs typeface="Tahoma"/>
            </a:endParaRPr>
          </a:p>
          <a:p>
            <a:pPr marL="12700" marR="2396490">
              <a:lnSpc>
                <a:spcPct val="139400"/>
              </a:lnSpc>
            </a:pP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Extending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functionality.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Dependancy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injection.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ahoma"/>
              <a:cs typeface="Tahoma"/>
            </a:endParaRPr>
          </a:p>
          <a:p>
            <a:pPr marL="3990975">
              <a:lnSpc>
                <a:spcPct val="100000"/>
              </a:lnSpc>
            </a:pP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y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2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588" y="2044700"/>
            <a:ext cx="490855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5"/>
              <a:t>L</a:t>
            </a:r>
            <a:r>
              <a:rPr dirty="0" spc="-135"/>
              <a:t>e</a:t>
            </a:r>
            <a:r>
              <a:rPr dirty="0" spc="25"/>
              <a:t>t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25"/>
              <a:t>t</a:t>
            </a:r>
            <a:r>
              <a:rPr dirty="0" spc="-180"/>
              <a:t>a</a:t>
            </a:r>
            <a:r>
              <a:rPr dirty="0" spc="15"/>
              <a:t>l</a:t>
            </a:r>
            <a:r>
              <a:rPr dirty="0" spc="-114"/>
              <a:t>k</a:t>
            </a:r>
            <a:r>
              <a:rPr dirty="0" spc="-280"/>
              <a:t> </a:t>
            </a:r>
            <a:r>
              <a:rPr dirty="0" spc="-325"/>
              <a:t>m</a:t>
            </a:r>
            <a:r>
              <a:rPr dirty="0" spc="-75"/>
              <a:t>o</a:t>
            </a:r>
            <a:r>
              <a:rPr dirty="0"/>
              <a:t>r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75"/>
              <a:t>o</a:t>
            </a:r>
            <a:r>
              <a:rPr dirty="0" spc="-27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7549" y="2105024"/>
            <a:ext cx="307657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5487" y="4762500"/>
            <a:ext cx="5394960" cy="28575"/>
          </a:xfrm>
          <a:custGeom>
            <a:avLst/>
            <a:gdLst/>
            <a:ahLst/>
            <a:cxnLst/>
            <a:rect l="l" t="t" r="r" b="b"/>
            <a:pathLst>
              <a:path w="5394959" h="28575">
                <a:moveTo>
                  <a:pt x="5394858" y="0"/>
                </a:moveTo>
                <a:lnTo>
                  <a:pt x="3234652" y="0"/>
                </a:lnTo>
                <a:lnTo>
                  <a:pt x="0" y="0"/>
                </a:lnTo>
                <a:lnTo>
                  <a:pt x="0" y="28575"/>
                </a:lnTo>
                <a:lnTo>
                  <a:pt x="3234652" y="28575"/>
                </a:lnTo>
                <a:lnTo>
                  <a:pt x="5394858" y="28575"/>
                </a:lnTo>
                <a:lnTo>
                  <a:pt x="5394858" y="0"/>
                </a:lnTo>
                <a:close/>
              </a:path>
            </a:pathLst>
          </a:custGeom>
          <a:solidFill>
            <a:srgbClr val="018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8032" y="3121025"/>
            <a:ext cx="1000442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95"/>
              </a:spcBef>
            </a:pPr>
            <a:r>
              <a:rPr dirty="0" sz="2600" spc="190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may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code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along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discuss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detail.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5">
                <a:solidFill>
                  <a:srgbClr val="455964"/>
                </a:solidFill>
                <a:latin typeface="Tahoma"/>
                <a:cs typeface="Tahoma"/>
              </a:rPr>
              <a:t>Below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link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would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include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all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source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code.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u="heavy" sz="2600" spc="125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sz="2600" spc="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yconf</a:t>
            </a:r>
            <a:r>
              <a:rPr dirty="0" sz="2600" spc="-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7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2022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5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Workshop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-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-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Decorators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6449" y="24955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7263" y="2435225"/>
            <a:ext cx="612584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47715" algn="l"/>
              </a:tabLst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15"/>
              <a:t>i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270"/>
              <a:t>a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249" y="3600449"/>
            <a:ext cx="31527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300"/>
              </a:spcBef>
              <a:tabLst>
                <a:tab pos="1656714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functions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1821" y="3511549"/>
            <a:ext cx="726059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43025" marR="5080" indent="-1330960">
              <a:lnSpc>
                <a:spcPct val="112999"/>
              </a:lnSpc>
              <a:spcBef>
                <a:spcPts val="9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special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kind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return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lazy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iterator.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49" y="342899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874" y="282575"/>
            <a:ext cx="482092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42790" algn="l"/>
              </a:tabLst>
            </a:pPr>
            <a:r>
              <a:rPr dirty="0" spc="315"/>
              <a:t>W</a:t>
            </a:r>
            <a:r>
              <a:rPr dirty="0" spc="-275"/>
              <a:t>h</a:t>
            </a:r>
            <a:r>
              <a:rPr dirty="0" spc="-95"/>
              <a:t>y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4744" y="1406525"/>
            <a:ext cx="499110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Lets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consider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code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segment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49" y="2190749"/>
            <a:ext cx="10858500" cy="1495425"/>
          </a:xfrm>
          <a:prstGeom prst="rect">
            <a:avLst/>
          </a:prstGeom>
          <a:solidFill>
            <a:srgbClr val="455964"/>
          </a:solidFill>
        </p:spPr>
        <p:txBody>
          <a:bodyPr wrap="square" lIns="0" tIns="93345" rIns="0" bIns="0" rtlCol="0" vert="horz">
            <a:spAutoFit/>
          </a:bodyPr>
          <a:lstStyle/>
          <a:p>
            <a:pPr marL="676275" marR="7092950" indent="-560705">
              <a:lnSpc>
                <a:spcPct val="114599"/>
              </a:lnSpc>
              <a:spcBef>
                <a:spcPts val="735"/>
              </a:spcBef>
            </a:pP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def</a:t>
            </a:r>
            <a:r>
              <a:rPr dirty="0" sz="1800" spc="-3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89BDFF"/>
                </a:solidFill>
                <a:latin typeface="Courier New"/>
                <a:cs typeface="Courier New"/>
              </a:rPr>
              <a:t>csv_reader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1800" spc="20">
                <a:solidFill>
                  <a:srgbClr val="3D86E3"/>
                </a:solidFill>
                <a:latin typeface="Courier New"/>
                <a:cs typeface="Courier New"/>
              </a:rPr>
              <a:t>file_name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): </a:t>
            </a:r>
            <a:r>
              <a:rPr dirty="0" sz="1800" spc="-10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file</a:t>
            </a:r>
            <a:r>
              <a:rPr dirty="0" sz="1800" spc="-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dirty="0" sz="1800" spc="-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open(file_name)</a:t>
            </a:r>
            <a:endParaRPr sz="1800">
              <a:latin typeface="Courier New"/>
              <a:cs typeface="Courier New"/>
            </a:endParaRPr>
          </a:p>
          <a:p>
            <a:pPr marL="676275" marR="5692775">
              <a:lnSpc>
                <a:spcPct val="114599"/>
              </a:lnSpc>
            </a:pP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result</a:t>
            </a:r>
            <a:r>
              <a:rPr dirty="0" sz="180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dirty="0" sz="180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file.read().split(</a:t>
            </a:r>
            <a:r>
              <a:rPr dirty="0" sz="1800" spc="20">
                <a:solidFill>
                  <a:srgbClr val="65B041"/>
                </a:solidFill>
                <a:latin typeface="Courier New"/>
                <a:cs typeface="Courier New"/>
              </a:rPr>
              <a:t>"\n"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) </a:t>
            </a:r>
            <a:r>
              <a:rPr dirty="0" sz="1800" spc="-10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return</a:t>
            </a:r>
            <a:r>
              <a:rPr dirty="0" sz="1800" spc="1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6999" y="4067174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csv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18" y="4025900"/>
            <a:ext cx="1082611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93035" algn="l"/>
              </a:tabLst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reads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	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returns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list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lines.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may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okay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5074" y="4514849"/>
            <a:ext cx="7524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gb's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024" y="4473575"/>
            <a:ext cx="95707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74385" algn="l"/>
              </a:tabLst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small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but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consider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size.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okay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load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894" y="4921250"/>
            <a:ext cx="897890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everything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at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read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lazily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required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90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766" y="5645149"/>
            <a:ext cx="99745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52315" marR="5080" indent="-4540250">
              <a:lnSpc>
                <a:spcPct val="115399"/>
              </a:lnSpc>
              <a:spcBef>
                <a:spcPts val="9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where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helps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with,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iterating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over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object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lazily.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8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399" y="666749"/>
            <a:ext cx="306705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4331" y="606425"/>
            <a:ext cx="143573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0"/>
              <a:t>O</a:t>
            </a:r>
            <a:r>
              <a:rPr dirty="0" spc="-114"/>
              <a:t>v</a:t>
            </a:r>
            <a:r>
              <a:rPr dirty="0" spc="-135"/>
              <a:t>e</a:t>
            </a:r>
            <a:r>
              <a:rPr dirty="0" spc="-9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3724" y="6667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20114" y="606425"/>
            <a:ext cx="29019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580" b="1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24" y="177164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810" y="1730375"/>
            <a:ext cx="54317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31820" algn="l"/>
              </a:tabLst>
            </a:pP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Though	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subclass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1749" y="1771649"/>
            <a:ext cx="15525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7939" y="1730375"/>
            <a:ext cx="33858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6774" y="2228849"/>
            <a:ext cx="15525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7446" y="2187575"/>
            <a:ext cx="719010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68545" algn="l"/>
              </a:tabLst>
            </a:pP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0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k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q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5849" y="2228849"/>
            <a:ext cx="1400175" cy="4476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  <a:tabLst>
                <a:tab pos="369570" algn="l"/>
                <a:tab pos="1394460" algn="l"/>
              </a:tabLst>
            </a:pPr>
            <a:r>
              <a:rPr dirty="0" u="heavy" sz="2600" spc="5">
                <a:solidFill>
                  <a:srgbClr val="455964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 spc="5">
                <a:solidFill>
                  <a:srgbClr val="455964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</a:t>
            </a: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2789" y="2187575"/>
            <a:ext cx="5905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9199" y="2676524"/>
            <a:ext cx="1381125" cy="409575"/>
          </a:xfrm>
          <a:custGeom>
            <a:avLst/>
            <a:gdLst/>
            <a:ahLst/>
            <a:cxnLst/>
            <a:rect l="l" t="t" r="r" b="b"/>
            <a:pathLst>
              <a:path w="1381125" h="409575">
                <a:moveTo>
                  <a:pt x="1381124" y="409574"/>
                </a:moveTo>
                <a:lnTo>
                  <a:pt x="0" y="409574"/>
                </a:lnTo>
                <a:lnTo>
                  <a:pt x="0" y="0"/>
                </a:lnTo>
                <a:lnTo>
                  <a:pt x="1381124" y="0"/>
                </a:lnTo>
                <a:lnTo>
                  <a:pt x="1381124" y="4095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56803" y="2635250"/>
            <a:ext cx="869696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2105" algn="l"/>
                <a:tab pos="1356995" algn="l"/>
              </a:tabLst>
            </a:pP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next</a:t>
            </a: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methods,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generators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simple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functions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74486" y="6353466"/>
            <a:ext cx="18034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9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7924" y="2676524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0783" y="3082925"/>
            <a:ext cx="16986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statement.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749" y="3857624"/>
            <a:ext cx="10858500" cy="118110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050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5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import</a:t>
            </a:r>
            <a:r>
              <a:rPr dirty="0" sz="1800" spc="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collections,types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315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30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issubclass(types.Generator,collections.Iterator)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315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-35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6324" y="5419724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2649" y="5378450"/>
            <a:ext cx="8277859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save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local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state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(variable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binding,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6218" y="5835649"/>
            <a:ext cx="664781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-2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...</a:t>
            </a:r>
            <a:r>
              <a:rPr dirty="0" sz="2600" spc="-21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x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87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satyam soni</dc:creator>
  <dcterms:created xsi:type="dcterms:W3CDTF">2022-11-29T08:35:54Z</dcterms:created>
  <dcterms:modified xsi:type="dcterms:W3CDTF">2022-11-29T08:35:54Z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2022-11-29T00:00:00Z</vt:filetime>
  </property>
</Properties>
</file>