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77" r:id="rId4"/>
    <p:sldId id="287" r:id="rId5"/>
    <p:sldId id="288" r:id="rId6"/>
    <p:sldId id="290" r:id="rId7"/>
    <p:sldId id="284" r:id="rId8"/>
    <p:sldId id="291" r:id="rId9"/>
    <p:sldId id="292" r:id="rId10"/>
    <p:sldId id="289" r:id="rId11"/>
    <p:sldId id="278" r:id="rId12"/>
    <p:sldId id="279" r:id="rId13"/>
    <p:sldId id="28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99CC"/>
    <a:srgbClr val="FF66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871316-A8EA-4104-A989-E7C7B1EBADDE}" v="13" dt="2022-11-29T16:30:08.527"/>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4" autoAdjust="0"/>
    <p:restoredTop sz="94660"/>
  </p:normalViewPr>
  <p:slideViewPr>
    <p:cSldViewPr snapToGrid="0" snapToObjects="1">
      <p:cViewPr varScale="1">
        <p:scale>
          <a:sx n="104" d="100"/>
          <a:sy n="104" d="100"/>
        </p:scale>
        <p:origin x="546" y="108"/>
      </p:cViewPr>
      <p:guideLst>
        <p:guide orient="horz" pos="2160"/>
        <p:guide pos="2880"/>
      </p:guideLst>
    </p:cSldViewPr>
  </p:slideViewPr>
  <p:outlineViewPr>
    <p:cViewPr>
      <p:scale>
        <a:sx n="33" d="100"/>
        <a:sy n="33" d="100"/>
      </p:scale>
      <p:origin x="0" y="-10334"/>
    </p:cViewPr>
  </p:outlineViewPr>
  <p:notesTextViewPr>
    <p:cViewPr>
      <p:scale>
        <a:sx n="100" d="100"/>
        <a:sy n="100" d="100"/>
      </p:scale>
      <p:origin x="0" y="0"/>
    </p:cViewPr>
  </p:notesTextViewPr>
  <p:sorterViewPr>
    <p:cViewPr>
      <p:scale>
        <a:sx n="100" d="100"/>
        <a:sy n="100" d="100"/>
      </p:scale>
      <p:origin x="0" y="-135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60CF6E-98F6-4C6E-A373-0F7451A6B7CD}" type="doc">
      <dgm:prSet loTypeId="urn:microsoft.com/office/officeart/2005/8/layout/process1" loCatId="process" qsTypeId="urn:microsoft.com/office/officeart/2005/8/quickstyle/simple1" qsCatId="simple" csTypeId="urn:microsoft.com/office/officeart/2005/8/colors/colorful5" csCatId="colorful" phldr="1"/>
      <dgm:spPr/>
      <dgm:t>
        <a:bodyPr/>
        <a:lstStyle/>
        <a:p>
          <a:endParaRPr lang="en-US"/>
        </a:p>
      </dgm:t>
    </dgm:pt>
    <dgm:pt modelId="{DE6FBE75-6777-49B5-AA82-169A59AB7094}">
      <dgm:prSet phldrT="[Text]"/>
      <dgm:spPr/>
      <dgm:t>
        <a:bodyPr/>
        <a:lstStyle/>
        <a:p>
          <a:r>
            <a:rPr lang="en-US"/>
            <a:t>UI Front End</a:t>
          </a:r>
        </a:p>
      </dgm:t>
    </dgm:pt>
    <dgm:pt modelId="{F2BD9421-142A-4DD6-BE16-2C33322BE9E7}" type="parTrans" cxnId="{7F4AF8F1-1B5C-4A19-B23C-956B04D652CD}">
      <dgm:prSet/>
      <dgm:spPr/>
      <dgm:t>
        <a:bodyPr/>
        <a:lstStyle/>
        <a:p>
          <a:endParaRPr lang="en-US"/>
        </a:p>
      </dgm:t>
    </dgm:pt>
    <dgm:pt modelId="{455D04CA-8338-42C5-B150-4F74011D3D99}" type="sibTrans" cxnId="{7F4AF8F1-1B5C-4A19-B23C-956B04D652CD}">
      <dgm:prSet/>
      <dgm:spPr/>
      <dgm:t>
        <a:bodyPr/>
        <a:lstStyle/>
        <a:p>
          <a:endParaRPr lang="en-US"/>
        </a:p>
      </dgm:t>
    </dgm:pt>
    <dgm:pt modelId="{20988F08-8F84-444C-9F60-9D8806975DB2}">
      <dgm:prSet phldrT="[Text]"/>
      <dgm:spPr>
        <a:solidFill>
          <a:srgbClr val="33CC33"/>
        </a:solidFill>
      </dgm:spPr>
      <dgm:t>
        <a:bodyPr/>
        <a:lstStyle/>
        <a:p>
          <a:r>
            <a:rPr lang="en-US"/>
            <a:t>Deep Learning Model</a:t>
          </a:r>
        </a:p>
      </dgm:t>
    </dgm:pt>
    <dgm:pt modelId="{B59DD6CF-6D2D-494F-A857-3D0976A4CBA4}" type="parTrans" cxnId="{8766A3DA-AAA3-4247-82FD-9B646F7C397A}">
      <dgm:prSet/>
      <dgm:spPr/>
      <dgm:t>
        <a:bodyPr/>
        <a:lstStyle/>
        <a:p>
          <a:endParaRPr lang="en-US"/>
        </a:p>
      </dgm:t>
    </dgm:pt>
    <dgm:pt modelId="{7B11184F-403A-4029-81AE-EF87A5243AA7}" type="sibTrans" cxnId="{8766A3DA-AAA3-4247-82FD-9B646F7C397A}">
      <dgm:prSet/>
      <dgm:spPr/>
      <dgm:t>
        <a:bodyPr/>
        <a:lstStyle/>
        <a:p>
          <a:endParaRPr lang="en-US"/>
        </a:p>
      </dgm:t>
    </dgm:pt>
    <dgm:pt modelId="{B483CDC0-77EE-40E6-A4F3-B193016DBB0C}">
      <dgm:prSet/>
      <dgm:spPr>
        <a:solidFill>
          <a:srgbClr val="33CC33"/>
        </a:solidFill>
      </dgm:spPr>
      <dgm:t>
        <a:bodyPr/>
        <a:lstStyle/>
        <a:p>
          <a:r>
            <a:rPr lang="en-US"/>
            <a:t>UI Back End</a:t>
          </a:r>
        </a:p>
      </dgm:t>
    </dgm:pt>
    <dgm:pt modelId="{5361FDD5-2450-4529-AB59-0A3B207003D5}" type="parTrans" cxnId="{D0598777-DA3E-4AEC-8E17-7BA668B8DF5C}">
      <dgm:prSet/>
      <dgm:spPr/>
      <dgm:t>
        <a:bodyPr/>
        <a:lstStyle/>
        <a:p>
          <a:endParaRPr lang="en-US"/>
        </a:p>
      </dgm:t>
    </dgm:pt>
    <dgm:pt modelId="{1DF81A4D-363A-44FF-845F-50D4E1FE4225}" type="sibTrans" cxnId="{D0598777-DA3E-4AEC-8E17-7BA668B8DF5C}">
      <dgm:prSet/>
      <dgm:spPr>
        <a:solidFill>
          <a:srgbClr val="33CC33"/>
        </a:solidFill>
      </dgm:spPr>
      <dgm:t>
        <a:bodyPr/>
        <a:lstStyle/>
        <a:p>
          <a:endParaRPr lang="en-US"/>
        </a:p>
      </dgm:t>
    </dgm:pt>
    <dgm:pt modelId="{7B49E0E2-6E32-4FEE-8CF5-6F938F8EDD5E}" type="pres">
      <dgm:prSet presAssocID="{9460CF6E-98F6-4C6E-A373-0F7451A6B7CD}" presName="Name0" presStyleCnt="0">
        <dgm:presLayoutVars>
          <dgm:dir/>
          <dgm:resizeHandles val="exact"/>
        </dgm:presLayoutVars>
      </dgm:prSet>
      <dgm:spPr/>
    </dgm:pt>
    <dgm:pt modelId="{BB0E347E-D5C1-43A6-92C5-CE2FBD59E594}" type="pres">
      <dgm:prSet presAssocID="{DE6FBE75-6777-49B5-AA82-169A59AB7094}" presName="node" presStyleLbl="node1" presStyleIdx="0" presStyleCnt="3">
        <dgm:presLayoutVars>
          <dgm:bulletEnabled val="1"/>
        </dgm:presLayoutVars>
      </dgm:prSet>
      <dgm:spPr/>
    </dgm:pt>
    <dgm:pt modelId="{A5DBFC7F-51A9-47C8-AE5F-DE50B1BB72C7}" type="pres">
      <dgm:prSet presAssocID="{455D04CA-8338-42C5-B150-4F74011D3D99}" presName="sibTrans" presStyleLbl="sibTrans2D1" presStyleIdx="0" presStyleCnt="2"/>
      <dgm:spPr/>
    </dgm:pt>
    <dgm:pt modelId="{A7A7DE2F-70DD-46B2-86F6-015BE2F2181D}" type="pres">
      <dgm:prSet presAssocID="{455D04CA-8338-42C5-B150-4F74011D3D99}" presName="connectorText" presStyleLbl="sibTrans2D1" presStyleIdx="0" presStyleCnt="2"/>
      <dgm:spPr/>
    </dgm:pt>
    <dgm:pt modelId="{31897E29-B88A-4EA2-A926-D3A00F93DCC0}" type="pres">
      <dgm:prSet presAssocID="{B483CDC0-77EE-40E6-A4F3-B193016DBB0C}" presName="node" presStyleLbl="node1" presStyleIdx="1" presStyleCnt="3">
        <dgm:presLayoutVars>
          <dgm:bulletEnabled val="1"/>
        </dgm:presLayoutVars>
      </dgm:prSet>
      <dgm:spPr/>
    </dgm:pt>
    <dgm:pt modelId="{BAABC46C-9AF8-4A2D-9C0F-EF3D678B609B}" type="pres">
      <dgm:prSet presAssocID="{1DF81A4D-363A-44FF-845F-50D4E1FE4225}" presName="sibTrans" presStyleLbl="sibTrans2D1" presStyleIdx="1" presStyleCnt="2"/>
      <dgm:spPr/>
    </dgm:pt>
    <dgm:pt modelId="{949E60BA-35A9-4FBE-857F-E41B4F2B21CC}" type="pres">
      <dgm:prSet presAssocID="{1DF81A4D-363A-44FF-845F-50D4E1FE4225}" presName="connectorText" presStyleLbl="sibTrans2D1" presStyleIdx="1" presStyleCnt="2"/>
      <dgm:spPr/>
    </dgm:pt>
    <dgm:pt modelId="{2821E14B-6780-4C46-864F-60EEA52C2491}" type="pres">
      <dgm:prSet presAssocID="{20988F08-8F84-444C-9F60-9D8806975DB2}" presName="node" presStyleLbl="node1" presStyleIdx="2" presStyleCnt="3" custLinFactNeighborX="86751" custLinFactNeighborY="644">
        <dgm:presLayoutVars>
          <dgm:bulletEnabled val="1"/>
        </dgm:presLayoutVars>
      </dgm:prSet>
      <dgm:spPr/>
    </dgm:pt>
  </dgm:ptLst>
  <dgm:cxnLst>
    <dgm:cxn modelId="{575F5A02-D095-434D-B6FC-3491FE8318AB}" type="presOf" srcId="{1DF81A4D-363A-44FF-845F-50D4E1FE4225}" destId="{949E60BA-35A9-4FBE-857F-E41B4F2B21CC}" srcOrd="1" destOrd="0" presId="urn:microsoft.com/office/officeart/2005/8/layout/process1"/>
    <dgm:cxn modelId="{80356C11-0C8D-4176-BF04-6340804DA5FE}" type="presOf" srcId="{20988F08-8F84-444C-9F60-9D8806975DB2}" destId="{2821E14B-6780-4C46-864F-60EEA52C2491}" srcOrd="0" destOrd="0" presId="urn:microsoft.com/office/officeart/2005/8/layout/process1"/>
    <dgm:cxn modelId="{96E81F5F-5B68-4CF7-95CE-9A857CAACCCF}" type="presOf" srcId="{1DF81A4D-363A-44FF-845F-50D4E1FE4225}" destId="{BAABC46C-9AF8-4A2D-9C0F-EF3D678B609B}" srcOrd="0" destOrd="0" presId="urn:microsoft.com/office/officeart/2005/8/layout/process1"/>
    <dgm:cxn modelId="{8F20746A-E3D6-42E3-B6B3-27D063635C8E}" type="presOf" srcId="{455D04CA-8338-42C5-B150-4F74011D3D99}" destId="{A5DBFC7F-51A9-47C8-AE5F-DE50B1BB72C7}" srcOrd="0" destOrd="0" presId="urn:microsoft.com/office/officeart/2005/8/layout/process1"/>
    <dgm:cxn modelId="{D0598777-DA3E-4AEC-8E17-7BA668B8DF5C}" srcId="{9460CF6E-98F6-4C6E-A373-0F7451A6B7CD}" destId="{B483CDC0-77EE-40E6-A4F3-B193016DBB0C}" srcOrd="1" destOrd="0" parTransId="{5361FDD5-2450-4529-AB59-0A3B207003D5}" sibTransId="{1DF81A4D-363A-44FF-845F-50D4E1FE4225}"/>
    <dgm:cxn modelId="{414A1389-9C2B-42CD-B8A6-EEB053297787}" type="presOf" srcId="{DE6FBE75-6777-49B5-AA82-169A59AB7094}" destId="{BB0E347E-D5C1-43A6-92C5-CE2FBD59E594}" srcOrd="0" destOrd="0" presId="urn:microsoft.com/office/officeart/2005/8/layout/process1"/>
    <dgm:cxn modelId="{8820498B-4BB3-4129-8C0B-9E26D1995F72}" type="presOf" srcId="{9460CF6E-98F6-4C6E-A373-0F7451A6B7CD}" destId="{7B49E0E2-6E32-4FEE-8CF5-6F938F8EDD5E}" srcOrd="0" destOrd="0" presId="urn:microsoft.com/office/officeart/2005/8/layout/process1"/>
    <dgm:cxn modelId="{8766A3DA-AAA3-4247-82FD-9B646F7C397A}" srcId="{9460CF6E-98F6-4C6E-A373-0F7451A6B7CD}" destId="{20988F08-8F84-444C-9F60-9D8806975DB2}" srcOrd="2" destOrd="0" parTransId="{B59DD6CF-6D2D-494F-A857-3D0976A4CBA4}" sibTransId="{7B11184F-403A-4029-81AE-EF87A5243AA7}"/>
    <dgm:cxn modelId="{6A5665E4-A9CF-4202-9E4C-D5A82B4E9B9C}" type="presOf" srcId="{455D04CA-8338-42C5-B150-4F74011D3D99}" destId="{A7A7DE2F-70DD-46B2-86F6-015BE2F2181D}" srcOrd="1" destOrd="0" presId="urn:microsoft.com/office/officeart/2005/8/layout/process1"/>
    <dgm:cxn modelId="{1C34E7F1-C44E-4D44-AFD4-EB07EF8A6B88}" type="presOf" srcId="{B483CDC0-77EE-40E6-A4F3-B193016DBB0C}" destId="{31897E29-B88A-4EA2-A926-D3A00F93DCC0}" srcOrd="0" destOrd="0" presId="urn:microsoft.com/office/officeart/2005/8/layout/process1"/>
    <dgm:cxn modelId="{7F4AF8F1-1B5C-4A19-B23C-956B04D652CD}" srcId="{9460CF6E-98F6-4C6E-A373-0F7451A6B7CD}" destId="{DE6FBE75-6777-49B5-AA82-169A59AB7094}" srcOrd="0" destOrd="0" parTransId="{F2BD9421-142A-4DD6-BE16-2C33322BE9E7}" sibTransId="{455D04CA-8338-42C5-B150-4F74011D3D99}"/>
    <dgm:cxn modelId="{39C64D2B-8CB9-43AD-87AB-AB72CD6B6695}" type="presParOf" srcId="{7B49E0E2-6E32-4FEE-8CF5-6F938F8EDD5E}" destId="{BB0E347E-D5C1-43A6-92C5-CE2FBD59E594}" srcOrd="0" destOrd="0" presId="urn:microsoft.com/office/officeart/2005/8/layout/process1"/>
    <dgm:cxn modelId="{A756887E-5467-43F0-B212-60FA16EE4AB1}" type="presParOf" srcId="{7B49E0E2-6E32-4FEE-8CF5-6F938F8EDD5E}" destId="{A5DBFC7F-51A9-47C8-AE5F-DE50B1BB72C7}" srcOrd="1" destOrd="0" presId="urn:microsoft.com/office/officeart/2005/8/layout/process1"/>
    <dgm:cxn modelId="{B8F22536-DBE0-4C38-81D4-6B69D039706E}" type="presParOf" srcId="{A5DBFC7F-51A9-47C8-AE5F-DE50B1BB72C7}" destId="{A7A7DE2F-70DD-46B2-86F6-015BE2F2181D}" srcOrd="0" destOrd="0" presId="urn:microsoft.com/office/officeart/2005/8/layout/process1"/>
    <dgm:cxn modelId="{B14A0354-78E8-440C-BD3C-75E101CB5ED4}" type="presParOf" srcId="{7B49E0E2-6E32-4FEE-8CF5-6F938F8EDD5E}" destId="{31897E29-B88A-4EA2-A926-D3A00F93DCC0}" srcOrd="2" destOrd="0" presId="urn:microsoft.com/office/officeart/2005/8/layout/process1"/>
    <dgm:cxn modelId="{AC5B711D-0DDA-4848-BCD9-F5143BF49D8E}" type="presParOf" srcId="{7B49E0E2-6E32-4FEE-8CF5-6F938F8EDD5E}" destId="{BAABC46C-9AF8-4A2D-9C0F-EF3D678B609B}" srcOrd="3" destOrd="0" presId="urn:microsoft.com/office/officeart/2005/8/layout/process1"/>
    <dgm:cxn modelId="{B9C58E6E-B411-4AFD-9173-2AEEF38DEF3B}" type="presParOf" srcId="{BAABC46C-9AF8-4A2D-9C0F-EF3D678B609B}" destId="{949E60BA-35A9-4FBE-857F-E41B4F2B21CC}" srcOrd="0" destOrd="0" presId="urn:microsoft.com/office/officeart/2005/8/layout/process1"/>
    <dgm:cxn modelId="{CB98285B-1536-4E7E-B034-E697F8A5B88C}" type="presParOf" srcId="{7B49E0E2-6E32-4FEE-8CF5-6F938F8EDD5E}" destId="{2821E14B-6780-4C46-864F-60EEA52C2491}"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0E347E-D5C1-43A6-92C5-CE2FBD59E594}">
      <dsp:nvSpPr>
        <dsp:cNvPr id="0" name=""/>
        <dsp:cNvSpPr/>
      </dsp:nvSpPr>
      <dsp:spPr>
        <a:xfrm>
          <a:off x="5703" y="1088755"/>
          <a:ext cx="1704813" cy="102288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UI Front End</a:t>
          </a:r>
        </a:p>
      </dsp:txBody>
      <dsp:txXfrm>
        <a:off x="35662" y="1118714"/>
        <a:ext cx="1644895" cy="962970"/>
      </dsp:txXfrm>
    </dsp:sp>
    <dsp:sp modelId="{A5DBFC7F-51A9-47C8-AE5F-DE50B1BB72C7}">
      <dsp:nvSpPr>
        <dsp:cNvPr id="0" name=""/>
        <dsp:cNvSpPr/>
      </dsp:nvSpPr>
      <dsp:spPr>
        <a:xfrm>
          <a:off x="1880998" y="1388803"/>
          <a:ext cx="361420" cy="42279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880998" y="1473362"/>
        <a:ext cx="252994" cy="253675"/>
      </dsp:txXfrm>
    </dsp:sp>
    <dsp:sp modelId="{31897E29-B88A-4EA2-A926-D3A00F93DCC0}">
      <dsp:nvSpPr>
        <dsp:cNvPr id="0" name=""/>
        <dsp:cNvSpPr/>
      </dsp:nvSpPr>
      <dsp:spPr>
        <a:xfrm>
          <a:off x="2392443" y="1088755"/>
          <a:ext cx="1704813" cy="1022888"/>
        </a:xfrm>
        <a:prstGeom prst="roundRect">
          <a:avLst>
            <a:gd name="adj" fmla="val 10000"/>
          </a:avLst>
        </a:prstGeom>
        <a:solidFill>
          <a:srgbClr val="33CC3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UI Back End</a:t>
          </a:r>
        </a:p>
      </dsp:txBody>
      <dsp:txXfrm>
        <a:off x="2422402" y="1118714"/>
        <a:ext cx="1644895" cy="962970"/>
      </dsp:txXfrm>
    </dsp:sp>
    <dsp:sp modelId="{BAABC46C-9AF8-4A2D-9C0F-EF3D678B609B}">
      <dsp:nvSpPr>
        <dsp:cNvPr id="0" name=""/>
        <dsp:cNvSpPr/>
      </dsp:nvSpPr>
      <dsp:spPr>
        <a:xfrm rot="9466">
          <a:off x="4269163" y="1392125"/>
          <a:ext cx="364444" cy="422793"/>
        </a:xfrm>
        <a:prstGeom prst="rightArrow">
          <a:avLst>
            <a:gd name="adj1" fmla="val 60000"/>
            <a:gd name="adj2" fmla="val 50000"/>
          </a:avLst>
        </a:prstGeom>
        <a:solidFill>
          <a:srgbClr val="33CC3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269163" y="1476533"/>
        <a:ext cx="255111" cy="253675"/>
      </dsp:txXfrm>
    </dsp:sp>
    <dsp:sp modelId="{2821E14B-6780-4C46-864F-60EEA52C2491}">
      <dsp:nvSpPr>
        <dsp:cNvPr id="0" name=""/>
        <dsp:cNvSpPr/>
      </dsp:nvSpPr>
      <dsp:spPr>
        <a:xfrm>
          <a:off x="4784886" y="1095343"/>
          <a:ext cx="1704813" cy="1022888"/>
        </a:xfrm>
        <a:prstGeom prst="roundRect">
          <a:avLst>
            <a:gd name="adj" fmla="val 10000"/>
          </a:avLst>
        </a:prstGeom>
        <a:solidFill>
          <a:srgbClr val="33CC3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Deep Learning Model</a:t>
          </a:r>
        </a:p>
      </dsp:txBody>
      <dsp:txXfrm>
        <a:off x="4814845" y="1125302"/>
        <a:ext cx="1644895" cy="96297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F10642-5C2D-4017-BB26-359493E9FF09}" type="datetimeFigureOut">
              <a:rPr lang="en-US" smtClean="0"/>
              <a:t>11/30/2022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1DA3B1-9648-48C4-AED0-7113CC185DE9}" type="slidenum">
              <a:rPr lang="en-US" smtClean="0"/>
              <a:t>‹#›</a:t>
            </a:fld>
            <a:endParaRPr lang="en-US"/>
          </a:p>
        </p:txBody>
      </p:sp>
    </p:spTree>
    <p:extLst>
      <p:ext uri="{BB962C8B-B14F-4D97-AF65-F5344CB8AC3E}">
        <p14:creationId xmlns:p14="http://schemas.microsoft.com/office/powerpoint/2010/main" val="3811283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our web app to properly communicate with (any) model hosted in SageMaker, you have to use API gateway calls. API calls will create an event that invokes AWS Lambda. The Lambda function must prepare data and invoke the endpoint. To invoke an endpoint, you have to ensure that you have appropriate IAM roles, policies, and permissions.</a:t>
            </a:r>
          </a:p>
        </p:txBody>
      </p:sp>
      <p:sp>
        <p:nvSpPr>
          <p:cNvPr id="4" name="Slide Number Placeholder 3"/>
          <p:cNvSpPr>
            <a:spLocks noGrp="1"/>
          </p:cNvSpPr>
          <p:nvPr>
            <p:ph type="sldNum" sz="quarter" idx="5"/>
          </p:nvPr>
        </p:nvSpPr>
        <p:spPr/>
        <p:txBody>
          <a:bodyPr/>
          <a:lstStyle/>
          <a:p>
            <a:fld id="{A81DA3B1-9648-48C4-AED0-7113CC185DE9}" type="slidenum">
              <a:rPr lang="en-US" smtClean="0"/>
              <a:t>5</a:t>
            </a:fld>
            <a:endParaRPr lang="en-US"/>
          </a:p>
        </p:txBody>
      </p:sp>
    </p:spTree>
    <p:extLst>
      <p:ext uri="{BB962C8B-B14F-4D97-AF65-F5344CB8AC3E}">
        <p14:creationId xmlns:p14="http://schemas.microsoft.com/office/powerpoint/2010/main" val="1848626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69582" y="2130425"/>
            <a:ext cx="4488617" cy="1470025"/>
          </a:xfrm>
        </p:spPr>
        <p:txBody>
          <a:bodyPr>
            <a:normAutofit/>
          </a:bodyPr>
          <a:lstStyle>
            <a:lvl1pPr algn="r">
              <a:defRPr sz="36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3124200" y="3886200"/>
            <a:ext cx="5333999" cy="1752600"/>
          </a:xfrm>
        </p:spPr>
        <p:txBody>
          <a:bodyPr>
            <a:normAutofit/>
          </a:bodyPr>
          <a:lstStyle>
            <a:lvl1pPr marL="0" indent="0" algn="r">
              <a:buNone/>
              <a:defRPr sz="2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181039F-CB0C-E14D-A7EF-3BACE2CEF4EA}" type="datetimeFigureOut">
              <a:rPr lang="en-US" smtClean="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4265A6-8BBF-864B-863C-9248948DDB56}" type="slidenum">
              <a:rPr lang="en-US" smtClean="0"/>
              <a:t>‹#›</a:t>
            </a:fld>
            <a:endParaRPr lang="en-US" dirty="0"/>
          </a:p>
        </p:txBody>
      </p:sp>
    </p:spTree>
    <p:extLst>
      <p:ext uri="{BB962C8B-B14F-4D97-AF65-F5344CB8AC3E}">
        <p14:creationId xmlns:p14="http://schemas.microsoft.com/office/powerpoint/2010/main" val="1436585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49177"/>
            <a:ext cx="8229600" cy="803756"/>
          </a:xfrm>
        </p:spPr>
        <p:txBody>
          <a:bodyPr>
            <a:normAutofit/>
          </a:bodyPr>
          <a:lstStyle>
            <a:lvl1pPr algn="ctr">
              <a:defRPr sz="3200" b="1"/>
            </a:lvl1pPr>
          </a:lstStyle>
          <a:p>
            <a:r>
              <a:rPr lang="en-US" dirty="0"/>
              <a:t>Click to edit Master title style</a:t>
            </a:r>
          </a:p>
        </p:txBody>
      </p:sp>
      <p:sp>
        <p:nvSpPr>
          <p:cNvPr id="3" name="Content Placeholder 2"/>
          <p:cNvSpPr>
            <a:spLocks noGrp="1"/>
          </p:cNvSpPr>
          <p:nvPr>
            <p:ph idx="1"/>
          </p:nvPr>
        </p:nvSpPr>
        <p:spPr>
          <a:xfrm>
            <a:off x="457200" y="2049270"/>
            <a:ext cx="8229600" cy="40768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81039F-CB0C-E14D-A7EF-3BACE2CEF4EA}" type="datetimeFigureOut">
              <a:rPr lang="en-US" smtClean="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4265A6-8BBF-864B-863C-9248948DDB56}" type="slidenum">
              <a:rPr lang="en-US" smtClean="0"/>
              <a:t>‹#›</a:t>
            </a:fld>
            <a:endParaRPr lang="en-US" dirty="0"/>
          </a:p>
        </p:txBody>
      </p:sp>
      <p:pic>
        <p:nvPicPr>
          <p:cNvPr id="7" name="Picture 6" descr="DLCOE_logo_HWH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50851" y="234146"/>
            <a:ext cx="2443865" cy="412601"/>
          </a:xfrm>
          <a:prstGeom prst="rect">
            <a:avLst/>
          </a:prstGeom>
        </p:spPr>
      </p:pic>
    </p:spTree>
    <p:extLst>
      <p:ext uri="{BB962C8B-B14F-4D97-AF65-F5344CB8AC3E}">
        <p14:creationId xmlns:p14="http://schemas.microsoft.com/office/powerpoint/2010/main" val="3639671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975644"/>
            <a:ext cx="4038600" cy="4150519"/>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975644"/>
            <a:ext cx="4038600" cy="4150519"/>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181039F-CB0C-E14D-A7EF-3BACE2CEF4EA}" type="datetimeFigureOut">
              <a:rPr lang="en-US" smtClean="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dirty="0"/>
          </a:p>
        </p:txBody>
      </p:sp>
      <p:sp>
        <p:nvSpPr>
          <p:cNvPr id="8" name="Title 1"/>
          <p:cNvSpPr>
            <a:spLocks noGrp="1"/>
          </p:cNvSpPr>
          <p:nvPr>
            <p:ph type="title"/>
          </p:nvPr>
        </p:nvSpPr>
        <p:spPr>
          <a:xfrm>
            <a:off x="457200" y="1049177"/>
            <a:ext cx="8229600" cy="803756"/>
          </a:xfrm>
        </p:spPr>
        <p:txBody>
          <a:bodyPr>
            <a:normAutofit/>
          </a:bodyPr>
          <a:lstStyle>
            <a:lvl1pPr algn="ctr">
              <a:defRPr sz="3200" b="1"/>
            </a:lvl1pPr>
          </a:lstStyle>
          <a:p>
            <a:r>
              <a:rPr lang="en-US" dirty="0"/>
              <a:t>Click to edit Master title style</a:t>
            </a:r>
          </a:p>
        </p:txBody>
      </p:sp>
    </p:spTree>
    <p:extLst>
      <p:ext uri="{BB962C8B-B14F-4D97-AF65-F5344CB8AC3E}">
        <p14:creationId xmlns:p14="http://schemas.microsoft.com/office/powerpoint/2010/main" val="220168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00649"/>
            <a:ext cx="8229600" cy="1143000"/>
          </a:xfrm>
        </p:spPr>
        <p:txBody>
          <a:bodyPr>
            <a:normAutofit/>
          </a:bodyPr>
          <a:lstStyle>
            <a:lvl1pPr>
              <a:defRPr sz="4000" b="1"/>
            </a:lvl1pPr>
          </a:lstStyle>
          <a:p>
            <a:r>
              <a:rPr lang="en-US"/>
              <a:t>Click to edit Master title style</a:t>
            </a:r>
          </a:p>
        </p:txBody>
      </p:sp>
      <p:sp>
        <p:nvSpPr>
          <p:cNvPr id="3" name="Date Placeholder 2"/>
          <p:cNvSpPr>
            <a:spLocks noGrp="1"/>
          </p:cNvSpPr>
          <p:nvPr>
            <p:ph type="dt" sz="half" idx="10"/>
          </p:nvPr>
        </p:nvSpPr>
        <p:spPr/>
        <p:txBody>
          <a:bodyPr/>
          <a:lstStyle/>
          <a:p>
            <a:fld id="{7181039F-CB0C-E14D-A7EF-3BACE2CEF4EA}" type="datetimeFigureOut">
              <a:rPr lang="en-US" smtClean="0"/>
              <a:t>11/30/2022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94265A6-8BBF-864B-863C-9248948DDB56}" type="slidenum">
              <a:rPr lang="en-US" smtClean="0"/>
              <a:t>‹#›</a:t>
            </a:fld>
            <a:endParaRPr lang="en-US" dirty="0"/>
          </a:p>
        </p:txBody>
      </p:sp>
    </p:spTree>
    <p:extLst>
      <p:ext uri="{BB962C8B-B14F-4D97-AF65-F5344CB8AC3E}">
        <p14:creationId xmlns:p14="http://schemas.microsoft.com/office/powerpoint/2010/main" val="2252493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968"/>
            <a:ext cx="3008313" cy="736881"/>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1073720"/>
            <a:ext cx="5111750" cy="5052443"/>
          </a:xfrm>
        </p:spPr>
        <p:txBody>
          <a:bodyPr/>
          <a:lstStyle>
            <a:lvl1pPr>
              <a:defRPr sz="2800" b="1"/>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803850"/>
            <a:ext cx="3008313" cy="43223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181039F-CB0C-E14D-A7EF-3BACE2CEF4EA}" type="datetimeFigureOut">
              <a:rPr lang="en-US" smtClean="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dirty="0"/>
          </a:p>
        </p:txBody>
      </p:sp>
    </p:spTree>
    <p:extLst>
      <p:ext uri="{BB962C8B-B14F-4D97-AF65-F5344CB8AC3E}">
        <p14:creationId xmlns:p14="http://schemas.microsoft.com/office/powerpoint/2010/main" val="263526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96430"/>
            <a:ext cx="2573672" cy="566738"/>
          </a:xfrm>
        </p:spPr>
        <p:txBody>
          <a:bodyPr anchor="b">
            <a:no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3200400" y="1196430"/>
            <a:ext cx="5486400" cy="4850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457200" y="1768043"/>
            <a:ext cx="2573672" cy="42786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1039F-CB0C-E14D-A7EF-3BACE2CEF4EA}" type="datetimeFigureOut">
              <a:rPr lang="en-US" smtClean="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dirty="0"/>
          </a:p>
        </p:txBody>
      </p:sp>
    </p:spTree>
    <p:extLst>
      <p:ext uri="{BB962C8B-B14F-4D97-AF65-F5344CB8AC3E}">
        <p14:creationId xmlns:p14="http://schemas.microsoft.com/office/powerpoint/2010/main" val="16087226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1039F-CB0C-E14D-A7EF-3BACE2CEF4EA}" type="datetimeFigureOut">
              <a:rPr lang="en-US" smtClean="0"/>
              <a:t>11/30/2022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265A6-8BBF-864B-863C-9248948DDB56}" type="slidenum">
              <a:rPr lang="en-US" smtClean="0"/>
              <a:t>‹#›</a:t>
            </a:fld>
            <a:endParaRPr lang="en-US" dirty="0"/>
          </a:p>
        </p:txBody>
      </p:sp>
    </p:spTree>
    <p:extLst>
      <p:ext uri="{BB962C8B-B14F-4D97-AF65-F5344CB8AC3E}">
        <p14:creationId xmlns:p14="http://schemas.microsoft.com/office/powerpoint/2010/main" val="211316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6" r:id="rId5"/>
    <p:sldLayoutId id="2147483657"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4431" y="4120663"/>
            <a:ext cx="8347319" cy="2419350"/>
          </a:xfrm>
        </p:spPr>
        <p:txBody>
          <a:bodyPr>
            <a:normAutofit/>
          </a:bodyPr>
          <a:lstStyle/>
          <a:p>
            <a:r>
              <a:rPr lang="en-US" sz="3200" dirty="0"/>
              <a:t>ECEN 403 Final Presentation</a:t>
            </a:r>
            <a:br>
              <a:rPr lang="en-US" sz="3200" dirty="0"/>
            </a:br>
            <a:r>
              <a:rPr lang="en-US" sz="3200" dirty="0"/>
              <a:t>Team 57: Deep Learning for Hydroponic Soybean Growth</a:t>
            </a:r>
            <a:br>
              <a:rPr lang="en-US" sz="2400" dirty="0"/>
            </a:br>
            <a:r>
              <a:rPr lang="en-US" sz="2000" dirty="0"/>
              <a:t>Team members: Samuel He, Mary Hughes</a:t>
            </a:r>
            <a:br>
              <a:rPr lang="en-US" sz="2000" dirty="0"/>
            </a:br>
            <a:r>
              <a:rPr lang="en-US" sz="2000" dirty="0"/>
              <a:t>Sponsor: </a:t>
            </a:r>
            <a:r>
              <a:rPr lang="en-US" sz="2000" dirty="0" err="1"/>
              <a:t>Sambandh</a:t>
            </a:r>
            <a:r>
              <a:rPr lang="en-US" sz="2000" dirty="0"/>
              <a:t> Dahl, Krishna </a:t>
            </a:r>
            <a:r>
              <a:rPr lang="en-US" sz="2000" dirty="0" err="1"/>
              <a:t>Gadepally</a:t>
            </a:r>
            <a:endParaRPr lang="en-US" sz="2000" dirty="0"/>
          </a:p>
        </p:txBody>
      </p:sp>
      <p:pic>
        <p:nvPicPr>
          <p:cNvPr id="5" name="Picture 4" descr="A picture containing outdoor, tree, lined, wood&#10;&#10;Description automatically generated">
            <a:extLst>
              <a:ext uri="{FF2B5EF4-FFF2-40B4-BE49-F238E27FC236}">
                <a16:creationId xmlns:a16="http://schemas.microsoft.com/office/drawing/2014/main" id="{32D7FB46-B474-F7B1-7679-E961C6924F97}"/>
              </a:ext>
            </a:extLst>
          </p:cNvPr>
          <p:cNvPicPr>
            <a:picLocks noChangeAspect="1"/>
          </p:cNvPicPr>
          <p:nvPr/>
        </p:nvPicPr>
        <p:blipFill>
          <a:blip r:embed="rId2"/>
          <a:stretch>
            <a:fillRect/>
          </a:stretch>
        </p:blipFill>
        <p:spPr>
          <a:xfrm>
            <a:off x="0" y="22079"/>
            <a:ext cx="6809718" cy="4681681"/>
          </a:xfrm>
          <a:prstGeom prst="diagStripe">
            <a:avLst>
              <a:gd name="adj" fmla="val 35203"/>
            </a:avLst>
          </a:prstGeom>
        </p:spPr>
      </p:pic>
      <p:pic>
        <p:nvPicPr>
          <p:cNvPr id="6" name="Picture 5" descr="DLCOE_logo_HWHT.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344000" y="1105318"/>
            <a:ext cx="3114199" cy="525774"/>
          </a:xfrm>
          <a:prstGeom prst="rect">
            <a:avLst/>
          </a:prstGeom>
        </p:spPr>
      </p:pic>
    </p:spTree>
    <p:extLst>
      <p:ext uri="{BB962C8B-B14F-4D97-AF65-F5344CB8AC3E}">
        <p14:creationId xmlns:p14="http://schemas.microsoft.com/office/powerpoint/2010/main" val="1628571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C6BB-67EA-9685-0DBE-C198CF1509C8}"/>
              </a:ext>
            </a:extLst>
          </p:cNvPr>
          <p:cNvSpPr>
            <a:spLocks noGrp="1"/>
          </p:cNvSpPr>
          <p:nvPr>
            <p:ph type="title"/>
          </p:nvPr>
        </p:nvSpPr>
        <p:spPr>
          <a:xfrm>
            <a:off x="457200" y="845977"/>
            <a:ext cx="8229600" cy="803756"/>
          </a:xfrm>
        </p:spPr>
        <p:txBody>
          <a:bodyPr/>
          <a:lstStyle/>
          <a:p>
            <a:r>
              <a:rPr lang="en-US" dirty="0"/>
              <a:t>Future Goals &amp; Plans</a:t>
            </a:r>
          </a:p>
        </p:txBody>
      </p:sp>
      <p:sp>
        <p:nvSpPr>
          <p:cNvPr id="3" name="Content Placeholder 2">
            <a:extLst>
              <a:ext uri="{FF2B5EF4-FFF2-40B4-BE49-F238E27FC236}">
                <a16:creationId xmlns:a16="http://schemas.microsoft.com/office/drawing/2014/main" id="{A8BA2DE3-4501-61AD-DE3F-F501C3974CBA}"/>
              </a:ext>
            </a:extLst>
          </p:cNvPr>
          <p:cNvSpPr>
            <a:spLocks noGrp="1"/>
          </p:cNvSpPr>
          <p:nvPr>
            <p:ph idx="1"/>
          </p:nvPr>
        </p:nvSpPr>
        <p:spPr/>
        <p:txBody>
          <a:bodyPr/>
          <a:lstStyle/>
          <a:p>
            <a:r>
              <a:rPr lang="en-US" dirty="0"/>
              <a:t>404:</a:t>
            </a:r>
          </a:p>
          <a:p>
            <a:pPr lvl="1"/>
            <a:r>
              <a:rPr lang="en-US" dirty="0"/>
              <a:t>Training and testing our own deep learning model from scratch</a:t>
            </a:r>
          </a:p>
          <a:p>
            <a:pPr lvl="1"/>
            <a:r>
              <a:rPr lang="en-US" dirty="0"/>
              <a:t>Potentially expanding the scope of the model</a:t>
            </a:r>
          </a:p>
          <a:p>
            <a:pPr lvl="1"/>
            <a:r>
              <a:rPr lang="en-US" dirty="0"/>
              <a:t>Perfecting web app </a:t>
            </a:r>
          </a:p>
          <a:p>
            <a:pPr lvl="2"/>
            <a:r>
              <a:rPr lang="en-US" dirty="0"/>
              <a:t>Security </a:t>
            </a:r>
          </a:p>
          <a:p>
            <a:pPr lvl="2"/>
            <a:r>
              <a:rPr lang="en-US" dirty="0"/>
              <a:t>Testing</a:t>
            </a:r>
          </a:p>
          <a:p>
            <a:pPr lvl="2"/>
            <a:r>
              <a:rPr lang="en-US" dirty="0"/>
              <a:t>Styling</a:t>
            </a:r>
          </a:p>
        </p:txBody>
      </p:sp>
    </p:spTree>
    <p:extLst>
      <p:ext uri="{BB962C8B-B14F-4D97-AF65-F5344CB8AC3E}">
        <p14:creationId xmlns:p14="http://schemas.microsoft.com/office/powerpoint/2010/main" val="1833515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0558"/>
            <a:ext cx="8229600" cy="803756"/>
          </a:xfrm>
        </p:spPr>
        <p:txBody>
          <a:bodyPr>
            <a:normAutofit/>
          </a:bodyPr>
          <a:lstStyle/>
          <a:p>
            <a:r>
              <a:rPr lang="en-US" dirty="0"/>
              <a:t>Execution Plan</a:t>
            </a:r>
          </a:p>
        </p:txBody>
      </p:sp>
      <p:pic>
        <p:nvPicPr>
          <p:cNvPr id="7" name="Content Placeholder 6" descr="A picture containing chart&#10;&#10;Description automatically generated">
            <a:extLst>
              <a:ext uri="{FF2B5EF4-FFF2-40B4-BE49-F238E27FC236}">
                <a16:creationId xmlns:a16="http://schemas.microsoft.com/office/drawing/2014/main" id="{B1239082-0782-4A9C-CECA-EF91D1F546A7}"/>
              </a:ext>
            </a:extLst>
          </p:cNvPr>
          <p:cNvPicPr>
            <a:picLocks noGrp="1" noChangeAspect="1"/>
          </p:cNvPicPr>
          <p:nvPr>
            <p:ph idx="1"/>
          </p:nvPr>
        </p:nvPicPr>
        <p:blipFill>
          <a:blip r:embed="rId2"/>
          <a:stretch>
            <a:fillRect/>
          </a:stretch>
        </p:blipFill>
        <p:spPr>
          <a:xfrm>
            <a:off x="127134" y="1857726"/>
            <a:ext cx="8889731" cy="2982128"/>
          </a:xfrm>
        </p:spPr>
      </p:pic>
    </p:spTree>
    <p:extLst>
      <p:ext uri="{BB962C8B-B14F-4D97-AF65-F5344CB8AC3E}">
        <p14:creationId xmlns:p14="http://schemas.microsoft.com/office/powerpoint/2010/main" val="370908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40"/>
            <a:ext cx="8229600" cy="803756"/>
          </a:xfrm>
        </p:spPr>
        <p:txBody>
          <a:bodyPr>
            <a:normAutofit/>
          </a:bodyPr>
          <a:lstStyle/>
          <a:p>
            <a:r>
              <a:rPr lang="en-US" dirty="0"/>
              <a:t>Validation plan</a:t>
            </a:r>
          </a:p>
        </p:txBody>
      </p:sp>
      <p:pic>
        <p:nvPicPr>
          <p:cNvPr id="7" name="Content Placeholder 6" descr="Diagram&#10;&#10;Description automatically generated with medium confidence">
            <a:extLst>
              <a:ext uri="{FF2B5EF4-FFF2-40B4-BE49-F238E27FC236}">
                <a16:creationId xmlns:a16="http://schemas.microsoft.com/office/drawing/2014/main" id="{F77307D9-76BE-7D68-E7E9-022E48A8E4E6}"/>
              </a:ext>
            </a:extLst>
          </p:cNvPr>
          <p:cNvPicPr>
            <a:picLocks noGrp="1" noChangeAspect="1"/>
          </p:cNvPicPr>
          <p:nvPr>
            <p:ph idx="1"/>
          </p:nvPr>
        </p:nvPicPr>
        <p:blipFill>
          <a:blip r:embed="rId2"/>
          <a:stretch>
            <a:fillRect/>
          </a:stretch>
        </p:blipFill>
        <p:spPr>
          <a:xfrm>
            <a:off x="55418" y="1833537"/>
            <a:ext cx="9033164" cy="1879481"/>
          </a:xfrm>
        </p:spPr>
      </p:pic>
    </p:spTree>
    <p:extLst>
      <p:ext uri="{BB962C8B-B14F-4D97-AF65-F5344CB8AC3E}">
        <p14:creationId xmlns:p14="http://schemas.microsoft.com/office/powerpoint/2010/main" val="1160868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2C2B4-C0C2-652A-C5AD-1F00EAFB9A14}"/>
              </a:ext>
            </a:extLst>
          </p:cNvPr>
          <p:cNvSpPr>
            <a:spLocks noGrp="1"/>
          </p:cNvSpPr>
          <p:nvPr>
            <p:ph type="title"/>
          </p:nvPr>
        </p:nvSpPr>
        <p:spPr>
          <a:xfrm>
            <a:off x="457200" y="3027122"/>
            <a:ext cx="8229600" cy="803756"/>
          </a:xfrm>
        </p:spPr>
        <p:txBody>
          <a:bodyPr/>
          <a:lstStyle/>
          <a:p>
            <a:r>
              <a:rPr lang="en-US" dirty="0"/>
              <a:t>Questions?</a:t>
            </a:r>
          </a:p>
        </p:txBody>
      </p:sp>
    </p:spTree>
    <p:extLst>
      <p:ext uri="{BB962C8B-B14F-4D97-AF65-F5344CB8AC3E}">
        <p14:creationId xmlns:p14="http://schemas.microsoft.com/office/powerpoint/2010/main" val="2302371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5286"/>
            <a:ext cx="8229600" cy="803756"/>
          </a:xfrm>
        </p:spPr>
        <p:txBody>
          <a:bodyPr>
            <a:normAutofit/>
          </a:bodyPr>
          <a:lstStyle/>
          <a:p>
            <a:r>
              <a:rPr lang="en-US" dirty="0"/>
              <a:t>Project Description</a:t>
            </a:r>
          </a:p>
        </p:txBody>
      </p:sp>
      <p:sp>
        <p:nvSpPr>
          <p:cNvPr id="5" name="Content Placeholder 4">
            <a:extLst>
              <a:ext uri="{FF2B5EF4-FFF2-40B4-BE49-F238E27FC236}">
                <a16:creationId xmlns:a16="http://schemas.microsoft.com/office/drawing/2014/main" id="{85B98FCE-501D-D4D2-5440-283DA1F3A43A}"/>
              </a:ext>
            </a:extLst>
          </p:cNvPr>
          <p:cNvSpPr>
            <a:spLocks noGrp="1"/>
          </p:cNvSpPr>
          <p:nvPr>
            <p:ph idx="1"/>
          </p:nvPr>
        </p:nvSpPr>
        <p:spPr>
          <a:xfrm>
            <a:off x="457200" y="2049270"/>
            <a:ext cx="4443984" cy="4076893"/>
          </a:xfrm>
        </p:spPr>
        <p:txBody>
          <a:bodyPr>
            <a:normAutofit/>
          </a:bodyPr>
          <a:lstStyle/>
          <a:p>
            <a:r>
              <a:rPr lang="en-US" sz="2400" b="1" dirty="0"/>
              <a:t>Problem Statement: </a:t>
            </a:r>
          </a:p>
          <a:p>
            <a:pPr marL="457200" lvl="1" indent="0">
              <a:buNone/>
            </a:pPr>
            <a:r>
              <a:rPr lang="en-US" sz="2000" dirty="0"/>
              <a:t>Researchers take time to track the solution and day of growth of a hydroponically grown plant</a:t>
            </a:r>
          </a:p>
          <a:p>
            <a:r>
              <a:rPr lang="en-US" sz="2400" b="1" dirty="0"/>
              <a:t>Solution</a:t>
            </a:r>
          </a:p>
          <a:p>
            <a:pPr marL="457200" lvl="1" indent="0">
              <a:buNone/>
            </a:pPr>
            <a:r>
              <a:rPr lang="en-US" sz="2000" dirty="0">
                <a:sym typeface="Wingdings" panose="05000000000000000000" pitchFamily="2" charset="2"/>
              </a:rPr>
              <a:t>Deep learning model and user interface that tracks</a:t>
            </a:r>
          </a:p>
          <a:p>
            <a:pPr lvl="1">
              <a:buFontTx/>
              <a:buChar char="-"/>
            </a:pPr>
            <a:r>
              <a:rPr lang="en-US" sz="1800" dirty="0">
                <a:sym typeface="Wingdings" panose="05000000000000000000" pitchFamily="2" charset="2"/>
              </a:rPr>
              <a:t>Nutrient Solution</a:t>
            </a:r>
          </a:p>
          <a:p>
            <a:pPr lvl="1">
              <a:buFontTx/>
              <a:buChar char="-"/>
            </a:pPr>
            <a:r>
              <a:rPr lang="en-US" sz="1800" dirty="0">
                <a:sym typeface="Wingdings" panose="05000000000000000000" pitchFamily="2" charset="2"/>
              </a:rPr>
              <a:t>Day of Growth</a:t>
            </a:r>
          </a:p>
        </p:txBody>
      </p:sp>
      <p:pic>
        <p:nvPicPr>
          <p:cNvPr id="4" name="Picture 3">
            <a:extLst>
              <a:ext uri="{FF2B5EF4-FFF2-40B4-BE49-F238E27FC236}">
                <a16:creationId xmlns:a16="http://schemas.microsoft.com/office/drawing/2014/main" id="{EF026E2D-8445-C3CB-820E-85CC85291EA0}"/>
              </a:ext>
            </a:extLst>
          </p:cNvPr>
          <p:cNvPicPr>
            <a:picLocks noChangeAspect="1"/>
          </p:cNvPicPr>
          <p:nvPr/>
        </p:nvPicPr>
        <p:blipFill>
          <a:blip r:embed="rId2"/>
          <a:stretch>
            <a:fillRect/>
          </a:stretch>
        </p:blipFill>
        <p:spPr>
          <a:xfrm>
            <a:off x="4940818" y="2049270"/>
            <a:ext cx="3745982" cy="3295935"/>
          </a:xfrm>
          <a:prstGeom prst="rect">
            <a:avLst/>
          </a:prstGeom>
        </p:spPr>
      </p:pic>
      <p:sp>
        <p:nvSpPr>
          <p:cNvPr id="6" name="Content Placeholder 2">
            <a:extLst>
              <a:ext uri="{FF2B5EF4-FFF2-40B4-BE49-F238E27FC236}">
                <a16:creationId xmlns:a16="http://schemas.microsoft.com/office/drawing/2014/main" id="{AE83840D-4043-A951-1E28-780B3C147299}"/>
              </a:ext>
            </a:extLst>
          </p:cNvPr>
          <p:cNvSpPr txBox="1">
            <a:spLocks/>
          </p:cNvSpPr>
          <p:nvPr/>
        </p:nvSpPr>
        <p:spPr>
          <a:xfrm>
            <a:off x="4901184" y="5349436"/>
            <a:ext cx="3285744" cy="26886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200" i="1" u="sng" dirty="0"/>
              <a:t>Image 1. Sample Data Image</a:t>
            </a:r>
          </a:p>
        </p:txBody>
      </p:sp>
    </p:spTree>
    <p:extLst>
      <p:ext uri="{BB962C8B-B14F-4D97-AF65-F5344CB8AC3E}">
        <p14:creationId xmlns:p14="http://schemas.microsoft.com/office/powerpoint/2010/main" val="2351466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8808"/>
            <a:ext cx="8229600" cy="803756"/>
          </a:xfrm>
        </p:spPr>
        <p:txBody>
          <a:bodyPr>
            <a:normAutofit/>
          </a:bodyPr>
          <a:lstStyle/>
          <a:p>
            <a:r>
              <a:rPr lang="en-US" dirty="0"/>
              <a:t>System Diagram</a:t>
            </a:r>
          </a:p>
        </p:txBody>
      </p:sp>
      <p:cxnSp>
        <p:nvCxnSpPr>
          <p:cNvPr id="15" name="Straight Arrow Connector 14">
            <a:extLst>
              <a:ext uri="{FF2B5EF4-FFF2-40B4-BE49-F238E27FC236}">
                <a16:creationId xmlns:a16="http://schemas.microsoft.com/office/drawing/2014/main" id="{088DD5C9-4723-81DB-B3A4-6B63C06DECD6}"/>
              </a:ext>
            </a:extLst>
          </p:cNvPr>
          <p:cNvCxnSpPr>
            <a:cxnSpLocks/>
          </p:cNvCxnSpPr>
          <p:nvPr/>
        </p:nvCxnSpPr>
        <p:spPr>
          <a:xfrm>
            <a:off x="6359668" y="3065242"/>
            <a:ext cx="0" cy="3447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C518CA5D-208A-6D24-CEDB-26B963C66E91}"/>
              </a:ext>
            </a:extLst>
          </p:cNvPr>
          <p:cNvSpPr txBox="1"/>
          <p:nvPr/>
        </p:nvSpPr>
        <p:spPr>
          <a:xfrm>
            <a:off x="701686" y="5582121"/>
            <a:ext cx="2105891" cy="646331"/>
          </a:xfrm>
          <a:prstGeom prst="rect">
            <a:avLst/>
          </a:prstGeom>
          <a:noFill/>
        </p:spPr>
        <p:txBody>
          <a:bodyPr wrap="square" rtlCol="0">
            <a:spAutoFit/>
          </a:bodyPr>
          <a:lstStyle/>
          <a:p>
            <a:r>
              <a:rPr lang="en-US" dirty="0">
                <a:solidFill>
                  <a:srgbClr val="0099CC"/>
                </a:solidFill>
              </a:rPr>
              <a:t>Samuel He</a:t>
            </a:r>
          </a:p>
          <a:p>
            <a:r>
              <a:rPr lang="en-US" dirty="0">
                <a:solidFill>
                  <a:srgbClr val="00CC00"/>
                </a:solidFill>
              </a:rPr>
              <a:t>Mary Hughes</a:t>
            </a:r>
          </a:p>
        </p:txBody>
      </p:sp>
      <p:sp>
        <p:nvSpPr>
          <p:cNvPr id="8" name="TextBox 7">
            <a:extLst>
              <a:ext uri="{FF2B5EF4-FFF2-40B4-BE49-F238E27FC236}">
                <a16:creationId xmlns:a16="http://schemas.microsoft.com/office/drawing/2014/main" id="{2D8DB71E-9A2B-CE27-8B71-8E716BD95AEA}"/>
              </a:ext>
            </a:extLst>
          </p:cNvPr>
          <p:cNvSpPr txBox="1"/>
          <p:nvPr/>
        </p:nvSpPr>
        <p:spPr>
          <a:xfrm>
            <a:off x="6359668" y="3041254"/>
            <a:ext cx="1091966" cy="307777"/>
          </a:xfrm>
          <a:prstGeom prst="rect">
            <a:avLst/>
          </a:prstGeom>
          <a:noFill/>
        </p:spPr>
        <p:txBody>
          <a:bodyPr wrap="none" rtlCol="0">
            <a:spAutoFit/>
          </a:bodyPr>
          <a:lstStyle/>
          <a:p>
            <a:r>
              <a:rPr lang="en-US" sz="1400" dirty="0"/>
              <a:t>JSON Data</a:t>
            </a:r>
          </a:p>
        </p:txBody>
      </p:sp>
      <p:cxnSp>
        <p:nvCxnSpPr>
          <p:cNvPr id="11" name="Straight Arrow Connector 10">
            <a:extLst>
              <a:ext uri="{FF2B5EF4-FFF2-40B4-BE49-F238E27FC236}">
                <a16:creationId xmlns:a16="http://schemas.microsoft.com/office/drawing/2014/main" id="{73788389-33BB-B13A-F1CA-8AD3B6921FEC}"/>
              </a:ext>
            </a:extLst>
          </p:cNvPr>
          <p:cNvCxnSpPr>
            <a:cxnSpLocks/>
          </p:cNvCxnSpPr>
          <p:nvPr/>
        </p:nvCxnSpPr>
        <p:spPr>
          <a:xfrm flipH="1">
            <a:off x="7191386" y="2655804"/>
            <a:ext cx="78863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22E95053-DD9E-341C-051F-8EAEF92B6B18}"/>
              </a:ext>
            </a:extLst>
          </p:cNvPr>
          <p:cNvSpPr txBox="1"/>
          <p:nvPr/>
        </p:nvSpPr>
        <p:spPr>
          <a:xfrm>
            <a:off x="7908544" y="2912587"/>
            <a:ext cx="1132041" cy="338554"/>
          </a:xfrm>
          <a:prstGeom prst="rect">
            <a:avLst/>
          </a:prstGeom>
          <a:noFill/>
        </p:spPr>
        <p:txBody>
          <a:bodyPr wrap="none" rtlCol="0">
            <a:spAutoFit/>
          </a:bodyPr>
          <a:lstStyle/>
          <a:p>
            <a:r>
              <a:rPr lang="en-US" sz="1600" dirty="0"/>
              <a:t>.JPG Data</a:t>
            </a:r>
          </a:p>
        </p:txBody>
      </p:sp>
      <p:pic>
        <p:nvPicPr>
          <p:cNvPr id="18" name="Picture 17">
            <a:extLst>
              <a:ext uri="{FF2B5EF4-FFF2-40B4-BE49-F238E27FC236}">
                <a16:creationId xmlns:a16="http://schemas.microsoft.com/office/drawing/2014/main" id="{BDE55BB4-AFB0-17EF-6715-6AA5BEC88993}"/>
              </a:ext>
            </a:extLst>
          </p:cNvPr>
          <p:cNvPicPr>
            <a:picLocks noChangeAspect="1"/>
          </p:cNvPicPr>
          <p:nvPr/>
        </p:nvPicPr>
        <p:blipFill>
          <a:blip r:embed="rId2"/>
          <a:stretch>
            <a:fillRect/>
          </a:stretch>
        </p:blipFill>
        <p:spPr>
          <a:xfrm>
            <a:off x="8061610" y="2247183"/>
            <a:ext cx="825910" cy="726684"/>
          </a:xfrm>
          <a:prstGeom prst="rect">
            <a:avLst/>
          </a:prstGeom>
        </p:spPr>
      </p:pic>
      <p:graphicFrame>
        <p:nvGraphicFramePr>
          <p:cNvPr id="5" name="Diagram 4">
            <a:extLst>
              <a:ext uri="{FF2B5EF4-FFF2-40B4-BE49-F238E27FC236}">
                <a16:creationId xmlns:a16="http://schemas.microsoft.com/office/drawing/2014/main" id="{62D38A4E-B00A-381C-7210-830A3B5655E6}"/>
              </a:ext>
            </a:extLst>
          </p:cNvPr>
          <p:cNvGraphicFramePr/>
          <p:nvPr>
            <p:extLst>
              <p:ext uri="{D42A27DB-BD31-4B8C-83A1-F6EECF244321}">
                <p14:modId xmlns:p14="http://schemas.microsoft.com/office/powerpoint/2010/main" val="2324668013"/>
              </p:ext>
            </p:extLst>
          </p:nvPr>
        </p:nvGraphicFramePr>
        <p:xfrm>
          <a:off x="701686" y="2394815"/>
          <a:ext cx="64897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Rounded Corners 6">
            <a:extLst>
              <a:ext uri="{FF2B5EF4-FFF2-40B4-BE49-F238E27FC236}">
                <a16:creationId xmlns:a16="http://schemas.microsoft.com/office/drawing/2014/main" id="{131D01D5-980B-CA92-217E-CDA769B23125}"/>
              </a:ext>
            </a:extLst>
          </p:cNvPr>
          <p:cNvSpPr/>
          <p:nvPr/>
        </p:nvSpPr>
        <p:spPr>
          <a:xfrm>
            <a:off x="5730599" y="2316079"/>
            <a:ext cx="1289050" cy="679450"/>
          </a:xfrm>
          <a:prstGeom prst="round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50">
                <a:effectLst/>
                <a:latin typeface="Myriad Pro"/>
                <a:ea typeface="Calibri" panose="020F0502020204030204" pitchFamily="34" charset="0"/>
                <a:cs typeface="Times New Roman" panose="02020603050405020304" pitchFamily="18" charset="0"/>
              </a:rPr>
              <a:t>Annotated Images (Train &amp; Test Model)</a:t>
            </a:r>
          </a:p>
        </p:txBody>
      </p:sp>
      <p:sp>
        <p:nvSpPr>
          <p:cNvPr id="20" name="Rectangle: Rounded Corners 19">
            <a:extLst>
              <a:ext uri="{FF2B5EF4-FFF2-40B4-BE49-F238E27FC236}">
                <a16:creationId xmlns:a16="http://schemas.microsoft.com/office/drawing/2014/main" id="{06886E6B-89EB-5731-A687-8C37D55E50D6}"/>
              </a:ext>
            </a:extLst>
          </p:cNvPr>
          <p:cNvSpPr/>
          <p:nvPr/>
        </p:nvSpPr>
        <p:spPr>
          <a:xfrm>
            <a:off x="5718318" y="4866240"/>
            <a:ext cx="1282700" cy="774700"/>
          </a:xfrm>
          <a:prstGeom prst="roundRect">
            <a:avLst/>
          </a:prstGeom>
          <a:solidFill>
            <a:srgbClr val="FF0000"/>
          </a:solidFill>
          <a:ln>
            <a:noFill/>
          </a:ln>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600">
                <a:effectLst/>
                <a:latin typeface="Myriad Pro"/>
                <a:ea typeface="Calibri" panose="020F0502020204030204" pitchFamily="34" charset="0"/>
                <a:cs typeface="Times New Roman" panose="02020603050405020304" pitchFamily="18" charset="0"/>
              </a:rPr>
              <a:t>Prediction</a:t>
            </a:r>
            <a:endParaRPr lang="en-US" sz="1150">
              <a:effectLst/>
              <a:latin typeface="Myriad Pro"/>
              <a:ea typeface="Calibri" panose="020F0502020204030204" pitchFamily="34" charset="0"/>
              <a:cs typeface="Times New Roman" panose="02020603050405020304" pitchFamily="18" charset="0"/>
            </a:endParaRPr>
          </a:p>
        </p:txBody>
      </p:sp>
      <p:sp>
        <p:nvSpPr>
          <p:cNvPr id="21" name="Arrow: Bent 20">
            <a:extLst>
              <a:ext uri="{FF2B5EF4-FFF2-40B4-BE49-F238E27FC236}">
                <a16:creationId xmlns:a16="http://schemas.microsoft.com/office/drawing/2014/main" id="{FA844A40-BED0-8B5A-DE8C-2FC152EA3D6A}"/>
              </a:ext>
            </a:extLst>
          </p:cNvPr>
          <p:cNvSpPr/>
          <p:nvPr/>
        </p:nvSpPr>
        <p:spPr>
          <a:xfrm rot="16200000">
            <a:off x="4327668" y="4053440"/>
            <a:ext cx="838200" cy="1892300"/>
          </a:xfrm>
          <a:prstGeom prst="bentArrow">
            <a:avLst/>
          </a:prstGeom>
          <a:solidFill>
            <a:srgbClr val="FF0000"/>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Arrow: Left 21">
            <a:extLst>
              <a:ext uri="{FF2B5EF4-FFF2-40B4-BE49-F238E27FC236}">
                <a16:creationId xmlns:a16="http://schemas.microsoft.com/office/drawing/2014/main" id="{32F266B6-4A6D-5D60-C8EB-FE7CF343A0F5}"/>
              </a:ext>
            </a:extLst>
          </p:cNvPr>
          <p:cNvSpPr/>
          <p:nvPr/>
        </p:nvSpPr>
        <p:spPr>
          <a:xfrm>
            <a:off x="2562368" y="4256640"/>
            <a:ext cx="330200" cy="330200"/>
          </a:xfrm>
          <a:prstGeom prst="leftArrow">
            <a:avLst/>
          </a:prstGeom>
          <a:solidFill>
            <a:srgbClr val="FF0000"/>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Rectangle: Rounded Corners 22">
            <a:extLst>
              <a:ext uri="{FF2B5EF4-FFF2-40B4-BE49-F238E27FC236}">
                <a16:creationId xmlns:a16="http://schemas.microsoft.com/office/drawing/2014/main" id="{5897D32A-6C9D-97FA-7DA0-A86C33B2FFBB}"/>
              </a:ext>
            </a:extLst>
          </p:cNvPr>
          <p:cNvSpPr/>
          <p:nvPr/>
        </p:nvSpPr>
        <p:spPr>
          <a:xfrm>
            <a:off x="978151" y="2397412"/>
            <a:ext cx="1091953" cy="61963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dirty="0">
                <a:effectLst/>
                <a:latin typeface="Myriad Pro"/>
                <a:ea typeface="Calibri" panose="020F0502020204030204" pitchFamily="34" charset="0"/>
                <a:cs typeface="Times New Roman" panose="02020603050405020304" pitchFamily="18" charset="0"/>
              </a:rPr>
              <a:t>User Input Image</a:t>
            </a:r>
          </a:p>
        </p:txBody>
      </p:sp>
      <p:cxnSp>
        <p:nvCxnSpPr>
          <p:cNvPr id="24" name="Straight Arrow Connector 23">
            <a:extLst>
              <a:ext uri="{FF2B5EF4-FFF2-40B4-BE49-F238E27FC236}">
                <a16:creationId xmlns:a16="http://schemas.microsoft.com/office/drawing/2014/main" id="{F91C9A23-465E-D593-9B8B-35907BB87DD7}"/>
              </a:ext>
            </a:extLst>
          </p:cNvPr>
          <p:cNvCxnSpPr>
            <a:cxnSpLocks/>
          </p:cNvCxnSpPr>
          <p:nvPr/>
        </p:nvCxnSpPr>
        <p:spPr>
          <a:xfrm>
            <a:off x="6346245" y="4549376"/>
            <a:ext cx="0" cy="3168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6E17B1EB-842E-00E8-8FD1-BD08D09A6B57}"/>
              </a:ext>
            </a:extLst>
          </p:cNvPr>
          <p:cNvCxnSpPr>
            <a:cxnSpLocks/>
          </p:cNvCxnSpPr>
          <p:nvPr/>
        </p:nvCxnSpPr>
        <p:spPr>
          <a:xfrm>
            <a:off x="1524128" y="3122299"/>
            <a:ext cx="0" cy="3168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88870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1C21-B3B3-BFF7-D1E9-01BE93F4F91F}"/>
              </a:ext>
            </a:extLst>
          </p:cNvPr>
          <p:cNvSpPr>
            <a:spLocks noGrp="1"/>
          </p:cNvSpPr>
          <p:nvPr>
            <p:ph type="title"/>
          </p:nvPr>
        </p:nvSpPr>
        <p:spPr>
          <a:xfrm>
            <a:off x="457200" y="944058"/>
            <a:ext cx="8229600" cy="803756"/>
          </a:xfrm>
        </p:spPr>
        <p:txBody>
          <a:bodyPr/>
          <a:lstStyle/>
          <a:p>
            <a:r>
              <a:rPr lang="en-US" dirty="0"/>
              <a:t>Deep Learning Model</a:t>
            </a:r>
          </a:p>
        </p:txBody>
      </p:sp>
      <p:sp>
        <p:nvSpPr>
          <p:cNvPr id="5" name="Content Placeholder 4">
            <a:extLst>
              <a:ext uri="{FF2B5EF4-FFF2-40B4-BE49-F238E27FC236}">
                <a16:creationId xmlns:a16="http://schemas.microsoft.com/office/drawing/2014/main" id="{7DAA82FB-7EC6-55D8-149A-FE7A46DF9345}"/>
              </a:ext>
            </a:extLst>
          </p:cNvPr>
          <p:cNvSpPr>
            <a:spLocks noGrp="1"/>
          </p:cNvSpPr>
          <p:nvPr>
            <p:ph idx="1"/>
          </p:nvPr>
        </p:nvSpPr>
        <p:spPr/>
        <p:txBody>
          <a:bodyPr>
            <a:normAutofit fontScale="92500" lnSpcReduction="10000"/>
          </a:bodyPr>
          <a:lstStyle/>
          <a:p>
            <a:r>
              <a:rPr lang="en-US" dirty="0"/>
              <a:t>For 403, we are using a deep learning model trained by our sponsor using the data set that was annotated earlier this semester by Samuel. </a:t>
            </a:r>
          </a:p>
          <a:p>
            <a:r>
              <a:rPr lang="en-US" dirty="0"/>
              <a:t>Due to time constraints and the size of the data set, this model outputs a range of days of the growth phase, rather than a specific day, and does not predict the nutrient solution the plant was grown in. </a:t>
            </a:r>
          </a:p>
        </p:txBody>
      </p:sp>
      <p:sp>
        <p:nvSpPr>
          <p:cNvPr id="3" name="TextBox 2">
            <a:extLst>
              <a:ext uri="{FF2B5EF4-FFF2-40B4-BE49-F238E27FC236}">
                <a16:creationId xmlns:a16="http://schemas.microsoft.com/office/drawing/2014/main" id="{C9848548-435F-E3EB-DA36-6B2A9BF8C0B6}"/>
              </a:ext>
            </a:extLst>
          </p:cNvPr>
          <p:cNvSpPr txBox="1"/>
          <p:nvPr/>
        </p:nvSpPr>
        <p:spPr>
          <a:xfrm>
            <a:off x="7412181" y="114587"/>
            <a:ext cx="1754910" cy="369332"/>
          </a:xfrm>
          <a:prstGeom prst="rect">
            <a:avLst/>
          </a:prstGeom>
          <a:noFill/>
        </p:spPr>
        <p:txBody>
          <a:bodyPr wrap="square" rtlCol="0">
            <a:spAutoFit/>
          </a:bodyPr>
          <a:lstStyle/>
          <a:p>
            <a:r>
              <a:rPr lang="en-US" dirty="0">
                <a:solidFill>
                  <a:srgbClr val="FF66CC"/>
                </a:solidFill>
              </a:rPr>
              <a:t>Mary Hughes</a:t>
            </a:r>
          </a:p>
        </p:txBody>
      </p:sp>
    </p:spTree>
    <p:extLst>
      <p:ext uri="{BB962C8B-B14F-4D97-AF65-F5344CB8AC3E}">
        <p14:creationId xmlns:p14="http://schemas.microsoft.com/office/powerpoint/2010/main" val="190550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1E54A-BBE4-41C8-5954-83DBFB474557}"/>
              </a:ext>
            </a:extLst>
          </p:cNvPr>
          <p:cNvSpPr>
            <a:spLocks noGrp="1"/>
          </p:cNvSpPr>
          <p:nvPr>
            <p:ph type="title"/>
          </p:nvPr>
        </p:nvSpPr>
        <p:spPr>
          <a:xfrm>
            <a:off x="457200" y="897852"/>
            <a:ext cx="8229600" cy="803756"/>
          </a:xfrm>
        </p:spPr>
        <p:txBody>
          <a:bodyPr/>
          <a:lstStyle/>
          <a:p>
            <a:r>
              <a:rPr lang="en-US" dirty="0"/>
              <a:t>Communication with Model</a:t>
            </a:r>
          </a:p>
        </p:txBody>
      </p:sp>
      <p:sp>
        <p:nvSpPr>
          <p:cNvPr id="3" name="Content Placeholder 2">
            <a:extLst>
              <a:ext uri="{FF2B5EF4-FFF2-40B4-BE49-F238E27FC236}">
                <a16:creationId xmlns:a16="http://schemas.microsoft.com/office/drawing/2014/main" id="{9CE965E2-A2B2-228C-11FE-69E3B4F3797F}"/>
              </a:ext>
            </a:extLst>
          </p:cNvPr>
          <p:cNvSpPr>
            <a:spLocks noGrp="1"/>
          </p:cNvSpPr>
          <p:nvPr>
            <p:ph idx="1"/>
          </p:nvPr>
        </p:nvSpPr>
        <p:spPr>
          <a:xfrm>
            <a:off x="457199" y="1701608"/>
            <a:ext cx="3385127" cy="3668744"/>
          </a:xfrm>
        </p:spPr>
        <p:txBody>
          <a:bodyPr>
            <a:normAutofit/>
          </a:bodyPr>
          <a:lstStyle/>
          <a:p>
            <a:pPr marL="0" indent="0">
              <a:buNone/>
            </a:pPr>
            <a:r>
              <a:rPr lang="en-US" sz="2000" b="1" u="sng" dirty="0"/>
              <a:t>Option 1: Integrated AWS</a:t>
            </a:r>
          </a:p>
          <a:p>
            <a:r>
              <a:rPr lang="en-US" sz="2000" dirty="0"/>
              <a:t>Created REST API</a:t>
            </a:r>
          </a:p>
          <a:p>
            <a:r>
              <a:rPr lang="en-US" sz="2000" dirty="0"/>
              <a:t>Written Lambda function/event handler</a:t>
            </a:r>
          </a:p>
          <a:p>
            <a:r>
              <a:rPr lang="en-US" sz="2000" dirty="0"/>
              <a:t>Created </a:t>
            </a:r>
            <a:r>
              <a:rPr lang="en-US" sz="2000" dirty="0" err="1"/>
              <a:t>SageMaker</a:t>
            </a:r>
            <a:r>
              <a:rPr lang="en-US" sz="2000" dirty="0"/>
              <a:t> Endpoint</a:t>
            </a:r>
          </a:p>
          <a:p>
            <a:r>
              <a:rPr lang="en-US" sz="2000" dirty="0"/>
              <a:t>Changed IAM roles, permissions, and policies</a:t>
            </a:r>
          </a:p>
        </p:txBody>
      </p:sp>
      <p:pic>
        <p:nvPicPr>
          <p:cNvPr id="4" name="Picture 3" descr="Diagram&#10;&#10;Description automatically generated">
            <a:extLst>
              <a:ext uri="{FF2B5EF4-FFF2-40B4-BE49-F238E27FC236}">
                <a16:creationId xmlns:a16="http://schemas.microsoft.com/office/drawing/2014/main" id="{A83788A5-0402-B6F7-C132-AA277EFD2120}"/>
              </a:ext>
            </a:extLst>
          </p:cNvPr>
          <p:cNvPicPr>
            <a:picLocks noChangeAspect="1"/>
          </p:cNvPicPr>
          <p:nvPr/>
        </p:nvPicPr>
        <p:blipFill>
          <a:blip r:embed="rId3"/>
          <a:stretch>
            <a:fillRect/>
          </a:stretch>
        </p:blipFill>
        <p:spPr>
          <a:xfrm>
            <a:off x="106218" y="5037175"/>
            <a:ext cx="4826000" cy="922973"/>
          </a:xfrm>
          <a:prstGeom prst="rect">
            <a:avLst/>
          </a:prstGeom>
        </p:spPr>
      </p:pic>
      <p:sp>
        <p:nvSpPr>
          <p:cNvPr id="5" name="TextBox 4">
            <a:extLst>
              <a:ext uri="{FF2B5EF4-FFF2-40B4-BE49-F238E27FC236}">
                <a16:creationId xmlns:a16="http://schemas.microsoft.com/office/drawing/2014/main" id="{FC36BF08-D85A-AC34-4523-3F6554E66EC5}"/>
              </a:ext>
            </a:extLst>
          </p:cNvPr>
          <p:cNvSpPr txBox="1"/>
          <p:nvPr/>
        </p:nvSpPr>
        <p:spPr>
          <a:xfrm>
            <a:off x="4718650" y="1701608"/>
            <a:ext cx="3968152" cy="2554545"/>
          </a:xfrm>
          <a:prstGeom prst="rect">
            <a:avLst/>
          </a:prstGeom>
          <a:noFill/>
        </p:spPr>
        <p:txBody>
          <a:bodyPr wrap="square" rtlCol="0">
            <a:spAutoFit/>
          </a:bodyPr>
          <a:lstStyle/>
          <a:p>
            <a:pPr algn="r"/>
            <a:r>
              <a:rPr lang="en-US" sz="2000" b="1" u="sng" dirty="0"/>
              <a:t>Option 2: Heroku</a:t>
            </a:r>
          </a:p>
          <a:p>
            <a:pPr marL="285750" indent="-285750" algn="r">
              <a:buFont typeface="Arial" panose="020B0604020202020204" pitchFamily="34" charset="0"/>
              <a:buChar char="•"/>
            </a:pPr>
            <a:r>
              <a:rPr lang="en-US" sz="2000" dirty="0"/>
              <a:t>Use Heroku to host both the front end and backend (separately). </a:t>
            </a:r>
          </a:p>
          <a:p>
            <a:pPr marL="285750" indent="-285750" algn="r">
              <a:buFont typeface="Arial" panose="020B0604020202020204" pitchFamily="34" charset="0"/>
              <a:buChar char="•"/>
            </a:pPr>
            <a:r>
              <a:rPr lang="en-US" sz="2000" dirty="0"/>
              <a:t>Build backend in Flask, use GET and POST HTTP requests to communicate with the model. </a:t>
            </a:r>
          </a:p>
        </p:txBody>
      </p:sp>
      <p:pic>
        <p:nvPicPr>
          <p:cNvPr id="7" name="Picture 6" descr="Diagram&#10;&#10;Description automatically generated">
            <a:extLst>
              <a:ext uri="{FF2B5EF4-FFF2-40B4-BE49-F238E27FC236}">
                <a16:creationId xmlns:a16="http://schemas.microsoft.com/office/drawing/2014/main" id="{93C7081E-C489-7FFC-5F39-83E157FEA26C}"/>
              </a:ext>
            </a:extLst>
          </p:cNvPr>
          <p:cNvPicPr>
            <a:picLocks noChangeAspect="1"/>
          </p:cNvPicPr>
          <p:nvPr/>
        </p:nvPicPr>
        <p:blipFill>
          <a:blip r:embed="rId4"/>
          <a:stretch>
            <a:fillRect/>
          </a:stretch>
        </p:blipFill>
        <p:spPr>
          <a:xfrm>
            <a:off x="5227555" y="4123426"/>
            <a:ext cx="3597677" cy="2348148"/>
          </a:xfrm>
          <a:prstGeom prst="rect">
            <a:avLst/>
          </a:prstGeom>
        </p:spPr>
      </p:pic>
      <p:sp>
        <p:nvSpPr>
          <p:cNvPr id="6" name="TextBox 5">
            <a:extLst>
              <a:ext uri="{FF2B5EF4-FFF2-40B4-BE49-F238E27FC236}">
                <a16:creationId xmlns:a16="http://schemas.microsoft.com/office/drawing/2014/main" id="{43564D19-8539-799D-EBEB-C5F32131148E}"/>
              </a:ext>
            </a:extLst>
          </p:cNvPr>
          <p:cNvSpPr txBox="1"/>
          <p:nvPr/>
        </p:nvSpPr>
        <p:spPr>
          <a:xfrm>
            <a:off x="7412181" y="114587"/>
            <a:ext cx="1754910" cy="369332"/>
          </a:xfrm>
          <a:prstGeom prst="rect">
            <a:avLst/>
          </a:prstGeom>
          <a:noFill/>
        </p:spPr>
        <p:txBody>
          <a:bodyPr wrap="square" rtlCol="0">
            <a:spAutoFit/>
          </a:bodyPr>
          <a:lstStyle/>
          <a:p>
            <a:r>
              <a:rPr lang="en-US" dirty="0">
                <a:solidFill>
                  <a:srgbClr val="FF66CC"/>
                </a:solidFill>
              </a:rPr>
              <a:t>Mary Hughes</a:t>
            </a:r>
          </a:p>
        </p:txBody>
      </p:sp>
    </p:spTree>
    <p:extLst>
      <p:ext uri="{BB962C8B-B14F-4D97-AF65-F5344CB8AC3E}">
        <p14:creationId xmlns:p14="http://schemas.microsoft.com/office/powerpoint/2010/main" val="309686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890B5-3DEE-5736-92D0-86FD2997F031}"/>
              </a:ext>
            </a:extLst>
          </p:cNvPr>
          <p:cNvSpPr>
            <a:spLocks noGrp="1"/>
          </p:cNvSpPr>
          <p:nvPr>
            <p:ph type="title"/>
          </p:nvPr>
        </p:nvSpPr>
        <p:spPr>
          <a:xfrm>
            <a:off x="457200" y="891214"/>
            <a:ext cx="8229600" cy="803756"/>
          </a:xfrm>
        </p:spPr>
        <p:txBody>
          <a:bodyPr>
            <a:normAutofit fontScale="90000"/>
          </a:bodyPr>
          <a:lstStyle/>
          <a:p>
            <a:r>
              <a:rPr lang="en-US" dirty="0"/>
              <a:t>Communication with Model (Flask Back End)</a:t>
            </a:r>
          </a:p>
        </p:txBody>
      </p:sp>
      <p:sp>
        <p:nvSpPr>
          <p:cNvPr id="4" name="TextBox 3">
            <a:extLst>
              <a:ext uri="{FF2B5EF4-FFF2-40B4-BE49-F238E27FC236}">
                <a16:creationId xmlns:a16="http://schemas.microsoft.com/office/drawing/2014/main" id="{488FFF90-62FC-11E8-2F48-9B11E330E599}"/>
              </a:ext>
            </a:extLst>
          </p:cNvPr>
          <p:cNvSpPr txBox="1"/>
          <p:nvPr/>
        </p:nvSpPr>
        <p:spPr>
          <a:xfrm>
            <a:off x="7412181" y="114587"/>
            <a:ext cx="1754910" cy="369332"/>
          </a:xfrm>
          <a:prstGeom prst="rect">
            <a:avLst/>
          </a:prstGeom>
          <a:noFill/>
        </p:spPr>
        <p:txBody>
          <a:bodyPr wrap="square" rtlCol="0">
            <a:spAutoFit/>
          </a:bodyPr>
          <a:lstStyle/>
          <a:p>
            <a:r>
              <a:rPr lang="en-US" dirty="0">
                <a:solidFill>
                  <a:srgbClr val="FF66CC"/>
                </a:solidFill>
              </a:rPr>
              <a:t>Mary Hughes</a:t>
            </a:r>
          </a:p>
        </p:txBody>
      </p:sp>
      <p:pic>
        <p:nvPicPr>
          <p:cNvPr id="10" name="Picture 9">
            <a:extLst>
              <a:ext uri="{FF2B5EF4-FFF2-40B4-BE49-F238E27FC236}">
                <a16:creationId xmlns:a16="http://schemas.microsoft.com/office/drawing/2014/main" id="{405EA7B1-415A-1B10-C334-DF23B6A8DC9F}"/>
              </a:ext>
            </a:extLst>
          </p:cNvPr>
          <p:cNvPicPr>
            <a:picLocks noChangeAspect="1"/>
          </p:cNvPicPr>
          <p:nvPr/>
        </p:nvPicPr>
        <p:blipFill>
          <a:blip r:embed="rId2"/>
          <a:stretch>
            <a:fillRect/>
          </a:stretch>
        </p:blipFill>
        <p:spPr>
          <a:xfrm>
            <a:off x="759124" y="1694969"/>
            <a:ext cx="7625751" cy="4915175"/>
          </a:xfrm>
          <a:prstGeom prst="rect">
            <a:avLst/>
          </a:prstGeom>
        </p:spPr>
      </p:pic>
    </p:spTree>
    <p:extLst>
      <p:ext uri="{BB962C8B-B14F-4D97-AF65-F5344CB8AC3E}">
        <p14:creationId xmlns:p14="http://schemas.microsoft.com/office/powerpoint/2010/main" val="13856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52C6599-6092-02FC-EE8F-27860BCDFDFC}"/>
              </a:ext>
            </a:extLst>
          </p:cNvPr>
          <p:cNvSpPr/>
          <p:nvPr/>
        </p:nvSpPr>
        <p:spPr>
          <a:xfrm>
            <a:off x="4537415" y="2070842"/>
            <a:ext cx="3929152" cy="1326795"/>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DC6745-6783-FB2D-693F-4CC4DD7037E0}"/>
              </a:ext>
            </a:extLst>
          </p:cNvPr>
          <p:cNvSpPr/>
          <p:nvPr/>
        </p:nvSpPr>
        <p:spPr>
          <a:xfrm>
            <a:off x="859215" y="2070842"/>
            <a:ext cx="3022671" cy="2234042"/>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5B4FDA-B3FE-893C-DAAF-CFB63FF256E7}"/>
              </a:ext>
            </a:extLst>
          </p:cNvPr>
          <p:cNvSpPr>
            <a:spLocks noGrp="1"/>
          </p:cNvSpPr>
          <p:nvPr>
            <p:ph type="title"/>
          </p:nvPr>
        </p:nvSpPr>
        <p:spPr>
          <a:xfrm>
            <a:off x="457200" y="642830"/>
            <a:ext cx="8229600" cy="803756"/>
          </a:xfrm>
        </p:spPr>
        <p:txBody>
          <a:bodyPr>
            <a:normAutofit fontScale="90000"/>
          </a:bodyPr>
          <a:lstStyle/>
          <a:p>
            <a:br>
              <a:rPr lang="en-US" dirty="0"/>
            </a:br>
            <a:r>
              <a:rPr lang="en-US" sz="3600" dirty="0"/>
              <a:t>User Interface</a:t>
            </a:r>
          </a:p>
        </p:txBody>
      </p:sp>
      <p:sp>
        <p:nvSpPr>
          <p:cNvPr id="3" name="Content Placeholder 2">
            <a:extLst>
              <a:ext uri="{FF2B5EF4-FFF2-40B4-BE49-F238E27FC236}">
                <a16:creationId xmlns:a16="http://schemas.microsoft.com/office/drawing/2014/main" id="{7953B355-2A89-7CA5-0416-10E0AF87E32B}"/>
              </a:ext>
            </a:extLst>
          </p:cNvPr>
          <p:cNvSpPr>
            <a:spLocks noGrp="1"/>
          </p:cNvSpPr>
          <p:nvPr>
            <p:ph idx="1"/>
          </p:nvPr>
        </p:nvSpPr>
        <p:spPr>
          <a:xfrm>
            <a:off x="1004413" y="2155453"/>
            <a:ext cx="2877474" cy="3374732"/>
          </a:xfrm>
        </p:spPr>
        <p:txBody>
          <a:bodyPr>
            <a:normAutofit/>
          </a:bodyPr>
          <a:lstStyle/>
          <a:p>
            <a:pPr marL="0" indent="0">
              <a:buNone/>
            </a:pPr>
            <a:r>
              <a:rPr lang="en-US" sz="2400" dirty="0"/>
              <a:t>Finished:</a:t>
            </a:r>
          </a:p>
          <a:p>
            <a:pPr marL="0" indent="0">
              <a:buNone/>
            </a:pPr>
            <a:r>
              <a:rPr lang="en-US" sz="1800" dirty="0"/>
              <a:t>Deployed End to End Connections </a:t>
            </a:r>
            <a:r>
              <a:rPr lang="en-US" sz="1800" dirty="0">
                <a:solidFill>
                  <a:srgbClr val="FF0000"/>
                </a:solidFill>
              </a:rPr>
              <a:t>~40 hours</a:t>
            </a:r>
          </a:p>
          <a:p>
            <a:pPr>
              <a:buFontTx/>
              <a:buChar char="-"/>
            </a:pPr>
            <a:r>
              <a:rPr lang="en-US" sz="1800" dirty="0"/>
              <a:t>Back End:</a:t>
            </a:r>
          </a:p>
          <a:p>
            <a:pPr lvl="1">
              <a:buFontTx/>
              <a:buChar char="-"/>
            </a:pPr>
            <a:r>
              <a:rPr lang="en-US" sz="1400" dirty="0"/>
              <a:t>CORS permissions to prevent unwanted access</a:t>
            </a:r>
          </a:p>
        </p:txBody>
      </p:sp>
      <p:sp>
        <p:nvSpPr>
          <p:cNvPr id="5" name="TextBox 4">
            <a:extLst>
              <a:ext uri="{FF2B5EF4-FFF2-40B4-BE49-F238E27FC236}">
                <a16:creationId xmlns:a16="http://schemas.microsoft.com/office/drawing/2014/main" id="{DA0DF393-8940-BE58-2D6F-B6915A4D61B6}"/>
              </a:ext>
            </a:extLst>
          </p:cNvPr>
          <p:cNvSpPr txBox="1"/>
          <p:nvPr/>
        </p:nvSpPr>
        <p:spPr>
          <a:xfrm>
            <a:off x="7618212" y="128685"/>
            <a:ext cx="1496291" cy="369332"/>
          </a:xfrm>
          <a:prstGeom prst="rect">
            <a:avLst/>
          </a:prstGeom>
          <a:noFill/>
        </p:spPr>
        <p:txBody>
          <a:bodyPr wrap="square" rtlCol="0">
            <a:spAutoFit/>
          </a:bodyPr>
          <a:lstStyle/>
          <a:p>
            <a:r>
              <a:rPr lang="en-US" dirty="0">
                <a:solidFill>
                  <a:srgbClr val="3366FF"/>
                </a:solidFill>
              </a:rPr>
              <a:t>Samuel He</a:t>
            </a:r>
          </a:p>
        </p:txBody>
      </p:sp>
      <p:pic>
        <p:nvPicPr>
          <p:cNvPr id="14" name="Picture 13">
            <a:extLst>
              <a:ext uri="{FF2B5EF4-FFF2-40B4-BE49-F238E27FC236}">
                <a16:creationId xmlns:a16="http://schemas.microsoft.com/office/drawing/2014/main" id="{2E503796-A38B-E919-5ACC-23A519AFC2A0}"/>
              </a:ext>
            </a:extLst>
          </p:cNvPr>
          <p:cNvPicPr>
            <a:picLocks noChangeAspect="1"/>
          </p:cNvPicPr>
          <p:nvPr/>
        </p:nvPicPr>
        <p:blipFill rotWithShape="1">
          <a:blip r:embed="rId2"/>
          <a:srcRect b="52294"/>
          <a:stretch/>
        </p:blipFill>
        <p:spPr>
          <a:xfrm>
            <a:off x="4537415" y="3863345"/>
            <a:ext cx="1917031" cy="2740298"/>
          </a:xfrm>
          <a:prstGeom prst="rect">
            <a:avLst/>
          </a:prstGeom>
        </p:spPr>
      </p:pic>
      <p:pic>
        <p:nvPicPr>
          <p:cNvPr id="1026" name="Picture 2" descr="Allow CORS: Access-Control-Allow-Origin – Get this Extension for 🦊 Firefox  (en-US)">
            <a:extLst>
              <a:ext uri="{FF2B5EF4-FFF2-40B4-BE49-F238E27FC236}">
                <a16:creationId xmlns:a16="http://schemas.microsoft.com/office/drawing/2014/main" id="{1FA8B735-14D2-1FC2-8C7B-FA98972B47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215" y="4389495"/>
            <a:ext cx="3022670" cy="223515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EB4739D-C932-9DB1-7C00-28F741D4FE50}"/>
              </a:ext>
            </a:extLst>
          </p:cNvPr>
          <p:cNvSpPr txBox="1"/>
          <p:nvPr/>
        </p:nvSpPr>
        <p:spPr>
          <a:xfrm>
            <a:off x="4537415" y="2172200"/>
            <a:ext cx="3929152" cy="1015663"/>
          </a:xfrm>
          <a:prstGeom prst="rect">
            <a:avLst/>
          </a:prstGeom>
          <a:noFill/>
        </p:spPr>
        <p:txBody>
          <a:bodyPr wrap="square">
            <a:spAutoFit/>
          </a:bodyPr>
          <a:lstStyle/>
          <a:p>
            <a:pPr>
              <a:buFontTx/>
              <a:buChar char="-"/>
            </a:pPr>
            <a:r>
              <a:rPr lang="en-US" sz="1800" dirty="0"/>
              <a:t>Dependencies:</a:t>
            </a:r>
          </a:p>
          <a:p>
            <a:pPr lvl="1">
              <a:buFontTx/>
              <a:buChar char="-"/>
            </a:pPr>
            <a:r>
              <a:rPr lang="en-US" sz="1400" dirty="0"/>
              <a:t>Heroku dependencies and buildpack fixes</a:t>
            </a:r>
          </a:p>
          <a:p>
            <a:pPr lvl="1">
              <a:buFontTx/>
              <a:buChar char="-"/>
            </a:pPr>
            <a:r>
              <a:rPr lang="en-US" sz="1400" dirty="0" err="1"/>
              <a:t>Tensorflow</a:t>
            </a:r>
            <a:r>
              <a:rPr lang="en-US" sz="1400" dirty="0"/>
              <a:t> is picky</a:t>
            </a:r>
          </a:p>
        </p:txBody>
      </p:sp>
      <p:pic>
        <p:nvPicPr>
          <p:cNvPr id="20" name="Picture 19">
            <a:extLst>
              <a:ext uri="{FF2B5EF4-FFF2-40B4-BE49-F238E27FC236}">
                <a16:creationId xmlns:a16="http://schemas.microsoft.com/office/drawing/2014/main" id="{B78445BA-7A34-12D9-FF17-8493EE67E172}"/>
              </a:ext>
            </a:extLst>
          </p:cNvPr>
          <p:cNvPicPr>
            <a:picLocks noChangeAspect="1"/>
          </p:cNvPicPr>
          <p:nvPr/>
        </p:nvPicPr>
        <p:blipFill rotWithShape="1">
          <a:blip r:embed="rId2"/>
          <a:srcRect t="48137"/>
          <a:stretch/>
        </p:blipFill>
        <p:spPr>
          <a:xfrm>
            <a:off x="6549536" y="3624534"/>
            <a:ext cx="1917031" cy="2979109"/>
          </a:xfrm>
          <a:prstGeom prst="rect">
            <a:avLst/>
          </a:prstGeom>
        </p:spPr>
      </p:pic>
    </p:spTree>
    <p:extLst>
      <p:ext uri="{BB962C8B-B14F-4D97-AF65-F5344CB8AC3E}">
        <p14:creationId xmlns:p14="http://schemas.microsoft.com/office/powerpoint/2010/main" val="2899366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FD6F7DE-A0F4-739A-CDE5-0303FD887E15}"/>
              </a:ext>
            </a:extLst>
          </p:cNvPr>
          <p:cNvSpPr/>
          <p:nvPr/>
        </p:nvSpPr>
        <p:spPr>
          <a:xfrm>
            <a:off x="2484111" y="1989997"/>
            <a:ext cx="4393346" cy="1588762"/>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5B4FDA-B3FE-893C-DAAF-CFB63FF256E7}"/>
              </a:ext>
            </a:extLst>
          </p:cNvPr>
          <p:cNvSpPr>
            <a:spLocks noGrp="1"/>
          </p:cNvSpPr>
          <p:nvPr>
            <p:ph type="title"/>
          </p:nvPr>
        </p:nvSpPr>
        <p:spPr>
          <a:xfrm>
            <a:off x="457200" y="642830"/>
            <a:ext cx="8229600" cy="803756"/>
          </a:xfrm>
        </p:spPr>
        <p:txBody>
          <a:bodyPr>
            <a:normAutofit fontScale="90000"/>
          </a:bodyPr>
          <a:lstStyle/>
          <a:p>
            <a:br>
              <a:rPr lang="en-US" dirty="0"/>
            </a:br>
            <a:r>
              <a:rPr lang="en-US" sz="3600" dirty="0"/>
              <a:t>User Interface (front end)</a:t>
            </a:r>
          </a:p>
        </p:txBody>
      </p:sp>
      <p:sp>
        <p:nvSpPr>
          <p:cNvPr id="4" name="Content Placeholder 2">
            <a:extLst>
              <a:ext uri="{FF2B5EF4-FFF2-40B4-BE49-F238E27FC236}">
                <a16:creationId xmlns:a16="http://schemas.microsoft.com/office/drawing/2014/main" id="{46FCD2C2-9F89-C8B2-7F2F-ABE3613A6A52}"/>
              </a:ext>
            </a:extLst>
          </p:cNvPr>
          <p:cNvSpPr txBox="1">
            <a:spLocks/>
          </p:cNvSpPr>
          <p:nvPr/>
        </p:nvSpPr>
        <p:spPr>
          <a:xfrm>
            <a:off x="2563691" y="2150223"/>
            <a:ext cx="4310952" cy="131943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t>In Progress/To do:</a:t>
            </a:r>
          </a:p>
          <a:p>
            <a:pPr marL="0" indent="0">
              <a:buNone/>
            </a:pPr>
            <a:r>
              <a:rPr lang="en-US" sz="1800" dirty="0"/>
              <a:t>UI Styling: </a:t>
            </a:r>
            <a:r>
              <a:rPr lang="en-US" sz="1800" dirty="0">
                <a:solidFill>
                  <a:srgbClr val="FF0000"/>
                </a:solidFill>
              </a:rPr>
              <a:t>~1 hours</a:t>
            </a:r>
          </a:p>
          <a:p>
            <a:pPr lvl="1">
              <a:buFontTx/>
              <a:buChar char="-"/>
            </a:pPr>
            <a:r>
              <a:rPr lang="en-US" sz="1800" dirty="0"/>
              <a:t>ReactJS (Web Framework)</a:t>
            </a:r>
          </a:p>
          <a:p>
            <a:pPr lvl="1">
              <a:buFontTx/>
              <a:buChar char="-"/>
            </a:pPr>
            <a:r>
              <a:rPr lang="en-US" sz="1800" dirty="0"/>
              <a:t>Bootstrap (CSS Library)</a:t>
            </a:r>
          </a:p>
          <a:p>
            <a:pPr marL="0" indent="0">
              <a:buNone/>
            </a:pPr>
            <a:endParaRPr lang="en-US" sz="1800" dirty="0"/>
          </a:p>
          <a:p>
            <a:pPr marL="457200" lvl="1" indent="0">
              <a:buNone/>
            </a:pPr>
            <a:endParaRPr lang="en-US" sz="1800" dirty="0"/>
          </a:p>
        </p:txBody>
      </p:sp>
      <p:sp>
        <p:nvSpPr>
          <p:cNvPr id="5" name="TextBox 4">
            <a:extLst>
              <a:ext uri="{FF2B5EF4-FFF2-40B4-BE49-F238E27FC236}">
                <a16:creationId xmlns:a16="http://schemas.microsoft.com/office/drawing/2014/main" id="{DA0DF393-8940-BE58-2D6F-B6915A4D61B6}"/>
              </a:ext>
            </a:extLst>
          </p:cNvPr>
          <p:cNvSpPr txBox="1"/>
          <p:nvPr/>
        </p:nvSpPr>
        <p:spPr>
          <a:xfrm>
            <a:off x="7618212" y="128685"/>
            <a:ext cx="1496291" cy="369332"/>
          </a:xfrm>
          <a:prstGeom prst="rect">
            <a:avLst/>
          </a:prstGeom>
          <a:noFill/>
        </p:spPr>
        <p:txBody>
          <a:bodyPr wrap="square" rtlCol="0">
            <a:spAutoFit/>
          </a:bodyPr>
          <a:lstStyle/>
          <a:p>
            <a:r>
              <a:rPr lang="en-US" dirty="0">
                <a:solidFill>
                  <a:srgbClr val="3366FF"/>
                </a:solidFill>
              </a:rPr>
              <a:t>Samuel He</a:t>
            </a:r>
          </a:p>
        </p:txBody>
      </p:sp>
      <p:pic>
        <p:nvPicPr>
          <p:cNvPr id="7" name="Picture 6">
            <a:extLst>
              <a:ext uri="{FF2B5EF4-FFF2-40B4-BE49-F238E27FC236}">
                <a16:creationId xmlns:a16="http://schemas.microsoft.com/office/drawing/2014/main" id="{2EFF1F3E-80BC-A28B-1A72-077FF210773B}"/>
              </a:ext>
            </a:extLst>
          </p:cNvPr>
          <p:cNvPicPr>
            <a:picLocks noChangeAspect="1"/>
          </p:cNvPicPr>
          <p:nvPr/>
        </p:nvPicPr>
        <p:blipFill rotWithShape="1">
          <a:blip r:embed="rId2"/>
          <a:srcRect l="9283" t="55482" r="39809" b="10836"/>
          <a:stretch/>
        </p:blipFill>
        <p:spPr>
          <a:xfrm>
            <a:off x="2451584" y="3916058"/>
            <a:ext cx="4310952" cy="1475216"/>
          </a:xfrm>
          <a:prstGeom prst="rect">
            <a:avLst/>
          </a:prstGeom>
        </p:spPr>
      </p:pic>
    </p:spTree>
    <p:extLst>
      <p:ext uri="{BB962C8B-B14F-4D97-AF65-F5344CB8AC3E}">
        <p14:creationId xmlns:p14="http://schemas.microsoft.com/office/powerpoint/2010/main" val="1395099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6534-9F58-7F12-D794-E24ADD1C32C6}"/>
              </a:ext>
            </a:extLst>
          </p:cNvPr>
          <p:cNvSpPr>
            <a:spLocks noGrp="1"/>
          </p:cNvSpPr>
          <p:nvPr>
            <p:ph type="title"/>
          </p:nvPr>
        </p:nvSpPr>
        <p:spPr>
          <a:xfrm>
            <a:off x="457200" y="823736"/>
            <a:ext cx="8229600" cy="803756"/>
          </a:xfrm>
        </p:spPr>
        <p:txBody>
          <a:bodyPr/>
          <a:lstStyle/>
          <a:p>
            <a:r>
              <a:rPr lang="en-US" dirty="0"/>
              <a:t>Image Processing</a:t>
            </a:r>
          </a:p>
        </p:txBody>
      </p:sp>
      <p:sp>
        <p:nvSpPr>
          <p:cNvPr id="3" name="Content Placeholder 2">
            <a:extLst>
              <a:ext uri="{FF2B5EF4-FFF2-40B4-BE49-F238E27FC236}">
                <a16:creationId xmlns:a16="http://schemas.microsoft.com/office/drawing/2014/main" id="{03FDA912-AEB7-0B85-1029-503D89BD406E}"/>
              </a:ext>
            </a:extLst>
          </p:cNvPr>
          <p:cNvSpPr>
            <a:spLocks noGrp="1"/>
          </p:cNvSpPr>
          <p:nvPr>
            <p:ph idx="1"/>
          </p:nvPr>
        </p:nvSpPr>
        <p:spPr>
          <a:xfrm>
            <a:off x="457200" y="1627492"/>
            <a:ext cx="8229600" cy="4498671"/>
          </a:xfrm>
        </p:spPr>
        <p:txBody>
          <a:bodyPr>
            <a:normAutofit/>
          </a:bodyPr>
          <a:lstStyle/>
          <a:p>
            <a:r>
              <a:rPr lang="en-US" sz="2200" dirty="0"/>
              <a:t>Image annotation – CVAT (Computer Vision Annotation Tool)</a:t>
            </a:r>
          </a:p>
          <a:p>
            <a:pPr lvl="1"/>
            <a:r>
              <a:rPr lang="en-US" sz="2200" dirty="0"/>
              <a:t>Using segmentation and classification for feature extraction purposes</a:t>
            </a:r>
          </a:p>
        </p:txBody>
      </p:sp>
      <p:sp>
        <p:nvSpPr>
          <p:cNvPr id="4" name="TextBox 3">
            <a:extLst>
              <a:ext uri="{FF2B5EF4-FFF2-40B4-BE49-F238E27FC236}">
                <a16:creationId xmlns:a16="http://schemas.microsoft.com/office/drawing/2014/main" id="{D0986983-1453-076D-8C27-FF4B07AA2899}"/>
              </a:ext>
            </a:extLst>
          </p:cNvPr>
          <p:cNvSpPr txBox="1"/>
          <p:nvPr/>
        </p:nvSpPr>
        <p:spPr>
          <a:xfrm>
            <a:off x="7618212" y="128685"/>
            <a:ext cx="1496291" cy="369332"/>
          </a:xfrm>
          <a:prstGeom prst="rect">
            <a:avLst/>
          </a:prstGeom>
          <a:noFill/>
        </p:spPr>
        <p:txBody>
          <a:bodyPr wrap="square" rtlCol="0">
            <a:spAutoFit/>
          </a:bodyPr>
          <a:lstStyle/>
          <a:p>
            <a:r>
              <a:rPr lang="en-US" dirty="0">
                <a:solidFill>
                  <a:srgbClr val="3366FF"/>
                </a:solidFill>
              </a:rPr>
              <a:t>Samuel He</a:t>
            </a:r>
          </a:p>
        </p:txBody>
      </p:sp>
      <p:pic>
        <p:nvPicPr>
          <p:cNvPr id="6" name="Picture 5">
            <a:extLst>
              <a:ext uri="{FF2B5EF4-FFF2-40B4-BE49-F238E27FC236}">
                <a16:creationId xmlns:a16="http://schemas.microsoft.com/office/drawing/2014/main" id="{1FDA52D6-46AB-8E43-EC4F-B33D67A69745}"/>
              </a:ext>
            </a:extLst>
          </p:cNvPr>
          <p:cNvPicPr>
            <a:picLocks noChangeAspect="1"/>
          </p:cNvPicPr>
          <p:nvPr/>
        </p:nvPicPr>
        <p:blipFill>
          <a:blip r:embed="rId2"/>
          <a:stretch>
            <a:fillRect/>
          </a:stretch>
        </p:blipFill>
        <p:spPr>
          <a:xfrm>
            <a:off x="5511713" y="2920344"/>
            <a:ext cx="2854644" cy="3811280"/>
          </a:xfrm>
          <a:prstGeom prst="rect">
            <a:avLst/>
          </a:prstGeom>
        </p:spPr>
      </p:pic>
      <p:pic>
        <p:nvPicPr>
          <p:cNvPr id="8" name="Picture 7" descr="A picture containing person&#10;&#10;Description automatically generated">
            <a:extLst>
              <a:ext uri="{FF2B5EF4-FFF2-40B4-BE49-F238E27FC236}">
                <a16:creationId xmlns:a16="http://schemas.microsoft.com/office/drawing/2014/main" id="{321CD3AE-AAA5-6105-55B4-2EBB19F8865C}"/>
              </a:ext>
            </a:extLst>
          </p:cNvPr>
          <p:cNvPicPr>
            <a:picLocks noChangeAspect="1"/>
          </p:cNvPicPr>
          <p:nvPr/>
        </p:nvPicPr>
        <p:blipFill rotWithShape="1">
          <a:blip r:embed="rId3"/>
          <a:srcRect r="1308"/>
          <a:stretch/>
        </p:blipFill>
        <p:spPr>
          <a:xfrm>
            <a:off x="777643" y="2920344"/>
            <a:ext cx="2829880" cy="3811280"/>
          </a:xfrm>
          <a:prstGeom prst="rect">
            <a:avLst/>
          </a:prstGeom>
        </p:spPr>
      </p:pic>
      <p:cxnSp>
        <p:nvCxnSpPr>
          <p:cNvPr id="10" name="Straight Arrow Connector 9">
            <a:extLst>
              <a:ext uri="{FF2B5EF4-FFF2-40B4-BE49-F238E27FC236}">
                <a16:creationId xmlns:a16="http://schemas.microsoft.com/office/drawing/2014/main" id="{0E1D02F8-46EA-823F-02E1-4C2AE4B5E030}"/>
              </a:ext>
            </a:extLst>
          </p:cNvPr>
          <p:cNvCxnSpPr/>
          <p:nvPr/>
        </p:nvCxnSpPr>
        <p:spPr>
          <a:xfrm>
            <a:off x="3749964" y="4825984"/>
            <a:ext cx="161636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7DB34E02-CE3A-A1D1-1F94-FF1CDD3E204B}"/>
              </a:ext>
            </a:extLst>
          </p:cNvPr>
          <p:cNvSpPr txBox="1"/>
          <p:nvPr/>
        </p:nvSpPr>
        <p:spPr>
          <a:xfrm>
            <a:off x="3749964" y="4502818"/>
            <a:ext cx="1558982" cy="646331"/>
          </a:xfrm>
          <a:prstGeom prst="rect">
            <a:avLst/>
          </a:prstGeom>
          <a:noFill/>
        </p:spPr>
        <p:txBody>
          <a:bodyPr wrap="square" rtlCol="0">
            <a:spAutoFit/>
          </a:bodyPr>
          <a:lstStyle/>
          <a:p>
            <a:pPr algn="ctr"/>
            <a:r>
              <a:rPr lang="en-US" dirty="0"/>
              <a:t>CVAT segmentation</a:t>
            </a:r>
          </a:p>
        </p:txBody>
      </p:sp>
    </p:spTree>
    <p:extLst>
      <p:ext uri="{BB962C8B-B14F-4D97-AF65-F5344CB8AC3E}">
        <p14:creationId xmlns:p14="http://schemas.microsoft.com/office/powerpoint/2010/main" val="2775706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23636</TotalTime>
  <Words>445</Words>
  <Application>Microsoft Office PowerPoint</Application>
  <PresentationFormat>On-screen Show (4:3)</PresentationFormat>
  <Paragraphs>69</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Myriad Pro</vt:lpstr>
      <vt:lpstr>Office Theme</vt:lpstr>
      <vt:lpstr>ECEN 403 Final Presentation Team 57: Deep Learning for Hydroponic Soybean Growth Team members: Samuel He, Mary Hughes Sponsor: Sambandh Dahl, Krishna Gadepally</vt:lpstr>
      <vt:lpstr>Project Description</vt:lpstr>
      <vt:lpstr>System Diagram</vt:lpstr>
      <vt:lpstr>Deep Learning Model</vt:lpstr>
      <vt:lpstr>Communication with Model</vt:lpstr>
      <vt:lpstr>Communication with Model (Flask Back End)</vt:lpstr>
      <vt:lpstr> User Interface</vt:lpstr>
      <vt:lpstr> User Interface (front end)</vt:lpstr>
      <vt:lpstr>Image Processing</vt:lpstr>
      <vt:lpstr>Future Goals &amp; Plans</vt:lpstr>
      <vt:lpstr>Execution Plan</vt:lpstr>
      <vt:lpstr>Validation plan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Gardner</dc:creator>
  <cp:lastModifiedBy>Mary Hughes</cp:lastModifiedBy>
  <cp:revision>71</cp:revision>
  <dcterms:created xsi:type="dcterms:W3CDTF">2013-06-18T16:37:55Z</dcterms:created>
  <dcterms:modified xsi:type="dcterms:W3CDTF">2022-11-30T22:58:01Z</dcterms:modified>
</cp:coreProperties>
</file>