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304" r:id="rId3"/>
    <p:sldId id="286" r:id="rId4"/>
    <p:sldId id="260" r:id="rId5"/>
    <p:sldId id="269" r:id="rId6"/>
    <p:sldId id="301" r:id="rId7"/>
    <p:sldId id="302" r:id="rId8"/>
    <p:sldId id="305" r:id="rId9"/>
    <p:sldId id="303" r:id="rId10"/>
    <p:sldId id="262" r:id="rId11"/>
    <p:sldId id="265" r:id="rId12"/>
    <p:sldId id="312" r:id="rId13"/>
    <p:sldId id="314" r:id="rId14"/>
    <p:sldId id="316" r:id="rId15"/>
    <p:sldId id="317" r:id="rId16"/>
    <p:sldId id="318" r:id="rId17"/>
    <p:sldId id="320" r:id="rId18"/>
    <p:sldId id="309" r:id="rId19"/>
    <p:sldId id="307" r:id="rId20"/>
    <p:sldId id="306" r:id="rId21"/>
    <p:sldId id="308" r:id="rId22"/>
    <p:sldId id="310" r:id="rId23"/>
    <p:sldId id="311"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1" autoAdjust="0"/>
    <p:restoredTop sz="94662"/>
  </p:normalViewPr>
  <p:slideViewPr>
    <p:cSldViewPr>
      <p:cViewPr>
        <p:scale>
          <a:sx n="75" d="100"/>
          <a:sy n="75" d="100"/>
        </p:scale>
        <p:origin x="1613" y="3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B0D5374-DC73-49BA-BB77-14467719440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075" name="Rectangle 3">
            <a:extLst>
              <a:ext uri="{FF2B5EF4-FFF2-40B4-BE49-F238E27FC236}">
                <a16:creationId xmlns:a16="http://schemas.microsoft.com/office/drawing/2014/main" id="{803B646B-E086-4E8A-86D4-7F46EF5AA9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14340" name="Rectangle 4">
            <a:extLst>
              <a:ext uri="{FF2B5EF4-FFF2-40B4-BE49-F238E27FC236}">
                <a16:creationId xmlns:a16="http://schemas.microsoft.com/office/drawing/2014/main" id="{BA1977EB-6BFD-4E1A-B558-1400B2C92EE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2F5E0DB-933F-4DAA-BBF5-90DE3234FE1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15372352-CEF3-4D69-ACD8-3B65F3AE9EF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079" name="Rectangle 7">
            <a:extLst>
              <a:ext uri="{FF2B5EF4-FFF2-40B4-BE49-F238E27FC236}">
                <a16:creationId xmlns:a16="http://schemas.microsoft.com/office/drawing/2014/main" id="{AFDE163F-138D-4497-B859-C7DFDD101A3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42EA711-4905-4767-A0A6-4BA2CA24242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3BD3C9AE-A8CB-4DB5-8207-F043A7F108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338E43D-229C-4B3F-8071-4F6CACEB378A}" type="slidenum">
              <a:rPr lang="en-US" altLang="en-US" sz="1200"/>
              <a:pPr eaLnBrk="1" hangingPunct="1"/>
              <a:t>1</a:t>
            </a:fld>
            <a:endParaRPr lang="en-US" altLang="en-US" sz="1200"/>
          </a:p>
        </p:txBody>
      </p:sp>
      <p:sp>
        <p:nvSpPr>
          <p:cNvPr id="16386" name="Rectangle 2">
            <a:extLst>
              <a:ext uri="{FF2B5EF4-FFF2-40B4-BE49-F238E27FC236}">
                <a16:creationId xmlns:a16="http://schemas.microsoft.com/office/drawing/2014/main" id="{F3EAE6C0-9797-4249-9D62-5C2EE0550B35}"/>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82A5BBF3-C4B3-45FF-BBDD-3D31FE06D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719559DA-DD51-4494-A4D3-FDD67A3C9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FC7EBA0-8968-4CB6-A5AB-D882E0EAB379}" type="slidenum">
              <a:rPr lang="en-US" altLang="en-US" sz="1200"/>
              <a:pPr eaLnBrk="1" hangingPunct="1"/>
              <a:t>3</a:t>
            </a:fld>
            <a:endParaRPr lang="en-US" altLang="en-US" sz="1200"/>
          </a:p>
        </p:txBody>
      </p:sp>
      <p:sp>
        <p:nvSpPr>
          <p:cNvPr id="46082" name="Rectangle 2">
            <a:extLst>
              <a:ext uri="{FF2B5EF4-FFF2-40B4-BE49-F238E27FC236}">
                <a16:creationId xmlns:a16="http://schemas.microsoft.com/office/drawing/2014/main" id="{CBEB5B42-49EB-4404-965A-FDF0A9FD9583}"/>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D8658670-DC60-46E1-8AC5-70C863E9E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0F6B924-047D-4DBF-8A6D-55262E28F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7BCF48B-B439-48C5-A8A3-6F20782253AC}" type="slidenum">
              <a:rPr lang="en-US" altLang="en-US" sz="1200"/>
              <a:pPr eaLnBrk="1" hangingPunct="1"/>
              <a:t>4</a:t>
            </a:fld>
            <a:endParaRPr lang="en-US" altLang="en-US" sz="1200"/>
          </a:p>
        </p:txBody>
      </p:sp>
      <p:sp>
        <p:nvSpPr>
          <p:cNvPr id="27650" name="Rectangle 2">
            <a:extLst>
              <a:ext uri="{FF2B5EF4-FFF2-40B4-BE49-F238E27FC236}">
                <a16:creationId xmlns:a16="http://schemas.microsoft.com/office/drawing/2014/main" id="{64F51746-2CE1-4823-BD4F-90E7AAC99A56}"/>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3F4A4F1-62C9-41E3-963D-CAE946440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78881151-5E3C-4757-87EA-97E62735EF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608CFA6-F04B-4AD2-8CE7-B4F705774DEE}" type="slidenum">
              <a:rPr lang="en-US" altLang="en-US" sz="1200"/>
              <a:pPr eaLnBrk="1" hangingPunct="1"/>
              <a:t>5</a:t>
            </a:fld>
            <a:endParaRPr lang="en-US" altLang="en-US" sz="1200"/>
          </a:p>
        </p:txBody>
      </p:sp>
      <p:sp>
        <p:nvSpPr>
          <p:cNvPr id="44034" name="Rectangle 2">
            <a:extLst>
              <a:ext uri="{FF2B5EF4-FFF2-40B4-BE49-F238E27FC236}">
                <a16:creationId xmlns:a16="http://schemas.microsoft.com/office/drawing/2014/main" id="{AB0AE770-2E35-4C9A-BDA6-94FA4A0C5BB4}"/>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74C5EA7-B9D8-4514-B8B1-3AB2FA698F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4CDC6B40-35DC-4931-BC17-885AF175D7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2BF46E-F8B0-4324-A8D8-81AF3608C48A}" type="slidenum">
              <a:rPr lang="en-US" altLang="en-US" sz="1200"/>
              <a:pPr eaLnBrk="1" hangingPunct="1"/>
              <a:t>10</a:t>
            </a:fld>
            <a:endParaRPr lang="en-US" altLang="en-US" sz="1200"/>
          </a:p>
        </p:txBody>
      </p:sp>
      <p:sp>
        <p:nvSpPr>
          <p:cNvPr id="31746" name="Rectangle 2">
            <a:extLst>
              <a:ext uri="{FF2B5EF4-FFF2-40B4-BE49-F238E27FC236}">
                <a16:creationId xmlns:a16="http://schemas.microsoft.com/office/drawing/2014/main" id="{6D964D00-74E1-4AB4-8391-77E37A2013F5}"/>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AED7610-EBFF-4C7F-8D84-6703BE9EE1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142274D1-7AB3-4E29-897D-D3435AAF2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6CE397B-B5A5-4069-A809-E8B77660AFB6}" type="slidenum">
              <a:rPr lang="en-US" altLang="en-US" sz="1200"/>
              <a:pPr eaLnBrk="1" hangingPunct="1"/>
              <a:t>11</a:t>
            </a:fld>
            <a:endParaRPr lang="en-US" altLang="en-US" sz="1200"/>
          </a:p>
        </p:txBody>
      </p:sp>
      <p:sp>
        <p:nvSpPr>
          <p:cNvPr id="37890" name="Rectangle 2">
            <a:extLst>
              <a:ext uri="{FF2B5EF4-FFF2-40B4-BE49-F238E27FC236}">
                <a16:creationId xmlns:a16="http://schemas.microsoft.com/office/drawing/2014/main" id="{A99F2C0A-165C-47F5-BA4A-EBDBBE6DCFFA}"/>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0738C5EE-A808-4A5C-9DCB-1B4FB63B91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4CDC6B40-35DC-4931-BC17-885AF175D7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2BF46E-F8B0-4324-A8D8-81AF3608C48A}" type="slidenum">
              <a:rPr lang="en-US" altLang="en-US" sz="1200"/>
              <a:pPr eaLnBrk="1" hangingPunct="1"/>
              <a:t>19</a:t>
            </a:fld>
            <a:endParaRPr lang="en-US" altLang="en-US" sz="1200"/>
          </a:p>
        </p:txBody>
      </p:sp>
      <p:sp>
        <p:nvSpPr>
          <p:cNvPr id="31746" name="Rectangle 2">
            <a:extLst>
              <a:ext uri="{FF2B5EF4-FFF2-40B4-BE49-F238E27FC236}">
                <a16:creationId xmlns:a16="http://schemas.microsoft.com/office/drawing/2014/main" id="{6D964D00-74E1-4AB4-8391-77E37A2013F5}"/>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AED7610-EBFF-4C7F-8D84-6703BE9EE1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4948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067A5A-170B-4594-BFBD-03C94B4B9C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35ED81-F6FE-45F1-A1B8-1268E17096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0F1E86-2D7A-41D5-BF13-F487AD87884F}"/>
              </a:ext>
            </a:extLst>
          </p:cNvPr>
          <p:cNvSpPr>
            <a:spLocks noGrp="1" noChangeArrowheads="1"/>
          </p:cNvSpPr>
          <p:nvPr>
            <p:ph type="sldNum" sz="quarter" idx="12"/>
          </p:nvPr>
        </p:nvSpPr>
        <p:spPr>
          <a:ln/>
        </p:spPr>
        <p:txBody>
          <a:bodyPr/>
          <a:lstStyle>
            <a:lvl1pPr>
              <a:defRPr/>
            </a:lvl1pPr>
          </a:lstStyle>
          <a:p>
            <a:fld id="{8EE16383-7C30-4D77-8668-C4C37DE049DA}" type="slidenum">
              <a:rPr lang="en-US" altLang="en-US"/>
              <a:pPr/>
              <a:t>‹#›</a:t>
            </a:fld>
            <a:endParaRPr lang="en-US" altLang="en-US"/>
          </a:p>
        </p:txBody>
      </p:sp>
    </p:spTree>
    <p:extLst>
      <p:ext uri="{BB962C8B-B14F-4D97-AF65-F5344CB8AC3E}">
        <p14:creationId xmlns:p14="http://schemas.microsoft.com/office/powerpoint/2010/main" val="95155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8C9E9C6-1C50-4EC2-B5A4-D877D399221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E012F6-0355-40B0-A379-F639016942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96FDC7-7512-4BA5-BBF5-418D724F86B9}"/>
              </a:ext>
            </a:extLst>
          </p:cNvPr>
          <p:cNvSpPr>
            <a:spLocks noGrp="1" noChangeArrowheads="1"/>
          </p:cNvSpPr>
          <p:nvPr>
            <p:ph type="sldNum" sz="quarter" idx="12"/>
          </p:nvPr>
        </p:nvSpPr>
        <p:spPr>
          <a:ln/>
        </p:spPr>
        <p:txBody>
          <a:bodyPr/>
          <a:lstStyle>
            <a:lvl1pPr>
              <a:defRPr/>
            </a:lvl1pPr>
          </a:lstStyle>
          <a:p>
            <a:fld id="{2CD41478-9424-44D6-B57B-9F6F689B6768}" type="slidenum">
              <a:rPr lang="en-US" altLang="en-US"/>
              <a:pPr/>
              <a:t>‹#›</a:t>
            </a:fld>
            <a:endParaRPr lang="en-US" altLang="en-US"/>
          </a:p>
        </p:txBody>
      </p:sp>
    </p:spTree>
    <p:extLst>
      <p:ext uri="{BB962C8B-B14F-4D97-AF65-F5344CB8AC3E}">
        <p14:creationId xmlns:p14="http://schemas.microsoft.com/office/powerpoint/2010/main" val="428025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DE0FEFF-DBA4-4E4E-B4A4-29C56D2A685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79FE38-2F0E-4AF7-ABD1-8A7881DCDE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EA7FC9E-6801-4749-B4AC-956C1D0FDE00}"/>
              </a:ext>
            </a:extLst>
          </p:cNvPr>
          <p:cNvSpPr>
            <a:spLocks noGrp="1" noChangeArrowheads="1"/>
          </p:cNvSpPr>
          <p:nvPr>
            <p:ph type="sldNum" sz="quarter" idx="12"/>
          </p:nvPr>
        </p:nvSpPr>
        <p:spPr>
          <a:ln/>
        </p:spPr>
        <p:txBody>
          <a:bodyPr/>
          <a:lstStyle>
            <a:lvl1pPr>
              <a:defRPr/>
            </a:lvl1pPr>
          </a:lstStyle>
          <a:p>
            <a:fld id="{5E987097-F4D2-4E2D-A810-103D02D02151}" type="slidenum">
              <a:rPr lang="en-US" altLang="en-US"/>
              <a:pPr/>
              <a:t>‹#›</a:t>
            </a:fld>
            <a:endParaRPr lang="en-US" altLang="en-US"/>
          </a:p>
        </p:txBody>
      </p:sp>
    </p:spTree>
    <p:extLst>
      <p:ext uri="{BB962C8B-B14F-4D97-AF65-F5344CB8AC3E}">
        <p14:creationId xmlns:p14="http://schemas.microsoft.com/office/powerpoint/2010/main" val="110184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D9CDD212-9DF0-40B2-9337-7CFEFB787A9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2FB8AD6-BECF-4F21-8C94-EB78E30D9B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EA3FC17-4374-489F-9FDD-7111B2187336}"/>
              </a:ext>
            </a:extLst>
          </p:cNvPr>
          <p:cNvSpPr>
            <a:spLocks noGrp="1" noChangeArrowheads="1"/>
          </p:cNvSpPr>
          <p:nvPr>
            <p:ph type="sldNum" sz="quarter" idx="12"/>
          </p:nvPr>
        </p:nvSpPr>
        <p:spPr>
          <a:ln/>
        </p:spPr>
        <p:txBody>
          <a:bodyPr/>
          <a:lstStyle>
            <a:lvl1pPr>
              <a:defRPr/>
            </a:lvl1pPr>
          </a:lstStyle>
          <a:p>
            <a:fld id="{233F1D73-AB76-4CC0-B43C-51299841B9E1}" type="slidenum">
              <a:rPr lang="en-US" altLang="en-US"/>
              <a:pPr/>
              <a:t>‹#›</a:t>
            </a:fld>
            <a:endParaRPr lang="en-US" altLang="en-US"/>
          </a:p>
        </p:txBody>
      </p:sp>
    </p:spTree>
    <p:extLst>
      <p:ext uri="{BB962C8B-B14F-4D97-AF65-F5344CB8AC3E}">
        <p14:creationId xmlns:p14="http://schemas.microsoft.com/office/powerpoint/2010/main" val="288124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7F699F-FD63-43BB-AF03-92A91B9CB8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FFCCC3-9858-4DC0-94AF-6BE8F9C75D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96F7572-151A-4C50-ABC8-8B28CADA3BEE}"/>
              </a:ext>
            </a:extLst>
          </p:cNvPr>
          <p:cNvSpPr>
            <a:spLocks noGrp="1" noChangeArrowheads="1"/>
          </p:cNvSpPr>
          <p:nvPr>
            <p:ph type="sldNum" sz="quarter" idx="12"/>
          </p:nvPr>
        </p:nvSpPr>
        <p:spPr>
          <a:ln/>
        </p:spPr>
        <p:txBody>
          <a:bodyPr/>
          <a:lstStyle>
            <a:lvl1pPr>
              <a:defRPr/>
            </a:lvl1pPr>
          </a:lstStyle>
          <a:p>
            <a:fld id="{AD92D146-42F3-4200-986E-889261E081BC}" type="slidenum">
              <a:rPr lang="en-US" altLang="en-US"/>
              <a:pPr/>
              <a:t>‹#›</a:t>
            </a:fld>
            <a:endParaRPr lang="en-US" altLang="en-US"/>
          </a:p>
        </p:txBody>
      </p:sp>
    </p:spTree>
    <p:extLst>
      <p:ext uri="{BB962C8B-B14F-4D97-AF65-F5344CB8AC3E}">
        <p14:creationId xmlns:p14="http://schemas.microsoft.com/office/powerpoint/2010/main" val="324522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009AE7F-CDEE-419C-8A67-1709EFBDCC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FBF507B-9052-4F54-9510-1C94540D02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4F8BE5-5F54-43A3-9193-0B099943B25A}"/>
              </a:ext>
            </a:extLst>
          </p:cNvPr>
          <p:cNvSpPr>
            <a:spLocks noGrp="1" noChangeArrowheads="1"/>
          </p:cNvSpPr>
          <p:nvPr>
            <p:ph type="sldNum" sz="quarter" idx="12"/>
          </p:nvPr>
        </p:nvSpPr>
        <p:spPr>
          <a:ln/>
        </p:spPr>
        <p:txBody>
          <a:bodyPr/>
          <a:lstStyle>
            <a:lvl1pPr>
              <a:defRPr/>
            </a:lvl1pPr>
          </a:lstStyle>
          <a:p>
            <a:fld id="{AEED6A74-ED65-454B-9445-9042018795BF}" type="slidenum">
              <a:rPr lang="en-US" altLang="en-US"/>
              <a:pPr/>
              <a:t>‹#›</a:t>
            </a:fld>
            <a:endParaRPr lang="en-US" altLang="en-US"/>
          </a:p>
        </p:txBody>
      </p:sp>
    </p:spTree>
    <p:extLst>
      <p:ext uri="{BB962C8B-B14F-4D97-AF65-F5344CB8AC3E}">
        <p14:creationId xmlns:p14="http://schemas.microsoft.com/office/powerpoint/2010/main" val="165940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A28A843-4B35-40A8-8129-85869BDDC91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70C0CA9-CCFC-4B3A-A908-602F627A5B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787DA06-DED0-4F0A-A89C-4D8235B4848F}"/>
              </a:ext>
            </a:extLst>
          </p:cNvPr>
          <p:cNvSpPr>
            <a:spLocks noGrp="1" noChangeArrowheads="1"/>
          </p:cNvSpPr>
          <p:nvPr>
            <p:ph type="sldNum" sz="quarter" idx="12"/>
          </p:nvPr>
        </p:nvSpPr>
        <p:spPr>
          <a:ln/>
        </p:spPr>
        <p:txBody>
          <a:bodyPr/>
          <a:lstStyle>
            <a:lvl1pPr>
              <a:defRPr/>
            </a:lvl1pPr>
          </a:lstStyle>
          <a:p>
            <a:fld id="{DC09341E-2A5E-466B-B1AF-95823B295B59}" type="slidenum">
              <a:rPr lang="en-US" altLang="en-US"/>
              <a:pPr/>
              <a:t>‹#›</a:t>
            </a:fld>
            <a:endParaRPr lang="en-US" altLang="en-US"/>
          </a:p>
        </p:txBody>
      </p:sp>
    </p:spTree>
    <p:extLst>
      <p:ext uri="{BB962C8B-B14F-4D97-AF65-F5344CB8AC3E}">
        <p14:creationId xmlns:p14="http://schemas.microsoft.com/office/powerpoint/2010/main" val="71468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0AB039B-697A-44A4-877C-677B77D797F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4BFB46A-B5F2-434D-BC9B-233E4EF1EA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B74B8BA-DD61-4F11-9129-22E41E07A003}"/>
              </a:ext>
            </a:extLst>
          </p:cNvPr>
          <p:cNvSpPr>
            <a:spLocks noGrp="1" noChangeArrowheads="1"/>
          </p:cNvSpPr>
          <p:nvPr>
            <p:ph type="sldNum" sz="quarter" idx="12"/>
          </p:nvPr>
        </p:nvSpPr>
        <p:spPr>
          <a:ln/>
        </p:spPr>
        <p:txBody>
          <a:bodyPr/>
          <a:lstStyle>
            <a:lvl1pPr>
              <a:defRPr/>
            </a:lvl1pPr>
          </a:lstStyle>
          <a:p>
            <a:fld id="{7B41AA83-C68D-4CF0-B60D-FFA8C4901FDC}" type="slidenum">
              <a:rPr lang="en-US" altLang="en-US"/>
              <a:pPr/>
              <a:t>‹#›</a:t>
            </a:fld>
            <a:endParaRPr lang="en-US" altLang="en-US"/>
          </a:p>
        </p:txBody>
      </p:sp>
    </p:spTree>
    <p:extLst>
      <p:ext uri="{BB962C8B-B14F-4D97-AF65-F5344CB8AC3E}">
        <p14:creationId xmlns:p14="http://schemas.microsoft.com/office/powerpoint/2010/main" val="93804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AFCF9D6-E2BF-4EE1-A830-9F9567EDB24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8D93B24-B1E8-4D7F-B447-980C59AEF1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EAF1FB2-047C-4718-A01C-B9AC3924C9FF}"/>
              </a:ext>
            </a:extLst>
          </p:cNvPr>
          <p:cNvSpPr>
            <a:spLocks noGrp="1" noChangeArrowheads="1"/>
          </p:cNvSpPr>
          <p:nvPr>
            <p:ph type="sldNum" sz="quarter" idx="12"/>
          </p:nvPr>
        </p:nvSpPr>
        <p:spPr>
          <a:ln/>
        </p:spPr>
        <p:txBody>
          <a:bodyPr/>
          <a:lstStyle>
            <a:lvl1pPr>
              <a:defRPr/>
            </a:lvl1pPr>
          </a:lstStyle>
          <a:p>
            <a:fld id="{8FE3E17D-D2FC-4A89-97C2-3E2664702500}" type="slidenum">
              <a:rPr lang="en-US" altLang="en-US"/>
              <a:pPr/>
              <a:t>‹#›</a:t>
            </a:fld>
            <a:endParaRPr lang="en-US" altLang="en-US"/>
          </a:p>
        </p:txBody>
      </p:sp>
    </p:spTree>
    <p:extLst>
      <p:ext uri="{BB962C8B-B14F-4D97-AF65-F5344CB8AC3E}">
        <p14:creationId xmlns:p14="http://schemas.microsoft.com/office/powerpoint/2010/main" val="180991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B0AFA21-74E0-44F6-AB98-65EEA5E54C3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856AF17-1237-40BD-A889-6AF498C0F6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4000C66-8CB2-4F2E-847E-6C661D759110}"/>
              </a:ext>
            </a:extLst>
          </p:cNvPr>
          <p:cNvSpPr>
            <a:spLocks noGrp="1" noChangeArrowheads="1"/>
          </p:cNvSpPr>
          <p:nvPr>
            <p:ph type="sldNum" sz="quarter" idx="12"/>
          </p:nvPr>
        </p:nvSpPr>
        <p:spPr>
          <a:ln/>
        </p:spPr>
        <p:txBody>
          <a:bodyPr/>
          <a:lstStyle>
            <a:lvl1pPr>
              <a:defRPr/>
            </a:lvl1pPr>
          </a:lstStyle>
          <a:p>
            <a:fld id="{7151C349-2D8C-4460-A43C-DD99ECE5CCAB}" type="slidenum">
              <a:rPr lang="en-US" altLang="en-US"/>
              <a:pPr/>
              <a:t>‹#›</a:t>
            </a:fld>
            <a:endParaRPr lang="en-US" altLang="en-US"/>
          </a:p>
        </p:txBody>
      </p:sp>
    </p:spTree>
    <p:extLst>
      <p:ext uri="{BB962C8B-B14F-4D97-AF65-F5344CB8AC3E}">
        <p14:creationId xmlns:p14="http://schemas.microsoft.com/office/powerpoint/2010/main" val="10793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FE3EE57-595E-46B5-8F74-2EE019E5844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0F20BB-3881-48DB-9D4B-04DC93794F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5127A4D-EB11-4692-ADE3-191761144984}"/>
              </a:ext>
            </a:extLst>
          </p:cNvPr>
          <p:cNvSpPr>
            <a:spLocks noGrp="1" noChangeArrowheads="1"/>
          </p:cNvSpPr>
          <p:nvPr>
            <p:ph type="sldNum" sz="quarter" idx="12"/>
          </p:nvPr>
        </p:nvSpPr>
        <p:spPr>
          <a:ln/>
        </p:spPr>
        <p:txBody>
          <a:bodyPr/>
          <a:lstStyle>
            <a:lvl1pPr>
              <a:defRPr/>
            </a:lvl1pPr>
          </a:lstStyle>
          <a:p>
            <a:fld id="{7FFD5E05-11C4-4FE1-B82B-7C3C03913ED9}" type="slidenum">
              <a:rPr lang="en-US" altLang="en-US"/>
              <a:pPr/>
              <a:t>‹#›</a:t>
            </a:fld>
            <a:endParaRPr lang="en-US" altLang="en-US"/>
          </a:p>
        </p:txBody>
      </p:sp>
    </p:spTree>
    <p:extLst>
      <p:ext uri="{BB962C8B-B14F-4D97-AF65-F5344CB8AC3E}">
        <p14:creationId xmlns:p14="http://schemas.microsoft.com/office/powerpoint/2010/main" val="184819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49292A9-14B0-4A7F-A344-D5BB2C4C8C1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A6BEB7-908E-49C7-A6B6-CCAB96790B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81BFB45-43D1-4EF8-8FB4-8FBD084F502E}"/>
              </a:ext>
            </a:extLst>
          </p:cNvPr>
          <p:cNvSpPr>
            <a:spLocks noGrp="1" noChangeArrowheads="1"/>
          </p:cNvSpPr>
          <p:nvPr>
            <p:ph type="sldNum" sz="quarter" idx="12"/>
          </p:nvPr>
        </p:nvSpPr>
        <p:spPr>
          <a:ln/>
        </p:spPr>
        <p:txBody>
          <a:bodyPr/>
          <a:lstStyle>
            <a:lvl1pPr>
              <a:defRPr/>
            </a:lvl1pPr>
          </a:lstStyle>
          <a:p>
            <a:fld id="{CDE81BA2-CE89-4323-85D1-4FAB29CF2255}" type="slidenum">
              <a:rPr lang="en-US" altLang="en-US"/>
              <a:pPr/>
              <a:t>‹#›</a:t>
            </a:fld>
            <a:endParaRPr lang="en-US" altLang="en-US"/>
          </a:p>
        </p:txBody>
      </p:sp>
    </p:spTree>
    <p:extLst>
      <p:ext uri="{BB962C8B-B14F-4D97-AF65-F5344CB8AC3E}">
        <p14:creationId xmlns:p14="http://schemas.microsoft.com/office/powerpoint/2010/main" val="389826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2DD80F5-0128-4944-8BF1-910458ACF04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C42081D-D700-4D16-9F6C-09FD084F4FB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A16E480-2CFA-4EA4-85A0-B020FD4047B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44C2447F-94D0-42FA-99DF-C38409C314A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420CDE38-82F7-4ABD-B1B2-EA1B022323D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1CA8AE0-688E-4D92-A068-EA643831DA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bioconductor.org/packages/release/bioc/html/GSEABase.html" TargetMode="External"/><Relationship Id="rId2" Type="http://schemas.openxmlformats.org/officeDocument/2006/relationships/hyperlink" Target="https://bioconductor.org/packages/release/bioc/html/fgsea.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software.broadinstitute.org/gsea/doc/GSEAUserGuideFram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F6FFBB3B-3CAC-4039-A8EE-A3C413DBF3E3}"/>
              </a:ext>
            </a:extLst>
          </p:cNvPr>
          <p:cNvSpPr>
            <a:spLocks noGrp="1" noChangeArrowheads="1"/>
          </p:cNvSpPr>
          <p:nvPr>
            <p:ph type="ctrTitle"/>
          </p:nvPr>
        </p:nvSpPr>
        <p:spPr>
          <a:xfrm>
            <a:off x="685800" y="914400"/>
            <a:ext cx="7772400" cy="2686050"/>
          </a:xfrm>
        </p:spPr>
        <p:txBody>
          <a:bodyPr/>
          <a:lstStyle/>
          <a:p>
            <a:pPr eaLnBrk="1" hangingPunct="1"/>
            <a:r>
              <a:rPr lang="en-US" altLang="en-US" sz="4600" dirty="0">
                <a:solidFill>
                  <a:schemeClr val="tx1"/>
                </a:solidFill>
              </a:rPr>
              <a:t>GSEA Tutorial</a:t>
            </a:r>
          </a:p>
        </p:txBody>
      </p:sp>
      <p:sp>
        <p:nvSpPr>
          <p:cNvPr id="15362" name="Subtitle 1">
            <a:extLst>
              <a:ext uri="{FF2B5EF4-FFF2-40B4-BE49-F238E27FC236}">
                <a16:creationId xmlns:a16="http://schemas.microsoft.com/office/drawing/2014/main" id="{F46C1C33-1076-4EE5-A861-78534EA8D553}"/>
              </a:ext>
            </a:extLst>
          </p:cNvPr>
          <p:cNvSpPr>
            <a:spLocks noGrp="1"/>
          </p:cNvSpPr>
          <p:nvPr>
            <p:ph type="subTitle" idx="1"/>
          </p:nvPr>
        </p:nvSpPr>
        <p:spPr/>
        <p:txBody>
          <a:bodyPr/>
          <a:lstStyle/>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a:extLst>
              <a:ext uri="{FF2B5EF4-FFF2-40B4-BE49-F238E27FC236}">
                <a16:creationId xmlns:a16="http://schemas.microsoft.com/office/drawing/2014/main" id="{A47FE5D2-A7FD-40D8-8CC2-CF256B724CF1}"/>
              </a:ext>
            </a:extLst>
          </p:cNvPr>
          <p:cNvSpPr>
            <a:spLocks noChangeArrowheads="1"/>
          </p:cNvSpPr>
          <p:nvPr/>
        </p:nvSpPr>
        <p:spPr bwMode="auto">
          <a:xfrm>
            <a:off x="381000" y="3810000"/>
            <a:ext cx="4724400" cy="2819400"/>
          </a:xfrm>
          <a:prstGeom prst="rect">
            <a:avLst/>
          </a:prstGeom>
          <a:solidFill>
            <a:schemeClr val="bg1"/>
          </a:solidFill>
          <a:ln w="9525">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Font typeface="Symbol" panose="05050102010706020507" pitchFamily="18" charset="2"/>
              <a:buChar char=""/>
            </a:pPr>
            <a:r>
              <a:rPr lang="en-US" altLang="en-US" sz="1800" b="1"/>
              <a:t>Genes on the left side are highly expressed on the top half (indicated by red color) and lowly expressed on the bottom half (indicated by blue color).  The reverse is shown on the right-most genes </a:t>
            </a:r>
          </a:p>
          <a:p>
            <a:pPr eaLnBrk="1" hangingPunct="1">
              <a:spcBef>
                <a:spcPct val="20000"/>
              </a:spcBef>
              <a:buFont typeface="Symbol" panose="05050102010706020507" pitchFamily="18" charset="2"/>
              <a:buChar char=""/>
            </a:pPr>
            <a:r>
              <a:rPr lang="en-US" altLang="en-US" sz="1800" b="1"/>
              <a:t>Created a gradient or ranked list corresponding to the degree of correlation with the two phenotypes</a:t>
            </a:r>
            <a:r>
              <a:rPr lang="en-US" altLang="en-US" sz="1800"/>
              <a:t> </a:t>
            </a:r>
          </a:p>
        </p:txBody>
      </p:sp>
      <p:graphicFrame>
        <p:nvGraphicFramePr>
          <p:cNvPr id="30722" name="Object 2">
            <a:extLst>
              <a:ext uri="{FF2B5EF4-FFF2-40B4-BE49-F238E27FC236}">
                <a16:creationId xmlns:a16="http://schemas.microsoft.com/office/drawing/2014/main" id="{5A2E9B70-5A42-43F5-8B9A-76FEF107083C}"/>
              </a:ext>
            </a:extLst>
          </p:cNvPr>
          <p:cNvGraphicFramePr>
            <a:graphicFrameLocks noGrp="1" noChangeAspect="1"/>
          </p:cNvGraphicFramePr>
          <p:nvPr>
            <p:ph/>
          </p:nvPr>
        </p:nvGraphicFramePr>
        <p:xfrm>
          <a:off x="1398588" y="2362200"/>
          <a:ext cx="7593012" cy="1193800"/>
        </p:xfrm>
        <a:graphic>
          <a:graphicData uri="http://schemas.openxmlformats.org/presentationml/2006/ole">
            <mc:AlternateContent xmlns:mc="http://schemas.openxmlformats.org/markup-compatibility/2006">
              <mc:Choice xmlns:v="urn:schemas-microsoft-com:vml" Requires="v">
                <p:oleObj spid="_x0000_s30741" name="Image" r:id="rId4" imgW="7593651" imgH="1193230" progId="Photoshop.Image.9">
                  <p:embed/>
                </p:oleObj>
              </mc:Choice>
              <mc:Fallback>
                <p:oleObj name="Image" r:id="rId4" imgW="7593651" imgH="1193230" progId="Photoshop.Image.9">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588" y="2362200"/>
                        <a:ext cx="7593012"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0723" name="Line 9">
            <a:extLst>
              <a:ext uri="{FF2B5EF4-FFF2-40B4-BE49-F238E27FC236}">
                <a16:creationId xmlns:a16="http://schemas.microsoft.com/office/drawing/2014/main" id="{13CC6F4A-2F0F-476D-B8E4-28730132F35E}"/>
              </a:ext>
            </a:extLst>
          </p:cNvPr>
          <p:cNvSpPr>
            <a:spLocks noChangeShapeType="1"/>
          </p:cNvSpPr>
          <p:nvPr/>
        </p:nvSpPr>
        <p:spPr bwMode="auto">
          <a:xfrm>
            <a:off x="1295400" y="2362200"/>
            <a:ext cx="0" cy="685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11">
            <a:extLst>
              <a:ext uri="{FF2B5EF4-FFF2-40B4-BE49-F238E27FC236}">
                <a16:creationId xmlns:a16="http://schemas.microsoft.com/office/drawing/2014/main" id="{2F5CA156-0A25-42CD-AC27-36B7E0EDA298}"/>
              </a:ext>
            </a:extLst>
          </p:cNvPr>
          <p:cNvSpPr>
            <a:spLocks noChangeShapeType="1"/>
          </p:cNvSpPr>
          <p:nvPr/>
        </p:nvSpPr>
        <p:spPr bwMode="auto">
          <a:xfrm>
            <a:off x="1295400" y="3124200"/>
            <a:ext cx="0" cy="381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12">
            <a:extLst>
              <a:ext uri="{FF2B5EF4-FFF2-40B4-BE49-F238E27FC236}">
                <a16:creationId xmlns:a16="http://schemas.microsoft.com/office/drawing/2014/main" id="{9A7450EA-9904-42AA-A081-7ECCA354B8A9}"/>
              </a:ext>
            </a:extLst>
          </p:cNvPr>
          <p:cNvSpPr txBox="1">
            <a:spLocks noChangeArrowheads="1"/>
          </p:cNvSpPr>
          <p:nvPr/>
        </p:nvSpPr>
        <p:spPr bwMode="auto">
          <a:xfrm>
            <a:off x="228600" y="2514600"/>
            <a:ext cx="96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Diseased</a:t>
            </a:r>
          </a:p>
        </p:txBody>
      </p:sp>
      <p:sp>
        <p:nvSpPr>
          <p:cNvPr id="30726" name="Text Box 14">
            <a:extLst>
              <a:ext uri="{FF2B5EF4-FFF2-40B4-BE49-F238E27FC236}">
                <a16:creationId xmlns:a16="http://schemas.microsoft.com/office/drawing/2014/main" id="{A0B3D294-9520-4336-8398-E05E38543194}"/>
              </a:ext>
            </a:extLst>
          </p:cNvPr>
          <p:cNvSpPr txBox="1">
            <a:spLocks noChangeArrowheads="1"/>
          </p:cNvSpPr>
          <p:nvPr/>
        </p:nvSpPr>
        <p:spPr bwMode="auto">
          <a:xfrm>
            <a:off x="304800" y="3200400"/>
            <a:ext cx="79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Normal</a:t>
            </a:r>
          </a:p>
        </p:txBody>
      </p:sp>
      <p:sp>
        <p:nvSpPr>
          <p:cNvPr id="30727" name="AutoShape 16">
            <a:extLst>
              <a:ext uri="{FF2B5EF4-FFF2-40B4-BE49-F238E27FC236}">
                <a16:creationId xmlns:a16="http://schemas.microsoft.com/office/drawing/2014/main" id="{EE6BE132-F9DD-48A1-A8BA-909A57D22FD0}"/>
              </a:ext>
            </a:extLst>
          </p:cNvPr>
          <p:cNvSpPr>
            <a:spLocks noChangeArrowheads="1"/>
          </p:cNvSpPr>
          <p:nvPr/>
        </p:nvSpPr>
        <p:spPr bwMode="auto">
          <a:xfrm>
            <a:off x="1447800" y="1828800"/>
            <a:ext cx="3048000" cy="381000"/>
          </a:xfrm>
          <a:prstGeom prst="rtTriangle">
            <a:avLst/>
          </a:prstGeom>
          <a:gradFill rotWithShape="1">
            <a:gsLst>
              <a:gs pos="0">
                <a:srgbClr val="760000"/>
              </a:gs>
              <a:gs pos="100000">
                <a:srgbClr val="FF0000">
                  <a:alpha val="35001"/>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0728" name="Text Box 17">
            <a:extLst>
              <a:ext uri="{FF2B5EF4-FFF2-40B4-BE49-F238E27FC236}">
                <a16:creationId xmlns:a16="http://schemas.microsoft.com/office/drawing/2014/main" id="{E3D2CD4C-EE83-4F0D-8790-6ACA2445AEEE}"/>
              </a:ext>
            </a:extLst>
          </p:cNvPr>
          <p:cNvSpPr txBox="1">
            <a:spLocks noChangeArrowheads="1"/>
          </p:cNvSpPr>
          <p:nvPr/>
        </p:nvSpPr>
        <p:spPr bwMode="auto">
          <a:xfrm>
            <a:off x="1600200" y="1219200"/>
            <a:ext cx="2663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Highly expressed in diseased</a:t>
            </a:r>
          </a:p>
        </p:txBody>
      </p:sp>
      <p:sp>
        <p:nvSpPr>
          <p:cNvPr id="30729" name="AutoShape 18">
            <a:extLst>
              <a:ext uri="{FF2B5EF4-FFF2-40B4-BE49-F238E27FC236}">
                <a16:creationId xmlns:a16="http://schemas.microsoft.com/office/drawing/2014/main" id="{9455C2DF-7194-4BB2-BDDF-00411248FA53}"/>
              </a:ext>
            </a:extLst>
          </p:cNvPr>
          <p:cNvSpPr>
            <a:spLocks noChangeArrowheads="1"/>
          </p:cNvSpPr>
          <p:nvPr/>
        </p:nvSpPr>
        <p:spPr bwMode="auto">
          <a:xfrm rot="10800000">
            <a:off x="5791200" y="3657600"/>
            <a:ext cx="3048000" cy="381000"/>
          </a:xfrm>
          <a:prstGeom prst="rtTriangle">
            <a:avLst/>
          </a:prstGeom>
          <a:gradFill rotWithShape="1">
            <a:gsLst>
              <a:gs pos="0">
                <a:srgbClr val="182F76"/>
              </a:gs>
              <a:gs pos="100000">
                <a:srgbClr val="3366FF">
                  <a:alpha val="2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0730" name="Text Box 19">
            <a:extLst>
              <a:ext uri="{FF2B5EF4-FFF2-40B4-BE49-F238E27FC236}">
                <a16:creationId xmlns:a16="http://schemas.microsoft.com/office/drawing/2014/main" id="{6A82F9EF-BBD2-4E3E-8FFE-2D517241EFA3}"/>
              </a:ext>
            </a:extLst>
          </p:cNvPr>
          <p:cNvSpPr txBox="1">
            <a:spLocks noChangeArrowheads="1"/>
          </p:cNvSpPr>
          <p:nvPr/>
        </p:nvSpPr>
        <p:spPr bwMode="auto">
          <a:xfrm>
            <a:off x="6172200" y="4191000"/>
            <a:ext cx="262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Lowly expressed in diseased</a:t>
            </a:r>
          </a:p>
        </p:txBody>
      </p:sp>
      <p:sp>
        <p:nvSpPr>
          <p:cNvPr id="12" name="Title 1">
            <a:extLst>
              <a:ext uri="{FF2B5EF4-FFF2-40B4-BE49-F238E27FC236}">
                <a16:creationId xmlns:a16="http://schemas.microsoft.com/office/drawing/2014/main" id="{D2EF9ED0-48B1-4463-A8E1-32142D4AB6D5}"/>
              </a:ext>
            </a:extLst>
          </p:cNvPr>
          <p:cNvSpPr txBox="1">
            <a:spLocks/>
          </p:cNvSpPr>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GSEA algorithm and Enrichment Score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9A2863BC-1456-4B31-957F-EEEFA335274B}"/>
              </a:ext>
            </a:extLst>
          </p:cNvPr>
          <p:cNvSpPr>
            <a:spLocks noChangeArrowheads="1"/>
          </p:cNvSpPr>
          <p:nvPr/>
        </p:nvSpPr>
        <p:spPr bwMode="auto">
          <a:xfrm>
            <a:off x="990600" y="4464728"/>
            <a:ext cx="6553200" cy="2088472"/>
          </a:xfrm>
          <a:prstGeom prst="rect">
            <a:avLst/>
          </a:prstGeom>
          <a:solidFill>
            <a:schemeClr val="bg1"/>
          </a:solidFill>
          <a:ln w="9525">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Font typeface="Symbol" panose="05050102010706020507" pitchFamily="18" charset="2"/>
              <a:buChar char=""/>
            </a:pPr>
            <a:r>
              <a:rPr lang="en-US" altLang="en-US" sz="1800" b="1" dirty="0"/>
              <a:t>The algorithm compares the ranked gene list with gene set (from </a:t>
            </a:r>
            <a:r>
              <a:rPr lang="en-US" altLang="en-US" sz="1800" b="1" dirty="0" err="1"/>
              <a:t>MutSigDB</a:t>
            </a:r>
            <a:r>
              <a:rPr lang="en-US" altLang="en-US" sz="1800" b="1" dirty="0"/>
              <a:t> or user defined) and an Enrichment Score (</a:t>
            </a:r>
            <a:r>
              <a:rPr lang="en-US" altLang="en-US" sz="1800" b="1" i="1" dirty="0"/>
              <a:t>ES</a:t>
            </a:r>
            <a:r>
              <a:rPr lang="en-US" altLang="en-US" sz="1800" b="1" dirty="0"/>
              <a:t>) is generated</a:t>
            </a:r>
          </a:p>
          <a:p>
            <a:pPr eaLnBrk="1" hangingPunct="1">
              <a:spcBef>
                <a:spcPct val="20000"/>
              </a:spcBef>
              <a:buFont typeface="Symbol" panose="05050102010706020507" pitchFamily="18" charset="2"/>
              <a:buChar char=""/>
            </a:pPr>
            <a:r>
              <a:rPr lang="en-US" sz="1800" b="1" dirty="0">
                <a:ea typeface="Arial" charset="0"/>
                <a:cs typeface="Arial" charset="0"/>
              </a:rPr>
              <a:t>Every hit go up by 1/N</a:t>
            </a:r>
            <a:r>
              <a:rPr lang="en-US" sz="1800" b="1" baseline="-25000" dirty="0">
                <a:ea typeface="Arial" charset="0"/>
                <a:cs typeface="Arial" charset="0"/>
              </a:rPr>
              <a:t>H</a:t>
            </a:r>
          </a:p>
          <a:p>
            <a:pPr eaLnBrk="1" hangingPunct="1">
              <a:spcBef>
                <a:spcPct val="20000"/>
              </a:spcBef>
              <a:buFont typeface="Symbol" panose="05050102010706020507" pitchFamily="18" charset="2"/>
              <a:buChar char=""/>
            </a:pPr>
            <a:r>
              <a:rPr lang="en-US" sz="1800" b="1" dirty="0">
                <a:ea typeface="Arial" charset="0"/>
                <a:cs typeface="Arial" charset="0"/>
              </a:rPr>
              <a:t>Every miss go down by 1/N</a:t>
            </a:r>
            <a:r>
              <a:rPr lang="en-US" sz="1800" b="1" baseline="-25000" dirty="0">
                <a:ea typeface="Arial" charset="0"/>
                <a:cs typeface="Arial" charset="0"/>
              </a:rPr>
              <a:t>M </a:t>
            </a:r>
          </a:p>
          <a:p>
            <a:pPr eaLnBrk="1" hangingPunct="1">
              <a:spcBef>
                <a:spcPct val="20000"/>
              </a:spcBef>
              <a:buFont typeface="Symbol" panose="05050102010706020507" pitchFamily="18" charset="2"/>
              <a:buChar char=""/>
            </a:pPr>
            <a:r>
              <a:rPr lang="en-US" sz="1800" b="1" dirty="0">
                <a:ea typeface="Arial" charset="0"/>
                <a:cs typeface="Arial" charset="0"/>
              </a:rPr>
              <a:t>The maximum height is the enrichment score</a:t>
            </a:r>
          </a:p>
          <a:p>
            <a:pPr marL="0" indent="0" eaLnBrk="1" hangingPunct="1">
              <a:spcBef>
                <a:spcPct val="20000"/>
              </a:spcBef>
            </a:pPr>
            <a:endParaRPr lang="en-US" sz="1800" baseline="-25000" dirty="0">
              <a:ea typeface="Arial" charset="0"/>
              <a:cs typeface="Arial" charset="0"/>
            </a:endParaRPr>
          </a:p>
          <a:p>
            <a:pPr eaLnBrk="1" hangingPunct="1">
              <a:spcBef>
                <a:spcPct val="20000"/>
              </a:spcBef>
              <a:buFont typeface="Symbol" panose="05050102010706020507" pitchFamily="18" charset="2"/>
              <a:buChar char=""/>
            </a:pPr>
            <a:endParaRPr lang="en-US" sz="1800" baseline="-25000" dirty="0">
              <a:ea typeface="Arial" charset="0"/>
              <a:cs typeface="Arial" charset="0"/>
            </a:endParaRPr>
          </a:p>
          <a:p>
            <a:pPr eaLnBrk="1" hangingPunct="1">
              <a:spcBef>
                <a:spcPct val="20000"/>
              </a:spcBef>
              <a:buFont typeface="Symbol" panose="05050102010706020507" pitchFamily="18" charset="2"/>
              <a:buChar char=""/>
            </a:pPr>
            <a:endParaRPr lang="en-US" altLang="en-US" sz="1800" b="1" dirty="0"/>
          </a:p>
          <a:p>
            <a:pPr eaLnBrk="1" hangingPunct="1">
              <a:spcBef>
                <a:spcPct val="20000"/>
              </a:spcBef>
              <a:buFont typeface="Symbol" panose="05050102010706020507" pitchFamily="18" charset="2"/>
              <a:buChar char=""/>
            </a:pPr>
            <a:endParaRPr lang="en-US" altLang="en-US" sz="1800" b="1" dirty="0"/>
          </a:p>
        </p:txBody>
      </p:sp>
      <p:pic>
        <p:nvPicPr>
          <p:cNvPr id="2" name="Picture 1">
            <a:extLst>
              <a:ext uri="{FF2B5EF4-FFF2-40B4-BE49-F238E27FC236}">
                <a16:creationId xmlns:a16="http://schemas.microsoft.com/office/drawing/2014/main" id="{D0A18D20-23D6-4E86-A40C-1B12738368B8}"/>
              </a:ext>
            </a:extLst>
          </p:cNvPr>
          <p:cNvPicPr>
            <a:picLocks noChangeAspect="1"/>
          </p:cNvPicPr>
          <p:nvPr/>
        </p:nvPicPr>
        <p:blipFill>
          <a:blip r:embed="rId3"/>
          <a:stretch>
            <a:fillRect/>
          </a:stretch>
        </p:blipFill>
        <p:spPr>
          <a:xfrm>
            <a:off x="990600" y="1417638"/>
            <a:ext cx="6934200" cy="2786113"/>
          </a:xfrm>
          <a:prstGeom prst="rect">
            <a:avLst/>
          </a:prstGeom>
        </p:spPr>
      </p:pic>
      <p:sp>
        <p:nvSpPr>
          <p:cNvPr id="6" name="Title 1">
            <a:extLst>
              <a:ext uri="{FF2B5EF4-FFF2-40B4-BE49-F238E27FC236}">
                <a16:creationId xmlns:a16="http://schemas.microsoft.com/office/drawing/2014/main" id="{183FED83-08BD-44CF-BE77-3D1801B923DC}"/>
              </a:ext>
            </a:extLst>
          </p:cNvPr>
          <p:cNvSpPr txBox="1">
            <a:spLocks/>
          </p:cNvSpPr>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GSEA algorithm and Enrichment Score </a:t>
            </a:r>
          </a:p>
        </p:txBody>
      </p:sp>
      <p:sp>
        <p:nvSpPr>
          <p:cNvPr id="3" name="TextBox 2">
            <a:extLst>
              <a:ext uri="{FF2B5EF4-FFF2-40B4-BE49-F238E27FC236}">
                <a16:creationId xmlns:a16="http://schemas.microsoft.com/office/drawing/2014/main" id="{9812D009-847C-4441-91DC-C34E87B1571C}"/>
              </a:ext>
            </a:extLst>
          </p:cNvPr>
          <p:cNvSpPr txBox="1"/>
          <p:nvPr/>
        </p:nvSpPr>
        <p:spPr>
          <a:xfrm>
            <a:off x="609600" y="1031291"/>
            <a:ext cx="3657600" cy="369332"/>
          </a:xfrm>
          <a:prstGeom prst="rect">
            <a:avLst/>
          </a:prstGeom>
          <a:noFill/>
        </p:spPr>
        <p:txBody>
          <a:bodyPr wrap="square" rtlCol="0">
            <a:spAutoFit/>
          </a:bodyPr>
          <a:lstStyle/>
          <a:p>
            <a:r>
              <a:rPr lang="en-US" b="1" dirty="0"/>
              <a:t>Enriched Gene Set Example</a:t>
            </a:r>
          </a:p>
        </p:txBody>
      </p:sp>
      <p:sp>
        <p:nvSpPr>
          <p:cNvPr id="8" name="TextBox 7">
            <a:extLst>
              <a:ext uri="{FF2B5EF4-FFF2-40B4-BE49-F238E27FC236}">
                <a16:creationId xmlns:a16="http://schemas.microsoft.com/office/drawing/2014/main" id="{60C00896-2E12-4120-A98A-F4B67A8D1538}"/>
              </a:ext>
            </a:extLst>
          </p:cNvPr>
          <p:cNvSpPr txBox="1"/>
          <p:nvPr/>
        </p:nvSpPr>
        <p:spPr>
          <a:xfrm>
            <a:off x="4419600" y="1031291"/>
            <a:ext cx="3657600" cy="369332"/>
          </a:xfrm>
          <a:prstGeom prst="rect">
            <a:avLst/>
          </a:prstGeom>
          <a:noFill/>
        </p:spPr>
        <p:txBody>
          <a:bodyPr wrap="square" rtlCol="0">
            <a:spAutoFit/>
          </a:bodyPr>
          <a:lstStyle/>
          <a:p>
            <a:r>
              <a:rPr lang="en-US" b="1" dirty="0"/>
              <a:t>Unenriched Gene Set Example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R packages to do GSEA</a:t>
            </a:r>
          </a:p>
        </p:txBody>
      </p:sp>
      <p:sp>
        <p:nvSpPr>
          <p:cNvPr id="4" name="TextBox 3">
            <a:extLst>
              <a:ext uri="{FF2B5EF4-FFF2-40B4-BE49-F238E27FC236}">
                <a16:creationId xmlns:a16="http://schemas.microsoft.com/office/drawing/2014/main" id="{0E019130-BB4E-4790-811A-8470BF0F0EBB}"/>
              </a:ext>
            </a:extLst>
          </p:cNvPr>
          <p:cNvSpPr txBox="1"/>
          <p:nvPr/>
        </p:nvSpPr>
        <p:spPr>
          <a:xfrm>
            <a:off x="685800" y="1600200"/>
            <a:ext cx="7772400" cy="2862322"/>
          </a:xfrm>
          <a:prstGeom prst="rect">
            <a:avLst/>
          </a:prstGeom>
          <a:noFill/>
        </p:spPr>
        <p:txBody>
          <a:bodyPr wrap="square" rtlCol="0">
            <a:spAutoFit/>
          </a:bodyPr>
          <a:lstStyle/>
          <a:p>
            <a:endParaRPr lang="en-US" dirty="0"/>
          </a:p>
          <a:p>
            <a:r>
              <a:rPr lang="en-US" dirty="0" err="1"/>
              <a:t>fgsea</a:t>
            </a:r>
            <a:endParaRPr lang="en-US" dirty="0"/>
          </a:p>
          <a:p>
            <a:r>
              <a:rPr lang="en-US" dirty="0">
                <a:hlinkClick r:id="rId2"/>
              </a:rPr>
              <a:t>https://bioconductor.org/packages/release/bioc/html/fgsea.html</a:t>
            </a:r>
            <a:endParaRPr lang="en-US" dirty="0"/>
          </a:p>
          <a:p>
            <a:endParaRPr lang="en-US" dirty="0"/>
          </a:p>
          <a:p>
            <a:endParaRPr lang="en-US" dirty="0"/>
          </a:p>
          <a:p>
            <a:r>
              <a:rPr lang="en-US" dirty="0" err="1"/>
              <a:t>GSEABase</a:t>
            </a:r>
            <a:endParaRPr lang="en-US" dirty="0"/>
          </a:p>
          <a:p>
            <a:r>
              <a:rPr lang="en-US" dirty="0">
                <a:hlinkClick r:id="rId3"/>
              </a:rPr>
              <a:t>https://bioconductor.org/packages/release/bioc/html/GSEABase.html</a:t>
            </a:r>
            <a:endParaRPr lang="en-US" dirty="0"/>
          </a:p>
          <a:p>
            <a:endParaRPr lang="en-US" dirty="0"/>
          </a:p>
          <a:p>
            <a:r>
              <a:rPr lang="en-US" dirty="0" err="1"/>
              <a:t>fgsea</a:t>
            </a:r>
            <a:endParaRPr lang="en-US" dirty="0"/>
          </a:p>
          <a:p>
            <a:r>
              <a:rPr lang="en-US" dirty="0">
                <a:hlinkClick r:id="rId2"/>
              </a:rPr>
              <a:t>https://bioconductor.org/packages/release/bioc/html/fgsea.html</a:t>
            </a:r>
            <a:endParaRPr lang="en-US" dirty="0"/>
          </a:p>
        </p:txBody>
      </p:sp>
    </p:spTree>
    <p:extLst>
      <p:ext uri="{BB962C8B-B14F-4D97-AF65-F5344CB8AC3E}">
        <p14:creationId xmlns:p14="http://schemas.microsoft.com/office/powerpoint/2010/main" val="93318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457200" y="1600200"/>
            <a:ext cx="8534400" cy="4339650"/>
          </a:xfrm>
          <a:prstGeom prst="rect">
            <a:avLst/>
          </a:prstGeom>
          <a:noFill/>
        </p:spPr>
        <p:txBody>
          <a:bodyPr wrap="square" rtlCol="0">
            <a:spAutoFit/>
          </a:bodyPr>
          <a:lstStyle/>
          <a:p>
            <a:r>
              <a:rPr lang="en-US" sz="1400" dirty="0"/>
              <a:t>*</a:t>
            </a:r>
            <a:r>
              <a:rPr lang="en-US" sz="1400" dirty="0" err="1"/>
              <a:t>fgsea</a:t>
            </a:r>
            <a:r>
              <a:rPr lang="en-US" sz="1400" dirty="0"/>
              <a:t> requires a </a:t>
            </a:r>
            <a:r>
              <a:rPr lang="en-US" sz="1400" dirty="0" err="1"/>
              <a:t>preranked</a:t>
            </a:r>
            <a:r>
              <a:rPr lang="en-US" sz="1400" dirty="0"/>
              <a:t> set of genes (based on expression or experimental parameters)</a:t>
            </a:r>
          </a:p>
          <a:p>
            <a:endParaRPr lang="en-US" sz="1400" dirty="0"/>
          </a:p>
          <a:p>
            <a:endParaRPr lang="en-US" sz="1400" dirty="0"/>
          </a:p>
          <a:p>
            <a:r>
              <a:rPr lang="en-US" sz="1400" dirty="0" err="1"/>
              <a:t>BiocManager</a:t>
            </a:r>
            <a:r>
              <a:rPr lang="en-US" sz="1400" dirty="0"/>
              <a:t>::install(“</a:t>
            </a:r>
            <a:r>
              <a:rPr lang="en-US" sz="1400" dirty="0" err="1"/>
              <a:t>fgsea</a:t>
            </a:r>
            <a:r>
              <a:rPr lang="en-US" sz="1400" dirty="0"/>
              <a:t>")   #install </a:t>
            </a:r>
            <a:r>
              <a:rPr lang="en-US" sz="1400" dirty="0" err="1"/>
              <a:t>fgsea</a:t>
            </a:r>
            <a:endParaRPr lang="en-US" sz="1400" dirty="0"/>
          </a:p>
          <a:p>
            <a:endParaRPr lang="en-US" sz="1400" dirty="0"/>
          </a:p>
          <a:p>
            <a:r>
              <a:rPr lang="en-US" sz="1400" dirty="0"/>
              <a:t>library(</a:t>
            </a:r>
            <a:r>
              <a:rPr lang="en-US" sz="1400" dirty="0" err="1"/>
              <a:t>fgsea</a:t>
            </a:r>
            <a:r>
              <a:rPr lang="en-US" sz="1400" dirty="0"/>
              <a:t>)                           #load </a:t>
            </a:r>
            <a:r>
              <a:rPr lang="en-US" sz="1400" dirty="0" err="1"/>
              <a:t>fgsea</a:t>
            </a:r>
            <a:endParaRPr lang="en-US" sz="1400" dirty="0"/>
          </a:p>
          <a:p>
            <a:endParaRPr lang="en-US" sz="1400" dirty="0"/>
          </a:p>
          <a:p>
            <a:r>
              <a:rPr lang="en-US" sz="1400" dirty="0"/>
              <a:t>data(</a:t>
            </a:r>
            <a:r>
              <a:rPr lang="en-US" sz="1400" dirty="0" err="1"/>
              <a:t>examplePathways</a:t>
            </a:r>
            <a:r>
              <a:rPr lang="en-US" sz="1400" dirty="0"/>
              <a:t>)          #load example data or use your own files in .</a:t>
            </a:r>
            <a:r>
              <a:rPr lang="en-US" sz="1400" dirty="0" err="1"/>
              <a:t>rnk</a:t>
            </a:r>
            <a:r>
              <a:rPr lang="en-US" sz="1400" dirty="0"/>
              <a:t> format or .</a:t>
            </a:r>
            <a:r>
              <a:rPr lang="en-US" sz="1400" dirty="0" err="1"/>
              <a:t>gmt</a:t>
            </a:r>
            <a:endParaRPr lang="en-US" sz="1400" dirty="0"/>
          </a:p>
          <a:p>
            <a:r>
              <a:rPr lang="en-US" sz="1400" dirty="0"/>
              <a:t>data(</a:t>
            </a:r>
            <a:r>
              <a:rPr lang="en-US" sz="1400" dirty="0" err="1"/>
              <a:t>exampleRanks</a:t>
            </a:r>
            <a:r>
              <a:rPr lang="en-US" sz="1400" dirty="0"/>
              <a:t>)</a:t>
            </a:r>
          </a:p>
          <a:p>
            <a:endParaRPr lang="en-US" sz="1400" dirty="0"/>
          </a:p>
          <a:p>
            <a:r>
              <a:rPr lang="en-US" sz="1400" dirty="0" err="1"/>
              <a:t>rnk.file</a:t>
            </a:r>
            <a:r>
              <a:rPr lang="en-US" sz="1400" dirty="0"/>
              <a:t> &lt;- </a:t>
            </a:r>
            <a:r>
              <a:rPr lang="en-US" sz="1400" dirty="0" err="1"/>
              <a:t>system.file</a:t>
            </a:r>
            <a:r>
              <a:rPr lang="en-US" sz="1400" dirty="0"/>
              <a:t>("</a:t>
            </a:r>
            <a:r>
              <a:rPr lang="en-US" sz="1400" dirty="0" err="1"/>
              <a:t>extdata</a:t>
            </a:r>
            <a:r>
              <a:rPr lang="en-US" sz="1400" dirty="0"/>
              <a:t>", "naive.vs.th1.rnk", package="</a:t>
            </a:r>
            <a:r>
              <a:rPr lang="en-US" sz="1400" dirty="0" err="1"/>
              <a:t>fgsea</a:t>
            </a:r>
            <a:r>
              <a:rPr lang="en-US" sz="1400" dirty="0"/>
              <a:t>")</a:t>
            </a:r>
          </a:p>
          <a:p>
            <a:r>
              <a:rPr lang="en-US" sz="1400" dirty="0" err="1"/>
              <a:t>gmt.file</a:t>
            </a:r>
            <a:r>
              <a:rPr lang="en-US" sz="1400" dirty="0"/>
              <a:t> &lt;- </a:t>
            </a:r>
            <a:r>
              <a:rPr lang="en-US" sz="1400" dirty="0" err="1"/>
              <a:t>system.file</a:t>
            </a:r>
            <a:r>
              <a:rPr lang="en-US" sz="1400" dirty="0"/>
              <a:t>("</a:t>
            </a:r>
            <a:r>
              <a:rPr lang="en-US" sz="1400" dirty="0" err="1"/>
              <a:t>extdata</a:t>
            </a:r>
            <a:r>
              <a:rPr lang="en-US" sz="1400" dirty="0"/>
              <a:t>", "</a:t>
            </a:r>
            <a:r>
              <a:rPr lang="en-US" sz="1400" dirty="0" err="1"/>
              <a:t>mouse.reactome.gmt</a:t>
            </a:r>
            <a:r>
              <a:rPr lang="en-US" sz="1400" dirty="0"/>
              <a:t>", package="</a:t>
            </a:r>
            <a:r>
              <a:rPr lang="en-US" sz="1400" dirty="0" err="1"/>
              <a:t>fgsea</a:t>
            </a:r>
            <a:r>
              <a:rPr lang="en-US" sz="1400" dirty="0"/>
              <a:t>")</a:t>
            </a:r>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57444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600200"/>
            <a:ext cx="8534400" cy="3354765"/>
          </a:xfrm>
          <a:prstGeom prst="rect">
            <a:avLst/>
          </a:prstGeom>
          <a:noFill/>
        </p:spPr>
        <p:txBody>
          <a:bodyPr wrap="square" rtlCol="0">
            <a:spAutoFit/>
          </a:bodyPr>
          <a:lstStyle/>
          <a:p>
            <a:r>
              <a:rPr lang="en-US" sz="1400" dirty="0"/>
              <a:t>If using .</a:t>
            </a:r>
            <a:r>
              <a:rPr lang="en-US" sz="1400" dirty="0" err="1"/>
              <a:t>rnk</a:t>
            </a:r>
            <a:r>
              <a:rPr lang="en-US" sz="1400" dirty="0"/>
              <a:t> or .</a:t>
            </a:r>
            <a:r>
              <a:rPr lang="en-US" sz="1400" dirty="0" err="1"/>
              <a:t>gmt</a:t>
            </a:r>
            <a:r>
              <a:rPr lang="en-US" sz="1400" dirty="0"/>
              <a:t> (not example files) need to load the ranked genes and gene pathways</a:t>
            </a:r>
          </a:p>
          <a:p>
            <a:endParaRPr lang="en-US" sz="1400" dirty="0"/>
          </a:p>
          <a:p>
            <a:r>
              <a:rPr lang="en-US" sz="1400" dirty="0"/>
              <a:t>ranks &lt;- </a:t>
            </a:r>
            <a:r>
              <a:rPr lang="en-US" sz="1400" dirty="0" err="1"/>
              <a:t>read.table</a:t>
            </a:r>
            <a:r>
              <a:rPr lang="en-US" sz="1400" dirty="0"/>
              <a:t>(</a:t>
            </a:r>
            <a:r>
              <a:rPr lang="en-US" sz="1400" dirty="0" err="1"/>
              <a:t>rnk.file</a:t>
            </a:r>
            <a:r>
              <a:rPr lang="en-US" sz="1400" dirty="0"/>
              <a:t>,                                                                         #loading ranks</a:t>
            </a:r>
          </a:p>
          <a:p>
            <a:r>
              <a:rPr lang="en-US" sz="1400" dirty="0"/>
              <a:t>                    header=TRUE, </a:t>
            </a:r>
            <a:r>
              <a:rPr lang="en-US" sz="1400" dirty="0" err="1"/>
              <a:t>colClasses</a:t>
            </a:r>
            <a:r>
              <a:rPr lang="en-US" sz="1400" dirty="0"/>
              <a:t> = c("character", "numeric"))</a:t>
            </a:r>
          </a:p>
          <a:p>
            <a:r>
              <a:rPr lang="en-US" sz="1400" dirty="0"/>
              <a:t>ranks &lt;- </a:t>
            </a:r>
            <a:r>
              <a:rPr lang="en-US" sz="1400" dirty="0" err="1"/>
              <a:t>setNames</a:t>
            </a:r>
            <a:r>
              <a:rPr lang="en-US" sz="1400" dirty="0"/>
              <a:t>(</a:t>
            </a:r>
            <a:r>
              <a:rPr lang="en-US" sz="1400" dirty="0" err="1"/>
              <a:t>ranks$t</a:t>
            </a:r>
            <a:r>
              <a:rPr lang="en-US" sz="1400" dirty="0"/>
              <a:t>, </a:t>
            </a:r>
            <a:r>
              <a:rPr lang="en-US" sz="1400" dirty="0" err="1"/>
              <a:t>ranks$ID</a:t>
            </a:r>
            <a:r>
              <a:rPr lang="en-US" sz="1400" dirty="0"/>
              <a:t>)</a:t>
            </a:r>
          </a:p>
          <a:p>
            <a:r>
              <a:rPr lang="en-US" sz="1400" dirty="0"/>
              <a:t>str(ranks)</a:t>
            </a:r>
          </a:p>
          <a:p>
            <a:endParaRPr lang="en-US" sz="1400" dirty="0"/>
          </a:p>
          <a:p>
            <a:endParaRPr lang="en-US" sz="1400" dirty="0"/>
          </a:p>
          <a:p>
            <a:r>
              <a:rPr lang="en-US" sz="1400" dirty="0"/>
              <a:t>pathways &lt;- </a:t>
            </a:r>
            <a:r>
              <a:rPr lang="en-US" sz="1400" dirty="0" err="1"/>
              <a:t>gmtPathways</a:t>
            </a:r>
            <a:r>
              <a:rPr lang="en-US" sz="1400" dirty="0"/>
              <a:t>(</a:t>
            </a:r>
            <a:r>
              <a:rPr lang="en-US" sz="1400" dirty="0" err="1"/>
              <a:t>gmt.file</a:t>
            </a:r>
            <a:r>
              <a:rPr lang="en-US" sz="1400" dirty="0"/>
              <a:t>)			    #loading pathways</a:t>
            </a:r>
          </a:p>
          <a:p>
            <a:r>
              <a:rPr lang="en-US" sz="1400" dirty="0"/>
              <a:t>str(head(pathways))</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40027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371600"/>
            <a:ext cx="8534400" cy="6309420"/>
          </a:xfrm>
          <a:prstGeom prst="rect">
            <a:avLst/>
          </a:prstGeom>
          <a:noFill/>
        </p:spPr>
        <p:txBody>
          <a:bodyPr wrap="square" rtlCol="0">
            <a:spAutoFit/>
          </a:bodyPr>
          <a:lstStyle/>
          <a:p>
            <a:r>
              <a:rPr lang="en-US" sz="1400" dirty="0"/>
              <a:t>*next steps are the same whether using example data or your own experimental data</a:t>
            </a:r>
          </a:p>
          <a:p>
            <a:endParaRPr lang="en-US" sz="1400" dirty="0"/>
          </a:p>
          <a:p>
            <a:r>
              <a:rPr lang="en-US" sz="1400" dirty="0" err="1"/>
              <a:t>fgseaRes</a:t>
            </a:r>
            <a:r>
              <a:rPr lang="en-US" sz="1400" dirty="0"/>
              <a:t> &lt;- </a:t>
            </a:r>
            <a:r>
              <a:rPr lang="en-US" sz="1400" dirty="0" err="1"/>
              <a:t>fgsea</a:t>
            </a:r>
            <a:r>
              <a:rPr lang="en-US" sz="1400" dirty="0"/>
              <a:t>(pathways = </a:t>
            </a:r>
            <a:r>
              <a:rPr lang="en-US" sz="1400" dirty="0" err="1"/>
              <a:t>examplePathways</a:t>
            </a:r>
            <a:r>
              <a:rPr lang="en-US" sz="1400" dirty="0"/>
              <a:t>, 	 #running </a:t>
            </a:r>
            <a:r>
              <a:rPr lang="en-US" sz="1400" dirty="0" err="1"/>
              <a:t>gsea</a:t>
            </a:r>
            <a:endParaRPr lang="en-US" sz="1400" dirty="0"/>
          </a:p>
          <a:p>
            <a:r>
              <a:rPr lang="en-US" sz="1400" dirty="0"/>
              <a:t>                  stats = </a:t>
            </a:r>
            <a:r>
              <a:rPr lang="en-US" sz="1400" dirty="0" err="1"/>
              <a:t>exampleRanks</a:t>
            </a:r>
            <a:r>
              <a:rPr lang="en-US" sz="1400" dirty="0"/>
              <a:t>,</a:t>
            </a:r>
          </a:p>
          <a:p>
            <a:r>
              <a:rPr lang="en-US" sz="1400" dirty="0"/>
              <a:t>                  </a:t>
            </a:r>
            <a:r>
              <a:rPr lang="en-US" sz="1400" dirty="0" err="1"/>
              <a:t>minSize</a:t>
            </a:r>
            <a:r>
              <a:rPr lang="en-US" sz="1400" dirty="0"/>
              <a:t>=15,</a:t>
            </a:r>
          </a:p>
          <a:p>
            <a:r>
              <a:rPr lang="en-US" sz="1400" dirty="0"/>
              <a:t>                  </a:t>
            </a:r>
            <a:r>
              <a:rPr lang="en-US" sz="1400" dirty="0" err="1"/>
              <a:t>maxSize</a:t>
            </a:r>
            <a:r>
              <a:rPr lang="en-US" sz="1400" dirty="0"/>
              <a:t>=500,</a:t>
            </a:r>
          </a:p>
          <a:p>
            <a:r>
              <a:rPr lang="en-US" sz="1400" dirty="0"/>
              <a:t>                  </a:t>
            </a:r>
            <a:r>
              <a:rPr lang="en-US" sz="1400" dirty="0" err="1"/>
              <a:t>nperm</a:t>
            </a:r>
            <a:r>
              <a:rPr lang="en-US" sz="1400" dirty="0"/>
              <a:t>=10000)</a:t>
            </a:r>
          </a:p>
          <a:p>
            <a:endParaRPr lang="en-US" dirty="0"/>
          </a:p>
          <a:p>
            <a:r>
              <a:rPr lang="en-US" sz="1400" dirty="0"/>
              <a:t>head(</a:t>
            </a:r>
            <a:r>
              <a:rPr lang="en-US" sz="1400" dirty="0" err="1"/>
              <a:t>fgseaRes</a:t>
            </a:r>
            <a:r>
              <a:rPr lang="en-US" sz="1400" dirty="0"/>
              <a:t>[order(</a:t>
            </a:r>
            <a:r>
              <a:rPr lang="en-US" sz="1400" dirty="0" err="1"/>
              <a:t>pval</a:t>
            </a:r>
            <a:r>
              <a:rPr lang="en-US" sz="1400" dirty="0"/>
              <a:t>), ]) 		#results and p-values can be looked at in a table</a:t>
            </a:r>
          </a:p>
          <a:p>
            <a:r>
              <a:rPr lang="en-US" sz="1400" dirty="0"/>
              <a:t>sum(</a:t>
            </a:r>
            <a:r>
              <a:rPr lang="en-US" sz="1400" dirty="0" err="1"/>
              <a:t>fgseaRes</a:t>
            </a:r>
            <a:r>
              <a:rPr lang="en-US" sz="1400" dirty="0"/>
              <a:t>[, </a:t>
            </a:r>
            <a:r>
              <a:rPr lang="en-US" sz="1400" dirty="0" err="1"/>
              <a:t>padj</a:t>
            </a:r>
            <a:r>
              <a:rPr lang="en-US" sz="1400" dirty="0"/>
              <a:t> &lt; 0.01])		#How many hits were significant at below given p value</a:t>
            </a:r>
          </a:p>
          <a:p>
            <a:endParaRPr lang="en-US" sz="1400" dirty="0"/>
          </a:p>
          <a:p>
            <a:r>
              <a:rPr lang="en-US" sz="1400" dirty="0" err="1"/>
              <a:t>plotEnrichment</a:t>
            </a:r>
            <a:r>
              <a:rPr lang="en-US" sz="1400" dirty="0"/>
              <a:t>(</a:t>
            </a:r>
            <a:r>
              <a:rPr lang="en-US" sz="1400" dirty="0" err="1"/>
              <a:t>examplePathways</a:t>
            </a:r>
            <a:r>
              <a:rPr lang="en-US" sz="1400" dirty="0"/>
              <a:t>[["5991130_Programmed_Cell_Death"]],      #enrichment plot for specific</a:t>
            </a:r>
          </a:p>
          <a:p>
            <a:r>
              <a:rPr lang="en-US" sz="1400" dirty="0"/>
              <a:t>               </a:t>
            </a:r>
            <a:r>
              <a:rPr lang="en-US" sz="1400" dirty="0" err="1"/>
              <a:t>exampleRanks</a:t>
            </a:r>
            <a:r>
              <a:rPr lang="en-US" sz="1400" dirty="0"/>
              <a:t>)				             # pathway	</a:t>
            </a:r>
          </a:p>
          <a:p>
            <a:endParaRPr lang="en-US" sz="1400" dirty="0"/>
          </a:p>
          <a:p>
            <a:endParaRPr lang="en-US" sz="1400" dirty="0"/>
          </a:p>
          <a:p>
            <a:r>
              <a:rPr lang="en-US" sz="1400" dirty="0" err="1"/>
              <a:t>topPathwaysUp</a:t>
            </a:r>
            <a:r>
              <a:rPr lang="en-US" sz="1400" dirty="0"/>
              <a:t> &lt;- </a:t>
            </a:r>
            <a:r>
              <a:rPr lang="en-US" sz="1400" dirty="0" err="1"/>
              <a:t>fgseaRes</a:t>
            </a:r>
            <a:r>
              <a:rPr lang="en-US" sz="1400" dirty="0"/>
              <a:t>[ES &gt; 0][head(order(</a:t>
            </a:r>
            <a:r>
              <a:rPr lang="en-US" sz="1400" dirty="0" err="1"/>
              <a:t>pval</a:t>
            </a:r>
            <a:r>
              <a:rPr lang="en-US" sz="1400" dirty="0"/>
              <a:t>), n=10), pathway]             #</a:t>
            </a:r>
            <a:r>
              <a:rPr lang="en-US" sz="1400" dirty="0" err="1"/>
              <a:t>tableplot</a:t>
            </a:r>
            <a:r>
              <a:rPr lang="en-US" sz="1400" dirty="0"/>
              <a:t> of multiple</a:t>
            </a:r>
          </a:p>
          <a:p>
            <a:r>
              <a:rPr lang="en-US" sz="1400" dirty="0" err="1"/>
              <a:t>topPathwaysDown</a:t>
            </a:r>
            <a:r>
              <a:rPr lang="en-US" sz="1400" dirty="0"/>
              <a:t> &lt;- </a:t>
            </a:r>
            <a:r>
              <a:rPr lang="en-US" sz="1400" dirty="0" err="1"/>
              <a:t>fgseaRes</a:t>
            </a:r>
            <a:r>
              <a:rPr lang="en-US" sz="1400" dirty="0"/>
              <a:t>[ES &lt; 0][head(order(</a:t>
            </a:r>
            <a:r>
              <a:rPr lang="en-US" sz="1400" dirty="0" err="1"/>
              <a:t>pval</a:t>
            </a:r>
            <a:r>
              <a:rPr lang="en-US" sz="1400" dirty="0"/>
              <a:t>), n=10), pathway]         #pathways</a:t>
            </a:r>
          </a:p>
          <a:p>
            <a:r>
              <a:rPr lang="en-US" sz="1400" dirty="0" err="1"/>
              <a:t>topPathways</a:t>
            </a:r>
            <a:r>
              <a:rPr lang="en-US" sz="1400" dirty="0"/>
              <a:t> &lt;- c(</a:t>
            </a:r>
            <a:r>
              <a:rPr lang="en-US" sz="1400" dirty="0" err="1"/>
              <a:t>topPathwaysUp</a:t>
            </a:r>
            <a:r>
              <a:rPr lang="en-US" sz="1400" dirty="0"/>
              <a:t>, rev(</a:t>
            </a:r>
            <a:r>
              <a:rPr lang="en-US" sz="1400" dirty="0" err="1"/>
              <a:t>topPathwaysDown</a:t>
            </a:r>
            <a:r>
              <a:rPr lang="en-US" sz="1400" dirty="0"/>
              <a:t>))</a:t>
            </a:r>
          </a:p>
          <a:p>
            <a:r>
              <a:rPr lang="en-US" sz="1400" dirty="0" err="1"/>
              <a:t>plotGseaTable</a:t>
            </a:r>
            <a:r>
              <a:rPr lang="en-US" sz="1400" dirty="0"/>
              <a:t>(</a:t>
            </a:r>
            <a:r>
              <a:rPr lang="en-US" sz="1400" dirty="0" err="1"/>
              <a:t>examplePathways</a:t>
            </a:r>
            <a:r>
              <a:rPr lang="en-US" sz="1400" dirty="0"/>
              <a:t>[</a:t>
            </a:r>
            <a:r>
              <a:rPr lang="en-US" sz="1400" dirty="0" err="1"/>
              <a:t>topPathways</a:t>
            </a:r>
            <a:r>
              <a:rPr lang="en-US" sz="1400" dirty="0"/>
              <a:t>], </a:t>
            </a:r>
            <a:r>
              <a:rPr lang="en-US" sz="1400" dirty="0" err="1"/>
              <a:t>exampleRanks</a:t>
            </a:r>
            <a:r>
              <a:rPr lang="en-US" sz="1400" dirty="0"/>
              <a:t>, </a:t>
            </a:r>
            <a:r>
              <a:rPr lang="en-US" sz="1400" dirty="0" err="1"/>
              <a:t>fgseaRes</a:t>
            </a:r>
            <a:r>
              <a:rPr lang="en-US" sz="1400" dirty="0"/>
              <a:t>, </a:t>
            </a:r>
          </a:p>
          <a:p>
            <a:r>
              <a:rPr lang="en-US" sz="1400" dirty="0"/>
              <a:t>              </a:t>
            </a:r>
            <a:r>
              <a:rPr lang="en-US" sz="1400" dirty="0" err="1"/>
              <a:t>gseaParam</a:t>
            </a:r>
            <a:r>
              <a:rPr lang="en-US" sz="1400" dirty="0"/>
              <a:t> = 0.5)</a:t>
            </a:r>
          </a:p>
          <a:p>
            <a:endParaRPr lang="en-US" sz="1400" dirty="0"/>
          </a:p>
          <a:p>
            <a:endParaRPr lang="en-US" sz="1400" dirty="0"/>
          </a:p>
          <a:p>
            <a:r>
              <a:rPr lang="en-US" sz="1400" dirty="0"/>
              <a:t>					</a:t>
            </a:r>
          </a:p>
          <a:p>
            <a:endParaRPr lang="en-US" sz="1400" dirty="0"/>
          </a:p>
          <a:p>
            <a:endParaRPr lang="en-US" sz="1400" dirty="0"/>
          </a:p>
          <a:p>
            <a:endParaRPr lang="en-US" dirty="0"/>
          </a:p>
          <a:p>
            <a:r>
              <a:rPr lang="en-US" dirty="0"/>
              <a:t> </a:t>
            </a:r>
          </a:p>
        </p:txBody>
      </p:sp>
    </p:spTree>
    <p:extLst>
      <p:ext uri="{BB962C8B-B14F-4D97-AF65-F5344CB8AC3E}">
        <p14:creationId xmlns:p14="http://schemas.microsoft.com/office/powerpoint/2010/main" val="359313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371600"/>
            <a:ext cx="8534400" cy="6309420"/>
          </a:xfrm>
          <a:prstGeom prst="rect">
            <a:avLst/>
          </a:prstGeom>
          <a:noFill/>
        </p:spPr>
        <p:txBody>
          <a:bodyPr wrap="square" rtlCol="0">
            <a:spAutoFit/>
          </a:bodyPr>
          <a:lstStyle/>
          <a:p>
            <a:r>
              <a:rPr lang="en-US" sz="1400" dirty="0"/>
              <a:t>*next steps are the same whether using example data or your own experimental data</a:t>
            </a:r>
          </a:p>
          <a:p>
            <a:endParaRPr lang="en-US" sz="1400" dirty="0"/>
          </a:p>
          <a:p>
            <a:r>
              <a:rPr lang="en-US" sz="1400" dirty="0" err="1"/>
              <a:t>fgseaRes</a:t>
            </a:r>
            <a:r>
              <a:rPr lang="en-US" sz="1400" dirty="0"/>
              <a:t> &lt;- </a:t>
            </a:r>
            <a:r>
              <a:rPr lang="en-US" sz="1400" dirty="0" err="1"/>
              <a:t>fgsea</a:t>
            </a:r>
            <a:r>
              <a:rPr lang="en-US" sz="1400" dirty="0"/>
              <a:t>(pathways = </a:t>
            </a:r>
            <a:r>
              <a:rPr lang="en-US" sz="1400" dirty="0" err="1"/>
              <a:t>examplePathways</a:t>
            </a:r>
            <a:r>
              <a:rPr lang="en-US" sz="1400" dirty="0"/>
              <a:t>, 	 #running </a:t>
            </a:r>
            <a:r>
              <a:rPr lang="en-US" sz="1400" dirty="0" err="1"/>
              <a:t>gsea</a:t>
            </a:r>
            <a:endParaRPr lang="en-US" sz="1400" dirty="0"/>
          </a:p>
          <a:p>
            <a:r>
              <a:rPr lang="en-US" sz="1400" dirty="0"/>
              <a:t>                  stats = </a:t>
            </a:r>
            <a:r>
              <a:rPr lang="en-US" sz="1400" dirty="0" err="1"/>
              <a:t>exampleRanks</a:t>
            </a:r>
            <a:r>
              <a:rPr lang="en-US" sz="1400" dirty="0"/>
              <a:t>,</a:t>
            </a:r>
          </a:p>
          <a:p>
            <a:r>
              <a:rPr lang="en-US" sz="1400" dirty="0"/>
              <a:t>                  </a:t>
            </a:r>
            <a:r>
              <a:rPr lang="en-US" sz="1400" dirty="0" err="1"/>
              <a:t>minSize</a:t>
            </a:r>
            <a:r>
              <a:rPr lang="en-US" sz="1400" dirty="0"/>
              <a:t>=15,</a:t>
            </a:r>
          </a:p>
          <a:p>
            <a:r>
              <a:rPr lang="en-US" sz="1400" dirty="0"/>
              <a:t>                  </a:t>
            </a:r>
            <a:r>
              <a:rPr lang="en-US" sz="1400" dirty="0" err="1"/>
              <a:t>maxSize</a:t>
            </a:r>
            <a:r>
              <a:rPr lang="en-US" sz="1400" dirty="0"/>
              <a:t>=500,</a:t>
            </a:r>
          </a:p>
          <a:p>
            <a:r>
              <a:rPr lang="en-US" sz="1400" dirty="0"/>
              <a:t>                  </a:t>
            </a:r>
            <a:r>
              <a:rPr lang="en-US" sz="1400" dirty="0" err="1"/>
              <a:t>nperm</a:t>
            </a:r>
            <a:r>
              <a:rPr lang="en-US" sz="1400" dirty="0"/>
              <a:t>=10000)</a:t>
            </a:r>
          </a:p>
          <a:p>
            <a:endParaRPr lang="en-US" dirty="0"/>
          </a:p>
          <a:p>
            <a:r>
              <a:rPr lang="en-US" sz="1400" dirty="0"/>
              <a:t>head(</a:t>
            </a:r>
            <a:r>
              <a:rPr lang="en-US" sz="1400" dirty="0" err="1"/>
              <a:t>fgseaRes</a:t>
            </a:r>
            <a:r>
              <a:rPr lang="en-US" sz="1400" dirty="0"/>
              <a:t>[order(</a:t>
            </a:r>
            <a:r>
              <a:rPr lang="en-US" sz="1400" dirty="0" err="1"/>
              <a:t>pval</a:t>
            </a:r>
            <a:r>
              <a:rPr lang="en-US" sz="1400" dirty="0"/>
              <a:t>), ]) 		#results and p-values can be looked at in a table</a:t>
            </a:r>
          </a:p>
          <a:p>
            <a:r>
              <a:rPr lang="en-US" sz="1400" dirty="0"/>
              <a:t>sum(</a:t>
            </a:r>
            <a:r>
              <a:rPr lang="en-US" sz="1400" dirty="0" err="1"/>
              <a:t>fgseaRes</a:t>
            </a:r>
            <a:r>
              <a:rPr lang="en-US" sz="1400" dirty="0"/>
              <a:t>[, </a:t>
            </a:r>
            <a:r>
              <a:rPr lang="en-US" sz="1400" dirty="0" err="1"/>
              <a:t>padj</a:t>
            </a:r>
            <a:r>
              <a:rPr lang="en-US" sz="1400" dirty="0"/>
              <a:t> &lt; 0.01])		#How many hits were significant at below given p value</a:t>
            </a:r>
          </a:p>
          <a:p>
            <a:endParaRPr lang="en-US" sz="1400" dirty="0"/>
          </a:p>
          <a:p>
            <a:r>
              <a:rPr lang="en-US" sz="1400" dirty="0" err="1"/>
              <a:t>plotEnrichment</a:t>
            </a:r>
            <a:r>
              <a:rPr lang="en-US" sz="1400" dirty="0"/>
              <a:t>(</a:t>
            </a:r>
            <a:r>
              <a:rPr lang="en-US" sz="1400" dirty="0" err="1"/>
              <a:t>examplePathways</a:t>
            </a:r>
            <a:r>
              <a:rPr lang="en-US" sz="1400" dirty="0"/>
              <a:t>[["5991130_Programmed_Cell_Death"]],      #enrichment plot for specific</a:t>
            </a:r>
          </a:p>
          <a:p>
            <a:r>
              <a:rPr lang="en-US" sz="1400" dirty="0"/>
              <a:t>               </a:t>
            </a:r>
            <a:r>
              <a:rPr lang="en-US" sz="1400" dirty="0" err="1"/>
              <a:t>exampleRanks</a:t>
            </a:r>
            <a:r>
              <a:rPr lang="en-US" sz="1400" dirty="0"/>
              <a:t>)				             # pathway	</a:t>
            </a:r>
          </a:p>
          <a:p>
            <a:endParaRPr lang="en-US" sz="1400" dirty="0"/>
          </a:p>
          <a:p>
            <a:endParaRPr lang="en-US" sz="1400" dirty="0"/>
          </a:p>
          <a:p>
            <a:r>
              <a:rPr lang="en-US" sz="1400" dirty="0" err="1"/>
              <a:t>topPathwaysUp</a:t>
            </a:r>
            <a:r>
              <a:rPr lang="en-US" sz="1400" dirty="0"/>
              <a:t> &lt;- </a:t>
            </a:r>
            <a:r>
              <a:rPr lang="en-US" sz="1400" dirty="0" err="1"/>
              <a:t>fgseaRes</a:t>
            </a:r>
            <a:r>
              <a:rPr lang="en-US" sz="1400" dirty="0"/>
              <a:t>[ES &gt; 0][head(order(</a:t>
            </a:r>
            <a:r>
              <a:rPr lang="en-US" sz="1400" dirty="0" err="1"/>
              <a:t>pval</a:t>
            </a:r>
            <a:r>
              <a:rPr lang="en-US" sz="1400" dirty="0"/>
              <a:t>), n=10), pathway]             #</a:t>
            </a:r>
            <a:r>
              <a:rPr lang="en-US" sz="1400" dirty="0" err="1"/>
              <a:t>tableplot</a:t>
            </a:r>
            <a:r>
              <a:rPr lang="en-US" sz="1400" dirty="0"/>
              <a:t> of multiple</a:t>
            </a:r>
          </a:p>
          <a:p>
            <a:r>
              <a:rPr lang="en-US" sz="1400" dirty="0" err="1"/>
              <a:t>topPathwaysDown</a:t>
            </a:r>
            <a:r>
              <a:rPr lang="en-US" sz="1400" dirty="0"/>
              <a:t> &lt;- </a:t>
            </a:r>
            <a:r>
              <a:rPr lang="en-US" sz="1400" dirty="0" err="1"/>
              <a:t>fgseaRes</a:t>
            </a:r>
            <a:r>
              <a:rPr lang="en-US" sz="1400" dirty="0"/>
              <a:t>[ES &lt; 0][head(order(</a:t>
            </a:r>
            <a:r>
              <a:rPr lang="en-US" sz="1400" dirty="0" err="1"/>
              <a:t>pval</a:t>
            </a:r>
            <a:r>
              <a:rPr lang="en-US" sz="1400" dirty="0"/>
              <a:t>), n=10), pathway]         #pathways</a:t>
            </a:r>
          </a:p>
          <a:p>
            <a:r>
              <a:rPr lang="en-US" sz="1400" dirty="0" err="1"/>
              <a:t>topPathways</a:t>
            </a:r>
            <a:r>
              <a:rPr lang="en-US" sz="1400" dirty="0"/>
              <a:t> &lt;- c(</a:t>
            </a:r>
            <a:r>
              <a:rPr lang="en-US" sz="1400" dirty="0" err="1"/>
              <a:t>topPathwaysUp</a:t>
            </a:r>
            <a:r>
              <a:rPr lang="en-US" sz="1400" dirty="0"/>
              <a:t>, rev(</a:t>
            </a:r>
            <a:r>
              <a:rPr lang="en-US" sz="1400" dirty="0" err="1"/>
              <a:t>topPathwaysDown</a:t>
            </a:r>
            <a:r>
              <a:rPr lang="en-US" sz="1400" dirty="0"/>
              <a:t>))</a:t>
            </a:r>
          </a:p>
          <a:p>
            <a:r>
              <a:rPr lang="en-US" sz="1400" dirty="0" err="1"/>
              <a:t>plotGseaTable</a:t>
            </a:r>
            <a:r>
              <a:rPr lang="en-US" sz="1400" dirty="0"/>
              <a:t>(</a:t>
            </a:r>
            <a:r>
              <a:rPr lang="en-US" sz="1400" dirty="0" err="1"/>
              <a:t>examplePathways</a:t>
            </a:r>
            <a:r>
              <a:rPr lang="en-US" sz="1400" dirty="0"/>
              <a:t>[</a:t>
            </a:r>
            <a:r>
              <a:rPr lang="en-US" sz="1400" dirty="0" err="1"/>
              <a:t>topPathways</a:t>
            </a:r>
            <a:r>
              <a:rPr lang="en-US" sz="1400" dirty="0"/>
              <a:t>], </a:t>
            </a:r>
            <a:r>
              <a:rPr lang="en-US" sz="1400" dirty="0" err="1"/>
              <a:t>exampleRanks</a:t>
            </a:r>
            <a:r>
              <a:rPr lang="en-US" sz="1400" dirty="0"/>
              <a:t>, </a:t>
            </a:r>
            <a:r>
              <a:rPr lang="en-US" sz="1400" dirty="0" err="1"/>
              <a:t>fgseaRes</a:t>
            </a:r>
            <a:r>
              <a:rPr lang="en-US" sz="1400" dirty="0"/>
              <a:t>, </a:t>
            </a:r>
          </a:p>
          <a:p>
            <a:r>
              <a:rPr lang="en-US" sz="1400" dirty="0"/>
              <a:t>              </a:t>
            </a:r>
            <a:r>
              <a:rPr lang="en-US" sz="1400" dirty="0" err="1"/>
              <a:t>gseaParam</a:t>
            </a:r>
            <a:r>
              <a:rPr lang="en-US" sz="1400" dirty="0"/>
              <a:t> = 0.5)</a:t>
            </a:r>
          </a:p>
          <a:p>
            <a:endParaRPr lang="en-US" sz="1400" dirty="0"/>
          </a:p>
          <a:p>
            <a:endParaRPr lang="en-US" sz="1400" dirty="0"/>
          </a:p>
          <a:p>
            <a:r>
              <a:rPr lang="en-US" sz="1400" dirty="0"/>
              <a:t>					</a:t>
            </a:r>
          </a:p>
          <a:p>
            <a:endParaRPr lang="en-US" sz="1400" dirty="0"/>
          </a:p>
          <a:p>
            <a:endParaRPr lang="en-US" sz="1400" dirty="0"/>
          </a:p>
          <a:p>
            <a:endParaRPr lang="en-US" dirty="0"/>
          </a:p>
          <a:p>
            <a:r>
              <a:rPr lang="en-US" dirty="0"/>
              <a:t> </a:t>
            </a:r>
          </a:p>
        </p:txBody>
      </p:sp>
    </p:spTree>
    <p:extLst>
      <p:ext uri="{BB962C8B-B14F-4D97-AF65-F5344CB8AC3E}">
        <p14:creationId xmlns:p14="http://schemas.microsoft.com/office/powerpoint/2010/main" val="343545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371600"/>
            <a:ext cx="8534400" cy="1723549"/>
          </a:xfrm>
          <a:prstGeom prst="rect">
            <a:avLst/>
          </a:prstGeom>
          <a:noFill/>
        </p:spPr>
        <p:txBody>
          <a:bodyPr wrap="square" rtlCol="0">
            <a:spAutoFit/>
          </a:bodyPr>
          <a:lstStyle/>
          <a:p>
            <a:endParaRPr lang="en-US" sz="1400" dirty="0"/>
          </a:p>
          <a:p>
            <a:endParaRPr lang="en-US" sz="1400" dirty="0"/>
          </a:p>
          <a:p>
            <a:r>
              <a:rPr lang="en-US" sz="1400" dirty="0"/>
              <a:t>					</a:t>
            </a:r>
          </a:p>
          <a:p>
            <a:endParaRPr lang="en-US" sz="1400" dirty="0"/>
          </a:p>
          <a:p>
            <a:endParaRPr lang="en-US" sz="1400" dirty="0"/>
          </a:p>
          <a:p>
            <a:endParaRPr lang="en-US" dirty="0"/>
          </a:p>
          <a:p>
            <a:r>
              <a:rPr lang="en-US" dirty="0"/>
              <a:t> </a:t>
            </a:r>
          </a:p>
        </p:txBody>
      </p:sp>
      <p:pic>
        <p:nvPicPr>
          <p:cNvPr id="2" name="Picture 1">
            <a:extLst>
              <a:ext uri="{FF2B5EF4-FFF2-40B4-BE49-F238E27FC236}">
                <a16:creationId xmlns:a16="http://schemas.microsoft.com/office/drawing/2014/main" id="{8695E334-BE53-4094-8709-A6F08FA89DA4}"/>
              </a:ext>
            </a:extLst>
          </p:cNvPr>
          <p:cNvPicPr>
            <a:picLocks noChangeAspect="1"/>
          </p:cNvPicPr>
          <p:nvPr/>
        </p:nvPicPr>
        <p:blipFill>
          <a:blip r:embed="rId2"/>
          <a:stretch>
            <a:fillRect/>
          </a:stretch>
        </p:blipFill>
        <p:spPr>
          <a:xfrm>
            <a:off x="472440" y="1964376"/>
            <a:ext cx="4099560" cy="3307680"/>
          </a:xfrm>
          <a:prstGeom prst="rect">
            <a:avLst/>
          </a:prstGeom>
        </p:spPr>
      </p:pic>
      <p:pic>
        <p:nvPicPr>
          <p:cNvPr id="5" name="Picture 4">
            <a:extLst>
              <a:ext uri="{FF2B5EF4-FFF2-40B4-BE49-F238E27FC236}">
                <a16:creationId xmlns:a16="http://schemas.microsoft.com/office/drawing/2014/main" id="{A8D6D776-1AB0-4C95-8FDD-7E1DAF33E5BA}"/>
              </a:ext>
            </a:extLst>
          </p:cNvPr>
          <p:cNvPicPr>
            <a:picLocks noChangeAspect="1"/>
          </p:cNvPicPr>
          <p:nvPr/>
        </p:nvPicPr>
        <p:blipFill>
          <a:blip r:embed="rId3"/>
          <a:stretch>
            <a:fillRect/>
          </a:stretch>
        </p:blipFill>
        <p:spPr>
          <a:xfrm>
            <a:off x="4882757" y="1964376"/>
            <a:ext cx="3645685" cy="2941476"/>
          </a:xfrm>
          <a:prstGeom prst="rect">
            <a:avLst/>
          </a:prstGeom>
        </p:spPr>
      </p:pic>
      <p:sp>
        <p:nvSpPr>
          <p:cNvPr id="6" name="TextBox 5">
            <a:extLst>
              <a:ext uri="{FF2B5EF4-FFF2-40B4-BE49-F238E27FC236}">
                <a16:creationId xmlns:a16="http://schemas.microsoft.com/office/drawing/2014/main" id="{3EDE793E-09FF-4FBB-8E1E-4391A0FF0A5E}"/>
              </a:ext>
            </a:extLst>
          </p:cNvPr>
          <p:cNvSpPr txBox="1"/>
          <p:nvPr/>
        </p:nvSpPr>
        <p:spPr>
          <a:xfrm>
            <a:off x="335280" y="5301734"/>
            <a:ext cx="4121641" cy="369332"/>
          </a:xfrm>
          <a:prstGeom prst="rect">
            <a:avLst/>
          </a:prstGeom>
          <a:noFill/>
        </p:spPr>
        <p:txBody>
          <a:bodyPr wrap="none" rtlCol="0">
            <a:spAutoFit/>
          </a:bodyPr>
          <a:lstStyle/>
          <a:p>
            <a:r>
              <a:rPr lang="en-US" dirty="0"/>
              <a:t>Example table-plot from previous code</a:t>
            </a:r>
          </a:p>
        </p:txBody>
      </p:sp>
      <p:sp>
        <p:nvSpPr>
          <p:cNvPr id="7" name="TextBox 6">
            <a:extLst>
              <a:ext uri="{FF2B5EF4-FFF2-40B4-BE49-F238E27FC236}">
                <a16:creationId xmlns:a16="http://schemas.microsoft.com/office/drawing/2014/main" id="{4F097214-1BCC-42C2-BC1F-AA13A11AFC72}"/>
              </a:ext>
            </a:extLst>
          </p:cNvPr>
          <p:cNvSpPr txBox="1"/>
          <p:nvPr/>
        </p:nvSpPr>
        <p:spPr>
          <a:xfrm>
            <a:off x="4756641" y="5272056"/>
            <a:ext cx="4134465" cy="923330"/>
          </a:xfrm>
          <a:prstGeom prst="rect">
            <a:avLst/>
          </a:prstGeom>
          <a:noFill/>
        </p:spPr>
        <p:txBody>
          <a:bodyPr wrap="none" rtlCol="0">
            <a:spAutoFit/>
          </a:bodyPr>
          <a:lstStyle/>
          <a:p>
            <a:r>
              <a:rPr lang="en-US" dirty="0"/>
              <a:t>Example Enrichment plot </a:t>
            </a:r>
          </a:p>
          <a:p>
            <a:r>
              <a:rPr lang="en-US" dirty="0"/>
              <a:t> from previous code (programmed cell </a:t>
            </a:r>
          </a:p>
          <a:p>
            <a:r>
              <a:rPr lang="en-US" dirty="0"/>
              <a:t>death pathway)</a:t>
            </a:r>
          </a:p>
        </p:txBody>
      </p:sp>
    </p:spTree>
    <p:extLst>
      <p:ext uri="{BB962C8B-B14F-4D97-AF65-F5344CB8AC3E}">
        <p14:creationId xmlns:p14="http://schemas.microsoft.com/office/powerpoint/2010/main" val="180575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716D419C-AE7B-4E7E-9754-D08393EE6A24}"/>
              </a:ext>
            </a:extLst>
          </p:cNvPr>
          <p:cNvPicPr>
            <a:picLocks noGrp="1" noChangeAspect="1"/>
          </p:cNvPicPr>
          <p:nvPr>
            <p:ph/>
          </p:nvPr>
        </p:nvPicPr>
        <p:blipFill rotWithShape="1">
          <a:blip r:embed="rId2"/>
          <a:srcRect t="7027"/>
          <a:stretch/>
        </p:blipFill>
        <p:spPr>
          <a:xfrm>
            <a:off x="457200" y="914400"/>
            <a:ext cx="7897886" cy="5440362"/>
          </a:xfrm>
          <a:prstGeom prst="rect">
            <a:avLst/>
          </a:prstGeom>
        </p:spPr>
      </p:pic>
      <p:sp>
        <p:nvSpPr>
          <p:cNvPr id="4" name="Title 1">
            <a:extLst>
              <a:ext uri="{FF2B5EF4-FFF2-40B4-BE49-F238E27FC236}">
                <a16:creationId xmlns:a16="http://schemas.microsoft.com/office/drawing/2014/main" id="{397E437D-F141-4FF2-B02A-69FC7105801A}"/>
              </a:ext>
            </a:extLst>
          </p:cNvPr>
          <p:cNvSpPr txBox="1">
            <a:spLocks/>
          </p:cNvSpPr>
          <p:nvPr/>
        </p:nvSpPr>
        <p:spPr bwMode="auto">
          <a:xfrm>
            <a:off x="457200" y="206826"/>
            <a:ext cx="872083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Example Datasets</a:t>
            </a:r>
          </a:p>
        </p:txBody>
      </p:sp>
    </p:spTree>
    <p:extLst>
      <p:ext uri="{BB962C8B-B14F-4D97-AF65-F5344CB8AC3E}">
        <p14:creationId xmlns:p14="http://schemas.microsoft.com/office/powerpoint/2010/main" val="27456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2EF9ED0-48B1-4463-A8E1-32142D4AB6D5}"/>
              </a:ext>
            </a:extLst>
          </p:cNvPr>
          <p:cNvSpPr txBox="1">
            <a:spLocks/>
          </p:cNvSpPr>
          <p:nvPr/>
        </p:nvSpPr>
        <p:spPr bwMode="auto">
          <a:xfrm>
            <a:off x="457200" y="228600"/>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Preparing Input files for GSEA</a:t>
            </a:r>
          </a:p>
        </p:txBody>
      </p:sp>
      <p:pic>
        <p:nvPicPr>
          <p:cNvPr id="4" name="Picture 3">
            <a:extLst>
              <a:ext uri="{FF2B5EF4-FFF2-40B4-BE49-F238E27FC236}">
                <a16:creationId xmlns:a16="http://schemas.microsoft.com/office/drawing/2014/main" id="{239715D4-DB57-4393-B8B1-4D39DA13CFE8}"/>
              </a:ext>
            </a:extLst>
          </p:cNvPr>
          <p:cNvPicPr>
            <a:picLocks noChangeAspect="1"/>
          </p:cNvPicPr>
          <p:nvPr/>
        </p:nvPicPr>
        <p:blipFill>
          <a:blip r:embed="rId3"/>
          <a:stretch>
            <a:fillRect/>
          </a:stretch>
        </p:blipFill>
        <p:spPr>
          <a:xfrm>
            <a:off x="152400" y="1752600"/>
            <a:ext cx="8762253" cy="3124200"/>
          </a:xfrm>
          <a:prstGeom prst="rect">
            <a:avLst/>
          </a:prstGeom>
        </p:spPr>
      </p:pic>
      <p:sp>
        <p:nvSpPr>
          <p:cNvPr id="5" name="Rectangle 4">
            <a:extLst>
              <a:ext uri="{FF2B5EF4-FFF2-40B4-BE49-F238E27FC236}">
                <a16:creationId xmlns:a16="http://schemas.microsoft.com/office/drawing/2014/main" id="{A77020C2-3BB2-4E2E-9F89-06AB67A955D3}"/>
              </a:ext>
            </a:extLst>
          </p:cNvPr>
          <p:cNvSpPr/>
          <p:nvPr/>
        </p:nvSpPr>
        <p:spPr>
          <a:xfrm>
            <a:off x="4342653" y="5761038"/>
            <a:ext cx="4572000" cy="461665"/>
          </a:xfrm>
          <a:prstGeom prst="rect">
            <a:avLst/>
          </a:prstGeom>
        </p:spPr>
        <p:txBody>
          <a:bodyPr>
            <a:spAutoFit/>
          </a:bodyPr>
          <a:lstStyle/>
          <a:p>
            <a:r>
              <a:rPr lang="en-US" sz="1200" dirty="0">
                <a:hlinkClick r:id="rId4">
                  <a:extLst>
                    <a:ext uri="{A12FA001-AC4F-418D-AE19-62706E023703}">
                      <ahyp:hlinkClr xmlns:ahyp="http://schemas.microsoft.com/office/drawing/2018/hyperlinkcolor" val="tx"/>
                    </a:ext>
                  </a:extLst>
                </a:hlinkClick>
              </a:rPr>
              <a:t>https://software.broadinstitute.org/gsea/doc/GSEAUserGuideFrame.html</a:t>
            </a:r>
            <a:endParaRPr lang="en-US" sz="1200" dirty="0"/>
          </a:p>
        </p:txBody>
      </p:sp>
      <p:sp>
        <p:nvSpPr>
          <p:cNvPr id="6" name="Oval 5">
            <a:extLst>
              <a:ext uri="{FF2B5EF4-FFF2-40B4-BE49-F238E27FC236}">
                <a16:creationId xmlns:a16="http://schemas.microsoft.com/office/drawing/2014/main" id="{8E2D0D42-394D-4412-8915-A7A209439BCC}"/>
              </a:ext>
            </a:extLst>
          </p:cNvPr>
          <p:cNvSpPr/>
          <p:nvPr/>
        </p:nvSpPr>
        <p:spPr>
          <a:xfrm>
            <a:off x="76200" y="3943165"/>
            <a:ext cx="1676400" cy="9144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6CDAA0-F663-473D-BB80-B53AAFFBFC19}"/>
              </a:ext>
            </a:extLst>
          </p:cNvPr>
          <p:cNvSpPr txBox="1"/>
          <p:nvPr/>
        </p:nvSpPr>
        <p:spPr>
          <a:xfrm>
            <a:off x="1567869" y="4949587"/>
            <a:ext cx="3659976" cy="369332"/>
          </a:xfrm>
          <a:prstGeom prst="rect">
            <a:avLst/>
          </a:prstGeom>
          <a:noFill/>
        </p:spPr>
        <p:txBody>
          <a:bodyPr wrap="none" rtlCol="0">
            <a:spAutoFit/>
          </a:bodyPr>
          <a:lstStyle/>
          <a:p>
            <a:r>
              <a:rPr lang="en-US" dirty="0"/>
              <a:t>*Only required for Microarray data</a:t>
            </a:r>
          </a:p>
        </p:txBody>
      </p:sp>
    </p:spTree>
    <p:extLst>
      <p:ext uri="{BB962C8B-B14F-4D97-AF65-F5344CB8AC3E}">
        <p14:creationId xmlns:p14="http://schemas.microsoft.com/office/powerpoint/2010/main" val="140428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E6D6-2AB8-47DF-AE9F-10499EE07162}"/>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26C84310-9C68-4525-B741-B59BF8391E03}"/>
              </a:ext>
            </a:extLst>
          </p:cNvPr>
          <p:cNvSpPr>
            <a:spLocks noGrp="1"/>
          </p:cNvSpPr>
          <p:nvPr>
            <p:ph idx="1"/>
          </p:nvPr>
        </p:nvSpPr>
        <p:spPr/>
        <p:txBody>
          <a:bodyPr/>
          <a:lstStyle/>
          <a:p>
            <a:r>
              <a:rPr lang="en-US" dirty="0"/>
              <a:t>What is GSEA?</a:t>
            </a:r>
          </a:p>
          <a:p>
            <a:r>
              <a:rPr lang="en-US" dirty="0"/>
              <a:t>How to use GSEA?</a:t>
            </a:r>
          </a:p>
          <a:p>
            <a:r>
              <a:rPr lang="en-US" dirty="0"/>
              <a:t>GSEA R versions</a:t>
            </a:r>
          </a:p>
          <a:p>
            <a:r>
              <a:rPr lang="en-US" dirty="0"/>
              <a:t>Samples used</a:t>
            </a:r>
          </a:p>
          <a:p>
            <a:r>
              <a:rPr lang="en-US" dirty="0"/>
              <a:t>Demo</a:t>
            </a:r>
          </a:p>
        </p:txBody>
      </p:sp>
    </p:spTree>
    <p:extLst>
      <p:ext uri="{BB962C8B-B14F-4D97-AF65-F5344CB8AC3E}">
        <p14:creationId xmlns:p14="http://schemas.microsoft.com/office/powerpoint/2010/main" val="119525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18E54043-CD2B-4B9F-8F98-02C0CF2415BD}"/>
              </a:ext>
            </a:extLst>
          </p:cNvPr>
          <p:cNvPicPr>
            <a:picLocks noGrp="1" noChangeAspect="1"/>
          </p:cNvPicPr>
          <p:nvPr>
            <p:ph/>
          </p:nvPr>
        </p:nvPicPr>
        <p:blipFill>
          <a:blip r:embed="rId2"/>
          <a:stretch>
            <a:fillRect/>
          </a:stretch>
        </p:blipFill>
        <p:spPr>
          <a:xfrm>
            <a:off x="685800" y="914400"/>
            <a:ext cx="7290569" cy="5416893"/>
          </a:xfrm>
          <a:prstGeom prst="rect">
            <a:avLst/>
          </a:prstGeom>
        </p:spPr>
      </p:pic>
      <p:sp>
        <p:nvSpPr>
          <p:cNvPr id="4" name="Title 1">
            <a:extLst>
              <a:ext uri="{FF2B5EF4-FFF2-40B4-BE49-F238E27FC236}">
                <a16:creationId xmlns:a16="http://schemas.microsoft.com/office/drawing/2014/main" id="{12E0940F-4224-4965-8F44-54E0E9435482}"/>
              </a:ext>
            </a:extLst>
          </p:cNvPr>
          <p:cNvSpPr txBox="1">
            <a:spLocks/>
          </p:cNvSpPr>
          <p:nvPr/>
        </p:nvSpPr>
        <p:spPr bwMode="auto">
          <a:xfrm>
            <a:off x="457200" y="206826"/>
            <a:ext cx="872083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Preparing Expression dataset file (.</a:t>
            </a:r>
            <a:r>
              <a:rPr lang="en-US" kern="0" dirty="0" err="1"/>
              <a:t>gct</a:t>
            </a:r>
            <a:r>
              <a:rPr lang="en-US" kern="0" dirty="0"/>
              <a:t> format)</a:t>
            </a:r>
          </a:p>
        </p:txBody>
      </p:sp>
    </p:spTree>
    <p:extLst>
      <p:ext uri="{BB962C8B-B14F-4D97-AF65-F5344CB8AC3E}">
        <p14:creationId xmlns:p14="http://schemas.microsoft.com/office/powerpoint/2010/main" val="3691248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6197EF-934E-4FCA-B50C-50297A342242}"/>
              </a:ext>
            </a:extLst>
          </p:cNvPr>
          <p:cNvPicPr>
            <a:picLocks noChangeAspect="1"/>
          </p:cNvPicPr>
          <p:nvPr/>
        </p:nvPicPr>
        <p:blipFill>
          <a:blip r:embed="rId2"/>
          <a:stretch>
            <a:fillRect/>
          </a:stretch>
        </p:blipFill>
        <p:spPr>
          <a:xfrm>
            <a:off x="152400" y="1066800"/>
            <a:ext cx="7883450" cy="5260791"/>
          </a:xfrm>
          <a:prstGeom prst="rect">
            <a:avLst/>
          </a:prstGeom>
        </p:spPr>
      </p:pic>
      <p:sp>
        <p:nvSpPr>
          <p:cNvPr id="4" name="Title 1">
            <a:extLst>
              <a:ext uri="{FF2B5EF4-FFF2-40B4-BE49-F238E27FC236}">
                <a16:creationId xmlns:a16="http://schemas.microsoft.com/office/drawing/2014/main" id="{A9727D86-8FD2-4E1A-892E-FBCA445B7E2F}"/>
              </a:ext>
            </a:extLst>
          </p:cNvPr>
          <p:cNvSpPr txBox="1">
            <a:spLocks/>
          </p:cNvSpPr>
          <p:nvPr/>
        </p:nvSpPr>
        <p:spPr bwMode="auto">
          <a:xfrm>
            <a:off x="609600" y="210528"/>
            <a:ext cx="872083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Preparing Phenotype label file (.</a:t>
            </a:r>
            <a:r>
              <a:rPr lang="en-US" kern="0" dirty="0" err="1"/>
              <a:t>cls</a:t>
            </a:r>
            <a:r>
              <a:rPr lang="en-US" kern="0" dirty="0"/>
              <a:t> format)</a:t>
            </a:r>
          </a:p>
        </p:txBody>
      </p:sp>
    </p:spTree>
    <p:extLst>
      <p:ext uri="{BB962C8B-B14F-4D97-AF65-F5344CB8AC3E}">
        <p14:creationId xmlns:p14="http://schemas.microsoft.com/office/powerpoint/2010/main" val="4016502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AD5FA9-B82A-474B-A247-3F4E2FF630B6}"/>
              </a:ext>
            </a:extLst>
          </p:cNvPr>
          <p:cNvPicPr>
            <a:picLocks noChangeAspect="1"/>
          </p:cNvPicPr>
          <p:nvPr/>
        </p:nvPicPr>
        <p:blipFill>
          <a:blip r:embed="rId2"/>
          <a:stretch>
            <a:fillRect/>
          </a:stretch>
        </p:blipFill>
        <p:spPr>
          <a:xfrm>
            <a:off x="0" y="1962761"/>
            <a:ext cx="9144000" cy="2932478"/>
          </a:xfrm>
          <a:prstGeom prst="rect">
            <a:avLst/>
          </a:prstGeom>
        </p:spPr>
      </p:pic>
      <p:sp>
        <p:nvSpPr>
          <p:cNvPr id="5" name="TextBox 4">
            <a:extLst>
              <a:ext uri="{FF2B5EF4-FFF2-40B4-BE49-F238E27FC236}">
                <a16:creationId xmlns:a16="http://schemas.microsoft.com/office/drawing/2014/main" id="{092140DA-EE7E-604F-BDAF-563C2A778F1E}"/>
              </a:ext>
            </a:extLst>
          </p:cNvPr>
          <p:cNvSpPr txBox="1"/>
          <p:nvPr/>
        </p:nvSpPr>
        <p:spPr>
          <a:xfrm>
            <a:off x="2111619" y="457200"/>
            <a:ext cx="4920762" cy="646331"/>
          </a:xfrm>
          <a:prstGeom prst="rect">
            <a:avLst/>
          </a:prstGeom>
          <a:noFill/>
        </p:spPr>
        <p:txBody>
          <a:bodyPr wrap="square" rtlCol="0">
            <a:spAutoFit/>
          </a:bodyPr>
          <a:lstStyle/>
          <a:p>
            <a:pPr algn="ctr"/>
            <a:r>
              <a:rPr lang="en-US" dirty="0"/>
              <a:t>TCGA Prostate Cancer Patient Data Example</a:t>
            </a:r>
          </a:p>
          <a:p>
            <a:pPr algn="ctr"/>
            <a:r>
              <a:rPr lang="en-US" dirty="0"/>
              <a:t>- RNA seq -</a:t>
            </a:r>
          </a:p>
        </p:txBody>
      </p:sp>
      <p:sp>
        <p:nvSpPr>
          <p:cNvPr id="6" name="Right Brace 5">
            <a:extLst>
              <a:ext uri="{FF2B5EF4-FFF2-40B4-BE49-F238E27FC236}">
                <a16:creationId xmlns:a16="http://schemas.microsoft.com/office/drawing/2014/main" id="{AA48426F-E9FF-5D43-8BE5-CE7A9755FFBC}"/>
              </a:ext>
            </a:extLst>
          </p:cNvPr>
          <p:cNvSpPr/>
          <p:nvPr/>
        </p:nvSpPr>
        <p:spPr>
          <a:xfrm rot="16200000">
            <a:off x="381802" y="1257292"/>
            <a:ext cx="228600" cy="9906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2F434B1-E4CC-5242-85AE-9E6227AF2186}"/>
              </a:ext>
            </a:extLst>
          </p:cNvPr>
          <p:cNvSpPr txBox="1"/>
          <p:nvPr/>
        </p:nvSpPr>
        <p:spPr>
          <a:xfrm>
            <a:off x="50306" y="1249308"/>
            <a:ext cx="889987" cy="369332"/>
          </a:xfrm>
          <a:prstGeom prst="rect">
            <a:avLst/>
          </a:prstGeom>
          <a:noFill/>
        </p:spPr>
        <p:txBody>
          <a:bodyPr wrap="none" rtlCol="0">
            <a:spAutoFit/>
          </a:bodyPr>
          <a:lstStyle/>
          <a:p>
            <a:r>
              <a:rPr lang="en-US" dirty="0"/>
              <a:t>Mutant</a:t>
            </a:r>
          </a:p>
        </p:txBody>
      </p:sp>
      <p:sp>
        <p:nvSpPr>
          <p:cNvPr id="8" name="Right Brace 7">
            <a:extLst>
              <a:ext uri="{FF2B5EF4-FFF2-40B4-BE49-F238E27FC236}">
                <a16:creationId xmlns:a16="http://schemas.microsoft.com/office/drawing/2014/main" id="{EA37881D-DA82-004E-A162-D373AF704E13}"/>
              </a:ext>
            </a:extLst>
          </p:cNvPr>
          <p:cNvSpPr/>
          <p:nvPr/>
        </p:nvSpPr>
        <p:spPr>
          <a:xfrm rot="16200000">
            <a:off x="4801000" y="-2171307"/>
            <a:ext cx="228601" cy="784779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02CD6BB-4EA0-3345-85AA-04DC41C28AE5}"/>
              </a:ext>
            </a:extLst>
          </p:cNvPr>
          <p:cNvSpPr txBox="1"/>
          <p:nvPr/>
        </p:nvSpPr>
        <p:spPr>
          <a:xfrm>
            <a:off x="4318470" y="1249308"/>
            <a:ext cx="1193660" cy="369332"/>
          </a:xfrm>
          <a:prstGeom prst="rect">
            <a:avLst/>
          </a:prstGeom>
          <a:noFill/>
        </p:spPr>
        <p:txBody>
          <a:bodyPr wrap="none" rtlCol="0">
            <a:spAutoFit/>
          </a:bodyPr>
          <a:lstStyle/>
          <a:p>
            <a:r>
              <a:rPr lang="en-US" dirty="0"/>
              <a:t>Wild Type</a:t>
            </a:r>
          </a:p>
        </p:txBody>
      </p:sp>
      <p:sp>
        <p:nvSpPr>
          <p:cNvPr id="10" name="TextBox 9">
            <a:extLst>
              <a:ext uri="{FF2B5EF4-FFF2-40B4-BE49-F238E27FC236}">
                <a16:creationId xmlns:a16="http://schemas.microsoft.com/office/drawing/2014/main" id="{5EA1DCBF-4556-8142-AACF-9BFE12D1C162}"/>
              </a:ext>
            </a:extLst>
          </p:cNvPr>
          <p:cNvSpPr txBox="1"/>
          <p:nvPr/>
        </p:nvSpPr>
        <p:spPr>
          <a:xfrm>
            <a:off x="459335" y="5035042"/>
            <a:ext cx="8353569" cy="923330"/>
          </a:xfrm>
          <a:prstGeom prst="rect">
            <a:avLst/>
          </a:prstGeom>
          <a:noFill/>
        </p:spPr>
        <p:txBody>
          <a:bodyPr wrap="none" rtlCol="0">
            <a:spAutoFit/>
          </a:bodyPr>
          <a:lstStyle/>
          <a:p>
            <a:r>
              <a:rPr lang="en-US" dirty="0"/>
              <a:t>In this example, we separated the patient population into two phenotype groups:</a:t>
            </a:r>
          </a:p>
          <a:p>
            <a:r>
              <a:rPr lang="en-US" dirty="0"/>
              <a:t>	- Mutant SPOP protein</a:t>
            </a:r>
          </a:p>
          <a:p>
            <a:r>
              <a:rPr lang="en-US" dirty="0"/>
              <a:t>	- Wild Type SPOP protein</a:t>
            </a:r>
          </a:p>
        </p:txBody>
      </p:sp>
    </p:spTree>
    <p:extLst>
      <p:ext uri="{BB962C8B-B14F-4D97-AF65-F5344CB8AC3E}">
        <p14:creationId xmlns:p14="http://schemas.microsoft.com/office/powerpoint/2010/main" val="238767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B10E40-C253-5044-8AF6-AB5A6F9FFA8D}"/>
              </a:ext>
            </a:extLst>
          </p:cNvPr>
          <p:cNvPicPr>
            <a:picLocks noChangeAspect="1"/>
          </p:cNvPicPr>
          <p:nvPr/>
        </p:nvPicPr>
        <p:blipFill>
          <a:blip r:embed="rId2"/>
          <a:stretch>
            <a:fillRect/>
          </a:stretch>
        </p:blipFill>
        <p:spPr>
          <a:xfrm>
            <a:off x="1066800" y="221113"/>
            <a:ext cx="3175000" cy="3175000"/>
          </a:xfrm>
          <a:prstGeom prst="rect">
            <a:avLst/>
          </a:prstGeom>
        </p:spPr>
      </p:pic>
      <p:pic>
        <p:nvPicPr>
          <p:cNvPr id="6" name="Picture 5">
            <a:extLst>
              <a:ext uri="{FF2B5EF4-FFF2-40B4-BE49-F238E27FC236}">
                <a16:creationId xmlns:a16="http://schemas.microsoft.com/office/drawing/2014/main" id="{A87B9662-5F59-984E-9513-2DDC0158A459}"/>
              </a:ext>
            </a:extLst>
          </p:cNvPr>
          <p:cNvPicPr>
            <a:picLocks noChangeAspect="1"/>
          </p:cNvPicPr>
          <p:nvPr/>
        </p:nvPicPr>
        <p:blipFill>
          <a:blip r:embed="rId3"/>
          <a:stretch>
            <a:fillRect/>
          </a:stretch>
        </p:blipFill>
        <p:spPr>
          <a:xfrm>
            <a:off x="4902200" y="3461887"/>
            <a:ext cx="3175000" cy="3175000"/>
          </a:xfrm>
          <a:prstGeom prst="rect">
            <a:avLst/>
          </a:prstGeom>
        </p:spPr>
      </p:pic>
      <p:pic>
        <p:nvPicPr>
          <p:cNvPr id="8" name="Picture 7">
            <a:extLst>
              <a:ext uri="{FF2B5EF4-FFF2-40B4-BE49-F238E27FC236}">
                <a16:creationId xmlns:a16="http://schemas.microsoft.com/office/drawing/2014/main" id="{9B5D2252-DCF7-C643-8B33-28C1E1CCFF38}"/>
              </a:ext>
            </a:extLst>
          </p:cNvPr>
          <p:cNvPicPr>
            <a:picLocks noChangeAspect="1"/>
          </p:cNvPicPr>
          <p:nvPr/>
        </p:nvPicPr>
        <p:blipFill>
          <a:blip r:embed="rId4"/>
          <a:stretch>
            <a:fillRect/>
          </a:stretch>
        </p:blipFill>
        <p:spPr>
          <a:xfrm>
            <a:off x="1066800" y="3461887"/>
            <a:ext cx="3175000" cy="3175000"/>
          </a:xfrm>
          <a:prstGeom prst="rect">
            <a:avLst/>
          </a:prstGeom>
        </p:spPr>
      </p:pic>
      <p:pic>
        <p:nvPicPr>
          <p:cNvPr id="10" name="Picture 9">
            <a:extLst>
              <a:ext uri="{FF2B5EF4-FFF2-40B4-BE49-F238E27FC236}">
                <a16:creationId xmlns:a16="http://schemas.microsoft.com/office/drawing/2014/main" id="{057CE4EA-58FC-F141-ACEE-E51B2D4C046A}"/>
              </a:ext>
            </a:extLst>
          </p:cNvPr>
          <p:cNvPicPr>
            <a:picLocks noChangeAspect="1"/>
          </p:cNvPicPr>
          <p:nvPr/>
        </p:nvPicPr>
        <p:blipFill>
          <a:blip r:embed="rId5"/>
          <a:stretch>
            <a:fillRect/>
          </a:stretch>
        </p:blipFill>
        <p:spPr>
          <a:xfrm>
            <a:off x="4902200" y="221113"/>
            <a:ext cx="3175000" cy="3175000"/>
          </a:xfrm>
          <a:prstGeom prst="rect">
            <a:avLst/>
          </a:prstGeom>
        </p:spPr>
      </p:pic>
    </p:spTree>
    <p:extLst>
      <p:ext uri="{BB962C8B-B14F-4D97-AF65-F5344CB8AC3E}">
        <p14:creationId xmlns:p14="http://schemas.microsoft.com/office/powerpoint/2010/main" val="69951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653BB9A0-6BE3-4D4B-BE56-6552A11E04BF}"/>
              </a:ext>
            </a:extLst>
          </p:cNvPr>
          <p:cNvSpPr>
            <a:spLocks noGrp="1" noChangeArrowheads="1"/>
          </p:cNvSpPr>
          <p:nvPr>
            <p:ph type="title"/>
          </p:nvPr>
        </p:nvSpPr>
        <p:spPr>
          <a:xfrm>
            <a:off x="838200" y="175419"/>
            <a:ext cx="5105400" cy="563562"/>
          </a:xfrm>
        </p:spPr>
        <p:txBody>
          <a:bodyPr/>
          <a:lstStyle/>
          <a:p>
            <a:pPr algn="l" eaLnBrk="1" hangingPunct="1"/>
            <a:r>
              <a:rPr lang="en-US" altLang="en-US" sz="4000" dirty="0"/>
              <a:t>GSEA overview</a:t>
            </a:r>
          </a:p>
        </p:txBody>
      </p:sp>
      <p:sp>
        <p:nvSpPr>
          <p:cNvPr id="45058" name="Rectangle 3">
            <a:extLst>
              <a:ext uri="{FF2B5EF4-FFF2-40B4-BE49-F238E27FC236}">
                <a16:creationId xmlns:a16="http://schemas.microsoft.com/office/drawing/2014/main" id="{AA44FDA0-685F-4E74-9822-DA619271B32E}"/>
              </a:ext>
            </a:extLst>
          </p:cNvPr>
          <p:cNvSpPr>
            <a:spLocks noGrp="1" noChangeArrowheads="1"/>
          </p:cNvSpPr>
          <p:nvPr>
            <p:ph type="body" idx="1"/>
          </p:nvPr>
        </p:nvSpPr>
        <p:spPr>
          <a:xfrm>
            <a:off x="381000" y="4876800"/>
            <a:ext cx="8229600" cy="1524000"/>
          </a:xfrm>
        </p:spPr>
        <p:txBody>
          <a:bodyPr/>
          <a:lstStyle/>
          <a:p>
            <a:pPr eaLnBrk="1" hangingPunct="1">
              <a:buFontTx/>
              <a:buNone/>
            </a:pPr>
            <a:r>
              <a:rPr lang="en-US" altLang="en-US" sz="1800" dirty="0"/>
              <a:t>Subramanian, A., Tamayo, P., </a:t>
            </a:r>
            <a:r>
              <a:rPr lang="en-US" altLang="en-US" sz="1800" dirty="0" err="1"/>
              <a:t>Mootha</a:t>
            </a:r>
            <a:r>
              <a:rPr lang="en-US" altLang="en-US" sz="1800" dirty="0"/>
              <a:t>, V. K., Mukherjee, S., Ebert, B. L., Gillette, M. A., </a:t>
            </a:r>
            <a:r>
              <a:rPr lang="en-US" altLang="en-US" sz="1800" dirty="0" err="1"/>
              <a:t>Paulovich</a:t>
            </a:r>
            <a:r>
              <a:rPr lang="en-US" altLang="en-US" sz="1800" dirty="0"/>
              <a:t>, A., Pomeroy, S. L., Golub, T. R., Lander, E. S. &amp; </a:t>
            </a:r>
            <a:r>
              <a:rPr lang="en-US" altLang="en-US" sz="1800" dirty="0" err="1"/>
              <a:t>Mesirov</a:t>
            </a:r>
            <a:r>
              <a:rPr lang="en-US" altLang="en-US" sz="1800" dirty="0"/>
              <a:t>, J. P. (2005) Proc. Natl. Acad. Sci. USA 102, 15545-15550. </a:t>
            </a:r>
            <a:r>
              <a:rPr lang="en-US" altLang="en-US" sz="1800" b="1" dirty="0"/>
              <a:t>Gene set enrichment analysis: A knowledge-based approach for interpreting genome-wide expression profiles</a:t>
            </a:r>
            <a:r>
              <a:rPr lang="en-US" altLang="en-US" sz="1800" dirty="0"/>
              <a:t> </a:t>
            </a:r>
          </a:p>
        </p:txBody>
      </p:sp>
      <p:pic>
        <p:nvPicPr>
          <p:cNvPr id="45059" name="Picture 5" descr="PPT611">
            <a:extLst>
              <a:ext uri="{FF2B5EF4-FFF2-40B4-BE49-F238E27FC236}">
                <a16:creationId xmlns:a16="http://schemas.microsoft.com/office/drawing/2014/main" id="{C161F4A3-854D-4CFA-BCAA-65B26EF27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6913563"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76BAA7A-3A92-4A3D-8472-0B4B9764F6F6}"/>
              </a:ext>
            </a:extLst>
          </p:cNvPr>
          <p:cNvSpPr>
            <a:spLocks noGrp="1" noChangeArrowheads="1"/>
          </p:cNvSpPr>
          <p:nvPr>
            <p:ph type="title"/>
          </p:nvPr>
        </p:nvSpPr>
        <p:spPr>
          <a:xfrm>
            <a:off x="457200" y="228600"/>
            <a:ext cx="8229600" cy="1219200"/>
          </a:xfrm>
        </p:spPr>
        <p:txBody>
          <a:bodyPr/>
          <a:lstStyle/>
          <a:p>
            <a:pPr eaLnBrk="1" hangingPunct="1"/>
            <a:r>
              <a:rPr lang="en-US" altLang="en-US" sz="4000" dirty="0"/>
              <a:t>Gene Set Enrichment Analysis (GSEA)</a:t>
            </a:r>
          </a:p>
        </p:txBody>
      </p:sp>
      <p:sp>
        <p:nvSpPr>
          <p:cNvPr id="26626" name="Rectangle 3">
            <a:extLst>
              <a:ext uri="{FF2B5EF4-FFF2-40B4-BE49-F238E27FC236}">
                <a16:creationId xmlns:a16="http://schemas.microsoft.com/office/drawing/2014/main" id="{44F088DA-B045-4469-9CE3-7A4B786122B1}"/>
              </a:ext>
            </a:extLst>
          </p:cNvPr>
          <p:cNvSpPr>
            <a:spLocks noGrp="1" noChangeArrowheads="1"/>
          </p:cNvSpPr>
          <p:nvPr>
            <p:ph type="body" idx="1"/>
          </p:nvPr>
        </p:nvSpPr>
        <p:spPr>
          <a:xfrm>
            <a:off x="-36990" y="1981200"/>
            <a:ext cx="8876190" cy="4419600"/>
          </a:xfrm>
          <a:solidFill>
            <a:schemeClr val="bg1"/>
          </a:solidFill>
        </p:spPr>
        <p:txBody>
          <a:bodyPr/>
          <a:lstStyle/>
          <a:p>
            <a:pPr eaLnBrk="1" hangingPunct="1">
              <a:buFontTx/>
              <a:buNone/>
            </a:pPr>
            <a:r>
              <a:rPr lang="en-US" altLang="en-US" sz="2800" dirty="0"/>
              <a:t>	Given a predefined set of genes and measurement of expression from prior experiments (microarray or RNA-seq), GSEA determines if this set of genes (ranked by degree of correlation to a phenotype or disease ) is enriched or over </a:t>
            </a:r>
            <a:r>
              <a:rPr lang="en-US" altLang="en-US" sz="2800" dirty="0" err="1"/>
              <a:t>reprented</a:t>
            </a:r>
            <a:r>
              <a:rPr lang="en-US" altLang="en-US" sz="2800" dirty="0"/>
              <a:t> </a:t>
            </a:r>
          </a:p>
          <a:p>
            <a:pPr eaLnBrk="1" hangingPunct="1">
              <a:buFontTx/>
              <a:buNone/>
            </a:pPr>
            <a:endParaRPr lang="en-US" altLang="en-US" dirty="0"/>
          </a:p>
          <a:p>
            <a:pPr eaLnBrk="1" hangingPunct="1">
              <a:buFontTx/>
              <a:buNone/>
            </a:pPr>
            <a:r>
              <a:rPr lang="en-US" alt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93C3B4C3-CA00-457A-8948-BD0CF3071F2B}"/>
              </a:ext>
            </a:extLst>
          </p:cNvPr>
          <p:cNvSpPr>
            <a:spLocks noGrp="1" noChangeArrowheads="1"/>
          </p:cNvSpPr>
          <p:nvPr>
            <p:ph type="title"/>
          </p:nvPr>
        </p:nvSpPr>
        <p:spPr>
          <a:xfrm>
            <a:off x="457200" y="274638"/>
            <a:ext cx="8229600" cy="563562"/>
          </a:xfrm>
        </p:spPr>
        <p:txBody>
          <a:bodyPr/>
          <a:lstStyle/>
          <a:p>
            <a:pPr eaLnBrk="1" hangingPunct="1"/>
            <a:r>
              <a:rPr lang="en-US" altLang="en-US" sz="4000"/>
              <a:t>Advantages of GSEA</a:t>
            </a:r>
          </a:p>
        </p:txBody>
      </p:sp>
      <p:sp>
        <p:nvSpPr>
          <p:cNvPr id="43010" name="Rectangle 3">
            <a:extLst>
              <a:ext uri="{FF2B5EF4-FFF2-40B4-BE49-F238E27FC236}">
                <a16:creationId xmlns:a16="http://schemas.microsoft.com/office/drawing/2014/main" id="{A804F752-7E13-42C1-AE49-78D260C78744}"/>
              </a:ext>
            </a:extLst>
          </p:cNvPr>
          <p:cNvSpPr>
            <a:spLocks noGrp="1" noChangeArrowheads="1"/>
          </p:cNvSpPr>
          <p:nvPr>
            <p:ph type="body" idx="1"/>
          </p:nvPr>
        </p:nvSpPr>
        <p:spPr>
          <a:xfrm>
            <a:off x="424649" y="1447800"/>
            <a:ext cx="8229600" cy="5562600"/>
          </a:xfrm>
        </p:spPr>
        <p:txBody>
          <a:bodyPr/>
          <a:lstStyle/>
          <a:p>
            <a:pPr eaLnBrk="1" hangingPunct="1">
              <a:lnSpc>
                <a:spcPct val="80000"/>
              </a:lnSpc>
            </a:pPr>
            <a:r>
              <a:rPr lang="en-US" altLang="en-US" sz="2800" dirty="0"/>
              <a:t>Operates on any ordered gene list</a:t>
            </a:r>
          </a:p>
          <a:p>
            <a:pPr eaLnBrk="1" hangingPunct="1">
              <a:lnSpc>
                <a:spcPct val="80000"/>
              </a:lnSpc>
            </a:pPr>
            <a:r>
              <a:rPr lang="en-US" altLang="en-US" sz="2800" dirty="0"/>
              <a:t>Does not require a gene selection threshold or a statistically significant marker set</a:t>
            </a:r>
          </a:p>
          <a:p>
            <a:pPr eaLnBrk="1" hangingPunct="1">
              <a:lnSpc>
                <a:spcPct val="80000"/>
              </a:lnSpc>
            </a:pPr>
            <a:r>
              <a:rPr lang="en-US" altLang="ja-JP" sz="2800" dirty="0"/>
              <a:t>Preserves “biological” correlation to gene markers due to permutation of phenotype labels</a:t>
            </a:r>
          </a:p>
          <a:p>
            <a:pPr eaLnBrk="1" hangingPunct="1">
              <a:lnSpc>
                <a:spcPct val="80000"/>
              </a:lnSpc>
            </a:pPr>
            <a:r>
              <a:rPr lang="en-US" altLang="en-US" sz="2800" dirty="0"/>
              <a:t>Distribution-free, non-parametric, permutation-based test procedures with increased statistical power</a:t>
            </a:r>
          </a:p>
          <a:p>
            <a:pPr marL="0" indent="0" eaLnBrk="1" hangingPunct="1">
              <a:lnSpc>
                <a:spcPct val="80000"/>
              </a:lnSpc>
              <a:buNone/>
            </a:pPr>
            <a:endParaRPr lang="en-US" altLang="ja-JP"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BAA6A694-2B0A-4B61-8E20-AA4B1D7CE3F7}"/>
              </a:ext>
            </a:extLst>
          </p:cNvPr>
          <p:cNvSpPr>
            <a:spLocks noGrp="1"/>
          </p:cNvSpPr>
          <p:nvPr>
            <p:ph type="title"/>
          </p:nvPr>
        </p:nvSpPr>
        <p:spPr/>
        <p:txBody>
          <a:bodyPr/>
          <a:lstStyle/>
          <a:p>
            <a:r>
              <a:rPr lang="en-US" altLang="en-US" dirty="0"/>
              <a:t>GSEA Broad Institute (MIT)</a:t>
            </a:r>
          </a:p>
        </p:txBody>
      </p:sp>
      <p:sp>
        <p:nvSpPr>
          <p:cNvPr id="4" name="Rectangle 3">
            <a:extLst>
              <a:ext uri="{FF2B5EF4-FFF2-40B4-BE49-F238E27FC236}">
                <a16:creationId xmlns:a16="http://schemas.microsoft.com/office/drawing/2014/main" id="{D0FA7CC8-7321-4D00-A313-7FF821F877DF}"/>
              </a:ext>
            </a:extLst>
          </p:cNvPr>
          <p:cNvSpPr/>
          <p:nvPr/>
        </p:nvSpPr>
        <p:spPr>
          <a:xfrm>
            <a:off x="152400" y="6324600"/>
            <a:ext cx="47244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http://</a:t>
            </a:r>
            <a:r>
              <a:rPr lang="en-US" dirty="0" err="1"/>
              <a:t>www.broadinstitute.org</a:t>
            </a:r>
            <a:r>
              <a:rPr lang="en-US" dirty="0"/>
              <a:t>/</a:t>
            </a:r>
            <a:r>
              <a:rPr lang="en-US" dirty="0" err="1"/>
              <a:t>gsea</a:t>
            </a:r>
            <a:r>
              <a:rPr lang="en-US" dirty="0"/>
              <a:t>/</a:t>
            </a:r>
            <a:r>
              <a:rPr lang="en-US" dirty="0" err="1"/>
              <a:t>index.jsp</a:t>
            </a:r>
            <a:endParaRPr lang="en-US" dirty="0"/>
          </a:p>
        </p:txBody>
      </p:sp>
      <p:pic>
        <p:nvPicPr>
          <p:cNvPr id="47107" name="Picture 4" descr="GSEA.png">
            <a:extLst>
              <a:ext uri="{FF2B5EF4-FFF2-40B4-BE49-F238E27FC236}">
                <a16:creationId xmlns:a16="http://schemas.microsoft.com/office/drawing/2014/main" id="{2DA67230-6E5E-4112-83CD-19A7836DF0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59B1BAB8-FFBA-4F05-9ACC-229C06FE33CD}"/>
              </a:ext>
            </a:extLst>
          </p:cNvPr>
          <p:cNvSpPr>
            <a:spLocks noGrp="1"/>
          </p:cNvSpPr>
          <p:nvPr>
            <p:ph type="title"/>
          </p:nvPr>
        </p:nvSpPr>
        <p:spPr/>
        <p:txBody>
          <a:bodyPr/>
          <a:lstStyle/>
          <a:p>
            <a:r>
              <a:rPr lang="en-US" altLang="en-US" dirty="0"/>
              <a:t>GSEA download</a:t>
            </a:r>
          </a:p>
        </p:txBody>
      </p:sp>
      <p:pic>
        <p:nvPicPr>
          <p:cNvPr id="48130" name="Picture 2" descr="GSEA___Downloads.png">
            <a:extLst>
              <a:ext uri="{FF2B5EF4-FFF2-40B4-BE49-F238E27FC236}">
                <a16:creationId xmlns:a16="http://schemas.microsoft.com/office/drawing/2014/main" id="{134E9F28-F848-4B6C-BCD6-D68C0281E7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1F8B-94D6-447E-B015-52AD5043C198}"/>
              </a:ext>
            </a:extLst>
          </p:cNvPr>
          <p:cNvSpPr>
            <a:spLocks noGrp="1"/>
          </p:cNvSpPr>
          <p:nvPr>
            <p:ph type="title"/>
          </p:nvPr>
        </p:nvSpPr>
        <p:spPr/>
        <p:txBody>
          <a:bodyPr/>
          <a:lstStyle/>
          <a:p>
            <a:r>
              <a:rPr lang="en-US" dirty="0" err="1"/>
              <a:t>MSigDB</a:t>
            </a:r>
            <a:r>
              <a:rPr lang="en-US" dirty="0"/>
              <a:t> Genes</a:t>
            </a:r>
          </a:p>
        </p:txBody>
      </p:sp>
      <p:pic>
        <p:nvPicPr>
          <p:cNvPr id="3" name="Picture 4" descr="Msigdb_growth_0910.png">
            <a:extLst>
              <a:ext uri="{FF2B5EF4-FFF2-40B4-BE49-F238E27FC236}">
                <a16:creationId xmlns:a16="http://schemas.microsoft.com/office/drawing/2014/main" id="{6C0416D0-2C44-40F7-A3BC-A670DED81E48}"/>
              </a:ext>
            </a:extLst>
          </p:cNvPr>
          <p:cNvPicPr>
            <a:picLocks noChangeAspect="1"/>
          </p:cNvPicPr>
          <p:nvPr/>
        </p:nvPicPr>
        <p:blipFill>
          <a:blip r:embed="rId2"/>
          <a:srcRect/>
          <a:stretch>
            <a:fillRect/>
          </a:stretch>
        </p:blipFill>
        <p:spPr bwMode="auto">
          <a:xfrm>
            <a:off x="76200" y="2133600"/>
            <a:ext cx="5368925" cy="3657600"/>
          </a:xfrm>
          <a:prstGeom prst="rect">
            <a:avLst/>
          </a:prstGeom>
          <a:noFill/>
          <a:ln w="9525">
            <a:noFill/>
            <a:miter lim="800000"/>
            <a:headEnd/>
            <a:tailEnd/>
          </a:ln>
        </p:spPr>
      </p:pic>
      <p:sp>
        <p:nvSpPr>
          <p:cNvPr id="4" name="Rectangle 3">
            <a:extLst>
              <a:ext uri="{FF2B5EF4-FFF2-40B4-BE49-F238E27FC236}">
                <a16:creationId xmlns:a16="http://schemas.microsoft.com/office/drawing/2014/main" id="{4B5264C9-12A1-4B07-B5EB-8F8B1CD5D5F6}"/>
              </a:ext>
            </a:extLst>
          </p:cNvPr>
          <p:cNvSpPr txBox="1">
            <a:spLocks noChangeArrowheads="1"/>
          </p:cNvSpPr>
          <p:nvPr/>
        </p:nvSpPr>
        <p:spPr>
          <a:xfrm>
            <a:off x="5638800" y="2159493"/>
            <a:ext cx="3429000" cy="3200400"/>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buFontTx/>
              <a:buNone/>
            </a:pPr>
            <a:r>
              <a:rPr lang="en-US" altLang="en-US" sz="2000" kern="0" dirty="0"/>
              <a:t>GSEA uses gene sets from </a:t>
            </a:r>
            <a:r>
              <a:rPr lang="en-US" altLang="en-US" sz="2000" kern="0" dirty="0" err="1"/>
              <a:t>MSigDB</a:t>
            </a:r>
            <a:endParaRPr lang="en-US" altLang="en-US" sz="2000" kern="0" dirty="0"/>
          </a:p>
          <a:p>
            <a:pPr eaLnBrk="1" hangingPunct="1">
              <a:buFontTx/>
              <a:buNone/>
            </a:pPr>
            <a:endParaRPr lang="en-US" altLang="en-US" sz="2000" kern="0" dirty="0"/>
          </a:p>
          <a:p>
            <a:pPr eaLnBrk="1" hangingPunct="1">
              <a:buFontTx/>
              <a:buNone/>
            </a:pPr>
            <a:r>
              <a:rPr lang="en-US" altLang="en-US" sz="2000" kern="0" dirty="0"/>
              <a:t>  As of 2019 there are </a:t>
            </a:r>
            <a:r>
              <a:rPr lang="en-US" sz="2000" dirty="0"/>
              <a:t>12593 gene sets</a:t>
            </a:r>
          </a:p>
          <a:p>
            <a:pPr eaLnBrk="1" hangingPunct="1">
              <a:buFontTx/>
              <a:buNone/>
            </a:pPr>
            <a:endParaRPr lang="en-US" altLang="en-US" sz="2000" kern="0" dirty="0"/>
          </a:p>
          <a:p>
            <a:pPr eaLnBrk="1" hangingPunct="1">
              <a:buFontTx/>
              <a:buNone/>
            </a:pPr>
            <a:endParaRPr lang="en-US" altLang="en-US" sz="2000" kern="0" dirty="0"/>
          </a:p>
          <a:p>
            <a:pPr eaLnBrk="1" hangingPunct="1">
              <a:buFontTx/>
              <a:buNone/>
            </a:pPr>
            <a:r>
              <a:rPr lang="en-US" altLang="en-US" sz="2000" kern="0" dirty="0"/>
              <a:t>http://software.broadinstitute.org/gsea/msigdb</a:t>
            </a:r>
          </a:p>
          <a:p>
            <a:pPr eaLnBrk="1" hangingPunct="1">
              <a:buFontTx/>
              <a:buNone/>
            </a:pPr>
            <a:endParaRPr lang="en-US" altLang="en-US" kern="0" dirty="0"/>
          </a:p>
          <a:p>
            <a:pPr eaLnBrk="1" hangingPunct="1">
              <a:buFontTx/>
              <a:buNone/>
            </a:pPr>
            <a:r>
              <a:rPr lang="en-US" altLang="en-US" kern="0" dirty="0"/>
              <a:t> </a:t>
            </a:r>
          </a:p>
        </p:txBody>
      </p:sp>
    </p:spTree>
    <p:extLst>
      <p:ext uri="{BB962C8B-B14F-4D97-AF65-F5344CB8AC3E}">
        <p14:creationId xmlns:p14="http://schemas.microsoft.com/office/powerpoint/2010/main" val="292571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descr="GSEA___MSigDB.png">
            <a:extLst>
              <a:ext uri="{FF2B5EF4-FFF2-40B4-BE49-F238E27FC236}">
                <a16:creationId xmlns:a16="http://schemas.microsoft.com/office/drawing/2014/main" id="{8D5DD793-376B-440C-8EE3-4D5500C6DC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934"/>
            <a:ext cx="78279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3792</TotalTime>
  <Words>729</Words>
  <Application>Microsoft Office PowerPoint</Application>
  <PresentationFormat>On-screen Show (4:3)</PresentationFormat>
  <Paragraphs>179</Paragraphs>
  <Slides>23</Slides>
  <Notes>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Arial</vt:lpstr>
      <vt:lpstr>Symbol</vt:lpstr>
      <vt:lpstr>Default Design</vt:lpstr>
      <vt:lpstr>Image</vt:lpstr>
      <vt:lpstr>GSEA Tutorial</vt:lpstr>
      <vt:lpstr>Presentation Outline</vt:lpstr>
      <vt:lpstr>GSEA overview</vt:lpstr>
      <vt:lpstr>Gene Set Enrichment Analysis (GSEA)</vt:lpstr>
      <vt:lpstr>Advantages of GSEA</vt:lpstr>
      <vt:lpstr>GSEA Broad Institute (MIT)</vt:lpstr>
      <vt:lpstr>GSEA download</vt:lpstr>
      <vt:lpstr>MSigDB Genes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Medicine, University of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Workshop: Gene Set Enrichment Analysis</dc:title>
  <dc:creator>Tzu L. Phang</dc:creator>
  <cp:lastModifiedBy>Iqbal,Waleed</cp:lastModifiedBy>
  <cp:revision>157</cp:revision>
  <dcterms:created xsi:type="dcterms:W3CDTF">2007-05-24T21:43:25Z</dcterms:created>
  <dcterms:modified xsi:type="dcterms:W3CDTF">2019-05-30T16:40:56Z</dcterms:modified>
</cp:coreProperties>
</file>