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5.jpeg"/><Relationship Id="rId4"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 Id="rId3" Type="http://schemas.openxmlformats.org/officeDocument/2006/relationships/image" Target="../media/image2.png"/><Relationship Id="rId4" Type="http://schemas.openxmlformats.org/officeDocument/2006/relationships/hyperlink" Target="http://digitalpomegranate.com/livecode/"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4.png"/><Relationship Id="rId4" Type="http://schemas.openxmlformats.org/officeDocument/2006/relationships/image" Target="../media/image5.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hyperlink" Target="https://www.youtube.com/watch?v=AS-9gMFBHfI"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github.com/digitalpomegranate/livecode-wp-restapi"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3571" y="-12105"/>
            <a:ext cx="12997658" cy="9777810"/>
          </a:xfrm>
          <a:prstGeom prst="rect">
            <a:avLst/>
          </a:prstGeom>
          <a:solidFill>
            <a:srgbClr val="69AA2F"/>
          </a:solidFill>
          <a:ln w="12700">
            <a:miter lim="400000"/>
          </a:ln>
        </p:spPr>
        <p:txBody>
          <a:bodyPr lIns="50800" tIns="50800" rIns="50800" bIns="50800" anchor="ctr"/>
          <a:lstStyle/>
          <a:p>
            <a:pPr>
              <a:defRPr sz="2400">
                <a:solidFill>
                  <a:srgbClr val="FFFFFF"/>
                </a:solidFill>
              </a:defRPr>
            </a:pPr>
          </a:p>
        </p:txBody>
      </p:sp>
      <p:pic>
        <p:nvPicPr>
          <p:cNvPr id="120" name="pasted-image.jpg"/>
          <p:cNvPicPr>
            <a:picLocks noChangeAspect="1"/>
          </p:cNvPicPr>
          <p:nvPr/>
        </p:nvPicPr>
        <p:blipFill>
          <a:blip r:embed="rId2">
            <a:extLst/>
          </a:blip>
          <a:srcRect l="0" t="8839" r="0" b="0"/>
          <a:stretch>
            <a:fillRect/>
          </a:stretch>
        </p:blipFill>
        <p:spPr>
          <a:xfrm>
            <a:off x="930671" y="869006"/>
            <a:ext cx="11143480" cy="5641825"/>
          </a:xfrm>
          <a:prstGeom prst="rect">
            <a:avLst/>
          </a:prstGeom>
          <a:ln w="12700">
            <a:miter lim="400000"/>
          </a:ln>
        </p:spPr>
      </p:pic>
      <p:sp>
        <p:nvSpPr>
          <p:cNvPr id="121" name="Shape 121"/>
          <p:cNvSpPr/>
          <p:nvPr/>
        </p:nvSpPr>
        <p:spPr>
          <a:xfrm>
            <a:off x="1637537" y="6684433"/>
            <a:ext cx="972972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6400">
                <a:solidFill>
                  <a:srgbClr val="FFFFFF"/>
                </a:solidFill>
              </a:defRPr>
            </a:pPr>
            <a:r>
              <a:t>LiveCode + WP REST API</a:t>
            </a:r>
          </a:p>
          <a:p>
            <a:pPr>
              <a:defRPr sz="6400">
                <a:solidFill>
                  <a:srgbClr val="FFFFFF"/>
                </a:solidFill>
              </a:defRPr>
            </a:pPr>
            <a:r>
              <a:t>Webinar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nvSpPr>
        <p:spPr>
          <a:xfrm>
            <a:off x="3145358" y="410633"/>
            <a:ext cx="671408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Cloud Storage</a:t>
            </a:r>
          </a:p>
        </p:txBody>
      </p:sp>
      <p:pic>
        <p:nvPicPr>
          <p:cNvPr id="161" name="pasted-image.png"/>
          <p:cNvPicPr>
            <a:picLocks noChangeAspect="1"/>
          </p:cNvPicPr>
          <p:nvPr/>
        </p:nvPicPr>
        <p:blipFill>
          <a:blip r:embed="rId2">
            <a:extLst/>
          </a:blip>
          <a:stretch>
            <a:fillRect/>
          </a:stretch>
        </p:blipFill>
        <p:spPr>
          <a:xfrm>
            <a:off x="3409949" y="1749384"/>
            <a:ext cx="6184901" cy="4102101"/>
          </a:xfrm>
          <a:prstGeom prst="rect">
            <a:avLst/>
          </a:prstGeom>
          <a:ln w="12700">
            <a:miter lim="400000"/>
          </a:ln>
        </p:spPr>
      </p:pic>
      <p:sp>
        <p:nvSpPr>
          <p:cNvPr id="162" name="Shape 162"/>
          <p:cNvSpPr/>
          <p:nvPr/>
        </p:nvSpPr>
        <p:spPr>
          <a:xfrm>
            <a:off x="1044199" y="5945635"/>
            <a:ext cx="11251762"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300"/>
            </a:lvl1pPr>
          </a:lstStyle>
          <a:p>
            <a:pPr/>
            <a:r>
              <a:t>A great idea is to use Wordpress as the data cloud storage for a mobile LiveCode App. It is the worlds most popular CMS for a reason. It’s easy a offers a perfect simple data storage for mobile Apps. It has security, user management, thousands of plugins that make it the perfect cloud storage.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4" name="pasted-image.jpg"/>
          <p:cNvPicPr>
            <a:picLocks noChangeAspect="1"/>
          </p:cNvPicPr>
          <p:nvPr/>
        </p:nvPicPr>
        <p:blipFill>
          <a:blip r:embed="rId2">
            <a:extLst/>
          </a:blip>
          <a:stretch>
            <a:fillRect/>
          </a:stretch>
        </p:blipFill>
        <p:spPr>
          <a:xfrm>
            <a:off x="1542966" y="1653368"/>
            <a:ext cx="9918868" cy="3212069"/>
          </a:xfrm>
          <a:prstGeom prst="rect">
            <a:avLst/>
          </a:prstGeom>
          <a:ln w="12700">
            <a:miter lim="400000"/>
          </a:ln>
        </p:spPr>
      </p:pic>
      <p:sp>
        <p:nvSpPr>
          <p:cNvPr id="165" name="Shape 165"/>
          <p:cNvSpPr/>
          <p:nvPr/>
        </p:nvSpPr>
        <p:spPr>
          <a:xfrm>
            <a:off x="3747647" y="410633"/>
            <a:ext cx="550950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REST API</a:t>
            </a:r>
          </a:p>
        </p:txBody>
      </p:sp>
      <p:sp>
        <p:nvSpPr>
          <p:cNvPr id="166" name="Shape 166"/>
          <p:cNvSpPr/>
          <p:nvPr/>
        </p:nvSpPr>
        <p:spPr>
          <a:xfrm>
            <a:off x="4213308" y="6584902"/>
            <a:ext cx="457818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http://v2.wp-api.org/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2651025" y="410633"/>
            <a:ext cx="770275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WP REST API Basic Concepts</a:t>
            </a:r>
          </a:p>
        </p:txBody>
      </p:sp>
      <p:sp>
        <p:nvSpPr>
          <p:cNvPr id="169" name="Shape 169"/>
          <p:cNvSpPr/>
          <p:nvPr/>
        </p:nvSpPr>
        <p:spPr>
          <a:xfrm>
            <a:off x="1133313" y="1467436"/>
            <a:ext cx="11251762" cy="772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300"/>
            </a:pPr>
            <a:r>
              <a:t>This plugin provides an easy to use REST API, available via HTTP. Grab your site’s data in simple JSON format, including users, posts, taxonomies and more. Retrieving or updating data is as simple as sending a HTTP request.</a:t>
            </a:r>
          </a:p>
          <a:p>
            <a:pPr algn="l">
              <a:defRPr sz="3300"/>
            </a:pPr>
          </a:p>
          <a:p>
            <a:pPr algn="l">
              <a:defRPr sz="3300"/>
            </a:pPr>
            <a:r>
              <a:t>Want to get your site’s posts? Simply send a GET request to /wp-json/wp/v2/posts. Update user with ID 4? Send a POST request to /wp-json/wp/v2/users/4. Get all posts with the search term “awesome”? GET /wp-json/wp/v2/posts?search=awesome. It’s that easy.</a:t>
            </a:r>
          </a:p>
          <a:p>
            <a:pPr algn="l">
              <a:defRPr sz="3300"/>
            </a:pPr>
          </a:p>
          <a:p>
            <a:pPr algn="l">
              <a:defRPr sz="3300"/>
            </a:pPr>
            <a:r>
              <a:t>The API exposes a simple yet easy interface to WP Query, the posts API, post meta API, users API, revisions API and many more. Chances are, if you can do it with WordPress, WP API will let you do it.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4004710" y="410633"/>
            <a:ext cx="49953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Plugins</a:t>
            </a:r>
          </a:p>
        </p:txBody>
      </p:sp>
      <p:pic>
        <p:nvPicPr>
          <p:cNvPr id="172" name="pasted-image.png"/>
          <p:cNvPicPr>
            <a:picLocks noChangeAspect="1"/>
          </p:cNvPicPr>
          <p:nvPr/>
        </p:nvPicPr>
        <p:blipFill>
          <a:blip r:embed="rId2">
            <a:extLst/>
          </a:blip>
          <a:stretch>
            <a:fillRect/>
          </a:stretch>
        </p:blipFill>
        <p:spPr>
          <a:xfrm>
            <a:off x="-1" y="1742649"/>
            <a:ext cx="13004801" cy="7328381"/>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4004710" y="410633"/>
            <a:ext cx="49953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Plugins</a:t>
            </a:r>
          </a:p>
        </p:txBody>
      </p:sp>
      <p:sp>
        <p:nvSpPr>
          <p:cNvPr id="175" name="Shape 175"/>
          <p:cNvSpPr/>
          <p:nvPr/>
        </p:nvSpPr>
        <p:spPr>
          <a:xfrm>
            <a:off x="1151136" y="1911025"/>
            <a:ext cx="11251762"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plugin is a piece of software containing a group of functions that can be added to a WordPress website. They can extend functionality or add new features to your WordPress websites. WordPress plugins are written in the PHP programming language and integrate seamlessly with WordPress. </a:t>
            </a:r>
          </a:p>
          <a:p>
            <a:pPr algn="l"/>
          </a:p>
          <a:p>
            <a:pPr algn="l"/>
            <a:r>
              <a:t>Plugins makes it easy for users to add features to their website without knowing a single line of code.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nvSpPr>
        <p:spPr>
          <a:xfrm>
            <a:off x="2429123" y="410633"/>
            <a:ext cx="814655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Language Plugin: QTranslate X </a:t>
            </a:r>
          </a:p>
        </p:txBody>
      </p:sp>
      <p:pic>
        <p:nvPicPr>
          <p:cNvPr id="178" name="pasted-image.jpg"/>
          <p:cNvPicPr>
            <a:picLocks noChangeAspect="1"/>
          </p:cNvPicPr>
          <p:nvPr/>
        </p:nvPicPr>
        <p:blipFill>
          <a:blip r:embed="rId2">
            <a:extLst/>
          </a:blip>
          <a:stretch>
            <a:fillRect/>
          </a:stretch>
        </p:blipFill>
        <p:spPr>
          <a:xfrm>
            <a:off x="-31818" y="3506185"/>
            <a:ext cx="13004801" cy="6297062"/>
          </a:xfrm>
          <a:prstGeom prst="rect">
            <a:avLst/>
          </a:prstGeom>
          <a:ln w="12700">
            <a:miter lim="400000"/>
          </a:ln>
        </p:spPr>
      </p:pic>
      <p:sp>
        <p:nvSpPr>
          <p:cNvPr id="179" name="Shape 179"/>
          <p:cNvSpPr/>
          <p:nvPr/>
        </p:nvSpPr>
        <p:spPr>
          <a:xfrm>
            <a:off x="804109" y="2626656"/>
            <a:ext cx="110477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https://wordpress.org/plugins/qtranslate-x/installation/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pasted-image.png"/>
          <p:cNvPicPr>
            <a:picLocks noChangeAspect="1"/>
          </p:cNvPicPr>
          <p:nvPr/>
        </p:nvPicPr>
        <p:blipFill>
          <a:blip r:embed="rId2">
            <a:extLst/>
          </a:blip>
          <a:stretch>
            <a:fillRect/>
          </a:stretch>
        </p:blipFill>
        <p:spPr>
          <a:xfrm>
            <a:off x="2949178" y="2104694"/>
            <a:ext cx="6868584" cy="6868584"/>
          </a:xfrm>
          <a:prstGeom prst="rect">
            <a:avLst/>
          </a:prstGeom>
          <a:ln w="12700">
            <a:miter lim="400000"/>
          </a:ln>
        </p:spPr>
      </p:pic>
      <p:sp>
        <p:nvSpPr>
          <p:cNvPr id="182" name="Shape 182"/>
          <p:cNvSpPr/>
          <p:nvPr/>
        </p:nvSpPr>
        <p:spPr>
          <a:xfrm>
            <a:off x="2632013" y="410633"/>
            <a:ext cx="7740775"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WP Plugin: Visual Component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pasted-image.png"/>
          <p:cNvPicPr>
            <a:picLocks noChangeAspect="1"/>
          </p:cNvPicPr>
          <p:nvPr/>
        </p:nvPicPr>
        <p:blipFill>
          <a:blip r:embed="rId2">
            <a:extLst/>
          </a:blip>
          <a:stretch>
            <a:fillRect/>
          </a:stretch>
        </p:blipFill>
        <p:spPr>
          <a:xfrm>
            <a:off x="0" y="924313"/>
            <a:ext cx="13004801" cy="886494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nvSpPr>
        <p:spPr>
          <a:xfrm>
            <a:off x="2008148" y="8758967"/>
            <a:ext cx="844128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To create a LiveCode objects that would </a:t>
            </a:r>
          </a:p>
        </p:txBody>
      </p:sp>
      <p:pic>
        <p:nvPicPr>
          <p:cNvPr id="187" name="pasted-image.png"/>
          <p:cNvPicPr>
            <a:picLocks noChangeAspect="1"/>
          </p:cNvPicPr>
          <p:nvPr/>
        </p:nvPicPr>
        <p:blipFill>
          <a:blip r:embed="rId2">
            <a:extLst/>
          </a:blip>
          <a:stretch>
            <a:fillRect/>
          </a:stretch>
        </p:blipFill>
        <p:spPr>
          <a:xfrm>
            <a:off x="348625" y="2759971"/>
            <a:ext cx="2790198" cy="2790197"/>
          </a:xfrm>
          <a:prstGeom prst="rect">
            <a:avLst/>
          </a:prstGeom>
          <a:ln w="12700">
            <a:miter lim="400000"/>
          </a:ln>
        </p:spPr>
      </p:pic>
      <p:sp>
        <p:nvSpPr>
          <p:cNvPr id="188" name="Shape 188"/>
          <p:cNvSpPr/>
          <p:nvPr/>
        </p:nvSpPr>
        <p:spPr>
          <a:xfrm>
            <a:off x="2725644" y="410633"/>
            <a:ext cx="755351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LiveCode Community Project</a:t>
            </a:r>
          </a:p>
        </p:txBody>
      </p:sp>
      <p:sp>
        <p:nvSpPr>
          <p:cNvPr id="189" name="Shape 189"/>
          <p:cNvSpPr/>
          <p:nvPr/>
        </p:nvSpPr>
        <p:spPr>
          <a:xfrm>
            <a:off x="2401544" y="7162905"/>
            <a:ext cx="82017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Form Builder Object for LiveCode Apps</a:t>
            </a:r>
          </a:p>
        </p:txBody>
      </p:sp>
      <p:pic>
        <p:nvPicPr>
          <p:cNvPr id="190" name="pasted-image.jpg"/>
          <p:cNvPicPr>
            <a:picLocks noChangeAspect="1"/>
          </p:cNvPicPr>
          <p:nvPr/>
        </p:nvPicPr>
        <p:blipFill>
          <a:blip r:embed="rId3">
            <a:extLst/>
          </a:blip>
          <a:stretch>
            <a:fillRect/>
          </a:stretch>
        </p:blipFill>
        <p:spPr>
          <a:xfrm>
            <a:off x="9615162" y="2645730"/>
            <a:ext cx="2857501" cy="2857501"/>
          </a:xfrm>
          <a:prstGeom prst="rect">
            <a:avLst/>
          </a:prstGeom>
          <a:ln w="12700">
            <a:miter lim="400000"/>
          </a:ln>
        </p:spPr>
      </p:pic>
      <p:pic>
        <p:nvPicPr>
          <p:cNvPr id="191" name="pasted-image.png"/>
          <p:cNvPicPr>
            <a:picLocks noChangeAspect="1"/>
          </p:cNvPicPr>
          <p:nvPr/>
        </p:nvPicPr>
        <p:blipFill>
          <a:blip r:embed="rId4">
            <a:extLst/>
          </a:blip>
          <a:stretch>
            <a:fillRect/>
          </a:stretch>
        </p:blipFill>
        <p:spPr>
          <a:xfrm>
            <a:off x="4186040" y="1443871"/>
            <a:ext cx="4381905" cy="5422397"/>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pasted-image.png"/>
          <p:cNvPicPr>
            <a:picLocks noChangeAspect="1"/>
          </p:cNvPicPr>
          <p:nvPr/>
        </p:nvPicPr>
        <p:blipFill>
          <a:blip r:embed="rId2">
            <a:extLst/>
          </a:blip>
          <a:stretch>
            <a:fillRect/>
          </a:stretch>
        </p:blipFill>
        <p:spPr>
          <a:xfrm>
            <a:off x="3223665" y="2641833"/>
            <a:ext cx="5569545" cy="6442107"/>
          </a:xfrm>
          <a:prstGeom prst="rect">
            <a:avLst/>
          </a:prstGeom>
          <a:ln w="12700">
            <a:miter lim="400000"/>
          </a:ln>
        </p:spPr>
      </p:pic>
      <p:sp>
        <p:nvSpPr>
          <p:cNvPr id="194" name="Shape 194"/>
          <p:cNvSpPr/>
          <p:nvPr/>
        </p:nvSpPr>
        <p:spPr>
          <a:xfrm>
            <a:off x="3160203" y="461433"/>
            <a:ext cx="668439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WP Plugin: Gravity Forms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3" name="pasted-image.jpg"/>
          <p:cNvPicPr>
            <a:picLocks noChangeAspect="1"/>
          </p:cNvPicPr>
          <p:nvPr/>
        </p:nvPicPr>
        <p:blipFill>
          <a:blip r:embed="rId2">
            <a:extLst/>
          </a:blip>
          <a:stretch>
            <a:fillRect/>
          </a:stretch>
        </p:blipFill>
        <p:spPr>
          <a:xfrm>
            <a:off x="1448994" y="281354"/>
            <a:ext cx="10106812" cy="585011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124" name="pasted-image.png"/>
          <p:cNvPicPr>
            <a:picLocks noChangeAspect="1"/>
          </p:cNvPicPr>
          <p:nvPr/>
        </p:nvPicPr>
        <p:blipFill>
          <a:blip r:embed="rId3">
            <a:extLst/>
          </a:blip>
          <a:stretch>
            <a:fillRect/>
          </a:stretch>
        </p:blipFill>
        <p:spPr>
          <a:xfrm>
            <a:off x="1168676" y="6439357"/>
            <a:ext cx="2887914" cy="3044326"/>
          </a:xfrm>
          <a:prstGeom prst="rect">
            <a:avLst/>
          </a:prstGeom>
          <a:ln w="12700">
            <a:miter lim="400000"/>
          </a:ln>
        </p:spPr>
      </p:pic>
      <p:sp>
        <p:nvSpPr>
          <p:cNvPr id="125" name="Shape 125"/>
          <p:cNvSpPr/>
          <p:nvPr/>
        </p:nvSpPr>
        <p:spPr>
          <a:xfrm>
            <a:off x="5663435" y="7243233"/>
            <a:ext cx="547099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a:latin typeface="Helvetica"/>
                <a:ea typeface="Helvetica"/>
                <a:cs typeface="Helvetica"/>
                <a:sym typeface="Helvetica"/>
              </a:defRPr>
            </a:lvl1pPr>
          </a:lstStyle>
          <a:p>
            <a:pPr/>
            <a:r>
              <a:t>The LiveCode Team</a:t>
            </a:r>
          </a:p>
        </p:txBody>
      </p:sp>
      <p:sp>
        <p:nvSpPr>
          <p:cNvPr id="126" name="Shape 126"/>
          <p:cNvSpPr/>
          <p:nvPr/>
        </p:nvSpPr>
        <p:spPr>
          <a:xfrm>
            <a:off x="5056731" y="8388349"/>
            <a:ext cx="668440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u="sng">
                <a:hlinkClick r:id="rId4" invalidUrl="" action="" tgtFrame="" tooltip="" history="1" highlightClick="0" endSnd="0"/>
              </a:defRPr>
            </a:lvl1pPr>
          </a:lstStyle>
          <a:p>
            <a:pPr>
              <a:defRPr u="none"/>
            </a:pPr>
            <a:r>
              <a:rPr u="sng">
                <a:hlinkClick r:id="rId4" invalidUrl="" action="" tgtFrame="" tooltip="" history="1" highlightClick="0" endSnd="0"/>
              </a:rPr>
              <a:t>http://digitalpomegranate.com/livecode/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pasted-image.png"/>
          <p:cNvPicPr>
            <a:picLocks noChangeAspect="1"/>
          </p:cNvPicPr>
          <p:nvPr/>
        </p:nvPicPr>
        <p:blipFill>
          <a:blip r:embed="rId2">
            <a:extLst/>
          </a:blip>
          <a:stretch>
            <a:fillRect/>
          </a:stretch>
        </p:blipFill>
        <p:spPr>
          <a:xfrm>
            <a:off x="0" y="2395669"/>
            <a:ext cx="13004800" cy="6773334"/>
          </a:xfrm>
          <a:prstGeom prst="rect">
            <a:avLst/>
          </a:prstGeom>
          <a:ln w="12700">
            <a:miter lim="400000"/>
          </a:ln>
        </p:spPr>
      </p:pic>
      <p:sp>
        <p:nvSpPr>
          <p:cNvPr id="197" name="Shape 197"/>
          <p:cNvSpPr/>
          <p:nvPr/>
        </p:nvSpPr>
        <p:spPr>
          <a:xfrm>
            <a:off x="1436681" y="461433"/>
            <a:ext cx="1013143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Gravity Forms: Complex Control Plugin</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pasted-image.png"/>
          <p:cNvPicPr>
            <a:picLocks noChangeAspect="1"/>
          </p:cNvPicPr>
          <p:nvPr/>
        </p:nvPicPr>
        <p:blipFill>
          <a:blip r:embed="rId2">
            <a:extLst/>
          </a:blip>
          <a:stretch>
            <a:fillRect/>
          </a:stretch>
        </p:blipFill>
        <p:spPr>
          <a:xfrm>
            <a:off x="-1" y="2712772"/>
            <a:ext cx="13004801" cy="7022592"/>
          </a:xfrm>
          <a:prstGeom prst="rect">
            <a:avLst/>
          </a:prstGeom>
          <a:ln w="12700">
            <a:miter lim="400000"/>
          </a:ln>
        </p:spPr>
      </p:pic>
      <p:sp>
        <p:nvSpPr>
          <p:cNvPr id="200" name="Shape 200"/>
          <p:cNvSpPr/>
          <p:nvPr/>
        </p:nvSpPr>
        <p:spPr>
          <a:xfrm>
            <a:off x="2814457" y="461433"/>
            <a:ext cx="737588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Gravity Forms: Form Builder</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pasted-image.png"/>
          <p:cNvPicPr>
            <a:picLocks noChangeAspect="1"/>
          </p:cNvPicPr>
          <p:nvPr/>
        </p:nvPicPr>
        <p:blipFill>
          <a:blip r:embed="rId2">
            <a:extLst/>
          </a:blip>
          <a:srcRect l="0" t="0" r="0" b="6083"/>
          <a:stretch>
            <a:fillRect/>
          </a:stretch>
        </p:blipFill>
        <p:spPr>
          <a:xfrm>
            <a:off x="3175" y="2132577"/>
            <a:ext cx="12998318" cy="7594764"/>
          </a:xfrm>
          <a:prstGeom prst="rect">
            <a:avLst/>
          </a:prstGeom>
          <a:ln w="12700">
            <a:miter lim="400000"/>
          </a:ln>
        </p:spPr>
      </p:pic>
      <p:sp>
        <p:nvSpPr>
          <p:cNvPr id="203" name="Shape 203"/>
          <p:cNvSpPr/>
          <p:nvPr/>
        </p:nvSpPr>
        <p:spPr>
          <a:xfrm>
            <a:off x="2681107" y="461433"/>
            <a:ext cx="764258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Gravity Forms: Form Settings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532011" y="461433"/>
            <a:ext cx="1194077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Gravity Forms: Understanding the Eco System</a:t>
            </a:r>
          </a:p>
        </p:txBody>
      </p:sp>
      <p:sp>
        <p:nvSpPr>
          <p:cNvPr id="206" name="Shape 206"/>
          <p:cNvSpPr/>
          <p:nvPr/>
        </p:nvSpPr>
        <p:spPr>
          <a:xfrm>
            <a:off x="4929632" y="2444750"/>
            <a:ext cx="3145537"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Form Designer</a:t>
            </a:r>
          </a:p>
        </p:txBody>
      </p:sp>
      <p:sp>
        <p:nvSpPr>
          <p:cNvPr id="207" name="Shape 207"/>
          <p:cNvSpPr/>
          <p:nvPr/>
        </p:nvSpPr>
        <p:spPr>
          <a:xfrm>
            <a:off x="9585093" y="4925613"/>
            <a:ext cx="22567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Form Data</a:t>
            </a:r>
          </a:p>
        </p:txBody>
      </p:sp>
      <p:sp>
        <p:nvSpPr>
          <p:cNvPr id="208" name="Shape 208"/>
          <p:cNvSpPr/>
          <p:nvPr/>
        </p:nvSpPr>
        <p:spPr>
          <a:xfrm>
            <a:off x="1630188" y="4925613"/>
            <a:ext cx="174833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Form UI</a:t>
            </a:r>
          </a:p>
        </p:txBody>
      </p:sp>
      <p:sp>
        <p:nvSpPr>
          <p:cNvPr id="209" name="Shape 209"/>
          <p:cNvSpPr/>
          <p:nvPr/>
        </p:nvSpPr>
        <p:spPr>
          <a:xfrm>
            <a:off x="4141876" y="7816533"/>
            <a:ext cx="472104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Form Communications</a:t>
            </a:r>
          </a:p>
        </p:txBody>
      </p:sp>
      <p:sp>
        <p:nvSpPr>
          <p:cNvPr id="210" name="Shape 210"/>
          <p:cNvSpPr/>
          <p:nvPr/>
        </p:nvSpPr>
        <p:spPr>
          <a:xfrm flipV="1">
            <a:off x="6298407" y="3309934"/>
            <a:ext cx="1" cy="4289115"/>
          </a:xfrm>
          <a:prstGeom prst="line">
            <a:avLst/>
          </a:prstGeom>
          <a:ln w="127000">
            <a:solidFill>
              <a:srgbClr val="000000"/>
            </a:solidFill>
            <a:miter lim="400000"/>
            <a:headEnd type="triangle"/>
            <a:tailEnd type="triangle"/>
          </a:ln>
        </p:spPr>
        <p:txBody>
          <a:bodyPr lIns="50800" tIns="50800" rIns="50800" bIns="50800" anchor="ctr"/>
          <a:lstStyle/>
          <a:p>
            <a:pPr>
              <a:defRPr sz="2400"/>
            </a:pPr>
          </a:p>
        </p:txBody>
      </p:sp>
      <p:sp>
        <p:nvSpPr>
          <p:cNvPr id="211" name="Shape 211"/>
          <p:cNvSpPr/>
          <p:nvPr/>
        </p:nvSpPr>
        <p:spPr>
          <a:xfrm>
            <a:off x="3937884" y="5249463"/>
            <a:ext cx="4721048" cy="1"/>
          </a:xfrm>
          <a:prstGeom prst="line">
            <a:avLst/>
          </a:prstGeom>
          <a:ln w="127000">
            <a:solidFill>
              <a:srgbClr val="000000"/>
            </a:solidFill>
            <a:miter lim="400000"/>
            <a:headEnd type="triangle"/>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1865566" y="8669853"/>
            <a:ext cx="844128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To create a LiveCode objects that would </a:t>
            </a:r>
          </a:p>
        </p:txBody>
      </p:sp>
      <p:sp>
        <p:nvSpPr>
          <p:cNvPr id="214" name="Shape 214"/>
          <p:cNvSpPr/>
          <p:nvPr/>
        </p:nvSpPr>
        <p:spPr>
          <a:xfrm>
            <a:off x="2401544" y="7162905"/>
            <a:ext cx="82017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Form Builder Object for LiveCode Apps</a:t>
            </a:r>
          </a:p>
        </p:txBody>
      </p:sp>
      <p:sp>
        <p:nvSpPr>
          <p:cNvPr id="215" name="Shape 215"/>
          <p:cNvSpPr/>
          <p:nvPr/>
        </p:nvSpPr>
        <p:spPr>
          <a:xfrm>
            <a:off x="2725644" y="410633"/>
            <a:ext cx="755351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LiveCode Community Project</a:t>
            </a:r>
          </a:p>
        </p:txBody>
      </p:sp>
      <p:pic>
        <p:nvPicPr>
          <p:cNvPr id="216" name="pasted-image.png"/>
          <p:cNvPicPr>
            <a:picLocks noChangeAspect="1"/>
          </p:cNvPicPr>
          <p:nvPr/>
        </p:nvPicPr>
        <p:blipFill>
          <a:blip r:embed="rId2">
            <a:extLst/>
          </a:blip>
          <a:srcRect l="0" t="0" r="17224" b="0"/>
          <a:stretch>
            <a:fillRect/>
          </a:stretch>
        </p:blipFill>
        <p:spPr>
          <a:xfrm>
            <a:off x="3796704" y="1938499"/>
            <a:ext cx="5411545" cy="4935874"/>
          </a:xfrm>
          <a:prstGeom prst="rect">
            <a:avLst/>
          </a:prstGeom>
          <a:ln w="12700">
            <a:miter lim="400000"/>
          </a:ln>
        </p:spPr>
      </p:pic>
      <p:pic>
        <p:nvPicPr>
          <p:cNvPr id="217" name="pasted-image.png"/>
          <p:cNvPicPr>
            <a:picLocks noChangeAspect="1"/>
          </p:cNvPicPr>
          <p:nvPr/>
        </p:nvPicPr>
        <p:blipFill>
          <a:blip r:embed="rId3">
            <a:extLst/>
          </a:blip>
          <a:stretch>
            <a:fillRect/>
          </a:stretch>
        </p:blipFill>
        <p:spPr>
          <a:xfrm>
            <a:off x="568074" y="2570542"/>
            <a:ext cx="2600471" cy="3007877"/>
          </a:xfrm>
          <a:prstGeom prst="rect">
            <a:avLst/>
          </a:prstGeom>
          <a:ln w="12700">
            <a:miter lim="400000"/>
          </a:ln>
        </p:spPr>
      </p:pic>
      <p:pic>
        <p:nvPicPr>
          <p:cNvPr id="218" name="pasted-image.jpg"/>
          <p:cNvPicPr>
            <a:picLocks noChangeAspect="1"/>
          </p:cNvPicPr>
          <p:nvPr/>
        </p:nvPicPr>
        <p:blipFill>
          <a:blip r:embed="rId4">
            <a:extLst/>
          </a:blip>
          <a:stretch>
            <a:fillRect/>
          </a:stretch>
        </p:blipFill>
        <p:spPr>
          <a:xfrm>
            <a:off x="9615162" y="2645730"/>
            <a:ext cx="2857501" cy="2857501"/>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0" name="pasted-image.jpg"/>
          <p:cNvPicPr>
            <a:picLocks noChangeAspect="1"/>
          </p:cNvPicPr>
          <p:nvPr/>
        </p:nvPicPr>
        <p:blipFill>
          <a:blip r:embed="rId2">
            <a:extLst/>
          </a:blip>
          <a:stretch>
            <a:fillRect/>
          </a:stretch>
        </p:blipFill>
        <p:spPr>
          <a:xfrm>
            <a:off x="3071878" y="1195485"/>
            <a:ext cx="6861044" cy="6861043"/>
          </a:xfrm>
          <a:prstGeom prst="rect">
            <a:avLst/>
          </a:prstGeom>
          <a:ln w="12700">
            <a:miter lim="400000"/>
          </a:ln>
        </p:spPr>
      </p:pic>
      <p:sp>
        <p:nvSpPr>
          <p:cNvPr id="221" name="Shape 221"/>
          <p:cNvSpPr/>
          <p:nvPr/>
        </p:nvSpPr>
        <p:spPr>
          <a:xfrm>
            <a:off x="1184305" y="461433"/>
            <a:ext cx="1063618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eCommerce: Huge Potential for LiveCode</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pasted-image.png"/>
          <p:cNvPicPr>
            <a:picLocks noChangeAspect="1"/>
          </p:cNvPicPr>
          <p:nvPr/>
        </p:nvPicPr>
        <p:blipFill>
          <a:blip r:embed="rId2">
            <a:extLst/>
          </a:blip>
          <a:srcRect l="0" t="19985" r="1508" b="0"/>
          <a:stretch>
            <a:fillRect/>
          </a:stretch>
        </p:blipFill>
        <p:spPr>
          <a:xfrm>
            <a:off x="87122" y="76993"/>
            <a:ext cx="12830366" cy="9599567"/>
          </a:xfrm>
          <a:prstGeom prst="rect">
            <a:avLst/>
          </a:prstGeom>
          <a:ln w="12700">
            <a:miter lim="400000"/>
          </a:ln>
        </p:spPr>
      </p:pic>
      <p:pic>
        <p:nvPicPr>
          <p:cNvPr id="224" name=""/>
          <p:cNvPicPr>
            <a:picLocks noChangeAspect="0"/>
          </p:cNvPicPr>
          <p:nvPr/>
        </p:nvPicPr>
        <p:blipFill>
          <a:blip r:embed="rId3">
            <a:extLst/>
          </a:blip>
          <a:stretch>
            <a:fillRect/>
          </a:stretch>
        </p:blipFill>
        <p:spPr>
          <a:xfrm>
            <a:off x="7569200" y="8940800"/>
            <a:ext cx="3122195" cy="101600"/>
          </a:xfrm>
          <a:prstGeom prst="rect">
            <a:avLst/>
          </a:prstGeom>
        </p:spPr>
      </p:pic>
      <p:pic>
        <p:nvPicPr>
          <p:cNvPr id="226" name=""/>
          <p:cNvPicPr>
            <a:picLocks noChangeAspect="0"/>
          </p:cNvPicPr>
          <p:nvPr/>
        </p:nvPicPr>
        <p:blipFill>
          <a:blip r:embed="rId3">
            <a:extLst/>
          </a:blip>
          <a:stretch>
            <a:fillRect/>
          </a:stretch>
        </p:blipFill>
        <p:spPr>
          <a:xfrm>
            <a:off x="2548466" y="8729133"/>
            <a:ext cx="3122195" cy="101601"/>
          </a:xfrm>
          <a:prstGeom prst="rect">
            <a:avLst/>
          </a:prstGeom>
        </p:spPr>
      </p:pic>
      <p:pic>
        <p:nvPicPr>
          <p:cNvPr id="228" name=""/>
          <p:cNvPicPr>
            <a:picLocks noChangeAspect="0"/>
          </p:cNvPicPr>
          <p:nvPr/>
        </p:nvPicPr>
        <p:blipFill>
          <a:blip r:embed="rId3">
            <a:extLst/>
          </a:blip>
          <a:stretch>
            <a:fillRect/>
          </a:stretch>
        </p:blipFill>
        <p:spPr>
          <a:xfrm>
            <a:off x="1270000" y="1015999"/>
            <a:ext cx="3122195" cy="101601"/>
          </a:xfrm>
          <a:prstGeom prst="rect">
            <a:avLst/>
          </a:prstGeom>
        </p:spPr>
      </p:pic>
      <p:pic>
        <p:nvPicPr>
          <p:cNvPr id="230" name=""/>
          <p:cNvPicPr>
            <a:picLocks noChangeAspect="0"/>
          </p:cNvPicPr>
          <p:nvPr/>
        </p:nvPicPr>
        <p:blipFill>
          <a:blip r:embed="rId3">
            <a:extLst/>
          </a:blip>
          <a:stretch>
            <a:fillRect/>
          </a:stretch>
        </p:blipFill>
        <p:spPr>
          <a:xfrm>
            <a:off x="9118600" y="6341533"/>
            <a:ext cx="3122195" cy="101601"/>
          </a:xfrm>
          <a:prstGeom prst="rect">
            <a:avLst/>
          </a:prstGeom>
        </p:spPr>
      </p:pic>
      <p:sp>
        <p:nvSpPr>
          <p:cNvPr id="232" name="Shape 232"/>
          <p:cNvSpPr/>
          <p:nvPr/>
        </p:nvSpPr>
        <p:spPr>
          <a:xfrm>
            <a:off x="5352783" y="3936999"/>
            <a:ext cx="22992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solidFill>
                  <a:schemeClr val="accent5"/>
                </a:solidFill>
                <a:latin typeface="Arial Black"/>
                <a:ea typeface="Arial Black"/>
                <a:cs typeface="Arial Black"/>
                <a:sym typeface="Arial Black"/>
              </a:defRPr>
            </a:lvl1pPr>
          </a:lstStyle>
          <a:p>
            <a:pPr/>
            <a:r>
              <a:t>29.26%</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2611567" y="443610"/>
            <a:ext cx="778166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Woo Commerce Requires SSL</a:t>
            </a:r>
          </a:p>
        </p:txBody>
      </p:sp>
      <p:pic>
        <p:nvPicPr>
          <p:cNvPr id="235" name="pasted-image.png"/>
          <p:cNvPicPr>
            <a:picLocks noChangeAspect="1"/>
          </p:cNvPicPr>
          <p:nvPr/>
        </p:nvPicPr>
        <p:blipFill>
          <a:blip r:embed="rId2">
            <a:extLst/>
          </a:blip>
          <a:stretch>
            <a:fillRect/>
          </a:stretch>
        </p:blipFill>
        <p:spPr>
          <a:xfrm>
            <a:off x="4082560" y="1875125"/>
            <a:ext cx="4839680" cy="3936501"/>
          </a:xfrm>
          <a:prstGeom prst="rect">
            <a:avLst/>
          </a:prstGeom>
          <a:ln w="12700">
            <a:miter lim="400000"/>
          </a:ln>
        </p:spPr>
      </p:pic>
      <p:sp>
        <p:nvSpPr>
          <p:cNvPr id="236" name="Shape 236"/>
          <p:cNvSpPr/>
          <p:nvPr/>
        </p:nvSpPr>
        <p:spPr>
          <a:xfrm>
            <a:off x="1416049" y="8224437"/>
            <a:ext cx="101727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https://www.youtube.com/watch?v=AS-9gMFBHfI</a:t>
            </a:r>
          </a:p>
        </p:txBody>
      </p:sp>
      <p:sp>
        <p:nvSpPr>
          <p:cNvPr id="237" name="Shape 237"/>
          <p:cNvSpPr/>
          <p:nvPr/>
        </p:nvSpPr>
        <p:spPr>
          <a:xfrm>
            <a:off x="1178670" y="6148081"/>
            <a:ext cx="10647460"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It is very important that you get SSL on your WP website for eCommerce. In fact, the Woo REST API requires it!!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nvSpPr>
        <p:spPr>
          <a:xfrm>
            <a:off x="4171187" y="2275416"/>
            <a:ext cx="430682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Showcase LiveCode</a:t>
            </a:r>
          </a:p>
        </p:txBody>
      </p:sp>
      <p:sp>
        <p:nvSpPr>
          <p:cNvPr id="240" name="Shape 240"/>
          <p:cNvSpPr/>
          <p:nvPr/>
        </p:nvSpPr>
        <p:spPr>
          <a:xfrm>
            <a:off x="4273414" y="7177616"/>
            <a:ext cx="37298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Directory of Firms</a:t>
            </a:r>
          </a:p>
        </p:txBody>
      </p:sp>
      <p:sp>
        <p:nvSpPr>
          <p:cNvPr id="241" name="Shape 241"/>
          <p:cNvSpPr/>
          <p:nvPr/>
        </p:nvSpPr>
        <p:spPr>
          <a:xfrm>
            <a:off x="3256559" y="4485216"/>
            <a:ext cx="61360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Spotlight on Successful Apps</a:t>
            </a:r>
          </a:p>
        </p:txBody>
      </p:sp>
      <p:sp>
        <p:nvSpPr>
          <p:cNvPr id="242" name="Shape 242"/>
          <p:cNvSpPr/>
          <p:nvPr/>
        </p:nvSpPr>
        <p:spPr>
          <a:xfrm>
            <a:off x="2193112" y="5797550"/>
            <a:ext cx="82629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List of useful Open Source Components</a:t>
            </a:r>
          </a:p>
        </p:txBody>
      </p:sp>
      <p:sp>
        <p:nvSpPr>
          <p:cNvPr id="243" name="Shape 243"/>
          <p:cNvSpPr/>
          <p:nvPr/>
        </p:nvSpPr>
        <p:spPr>
          <a:xfrm>
            <a:off x="3091002" y="3329516"/>
            <a:ext cx="682279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Focus on Business Development</a:t>
            </a:r>
          </a:p>
        </p:txBody>
      </p:sp>
      <p:sp>
        <p:nvSpPr>
          <p:cNvPr id="244" name="Shape 244"/>
          <p:cNvSpPr/>
          <p:nvPr/>
        </p:nvSpPr>
        <p:spPr>
          <a:xfrm>
            <a:off x="2371420" y="8557683"/>
            <a:ext cx="79063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Place to submit a project and get bids</a:t>
            </a:r>
          </a:p>
        </p:txBody>
      </p:sp>
      <p:sp>
        <p:nvSpPr>
          <p:cNvPr id="245" name="Shape 245"/>
          <p:cNvSpPr/>
          <p:nvPr/>
        </p:nvSpPr>
        <p:spPr>
          <a:xfrm>
            <a:off x="3629012" y="461433"/>
            <a:ext cx="574677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LiveCode Marketplace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pasted-image.tiff"/>
          <p:cNvPicPr>
            <a:picLocks noChangeAspect="1"/>
          </p:cNvPicPr>
          <p:nvPr/>
        </p:nvPicPr>
        <p:blipFill>
          <a:blip r:embed="rId2">
            <a:extLst/>
          </a:blip>
          <a:stretch>
            <a:fillRect/>
          </a:stretch>
        </p:blipFill>
        <p:spPr>
          <a:xfrm>
            <a:off x="936521" y="1564680"/>
            <a:ext cx="3897792" cy="7003349"/>
          </a:xfrm>
          <a:prstGeom prst="rect">
            <a:avLst/>
          </a:prstGeom>
          <a:ln w="12700">
            <a:miter lim="400000"/>
          </a:ln>
        </p:spPr>
      </p:pic>
      <p:pic>
        <p:nvPicPr>
          <p:cNvPr id="129" name="pasted-image.png"/>
          <p:cNvPicPr>
            <a:picLocks noChangeAspect="1"/>
          </p:cNvPicPr>
          <p:nvPr/>
        </p:nvPicPr>
        <p:blipFill>
          <a:blip r:embed="rId3">
            <a:extLst/>
          </a:blip>
          <a:stretch>
            <a:fillRect/>
          </a:stretch>
        </p:blipFill>
        <p:spPr>
          <a:xfrm>
            <a:off x="-1540473" y="426455"/>
            <a:ext cx="8900690" cy="8900690"/>
          </a:xfrm>
          <a:prstGeom prst="rect">
            <a:avLst/>
          </a:prstGeom>
          <a:ln w="12700">
            <a:miter lim="400000"/>
          </a:ln>
        </p:spPr>
      </p:pic>
      <p:sp>
        <p:nvSpPr>
          <p:cNvPr id="130" name="Shape 130"/>
          <p:cNvSpPr/>
          <p:nvPr/>
        </p:nvSpPr>
        <p:spPr>
          <a:xfrm>
            <a:off x="7383541" y="2609939"/>
            <a:ext cx="3798418" cy="665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WordPress</a:t>
            </a:r>
          </a:p>
          <a:p>
            <a:pPr/>
            <a:r>
              <a:t>WordPress Data</a:t>
            </a:r>
          </a:p>
          <a:p>
            <a:pPr/>
            <a:r>
              <a:t>WordPress Cloud</a:t>
            </a:r>
          </a:p>
          <a:p>
            <a:pPr/>
            <a:r>
              <a:t>WP REST API</a:t>
            </a:r>
          </a:p>
          <a:p>
            <a:pPr/>
            <a:r>
              <a:t>Plugins</a:t>
            </a:r>
          </a:p>
          <a:p>
            <a:pPr/>
            <a:r>
              <a:t>Language Plugin</a:t>
            </a:r>
          </a:p>
          <a:p>
            <a:pPr/>
            <a:r>
              <a:t>Visual Composer</a:t>
            </a:r>
          </a:p>
          <a:p>
            <a:pPr/>
            <a:r>
              <a:t>LiveCode UI</a:t>
            </a:r>
          </a:p>
          <a:p>
            <a:pPr/>
            <a:r>
              <a:t>Gravity Forms</a:t>
            </a:r>
          </a:p>
          <a:p>
            <a:pPr/>
            <a:r>
              <a:t>Woo Commerce</a:t>
            </a:r>
          </a:p>
          <a:p>
            <a:pPr/>
          </a:p>
        </p:txBody>
      </p:sp>
      <p:sp>
        <p:nvSpPr>
          <p:cNvPr id="131" name="Shape 131"/>
          <p:cNvSpPr/>
          <p:nvPr/>
        </p:nvSpPr>
        <p:spPr>
          <a:xfrm>
            <a:off x="5604003" y="827706"/>
            <a:ext cx="695109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Outline of Today’s Webinar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3452297" y="512233"/>
            <a:ext cx="610020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Where to get the Code?</a:t>
            </a:r>
          </a:p>
        </p:txBody>
      </p:sp>
      <p:pic>
        <p:nvPicPr>
          <p:cNvPr id="134" name="pasted-image.png"/>
          <p:cNvPicPr>
            <a:picLocks noChangeAspect="1"/>
          </p:cNvPicPr>
          <p:nvPr/>
        </p:nvPicPr>
        <p:blipFill>
          <a:blip r:embed="rId2">
            <a:extLst/>
          </a:blip>
          <a:stretch>
            <a:fillRect/>
          </a:stretch>
        </p:blipFill>
        <p:spPr>
          <a:xfrm>
            <a:off x="206038" y="2475615"/>
            <a:ext cx="6100205" cy="5070796"/>
          </a:xfrm>
          <a:prstGeom prst="rect">
            <a:avLst/>
          </a:prstGeom>
          <a:ln w="12700">
            <a:miter lim="400000"/>
          </a:ln>
        </p:spPr>
      </p:pic>
      <p:pic>
        <p:nvPicPr>
          <p:cNvPr id="135" name="pasted-image.png"/>
          <p:cNvPicPr>
            <a:picLocks noChangeAspect="1"/>
          </p:cNvPicPr>
          <p:nvPr/>
        </p:nvPicPr>
        <p:blipFill>
          <a:blip r:embed="rId3">
            <a:extLst/>
          </a:blip>
          <a:stretch>
            <a:fillRect/>
          </a:stretch>
        </p:blipFill>
        <p:spPr>
          <a:xfrm>
            <a:off x="6716660" y="3942131"/>
            <a:ext cx="5588001" cy="1460501"/>
          </a:xfrm>
          <a:prstGeom prst="rect">
            <a:avLst/>
          </a:prstGeom>
          <a:ln w="12700">
            <a:miter lim="400000"/>
          </a:ln>
        </p:spPr>
      </p:pic>
      <p:sp>
        <p:nvSpPr>
          <p:cNvPr id="136" name="Shape 136"/>
          <p:cNvSpPr/>
          <p:nvPr/>
        </p:nvSpPr>
        <p:spPr>
          <a:xfrm>
            <a:off x="453643" y="8349197"/>
            <a:ext cx="1209751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4" invalidUrl="" action="" tgtFrame="" tooltip="" history="1" highlightClick="0" endSnd="0"/>
              </a:defRPr>
            </a:lvl1pPr>
          </a:lstStyle>
          <a:p>
            <a:pPr>
              <a:defRPr u="none"/>
            </a:pPr>
            <a:r>
              <a:rPr u="sng">
                <a:hlinkClick r:id="rId4" invalidUrl="" action="" tgtFrame="" tooltip="" history="1" highlightClick="0" endSnd="0"/>
              </a:rPr>
              <a:t>https://github.com/digitalpomegranate/livecode-wp-restapi</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3653445" y="461433"/>
            <a:ext cx="529151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What is WordPress?</a:t>
            </a:r>
          </a:p>
        </p:txBody>
      </p:sp>
      <p:pic>
        <p:nvPicPr>
          <p:cNvPr id="139" name="pasted-image.png"/>
          <p:cNvPicPr>
            <a:picLocks noChangeAspect="1"/>
          </p:cNvPicPr>
          <p:nvPr/>
        </p:nvPicPr>
        <p:blipFill>
          <a:blip r:embed="rId2">
            <a:extLst/>
          </a:blip>
          <a:stretch>
            <a:fillRect/>
          </a:stretch>
        </p:blipFill>
        <p:spPr>
          <a:xfrm>
            <a:off x="6639189" y="2585275"/>
            <a:ext cx="5743553" cy="3567050"/>
          </a:xfrm>
          <a:prstGeom prst="rect">
            <a:avLst/>
          </a:prstGeom>
          <a:ln w="12700">
            <a:miter lim="400000"/>
          </a:ln>
        </p:spPr>
      </p:pic>
      <p:sp>
        <p:nvSpPr>
          <p:cNvPr id="140" name="Shape 140"/>
          <p:cNvSpPr/>
          <p:nvPr/>
        </p:nvSpPr>
        <p:spPr>
          <a:xfrm>
            <a:off x="193793" y="2476499"/>
            <a:ext cx="6260136" cy="556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WordPress is a free and open-source content management system (CMS) based on PHP and MySQL. WordPress is installed on a web server. WordPress is based on web UI templates and plugins which add functionality to the core system,</a:t>
            </a:r>
          </a:p>
        </p:txBody>
      </p:sp>
      <p:sp>
        <p:nvSpPr>
          <p:cNvPr id="141" name="Shape 141"/>
          <p:cNvSpPr/>
          <p:nvPr/>
        </p:nvSpPr>
        <p:spPr>
          <a:xfrm>
            <a:off x="6380898" y="7099299"/>
            <a:ext cx="626013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
                <a:ea typeface="Helvetica"/>
                <a:cs typeface="Helvetica"/>
                <a:sym typeface="Helvetica"/>
              </a:defRPr>
            </a:lvl1pPr>
          </a:lstStyle>
          <a:p>
            <a:pPr/>
            <a:r>
              <a:t>WordPress itself can NOT be coded with LiveCode script, it requires PHP.</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
          <p:cNvPicPr>
            <a:picLocks noChangeAspect="0"/>
          </p:cNvPicPr>
          <p:nvPr/>
        </p:nvPicPr>
        <p:blipFill>
          <a:blip r:embed="rId2">
            <a:extLst/>
          </a:blip>
          <a:stretch>
            <a:fillRect/>
          </a:stretch>
        </p:blipFill>
        <p:spPr>
          <a:xfrm>
            <a:off x="545482" y="2550699"/>
            <a:ext cx="5534250" cy="5837536"/>
          </a:xfrm>
          <a:prstGeom prst="rect">
            <a:avLst/>
          </a:prstGeom>
        </p:spPr>
      </p:pic>
      <p:sp>
        <p:nvSpPr>
          <p:cNvPr id="144" name="Shape 144"/>
          <p:cNvSpPr/>
          <p:nvPr/>
        </p:nvSpPr>
        <p:spPr>
          <a:xfrm>
            <a:off x="2696393" y="461433"/>
            <a:ext cx="801841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Why is WordPress so Popular?</a:t>
            </a:r>
          </a:p>
        </p:txBody>
      </p:sp>
      <p:sp>
        <p:nvSpPr>
          <p:cNvPr id="145" name="Shape 145"/>
          <p:cNvSpPr/>
          <p:nvPr/>
        </p:nvSpPr>
        <p:spPr>
          <a:xfrm>
            <a:off x="6391393" y="2624666"/>
            <a:ext cx="6542446"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AutoNum type="arabicPeriod" startAt="1"/>
              <a:defRPr sz="3300"/>
            </a:pPr>
            <a:r>
              <a:t>Great Plugin Options</a:t>
            </a:r>
            <a:br/>
          </a:p>
          <a:p>
            <a:pPr marL="228600" indent="-228600" algn="l">
              <a:buSzPct val="100000"/>
              <a:buAutoNum type="arabicPeriod" startAt="1"/>
              <a:defRPr sz="3300"/>
            </a:pPr>
            <a:r>
              <a:t>WordPress is cost-effective and flexible</a:t>
            </a:r>
            <a:br/>
          </a:p>
          <a:p>
            <a:pPr marL="228600" indent="-228600" algn="l">
              <a:buSzPct val="100000"/>
              <a:buAutoNum type="arabicPeriod" startAt="1"/>
              <a:defRPr sz="3300"/>
            </a:pPr>
            <a:r>
              <a:t>WordPress is supported by worldwide community</a:t>
            </a:r>
            <a:br/>
          </a:p>
          <a:p>
            <a:pPr marL="228600" indent="-228600" algn="l">
              <a:buSzPct val="100000"/>
              <a:buAutoNum type="arabicPeriod" startAt="1"/>
              <a:defRPr sz="3300"/>
            </a:pPr>
            <a:r>
              <a:t>Actually follows the MCV model</a:t>
            </a:r>
            <a:br/>
          </a:p>
          <a:p>
            <a:pPr marL="228600" indent="-228600" algn="l">
              <a:buSzPct val="100000"/>
              <a:buAutoNum type="arabicPeriod" startAt="1"/>
              <a:defRPr sz="3300"/>
            </a:pPr>
            <a:r>
              <a:t>WordPress is easy to use!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1579277" y="410633"/>
            <a:ext cx="9846246"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A Quick Look at the WordPress Admin</a:t>
            </a:r>
          </a:p>
        </p:txBody>
      </p:sp>
      <p:pic>
        <p:nvPicPr>
          <p:cNvPr id="148" name="pasted-image.png"/>
          <p:cNvPicPr>
            <a:picLocks noChangeAspect="1"/>
          </p:cNvPicPr>
          <p:nvPr/>
        </p:nvPicPr>
        <p:blipFill>
          <a:blip r:embed="rId2">
            <a:extLst/>
          </a:blip>
          <a:srcRect l="0" t="0" r="49208" b="41663"/>
          <a:stretch>
            <a:fillRect/>
          </a:stretch>
        </p:blipFill>
        <p:spPr>
          <a:xfrm>
            <a:off x="4715037" y="1940458"/>
            <a:ext cx="8304615" cy="6372991"/>
          </a:xfrm>
          <a:prstGeom prst="rect">
            <a:avLst/>
          </a:prstGeom>
          <a:ln w="12700">
            <a:miter lim="400000"/>
          </a:ln>
        </p:spPr>
      </p:pic>
      <p:sp>
        <p:nvSpPr>
          <p:cNvPr id="149" name="Shape 149"/>
          <p:cNvSpPr/>
          <p:nvPr/>
        </p:nvSpPr>
        <p:spPr>
          <a:xfrm>
            <a:off x="413926" y="1994300"/>
            <a:ext cx="3058347" cy="670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AutoNum type="arabicPeriod" startAt="1"/>
              <a:defRPr sz="3300"/>
            </a:pPr>
            <a:r>
              <a:t>Pages</a:t>
            </a:r>
            <a:br/>
          </a:p>
          <a:p>
            <a:pPr marL="228600" indent="-228600" algn="l">
              <a:buSzPct val="100000"/>
              <a:buAutoNum type="arabicPeriod" startAt="1"/>
              <a:defRPr sz="3300"/>
            </a:pPr>
            <a:r>
              <a:t>Post</a:t>
            </a:r>
            <a:br/>
          </a:p>
          <a:p>
            <a:pPr marL="228600" indent="-228600" algn="l">
              <a:buSzPct val="100000"/>
              <a:buAutoNum type="arabicPeriod" startAt="1"/>
              <a:defRPr sz="3300"/>
            </a:pPr>
            <a:r>
              <a:t>Media</a:t>
            </a:r>
            <a:br/>
          </a:p>
          <a:p>
            <a:pPr marL="228600" indent="-228600" algn="l">
              <a:buSzPct val="100000"/>
              <a:buAutoNum type="arabicPeriod" startAt="1"/>
              <a:defRPr sz="3300"/>
            </a:pPr>
            <a:r>
              <a:t>Appearance</a:t>
            </a:r>
            <a:br/>
          </a:p>
          <a:p>
            <a:pPr marL="228600" indent="-228600" algn="l">
              <a:buSzPct val="100000"/>
              <a:buAutoNum type="arabicPeriod" startAt="1"/>
              <a:defRPr sz="3300"/>
            </a:pPr>
            <a:r>
              <a:t>Plugs</a:t>
            </a:r>
            <a:br/>
          </a:p>
          <a:p>
            <a:pPr marL="228600" indent="-228600" algn="l">
              <a:buSzPct val="100000"/>
              <a:buAutoNum type="arabicPeriod" startAt="1"/>
              <a:defRPr sz="3300"/>
            </a:pPr>
            <a:r>
              <a:t>Users</a:t>
            </a:r>
            <a:br/>
          </a:p>
          <a:p>
            <a:pPr marL="228600" indent="-228600" algn="l">
              <a:buSzPct val="100000"/>
              <a:buAutoNum type="arabicPeriod" startAt="1"/>
              <a:defRPr sz="3300"/>
            </a:pPr>
            <a:r>
              <a:t>Admin Tools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nvSpPr>
        <p:spPr>
          <a:xfrm>
            <a:off x="2470075" y="1708150"/>
            <a:ext cx="11050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Post</a:t>
            </a:r>
          </a:p>
        </p:txBody>
      </p:sp>
      <p:sp>
        <p:nvSpPr>
          <p:cNvPr id="152" name="Shape 152"/>
          <p:cNvSpPr/>
          <p:nvPr/>
        </p:nvSpPr>
        <p:spPr>
          <a:xfrm>
            <a:off x="246840" y="2286000"/>
            <a:ext cx="5551520"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you are using WordPress as a blog, then you will end up using posts for majority of your site’s content. Posts are content entries listed on a “blog page”.  Posts encourage conversation. They have a built-in commenting feature that allows users to comment on a particular topic.</a:t>
            </a:r>
          </a:p>
        </p:txBody>
      </p:sp>
      <p:sp>
        <p:nvSpPr>
          <p:cNvPr id="153" name="Shape 153"/>
          <p:cNvSpPr/>
          <p:nvPr/>
        </p:nvSpPr>
        <p:spPr>
          <a:xfrm>
            <a:off x="3233520" y="410633"/>
            <a:ext cx="653776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Page vs. Post</a:t>
            </a:r>
          </a:p>
        </p:txBody>
      </p:sp>
      <p:sp>
        <p:nvSpPr>
          <p:cNvPr id="154" name="Shape 154"/>
          <p:cNvSpPr/>
          <p:nvPr/>
        </p:nvSpPr>
        <p:spPr>
          <a:xfrm>
            <a:off x="9370198" y="1708150"/>
            <a:ext cx="12070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Page</a:t>
            </a:r>
          </a:p>
        </p:txBody>
      </p:sp>
      <p:sp>
        <p:nvSpPr>
          <p:cNvPr id="155" name="Shape 155"/>
          <p:cNvSpPr/>
          <p:nvPr/>
        </p:nvSpPr>
        <p:spPr>
          <a:xfrm>
            <a:off x="7197973" y="2286000"/>
            <a:ext cx="5551521"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Pages are meant to be static “one-off” type content such as your about page, privacy policy, legal disclaimers, etc. While the WordPress database stores the published date of the page, pages are timeless entities.Unlike posts, pages are hierarchical by nature.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1534740" y="410633"/>
            <a:ext cx="993532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Helvetica"/>
                <a:ea typeface="Helvetica"/>
                <a:cs typeface="Helvetica"/>
                <a:sym typeface="Helvetica"/>
              </a:defRPr>
            </a:lvl1pPr>
          </a:lstStyle>
          <a:p>
            <a:pPr/>
            <a:r>
              <a:t>WordPress Custom Post Type &amp; Fields</a:t>
            </a:r>
          </a:p>
        </p:txBody>
      </p:sp>
      <p:sp>
        <p:nvSpPr>
          <p:cNvPr id="158" name="Shape 158"/>
          <p:cNvSpPr/>
          <p:nvPr/>
        </p:nvSpPr>
        <p:spPr>
          <a:xfrm>
            <a:off x="652099" y="1898277"/>
            <a:ext cx="11251762" cy="670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300"/>
            </a:pPr>
            <a:r>
              <a:t>It’s pretty much universally agreed now that WordPress is more than just a blogging platform: It’s a CMS. But in my view what makes it a powerful CMS is the ability to create custom content and display that content in exactly the way you need to.</a:t>
            </a:r>
          </a:p>
          <a:p>
            <a:pPr algn="l">
              <a:defRPr sz="3300"/>
            </a:pPr>
          </a:p>
          <a:p>
            <a:pPr algn="l">
              <a:defRPr sz="3300"/>
            </a:pPr>
            <a:r>
              <a:t>It’s important to remember that custom post types are not posts. They don’t have any direct relation to posts and you should think of them separately. Think of them more like tables in a DB. You can find a detailed explanation here:</a:t>
            </a:r>
            <a:br/>
            <a:br/>
            <a:r>
              <a:t>https://premium.wpmudev.org/blog/creating-content-custom-post-types/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