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7" r:id="rId7"/>
    <p:sldId id="260" r:id="rId8"/>
    <p:sldId id="265" r:id="rId9"/>
    <p:sldId id="264" r:id="rId10"/>
    <p:sldId id="266" r:id="rId11"/>
    <p:sldId id="262" r:id="rId12"/>
    <p:sldId id="268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79608" autoAdjust="0"/>
  </p:normalViewPr>
  <p:slideViewPr>
    <p:cSldViewPr snapToGrid="0">
      <p:cViewPr varScale="1">
        <p:scale>
          <a:sx n="44" d="100"/>
          <a:sy n="44" d="100"/>
        </p:scale>
        <p:origin x="6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34F2A4-0FCB-489D-B278-6E9A9F66EC4C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22CE15-482E-45AD-99B9-34318764DCC1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One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JUULpod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 contains as much nicotine as a pack of cigarettes </a:t>
          </a:r>
        </a:p>
      </dgm:t>
    </dgm:pt>
    <dgm:pt modelId="{134E7C20-4CD6-49FE-9E2D-04805C2C8964}" type="parTrans" cxnId="{39B96D82-5619-4D80-88FE-15F01B796DF3}">
      <dgm:prSet/>
      <dgm:spPr/>
      <dgm:t>
        <a:bodyPr/>
        <a:lstStyle/>
        <a:p>
          <a:endParaRPr lang="en-US"/>
        </a:p>
      </dgm:t>
    </dgm:pt>
    <dgm:pt modelId="{D33690EA-8655-4A0C-B567-D18A0EF1EBA5}" type="sibTrans" cxnId="{39B96D82-5619-4D80-88FE-15F01B796DF3}">
      <dgm:prSet/>
      <dgm:spPr/>
      <dgm:t>
        <a:bodyPr/>
        <a:lstStyle/>
        <a:p>
          <a:endParaRPr lang="en-US"/>
        </a:p>
      </dgm:t>
    </dgm:pt>
    <dgm:pt modelId="{07B22F5C-AD6A-4C73-8C70-F3FF111C9FAE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7% of teens 15-17 and 12% of young adults 18-24 use JUUL</a:t>
          </a:r>
        </a:p>
      </dgm:t>
    </dgm:pt>
    <dgm:pt modelId="{ACDF389A-2B0D-44D0-9129-89A44C30235B}" type="parTrans" cxnId="{BBF02283-AA2D-4B39-9901-F4527550382A}">
      <dgm:prSet/>
      <dgm:spPr/>
      <dgm:t>
        <a:bodyPr/>
        <a:lstStyle/>
        <a:p>
          <a:endParaRPr lang="en-US"/>
        </a:p>
      </dgm:t>
    </dgm:pt>
    <dgm:pt modelId="{E379643F-9378-459A-98D3-84B85EB8A139}" type="sibTrans" cxnId="{BBF02283-AA2D-4B39-9901-F4527550382A}">
      <dgm:prSet/>
      <dgm:spPr/>
      <dgm:t>
        <a:bodyPr/>
        <a:lstStyle/>
        <a:p>
          <a:endParaRPr lang="en-US"/>
        </a:p>
      </dgm:t>
    </dgm:pt>
    <dgm:pt modelId="{59035EC9-8F7E-4651-9177-D1E80E0A4B47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63% of teens do not understand JUUL products contain nicotine</a:t>
          </a:r>
        </a:p>
      </dgm:t>
    </dgm:pt>
    <dgm:pt modelId="{16597129-C933-4E3B-B1BE-63D3471FA0F7}" type="parTrans" cxnId="{D097C42D-B860-4A18-985C-F00A3B63E4E7}">
      <dgm:prSet/>
      <dgm:spPr/>
      <dgm:t>
        <a:bodyPr/>
        <a:lstStyle/>
        <a:p>
          <a:endParaRPr lang="en-US"/>
        </a:p>
      </dgm:t>
    </dgm:pt>
    <dgm:pt modelId="{C33AA896-12FB-42A6-818E-3794D2388C6C}" type="sibTrans" cxnId="{D097C42D-B860-4A18-985C-F00A3B63E4E7}">
      <dgm:prSet/>
      <dgm:spPr/>
      <dgm:t>
        <a:bodyPr/>
        <a:lstStyle/>
        <a:p>
          <a:endParaRPr lang="en-US"/>
        </a:p>
      </dgm:t>
    </dgm:pt>
    <dgm:pt modelId="{D4F87168-2A76-4F92-BF71-BBF8CDFE09D1}" type="pres">
      <dgm:prSet presAssocID="{F034F2A4-0FCB-489D-B278-6E9A9F66EC4C}" presName="linearFlow" presStyleCnt="0">
        <dgm:presLayoutVars>
          <dgm:dir/>
          <dgm:resizeHandles val="exact"/>
        </dgm:presLayoutVars>
      </dgm:prSet>
      <dgm:spPr/>
    </dgm:pt>
    <dgm:pt modelId="{4BE326BA-5DDD-47A3-B5DD-9B9D354AE72B}" type="pres">
      <dgm:prSet presAssocID="{7C22CE15-482E-45AD-99B9-34318764DCC1}" presName="comp" presStyleCnt="0"/>
      <dgm:spPr/>
    </dgm:pt>
    <dgm:pt modelId="{07FFA009-DCFC-4A3F-A867-78501EBA7071}" type="pres">
      <dgm:prSet presAssocID="{7C22CE15-482E-45AD-99B9-34318764DCC1}" presName="rect2" presStyleLbl="node1" presStyleIdx="0" presStyleCnt="3">
        <dgm:presLayoutVars>
          <dgm:bulletEnabled val="1"/>
        </dgm:presLayoutVars>
      </dgm:prSet>
      <dgm:spPr/>
    </dgm:pt>
    <dgm:pt modelId="{9E17D1D2-A12B-47D2-853D-C5D665938EFF}" type="pres">
      <dgm:prSet presAssocID="{7C22CE15-482E-45AD-99B9-34318764DCC1}" presName="rect1" presStyleLbl="ln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F15E7667-9D00-4CC6-9D08-FE639D682672}" type="pres">
      <dgm:prSet presAssocID="{D33690EA-8655-4A0C-B567-D18A0EF1EBA5}" presName="sibTrans" presStyleCnt="0"/>
      <dgm:spPr/>
    </dgm:pt>
    <dgm:pt modelId="{B0942EFF-60BC-4FC1-978B-637AB6D06C88}" type="pres">
      <dgm:prSet presAssocID="{07B22F5C-AD6A-4C73-8C70-F3FF111C9FAE}" presName="comp" presStyleCnt="0"/>
      <dgm:spPr/>
    </dgm:pt>
    <dgm:pt modelId="{EBFB6184-D459-4194-9587-9A4351FFF8E5}" type="pres">
      <dgm:prSet presAssocID="{07B22F5C-AD6A-4C73-8C70-F3FF111C9FAE}" presName="rect2" presStyleLbl="node1" presStyleIdx="1" presStyleCnt="3">
        <dgm:presLayoutVars>
          <dgm:bulletEnabled val="1"/>
        </dgm:presLayoutVars>
      </dgm:prSet>
      <dgm:spPr/>
    </dgm:pt>
    <dgm:pt modelId="{F167985E-427A-40AE-B7C2-BF1C61C69AB7}" type="pres">
      <dgm:prSet presAssocID="{07B22F5C-AD6A-4C73-8C70-F3FF111C9FAE}" presName="rect1" presStyleLbl="lnNod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23000" b="-23000"/>
          </a:stretch>
        </a:blipFill>
      </dgm:spPr>
    </dgm:pt>
    <dgm:pt modelId="{FE37D268-A38F-48B5-89BC-44277A37E6F2}" type="pres">
      <dgm:prSet presAssocID="{E379643F-9378-459A-98D3-84B85EB8A139}" presName="sibTrans" presStyleCnt="0"/>
      <dgm:spPr/>
    </dgm:pt>
    <dgm:pt modelId="{C606AE3B-1189-4CD7-A2FD-ADA6421EBF6F}" type="pres">
      <dgm:prSet presAssocID="{59035EC9-8F7E-4651-9177-D1E80E0A4B47}" presName="comp" presStyleCnt="0"/>
      <dgm:spPr/>
    </dgm:pt>
    <dgm:pt modelId="{09907AC0-7251-42DD-8B59-6CCB747FBA1A}" type="pres">
      <dgm:prSet presAssocID="{59035EC9-8F7E-4651-9177-D1E80E0A4B47}" presName="rect2" presStyleLbl="node1" presStyleIdx="2" presStyleCnt="3">
        <dgm:presLayoutVars>
          <dgm:bulletEnabled val="1"/>
        </dgm:presLayoutVars>
      </dgm:prSet>
      <dgm:spPr/>
    </dgm:pt>
    <dgm:pt modelId="{C3A57FA3-05D5-465B-88FA-72E5FCA0749A}" type="pres">
      <dgm:prSet presAssocID="{59035EC9-8F7E-4651-9177-D1E80E0A4B47}" presName="rect1" presStyleLbl="lnNode1" presStyleIdx="2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</dgm:ptLst>
  <dgm:cxnLst>
    <dgm:cxn modelId="{D097C42D-B860-4A18-985C-F00A3B63E4E7}" srcId="{F034F2A4-0FCB-489D-B278-6E9A9F66EC4C}" destId="{59035EC9-8F7E-4651-9177-D1E80E0A4B47}" srcOrd="2" destOrd="0" parTransId="{16597129-C933-4E3B-B1BE-63D3471FA0F7}" sibTransId="{C33AA896-12FB-42A6-818E-3794D2388C6C}"/>
    <dgm:cxn modelId="{9A13A33F-D36E-47EC-9835-50ADFF4262B9}" type="presOf" srcId="{F034F2A4-0FCB-489D-B278-6E9A9F66EC4C}" destId="{D4F87168-2A76-4F92-BF71-BBF8CDFE09D1}" srcOrd="0" destOrd="0" presId="urn:microsoft.com/office/officeart/2008/layout/AlternatingPictureBlocks"/>
    <dgm:cxn modelId="{1483AE6D-8EF0-4D6D-A44D-74D49983C27A}" type="presOf" srcId="{07B22F5C-AD6A-4C73-8C70-F3FF111C9FAE}" destId="{EBFB6184-D459-4194-9587-9A4351FFF8E5}" srcOrd="0" destOrd="0" presId="urn:microsoft.com/office/officeart/2008/layout/AlternatingPictureBlocks"/>
    <dgm:cxn modelId="{39B96D82-5619-4D80-88FE-15F01B796DF3}" srcId="{F034F2A4-0FCB-489D-B278-6E9A9F66EC4C}" destId="{7C22CE15-482E-45AD-99B9-34318764DCC1}" srcOrd="0" destOrd="0" parTransId="{134E7C20-4CD6-49FE-9E2D-04805C2C8964}" sibTransId="{D33690EA-8655-4A0C-B567-D18A0EF1EBA5}"/>
    <dgm:cxn modelId="{BBF02283-AA2D-4B39-9901-F4527550382A}" srcId="{F034F2A4-0FCB-489D-B278-6E9A9F66EC4C}" destId="{07B22F5C-AD6A-4C73-8C70-F3FF111C9FAE}" srcOrd="1" destOrd="0" parTransId="{ACDF389A-2B0D-44D0-9129-89A44C30235B}" sibTransId="{E379643F-9378-459A-98D3-84B85EB8A139}"/>
    <dgm:cxn modelId="{AE2D9AB2-B6AE-4588-866D-12EDF997745D}" type="presOf" srcId="{7C22CE15-482E-45AD-99B9-34318764DCC1}" destId="{07FFA009-DCFC-4A3F-A867-78501EBA7071}" srcOrd="0" destOrd="0" presId="urn:microsoft.com/office/officeart/2008/layout/AlternatingPictureBlocks"/>
    <dgm:cxn modelId="{E792A4ED-A952-4817-A2BC-308F28A18437}" type="presOf" srcId="{59035EC9-8F7E-4651-9177-D1E80E0A4B47}" destId="{09907AC0-7251-42DD-8B59-6CCB747FBA1A}" srcOrd="0" destOrd="0" presId="urn:microsoft.com/office/officeart/2008/layout/AlternatingPictureBlocks"/>
    <dgm:cxn modelId="{A80BAB8E-A9C3-49CB-917E-6A298E551D67}" type="presParOf" srcId="{D4F87168-2A76-4F92-BF71-BBF8CDFE09D1}" destId="{4BE326BA-5DDD-47A3-B5DD-9B9D354AE72B}" srcOrd="0" destOrd="0" presId="urn:microsoft.com/office/officeart/2008/layout/AlternatingPictureBlocks"/>
    <dgm:cxn modelId="{C8BBC81C-9920-4633-90F5-146F583D181D}" type="presParOf" srcId="{4BE326BA-5DDD-47A3-B5DD-9B9D354AE72B}" destId="{07FFA009-DCFC-4A3F-A867-78501EBA7071}" srcOrd="0" destOrd="0" presId="urn:microsoft.com/office/officeart/2008/layout/AlternatingPictureBlocks"/>
    <dgm:cxn modelId="{881DEDE7-333D-40D5-9AF2-2AA4660D7AA4}" type="presParOf" srcId="{4BE326BA-5DDD-47A3-B5DD-9B9D354AE72B}" destId="{9E17D1D2-A12B-47D2-853D-C5D665938EFF}" srcOrd="1" destOrd="0" presId="urn:microsoft.com/office/officeart/2008/layout/AlternatingPictureBlocks"/>
    <dgm:cxn modelId="{C05A35C5-7655-4331-908D-80EFFF296196}" type="presParOf" srcId="{D4F87168-2A76-4F92-BF71-BBF8CDFE09D1}" destId="{F15E7667-9D00-4CC6-9D08-FE639D682672}" srcOrd="1" destOrd="0" presId="urn:microsoft.com/office/officeart/2008/layout/AlternatingPictureBlocks"/>
    <dgm:cxn modelId="{77948B00-C73F-4B96-97BE-9554B59A9409}" type="presParOf" srcId="{D4F87168-2A76-4F92-BF71-BBF8CDFE09D1}" destId="{B0942EFF-60BC-4FC1-978B-637AB6D06C88}" srcOrd="2" destOrd="0" presId="urn:microsoft.com/office/officeart/2008/layout/AlternatingPictureBlocks"/>
    <dgm:cxn modelId="{0ACC58C7-88E8-4F66-A941-A92107D7B91D}" type="presParOf" srcId="{B0942EFF-60BC-4FC1-978B-637AB6D06C88}" destId="{EBFB6184-D459-4194-9587-9A4351FFF8E5}" srcOrd="0" destOrd="0" presId="urn:microsoft.com/office/officeart/2008/layout/AlternatingPictureBlocks"/>
    <dgm:cxn modelId="{F6958B22-5798-42C7-B306-F2C1C45AA865}" type="presParOf" srcId="{B0942EFF-60BC-4FC1-978B-637AB6D06C88}" destId="{F167985E-427A-40AE-B7C2-BF1C61C69AB7}" srcOrd="1" destOrd="0" presId="urn:microsoft.com/office/officeart/2008/layout/AlternatingPictureBlocks"/>
    <dgm:cxn modelId="{B31B0688-0BB7-4930-A273-BD20A0C836D3}" type="presParOf" srcId="{D4F87168-2A76-4F92-BF71-BBF8CDFE09D1}" destId="{FE37D268-A38F-48B5-89BC-44277A37E6F2}" srcOrd="3" destOrd="0" presId="urn:microsoft.com/office/officeart/2008/layout/AlternatingPictureBlocks"/>
    <dgm:cxn modelId="{8B86FEF2-0758-4A11-A74F-8CB25BFA87C9}" type="presParOf" srcId="{D4F87168-2A76-4F92-BF71-BBF8CDFE09D1}" destId="{C606AE3B-1189-4CD7-A2FD-ADA6421EBF6F}" srcOrd="4" destOrd="0" presId="urn:microsoft.com/office/officeart/2008/layout/AlternatingPictureBlocks"/>
    <dgm:cxn modelId="{AA596FBF-DA43-4524-A159-8906705292C4}" type="presParOf" srcId="{C606AE3B-1189-4CD7-A2FD-ADA6421EBF6F}" destId="{09907AC0-7251-42DD-8B59-6CCB747FBA1A}" srcOrd="0" destOrd="0" presId="urn:microsoft.com/office/officeart/2008/layout/AlternatingPictureBlocks"/>
    <dgm:cxn modelId="{637A0110-0F34-419F-AA9A-CF2F81B32D91}" type="presParOf" srcId="{C606AE3B-1189-4CD7-A2FD-ADA6421EBF6F}" destId="{C3A57FA3-05D5-465B-88FA-72E5FCA0749A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9FBB1C-50D8-425F-823E-0F24038FC1A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3D37C7-7C59-428F-8001-BCBB5F818970}">
      <dgm:prSet phldrT="[Text]" custT="1"/>
      <dgm:spPr/>
      <dgm:t>
        <a:bodyPr/>
        <a:lstStyle/>
        <a:p>
          <a:r>
            <a:rPr lang="en-US" sz="2000" dirty="0">
              <a:latin typeface="Cambria Math" panose="02040503050406030204" pitchFamily="18" charset="0"/>
              <a:ea typeface="Cambria Math" panose="02040503050406030204" pitchFamily="18" charset="0"/>
            </a:rPr>
            <a:t>Pull and Clean Tweets </a:t>
          </a:r>
        </a:p>
      </dgm:t>
    </dgm:pt>
    <dgm:pt modelId="{C37427DC-D9B5-4DFF-8FF7-E7487F2CA359}" type="parTrans" cxnId="{78724FEB-F66C-48A3-B8DA-D13BB291B981}">
      <dgm:prSet/>
      <dgm:spPr/>
      <dgm:t>
        <a:bodyPr/>
        <a:lstStyle/>
        <a:p>
          <a:endParaRPr lang="en-US"/>
        </a:p>
      </dgm:t>
    </dgm:pt>
    <dgm:pt modelId="{A62FB201-47E0-48EA-A239-D6B0E81409DF}" type="sibTrans" cxnId="{78724FEB-F66C-48A3-B8DA-D13BB291B981}">
      <dgm:prSet/>
      <dgm:spPr/>
      <dgm:t>
        <a:bodyPr/>
        <a:lstStyle/>
        <a:p>
          <a:endParaRPr lang="en-US"/>
        </a:p>
      </dgm:t>
    </dgm:pt>
    <dgm:pt modelId="{0378FACE-BE05-4FAC-A54D-80930FD66C77}">
      <dgm:prSet phldrT="[Text]" custT="1"/>
      <dgm:spPr/>
      <dgm:t>
        <a:bodyPr/>
        <a:lstStyle/>
        <a:p>
          <a:r>
            <a:rPr lang="en-US" sz="2000" dirty="0">
              <a:latin typeface="Cambria Math" panose="02040503050406030204" pitchFamily="18" charset="0"/>
              <a:ea typeface="Cambria Math" panose="02040503050406030204" pitchFamily="18" charset="0"/>
            </a:rPr>
            <a:t>Isolate Text from Tweet and Fit Topic Model (LDA)</a:t>
          </a:r>
        </a:p>
      </dgm:t>
    </dgm:pt>
    <dgm:pt modelId="{ED857524-2BC1-4CCA-8C02-91606962DFB2}" type="parTrans" cxnId="{3F274A39-2357-42AF-958B-57DBFB06BADB}">
      <dgm:prSet/>
      <dgm:spPr/>
      <dgm:t>
        <a:bodyPr/>
        <a:lstStyle/>
        <a:p>
          <a:endParaRPr lang="en-US"/>
        </a:p>
      </dgm:t>
    </dgm:pt>
    <dgm:pt modelId="{57256DB1-D926-435F-A6CC-17A15787334E}" type="sibTrans" cxnId="{3F274A39-2357-42AF-958B-57DBFB06BADB}">
      <dgm:prSet/>
      <dgm:spPr/>
      <dgm:t>
        <a:bodyPr/>
        <a:lstStyle/>
        <a:p>
          <a:endParaRPr lang="en-US"/>
        </a:p>
      </dgm:t>
    </dgm:pt>
    <dgm:pt modelId="{1805CAD5-DDA9-4BDA-A67E-A8FE83371F33}">
      <dgm:prSet phldrT="[Text]" custT="1"/>
      <dgm:spPr/>
      <dgm:t>
        <a:bodyPr/>
        <a:lstStyle/>
        <a:p>
          <a:r>
            <a:rPr lang="en-US" sz="2000" dirty="0">
              <a:latin typeface="Cambria Math" panose="02040503050406030204" pitchFamily="18" charset="0"/>
              <a:ea typeface="Cambria Math" panose="02040503050406030204" pitchFamily="18" charset="0"/>
            </a:rPr>
            <a:t>Gather most representative tweets for four major topics</a:t>
          </a:r>
        </a:p>
      </dgm:t>
    </dgm:pt>
    <dgm:pt modelId="{3FA2C42C-385B-4BB7-9D44-9221CEF5105D}" type="parTrans" cxnId="{E0D14E6A-C620-45C2-910B-2F3343CC3C28}">
      <dgm:prSet/>
      <dgm:spPr/>
      <dgm:t>
        <a:bodyPr/>
        <a:lstStyle/>
        <a:p>
          <a:endParaRPr lang="en-US"/>
        </a:p>
      </dgm:t>
    </dgm:pt>
    <dgm:pt modelId="{55730333-25BF-4EA5-A18D-6A93E73CAAC6}" type="sibTrans" cxnId="{E0D14E6A-C620-45C2-910B-2F3343CC3C28}">
      <dgm:prSet/>
      <dgm:spPr/>
      <dgm:t>
        <a:bodyPr/>
        <a:lstStyle/>
        <a:p>
          <a:endParaRPr lang="en-US"/>
        </a:p>
      </dgm:t>
    </dgm:pt>
    <dgm:pt modelId="{967E79E2-AE69-40F6-B655-5E87C32D4618}">
      <dgm:prSet phldrT="[Text]" custT="1"/>
      <dgm:spPr/>
      <dgm:t>
        <a:bodyPr/>
        <a:lstStyle/>
        <a:p>
          <a:r>
            <a:rPr lang="en-US" sz="2000" dirty="0">
              <a:latin typeface="Cambria Math" panose="02040503050406030204" pitchFamily="18" charset="0"/>
              <a:ea typeface="Cambria Math" panose="02040503050406030204" pitchFamily="18" charset="0"/>
            </a:rPr>
            <a:t>Build a model to predict topic</a:t>
          </a:r>
        </a:p>
      </dgm:t>
    </dgm:pt>
    <dgm:pt modelId="{A708F335-0841-4176-A2C9-F1022C1A6531}" type="parTrans" cxnId="{1EFBDC8F-6846-4F64-A184-F4D78B783F50}">
      <dgm:prSet/>
      <dgm:spPr/>
      <dgm:t>
        <a:bodyPr/>
        <a:lstStyle/>
        <a:p>
          <a:endParaRPr lang="en-US"/>
        </a:p>
      </dgm:t>
    </dgm:pt>
    <dgm:pt modelId="{9F9941FF-B6DF-4887-8157-528E87804402}" type="sibTrans" cxnId="{1EFBDC8F-6846-4F64-A184-F4D78B783F50}">
      <dgm:prSet/>
      <dgm:spPr/>
      <dgm:t>
        <a:bodyPr/>
        <a:lstStyle/>
        <a:p>
          <a:endParaRPr lang="en-US"/>
        </a:p>
      </dgm:t>
    </dgm:pt>
    <dgm:pt modelId="{F2B27673-3625-40F4-AF1D-518947E7583E}">
      <dgm:prSet phldrT="[Text]" custT="1"/>
      <dgm:spPr/>
      <dgm:t>
        <a:bodyPr/>
        <a:lstStyle/>
        <a:p>
          <a:r>
            <a:rPr lang="en-US" sz="2000" dirty="0">
              <a:latin typeface="Cambria Math" panose="02040503050406030204" pitchFamily="18" charset="0"/>
              <a:ea typeface="Cambria Math" panose="02040503050406030204" pitchFamily="18" charset="0"/>
            </a:rPr>
            <a:t>Apply this model to the entire corpus of tweets</a:t>
          </a:r>
        </a:p>
      </dgm:t>
    </dgm:pt>
    <dgm:pt modelId="{3ECDAD11-3EB6-4CE0-8B19-1513DB83D8F7}" type="parTrans" cxnId="{DC49AB62-08D8-4E50-ADDD-550562AF2B9D}">
      <dgm:prSet/>
      <dgm:spPr/>
      <dgm:t>
        <a:bodyPr/>
        <a:lstStyle/>
        <a:p>
          <a:endParaRPr lang="en-US"/>
        </a:p>
      </dgm:t>
    </dgm:pt>
    <dgm:pt modelId="{CBC59C8D-8E70-49A3-9C4A-7C24807057C6}" type="sibTrans" cxnId="{DC49AB62-08D8-4E50-ADDD-550562AF2B9D}">
      <dgm:prSet/>
      <dgm:spPr/>
      <dgm:t>
        <a:bodyPr/>
        <a:lstStyle/>
        <a:p>
          <a:endParaRPr lang="en-US"/>
        </a:p>
      </dgm:t>
    </dgm:pt>
    <dgm:pt modelId="{4DB79278-85D4-40D5-92C3-668458284D8C}">
      <dgm:prSet phldrT="[Text]" custT="1"/>
      <dgm:spPr/>
      <dgm:t>
        <a:bodyPr/>
        <a:lstStyle/>
        <a:p>
          <a:r>
            <a:rPr lang="en-US" sz="2000" dirty="0">
              <a:latin typeface="Cambria Math" panose="02040503050406030204" pitchFamily="18" charset="0"/>
              <a:ea typeface="Cambria Math" panose="02040503050406030204" pitchFamily="18" charset="0"/>
            </a:rPr>
            <a:t>Add To Clean Tweet Data to Replace Tweet Text Column</a:t>
          </a:r>
        </a:p>
      </dgm:t>
    </dgm:pt>
    <dgm:pt modelId="{EDAC1B37-0535-4070-AFE7-5CB687C159D2}" type="parTrans" cxnId="{6DBF526A-33BB-4319-9B63-8DEB12FFE982}">
      <dgm:prSet/>
      <dgm:spPr/>
      <dgm:t>
        <a:bodyPr/>
        <a:lstStyle/>
        <a:p>
          <a:endParaRPr lang="en-US"/>
        </a:p>
      </dgm:t>
    </dgm:pt>
    <dgm:pt modelId="{A7C2C7BA-71CA-4188-A71B-D826383B8EB1}" type="sibTrans" cxnId="{6DBF526A-33BB-4319-9B63-8DEB12FFE982}">
      <dgm:prSet/>
      <dgm:spPr/>
      <dgm:t>
        <a:bodyPr/>
        <a:lstStyle/>
        <a:p>
          <a:endParaRPr lang="en-US"/>
        </a:p>
      </dgm:t>
    </dgm:pt>
    <dgm:pt modelId="{0FB9ECB0-4918-4EBE-B57E-6BC7F5546BD7}">
      <dgm:prSet phldrT="[Text]" custT="1"/>
      <dgm:spPr/>
      <dgm:t>
        <a:bodyPr/>
        <a:lstStyle/>
        <a:p>
          <a:r>
            <a:rPr lang="en-US" sz="2000" dirty="0">
              <a:latin typeface="Cambria Math" panose="02040503050406030204" pitchFamily="18" charset="0"/>
              <a:ea typeface="Cambria Math" panose="02040503050406030204" pitchFamily="18" charset="0"/>
            </a:rPr>
            <a:t>Build Retweet Classification Model</a:t>
          </a:r>
        </a:p>
      </dgm:t>
    </dgm:pt>
    <dgm:pt modelId="{70B64F19-AD1D-41F5-BE15-FB61D50D6482}" type="parTrans" cxnId="{CA679162-D7A4-4426-B58F-78496CD610C8}">
      <dgm:prSet/>
      <dgm:spPr/>
      <dgm:t>
        <a:bodyPr/>
        <a:lstStyle/>
        <a:p>
          <a:endParaRPr lang="en-US"/>
        </a:p>
      </dgm:t>
    </dgm:pt>
    <dgm:pt modelId="{80F9BC74-95D8-4455-B0CC-CF409112E58B}" type="sibTrans" cxnId="{CA679162-D7A4-4426-B58F-78496CD610C8}">
      <dgm:prSet/>
      <dgm:spPr/>
      <dgm:t>
        <a:bodyPr/>
        <a:lstStyle/>
        <a:p>
          <a:endParaRPr lang="en-US"/>
        </a:p>
      </dgm:t>
    </dgm:pt>
    <dgm:pt modelId="{4B02078C-17FA-4459-828D-CEF1756EFDD6}" type="pres">
      <dgm:prSet presAssocID="{F79FBB1C-50D8-425F-823E-0F24038FC1A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AEE3020-4527-4C21-9E9D-38643A87D073}" type="pres">
      <dgm:prSet presAssocID="{0FB9ECB0-4918-4EBE-B57E-6BC7F5546BD7}" presName="root1" presStyleCnt="0"/>
      <dgm:spPr/>
    </dgm:pt>
    <dgm:pt modelId="{B5C1AA12-0E57-4535-80D7-2DE15DD13BFC}" type="pres">
      <dgm:prSet presAssocID="{0FB9ECB0-4918-4EBE-B57E-6BC7F5546BD7}" presName="LevelOneTextNode" presStyleLbl="node0" presStyleIdx="0" presStyleCnt="2" custScaleY="132197" custLinFactY="186092" custLinFactNeighborX="-792" custLinFactNeighborY="200000">
        <dgm:presLayoutVars>
          <dgm:chPref val="3"/>
        </dgm:presLayoutVars>
      </dgm:prSet>
      <dgm:spPr/>
    </dgm:pt>
    <dgm:pt modelId="{19C3A204-CA6F-4F5B-8858-9AF99C19795F}" type="pres">
      <dgm:prSet presAssocID="{0FB9ECB0-4918-4EBE-B57E-6BC7F5546BD7}" presName="level2hierChild" presStyleCnt="0"/>
      <dgm:spPr/>
    </dgm:pt>
    <dgm:pt modelId="{11A734F2-F10B-4CBA-9E2B-0794D5B9CC15}" type="pres">
      <dgm:prSet presAssocID="{233D37C7-7C59-428F-8001-BCBB5F818970}" presName="root1" presStyleCnt="0"/>
      <dgm:spPr/>
    </dgm:pt>
    <dgm:pt modelId="{1A29878C-1DFE-4DCB-AAD3-A57C13C65081}" type="pres">
      <dgm:prSet presAssocID="{233D37C7-7C59-428F-8001-BCBB5F818970}" presName="LevelOneTextNode" presStyleLbl="node0" presStyleIdx="1" presStyleCnt="2" custScaleY="183750" custLinFactNeighborY="-42389">
        <dgm:presLayoutVars>
          <dgm:chPref val="3"/>
        </dgm:presLayoutVars>
      </dgm:prSet>
      <dgm:spPr/>
    </dgm:pt>
    <dgm:pt modelId="{FA0893B2-AC4B-4611-B1DA-AE7C630A5840}" type="pres">
      <dgm:prSet presAssocID="{233D37C7-7C59-428F-8001-BCBB5F818970}" presName="level2hierChild" presStyleCnt="0"/>
      <dgm:spPr/>
    </dgm:pt>
    <dgm:pt modelId="{EAEF6364-1F46-48F2-AFC2-59B468296BA0}" type="pres">
      <dgm:prSet presAssocID="{ED857524-2BC1-4CCA-8C02-91606962DFB2}" presName="conn2-1" presStyleLbl="parChTrans1D2" presStyleIdx="0" presStyleCnt="2"/>
      <dgm:spPr/>
    </dgm:pt>
    <dgm:pt modelId="{E2619C87-A339-4DEA-A5B8-49770B4304DB}" type="pres">
      <dgm:prSet presAssocID="{ED857524-2BC1-4CCA-8C02-91606962DFB2}" presName="connTx" presStyleLbl="parChTrans1D2" presStyleIdx="0" presStyleCnt="2"/>
      <dgm:spPr/>
    </dgm:pt>
    <dgm:pt modelId="{A8BE140B-783E-49A3-9E59-94D6C45B1D33}" type="pres">
      <dgm:prSet presAssocID="{0378FACE-BE05-4FAC-A54D-80930FD66C77}" presName="root2" presStyleCnt="0"/>
      <dgm:spPr/>
    </dgm:pt>
    <dgm:pt modelId="{503C74E3-0255-441D-BF94-7AE90B2B064A}" type="pres">
      <dgm:prSet presAssocID="{0378FACE-BE05-4FAC-A54D-80930FD66C77}" presName="LevelTwoTextNode" presStyleLbl="node2" presStyleIdx="0" presStyleCnt="2" custScaleY="183750" custLinFactNeighborX="2762" custLinFactNeighborY="-31273">
        <dgm:presLayoutVars>
          <dgm:chPref val="3"/>
        </dgm:presLayoutVars>
      </dgm:prSet>
      <dgm:spPr/>
    </dgm:pt>
    <dgm:pt modelId="{5F9F188B-3429-4D1F-9E62-4FE7E668C8E3}" type="pres">
      <dgm:prSet presAssocID="{0378FACE-BE05-4FAC-A54D-80930FD66C77}" presName="level3hierChild" presStyleCnt="0"/>
      <dgm:spPr/>
    </dgm:pt>
    <dgm:pt modelId="{BA4FCA94-85B6-4375-BBC0-4F156156A629}" type="pres">
      <dgm:prSet presAssocID="{3FA2C42C-385B-4BB7-9D44-9221CEF5105D}" presName="conn2-1" presStyleLbl="parChTrans1D3" presStyleIdx="0" presStyleCnt="1"/>
      <dgm:spPr/>
    </dgm:pt>
    <dgm:pt modelId="{F310C178-0796-4272-B67A-A2F1FC57115B}" type="pres">
      <dgm:prSet presAssocID="{3FA2C42C-385B-4BB7-9D44-9221CEF5105D}" presName="connTx" presStyleLbl="parChTrans1D3" presStyleIdx="0" presStyleCnt="1"/>
      <dgm:spPr/>
    </dgm:pt>
    <dgm:pt modelId="{02E1AEAF-0C93-4C67-8E57-8565AAA1D736}" type="pres">
      <dgm:prSet presAssocID="{1805CAD5-DDA9-4BDA-A67E-A8FE83371F33}" presName="root2" presStyleCnt="0"/>
      <dgm:spPr/>
    </dgm:pt>
    <dgm:pt modelId="{B4870860-0811-428B-AEEB-6323BD70ED8B}" type="pres">
      <dgm:prSet presAssocID="{1805CAD5-DDA9-4BDA-A67E-A8FE83371F33}" presName="LevelTwoTextNode" presStyleLbl="node3" presStyleIdx="0" presStyleCnt="1" custScaleY="183750" custLinFactNeighborX="-5034" custLinFactNeighborY="-31274">
        <dgm:presLayoutVars>
          <dgm:chPref val="3"/>
        </dgm:presLayoutVars>
      </dgm:prSet>
      <dgm:spPr/>
    </dgm:pt>
    <dgm:pt modelId="{C6156FCF-5329-4BA1-BB6C-9D1B1751791A}" type="pres">
      <dgm:prSet presAssocID="{1805CAD5-DDA9-4BDA-A67E-A8FE83371F33}" presName="level3hierChild" presStyleCnt="0"/>
      <dgm:spPr/>
    </dgm:pt>
    <dgm:pt modelId="{FFB3CC25-4DA0-4037-B08A-2A2B3E99B8FC}" type="pres">
      <dgm:prSet presAssocID="{A708F335-0841-4176-A2C9-F1022C1A6531}" presName="conn2-1" presStyleLbl="parChTrans1D4" presStyleIdx="0" presStyleCnt="2"/>
      <dgm:spPr/>
    </dgm:pt>
    <dgm:pt modelId="{6F7714B0-CD12-4491-9A65-19C2C5EF7258}" type="pres">
      <dgm:prSet presAssocID="{A708F335-0841-4176-A2C9-F1022C1A6531}" presName="connTx" presStyleLbl="parChTrans1D4" presStyleIdx="0" presStyleCnt="2"/>
      <dgm:spPr/>
    </dgm:pt>
    <dgm:pt modelId="{D5F3FADE-05B3-4A77-A0ED-6118815ED6A6}" type="pres">
      <dgm:prSet presAssocID="{967E79E2-AE69-40F6-B655-5E87C32D4618}" presName="root2" presStyleCnt="0"/>
      <dgm:spPr/>
    </dgm:pt>
    <dgm:pt modelId="{12CA0442-85A0-44E4-9673-3229379E8DF2}" type="pres">
      <dgm:prSet presAssocID="{967E79E2-AE69-40F6-B655-5E87C32D4618}" presName="LevelTwoTextNode" presStyleLbl="node4" presStyleIdx="0" presStyleCnt="2" custScaleY="183750" custLinFactNeighborX="-16576" custLinFactNeighborY="-31273">
        <dgm:presLayoutVars>
          <dgm:chPref val="3"/>
        </dgm:presLayoutVars>
      </dgm:prSet>
      <dgm:spPr/>
    </dgm:pt>
    <dgm:pt modelId="{C5BDCBAD-7941-47BB-9DCC-1353AD199FA2}" type="pres">
      <dgm:prSet presAssocID="{967E79E2-AE69-40F6-B655-5E87C32D4618}" presName="level3hierChild" presStyleCnt="0"/>
      <dgm:spPr/>
    </dgm:pt>
    <dgm:pt modelId="{4CCFCB76-EF21-43C0-AA40-6006859492E1}" type="pres">
      <dgm:prSet presAssocID="{3ECDAD11-3EB6-4CE0-8B19-1513DB83D8F7}" presName="conn2-1" presStyleLbl="parChTrans1D4" presStyleIdx="1" presStyleCnt="2"/>
      <dgm:spPr/>
    </dgm:pt>
    <dgm:pt modelId="{C4ECEB04-884D-4D8C-8597-02AF1943CE99}" type="pres">
      <dgm:prSet presAssocID="{3ECDAD11-3EB6-4CE0-8B19-1513DB83D8F7}" presName="connTx" presStyleLbl="parChTrans1D4" presStyleIdx="1" presStyleCnt="2"/>
      <dgm:spPr/>
    </dgm:pt>
    <dgm:pt modelId="{C27CD45F-ECCD-4B3D-8B92-83C00AD94DD2}" type="pres">
      <dgm:prSet presAssocID="{F2B27673-3625-40F4-AF1D-518947E7583E}" presName="root2" presStyleCnt="0"/>
      <dgm:spPr/>
    </dgm:pt>
    <dgm:pt modelId="{DFF2BEE0-DFE0-41FB-9164-8F0989DAD9FD}" type="pres">
      <dgm:prSet presAssocID="{F2B27673-3625-40F4-AF1D-518947E7583E}" presName="LevelTwoTextNode" presStyleLbl="node4" presStyleIdx="1" presStyleCnt="2" custScaleY="183750" custLinFactNeighborX="-28123" custLinFactNeighborY="-31274">
        <dgm:presLayoutVars>
          <dgm:chPref val="3"/>
        </dgm:presLayoutVars>
      </dgm:prSet>
      <dgm:spPr/>
    </dgm:pt>
    <dgm:pt modelId="{CF560ED1-6E42-43D9-9CA2-37F9D91E6C19}" type="pres">
      <dgm:prSet presAssocID="{F2B27673-3625-40F4-AF1D-518947E7583E}" presName="level3hierChild" presStyleCnt="0"/>
      <dgm:spPr/>
    </dgm:pt>
    <dgm:pt modelId="{49B9A688-93B5-418B-98B0-8AE8216ADE32}" type="pres">
      <dgm:prSet presAssocID="{EDAC1B37-0535-4070-AFE7-5CB687C159D2}" presName="conn2-1" presStyleLbl="parChTrans1D2" presStyleIdx="1" presStyleCnt="2"/>
      <dgm:spPr/>
    </dgm:pt>
    <dgm:pt modelId="{25465371-619D-438D-BBE2-AECA3E6D7B91}" type="pres">
      <dgm:prSet presAssocID="{EDAC1B37-0535-4070-AFE7-5CB687C159D2}" presName="connTx" presStyleLbl="parChTrans1D2" presStyleIdx="1" presStyleCnt="2"/>
      <dgm:spPr/>
    </dgm:pt>
    <dgm:pt modelId="{F4153050-4EBA-4572-8382-33DA687CAE7F}" type="pres">
      <dgm:prSet presAssocID="{4DB79278-85D4-40D5-92C3-668458284D8C}" presName="root2" presStyleCnt="0"/>
      <dgm:spPr/>
    </dgm:pt>
    <dgm:pt modelId="{DE43D3AE-E8E2-4255-836C-CC33E32B1C4C}" type="pres">
      <dgm:prSet presAssocID="{4DB79278-85D4-40D5-92C3-668458284D8C}" presName="LevelTwoTextNode" presStyleLbl="node2" presStyleIdx="1" presStyleCnt="2" custScaleY="183750" custLinFactX="74156" custLinFactNeighborX="100000" custLinFactNeighborY="55236">
        <dgm:presLayoutVars>
          <dgm:chPref val="3"/>
        </dgm:presLayoutVars>
      </dgm:prSet>
      <dgm:spPr/>
    </dgm:pt>
    <dgm:pt modelId="{5CB25E8F-A999-47A1-8325-FFF19871E2FF}" type="pres">
      <dgm:prSet presAssocID="{4DB79278-85D4-40D5-92C3-668458284D8C}" presName="level3hierChild" presStyleCnt="0"/>
      <dgm:spPr/>
    </dgm:pt>
  </dgm:ptLst>
  <dgm:cxnLst>
    <dgm:cxn modelId="{D2373A00-08CA-4455-8582-10FA790B258C}" type="presOf" srcId="{1805CAD5-DDA9-4BDA-A67E-A8FE83371F33}" destId="{B4870860-0811-428B-AEEB-6323BD70ED8B}" srcOrd="0" destOrd="0" presId="urn:microsoft.com/office/officeart/2005/8/layout/hierarchy2"/>
    <dgm:cxn modelId="{8B203407-2D40-4CD1-9E7C-B7BACC95A495}" type="presOf" srcId="{EDAC1B37-0535-4070-AFE7-5CB687C159D2}" destId="{25465371-619D-438D-BBE2-AECA3E6D7B91}" srcOrd="1" destOrd="0" presId="urn:microsoft.com/office/officeart/2005/8/layout/hierarchy2"/>
    <dgm:cxn modelId="{BE12A816-6071-4D67-B252-75EC02AD14CC}" type="presOf" srcId="{ED857524-2BC1-4CCA-8C02-91606962DFB2}" destId="{E2619C87-A339-4DEA-A5B8-49770B4304DB}" srcOrd="1" destOrd="0" presId="urn:microsoft.com/office/officeart/2005/8/layout/hierarchy2"/>
    <dgm:cxn modelId="{778C751A-5687-4DA3-85B5-1B22AF6F2AB2}" type="presOf" srcId="{EDAC1B37-0535-4070-AFE7-5CB687C159D2}" destId="{49B9A688-93B5-418B-98B0-8AE8216ADE32}" srcOrd="0" destOrd="0" presId="urn:microsoft.com/office/officeart/2005/8/layout/hierarchy2"/>
    <dgm:cxn modelId="{5D1A041D-142E-4AF8-83AD-4F86A845BFDE}" type="presOf" srcId="{0FB9ECB0-4918-4EBE-B57E-6BC7F5546BD7}" destId="{B5C1AA12-0E57-4535-80D7-2DE15DD13BFC}" srcOrd="0" destOrd="0" presId="urn:microsoft.com/office/officeart/2005/8/layout/hierarchy2"/>
    <dgm:cxn modelId="{70292022-0510-469B-8AA7-7C0889A6A8F1}" type="presOf" srcId="{A708F335-0841-4176-A2C9-F1022C1A6531}" destId="{FFB3CC25-4DA0-4037-B08A-2A2B3E99B8FC}" srcOrd="0" destOrd="0" presId="urn:microsoft.com/office/officeart/2005/8/layout/hierarchy2"/>
    <dgm:cxn modelId="{3F274A39-2357-42AF-958B-57DBFB06BADB}" srcId="{233D37C7-7C59-428F-8001-BCBB5F818970}" destId="{0378FACE-BE05-4FAC-A54D-80930FD66C77}" srcOrd="0" destOrd="0" parTransId="{ED857524-2BC1-4CCA-8C02-91606962DFB2}" sibTransId="{57256DB1-D926-435F-A6CC-17A15787334E}"/>
    <dgm:cxn modelId="{CA679162-D7A4-4426-B58F-78496CD610C8}" srcId="{F79FBB1C-50D8-425F-823E-0F24038FC1AD}" destId="{0FB9ECB0-4918-4EBE-B57E-6BC7F5546BD7}" srcOrd="0" destOrd="0" parTransId="{70B64F19-AD1D-41F5-BE15-FB61D50D6482}" sibTransId="{80F9BC74-95D8-4455-B0CC-CF409112E58B}"/>
    <dgm:cxn modelId="{DC49AB62-08D8-4E50-ADDD-550562AF2B9D}" srcId="{967E79E2-AE69-40F6-B655-5E87C32D4618}" destId="{F2B27673-3625-40F4-AF1D-518947E7583E}" srcOrd="0" destOrd="0" parTransId="{3ECDAD11-3EB6-4CE0-8B19-1513DB83D8F7}" sibTransId="{CBC59C8D-8E70-49A3-9C4A-7C24807057C6}"/>
    <dgm:cxn modelId="{4CB35F4A-17AF-4E36-B2CA-C72861159060}" type="presOf" srcId="{3ECDAD11-3EB6-4CE0-8B19-1513DB83D8F7}" destId="{4CCFCB76-EF21-43C0-AA40-6006859492E1}" srcOrd="0" destOrd="0" presId="urn:microsoft.com/office/officeart/2005/8/layout/hierarchy2"/>
    <dgm:cxn modelId="{E0D14E6A-C620-45C2-910B-2F3343CC3C28}" srcId="{0378FACE-BE05-4FAC-A54D-80930FD66C77}" destId="{1805CAD5-DDA9-4BDA-A67E-A8FE83371F33}" srcOrd="0" destOrd="0" parTransId="{3FA2C42C-385B-4BB7-9D44-9221CEF5105D}" sibTransId="{55730333-25BF-4EA5-A18D-6A93E73CAAC6}"/>
    <dgm:cxn modelId="{6DBF526A-33BB-4319-9B63-8DEB12FFE982}" srcId="{233D37C7-7C59-428F-8001-BCBB5F818970}" destId="{4DB79278-85D4-40D5-92C3-668458284D8C}" srcOrd="1" destOrd="0" parTransId="{EDAC1B37-0535-4070-AFE7-5CB687C159D2}" sibTransId="{A7C2C7BA-71CA-4188-A71B-D826383B8EB1}"/>
    <dgm:cxn modelId="{3CBB6A7B-877E-40C3-B74D-09AA260EA16F}" type="presOf" srcId="{F79FBB1C-50D8-425F-823E-0F24038FC1AD}" destId="{4B02078C-17FA-4459-828D-CEF1756EFDD6}" srcOrd="0" destOrd="0" presId="urn:microsoft.com/office/officeart/2005/8/layout/hierarchy2"/>
    <dgm:cxn modelId="{E94F917B-EB4E-4309-8C09-4F9143D869A1}" type="presOf" srcId="{233D37C7-7C59-428F-8001-BCBB5F818970}" destId="{1A29878C-1DFE-4DCB-AAD3-A57C13C65081}" srcOrd="0" destOrd="0" presId="urn:microsoft.com/office/officeart/2005/8/layout/hierarchy2"/>
    <dgm:cxn modelId="{8D4C0C7E-CCBB-46CE-81BF-DB9C548CD504}" type="presOf" srcId="{A708F335-0841-4176-A2C9-F1022C1A6531}" destId="{6F7714B0-CD12-4491-9A65-19C2C5EF7258}" srcOrd="1" destOrd="0" presId="urn:microsoft.com/office/officeart/2005/8/layout/hierarchy2"/>
    <dgm:cxn modelId="{1EFBDC8F-6846-4F64-A184-F4D78B783F50}" srcId="{1805CAD5-DDA9-4BDA-A67E-A8FE83371F33}" destId="{967E79E2-AE69-40F6-B655-5E87C32D4618}" srcOrd="0" destOrd="0" parTransId="{A708F335-0841-4176-A2C9-F1022C1A6531}" sibTransId="{9F9941FF-B6DF-4887-8157-528E87804402}"/>
    <dgm:cxn modelId="{FB18339B-44AF-41B3-9428-DB176F7A50DA}" type="presOf" srcId="{0378FACE-BE05-4FAC-A54D-80930FD66C77}" destId="{503C74E3-0255-441D-BF94-7AE90B2B064A}" srcOrd="0" destOrd="0" presId="urn:microsoft.com/office/officeart/2005/8/layout/hierarchy2"/>
    <dgm:cxn modelId="{C8E50EBC-2B3D-413C-BB46-00DAA5FE258D}" type="presOf" srcId="{967E79E2-AE69-40F6-B655-5E87C32D4618}" destId="{12CA0442-85A0-44E4-9673-3229379E8DF2}" srcOrd="0" destOrd="0" presId="urn:microsoft.com/office/officeart/2005/8/layout/hierarchy2"/>
    <dgm:cxn modelId="{304978BD-81EB-4C92-92CE-041F73CD373E}" type="presOf" srcId="{F2B27673-3625-40F4-AF1D-518947E7583E}" destId="{DFF2BEE0-DFE0-41FB-9164-8F0989DAD9FD}" srcOrd="0" destOrd="0" presId="urn:microsoft.com/office/officeart/2005/8/layout/hierarchy2"/>
    <dgm:cxn modelId="{261E56CD-2B5E-4E5B-82F0-9E36471D3585}" type="presOf" srcId="{ED857524-2BC1-4CCA-8C02-91606962DFB2}" destId="{EAEF6364-1F46-48F2-AFC2-59B468296BA0}" srcOrd="0" destOrd="0" presId="urn:microsoft.com/office/officeart/2005/8/layout/hierarchy2"/>
    <dgm:cxn modelId="{202A2DD2-D155-4F62-87FB-33124373830F}" type="presOf" srcId="{3FA2C42C-385B-4BB7-9D44-9221CEF5105D}" destId="{F310C178-0796-4272-B67A-A2F1FC57115B}" srcOrd="1" destOrd="0" presId="urn:microsoft.com/office/officeart/2005/8/layout/hierarchy2"/>
    <dgm:cxn modelId="{566317DD-A17B-4200-B52D-6877636EDFCF}" type="presOf" srcId="{4DB79278-85D4-40D5-92C3-668458284D8C}" destId="{DE43D3AE-E8E2-4255-836C-CC33E32B1C4C}" srcOrd="0" destOrd="0" presId="urn:microsoft.com/office/officeart/2005/8/layout/hierarchy2"/>
    <dgm:cxn modelId="{9089D1DD-B0A4-4197-8A72-6B362E00B0A6}" type="presOf" srcId="{3FA2C42C-385B-4BB7-9D44-9221CEF5105D}" destId="{BA4FCA94-85B6-4375-BBC0-4F156156A629}" srcOrd="0" destOrd="0" presId="urn:microsoft.com/office/officeart/2005/8/layout/hierarchy2"/>
    <dgm:cxn modelId="{78724FEB-F66C-48A3-B8DA-D13BB291B981}" srcId="{F79FBB1C-50D8-425F-823E-0F24038FC1AD}" destId="{233D37C7-7C59-428F-8001-BCBB5F818970}" srcOrd="1" destOrd="0" parTransId="{C37427DC-D9B5-4DFF-8FF7-E7487F2CA359}" sibTransId="{A62FB201-47E0-48EA-A239-D6B0E81409DF}"/>
    <dgm:cxn modelId="{800932ED-FCCD-4DB1-809C-8443D418FA07}" type="presOf" srcId="{3ECDAD11-3EB6-4CE0-8B19-1513DB83D8F7}" destId="{C4ECEB04-884D-4D8C-8597-02AF1943CE99}" srcOrd="1" destOrd="0" presId="urn:microsoft.com/office/officeart/2005/8/layout/hierarchy2"/>
    <dgm:cxn modelId="{5150BC23-6719-44ED-8B0C-338DFFCEBC0A}" type="presParOf" srcId="{4B02078C-17FA-4459-828D-CEF1756EFDD6}" destId="{AAEE3020-4527-4C21-9E9D-38643A87D073}" srcOrd="0" destOrd="0" presId="urn:microsoft.com/office/officeart/2005/8/layout/hierarchy2"/>
    <dgm:cxn modelId="{0BAC453E-8108-45A5-AD50-E642E8B280E8}" type="presParOf" srcId="{AAEE3020-4527-4C21-9E9D-38643A87D073}" destId="{B5C1AA12-0E57-4535-80D7-2DE15DD13BFC}" srcOrd="0" destOrd="0" presId="urn:microsoft.com/office/officeart/2005/8/layout/hierarchy2"/>
    <dgm:cxn modelId="{0585B0F3-B801-4C82-B4F8-D6D114345FE1}" type="presParOf" srcId="{AAEE3020-4527-4C21-9E9D-38643A87D073}" destId="{19C3A204-CA6F-4F5B-8858-9AF99C19795F}" srcOrd="1" destOrd="0" presId="urn:microsoft.com/office/officeart/2005/8/layout/hierarchy2"/>
    <dgm:cxn modelId="{D442A3C0-58C1-44D8-846B-064FC83F826F}" type="presParOf" srcId="{4B02078C-17FA-4459-828D-CEF1756EFDD6}" destId="{11A734F2-F10B-4CBA-9E2B-0794D5B9CC15}" srcOrd="1" destOrd="0" presId="urn:microsoft.com/office/officeart/2005/8/layout/hierarchy2"/>
    <dgm:cxn modelId="{017B43CA-5ACB-4F86-98FE-1293C2AB56EA}" type="presParOf" srcId="{11A734F2-F10B-4CBA-9E2B-0794D5B9CC15}" destId="{1A29878C-1DFE-4DCB-AAD3-A57C13C65081}" srcOrd="0" destOrd="0" presId="urn:microsoft.com/office/officeart/2005/8/layout/hierarchy2"/>
    <dgm:cxn modelId="{3C7F26C2-096A-4368-8EA9-0D249CBA9C49}" type="presParOf" srcId="{11A734F2-F10B-4CBA-9E2B-0794D5B9CC15}" destId="{FA0893B2-AC4B-4611-B1DA-AE7C630A5840}" srcOrd="1" destOrd="0" presId="urn:microsoft.com/office/officeart/2005/8/layout/hierarchy2"/>
    <dgm:cxn modelId="{208122E5-B95B-49F0-BF93-121124078C2D}" type="presParOf" srcId="{FA0893B2-AC4B-4611-B1DA-AE7C630A5840}" destId="{EAEF6364-1F46-48F2-AFC2-59B468296BA0}" srcOrd="0" destOrd="0" presId="urn:microsoft.com/office/officeart/2005/8/layout/hierarchy2"/>
    <dgm:cxn modelId="{FE72970F-95C3-42BD-9C4A-89EA581079CC}" type="presParOf" srcId="{EAEF6364-1F46-48F2-AFC2-59B468296BA0}" destId="{E2619C87-A339-4DEA-A5B8-49770B4304DB}" srcOrd="0" destOrd="0" presId="urn:microsoft.com/office/officeart/2005/8/layout/hierarchy2"/>
    <dgm:cxn modelId="{50D6FE93-F259-4E5C-AE75-4BBF853D9F1C}" type="presParOf" srcId="{FA0893B2-AC4B-4611-B1DA-AE7C630A5840}" destId="{A8BE140B-783E-49A3-9E59-94D6C45B1D33}" srcOrd="1" destOrd="0" presId="urn:microsoft.com/office/officeart/2005/8/layout/hierarchy2"/>
    <dgm:cxn modelId="{2803C8BF-25B8-47B7-A436-E901F0A41579}" type="presParOf" srcId="{A8BE140B-783E-49A3-9E59-94D6C45B1D33}" destId="{503C74E3-0255-441D-BF94-7AE90B2B064A}" srcOrd="0" destOrd="0" presId="urn:microsoft.com/office/officeart/2005/8/layout/hierarchy2"/>
    <dgm:cxn modelId="{2707009C-4F03-46A1-8E5E-0CA69FFEF54E}" type="presParOf" srcId="{A8BE140B-783E-49A3-9E59-94D6C45B1D33}" destId="{5F9F188B-3429-4D1F-9E62-4FE7E668C8E3}" srcOrd="1" destOrd="0" presId="urn:microsoft.com/office/officeart/2005/8/layout/hierarchy2"/>
    <dgm:cxn modelId="{68C2145D-F366-4FF7-BB43-A1ABAEEB7C3F}" type="presParOf" srcId="{5F9F188B-3429-4D1F-9E62-4FE7E668C8E3}" destId="{BA4FCA94-85B6-4375-BBC0-4F156156A629}" srcOrd="0" destOrd="0" presId="urn:microsoft.com/office/officeart/2005/8/layout/hierarchy2"/>
    <dgm:cxn modelId="{F0390C6D-CB98-4DF8-A959-E21CB2EC8F22}" type="presParOf" srcId="{BA4FCA94-85B6-4375-BBC0-4F156156A629}" destId="{F310C178-0796-4272-B67A-A2F1FC57115B}" srcOrd="0" destOrd="0" presId="urn:microsoft.com/office/officeart/2005/8/layout/hierarchy2"/>
    <dgm:cxn modelId="{06AD4D45-5AB0-4AA7-A05F-8E49B6CDEF20}" type="presParOf" srcId="{5F9F188B-3429-4D1F-9E62-4FE7E668C8E3}" destId="{02E1AEAF-0C93-4C67-8E57-8565AAA1D736}" srcOrd="1" destOrd="0" presId="urn:microsoft.com/office/officeart/2005/8/layout/hierarchy2"/>
    <dgm:cxn modelId="{10245D1A-B347-4ACF-96E1-3F18F7A79CF4}" type="presParOf" srcId="{02E1AEAF-0C93-4C67-8E57-8565AAA1D736}" destId="{B4870860-0811-428B-AEEB-6323BD70ED8B}" srcOrd="0" destOrd="0" presId="urn:microsoft.com/office/officeart/2005/8/layout/hierarchy2"/>
    <dgm:cxn modelId="{68470332-48E8-4308-92DE-1CC9AF9B703B}" type="presParOf" srcId="{02E1AEAF-0C93-4C67-8E57-8565AAA1D736}" destId="{C6156FCF-5329-4BA1-BB6C-9D1B1751791A}" srcOrd="1" destOrd="0" presId="urn:microsoft.com/office/officeart/2005/8/layout/hierarchy2"/>
    <dgm:cxn modelId="{7A1EA8A5-8BEB-47B0-A493-C33096017CEE}" type="presParOf" srcId="{C6156FCF-5329-4BA1-BB6C-9D1B1751791A}" destId="{FFB3CC25-4DA0-4037-B08A-2A2B3E99B8FC}" srcOrd="0" destOrd="0" presId="urn:microsoft.com/office/officeart/2005/8/layout/hierarchy2"/>
    <dgm:cxn modelId="{193F075E-5E9F-4607-ADF8-E4531CC63D2E}" type="presParOf" srcId="{FFB3CC25-4DA0-4037-B08A-2A2B3E99B8FC}" destId="{6F7714B0-CD12-4491-9A65-19C2C5EF7258}" srcOrd="0" destOrd="0" presId="urn:microsoft.com/office/officeart/2005/8/layout/hierarchy2"/>
    <dgm:cxn modelId="{05320E27-0D99-4ED4-9171-7937094280BC}" type="presParOf" srcId="{C6156FCF-5329-4BA1-BB6C-9D1B1751791A}" destId="{D5F3FADE-05B3-4A77-A0ED-6118815ED6A6}" srcOrd="1" destOrd="0" presId="urn:microsoft.com/office/officeart/2005/8/layout/hierarchy2"/>
    <dgm:cxn modelId="{5A10FC2E-0C6E-4998-805F-A0ED38230567}" type="presParOf" srcId="{D5F3FADE-05B3-4A77-A0ED-6118815ED6A6}" destId="{12CA0442-85A0-44E4-9673-3229379E8DF2}" srcOrd="0" destOrd="0" presId="urn:microsoft.com/office/officeart/2005/8/layout/hierarchy2"/>
    <dgm:cxn modelId="{A8BD4645-6A60-475C-B340-03DD2E11CA20}" type="presParOf" srcId="{D5F3FADE-05B3-4A77-A0ED-6118815ED6A6}" destId="{C5BDCBAD-7941-47BB-9DCC-1353AD199FA2}" srcOrd="1" destOrd="0" presId="urn:microsoft.com/office/officeart/2005/8/layout/hierarchy2"/>
    <dgm:cxn modelId="{EA7A8BD7-966D-4CF5-B24A-2581E8053529}" type="presParOf" srcId="{C5BDCBAD-7941-47BB-9DCC-1353AD199FA2}" destId="{4CCFCB76-EF21-43C0-AA40-6006859492E1}" srcOrd="0" destOrd="0" presId="urn:microsoft.com/office/officeart/2005/8/layout/hierarchy2"/>
    <dgm:cxn modelId="{1290F856-9C51-4E68-AFD6-A6061D2E385C}" type="presParOf" srcId="{4CCFCB76-EF21-43C0-AA40-6006859492E1}" destId="{C4ECEB04-884D-4D8C-8597-02AF1943CE99}" srcOrd="0" destOrd="0" presId="urn:microsoft.com/office/officeart/2005/8/layout/hierarchy2"/>
    <dgm:cxn modelId="{C48084D4-70B1-4908-AB07-F1AC8CCB2809}" type="presParOf" srcId="{C5BDCBAD-7941-47BB-9DCC-1353AD199FA2}" destId="{C27CD45F-ECCD-4B3D-8B92-83C00AD94DD2}" srcOrd="1" destOrd="0" presId="urn:microsoft.com/office/officeart/2005/8/layout/hierarchy2"/>
    <dgm:cxn modelId="{93C84EB3-5723-4000-BE10-50A31AE2944B}" type="presParOf" srcId="{C27CD45F-ECCD-4B3D-8B92-83C00AD94DD2}" destId="{DFF2BEE0-DFE0-41FB-9164-8F0989DAD9FD}" srcOrd="0" destOrd="0" presId="urn:microsoft.com/office/officeart/2005/8/layout/hierarchy2"/>
    <dgm:cxn modelId="{6282BC97-1218-450A-AAD2-1B1EEABDAB59}" type="presParOf" srcId="{C27CD45F-ECCD-4B3D-8B92-83C00AD94DD2}" destId="{CF560ED1-6E42-43D9-9CA2-37F9D91E6C19}" srcOrd="1" destOrd="0" presId="urn:microsoft.com/office/officeart/2005/8/layout/hierarchy2"/>
    <dgm:cxn modelId="{F1B86525-AE3C-4BFA-A250-1FDEFAF8B4FD}" type="presParOf" srcId="{FA0893B2-AC4B-4611-B1DA-AE7C630A5840}" destId="{49B9A688-93B5-418B-98B0-8AE8216ADE32}" srcOrd="2" destOrd="0" presId="urn:microsoft.com/office/officeart/2005/8/layout/hierarchy2"/>
    <dgm:cxn modelId="{6AAA7BAF-6D18-4B70-92E4-11AA5BCE037C}" type="presParOf" srcId="{49B9A688-93B5-418B-98B0-8AE8216ADE32}" destId="{25465371-619D-438D-BBE2-AECA3E6D7B91}" srcOrd="0" destOrd="0" presId="urn:microsoft.com/office/officeart/2005/8/layout/hierarchy2"/>
    <dgm:cxn modelId="{5E4D7DC0-E3B3-472C-8A3D-F631FB617B53}" type="presParOf" srcId="{FA0893B2-AC4B-4611-B1DA-AE7C630A5840}" destId="{F4153050-4EBA-4572-8382-33DA687CAE7F}" srcOrd="3" destOrd="0" presId="urn:microsoft.com/office/officeart/2005/8/layout/hierarchy2"/>
    <dgm:cxn modelId="{40C21936-5FEB-4D11-B00A-DD244B031259}" type="presParOf" srcId="{F4153050-4EBA-4572-8382-33DA687CAE7F}" destId="{DE43D3AE-E8E2-4255-836C-CC33E32B1C4C}" srcOrd="0" destOrd="0" presId="urn:microsoft.com/office/officeart/2005/8/layout/hierarchy2"/>
    <dgm:cxn modelId="{D3C4F46F-8ED7-460F-A2B1-CA2AC0FDB13F}" type="presParOf" srcId="{F4153050-4EBA-4572-8382-33DA687CAE7F}" destId="{5CB25E8F-A999-47A1-8325-FFF19871E2F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FA009-DCFC-4A3F-A867-78501EBA7071}">
      <dsp:nvSpPr>
        <dsp:cNvPr id="0" name=""/>
        <dsp:cNvSpPr/>
      </dsp:nvSpPr>
      <dsp:spPr>
        <a:xfrm>
          <a:off x="2496626" y="177"/>
          <a:ext cx="3397430" cy="1536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 Math" panose="02040503050406030204" pitchFamily="18" charset="0"/>
              <a:ea typeface="Cambria Math" panose="02040503050406030204" pitchFamily="18" charset="0"/>
            </a:rPr>
            <a:t>One </a:t>
          </a:r>
          <a:r>
            <a:rPr lang="en-US" sz="25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JUULpod</a:t>
          </a:r>
          <a:r>
            <a:rPr lang="en-US" sz="2500" kern="1200" dirty="0">
              <a:latin typeface="Cambria Math" panose="02040503050406030204" pitchFamily="18" charset="0"/>
              <a:ea typeface="Cambria Math" panose="02040503050406030204" pitchFamily="18" charset="0"/>
            </a:rPr>
            <a:t> contains as much nicotine as a pack of cigarettes </a:t>
          </a:r>
        </a:p>
      </dsp:txBody>
      <dsp:txXfrm>
        <a:off x="2496626" y="177"/>
        <a:ext cx="3397430" cy="1536603"/>
      </dsp:txXfrm>
    </dsp:sp>
    <dsp:sp modelId="{9E17D1D2-A12B-47D2-853D-C5D665938EFF}">
      <dsp:nvSpPr>
        <dsp:cNvPr id="0" name=""/>
        <dsp:cNvSpPr/>
      </dsp:nvSpPr>
      <dsp:spPr>
        <a:xfrm>
          <a:off x="823265" y="177"/>
          <a:ext cx="1521237" cy="153660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B6184-D459-4194-9587-9A4351FFF8E5}">
      <dsp:nvSpPr>
        <dsp:cNvPr id="0" name=""/>
        <dsp:cNvSpPr/>
      </dsp:nvSpPr>
      <dsp:spPr>
        <a:xfrm>
          <a:off x="823265" y="1790320"/>
          <a:ext cx="3397430" cy="1536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 Math" panose="02040503050406030204" pitchFamily="18" charset="0"/>
              <a:ea typeface="Cambria Math" panose="02040503050406030204" pitchFamily="18" charset="0"/>
            </a:rPr>
            <a:t>7% of teens 15-17 and 12% of young adults 18-24 use JUUL</a:t>
          </a:r>
        </a:p>
      </dsp:txBody>
      <dsp:txXfrm>
        <a:off x="823265" y="1790320"/>
        <a:ext cx="3397430" cy="1536603"/>
      </dsp:txXfrm>
    </dsp:sp>
    <dsp:sp modelId="{F167985E-427A-40AE-B7C2-BF1C61C69AB7}">
      <dsp:nvSpPr>
        <dsp:cNvPr id="0" name=""/>
        <dsp:cNvSpPr/>
      </dsp:nvSpPr>
      <dsp:spPr>
        <a:xfrm>
          <a:off x="4372819" y="1790320"/>
          <a:ext cx="1521237" cy="1536603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t="-23000" b="-2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07AC0-7251-42DD-8B59-6CCB747FBA1A}">
      <dsp:nvSpPr>
        <dsp:cNvPr id="0" name=""/>
        <dsp:cNvSpPr/>
      </dsp:nvSpPr>
      <dsp:spPr>
        <a:xfrm>
          <a:off x="2496626" y="3580463"/>
          <a:ext cx="3397430" cy="1536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 Math" panose="02040503050406030204" pitchFamily="18" charset="0"/>
              <a:ea typeface="Cambria Math" panose="02040503050406030204" pitchFamily="18" charset="0"/>
            </a:rPr>
            <a:t>63% of teens do not understand JUUL products contain nicotine</a:t>
          </a:r>
        </a:p>
      </dsp:txBody>
      <dsp:txXfrm>
        <a:off x="2496626" y="3580463"/>
        <a:ext cx="3397430" cy="1536603"/>
      </dsp:txXfrm>
    </dsp:sp>
    <dsp:sp modelId="{C3A57FA3-05D5-465B-88FA-72E5FCA0749A}">
      <dsp:nvSpPr>
        <dsp:cNvPr id="0" name=""/>
        <dsp:cNvSpPr/>
      </dsp:nvSpPr>
      <dsp:spPr>
        <a:xfrm>
          <a:off x="823265" y="3580463"/>
          <a:ext cx="1521237" cy="1536603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1AA12-0E57-4535-80D7-2DE15DD13BFC}">
      <dsp:nvSpPr>
        <dsp:cNvPr id="0" name=""/>
        <dsp:cNvSpPr/>
      </dsp:nvSpPr>
      <dsp:spPr>
        <a:xfrm>
          <a:off x="0" y="6066123"/>
          <a:ext cx="1837685" cy="1214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Build Retweet Classification Model</a:t>
          </a:r>
        </a:p>
      </dsp:txBody>
      <dsp:txXfrm>
        <a:off x="35577" y="6101700"/>
        <a:ext cx="1766531" cy="1143528"/>
      </dsp:txXfrm>
    </dsp:sp>
    <dsp:sp modelId="{1A29878C-1DFE-4DCB-AAD3-A57C13C65081}">
      <dsp:nvSpPr>
        <dsp:cNvPr id="0" name=""/>
        <dsp:cNvSpPr/>
      </dsp:nvSpPr>
      <dsp:spPr>
        <a:xfrm>
          <a:off x="6806" y="3481565"/>
          <a:ext cx="1837685" cy="1688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Pull and Clean Tweets </a:t>
          </a:r>
        </a:p>
      </dsp:txBody>
      <dsp:txXfrm>
        <a:off x="56257" y="3531016"/>
        <a:ext cx="1738783" cy="1589471"/>
      </dsp:txXfrm>
    </dsp:sp>
    <dsp:sp modelId="{EAEF6364-1F46-48F2-AFC2-59B468296BA0}">
      <dsp:nvSpPr>
        <dsp:cNvPr id="0" name=""/>
        <dsp:cNvSpPr/>
      </dsp:nvSpPr>
      <dsp:spPr>
        <a:xfrm rot="18845901">
          <a:off x="1672786" y="3911073"/>
          <a:ext cx="1129242" cy="18395"/>
        </a:xfrm>
        <a:custGeom>
          <a:avLst/>
          <a:gdLst/>
          <a:ahLst/>
          <a:cxnLst/>
          <a:rect l="0" t="0" r="0" b="0"/>
          <a:pathLst>
            <a:path>
              <a:moveTo>
                <a:pt x="0" y="9197"/>
              </a:moveTo>
              <a:lnTo>
                <a:pt x="1129242" y="919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9177" y="3892040"/>
        <a:ext cx="56462" cy="56462"/>
      </dsp:txXfrm>
    </dsp:sp>
    <dsp:sp modelId="{503C74E3-0255-441D-BF94-7AE90B2B064A}">
      <dsp:nvSpPr>
        <dsp:cNvPr id="0" name=""/>
        <dsp:cNvSpPr/>
      </dsp:nvSpPr>
      <dsp:spPr>
        <a:xfrm>
          <a:off x="2630323" y="2670603"/>
          <a:ext cx="1837685" cy="1688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Isolate Text from Tweet and Fit Topic Model (LDA)</a:t>
          </a:r>
        </a:p>
      </dsp:txBody>
      <dsp:txXfrm>
        <a:off x="2679774" y="2720054"/>
        <a:ext cx="1738783" cy="1589471"/>
      </dsp:txXfrm>
    </dsp:sp>
    <dsp:sp modelId="{BA4FCA94-85B6-4375-BBC0-4F156156A629}">
      <dsp:nvSpPr>
        <dsp:cNvPr id="0" name=""/>
        <dsp:cNvSpPr/>
      </dsp:nvSpPr>
      <dsp:spPr>
        <a:xfrm rot="21599947">
          <a:off x="4468009" y="3505588"/>
          <a:ext cx="591808" cy="18395"/>
        </a:xfrm>
        <a:custGeom>
          <a:avLst/>
          <a:gdLst/>
          <a:ahLst/>
          <a:cxnLst/>
          <a:rect l="0" t="0" r="0" b="0"/>
          <a:pathLst>
            <a:path>
              <a:moveTo>
                <a:pt x="0" y="9197"/>
              </a:moveTo>
              <a:lnTo>
                <a:pt x="591808" y="9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49118" y="3499990"/>
        <a:ext cx="29590" cy="29590"/>
      </dsp:txXfrm>
    </dsp:sp>
    <dsp:sp modelId="{B4870860-0811-428B-AEEB-6323BD70ED8B}">
      <dsp:nvSpPr>
        <dsp:cNvPr id="0" name=""/>
        <dsp:cNvSpPr/>
      </dsp:nvSpPr>
      <dsp:spPr>
        <a:xfrm>
          <a:off x="5059817" y="2670594"/>
          <a:ext cx="1837685" cy="1688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Gather most representative tweets for four major topics</a:t>
          </a:r>
        </a:p>
      </dsp:txBody>
      <dsp:txXfrm>
        <a:off x="5109268" y="2720045"/>
        <a:ext cx="1738783" cy="1589471"/>
      </dsp:txXfrm>
    </dsp:sp>
    <dsp:sp modelId="{FFB3CC25-4DA0-4037-B08A-2A2B3E99B8FC}">
      <dsp:nvSpPr>
        <dsp:cNvPr id="0" name=""/>
        <dsp:cNvSpPr/>
      </dsp:nvSpPr>
      <dsp:spPr>
        <a:xfrm rot="60">
          <a:off x="6897503" y="3505588"/>
          <a:ext cx="522968" cy="18395"/>
        </a:xfrm>
        <a:custGeom>
          <a:avLst/>
          <a:gdLst/>
          <a:ahLst/>
          <a:cxnLst/>
          <a:rect l="0" t="0" r="0" b="0"/>
          <a:pathLst>
            <a:path>
              <a:moveTo>
                <a:pt x="0" y="9197"/>
              </a:moveTo>
              <a:lnTo>
                <a:pt x="522968" y="9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5913" y="3501711"/>
        <a:ext cx="26148" cy="26148"/>
      </dsp:txXfrm>
    </dsp:sp>
    <dsp:sp modelId="{12CA0442-85A0-44E4-9673-3229379E8DF2}">
      <dsp:nvSpPr>
        <dsp:cNvPr id="0" name=""/>
        <dsp:cNvSpPr/>
      </dsp:nvSpPr>
      <dsp:spPr>
        <a:xfrm>
          <a:off x="7420471" y="2670603"/>
          <a:ext cx="1837685" cy="1688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Build a model to predict topic</a:t>
          </a:r>
        </a:p>
      </dsp:txBody>
      <dsp:txXfrm>
        <a:off x="7469922" y="2720054"/>
        <a:ext cx="1738783" cy="1589471"/>
      </dsp:txXfrm>
    </dsp:sp>
    <dsp:sp modelId="{4CCFCB76-EF21-43C0-AA40-6006859492E1}">
      <dsp:nvSpPr>
        <dsp:cNvPr id="0" name=""/>
        <dsp:cNvSpPr/>
      </dsp:nvSpPr>
      <dsp:spPr>
        <a:xfrm rot="21599940">
          <a:off x="9258157" y="3505588"/>
          <a:ext cx="522876" cy="18395"/>
        </a:xfrm>
        <a:custGeom>
          <a:avLst/>
          <a:gdLst/>
          <a:ahLst/>
          <a:cxnLst/>
          <a:rect l="0" t="0" r="0" b="0"/>
          <a:pathLst>
            <a:path>
              <a:moveTo>
                <a:pt x="0" y="9197"/>
              </a:moveTo>
              <a:lnTo>
                <a:pt x="522876" y="9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506523" y="3501714"/>
        <a:ext cx="26143" cy="26143"/>
      </dsp:txXfrm>
    </dsp:sp>
    <dsp:sp modelId="{DFF2BEE0-DFE0-41FB-9164-8F0989DAD9FD}">
      <dsp:nvSpPr>
        <dsp:cNvPr id="0" name=""/>
        <dsp:cNvSpPr/>
      </dsp:nvSpPr>
      <dsp:spPr>
        <a:xfrm>
          <a:off x="9781034" y="2670594"/>
          <a:ext cx="1837685" cy="1688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Apply this model to the entire corpus of tweets</a:t>
          </a:r>
        </a:p>
      </dsp:txBody>
      <dsp:txXfrm>
        <a:off x="9830485" y="2720045"/>
        <a:ext cx="1738783" cy="1589471"/>
      </dsp:txXfrm>
    </dsp:sp>
    <dsp:sp modelId="{49B9A688-93B5-418B-98B0-8AE8216ADE32}">
      <dsp:nvSpPr>
        <dsp:cNvPr id="0" name=""/>
        <dsp:cNvSpPr/>
      </dsp:nvSpPr>
      <dsp:spPr>
        <a:xfrm rot="1481990">
          <a:off x="1646331" y="5221614"/>
          <a:ext cx="4331836" cy="18395"/>
        </a:xfrm>
        <a:custGeom>
          <a:avLst/>
          <a:gdLst/>
          <a:ahLst/>
          <a:cxnLst/>
          <a:rect l="0" t="0" r="0" b="0"/>
          <a:pathLst>
            <a:path>
              <a:moveTo>
                <a:pt x="0" y="9197"/>
              </a:moveTo>
              <a:lnTo>
                <a:pt x="4331836" y="919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703953" y="5122516"/>
        <a:ext cx="216591" cy="216591"/>
      </dsp:txXfrm>
    </dsp:sp>
    <dsp:sp modelId="{DE43D3AE-E8E2-4255-836C-CC33E32B1C4C}">
      <dsp:nvSpPr>
        <dsp:cNvPr id="0" name=""/>
        <dsp:cNvSpPr/>
      </dsp:nvSpPr>
      <dsp:spPr>
        <a:xfrm>
          <a:off x="5780006" y="5291685"/>
          <a:ext cx="1837685" cy="1688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Add To Clean Tweet Data to Replace Tweet Text Column</a:t>
          </a:r>
        </a:p>
      </dsp:txBody>
      <dsp:txXfrm>
        <a:off x="5829457" y="5341136"/>
        <a:ext cx="1738783" cy="1589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30111-1657-4A43-84D3-98BB97B1D83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687F9-7A7E-4709-9802-0C1754CA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4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JUUL is an electronic cigarette which uses nicotine salts as its key ingredient</a:t>
            </a:r>
          </a:p>
          <a:p>
            <a:pPr lvl="1"/>
            <a:r>
              <a:rPr lang="en-US" dirty="0"/>
              <a:t>Uses cartridges (</a:t>
            </a:r>
            <a:r>
              <a:rPr lang="en-US" dirty="0" err="1"/>
              <a:t>JUULpods</a:t>
            </a:r>
            <a:r>
              <a:rPr lang="en-US" dirty="0"/>
              <a:t>) which contain the amount of nicotine as one pack of cigarettes</a:t>
            </a:r>
          </a:p>
          <a:p>
            <a:pPr lvl="1"/>
            <a:r>
              <a:rPr lang="en-US" dirty="0"/>
              <a:t>The amount of nicotine per cartridge is substantially higher than the majority of e-cigarettes</a:t>
            </a:r>
          </a:p>
          <a:p>
            <a:r>
              <a:rPr lang="en-US" b="1" dirty="0"/>
              <a:t>JUUL usage is highly prevalent amongst teens</a:t>
            </a:r>
          </a:p>
          <a:p>
            <a:pPr lvl="1"/>
            <a:r>
              <a:rPr lang="en-US" dirty="0"/>
              <a:t>7% of teens ages 15-17 and 12% of young adults ages 18-24 use JUUL</a:t>
            </a:r>
          </a:p>
          <a:p>
            <a:pPr lvl="1"/>
            <a:r>
              <a:rPr lang="en-US" dirty="0"/>
              <a:t>63% of teens do not understand that JUUL products contain nicotine</a:t>
            </a:r>
          </a:p>
          <a:p>
            <a:pPr lvl="1"/>
            <a:r>
              <a:rPr lang="en-US" dirty="0"/>
              <a:t>Easily disguised as a flash drive, low volume of smoke emitted</a:t>
            </a:r>
          </a:p>
          <a:p>
            <a:r>
              <a:rPr lang="en-US" b="1" dirty="0"/>
              <a:t>FDA Investigation</a:t>
            </a:r>
          </a:p>
          <a:p>
            <a:pPr lvl="1"/>
            <a:r>
              <a:rPr lang="en-US" dirty="0"/>
              <a:t>FDA required JUUL Labs and other e-cigarette companies to deliver plan to address widespread youth use of their products</a:t>
            </a:r>
          </a:p>
          <a:p>
            <a:pPr lvl="1"/>
            <a:r>
              <a:rPr lang="en-US" dirty="0"/>
              <a:t>Inspected JUUL headquarters to gather information on marketing methods</a:t>
            </a:r>
          </a:p>
          <a:p>
            <a:pPr lvl="1"/>
            <a:r>
              <a:rPr lang="en-US" dirty="0"/>
              <a:t>As of November 13, 2018, JUUL announced it would stop accepting retail orders for mango, fruit, crème, and cucumber JUUL pods</a:t>
            </a:r>
          </a:p>
          <a:p>
            <a:endParaRPr lang="en-US" b="1" dirty="0"/>
          </a:p>
          <a:p>
            <a:r>
              <a:rPr lang="en-US" b="1" dirty="0"/>
              <a:t>Sources:</a:t>
            </a:r>
          </a:p>
          <a:p>
            <a:r>
              <a:rPr lang="en-US" dirty="0"/>
              <a:t>https://en.wikipedia.org/wiki/JUUL</a:t>
            </a:r>
          </a:p>
          <a:p>
            <a:r>
              <a:rPr lang="en-US" dirty="0"/>
              <a:t>https://www.wsj.com/articles/schools-parents-fight-a-juul-e-cigarette-epidemic-1522677246</a:t>
            </a:r>
          </a:p>
          <a:p>
            <a:r>
              <a:rPr lang="en-US" dirty="0"/>
              <a:t>https://truthinitiative.org/sites/default/files/Recognition-use-and-perceptions-of-JUUL-among-youth-and-young-adults.pdf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87F9-7A7E-4709-9802-0C1754CAEF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2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/>
              <a:t>Pull twitter data containing ‘</a:t>
            </a:r>
            <a:r>
              <a:rPr lang="en-US" sz="2400" dirty="0" err="1"/>
              <a:t>juul</a:t>
            </a:r>
            <a:r>
              <a:rPr lang="en-US" sz="2400" dirty="0"/>
              <a:t>’, ‘#</a:t>
            </a:r>
            <a:r>
              <a:rPr lang="en-US" sz="2400" dirty="0" err="1"/>
              <a:t>juul</a:t>
            </a:r>
            <a:r>
              <a:rPr lang="en-US" sz="2400" dirty="0"/>
              <a:t>’, ‘</a:t>
            </a:r>
            <a:r>
              <a:rPr lang="en-US" sz="2400" dirty="0" err="1"/>
              <a:t>juuling</a:t>
            </a:r>
            <a:r>
              <a:rPr lang="en-US" sz="2400" dirty="0"/>
              <a:t>’, and other variants of the word JUUL</a:t>
            </a:r>
          </a:p>
          <a:p>
            <a:pPr lvl="1"/>
            <a:r>
              <a:rPr lang="en-US" sz="2400" dirty="0"/>
              <a:t>Use LDA to cluster tweets into topics</a:t>
            </a:r>
          </a:p>
          <a:p>
            <a:pPr lvl="2"/>
            <a:r>
              <a:rPr lang="en-US" sz="2000" dirty="0"/>
              <a:t>Select subset of topics and pull most representative tweets from each topic </a:t>
            </a:r>
          </a:p>
          <a:p>
            <a:pPr lvl="2"/>
            <a:r>
              <a:rPr lang="en-US" sz="2000" dirty="0"/>
              <a:t>Use this labeled data to create a model to predict topic based on tweet text</a:t>
            </a:r>
          </a:p>
          <a:p>
            <a:pPr lvl="1"/>
            <a:r>
              <a:rPr lang="en-US" sz="2400" dirty="0"/>
              <a:t>Apply this classification model to entire corpus of tweet text to assign a topic to each tweet</a:t>
            </a:r>
          </a:p>
          <a:p>
            <a:pPr lvl="1"/>
            <a:r>
              <a:rPr lang="en-US" sz="2400" dirty="0"/>
              <a:t>Use other features from twitter API data (# followers, likes, geo-enabled, </a:t>
            </a:r>
            <a:r>
              <a:rPr lang="en-US" sz="2400" dirty="0" err="1"/>
              <a:t>etc</a:t>
            </a:r>
            <a:r>
              <a:rPr lang="en-US" sz="2400" dirty="0"/>
              <a:t>) in addition to topics to predict if tweet would be retweeted</a:t>
            </a:r>
          </a:p>
          <a:p>
            <a:pPr lvl="1"/>
            <a:r>
              <a:rPr lang="en-US" sz="2400" dirty="0"/>
              <a:t>See how retweeting varies by topic, location (if populated), number of followers, and other features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87F9-7A7E-4709-9802-0C1754CAEF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87F9-7A7E-4709-9802-0C1754CAEF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65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87F9-7A7E-4709-9802-0C1754CAEF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9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ton of differentiation between </a:t>
            </a:r>
            <a:r>
              <a:rPr lang="en-US" dirty="0" err="1"/>
              <a:t>juul</a:t>
            </a:r>
            <a:r>
              <a:rPr lang="en-US" dirty="0"/>
              <a:t> usage and experience and cigarettes, nicotine, and addiction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87F9-7A7E-4709-9802-0C1754CAEF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77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self-reported information, so there is some messiness with the data</a:t>
            </a:r>
          </a:p>
          <a:p>
            <a:r>
              <a:rPr lang="en-US" dirty="0"/>
              <a:t>New York, Washington DC, San </a:t>
            </a:r>
            <a:r>
              <a:rPr lang="en-US" dirty="0" err="1"/>
              <a:t>Fransisco</a:t>
            </a:r>
            <a:r>
              <a:rPr lang="en-US" dirty="0"/>
              <a:t>, and Canada seem to have a high percentage of news oriented tweets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87F9-7A7E-4709-9802-0C1754CAEF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78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87F9-7A7E-4709-9802-0C1754CAEF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2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A91-91AA-4EE3-B617-AC00A54504E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7970-A26D-4A6A-B596-9EFA2845D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5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A91-91AA-4EE3-B617-AC00A54504E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7970-A26D-4A6A-B596-9EFA2845D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7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A91-91AA-4EE3-B617-AC00A54504E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7970-A26D-4A6A-B596-9EFA2845D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82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A91-91AA-4EE3-B617-AC00A54504E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7970-A26D-4A6A-B596-9EFA2845DCF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279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A91-91AA-4EE3-B617-AC00A54504E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7970-A26D-4A6A-B596-9EFA2845D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2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A91-91AA-4EE3-B617-AC00A54504E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7970-A26D-4A6A-B596-9EFA2845D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09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A91-91AA-4EE3-B617-AC00A54504E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7970-A26D-4A6A-B596-9EFA2845D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46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A91-91AA-4EE3-B617-AC00A54504E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7970-A26D-4A6A-B596-9EFA2845D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A91-91AA-4EE3-B617-AC00A54504E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7970-A26D-4A6A-B596-9EFA2845D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9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>
              <a:defRPr sz="2000"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>
              <a:defRPr sz="1800"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>
              <a:defRPr sz="1600"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>
              <a:defRPr sz="1600"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A91-91AA-4EE3-B617-AC00A54504E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2B947970-A26D-4A6A-B596-9EFA2845DC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8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400" b="0" cap="none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A91-91AA-4EE3-B617-AC00A54504E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2B947970-A26D-4A6A-B596-9EFA2845DC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9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A91-91AA-4EE3-B617-AC00A54504E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7970-A26D-4A6A-B596-9EFA2845D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0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A91-91AA-4EE3-B617-AC00A54504E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7970-A26D-4A6A-B596-9EFA2845D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8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A91-91AA-4EE3-B617-AC00A54504E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7970-A26D-4A6A-B596-9EFA2845D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A91-91AA-4EE3-B617-AC00A54504E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7970-A26D-4A6A-B596-9EFA2845D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2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A91-91AA-4EE3-B617-AC00A54504E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7970-A26D-4A6A-B596-9EFA2845D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2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A91-91AA-4EE3-B617-AC00A54504E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7970-A26D-4A6A-B596-9EFA2845D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C06A91-91AA-4EE3-B617-AC00A54504E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200" b="0" i="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2B947970-A26D-4A6A-B596-9EFA2845DC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99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800" b="0" i="0" kern="1200">
          <a:solidFill>
            <a:schemeClr val="tx2"/>
          </a:solidFill>
          <a:latin typeface="Cambria Math" panose="02040503050406030204" pitchFamily="18" charset="0"/>
          <a:ea typeface="Cambria Math" panose="02040503050406030204" pitchFamily="18" charset="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1184-75A3-4380-86BB-4A4597C47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926606"/>
            <a:ext cx="10058400" cy="3070742"/>
          </a:xfrm>
        </p:spPr>
        <p:txBody>
          <a:bodyPr>
            <a:normAutofit/>
          </a:bodyPr>
          <a:lstStyle/>
          <a:p>
            <a:r>
              <a:rPr lang="en-US" sz="6600" dirty="0"/>
              <a:t>Discovering Predictors of Retweets Referencing JUUL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DAAAB-2B55-4B5D-A5EF-DF6DA8E3E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163922"/>
            <a:ext cx="8825658" cy="8614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Marissa Wiener</a:t>
            </a:r>
          </a:p>
          <a:p>
            <a:r>
              <a:rPr lang="en-US" dirty="0"/>
              <a:t>12/5/2018</a:t>
            </a:r>
          </a:p>
        </p:txBody>
      </p:sp>
      <p:pic>
        <p:nvPicPr>
          <p:cNvPr id="1028" name="Picture 4" descr="Image result for twitter juulvapor">
            <a:extLst>
              <a:ext uri="{FF2B5EF4-FFF2-40B4-BE49-F238E27FC236}">
                <a16:creationId xmlns:a16="http://schemas.microsoft.com/office/drawing/2014/main" id="{E6B2A431-37E4-4FD9-BD75-7FFD95E7A0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" t="7518" r="20770" b="6923"/>
          <a:stretch/>
        </p:blipFill>
        <p:spPr bwMode="auto">
          <a:xfrm>
            <a:off x="8315220" y="4301665"/>
            <a:ext cx="3330786" cy="21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5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DBCC-F23B-49BE-9F0A-C2C4074D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2" y="618117"/>
            <a:ext cx="9404723" cy="1400530"/>
          </a:xfrm>
        </p:spPr>
        <p:txBody>
          <a:bodyPr/>
          <a:lstStyle/>
          <a:p>
            <a:r>
              <a:rPr lang="en-US" dirty="0"/>
              <a:t>Don’t get too excited….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0E05D9-A0CB-4701-BA70-F44100AC6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864" y="3181088"/>
            <a:ext cx="5651292" cy="283730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EFCAB91-B1F8-461E-97F7-4A101F958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31"/>
          <a:stretch/>
        </p:blipFill>
        <p:spPr bwMode="auto">
          <a:xfrm>
            <a:off x="6294181" y="1912695"/>
            <a:ext cx="5651292" cy="298950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2A7B39E-1BD0-4AD9-B430-0896DDA6CFF1}"/>
              </a:ext>
            </a:extLst>
          </p:cNvPr>
          <p:cNvSpPr txBox="1">
            <a:spLocks/>
          </p:cNvSpPr>
          <p:nvPr/>
        </p:nvSpPr>
        <p:spPr>
          <a:xfrm>
            <a:off x="341312" y="1318381"/>
            <a:ext cx="5754688" cy="16957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 a one-way basis, retweet frequency seems pretty constant across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does seem to have some differentiation across levels of other variables, so maybe it will matter more in a multi-variate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19CE7-4E8C-4539-A7F7-3E2247D5F05B}"/>
              </a:ext>
            </a:extLst>
          </p:cNvPr>
          <p:cNvSpPr txBox="1"/>
          <p:nvPr/>
        </p:nvSpPr>
        <p:spPr>
          <a:xfrm>
            <a:off x="6366332" y="4837870"/>
            <a:ext cx="166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Cigarettes, Nicotine, &amp; Addiction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16D5A-AAE9-4E61-A8F3-3F551B987E3C}"/>
              </a:ext>
            </a:extLst>
          </p:cNvPr>
          <p:cNvSpPr txBox="1"/>
          <p:nvPr/>
        </p:nvSpPr>
        <p:spPr>
          <a:xfrm>
            <a:off x="7934435" y="4870035"/>
            <a:ext cx="1289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JUUL Usage &amp; Experience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37E24-BDE1-4041-962D-98315C2DE4F7}"/>
              </a:ext>
            </a:extLst>
          </p:cNvPr>
          <p:cNvSpPr txBox="1"/>
          <p:nvPr/>
        </p:nvSpPr>
        <p:spPr>
          <a:xfrm>
            <a:off x="9379137" y="4862440"/>
            <a:ext cx="1098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JUUL pods &amp; Flavors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08576-FDD7-4491-8E76-8B65F9E4C8BF}"/>
              </a:ext>
            </a:extLst>
          </p:cNvPr>
          <p:cNvSpPr txBox="1"/>
          <p:nvPr/>
        </p:nvSpPr>
        <p:spPr>
          <a:xfrm>
            <a:off x="10645136" y="4870035"/>
            <a:ext cx="121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News Headlines</a:t>
            </a:r>
          </a:p>
        </p:txBody>
      </p:sp>
    </p:spTree>
    <p:extLst>
      <p:ext uri="{BB962C8B-B14F-4D97-AF65-F5344CB8AC3E}">
        <p14:creationId xmlns:p14="http://schemas.microsoft.com/office/powerpoint/2010/main" val="398184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EC58-0FE5-4CBC-8DE0-B849A0A6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19" y="74732"/>
            <a:ext cx="9404723" cy="1400530"/>
          </a:xfrm>
        </p:spPr>
        <p:txBody>
          <a:bodyPr/>
          <a:lstStyle/>
          <a:p>
            <a:r>
              <a:rPr lang="en-US" dirty="0"/>
              <a:t>Retweet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5728-EE13-40C6-BBEB-FB44BCF8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19" y="839427"/>
            <a:ext cx="8946541" cy="1400530"/>
          </a:xfrm>
        </p:spPr>
        <p:txBody>
          <a:bodyPr>
            <a:normAutofit/>
          </a:bodyPr>
          <a:lstStyle/>
          <a:p>
            <a:r>
              <a:rPr lang="en-US" dirty="0"/>
              <a:t>Fit cross-validated Logistic Regression, Support Vector Classifier, and Random Forest Classifier</a:t>
            </a:r>
          </a:p>
          <a:p>
            <a:r>
              <a:rPr lang="en-US" dirty="0"/>
              <a:t>Results: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62904-68B6-441D-BA80-6B2AE21FD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82" y="2753351"/>
            <a:ext cx="3915635" cy="345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0CA7F8-ED0A-4AEC-8A7E-0C90D10E3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128" y="2753351"/>
            <a:ext cx="3915635" cy="345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91B0B0-AD29-4F07-8877-EDEFABE784DB}"/>
              </a:ext>
            </a:extLst>
          </p:cNvPr>
          <p:cNvSpPr/>
          <p:nvPr/>
        </p:nvSpPr>
        <p:spPr>
          <a:xfrm>
            <a:off x="1127342" y="2337407"/>
            <a:ext cx="10939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Logistic Regression                                     Random Forest Classifier                              Support Vector Classifier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FBCAB-ADD2-4CD6-8BEE-6731F41A3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609" y="2753351"/>
            <a:ext cx="3720657" cy="344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4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70E1-C2E7-49D8-9CB5-CC45E9D9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35D8AB4-E330-423A-8B1C-7DE6A253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901" y="1670537"/>
            <a:ext cx="5685690" cy="390826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424626-1DB2-48CB-A20A-1C6BA004DF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09" y="1670537"/>
            <a:ext cx="5875699" cy="390826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256733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8A27-1E4C-49BD-8DAF-E173346F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DB19-9ACA-4A10-AAFA-BD4CC4EE9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41938"/>
            <a:ext cx="10397027" cy="4806461"/>
          </a:xfrm>
        </p:spPr>
        <p:txBody>
          <a:bodyPr>
            <a:normAutofit/>
          </a:bodyPr>
          <a:lstStyle/>
          <a:p>
            <a:r>
              <a:rPr lang="en-US" sz="2800" dirty="0"/>
              <a:t>Whether a tweet was favorited, the number of followers and connectivity in the Twitter network is more predictive than the topics from tweet text</a:t>
            </a:r>
          </a:p>
          <a:p>
            <a:r>
              <a:rPr lang="en-US" sz="2800" dirty="0"/>
              <a:t>The News Headline topic is the most predictive of retweet out of all four, but some actual news organizations are in the data, so this may be a contributor to its importance</a:t>
            </a:r>
          </a:p>
          <a:p>
            <a:r>
              <a:rPr lang="en-US" sz="2800" dirty="0" err="1"/>
              <a:t>Juul</a:t>
            </a:r>
            <a:r>
              <a:rPr lang="en-US" sz="2800" dirty="0"/>
              <a:t> usage &amp; experience is much less important than other variables in the model</a:t>
            </a:r>
          </a:p>
        </p:txBody>
      </p:sp>
    </p:spTree>
    <p:extLst>
      <p:ext uri="{BB962C8B-B14F-4D97-AF65-F5344CB8AC3E}">
        <p14:creationId xmlns:p14="http://schemas.microsoft.com/office/powerpoint/2010/main" val="50958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4606-3403-4D4A-8DBF-6C996F37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76DA1-DB11-4628-8CA0-D5927FB51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0538"/>
            <a:ext cx="8946541" cy="4577861"/>
          </a:xfrm>
        </p:spPr>
        <p:txBody>
          <a:bodyPr/>
          <a:lstStyle/>
          <a:p>
            <a:r>
              <a:rPr lang="en-US" sz="2800" dirty="0"/>
              <a:t>Collect more data to obtain less overlapping topics</a:t>
            </a:r>
          </a:p>
          <a:p>
            <a:r>
              <a:rPr lang="en-US" sz="2800" dirty="0"/>
              <a:t>Experiment with removing hashtags before tokenizing</a:t>
            </a:r>
          </a:p>
          <a:p>
            <a:r>
              <a:rPr lang="en-US" sz="2800" dirty="0"/>
              <a:t>Attempt to use other algorithms for building retweet model (</a:t>
            </a:r>
            <a:r>
              <a:rPr lang="en-US" sz="2800" dirty="0" err="1"/>
              <a:t>XGBoost</a:t>
            </a:r>
            <a:r>
              <a:rPr lang="en-US" sz="2800" dirty="0"/>
              <a:t>, Naïve Bayes) topic predictor (CNN)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5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B1AF-6695-49C0-8D4E-581B5C18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about JUUL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E1F122D-9193-4D28-B462-8F7484DAD7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067648"/>
              </p:ext>
            </p:extLst>
          </p:nvPr>
        </p:nvGraphicFramePr>
        <p:xfrm>
          <a:off x="486137" y="1424232"/>
          <a:ext cx="6717323" cy="5117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65E26E3-1BDC-4FAE-A922-5FFBC5DC3A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6381" y="1424232"/>
            <a:ext cx="3749811" cy="20623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A7C36B-75F4-4856-8930-C35F2959D70C}"/>
              </a:ext>
            </a:extLst>
          </p:cNvPr>
          <p:cNvSpPr/>
          <p:nvPr/>
        </p:nvSpPr>
        <p:spPr>
          <a:xfrm>
            <a:off x="6586382" y="3639867"/>
            <a:ext cx="3749812" cy="2901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FDA required JUUL Labs and other e-cigarette companies to address the widespread youth use of their products</a:t>
            </a:r>
          </a:p>
        </p:txBody>
      </p:sp>
    </p:spTree>
    <p:extLst>
      <p:ext uri="{BB962C8B-B14F-4D97-AF65-F5344CB8AC3E}">
        <p14:creationId xmlns:p14="http://schemas.microsoft.com/office/powerpoint/2010/main" val="200992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4657-1E4F-4625-8E41-6645C112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356E9-648F-4F9E-932C-D3582B367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73925"/>
            <a:ext cx="10631658" cy="4725663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Assuming retweeting is a proxy for agreement and support, can tweets referencing JUUL provide any insight recent trends related to JUUL use?</a:t>
            </a:r>
          </a:p>
          <a:p>
            <a:pPr lvl="2"/>
            <a:r>
              <a:rPr lang="en-US" sz="2400" dirty="0"/>
              <a:t>Are there clear topics within the text of tweets and are these important variables in a model to predict whether a tweet is retweeted?</a:t>
            </a:r>
          </a:p>
          <a:p>
            <a:pPr lvl="1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311D7-AE79-4349-8459-D65896890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36"/>
          <a:stretch/>
        </p:blipFill>
        <p:spPr>
          <a:xfrm>
            <a:off x="3683362" y="4259964"/>
            <a:ext cx="4825276" cy="184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5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B7B8C3-C683-4AEF-A11F-4C8CCD3C06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328193"/>
              </p:ext>
            </p:extLst>
          </p:nvPr>
        </p:nvGraphicFramePr>
        <p:xfrm>
          <a:off x="151261" y="-1213740"/>
          <a:ext cx="12142339" cy="8991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83C9E9-12FD-48EF-9B9B-A7800EF3AD09}"/>
              </a:ext>
            </a:extLst>
          </p:cNvPr>
          <p:cNvCxnSpPr>
            <a:cxnSpLocks/>
          </p:cNvCxnSpPr>
          <p:nvPr/>
        </p:nvCxnSpPr>
        <p:spPr>
          <a:xfrm>
            <a:off x="1083733" y="3924859"/>
            <a:ext cx="0" cy="95236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B942FA-6C97-4FB6-8CED-C01B16AAA184}"/>
              </a:ext>
            </a:extLst>
          </p:cNvPr>
          <p:cNvCxnSpPr>
            <a:cxnSpLocks/>
          </p:cNvCxnSpPr>
          <p:nvPr/>
        </p:nvCxnSpPr>
        <p:spPr>
          <a:xfrm flipH="1">
            <a:off x="7765827" y="3171463"/>
            <a:ext cx="3102802" cy="182171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E95678-5803-49B1-ADBC-1475BF5D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0668"/>
            <a:ext cx="9404723" cy="140053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89FB98-5396-4D2F-A4E8-FAF9E75F57CC}"/>
              </a:ext>
            </a:extLst>
          </p:cNvPr>
          <p:cNvCxnSpPr>
            <a:cxnSpLocks/>
          </p:cNvCxnSpPr>
          <p:nvPr/>
        </p:nvCxnSpPr>
        <p:spPr>
          <a:xfrm flipH="1" flipV="1">
            <a:off x="1927187" y="3069055"/>
            <a:ext cx="3975904" cy="182425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02BEDC-4F7A-4A49-856D-9C4F562D8C49}"/>
              </a:ext>
            </a:extLst>
          </p:cNvPr>
          <p:cNvCxnSpPr>
            <a:cxnSpLocks/>
          </p:cNvCxnSpPr>
          <p:nvPr/>
        </p:nvCxnSpPr>
        <p:spPr>
          <a:xfrm flipV="1">
            <a:off x="2013995" y="2290459"/>
            <a:ext cx="810228" cy="77859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73858F-3D41-4FB2-AC95-BDF772BE2EA0}"/>
              </a:ext>
            </a:extLst>
          </p:cNvPr>
          <p:cNvCxnSpPr>
            <a:cxnSpLocks/>
          </p:cNvCxnSpPr>
          <p:nvPr/>
        </p:nvCxnSpPr>
        <p:spPr>
          <a:xfrm>
            <a:off x="4654952" y="2269075"/>
            <a:ext cx="58838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76298D-01F1-4E6D-9759-931E5FAE6B25}"/>
              </a:ext>
            </a:extLst>
          </p:cNvPr>
          <p:cNvCxnSpPr>
            <a:cxnSpLocks/>
          </p:cNvCxnSpPr>
          <p:nvPr/>
        </p:nvCxnSpPr>
        <p:spPr>
          <a:xfrm>
            <a:off x="6983393" y="2279801"/>
            <a:ext cx="58838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3CEB37-5454-432D-965C-80C485C579D2}"/>
              </a:ext>
            </a:extLst>
          </p:cNvPr>
          <p:cNvCxnSpPr>
            <a:cxnSpLocks/>
          </p:cNvCxnSpPr>
          <p:nvPr/>
        </p:nvCxnSpPr>
        <p:spPr>
          <a:xfrm>
            <a:off x="9416154" y="2284943"/>
            <a:ext cx="58838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7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E6EB-4092-425D-913E-5728FC18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66453"/>
            <a:ext cx="9404723" cy="1400530"/>
          </a:xfrm>
        </p:spPr>
        <p:txBody>
          <a:bodyPr/>
          <a:lstStyle/>
          <a:p>
            <a:r>
              <a:rPr lang="en-US" dirty="0"/>
              <a:t>Twitter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1A04-A377-469E-9D13-BA955932B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76" y="1152983"/>
            <a:ext cx="6397167" cy="52522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Pulled ~40K tweets from the Twitter API from 10/20/2018 through 11/26/2018</a:t>
            </a:r>
          </a:p>
          <a:p>
            <a:r>
              <a:rPr lang="en-US" dirty="0"/>
              <a:t>Created scripts to pull, clean, and deduplicate twitter data and ran script over a period of days</a:t>
            </a:r>
          </a:p>
          <a:p>
            <a:r>
              <a:rPr lang="en-US" dirty="0"/>
              <a:t>Calculated Features</a:t>
            </a:r>
          </a:p>
          <a:p>
            <a:pPr lvl="1"/>
            <a:r>
              <a:rPr lang="en-US" dirty="0"/>
              <a:t>Extracted date,  hour, day of week, time of day from timestamp</a:t>
            </a:r>
          </a:p>
          <a:p>
            <a:pPr lvl="1"/>
            <a:r>
              <a:rPr lang="en-US" dirty="0"/>
              <a:t>Retweet and Favorite tweet indicator (tweet)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Two holidays included in timeframe</a:t>
            </a:r>
          </a:p>
          <a:p>
            <a:pPr lvl="1"/>
            <a:r>
              <a:rPr lang="en-US" dirty="0"/>
              <a:t>There could be some biases in sampling methods</a:t>
            </a:r>
          </a:p>
          <a:p>
            <a:pPr lvl="1"/>
            <a:r>
              <a:rPr lang="en-US" dirty="0"/>
              <a:t>Location data was sparse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103C88-C44C-4C0F-8A29-B3D245DD3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32517"/>
              </p:ext>
            </p:extLst>
          </p:nvPr>
        </p:nvGraphicFramePr>
        <p:xfrm>
          <a:off x="6772343" y="162083"/>
          <a:ext cx="3278491" cy="6586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8491">
                  <a:extLst>
                    <a:ext uri="{9D8B030D-6E8A-4147-A177-3AD203B41FA5}">
                      <a16:colId xmlns:a16="http://schemas.microsoft.com/office/drawing/2014/main" val="607940240"/>
                    </a:ext>
                  </a:extLst>
                </a:gridCol>
              </a:tblGrid>
              <a:tr h="3438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Twitter API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23574"/>
                  </a:ext>
                </a:extLst>
              </a:tr>
              <a:tr h="343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ID (tweet)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051404"/>
                  </a:ext>
                </a:extLst>
              </a:tr>
              <a:tr h="343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Created Date (tweet)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2311"/>
                  </a:ext>
                </a:extLst>
              </a:tr>
              <a:tr h="343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Tweet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33458"/>
                  </a:ext>
                </a:extLst>
              </a:tr>
              <a:tr h="343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Tweet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04678"/>
                  </a:ext>
                </a:extLst>
              </a:tr>
              <a:tr h="343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Screen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389026"/>
                  </a:ext>
                </a:extLst>
              </a:tr>
              <a:tr h="343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Location (user)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427935"/>
                  </a:ext>
                </a:extLst>
              </a:tr>
              <a:tr h="343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Protected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081055"/>
                  </a:ext>
                </a:extLst>
              </a:tr>
              <a:tr h="343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Profile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44171"/>
                  </a:ext>
                </a:extLst>
              </a:tr>
              <a:tr h="343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Followers Count (user)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65922"/>
                  </a:ext>
                </a:extLst>
              </a:tr>
              <a:tr h="343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Friends Count (user)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57497"/>
                  </a:ext>
                </a:extLst>
              </a:tr>
              <a:tr h="343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Listed Count (user)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417546"/>
                  </a:ext>
                </a:extLst>
              </a:tr>
              <a:tr h="343886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Favourites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Count (user)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66410"/>
                  </a:ext>
                </a:extLst>
              </a:tr>
              <a:tr h="343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Geo Enabled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7518"/>
                  </a:ext>
                </a:extLst>
              </a:tr>
              <a:tr h="343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333131"/>
                  </a:ext>
                </a:extLst>
              </a:tr>
              <a:tr h="343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Statuses Count (user)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41185"/>
                  </a:ext>
                </a:extLst>
              </a:tr>
              <a:tr h="343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Retweet Count (tweet)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44569"/>
                  </a:ext>
                </a:extLst>
              </a:tr>
              <a:tr h="343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Favorite Count (tweet)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808051"/>
                  </a:ext>
                </a:extLst>
              </a:tr>
              <a:tr h="343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Latitude and Longitude (tweet)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406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37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A414-5C8C-40CC-B7F7-E21A0682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20" y="137924"/>
            <a:ext cx="11132330" cy="140053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D4AB6D-4A40-4AC1-BB63-3581EB3DA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497" y="917591"/>
            <a:ext cx="4879526" cy="2667263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5D8587F-9E45-410C-8057-F029D3EEA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17497" y="3948827"/>
            <a:ext cx="4879526" cy="2667263"/>
          </a:xfrm>
          <a:prstGeom prst="rect">
            <a:avLst/>
          </a:prstGeom>
        </p:spPr>
      </p:pic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F3B6BD0D-73B3-4F59-AD24-C0EC9C186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83" y="3472136"/>
            <a:ext cx="5841011" cy="31439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7F0384-7E80-4BB5-A0D8-FED833A832C0}"/>
              </a:ext>
            </a:extLst>
          </p:cNvPr>
          <p:cNvSpPr txBox="1"/>
          <p:nvPr/>
        </p:nvSpPr>
        <p:spPr>
          <a:xfrm>
            <a:off x="297111" y="883725"/>
            <a:ext cx="60824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strongest relationships with retweet indicator seem to be verified  and favorite indicator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Not many strong linear correlations with retweet indicator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Substantial correlation is between followers and listed count</a:t>
            </a:r>
          </a:p>
        </p:txBody>
      </p:sp>
    </p:spTree>
    <p:extLst>
      <p:ext uri="{BB962C8B-B14F-4D97-AF65-F5344CB8AC3E}">
        <p14:creationId xmlns:p14="http://schemas.microsoft.com/office/powerpoint/2010/main" val="13303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E6EB-4092-425D-913E-5728FC18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255" y="452718"/>
            <a:ext cx="9404723" cy="900093"/>
          </a:xfrm>
        </p:spPr>
        <p:txBody>
          <a:bodyPr/>
          <a:lstStyle/>
          <a:p>
            <a:r>
              <a:rPr lang="en-US" dirty="0"/>
              <a:t>Topic Modeling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29ADCF-2E0A-45F2-8092-E6722B2E4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312" y="2209646"/>
            <a:ext cx="6175850" cy="3831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116A1E-176B-4082-8A55-1FD9FFB52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238" y="2963303"/>
            <a:ext cx="5124450" cy="23241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D30FA2A-8228-4C12-9B79-2F8EF04C3875}"/>
              </a:ext>
            </a:extLst>
          </p:cNvPr>
          <p:cNvSpPr/>
          <p:nvPr/>
        </p:nvSpPr>
        <p:spPr>
          <a:xfrm>
            <a:off x="2111323" y="2677344"/>
            <a:ext cx="629587" cy="614597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0CC0A0-237A-4A6A-B84D-FECB36F3A851}"/>
              </a:ext>
            </a:extLst>
          </p:cNvPr>
          <p:cNvSpPr/>
          <p:nvPr/>
        </p:nvSpPr>
        <p:spPr>
          <a:xfrm>
            <a:off x="2610787" y="3488791"/>
            <a:ext cx="629587" cy="611164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C3A0B1-3A36-46B7-8133-18677D0CE971}"/>
              </a:ext>
            </a:extLst>
          </p:cNvPr>
          <p:cNvSpPr/>
          <p:nvPr/>
        </p:nvSpPr>
        <p:spPr>
          <a:xfrm>
            <a:off x="2800350" y="3909453"/>
            <a:ext cx="557447" cy="550215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620C9A-48A1-408A-B2AD-5DC8E7DD7211}"/>
              </a:ext>
            </a:extLst>
          </p:cNvPr>
          <p:cNvSpPr txBox="1">
            <a:spLocks/>
          </p:cNvSpPr>
          <p:nvPr/>
        </p:nvSpPr>
        <p:spPr>
          <a:xfrm>
            <a:off x="5122006" y="452718"/>
            <a:ext cx="5872739" cy="1621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Topic 1: JUUL Usage &amp; Experience</a:t>
            </a:r>
          </a:p>
          <a:p>
            <a:r>
              <a:rPr lang="en-US" sz="2400" dirty="0"/>
              <a:t>Topic 2: News Headlines</a:t>
            </a:r>
          </a:p>
          <a:p>
            <a:r>
              <a:rPr lang="en-US" sz="2400" dirty="0"/>
              <a:t>Topic 3: </a:t>
            </a:r>
            <a:r>
              <a:rPr lang="en-US" sz="2400" dirty="0" err="1"/>
              <a:t>JUULpods</a:t>
            </a:r>
            <a:r>
              <a:rPr lang="en-US" sz="2400" dirty="0"/>
              <a:t> and Flavors</a:t>
            </a:r>
          </a:p>
          <a:p>
            <a:r>
              <a:rPr lang="en-US" sz="2400" dirty="0"/>
              <a:t>Topic 4: Cigarettes, Nicotine, &amp; Addiction </a:t>
            </a:r>
          </a:p>
        </p:txBody>
      </p:sp>
    </p:spTree>
    <p:extLst>
      <p:ext uri="{BB962C8B-B14F-4D97-AF65-F5344CB8AC3E}">
        <p14:creationId xmlns:p14="http://schemas.microsoft.com/office/powerpoint/2010/main" val="145091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65A-CA6A-4E02-955D-596F3CA9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Tweets for each Topic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4E8E8B-4FA1-4938-ABAA-E73950DAD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2" y="1492711"/>
            <a:ext cx="5019675" cy="211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E5742-DF6B-4D11-90AF-7196188D6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214" y="1492711"/>
            <a:ext cx="5019675" cy="2276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AFC1D0-1ADB-4620-8AF7-DA99AD5AF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214" y="4431839"/>
            <a:ext cx="5000625" cy="186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745B0-61A3-4C49-96FF-AE69A6EBA8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87" y="4177745"/>
            <a:ext cx="49911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8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0E7F-6DB3-419B-AA44-3ACD5E0B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78" y="203873"/>
            <a:ext cx="9404723" cy="1400530"/>
          </a:xfrm>
        </p:spPr>
        <p:txBody>
          <a:bodyPr/>
          <a:lstStyle/>
          <a:p>
            <a:r>
              <a:rPr lang="en-US" dirty="0"/>
              <a:t>Topics by most Frequent Locations</a:t>
            </a: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BAB98B5A-5C64-4252-8701-5DF68D4401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0" y="1337651"/>
            <a:ext cx="9404723" cy="519827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48008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753</TotalTime>
  <Words>942</Words>
  <Application>Microsoft Office PowerPoint</Application>
  <PresentationFormat>Widescreen</PresentationFormat>
  <Paragraphs>114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Wingdings 3</vt:lpstr>
      <vt:lpstr>Ion</vt:lpstr>
      <vt:lpstr>Discovering Predictors of Retweets Referencing JUUL</vt:lpstr>
      <vt:lpstr>Facts about JUUL</vt:lpstr>
      <vt:lpstr>Research Questions</vt:lpstr>
      <vt:lpstr>Methodology</vt:lpstr>
      <vt:lpstr>Twitter Data</vt:lpstr>
      <vt:lpstr>Exploratory Data Analysis</vt:lpstr>
      <vt:lpstr>Topic Modeling</vt:lpstr>
      <vt:lpstr>Top Tweets for each Topic</vt:lpstr>
      <vt:lpstr>Topics by most Frequent Locations</vt:lpstr>
      <vt:lpstr>Don’t get too excited….</vt:lpstr>
      <vt:lpstr>Retweet Model</vt:lpstr>
      <vt:lpstr>Variable Importance</vt:lpstr>
      <vt:lpstr>Conclusion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Predictors of Retweets Referencing Juul</dc:title>
  <dc:creator>Wiener, Marissa [USA]</dc:creator>
  <cp:lastModifiedBy>Wiener, Marissa [USA]</cp:lastModifiedBy>
  <cp:revision>40</cp:revision>
  <dcterms:created xsi:type="dcterms:W3CDTF">2018-11-28T02:05:25Z</dcterms:created>
  <dcterms:modified xsi:type="dcterms:W3CDTF">2018-12-04T18:57:31Z</dcterms:modified>
</cp:coreProperties>
</file>