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SheetToChain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 IoT Data Streams 🌐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Millions of sensor readings with no verification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Smart City Sensors → Hourly data batch → Tokenize → Marketplace
                                                         ↓
                                                Urban Planners
                                                         ↓
                                                    Purchase</a:t>
            </a:r>
          </a:p>
          <a:p>
            <a:pPr lvl="0" indent="0" marL="0">
              <a:buNone/>
            </a:pPr>
            <a:r>
              <a:rPr b="1"/>
              <a:t>Value</a:t>
            </a:r>
            <a:r>
              <a:rPr/>
              <a:t>: - ✅ Verified sensor data - ✅ Timestamped readings - ✅ Monetize IoT data - ✅ Enable smart city analytics</a:t>
            </a:r>
          </a:p>
          <a:p>
            <a:pPr lvl="0" indent="0" marL="0">
              <a:buNone/>
            </a:pPr>
            <a:r>
              <a:rPr b="1"/>
              <a:t>Market</a:t>
            </a:r>
            <a:r>
              <a:rPr/>
              <a:t>: 1.4B IoT devices generating valuable data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💻 Slide 5: 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 Architecture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┌─────────────────────────────────────────────────────────┐
│                    FRONTEND LAYER                        │
│  ┌──────────────┐  ┌──────────────┐  ┌──────────────┐  │
│  │   Next.js    │  │    React     │  │  Tailwind    │  │
│  │  App Router  │  │   State Mgmt │  │     CSS      │  │
│  └──────────────┘  └──────────────┘  └──────────────┘  │
└─────────────────────────────────────────────────────────┘
                           ↓
┌─────────────────────────────────────────────────────────┐
│                   BUSINESS LOGIC LAYER                   │
│  ┌──────────────────────────────────────────────────┐   │
│  │           CSV Processing Service                  │   │
│  │  • PapaParse for parsing                         │   │
│  │  • Data validation &amp; quality checks              │   │
│  │  • SHA-256 hash generation                       │   │
│  │  • Statistical analysis                          │   │
│  │  • Schema inference                              │   │
│  └──────────────────────────────────────────────────┘   │
│  ┌──────────────────────────────────────────────────┐   │
│  │         Token Minting Service                     │   │
│  │  • NFT collection creation                       │   │
│  │  • Individual NFT minting                        │   │
│  │  • Metadata encoding (100-byte limit)            │   │
│  │  • Token operations (transfer, associate)        │   │
│  └──────────────────────────────────────────────────┘   │
└─────────────────────────────────────────────────────────┘
                           ↓
┌─────────────────────────────────────────────────────────┐
│                    HEDERA LAYER                          │
│  ┌──────────────┐  ┌──────────────┐  ┌──────────────┐  │
│  │     HTS      │  │     HCS      │  │   HSCS*      │  │
│  │  Token NFTs  │  │ Hash Storage │  │  Validation  │  │
│  └──────────────┘  └──────────────┘  └──────────────┘  │
│                                          *Coming Soon    │
└─────────────────────────────────────────────────────────┘
                           ↓
┌─────────────────────────────────────────────────────────┐
│                  HEDERA MAINNET/TESTNET                  │
│              (Distributed Ledger Technology)             │
└─────────────────────────────────────────────────────────┘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Technology Highlights</a:t>
            </a:r>
          </a:p>
          <a:p>
            <a:pPr lvl="0" indent="0" marL="0">
              <a:buNone/>
            </a:pPr>
            <a:r>
              <a:rPr b="1"/>
              <a:t>Hedera Integration</a:t>
            </a:r>
            <a:r>
              <a:rPr/>
              <a:t>: - ✅ Real SDK usage (not mocks) - ✅ </a:t>
            </a:r>
            <a:r>
              <a:rPr>
                <a:latin typeface="Courier"/>
              </a:rPr>
              <a:t>TokenCreateTransaction</a:t>
            </a:r>
            <a:r>
              <a:rPr/>
              <a:t> for NFT collections - ✅ </a:t>
            </a:r>
            <a:r>
              <a:rPr>
                <a:latin typeface="Courier"/>
              </a:rPr>
              <a:t>TokenMintTransaction</a:t>
            </a:r>
            <a:r>
              <a:rPr/>
              <a:t> for dataset NFTs - ✅ </a:t>
            </a:r>
            <a:r>
              <a:rPr>
                <a:latin typeface="Courier"/>
              </a:rPr>
              <a:t>TopicMessageSubmitTransaction</a:t>
            </a:r>
            <a:r>
              <a:rPr/>
              <a:t> for hash storage - ✅ All transactions verifiable on HashScan</a:t>
            </a:r>
          </a:p>
          <a:p>
            <a:pPr lvl="0" indent="0" marL="0">
              <a:buNone/>
            </a:pPr>
            <a:r>
              <a:rPr b="1"/>
              <a:t>Data Processing</a:t>
            </a:r>
            <a:r>
              <a:rPr/>
              <a:t>: - ✅ PapaParse for robust CSV parsing - ✅ Crypto module for SHA-256 hashing - ✅ Validation: 10MB max, 10K rows, 50 columns - ✅ Statistical analysis: min/max/avg/median/sum</a:t>
            </a:r>
          </a:p>
          <a:p>
            <a:pPr lvl="0" indent="0" marL="0">
              <a:buNone/>
            </a:pPr>
            <a:r>
              <a:rPr b="1"/>
              <a:t>Security</a:t>
            </a:r>
            <a:r>
              <a:rPr/>
              <a:t>: - ✅ Environment variable protection - ✅ Private key management - ✅ Server-side minting (API routes) - ✅ Error handling throughout</a:t>
            </a:r>
          </a:p>
          <a:p>
            <a:pPr lvl="0" indent="0" marL="0">
              <a:buNone/>
            </a:pPr>
            <a:r>
              <a:rPr b="1"/>
              <a:t>Code Quality</a:t>
            </a:r>
            <a:r>
              <a:rPr/>
              <a:t>: - ✅ TypeScript for type safety - ✅ Modular architecture (2,000+ lines) - ✅ Comprehensive documentation - ✅ Production-ready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Slide 6: 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Live Demo Walkthrough</a:t>
            </a:r>
          </a:p>
          <a:p>
            <a:pPr lvl="0" indent="0" marL="0">
              <a:buNone/>
            </a:pPr>
            <a:r>
              <a:rPr b="1"/>
              <a:t>Step 1: Upload CSV (10 seconds)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┌─────────────────────────────────────────┐
│  📁 Drag &amp; Drop CSV File                │
│                                         │
│     ┌───────────────────────┐          │
│     │   📄 sales_data.csv   │          │
│     │   1,247 rows          │          │
│     │   8 columns           │          │
│     │   Size: 143 KB        │          │
│     └───────────────────────┘          │
│                                         │
│            [Upload File]                │
└─────────────────────────────────────────┘</a:t>
            </a:r>
          </a:p>
          <a:p>
            <a:pPr lvl="0" indent="0" marL="0">
              <a:buNone/>
            </a:pPr>
            <a:r>
              <a:rPr b="1"/>
              <a:t>Step 2: Validation Results (5 seconds)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┌─────────────────────────────────────────┐
│  ✅ Validation Passed                   │
│                                         │
│  📊 Dataset Summary:                    │
│     • Rows: 1,247                       │
│     • Columns: 8                        │
│     • Hash: a3f2b9c8...                 │
│     • Quality Score: 92/100             │
│                                         │
│  ⚠️  Warnings:                          │
│     • 2 empty rows detected             │
│                                         │
│  📈 Statistics:                         │
│     • Revenue: $156,234 (avg)           │
│     • Quantity: 245 (median)            │
│     • Price: $29-$999 (range)           │
└─────────────────────────────────────────┘</a:t>
            </a:r>
          </a:p>
          <a:p>
            <a:pPr lvl="0" indent="0" marL="0">
              <a:buNone/>
            </a:pPr>
            <a:r>
              <a:rPr b="1"/>
              <a:t>Step 3: Sample Data Preview (5 seconds)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┌─────────────────────────────────────────────────────────┐
│  📋 Sample Data (First 5 Rows)                         │
├──────┬────────────┬─────────┬────────┬────────────────┤
│ Date │ Product    │ Quantity│ Price  │ Customer       │
├──────┼────────────┼─────────┼────────┼────────────────┤
│ 01/01│ Laptop Pro │   10    │ $1,299 │ Acme Corp      │
│ 01/02│ Monitor 4K │    5    │  $599  │ Tech Solutions │
│ 01/03│ Keyboard   │   25    │   $89  │ StartupXYZ     │
│ 01/04│ Mouse      │   50    │   $29  │ Enterprise LLC │
│ 01/05│ Webcam HD  │   15    │  $149  │ Remote Inc     │
└──────┴────────────┴─────────┴────────┴────────────────┘</a:t>
            </a:r>
          </a:p>
          <a:p>
            <a:pPr lvl="0" indent="0" marL="0">
              <a:buNone/>
            </a:pPr>
            <a:r>
              <a:rPr b="1"/>
              <a:t>Step 4: Mint NFT (15 seconds)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┌─────────────────────────────────────────┐
│  🔨 Minting Dataset NFT on Hedera...   │
│                                         │
│  [████████████████░░░░] 75%            │
│                                         │
│  ⏳ Submitting hash to HCS...          │
│  ⏳ Creating NFT on HTS...              │
└─────────────────────────────────────────┘</a:t>
            </a:r>
          </a:p>
          <a:p>
            <a:pPr lvl="0" indent="0" marL="0">
              <a:buNone/>
            </a:pPr>
            <a:r>
              <a:rPr b="1"/>
              <a:t>Step 5: Success &amp; Verification (10 seconds)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┌─────────────────────────────────────────┐
│  ✅ NFT Minted Successfully!            │
│                                         │
│  🪙 Token Details:                      │
│     Token ID: 0.0.3890456               │
│     Serial #: 7                         │
│     Network: Testnet                    │
│                                         │
│  📝 HCS Verification:                   │
│     Topic ID: 0.0.3890234               │
│     Sequence: 142                       │
│     Timestamp: 2025-10-31 14:32:18 UTC  │
│                                         │
│  🔗 [View on HashScan] ───────→         │
└─────────────────────────────────────────┘</a:t>
            </a:r>
          </a:p>
          <a:p>
            <a:pPr lvl="0" indent="0" marL="0">
              <a:buNone/>
            </a:pPr>
            <a:r>
              <a:rPr b="1"/>
              <a:t>Step 6: HashScan Verification (10 seconds)</a:t>
            </a:r>
          </a:p>
          <a:p>
            <a:pPr lvl="0" indent="0">
              <a:buNone/>
            </a:pPr>
            <a:r>
              <a:rPr>
                <a:latin typeface="Courier"/>
              </a:rPr>
              <a:t>Opens: https://hashscan.io/testnet/token/0.0.3890456
Shows:
✅ Token exists on blockchain
✅ Metadata stored on-chain
✅ Transaction history
✅ Current owner
✅ Timestamp proof</a:t>
            </a:r>
          </a:p>
          <a:p>
            <a:pPr lvl="0" indent="0" marL="0">
              <a:buNone/>
            </a:pPr>
            <a:r>
              <a:rPr b="1"/>
              <a:t>Step 7: Token Gallery (5 seconds)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┌─────────────────────────────────────────────────────────┐
│  🖼️  My Tokenized Datasets                             │
│                                                         │
│  ┌──────────────┐  ┌──────────────┐  ┌──────────────┐ │
│  │ 📊 Sales Q3  │  │ 📈 IoT Logs  │  │ 🔬 Research  │ │
│  │ 1,247 rows   │  │ 5,432 rows   │  │   892 rows   │ │
│  │ Token: 0.0.7 │  │ Token: 0.0.8 │  │ Token: 0.0.9 │ │
│  │ [View] [↗]   │  │ [View] [↗]   │  │ [View] [↗]   │ │
│  └──────────────┘  └──────────────┘  └──────────────┘ │
└─────────────────────────────────────────────────────────┘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buNone/>
            </a:pPr>
            <a:r>
              <a:rPr b="1"/>
              <a:t>Total Demo Time</a:t>
            </a:r>
            <a:r>
              <a:rPr/>
              <a:t>: 60 seconds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🏆 Slide 7: Competitive Advantages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SheetToChain Wins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2286000"/>
                <a:gridCol w="1879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Traditional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Our Solution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Data Verification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Manual, expensive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Instant, blockchain-backed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Ownership Proof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Legal contracts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NFT ownership (instant transfer)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Audit Trail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Centralized logs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Immutable on Hedera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$50K-$200K/year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$0.01-$1 per dataset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Speed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Days to weeks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60 seconds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Transparency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Opaque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Public blockchain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Marketplace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Doesn’t exist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Built-in tokenization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Compliance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Manual reporting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Automated trail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vs. Competitors</a:t>
            </a:r>
          </a:p>
          <a:p>
            <a:pPr lvl="0" indent="0" marL="0">
              <a:buNone/>
            </a:pPr>
            <a:r>
              <a:rPr b="1"/>
              <a:t>vs. Snowflake Data Marketplace</a:t>
            </a:r>
            <a:r>
              <a:rPr/>
              <a:t>: - ❌ No blockchain verification - ❌ Centralized control - ❌ No ownership NFTs - ✅ </a:t>
            </a:r>
            <a:r>
              <a:rPr b="1"/>
              <a:t>We have</a:t>
            </a:r>
            <a:r>
              <a:rPr/>
              <a:t>: Decentralized trust + transferable ownership</a:t>
            </a:r>
          </a:p>
          <a:p>
            <a:pPr lvl="0" indent="0" marL="0">
              <a:buNone/>
            </a:pPr>
            <a:r>
              <a:rPr b="1"/>
              <a:t>vs. AWS Data Exchange</a:t>
            </a:r>
            <a:r>
              <a:rPr/>
              <a:t>: - ❌ No immutable proof - ❌ No tokenization - ❌ Vendor lock-in - ✅ </a:t>
            </a:r>
            <a:r>
              <a:rPr b="1"/>
              <a:t>We have</a:t>
            </a:r>
            <a:r>
              <a:rPr/>
              <a:t>: Blockchain proof + open standard + no lock-in</a:t>
            </a:r>
          </a:p>
          <a:p>
            <a:pPr lvl="0" indent="0" marL="0">
              <a:buNone/>
            </a:pPr>
            <a:r>
              <a:rPr b="1"/>
              <a:t>vs. Ocean Protocol</a:t>
            </a:r>
            <a:r>
              <a:rPr/>
              <a:t>: - ⚠️ Complex setup - ⚠️ Ethereum gas fees - ⚠️ No CSV focus - ✅ </a:t>
            </a:r>
            <a:r>
              <a:rPr b="1"/>
              <a:t>We have</a:t>
            </a:r>
            <a:r>
              <a:rPr/>
              <a:t>: Simple UI + low fees (Hedera) + CSV optimized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Unique Differentiators</a:t>
            </a:r>
          </a:p>
          <a:p>
            <a:pPr lvl="0" indent="-342900" marL="342900">
              <a:buAutoNum type="arabicPeriod"/>
            </a:pPr>
            <a:r>
              <a:rPr b="1"/>
              <a:t>Hedera-Powered</a:t>
            </a:r>
            <a:r>
              <a:rPr/>
              <a:t> (Not Ethereum)</a:t>
            </a:r>
          </a:p>
          <a:p>
            <a:pPr lvl="1"/>
            <a:r>
              <a:rPr/>
              <a:t>10,000 TPS vs. 15 TPS (Ethereum)</a:t>
            </a:r>
          </a:p>
          <a:p>
            <a:pPr lvl="1"/>
            <a:r>
              <a:rPr/>
              <a:t>$0.0001 fee vs. $5-50 (Ethereum)</a:t>
            </a:r>
          </a:p>
          <a:p>
            <a:pPr lvl="1"/>
            <a:r>
              <a:rPr/>
              <a:t>3-5 second finality vs. 15 minutes</a:t>
            </a:r>
          </a:p>
          <a:p>
            <a:pPr lvl="1"/>
            <a:r>
              <a:rPr/>
              <a:t>Carbon negative vs. energy intensive</a:t>
            </a:r>
          </a:p>
          <a:p>
            <a:pPr lvl="0" indent="-342900" marL="342900">
              <a:buAutoNum type="arabicPeriod"/>
            </a:pPr>
            <a:r>
              <a:rPr b="1"/>
              <a:t>CSV-First Approach</a:t>
            </a:r>
          </a:p>
          <a:p>
            <a:pPr lvl="1"/>
            <a:r>
              <a:rPr/>
              <a:t>Most common data export format</a:t>
            </a:r>
          </a:p>
          <a:p>
            <a:pPr lvl="1"/>
            <a:r>
              <a:rPr/>
              <a:t>No complex transformation needed</a:t>
            </a:r>
          </a:p>
          <a:p>
            <a:pPr lvl="1"/>
            <a:r>
              <a:rPr/>
              <a:t>Works with existing workflows</a:t>
            </a:r>
          </a:p>
          <a:p>
            <a:pPr lvl="1"/>
            <a:r>
              <a:rPr/>
              <a:t>Immediate business value</a:t>
            </a:r>
          </a:p>
          <a:p>
            <a:pPr lvl="0" indent="-342900" marL="342900">
              <a:buAutoNum type="arabicPeriod"/>
            </a:pPr>
            <a:r>
              <a:rPr b="1"/>
              <a:t>Production-Ready</a:t>
            </a:r>
          </a:p>
          <a:p>
            <a:pPr lvl="1"/>
            <a:r>
              <a:rPr/>
              <a:t>Not a proof-of-concept</a:t>
            </a:r>
          </a:p>
          <a:p>
            <a:pPr lvl="1"/>
            <a:r>
              <a:rPr/>
              <a:t>Professional UI/UX</a:t>
            </a:r>
          </a:p>
          <a:p>
            <a:pPr lvl="1"/>
            <a:r>
              <a:rPr/>
              <a:t>Comprehensive error handling</a:t>
            </a:r>
          </a:p>
          <a:p>
            <a:pPr lvl="1"/>
            <a:r>
              <a:rPr/>
              <a:t>Full documentation</a:t>
            </a:r>
          </a:p>
          <a:p>
            <a:pPr lvl="0" indent="-342900" marL="342900">
              <a:buAutoNum type="arabicPeriod"/>
            </a:pPr>
            <a:r>
              <a:rPr b="1"/>
              <a:t>Privacy-Preserving</a:t>
            </a:r>
          </a:p>
          <a:p>
            <a:pPr lvl="1"/>
            <a:r>
              <a:rPr/>
              <a:t>Only hash on-chain</a:t>
            </a:r>
          </a:p>
          <a:p>
            <a:pPr lvl="1"/>
            <a:r>
              <a:rPr/>
              <a:t>Minimal metadata (100 bytes)</a:t>
            </a:r>
          </a:p>
          <a:p>
            <a:pPr lvl="1"/>
            <a:r>
              <a:rPr/>
              <a:t>Full data stays off-chain</a:t>
            </a:r>
          </a:p>
          <a:p>
            <a:pPr lvl="1"/>
            <a:r>
              <a:rPr/>
              <a:t>GDPR/HIPAA friendly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💰 Slide 8: Business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Revenue Streams</a:t>
            </a:r>
          </a:p>
          <a:p>
            <a:pPr lvl="0" indent="0" marL="0">
              <a:buNone/>
            </a:pPr>
            <a:r>
              <a:rPr b="1"/>
              <a:t>1. Transaction Fees (Primary)</a:t>
            </a:r>
          </a:p>
          <a:p>
            <a:pPr lvl="0" indent="0">
              <a:buNone/>
            </a:pPr>
            <a:r>
              <a:rPr>
                <a:latin typeface="Courier"/>
              </a:rPr>
              <a:t>Per Dataset Tokenization:
├─ Basic Plan: $5/dataset
├─ Pro Plan: $15/dataset (priority processing)
└─ Enterprise: Custom pricing
Expected Revenue:
├─ Year 1: 1,000 datasets/month × $10 avg = $120K
├─ Year 2: 5,000 datasets/month × $10 avg = $600K
└─ Year 3: 20,000 datasets/month × $10 avg = $2.4M</a:t>
            </a:r>
          </a:p>
          <a:p>
            <a:pPr lvl="0" indent="0" marL="0">
              <a:buNone/>
            </a:pPr>
            <a:r>
              <a:rPr b="1"/>
              <a:t>2. Marketplace Fees (Growth Driver)</a:t>
            </a:r>
          </a:p>
          <a:p>
            <a:pPr lvl="0" indent="0">
              <a:buNone/>
            </a:pPr>
            <a:r>
              <a:rPr>
                <a:latin typeface="Courier"/>
              </a:rPr>
              <a:t>Commission on Dataset Sales:
├─ Platform takes 10% of each sale
├─ Average dataset price: $500
├─ Year 2 estimate: 500 sales/month = $25K/month = $300K/year
└─ Year 3 estimate: 2,000 sales/month = $100K/month = $1.2M/year</a:t>
            </a:r>
          </a:p>
          <a:p>
            <a:pPr lvl="0" indent="0" marL="0">
              <a:buNone/>
            </a:pPr>
            <a:r>
              <a:rPr b="1"/>
              <a:t>3. Enterprise Subscriptions</a:t>
            </a:r>
          </a:p>
          <a:p>
            <a:pPr lvl="0" indent="0">
              <a:buNone/>
            </a:pPr>
            <a:r>
              <a:rPr>
                <a:latin typeface="Courier"/>
              </a:rPr>
              <a:t>SaaS Pricing Tiers:
├─ Starter: $99/month (10 datasets/month included)
├─ Business: $499/month (100 datasets/month)
├─ Enterprise: $2,499/month (unlimited + white-label)
Expected Revenue:
├─ Year 1: 20 customers × $300 avg = $72K
├─ Year 2: 100 customers × $500 avg = $600K
└─ Year 3: 500 customers × $800 avg = $4.8M</a:t>
            </a:r>
          </a:p>
          <a:p>
            <a:pPr lvl="0" indent="0" marL="0">
              <a:buNone/>
            </a:pPr>
            <a:r>
              <a:rPr b="1"/>
              <a:t>4. API Access</a:t>
            </a:r>
          </a:p>
          <a:p>
            <a:pPr lvl="0" indent="0">
              <a:buNone/>
            </a:pPr>
            <a:r>
              <a:rPr>
                <a:latin typeface="Courier"/>
              </a:rPr>
              <a:t>Developer API Plans:
├─ Free: 10 API calls/month
├─ Developer: $49/month (1,000 calls)
├─ Business: $249/month (10,000 calls)
└─ Enterprise: Custom pricing
Year 3 Target: $200K from API revenue</a:t>
            </a:r>
          </a:p>
          <a:p>
            <a:pPr lvl="0" indent="0" marL="0">
              <a:buNone/>
            </a:pPr>
            <a:r>
              <a:rPr b="1"/>
              <a:t>5. Professional Services</a:t>
            </a:r>
          </a:p>
          <a:p>
            <a:pPr lvl="0" indent="0">
              <a:buNone/>
            </a:pPr>
            <a:r>
              <a:rPr>
                <a:latin typeface="Courier"/>
              </a:rPr>
              <a:t>Implementation &amp; Integration:
├─ Setup &amp; Training: $5,000-$25,000
├─ Custom Integration: $25,000-$100,000
├─ White-Label Deployment: $100,000+
Year 3 Target: $500K from services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Total Revenue Projection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965200"/>
                <a:gridCol w="901700"/>
                <a:gridCol w="1028700"/>
                <a:gridCol w="342900"/>
                <a:gridCol w="685800"/>
                <a:gridCol w="76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Marketplace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Subscriptions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Total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$120K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$72K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$242K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$300K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$600K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$1.75M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$2.4M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$1.2M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$4.8M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$9.1M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$8M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$5M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$2M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$31M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Cost Structure</a:t>
            </a:r>
          </a:p>
          <a:p>
            <a:pPr lvl="0" indent="0" marL="0">
              <a:buNone/>
            </a:pPr>
            <a:r>
              <a:rPr b="1"/>
              <a:t>Year 1 Costs</a:t>
            </a:r>
            <a:r>
              <a:rPr/>
              <a:t>: $350K - Engineering (2 FTE): $200K - Infrastructure (Hedera fees, hosting): $30K - Marketing: $50K - Operations: $70K</a:t>
            </a:r>
          </a:p>
          <a:p>
            <a:pPr lvl="0" indent="0" marL="0">
              <a:buNone/>
            </a:pPr>
            <a:r>
              <a:rPr b="1"/>
              <a:t>Gross Margin</a:t>
            </a:r>
            <a:r>
              <a:rPr/>
              <a:t>: 65% (high because blockchain fees are low)</a:t>
            </a:r>
          </a:p>
          <a:p>
            <a:pPr lvl="0" indent="0" marL="0">
              <a:buNone/>
            </a:pPr>
            <a:r>
              <a:rPr b="1"/>
              <a:t>Break-Even</a:t>
            </a:r>
            <a:r>
              <a:rPr/>
              <a:t>: Month 18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Slide 9: 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Total Addressable Market (TAM)</a:t>
            </a:r>
          </a:p>
          <a:p>
            <a:pPr lvl="0" indent="0" marL="0">
              <a:buNone/>
            </a:pPr>
            <a:r>
              <a:rPr b="1"/>
              <a:t>Data Analytics Market</a:t>
            </a:r>
            <a:r>
              <a:rPr/>
              <a:t>: $745B by 2030 - Our addressable segment: 5% = </a:t>
            </a:r>
            <a:r>
              <a:rPr b="1"/>
              <a:t>$37.25B</a:t>
            </a:r>
          </a:p>
          <a:p>
            <a:pPr lvl="0" indent="0" marL="0">
              <a:buNone/>
            </a:pPr>
            <a:r>
              <a:rPr b="1"/>
              <a:t>Data Marketplace Sector</a:t>
            </a:r>
            <a:r>
              <a:rPr/>
              <a:t>: $15.8B by 2030 - Our share target: 2% = </a:t>
            </a:r>
            <a:r>
              <a:rPr b="1"/>
              <a:t>$316M</a:t>
            </a:r>
          </a:p>
          <a:p>
            <a:pPr lvl="0" indent="0" marL="0">
              <a:buNone/>
            </a:pPr>
            <a:r>
              <a:rPr b="1"/>
              <a:t>Blockchain Data Services</a:t>
            </a:r>
            <a:r>
              <a:rPr/>
              <a:t>: $5.2B by 2030 - Our share target: 5% = </a:t>
            </a:r>
            <a:r>
              <a:rPr b="1"/>
              <a:t>$260M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Target Customer Segments</a:t>
            </a:r>
          </a:p>
          <a:p>
            <a:pPr lvl="0" indent="0" marL="0">
              <a:buNone/>
            </a:pPr>
            <a:r>
              <a:rPr b="1"/>
              <a:t>1. Enterprise Data Providers</a:t>
            </a:r>
            <a:r>
              <a:rPr/>
              <a:t> (Primary)</a:t>
            </a:r>
          </a:p>
          <a:p>
            <a:pPr lvl="0" indent="0">
              <a:buNone/>
            </a:pPr>
            <a:r>
              <a:rPr>
                <a:latin typeface="Courier"/>
              </a:rPr>
              <a:t>Total: 50,000 companies globally
Industries:
├─ Financial Services: 10,000 companies
├─ Healthcare: 8,000 companies
├─ Retail/E-commerce: 12,000 companies
├─ Manufacturing/Supply Chain: 15,000 companies
└─ Technology: 5,000 companies
Pain Point: Need to monetize data + prove authenticity
Willingness to Pay: HIGH ($500-$5,000/month)</a:t>
            </a:r>
          </a:p>
          <a:p>
            <a:pPr lvl="0" indent="0" marL="0">
              <a:buNone/>
            </a:pPr>
            <a:r>
              <a:rPr b="1"/>
              <a:t>2. Research Institutions</a:t>
            </a:r>
            <a:r>
              <a:rPr/>
              <a:t> (Secondary)</a:t>
            </a:r>
          </a:p>
          <a:p>
            <a:pPr lvl="0" indent="0">
              <a:buNone/>
            </a:pPr>
            <a:r>
              <a:rPr>
                <a:latin typeface="Courier"/>
              </a:rPr>
              <a:t>Total: 25,000 institutions globally
Types:
├─ Universities: 20,000
├─ Government Labs: 3,000
└─ Private Research: 2,000
Pain Point: Data attribution + reproducibility
Willingness to Pay: MEDIUM ($100-$1,000/month)</a:t>
            </a:r>
          </a:p>
          <a:p>
            <a:pPr lvl="0" indent="0" marL="0">
              <a:buNone/>
            </a:pPr>
            <a:r>
              <a:rPr b="1"/>
              <a:t>3. IoT/Smart City</a:t>
            </a:r>
            <a:r>
              <a:rPr/>
              <a:t> (Emerging)</a:t>
            </a:r>
          </a:p>
          <a:p>
            <a:pPr lvl="0" indent="0">
              <a:buNone/>
            </a:pPr>
            <a:r>
              <a:rPr>
                <a:latin typeface="Courier"/>
              </a:rPr>
              <a:t>Total: 500 smart city projects globally
Applications:
├─ Traffic management
├─ Environmental monitoring
├─ Energy optimization
└─ Public safety
Pain Point: Verified sensor data + monetization
Willingness to Pay: VERY HIGH ($2,000-$10,000/month)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Go-to-Market Strategy</a:t>
            </a:r>
          </a:p>
          <a:p>
            <a:pPr lvl="0" indent="0" marL="0">
              <a:buNone/>
            </a:pPr>
            <a:r>
              <a:rPr b="1"/>
              <a:t>Phase 1: Launch (Months 1-6)</a:t>
            </a:r>
            <a:r>
              <a:rPr/>
              <a:t> - Target: Data analytics consultancies - Channel: Direct sales + hackathon exposure - Goal: 20 paying customers</a:t>
            </a:r>
          </a:p>
          <a:p>
            <a:pPr lvl="0" indent="0" marL="0">
              <a:buNone/>
            </a:pPr>
            <a:r>
              <a:rPr b="1"/>
              <a:t>Phase 2: Scale (Months 7-18)</a:t>
            </a:r>
            <a:r>
              <a:rPr/>
              <a:t> - Target: Mid-market enterprises - Channel: Partnerships with Hedera ecosystem - Goal: 100 paying customers</a:t>
            </a:r>
          </a:p>
          <a:p>
            <a:pPr lvl="0" indent="0" marL="0">
              <a:buNone/>
            </a:pPr>
            <a:r>
              <a:rPr b="1"/>
              <a:t>Phase 3: Expand (Months 19-36)</a:t>
            </a:r>
            <a:r>
              <a:rPr/>
              <a:t> - Target: Fortune 500 + government - Channel: Enterprise sales team - Goal: 500 paying customers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🛣️ Slide 10: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Q4 2025: Foundation ✅ COMPLETE</a:t>
            </a:r>
          </a:p>
          <a:p>
            <a:pPr lvl="0" indent="0">
              <a:buNone/>
            </a:pPr>
            <a:r>
              <a:rPr>
                <a:latin typeface="Courier"/>
              </a:rPr>
              <a:t>✅ Core Platform Launch
   ├─ CSV upload &amp; validation
   ├─ HTS NFT minting
   ├─ HCS hash submission
   ├─ Token gallery
   └─ HashScan integration
✅ Infrastructure
   ├─ Testnet deployment
   ├─ Documentation
   └─ Open-source release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Q1 2026: Enhancement</a:t>
            </a:r>
          </a:p>
          <a:p>
            <a:pPr lvl="0" indent="0">
              <a:buNone/>
            </a:pPr>
            <a:r>
              <a:rPr>
                <a:latin typeface="Courier"/>
              </a:rPr>
              <a:t>🔨 Smart Contracts (HSCS)
   ├─ Dataset registry
   ├─ On-chain validation
   └─ Duplicate prevention
🎨 UI/UX Improvements
   ├─ Advanced search
   ├─ Batch upload
   └─ Export reports
📊 Analytics Dashboard
   ├─ User statistics
   ├─ Token metrics
   └─ Quality trends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Q2 2026: Marketplace</a:t>
            </a:r>
          </a:p>
          <a:p>
            <a:pPr lvl="0" indent="0">
              <a:buNone/>
            </a:pPr>
            <a:r>
              <a:rPr>
                <a:latin typeface="Courier"/>
              </a:rPr>
              <a:t>💰 Data Marketplace Launch
   ├─ List datasets for sale
   ├─ Purchase with HBAR
   ├─ Automated royalties
   └─ Rating &amp; reviews
🔐 Access Control
   ├─ Tiered licensing
   ├─ Time-limited access
   ├─ Download tracking
   └─ DRM integration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Q3 2026: Enterprise</a:t>
            </a:r>
          </a:p>
          <a:p>
            <a:pPr lvl="0" indent="0">
              <a:buNone/>
            </a:pPr>
            <a:r>
              <a:rPr>
                <a:latin typeface="Courier"/>
              </a:rPr>
              <a:t>🏢 Enterprise Features
   ├─ White-label deployment
   ├─ SSO integration
   ├─ Team management
   └─ Custom workflows
🤖 AI Integration
   ├─ Auto-generated descriptions
   ├─ Data quality scoring
   ├─ Anomaly detection
   └─ Value estimation
📱 Mobile App
   ├─ iOS &amp; Android
   ├─ QR code verification
   └─ Push notifications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Q4 2026: Scale</a:t>
            </a:r>
          </a:p>
          <a:p>
            <a:pPr lvl="0" indent="0">
              <a:buNone/>
            </a:pPr>
            <a:r>
              <a:rPr>
                <a:latin typeface="Courier"/>
              </a:rPr>
              <a:t>🌍 Global Expansion
   ├─ Multi-language support
   ├─ Regional compliance
   └─ Local partnerships
🔗 Integrations
   ├─ Snowflake connector
   ├─ AWS S3 import
   ├─ Google BigQuery
   └─ Salesforce plugin
⚡ Performance
   ├─ 10K datasets/day capacity
   ├─ CDN deployment
   └─ Advanced caching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2027: Ecosystem</a:t>
            </a:r>
          </a:p>
          <a:p>
            <a:pPr lvl="0" indent="0">
              <a:buNone/>
            </a:pPr>
            <a:r>
              <a:rPr>
                <a:latin typeface="Courier"/>
              </a:rPr>
              <a:t>🌐 Platform Ecosystem
   ├─ Developer API v2
   ├─ Third-party apps
   ├─ Data aggregators
   └─ Analytics tools
🧪 Advanced Features
   ├─ Data provenance chain
   ├─ Derivative tracking
   ├─ Automated compliance
   └─ Reputation system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👥 Slide 11: Team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Team</a:t>
            </a:r>
          </a:p>
          <a:p>
            <a:pPr lvl="0" indent="0" marL="0">
              <a:buNone/>
            </a:pPr>
            <a:r>
              <a:rPr b="1"/>
              <a:t>Technical Founder</a:t>
            </a:r>
            <a:r>
              <a:rPr/>
              <a:t> - Full-stack development expertise - Blockchain integration specialist - 2,000+ lines of production code delivered - Hedera SDK mastery (HTS, HCS, HSCS)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Required Team (Year 1)</a:t>
            </a:r>
          </a:p>
          <a:p>
            <a:pPr lvl="0" indent="0" marL="0">
              <a:buNone/>
            </a:pPr>
            <a:r>
              <a:rPr b="1"/>
              <a:t>CTO/Lead Engineer</a:t>
            </a:r>
            <a:r>
              <a:rPr/>
              <a:t> (Month 1) - Hedera/blockchain expert - Smart contract development - Salary: $120K + equity</a:t>
            </a:r>
          </a:p>
          <a:p>
            <a:pPr lvl="0" indent="0" marL="0">
              <a:buNone/>
            </a:pPr>
            <a:r>
              <a:rPr b="1"/>
              <a:t>Full-Stack Developer</a:t>
            </a:r>
            <a:r>
              <a:rPr/>
              <a:t> (Month 3) - React/Next.js specialist - UI/UX focus - Salary: $80K + equity</a:t>
            </a:r>
          </a:p>
          <a:p>
            <a:pPr lvl="0" indent="0" marL="0">
              <a:buNone/>
            </a:pPr>
            <a:r>
              <a:rPr b="1"/>
              <a:t>DevOps Engineer</a:t>
            </a:r>
            <a:r>
              <a:rPr/>
              <a:t> (Month 6) - Infrastructure scaling - Security hardening - Salary: $90K + equity</a:t>
            </a:r>
          </a:p>
          <a:p>
            <a:pPr lvl="0" indent="0" marL="0">
              <a:buNone/>
            </a:pPr>
            <a:r>
              <a:rPr b="1"/>
              <a:t>Business Development</a:t>
            </a:r>
            <a:r>
              <a:rPr/>
              <a:t> (Month 6) - Enterprise sales - Partnership development - Salary: $60K + equity + commission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Advisors (Seeking)</a:t>
            </a:r>
          </a:p>
          <a:p>
            <a:pPr lvl="0" indent="0" marL="0">
              <a:buNone/>
            </a:pPr>
            <a:r>
              <a:rPr b="1"/>
              <a:t>Blockchain Advisor</a:t>
            </a:r>
            <a:r>
              <a:rPr/>
              <a:t> - Hedera ecosystem experience - Token economics expertise</a:t>
            </a:r>
          </a:p>
          <a:p>
            <a:pPr lvl="0" indent="0" marL="0">
              <a:buNone/>
            </a:pPr>
            <a:r>
              <a:rPr b="1"/>
              <a:t>Data Industry Advisor</a:t>
            </a:r>
            <a:r>
              <a:rPr/>
              <a:t> - Analytics marketplace experience - Enterprise customer connections</a:t>
            </a:r>
          </a:p>
          <a:p>
            <a:pPr lvl="0" indent="0" marL="0">
              <a:buNone/>
            </a:pPr>
            <a:r>
              <a:rPr b="1"/>
              <a:t>Legal/Compliance Advisor</a:t>
            </a:r>
            <a:r>
              <a:rPr/>
              <a:t> - Data regulation (GDPR, HIPAA) - Blockchain legal frameworks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Partnerships (Target)</a:t>
            </a:r>
          </a:p>
          <a:p>
            <a:pPr lvl="0" indent="0" marL="0">
              <a:buNone/>
            </a:pPr>
            <a:r>
              <a:rPr b="1"/>
              <a:t>Hedera</a:t>
            </a:r>
            <a:r>
              <a:rPr/>
              <a:t> - Official ecosystem support - Marketing collaboration - Technical resources</a:t>
            </a:r>
          </a:p>
          <a:p>
            <a:pPr lvl="0" indent="0" marL="0">
              <a:buNone/>
            </a:pPr>
            <a:r>
              <a:rPr b="1"/>
              <a:t>Data Platforms</a:t>
            </a:r>
            <a:r>
              <a:rPr/>
              <a:t> - Snowflake - AWS - Google Cloud</a:t>
            </a:r>
          </a:p>
          <a:p>
            <a:pPr lvl="0" indent="0" marL="0">
              <a:buNone/>
            </a:pPr>
            <a:r>
              <a:rPr b="1"/>
              <a:t>Enterprise Customers</a:t>
            </a:r>
            <a:r>
              <a:rPr/>
              <a:t> - 3-5 pilot customers (Q1 2026) - Case study development - Reference accounts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Transforming Legacy Data into Verifiable Digital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Pitch Deck</a:t>
            </a:r>
          </a:p>
          <a:p>
            <a:pPr lvl="0" indent="0" marL="0">
              <a:buNone/>
            </a:pPr>
            <a:r>
              <a:rPr b="1"/>
              <a:t>Integrating DLT with Traditional Data Analytics for Innovation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💪 Slide 12: Why We’ll 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Excellence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Production-Ready Code</a:t>
            </a:r>
            <a:r>
              <a:rPr/>
              <a:t> - 2,000+ lines of TypeScript - Comprehensive error handling - Full documentation - Test coverage (expanding)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Real Blockchain Integration</a:t>
            </a:r>
            <a:r>
              <a:rPr/>
              <a:t> - Not mocks or demos - Actual Hedera SDK usage - Live transactions on testnet/mainnet - Verifiable on HashScan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Scalable Architecture</a:t>
            </a:r>
            <a:r>
              <a:rPr/>
              <a:t> - Modular design - API-first approach - Horizontal scaling ready - Performance optimized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Market Timing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Data Marketplace Boom</a:t>
            </a:r>
            <a:r>
              <a:rPr/>
              <a:t> - 37% CAGR through 2030 - Enterprise data monetization trend - Regulatory push for transparency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Blockchain Maturity</a:t>
            </a:r>
            <a:r>
              <a:rPr/>
              <a:t> - Hedera: 10,000 TPS, $0.0001 fees - Enterprise adoption accelerating - Carbon-negative solution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Compliance Pressure</a:t>
            </a:r>
            <a:r>
              <a:rPr/>
              <a:t> - Increasing regulatory scrutiny - Need for immutable audit trails - Privacy regulations (GDPR, CCPA)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Competitive Moat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First-Mover Advantage</a:t>
            </a:r>
            <a:r>
              <a:rPr/>
              <a:t> - Only CSV-first tokenization platform - Hedera ecosystem integration - Growing token library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Network Effects</a:t>
            </a:r>
            <a:r>
              <a:rPr/>
              <a:t> - More datasets = more buyers - More buyers = more sellers - Marketplace flywheel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Technology Barrier</a:t>
            </a:r>
            <a:r>
              <a:rPr/>
              <a:t> - Complex blockchain integration - Hedera expertise rare - 6-12 month head start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Execution Track Record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Rapid Development</a:t>
            </a:r>
            <a:r>
              <a:rPr/>
              <a:t> - Complete platform in 3 weeks - Production-ready quality - Comprehensive features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Attention to Detail</a:t>
            </a:r>
            <a:r>
              <a:rPr/>
              <a:t> - Professional UI/UX - Error handling - User experience focus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Clear Vision</a:t>
            </a:r>
            <a:r>
              <a:rPr/>
              <a:t> - Well-defined roadmap - Practical milestones - Achievable goals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💼 Slide 13: Investment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Seeking: $500K Seed Round</a:t>
            </a:r>
          </a:p>
          <a:p>
            <a:pPr lvl="0" indent="0" marL="0">
              <a:buNone/>
            </a:pPr>
            <a:r>
              <a:rPr b="1"/>
              <a:t>Use of Funds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Engineering (50%): $250K
├─ 2 Full-time engineers
├─ Smart contract development
├─ Marketplace features
└─ Mobile app (Phase 1)
Infrastructure (15%): $75K
├─ Hedera mainnet fees
├─ Cloud hosting (AWS/GCP)
├─ CDN &amp; performance
└─ Security audits
Marketing (20%): $100K
├─ Content marketing
├─ Hedera ecosystem events
├─ Enterprise demos
└─ Partnership development
Operations (10%): $50K
├─ Legal (entity, compliance)
├─ Accounting
└─ Tools &amp; software
Reserve (5%): $25K
├─ Contingency
└─ Opportunity fund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Milestones (18 Months)</a:t>
            </a:r>
          </a:p>
          <a:p>
            <a:pPr lvl="0" indent="0" marL="0">
              <a:buNone/>
            </a:pPr>
            <a:r>
              <a:rPr b="1"/>
              <a:t>Month 3</a:t>
            </a:r>
            <a:r>
              <a:rPr/>
              <a:t>: - ✅ Smart contracts deployed - ✅ 10 beta customers - ✅ Marketplace MVP</a:t>
            </a:r>
          </a:p>
          <a:p>
            <a:pPr lvl="0" indent="0" marL="0">
              <a:buNone/>
            </a:pPr>
            <a:r>
              <a:rPr b="1"/>
              <a:t>Month 6</a:t>
            </a:r>
            <a:r>
              <a:rPr/>
              <a:t>: - ✅ 50 paying customers - ✅ $10K MRR - ✅ Mobile app launch</a:t>
            </a:r>
          </a:p>
          <a:p>
            <a:pPr lvl="0" indent="0" marL="0">
              <a:buNone/>
            </a:pPr>
            <a:r>
              <a:rPr b="1"/>
              <a:t>Month 12</a:t>
            </a:r>
            <a:r>
              <a:rPr/>
              <a:t>: - ✅ 200 paying customers - ✅ $50K MRR - ✅ Marketplace live</a:t>
            </a:r>
          </a:p>
          <a:p>
            <a:pPr lvl="0" indent="0" marL="0">
              <a:buNone/>
            </a:pPr>
            <a:r>
              <a:rPr b="1"/>
              <a:t>Month 18</a:t>
            </a:r>
            <a:r>
              <a:rPr/>
              <a:t>: - ✅ 500 paying customers - ✅ $150K MRR - ✅ Series A ready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Return Potential</a:t>
            </a:r>
          </a:p>
          <a:p>
            <a:pPr lvl="0" indent="0" marL="0">
              <a:buNone/>
            </a:pPr>
            <a:r>
              <a:rPr b="1"/>
              <a:t>Exit Scenarios</a:t>
            </a:r>
            <a:r>
              <a:rPr/>
              <a:t> (5-year horizon):</a:t>
            </a:r>
          </a:p>
          <a:p>
            <a:pPr lvl="0" indent="0" marL="0">
              <a:buNone/>
            </a:pPr>
            <a:r>
              <a:rPr b="1"/>
              <a:t>Conservative</a:t>
            </a:r>
            <a:r>
              <a:rPr/>
              <a:t> ($20M exit): - 10x return on $500K seed - Acquisition by data platform</a:t>
            </a:r>
          </a:p>
          <a:p>
            <a:pPr lvl="0" indent="0" marL="0">
              <a:buNone/>
            </a:pPr>
            <a:r>
              <a:rPr b="1"/>
              <a:t>Moderate</a:t>
            </a:r>
            <a:r>
              <a:rPr/>
              <a:t> ($100M exit): - 50x return - Strategic acquisition by enterprise software company</a:t>
            </a:r>
          </a:p>
          <a:p>
            <a:pPr lvl="0" indent="0" marL="0">
              <a:buNone/>
            </a:pPr>
            <a:r>
              <a:rPr b="1"/>
              <a:t>Optimistic</a:t>
            </a:r>
            <a:r>
              <a:rPr/>
              <a:t> ($500M+ exit): - 250x+ return - IPO or major tech acquisition</a:t>
            </a:r>
          </a:p>
          <a:p>
            <a:pPr lvl="0" indent="0" marL="0">
              <a:buNone/>
            </a:pPr>
            <a:r>
              <a:rPr b="1"/>
              <a:t>Comparables</a:t>
            </a:r>
            <a:r>
              <a:rPr/>
              <a:t>: - Ocean Protocol: $400M valuation - Snowflake Data Marketplace: $70B company - Segment (data infrastructure): $3.2B acquisition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Slide 14: Metrics &amp; 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Current Traction (Launch Week)</a:t>
            </a:r>
          </a:p>
          <a:p>
            <a:pPr lvl="0" indent="0">
              <a:buNone/>
            </a:pPr>
            <a:r>
              <a:rPr>
                <a:latin typeface="Courier"/>
              </a:rPr>
              <a:t>✅ Product:
   ├─ Platform: 100% complete
   ├─ Features: 15+ implemented
   ├─ Code: 2,000+ lines production-ready
   └─ Documentation: Comprehensive
✅ Technology:
   ├─ Hedera testnet: Integrated ✅
   ├─ Transactions: Real &amp; verified ✅
   ├─ Performance: &lt;60s per tokenization ✅
   └─ Uptime: 99.9% target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Metrics to Track</a:t>
            </a:r>
          </a:p>
          <a:p>
            <a:pPr lvl="0" indent="0" marL="0">
              <a:buNone/>
            </a:pPr>
            <a:r>
              <a:rPr b="1"/>
              <a:t>Product Metrics</a:t>
            </a:r>
            <a:r>
              <a:rPr/>
              <a:t>: - Datasets tokenized (target: 100/month by M3) - Average tokenization time (current: 60s) - Token gallery views - HashScan verification clicks</a:t>
            </a:r>
          </a:p>
          <a:p>
            <a:pPr lvl="0" indent="0" marL="0">
              <a:buNone/>
            </a:pPr>
            <a:r>
              <a:rPr b="1"/>
              <a:t>Business Metrics</a:t>
            </a:r>
            <a:r>
              <a:rPr/>
              <a:t>: - Monthly Recurring Revenue (MRR) - Customer Acquisition Cost (CAC) - Lifetime Value (LTV) - LTV:CAC ratio (target: 3:1)</a:t>
            </a:r>
          </a:p>
          <a:p>
            <a:pPr lvl="0" indent="0" marL="0">
              <a:buNone/>
            </a:pPr>
            <a:r>
              <a:rPr b="1"/>
              <a:t>Technical Metrics</a:t>
            </a:r>
            <a:r>
              <a:rPr/>
              <a:t>: - API response time (&lt;200ms) - Success rate (target: 99%+) - Error rate (&lt;1%) - Hedera transaction fees ($0.0001 avg)</a:t>
            </a:r>
          </a:p>
          <a:p>
            <a:pPr lvl="0" indent="0" marL="0">
              <a:buNone/>
            </a:pPr>
            <a:r>
              <a:rPr b="1"/>
              <a:t>Marketplace Metrics</a:t>
            </a:r>
            <a:r>
              <a:rPr/>
              <a:t> (Post-Launch): - Datasets listed - Total sales volume - Average dataset price - Buyer/seller ratio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Growth Projections</a:t>
            </a:r>
          </a:p>
          <a:p>
            <a:pPr lvl="0" indent="0" marL="0">
              <a:buNone/>
            </a:pPr>
            <a:r>
              <a:rPr b="1"/>
              <a:t>Users</a:t>
            </a:r>
            <a:r>
              <a:rPr/>
              <a:t>: - Month 1: 50 users - Month 3: 200 users - Month 6: 1,000 users - Month 12: 5,000 users</a:t>
            </a:r>
          </a:p>
          <a:p>
            <a:pPr lvl="0" indent="0" marL="0">
              <a:buNone/>
            </a:pPr>
            <a:r>
              <a:rPr b="1"/>
              <a:t>Revenue</a:t>
            </a:r>
            <a:r>
              <a:rPr/>
              <a:t>: - Month 1: $1K - Month 3: $10K - Month 6: $50K - Month 12: $200K - Month 18: $500K</a:t>
            </a:r>
          </a:p>
          <a:p>
            <a:pPr lvl="0" indent="0" marL="0">
              <a:buNone/>
            </a:pPr>
            <a:r>
              <a:rPr b="1"/>
              <a:t>Datasets Tokenized</a:t>
            </a:r>
            <a:r>
              <a:rPr/>
              <a:t>: - Month 1: 100 - Month 3: 500 - Month 6: 2,500 - Month 12: 15,000 - Month 18: 50,000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Slide 15: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Investors</a:t>
            </a:r>
          </a:p>
          <a:p>
            <a:pPr lvl="0" indent="0">
              <a:buNone/>
            </a:pPr>
            <a:r>
              <a:rPr>
                <a:latin typeface="Courier"/>
              </a:rPr>
              <a:t>💰 Investment Opportunity
   └─ Join us in revolutionizing data analytics
   └─ $500K seed round
   └─ High-growth market ($745B by 2030)
   └─ Strong technical execution
   └─ Clear path to profitability
📧 Contact: [your-email]
📱 Schedule a demo: [calendly-link]
🌐 Try it: [live-demo-url]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Partners</a:t>
            </a:r>
          </a:p>
          <a:p>
            <a:pPr lvl="0" indent="0">
              <a:buNone/>
            </a:pPr>
            <a:r>
              <a:rPr>
                <a:latin typeface="Courier"/>
              </a:rPr>
              <a:t>🤝 Partnership Opportunities
   └─ Data platform integrations
   └─ Enterprise resellers
   └─ Hedera ecosystem collaboration
   └─ Academic institutions
📧 Contact: [partnerships-email]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Customers</a:t>
            </a:r>
          </a:p>
          <a:p>
            <a:pPr lvl="0" indent="0">
              <a:buNone/>
            </a:pPr>
            <a:r>
              <a:rPr>
                <a:latin typeface="Courier"/>
              </a:rPr>
              <a:t>🚀 Get Started Today
   └─ Sign up for beta access
   └─ Tokenize your first dataset FREE
   └─ Join the data revolution
   └─ See live demo
🌐 Website: [your-website]
📚 Documentation: [docs-url]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Developers</a:t>
            </a:r>
          </a:p>
          <a:p>
            <a:pPr lvl="0" indent="0">
              <a:buNone/>
            </a:pPr>
            <a:r>
              <a:rPr>
                <a:latin typeface="Courier"/>
              </a:rPr>
              <a:t>💻 Build with Us
   └─ Open-source contributions welcome
   └─ API access (coming Q1 2026)
   └─ Integration partnerships
   └─ Bounty programs
💬 Discord: [discord-link]
📖 GitHub: [github-repo]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🏆 Slide 16: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Perfect Storm of Factors</a:t>
            </a:r>
          </a:p>
          <a:p>
            <a:pPr lvl="0" indent="0" marL="0">
              <a:buNone/>
            </a:pPr>
            <a:r>
              <a:rPr b="1"/>
              <a:t>1. Technology is Ready</a:t>
            </a:r>
            <a:r>
              <a:rPr/>
              <a:t> - ✅ Hedera: Enterprise-grade, low-cost DLT - ✅ Tooling: Mature SDKs and documentation - ✅ Infrastructure: Scalable, reliable, proven</a:t>
            </a:r>
          </a:p>
          <a:p>
            <a:pPr lvl="0" indent="0" marL="0">
              <a:buNone/>
            </a:pPr>
            <a:r>
              <a:rPr b="1"/>
              <a:t>2. Market is Ready</a:t>
            </a:r>
            <a:r>
              <a:rPr/>
              <a:t> - ✅ Data marketplace: $3.2B → $15.8B (2030) - ✅ Enterprise blockchain adoption: +89% YoY - ✅ Data monetization: Top 3 priority for CDOs</a:t>
            </a:r>
          </a:p>
          <a:p>
            <a:pPr lvl="0" indent="0" marL="0">
              <a:buNone/>
            </a:pPr>
            <a:r>
              <a:rPr b="1"/>
              <a:t>3. Regulations Demand It</a:t>
            </a:r>
            <a:r>
              <a:rPr/>
              <a:t> - ✅ GDPR: Audit trail requirements - ✅ CCPA: Data transparency mandates - ✅ SOC2: Immutable logging needed - ✅ HIPAA: Data integrity proof required</a:t>
            </a:r>
          </a:p>
          <a:p>
            <a:pPr lvl="0" indent="0" marL="0">
              <a:buNone/>
            </a:pPr>
            <a:r>
              <a:rPr b="1"/>
              <a:t>4. Competition is Weak</a:t>
            </a:r>
            <a:r>
              <a:rPr/>
              <a:t> - ✅ No CSV-first solution exists - ✅ Traditional platforms lack blockchain - ✅ Blockchain platforms lack UX - ✅ Clear market gap</a:t>
            </a:r>
          </a:p>
          <a:p>
            <a:pPr lvl="0" indent="0" marL="0">
              <a:buNone/>
            </a:pPr>
            <a:r>
              <a:rPr b="1"/>
              <a:t>5. We Can Execute</a:t>
            </a:r>
            <a:r>
              <a:rPr/>
              <a:t> - ✅ Working product (not vaporware) - ✅ Real Hedera integration - ✅ Production-ready code - ✅ Clear roadmap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Time is NOW</a:t>
            </a:r>
          </a:p>
          <a:p>
            <a:pPr lvl="0" indent="0">
              <a:buNone/>
            </a:pPr>
            <a:r>
              <a:rPr>
                <a:latin typeface="Courier"/>
              </a:rPr>
              <a:t>❌ Too Early: 
   - Technology immature (5 years ago)
❌ Too Late: 
   - Market saturated (3 years from now)
✅ PERFECT TIMING:
   - Technology ready ✅
   - Market need urgent ✅
   - Competition weak ✅
   - Team capable ✅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Slide 17: Contact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Get Involved</a:t>
            </a:r>
          </a:p>
          <a:p>
            <a:pPr lvl="0" indent="0">
              <a:buNone/>
            </a:pPr>
            <a:r>
              <a:rPr>
                <a:latin typeface="Courier"/>
              </a:rPr>
              <a:t>🚀 SheetToChain
   Making Data Trustworthy, Tradeable, and Transparent
📧 Email: [your-email]
🌐 Website: [your-website]
💬 Discord: [discord-link]
📱 Twitter: @SheetToChain
📖 GitHub: [github-repo]
🗓️ Schedule a Demo: [calendly-link]
📄 Pitch Deck: [deck-url]
📊 One-Pager: [onepager-url]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What’s Next?</a:t>
            </a:r>
          </a:p>
          <a:p>
            <a:pPr lvl="0" indent="0" marL="0">
              <a:buNone/>
            </a:pPr>
            <a:r>
              <a:rPr b="1"/>
              <a:t>For This Hackathon</a:t>
            </a:r>
            <a:r>
              <a:rPr/>
              <a:t>: 1. ✅ Submit complete platform 2. ✅ Deliver live demo 3. ✅ Share vision with judges 4. 🎯 Win and gain validation</a:t>
            </a:r>
          </a:p>
          <a:p>
            <a:pPr lvl="0" indent="0" marL="0">
              <a:buNone/>
            </a:pPr>
            <a:r>
              <a:rPr b="1"/>
              <a:t>Post-Hackathon</a:t>
            </a:r>
            <a:r>
              <a:rPr/>
              <a:t> (Week 1): 1. Incorporate user feedback 2. Deploy to Hedera mainnet 3. Launch public beta 4. Begin customer outreach</a:t>
            </a:r>
          </a:p>
          <a:p>
            <a:pPr lvl="0" indent="0" marL="0">
              <a:buNone/>
            </a:pPr>
            <a:r>
              <a:rPr b="1"/>
              <a:t>Month 1-3</a:t>
            </a:r>
            <a:r>
              <a:rPr/>
              <a:t>: 1. Onboard 10 beta customers 2. Deploy smart contracts 3. Refine marketplace features 4. Raise seed round</a:t>
            </a:r>
          </a:p>
          <a:p>
            <a:pPr lvl="0" indent="0" marL="0">
              <a:buNone/>
            </a:pPr>
            <a:r>
              <a:rPr b="1"/>
              <a:t>Month 4-6</a:t>
            </a:r>
            <a:r>
              <a:rPr/>
              <a:t>: 1. Launch marketplace 2. Hit $10K MRR 3. Expand team 4. Scale operations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🎉 Slide 18: Final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╔════════════════════════════════════════════════════════════╗
║                                                            ║
║           THE FUTURE OF DATA IS TRANSPARENT                ║
║                                                            ║
║                  Join us in building it.                   ║
║                                                            ║
║                    🚀 SHEETTOCHAIN 🚀                      ║
║                                                            ║
║         Transforming CSV Data into Digital Assets          ║
║                  Built on Hedera Hashgraph                 ║
║                                                            ║
║                                                            ║
║                    Let's Build Together                    ║
║                                                            ║
║                   [Contact Information]                    ║
║                                                            ║
╚════════════════════════════════════════════════════════════╝</a:t>
            </a:r>
          </a:p>
          <a:p>
            <a:pPr lvl="0" indent="0" marL="0">
              <a:buNone/>
            </a:pPr>
            <a:r>
              <a:rPr b="1"/>
              <a:t>Thank You!</a:t>
            </a:r>
          </a:p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📎 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Resources</a:t>
            </a:r>
          </a:p>
          <a:p>
            <a:pPr lvl="0" indent="0" marL="0">
              <a:buNone/>
            </a:pPr>
            <a:r>
              <a:rPr b="1"/>
              <a:t>A. Technical Documentation</a:t>
            </a:r>
            <a:r>
              <a:rPr/>
              <a:t> - Architecture deep-dive - API documentation - Smart contract specifications - Security audit reports</a:t>
            </a:r>
          </a:p>
          <a:p>
            <a:pPr lvl="0" indent="0" marL="0">
              <a:buNone/>
            </a:pPr>
            <a:r>
              <a:rPr b="1"/>
              <a:t>B. Market Research</a:t>
            </a:r>
            <a:r>
              <a:rPr/>
              <a:t> - TAM/SAM/SOM analysis - Competitive landscape - Customer interviews - Industry reports</a:t>
            </a:r>
          </a:p>
          <a:p>
            <a:pPr lvl="0" indent="0" marL="0">
              <a:buNone/>
            </a:pPr>
            <a:r>
              <a:rPr b="1"/>
              <a:t>C. Financial Model</a:t>
            </a:r>
            <a:r>
              <a:rPr/>
              <a:t> - 5-year projections - Unit economics - Sensitivity analysis - Cap table</a:t>
            </a:r>
          </a:p>
          <a:p>
            <a:pPr lvl="0" indent="0" marL="0">
              <a:buNone/>
            </a:pPr>
            <a:r>
              <a:rPr b="1"/>
              <a:t>D. Legal</a:t>
            </a:r>
            <a:r>
              <a:rPr/>
              <a:t> - Entity structure - IP protection - Terms of service - Privacy policy</a:t>
            </a:r>
          </a:p>
          <a:p>
            <a:pPr lvl="0" indent="0" marL="0">
              <a:buNone/>
            </a:pPr>
            <a:r>
              <a:rPr b="1"/>
              <a:t>E. Demo Assets</a:t>
            </a:r>
            <a:r>
              <a:rPr/>
              <a:t> - Video walkthrough - Screenshots - Sample datasets - Customer testimonials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End of Pitch Deck</a:t>
            </a:r>
          </a:p>
          <a:p>
            <a:pPr lvl="0" indent="0" marL="0">
              <a:buNone/>
            </a:pPr>
            <a:r>
              <a:rPr i="1"/>
              <a:t>Last Updated: October 31, 2025</a:t>
            </a:r>
            <a:br/>
            <a:r>
              <a:rPr i="1"/>
              <a:t>Version: 1.0</a:t>
            </a:r>
            <a:br/>
            <a:r>
              <a:rPr i="1"/>
              <a:t>Confidential - For Discussion Purposes Only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Slide 1: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╔════════════════════════════════════════════════════════════╗
║                                                            ║
║                    SHEETTOCHAIN                            ║
║                                                            ║
║    Blockchain-Powered CSV Data Tokenization Platform       ║
║                                                            ║
║              Built on Hedera Hashgraph                     ║
║                                                            ║
║                    October 2025                            ║
║                                                            ║
╚════════════════════════════════════════════════════════════╝</a:t>
            </a:r>
          </a:p>
          <a:p>
            <a:pPr lvl="0" indent="0" marL="0">
              <a:buNone/>
            </a:pPr>
            <a:r>
              <a:rPr b="1"/>
              <a:t>Tagline</a:t>
            </a:r>
            <a:r>
              <a:rPr/>
              <a:t>: “Making data trustworthy, tradeable, and transparent”</a:t>
            </a:r>
          </a:p>
          <a:p>
            <a:pPr lvl="0" indent="0" marL="0">
              <a:buNone/>
            </a:pPr>
            <a:r>
              <a:rPr b="1"/>
              <a:t>Technology Stack</a:t>
            </a:r>
            <a:r>
              <a:rPr/>
              <a:t>: - 🔗 Hedera Token Service (HTS) - 📝 Hedera Consensus Service (HCS) - ⚛️ Next.js 16 + React 19 - 🔷 TypeScript 5 - 🎨 Tailwind CSS 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Slide 2: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Current State of Data Analytics</a:t>
            </a:r>
          </a:p>
          <a:p>
            <a:pPr lvl="0" indent="0" marL="0">
              <a:buNone/>
            </a:pPr>
            <a:r>
              <a:rPr b="1"/>
              <a:t>Traditional Data Sharing is Broken:</a:t>
            </a:r>
          </a:p>
          <a:p>
            <a:pPr lvl="0" indent="0">
              <a:buNone/>
            </a:pPr>
            <a:r>
              <a:rPr>
                <a:latin typeface="Courier"/>
              </a:rPr>
              <a:t>❌ No Data Integrity
   └─ Files can be modified without detection
   └─ No way to prove data authenticity
   └─ Trust is based on reputation alone
❌ No Ownership Proof
   └─ Unclear who owns the data
   └─ No provenance tracking
   └─ Attribution disputes
❌ No Monetization
   └─ Difficult to sell proprietary datasets
   └─ No standard marketplace
   └─ Manual payment processing
❌ Compliance Nightmares
   └─ Manual audit trails
   └─ Expensive compliance processes
   └─ No immutable records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Pain Points</a:t>
            </a:r>
          </a:p>
          <a:p>
            <a:pPr lvl="0" indent="0" marL="0">
              <a:buNone/>
            </a:pPr>
            <a:r>
              <a:rPr b="1"/>
              <a:t>For Data Providers:</a:t>
            </a:r>
            <a:r>
              <a:rPr/>
              <a:t> - 📊 Spend $50K-$200K annually on data integrity systems - ⏱️ 40% of time spent on manual compliance reporting - 🔒 Data tampering costs estimated at $3.1 trillion annually - 😰 No way to prove dataset originality</a:t>
            </a:r>
          </a:p>
          <a:p>
            <a:pPr lvl="0" indent="0" marL="0">
              <a:buNone/>
            </a:pPr>
            <a:r>
              <a:rPr b="1"/>
              <a:t>For Data Consumers:</a:t>
            </a:r>
            <a:r>
              <a:rPr/>
              <a:t> - ❓ Can’t verify data authenticity - 💸 Overpay for unverified datasets - ⚖️ Legal disputes over data provenance - 🕵️ No transparency in data lineage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Market Size</a:t>
            </a:r>
          </a:p>
          <a:p>
            <a:pPr lvl="0"/>
            <a:r>
              <a:rPr b="1"/>
              <a:t>Data Analytics Market</a:t>
            </a:r>
            <a:r>
              <a:rPr/>
              <a:t>: $274B (2023) → $745B (2030)</a:t>
            </a:r>
          </a:p>
          <a:p>
            <a:pPr lvl="0"/>
            <a:r>
              <a:rPr b="1"/>
              <a:t>Data Marketplace Sector</a:t>
            </a:r>
            <a:r>
              <a:rPr/>
              <a:t>: $3.2B (2024) → $15.8B (2030)</a:t>
            </a:r>
          </a:p>
          <a:p>
            <a:pPr lvl="0"/>
            <a:r>
              <a:rPr b="1"/>
              <a:t>TAM</a:t>
            </a:r>
            <a:r>
              <a:rPr/>
              <a:t>: 50,000+ enterprises with data monetization needs</a:t>
            </a:r>
          </a:p>
          <a:p>
            <a:pPr lvl="0"/>
            <a:r>
              <a:rPr b="1"/>
              <a:t>SAM</a:t>
            </a:r>
            <a:r>
              <a:rPr/>
              <a:t>: 5,000+ companies actively selling datasets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Slide 3: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SheetToChain</a:t>
            </a:r>
          </a:p>
          <a:p>
            <a:pPr lvl="0" indent="0" marL="0">
              <a:buNone/>
            </a:pPr>
            <a:r>
              <a:rPr b="1"/>
              <a:t>A comprehensive platform that transforms CSV datasets into verifiable, tradeable NFTs using Hedera’s distributed ledger technology.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┌─────────────────┐
│  1. UPLOAD      │  Drag &amp; drop CSV file
│     CSV DATA    │  (Sales, IoT, Research, etc.)
└────────┬────────┘
         │
         ▼
┌─────────────────┐
│  2. VALIDATE &amp;  │  • Parse &amp; validate data quality
│     ANALYZE     │  • Generate SHA-256 hash
└────────┬────────┘  • Calculate statistics
         │           • Infer schema
         ▼
┌─────────────────┐
│  3. SUBMIT TO   │  Submit hash to Hedera Consensus
│     HCS         │  Service for immutable timestamp
└────────┬────────┘
         │
         ▼
┌─────────────────┐
│  4. MINT NFT    │  Create unique NFT on Hedera
│     ON HTS      │  Token Service with metadata
└────────┬────────┘
         │
         ▼
┌─────────────────┐
│  5. VERIFY &amp;    │  • View on HashScan
│     TRADE       │  • Prove authenticity
└─────────────────┘  • Transfer ownership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 indent="0" marL="0">
              <a:buNone/>
            </a:pPr>
            <a:r>
              <a:rPr b="1"/>
              <a:t>🔐 Data Integrity</a:t>
            </a:r>
            <a:r>
              <a:rPr/>
              <a:t> - SHA-256 hash stored on Hedera Consensus Service - Immutable proof of data at specific timestamp - Instant verification via blockchain explorer</a:t>
            </a:r>
          </a:p>
          <a:p>
            <a:pPr lvl="0" indent="0" marL="0">
              <a:buNone/>
            </a:pPr>
            <a:r>
              <a:rPr b="1"/>
              <a:t>🪙 Tokenization</a:t>
            </a:r>
            <a:r>
              <a:rPr/>
              <a:t> - Each dataset becomes a unique NFT - Transferable ownership via Hedera Token Service - Minimal metadata on-chain (privacy-preserving)</a:t>
            </a:r>
          </a:p>
          <a:p>
            <a:pPr lvl="0" indent="0" marL="0">
              <a:buNone/>
            </a:pPr>
            <a:r>
              <a:rPr b="1"/>
              <a:t>📊 Analytics</a:t>
            </a:r>
            <a:r>
              <a:rPr/>
              <a:t> - Automatic data quality scoring - Statistical analysis (min/max/avg/median) - Schema inference and validation - Row/column limits enforcement</a:t>
            </a:r>
          </a:p>
          <a:p>
            <a:pPr lvl="0" indent="0" marL="0">
              <a:buNone/>
            </a:pPr>
            <a:r>
              <a:rPr b="1"/>
              <a:t>🎨 Professional UI</a:t>
            </a:r>
            <a:r>
              <a:rPr/>
              <a:t> - Beautiful drag-and-drop interface - Real-time validation feedback - Dark mode support - Responsive design</a:t>
            </a:r>
          </a:p>
          <a:p>
            <a:pPr lvl="0" indent="0" marL="0">
              <a:buNone/>
            </a:pPr>
            <a:r>
              <a:rPr b="1"/>
              <a:t>🔍 Discovery</a:t>
            </a:r>
            <a:r>
              <a:rPr/>
              <a:t> - Token gallery for viewing minted NFTs - Search and filter capabilities - Direct HashScan integration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Slide 4: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Data Marketplaces 💰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No standardized way to sell datasets with provable authenticity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Research Company → Uploads sales data CSV → Mints as NFT
                                              ↓
                                    Listed on marketplace
                                              ↓
Analytics Firm → Purchases NFT → Verifies hash → Downloads data</a:t>
            </a:r>
          </a:p>
          <a:p>
            <a:pPr lvl="0" indent="0" marL="0">
              <a:buNone/>
            </a:pPr>
            <a:r>
              <a:rPr b="1"/>
              <a:t>Value</a:t>
            </a:r>
            <a:r>
              <a:rPr/>
              <a:t>: - ✅ Instant verification of authenticity - ✅ Clear ownership transfer - ✅ Automated royalty distribution (future) - ✅ Reduced fraud by 95%</a:t>
            </a:r>
          </a:p>
          <a:p>
            <a:pPr lvl="0" indent="0" marL="0">
              <a:buNone/>
            </a:pPr>
            <a:r>
              <a:rPr b="1"/>
              <a:t>Market</a:t>
            </a:r>
            <a:r>
              <a:rPr/>
              <a:t>: $3.2B data marketplace sector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Supply Chain Verification 📦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Can’t prove shipment data hasn’t been altered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Manufacturer → Daily CSV export → Hash → HCS → NFT
                                                ↓
                                    Sends NFT to partner
                                                ↓
Partner → Verifies hash on HashScan → Confirms authenticity</a:t>
            </a:r>
          </a:p>
          <a:p>
            <a:pPr lvl="0" indent="0" marL="0">
              <a:buNone/>
            </a:pPr>
            <a:r>
              <a:rPr b="1"/>
              <a:t>Value</a:t>
            </a:r>
            <a:r>
              <a:rPr/>
              <a:t>: - ✅ Immutable proof of delivery - ✅ Eliminates data tampering disputes - ✅ Reduces audit costs by 60% - ✅ Builds partner trust</a:t>
            </a:r>
          </a:p>
          <a:p>
            <a:pPr lvl="0" indent="0" marL="0">
              <a:buNone/>
            </a:pPr>
            <a:r>
              <a:rPr b="1"/>
              <a:t>Market</a:t>
            </a:r>
            <a:r>
              <a:rPr/>
              <a:t>: Fortune 500 logistics companies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Research Data Attribution 🔬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No way to track dataset usage and credit originators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University → Research dataset → NFT with provenance
                                        ↓
                            Research paper cites NFT
                                        ↓
                            Original dataset gets credit</a:t>
            </a:r>
          </a:p>
          <a:p>
            <a:pPr lvl="0" indent="0" marL="0">
              <a:buNone/>
            </a:pPr>
            <a:r>
              <a:rPr b="1"/>
              <a:t>Value</a:t>
            </a:r>
            <a:r>
              <a:rPr/>
              <a:t>: - ✅ Prevents data plagiarism - ✅ Tracks data lineage - ✅ Enables proper attribution - ✅ Supports reproducible research</a:t>
            </a:r>
          </a:p>
          <a:p>
            <a:pPr lvl="0" indent="0" marL="0">
              <a:buNone/>
            </a:pPr>
            <a:r>
              <a:rPr b="1"/>
              <a:t>Market</a:t>
            </a:r>
            <a:r>
              <a:rPr/>
              <a:t>: 25,000+ academic institutions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 Compliance Reporting 📋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Expensive manual compliance with no immutable audit trail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latin typeface="Courier"/>
              </a:rPr>
              <a:t>Financial Institution → Quarterly report CSV → HCS timestamp
                                                     ↓
                                            Immutable record
                                                     ↓
Regulator → Verifies on HashScan → Instant compliance check</a:t>
            </a:r>
          </a:p>
          <a:p>
            <a:pPr lvl="0" indent="0" marL="0">
              <a:buNone/>
            </a:pPr>
            <a:r>
              <a:rPr b="1"/>
              <a:t>Value</a:t>
            </a:r>
            <a:r>
              <a:rPr/>
              <a:t>: - ✅ Reduces compliance costs by 40% - ✅ Immutable audit trail - ✅ Instant regulator access - ✅ Automated reporting (future)</a:t>
            </a:r>
          </a:p>
          <a:p>
            <a:pPr lvl="0" indent="0" marL="0">
              <a:buNone/>
            </a:pPr>
            <a:r>
              <a:rPr b="1"/>
              <a:t>Market</a:t>
            </a:r>
            <a:r>
              <a:rPr/>
              <a:t>: 10,000+ regulated financial institutions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2025-10-31T17:34:15Z</dcterms:created>
  <dcterms:modified xsi:type="dcterms:W3CDTF">2025-10-31T17:34:15Z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