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6" r:id="rId6"/>
    <p:sldId id="299" r:id="rId7"/>
    <p:sldId id="300" r:id="rId8"/>
    <p:sldId id="301" r:id="rId9"/>
    <p:sldId id="302" r:id="rId10"/>
    <p:sldId id="303" r:id="rId11"/>
    <p:sldId id="304" r:id="rId12"/>
    <p:sldId id="3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19083" y="613064"/>
            <a:ext cx="3214307" cy="3994538"/>
          </a:xfrm>
        </p:spPr>
        <p:txBody>
          <a:bodyPr anchor="b">
            <a:normAutofit/>
          </a:bodyPr>
          <a:lstStyle/>
          <a:p>
            <a:r>
              <a:rPr lang="en-US" sz="3600" dirty="0">
                <a:solidFill>
                  <a:schemeClr val="tx1"/>
                </a:solidFill>
                <a:latin typeface="Arial" panose="020B0604020202020204" pitchFamily="34" charset="0"/>
                <a:cs typeface="Arial" panose="020B0604020202020204" pitchFamily="34" charset="0"/>
              </a:rPr>
              <a:t>Prediction of Loan Approval for Dream Housing Finance Company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507544"/>
            <a:ext cx="3205640" cy="875218"/>
          </a:xfrm>
        </p:spPr>
        <p:txBody>
          <a:bodyPr anchor="t">
            <a:normAutofit/>
          </a:bodyPr>
          <a:lstStyle/>
          <a:p>
            <a:pPr>
              <a:lnSpc>
                <a:spcPct val="100000"/>
              </a:lnSpc>
            </a:pPr>
            <a:endParaRPr lang="en-US" sz="1600" dirty="0">
              <a:latin typeface="Arial Black" panose="020B0A04020102020204" pitchFamily="34" charset="0"/>
            </a:endParaRPr>
          </a:p>
          <a:p>
            <a:pPr>
              <a:lnSpc>
                <a:spcPct val="100000"/>
              </a:lnSpc>
            </a:pPr>
            <a:r>
              <a:rPr lang="en-US" sz="1600" dirty="0">
                <a:latin typeface="Arial Black" panose="020B0A04020102020204" pitchFamily="34" charset="0"/>
              </a:rPr>
              <a:t>MULI LILIAN MWIKALI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DCDBEC41-626A-E844-3A83-5D1BF4A329F5}"/>
              </a:ext>
            </a:extLst>
          </p:cNvPr>
          <p:cNvPicPr>
            <a:picLocks noChangeAspect="1"/>
          </p:cNvPicPr>
          <p:nvPr/>
        </p:nvPicPr>
        <p:blipFill>
          <a:blip r:embed="rId4"/>
          <a:stretch>
            <a:fillRect/>
          </a:stretch>
        </p:blipFill>
        <p:spPr>
          <a:xfrm>
            <a:off x="3273" y="-83127"/>
            <a:ext cx="7900667" cy="6482952"/>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C279-A701-BFCA-B3A5-C52E60378E18}"/>
              </a:ext>
            </a:extLst>
          </p:cNvPr>
          <p:cNvSpPr>
            <a:spLocks noGrp="1"/>
          </p:cNvSpPr>
          <p:nvPr>
            <p:ph type="title"/>
          </p:nvPr>
        </p:nvSpPr>
        <p:spPr>
          <a:xfrm>
            <a:off x="2778596" y="835743"/>
            <a:ext cx="5057714" cy="888376"/>
          </a:xfrm>
        </p:spPr>
        <p:txBody>
          <a:bodyPr/>
          <a:lstStyle/>
          <a:p>
            <a:r>
              <a:rPr lang="en-US" dirty="0">
                <a:latin typeface="Arial" panose="020B0604020202020204" pitchFamily="34" charset="0"/>
                <a:cs typeface="Arial" panose="020B0604020202020204" pitchFamily="34" charset="0"/>
              </a:rPr>
              <a:t>Business Problem</a:t>
            </a:r>
          </a:p>
        </p:txBody>
      </p:sp>
      <p:sp>
        <p:nvSpPr>
          <p:cNvPr id="3" name="Content Placeholder 2">
            <a:extLst>
              <a:ext uri="{FF2B5EF4-FFF2-40B4-BE49-F238E27FC236}">
                <a16:creationId xmlns:a16="http://schemas.microsoft.com/office/drawing/2014/main" id="{73CF53DD-A4DD-FFDB-C6CC-FA9FCA06A0FA}"/>
              </a:ext>
            </a:extLst>
          </p:cNvPr>
          <p:cNvSpPr>
            <a:spLocks noGrp="1"/>
          </p:cNvSpPr>
          <p:nvPr>
            <p:ph idx="1"/>
          </p:nvPr>
        </p:nvSpPr>
        <p:spPr/>
        <p:txBody>
          <a:bodyPr>
            <a:normAutofit/>
          </a:bodyPr>
          <a:lstStyle/>
          <a:p>
            <a:pPr marL="0" indent="0">
              <a:buNone/>
            </a:pPr>
            <a:r>
              <a:rPr lang="en-US" dirty="0"/>
              <a:t>Dream Housing Finance company deals in all home loans. They have a presence across all urban, semi-urban, and rural areas. Customer-first applies for a home loan after that company validates the customer eligibility for a loan.</a:t>
            </a:r>
          </a:p>
          <a:p>
            <a:pPr marL="0" indent="0">
              <a:buNone/>
            </a:pPr>
            <a:r>
              <a:rPr lang="en-US" dirty="0"/>
              <a:t>The company wants to automate the loan eligibility process (real-time) based on customer detail provided while filling the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p:txBody>
      </p:sp>
    </p:spTree>
    <p:extLst>
      <p:ext uri="{BB962C8B-B14F-4D97-AF65-F5344CB8AC3E}">
        <p14:creationId xmlns:p14="http://schemas.microsoft.com/office/powerpoint/2010/main" val="293077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E65D-C5D8-3ABC-88A5-2EA3BE16F853}"/>
              </a:ext>
            </a:extLst>
          </p:cNvPr>
          <p:cNvSpPr>
            <a:spLocks noGrp="1"/>
          </p:cNvSpPr>
          <p:nvPr>
            <p:ph type="title"/>
          </p:nvPr>
        </p:nvSpPr>
        <p:spPr>
          <a:xfrm>
            <a:off x="643466" y="155865"/>
            <a:ext cx="3517567" cy="1745671"/>
          </a:xfrm>
        </p:spPr>
        <p:txBody>
          <a:bodyPr>
            <a:normAutofit/>
          </a:bodyPr>
          <a:lstStyle/>
          <a:p>
            <a:r>
              <a:rPr lang="en-US" sz="2800" dirty="0"/>
              <a:t>Relationship between credit history and loan amount</a:t>
            </a:r>
          </a:p>
        </p:txBody>
      </p:sp>
      <p:pic>
        <p:nvPicPr>
          <p:cNvPr id="6" name="Content Placeholder 5">
            <a:extLst>
              <a:ext uri="{FF2B5EF4-FFF2-40B4-BE49-F238E27FC236}">
                <a16:creationId xmlns:a16="http://schemas.microsoft.com/office/drawing/2014/main" id="{84937BF1-E42A-A9D4-9F72-C15F45A3F8E7}"/>
              </a:ext>
            </a:extLst>
          </p:cNvPr>
          <p:cNvPicPr>
            <a:picLocks noGrp="1" noChangeAspect="1"/>
          </p:cNvPicPr>
          <p:nvPr>
            <p:ph idx="1"/>
          </p:nvPr>
        </p:nvPicPr>
        <p:blipFill>
          <a:blip r:embed="rId2"/>
          <a:stretch>
            <a:fillRect/>
          </a:stretch>
        </p:blipFill>
        <p:spPr>
          <a:xfrm>
            <a:off x="4862945" y="786383"/>
            <a:ext cx="6474980" cy="5063699"/>
          </a:xfrm>
        </p:spPr>
      </p:pic>
      <p:sp>
        <p:nvSpPr>
          <p:cNvPr id="4" name="Text Placeholder 3">
            <a:extLst>
              <a:ext uri="{FF2B5EF4-FFF2-40B4-BE49-F238E27FC236}">
                <a16:creationId xmlns:a16="http://schemas.microsoft.com/office/drawing/2014/main" id="{F5DBAC79-B09C-5374-5F83-EF4C37F306DE}"/>
              </a:ext>
            </a:extLst>
          </p:cNvPr>
          <p:cNvSpPr>
            <a:spLocks noGrp="1"/>
          </p:cNvSpPr>
          <p:nvPr>
            <p:ph type="body" sz="half" idx="2"/>
          </p:nvPr>
        </p:nvSpPr>
        <p:spPr>
          <a:xfrm>
            <a:off x="643465" y="2098965"/>
            <a:ext cx="3517567" cy="3231572"/>
          </a:xfrm>
        </p:spPr>
        <p:txBody>
          <a:bodyPr>
            <a:normAutofit fontScale="77500" lnSpcReduction="20000"/>
          </a:bodyPr>
          <a:lstStyle/>
          <a:p>
            <a:r>
              <a:rPr lang="en-US" sz="2000" b="0" dirty="0">
                <a:solidFill>
                  <a:srgbClr val="CCCCCC"/>
                </a:solidFill>
                <a:effectLst/>
                <a:highlight>
                  <a:srgbClr val="1F1F1F"/>
                </a:highlight>
                <a:latin typeface="Candara" panose="020E0502030303020204" pitchFamily="34" charset="0"/>
              </a:rPr>
              <a:t>0 represents poor or no credit history and 1 indicates a good credit history</a:t>
            </a:r>
          </a:p>
          <a:p>
            <a:r>
              <a:rPr lang="en-US" sz="2000" b="0" dirty="0">
                <a:solidFill>
                  <a:srgbClr val="6796E6"/>
                </a:solidFill>
                <a:effectLst/>
                <a:highlight>
                  <a:srgbClr val="1F1F1F"/>
                </a:highlight>
                <a:latin typeface="Candara" panose="020E0502030303020204" pitchFamily="34" charset="0"/>
              </a:rPr>
              <a:t>1.</a:t>
            </a:r>
            <a:r>
              <a:rPr lang="en-US" sz="2000" b="0" dirty="0">
                <a:solidFill>
                  <a:srgbClr val="CCCCCC"/>
                </a:solidFill>
                <a:effectLst/>
                <a:highlight>
                  <a:srgbClr val="1F1F1F"/>
                </a:highlight>
                <a:latin typeface="Candara" panose="020E0502030303020204" pitchFamily="34" charset="0"/>
              </a:rPr>
              <a:t> Distribution of loan amounts.</a:t>
            </a:r>
          </a:p>
          <a:p>
            <a:r>
              <a:rPr lang="en-US" sz="2000" b="0" dirty="0">
                <a:solidFill>
                  <a:srgbClr val="CCCCCC"/>
                </a:solidFill>
                <a:effectLst/>
                <a:highlight>
                  <a:srgbClr val="1F1F1F"/>
                </a:highlight>
                <a:latin typeface="Candara" panose="020E0502030303020204" pitchFamily="34" charset="0"/>
              </a:rPr>
              <a:t>Most loans are around applicants with a credit history. This indicates that applicants with credit history tend to apply for loans of varying amounts.</a:t>
            </a:r>
          </a:p>
          <a:p>
            <a:r>
              <a:rPr lang="en-US" sz="2000" b="0" dirty="0">
                <a:solidFill>
                  <a:srgbClr val="CCCCCC"/>
                </a:solidFill>
                <a:effectLst/>
                <a:highlight>
                  <a:srgbClr val="1F1F1F"/>
                </a:highlight>
                <a:latin typeface="Candara" panose="020E0502030303020204" pitchFamily="34" charset="0"/>
              </a:rPr>
              <a:t>There are fewer applicants with a credit history of 0 though they still apply for loans but the amounts vary widely.</a:t>
            </a:r>
          </a:p>
          <a:p>
            <a:endParaRPr lang="en-US" sz="2000" b="0" dirty="0">
              <a:solidFill>
                <a:srgbClr val="CCCCCC"/>
              </a:solidFill>
              <a:effectLst/>
              <a:highlight>
                <a:srgbClr val="1F1F1F"/>
              </a:highlight>
              <a:latin typeface="Consolas" panose="020B0609020204030204" pitchFamily="49" charset="0"/>
            </a:endParaRPr>
          </a:p>
          <a:p>
            <a:endParaRPr lang="en-US" dirty="0"/>
          </a:p>
        </p:txBody>
      </p:sp>
    </p:spTree>
    <p:extLst>
      <p:ext uri="{BB962C8B-B14F-4D97-AF65-F5344CB8AC3E}">
        <p14:creationId xmlns:p14="http://schemas.microsoft.com/office/powerpoint/2010/main" val="137154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1EE1-58BC-EFA2-D626-FB620A81782C}"/>
              </a:ext>
            </a:extLst>
          </p:cNvPr>
          <p:cNvSpPr>
            <a:spLocks noGrp="1"/>
          </p:cNvSpPr>
          <p:nvPr>
            <p:ph type="title"/>
          </p:nvPr>
        </p:nvSpPr>
        <p:spPr>
          <a:xfrm>
            <a:off x="643466" y="509155"/>
            <a:ext cx="3517567" cy="1091045"/>
          </a:xfrm>
        </p:spPr>
        <p:txBody>
          <a:bodyPr>
            <a:normAutofit/>
          </a:bodyPr>
          <a:lstStyle/>
          <a:p>
            <a:r>
              <a:rPr lang="en-US" sz="2400" dirty="0"/>
              <a:t>Relationship between Applicant income versus Loan Amount</a:t>
            </a:r>
          </a:p>
        </p:txBody>
      </p:sp>
      <p:pic>
        <p:nvPicPr>
          <p:cNvPr id="6" name="Content Placeholder 5">
            <a:extLst>
              <a:ext uri="{FF2B5EF4-FFF2-40B4-BE49-F238E27FC236}">
                <a16:creationId xmlns:a16="http://schemas.microsoft.com/office/drawing/2014/main" id="{FA2CBC3B-B11F-ADA3-9F79-30F2A7DE0CD8}"/>
              </a:ext>
            </a:extLst>
          </p:cNvPr>
          <p:cNvPicPr>
            <a:picLocks noGrp="1" noChangeAspect="1"/>
          </p:cNvPicPr>
          <p:nvPr>
            <p:ph idx="1"/>
          </p:nvPr>
        </p:nvPicPr>
        <p:blipFill>
          <a:blip r:embed="rId2"/>
          <a:stretch>
            <a:fillRect/>
          </a:stretch>
        </p:blipFill>
        <p:spPr>
          <a:xfrm>
            <a:off x="4821382" y="966356"/>
            <a:ext cx="7190509" cy="4021280"/>
          </a:xfrm>
        </p:spPr>
      </p:pic>
      <p:sp>
        <p:nvSpPr>
          <p:cNvPr id="4" name="Text Placeholder 3">
            <a:extLst>
              <a:ext uri="{FF2B5EF4-FFF2-40B4-BE49-F238E27FC236}">
                <a16:creationId xmlns:a16="http://schemas.microsoft.com/office/drawing/2014/main" id="{E783AC3B-66DA-7C93-C4E9-E9557BBE16EA}"/>
              </a:ext>
            </a:extLst>
          </p:cNvPr>
          <p:cNvSpPr>
            <a:spLocks noGrp="1"/>
          </p:cNvSpPr>
          <p:nvPr>
            <p:ph type="body" sz="half" idx="2"/>
          </p:nvPr>
        </p:nvSpPr>
        <p:spPr>
          <a:xfrm>
            <a:off x="643466" y="1692231"/>
            <a:ext cx="3517567" cy="4802087"/>
          </a:xfrm>
        </p:spPr>
        <p:txBody>
          <a:bodyPr>
            <a:normAutofit fontScale="70000" lnSpcReduction="20000"/>
          </a:bodyPr>
          <a:lstStyle/>
          <a:p>
            <a:r>
              <a:rPr lang="en-US" sz="1700" b="0" dirty="0">
                <a:solidFill>
                  <a:srgbClr val="6796E6"/>
                </a:solidFill>
                <a:effectLst/>
                <a:highlight>
                  <a:srgbClr val="1F1F1F"/>
                </a:highlight>
                <a:latin typeface="Candara" panose="020E0502030303020204" pitchFamily="34" charset="0"/>
              </a:rPr>
              <a:t>1.</a:t>
            </a:r>
            <a:r>
              <a:rPr lang="en-US" sz="1700" b="0" dirty="0">
                <a:solidFill>
                  <a:srgbClr val="CCCCCC"/>
                </a:solidFill>
                <a:effectLst/>
                <a:highlight>
                  <a:srgbClr val="1F1F1F"/>
                </a:highlight>
                <a:latin typeface="Candara" panose="020E0502030303020204" pitchFamily="34" charset="0"/>
              </a:rPr>
              <a:t> Concentration of points.</a:t>
            </a:r>
          </a:p>
          <a:p>
            <a:r>
              <a:rPr lang="en-US" sz="1700" b="0" dirty="0">
                <a:solidFill>
                  <a:srgbClr val="CCCCCC"/>
                </a:solidFill>
                <a:effectLst/>
                <a:highlight>
                  <a:srgbClr val="1F1F1F"/>
                </a:highlight>
                <a:latin typeface="Candara" panose="020E0502030303020204" pitchFamily="34" charset="0"/>
              </a:rPr>
              <a:t>There is a high concentration of points in the lower left corner of the graph indicating that most applicants have relatively lower income and are applying for smaller loan amounts respectively.</a:t>
            </a:r>
          </a:p>
          <a:p>
            <a:r>
              <a:rPr lang="en-US" sz="1700" b="0" dirty="0">
                <a:solidFill>
                  <a:srgbClr val="6796E6"/>
                </a:solidFill>
                <a:effectLst/>
                <a:highlight>
                  <a:srgbClr val="1F1F1F"/>
                </a:highlight>
                <a:latin typeface="Candara" panose="020E0502030303020204" pitchFamily="34" charset="0"/>
              </a:rPr>
              <a:t>2.</a:t>
            </a:r>
            <a:r>
              <a:rPr lang="en-US" sz="1700" b="0" dirty="0">
                <a:solidFill>
                  <a:srgbClr val="CCCCCC"/>
                </a:solidFill>
                <a:effectLst/>
                <a:highlight>
                  <a:srgbClr val="1F1F1F"/>
                </a:highlight>
                <a:latin typeface="Candara" panose="020E0502030303020204" pitchFamily="34" charset="0"/>
              </a:rPr>
              <a:t> Outliers.</a:t>
            </a:r>
          </a:p>
          <a:p>
            <a:r>
              <a:rPr lang="en-US" sz="1700" b="0" dirty="0">
                <a:solidFill>
                  <a:srgbClr val="CCCCCC"/>
                </a:solidFill>
                <a:effectLst/>
                <a:highlight>
                  <a:srgbClr val="1F1F1F"/>
                </a:highlight>
                <a:latin typeface="Candara" panose="020E0502030303020204" pitchFamily="34" charset="0"/>
              </a:rPr>
              <a:t>A few points are scattered from the main concentration of data where these outliers represent the applicants with high income who are requesting for large loan amounts.</a:t>
            </a:r>
          </a:p>
          <a:p>
            <a:r>
              <a:rPr lang="en-US" sz="1700" b="0" dirty="0">
                <a:solidFill>
                  <a:srgbClr val="6796E6"/>
                </a:solidFill>
                <a:effectLst/>
                <a:highlight>
                  <a:srgbClr val="1F1F1F"/>
                </a:highlight>
                <a:latin typeface="Candara" panose="020E0502030303020204" pitchFamily="34" charset="0"/>
              </a:rPr>
              <a:t>3.</a:t>
            </a:r>
            <a:r>
              <a:rPr lang="en-US" sz="1700" b="0" dirty="0">
                <a:solidFill>
                  <a:srgbClr val="CCCCCC"/>
                </a:solidFill>
                <a:effectLst/>
                <a:highlight>
                  <a:srgbClr val="1F1F1F"/>
                </a:highlight>
                <a:latin typeface="Candara" panose="020E0502030303020204" pitchFamily="34" charset="0"/>
              </a:rPr>
              <a:t> Non-linear relationship.</a:t>
            </a:r>
          </a:p>
          <a:p>
            <a:r>
              <a:rPr lang="en-US" sz="1700" b="0" dirty="0">
                <a:solidFill>
                  <a:srgbClr val="CCCCCC"/>
                </a:solidFill>
                <a:effectLst/>
                <a:highlight>
                  <a:srgbClr val="1F1F1F"/>
                </a:highlight>
                <a:latin typeface="Candara" panose="020E0502030303020204" pitchFamily="34" charset="0"/>
              </a:rPr>
              <a:t>The relationship between applicant income and loan amount doesn’t appear to be strictly linear.</a:t>
            </a:r>
          </a:p>
          <a:p>
            <a:r>
              <a:rPr lang="en-US" sz="1700" b="0" dirty="0">
                <a:solidFill>
                  <a:srgbClr val="6796E6"/>
                </a:solidFill>
                <a:effectLst/>
                <a:highlight>
                  <a:srgbClr val="1F1F1F"/>
                </a:highlight>
                <a:latin typeface="Candara" panose="020E0502030303020204" pitchFamily="34" charset="0"/>
              </a:rPr>
              <a:t>4.</a:t>
            </a:r>
            <a:r>
              <a:rPr lang="en-US" sz="1700" b="0" dirty="0">
                <a:solidFill>
                  <a:srgbClr val="CCCCCC"/>
                </a:solidFill>
                <a:effectLst/>
                <a:highlight>
                  <a:srgbClr val="1F1F1F"/>
                </a:highlight>
                <a:latin typeface="Candara" panose="020E0502030303020204" pitchFamily="34" charset="0"/>
              </a:rPr>
              <a:t> Interpretation.</a:t>
            </a:r>
          </a:p>
          <a:p>
            <a:r>
              <a:rPr lang="en-US" sz="1700" b="0" dirty="0">
                <a:solidFill>
                  <a:srgbClr val="CCCCCC"/>
                </a:solidFill>
                <a:effectLst/>
                <a:highlight>
                  <a:srgbClr val="1F1F1F"/>
                </a:highlight>
                <a:latin typeface="Candara" panose="020E0502030303020204" pitchFamily="34" charset="0"/>
              </a:rPr>
              <a:t>The graph suggests that while income is a factor in determination of loan amount</a:t>
            </a:r>
            <a:r>
              <a:rPr lang="en-US" sz="1700" dirty="0">
                <a:solidFill>
                  <a:srgbClr val="CCCCCC"/>
                </a:solidFill>
                <a:highlight>
                  <a:srgbClr val="1F1F1F"/>
                </a:highlight>
                <a:latin typeface="Candara" panose="020E0502030303020204" pitchFamily="34" charset="0"/>
              </a:rPr>
              <a:t> ,</a:t>
            </a:r>
            <a:r>
              <a:rPr lang="en-US" sz="1700" b="0" dirty="0">
                <a:solidFill>
                  <a:srgbClr val="CCCCCC"/>
                </a:solidFill>
                <a:effectLst/>
                <a:highlight>
                  <a:srgbClr val="1F1F1F"/>
                </a:highlight>
                <a:latin typeface="Candara" panose="020E0502030303020204" pitchFamily="34" charset="0"/>
              </a:rPr>
              <a:t>other factors like credit history from our data are most likely to influence as well.</a:t>
            </a:r>
          </a:p>
          <a:p>
            <a:endParaRPr lang="en-US" dirty="0"/>
          </a:p>
        </p:txBody>
      </p:sp>
    </p:spTree>
    <p:extLst>
      <p:ext uri="{BB962C8B-B14F-4D97-AF65-F5344CB8AC3E}">
        <p14:creationId xmlns:p14="http://schemas.microsoft.com/office/powerpoint/2010/main" val="414856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251E-280C-B9CC-FC87-3EE660B4308C}"/>
              </a:ext>
            </a:extLst>
          </p:cNvPr>
          <p:cNvSpPr>
            <a:spLocks noGrp="1"/>
          </p:cNvSpPr>
          <p:nvPr>
            <p:ph type="title"/>
          </p:nvPr>
        </p:nvSpPr>
        <p:spPr>
          <a:xfrm>
            <a:off x="643466" y="197427"/>
            <a:ext cx="3517567" cy="1132609"/>
          </a:xfrm>
        </p:spPr>
        <p:txBody>
          <a:bodyPr>
            <a:normAutofit/>
          </a:bodyPr>
          <a:lstStyle/>
          <a:p>
            <a:r>
              <a:rPr lang="en-US" sz="2400" dirty="0">
                <a:latin typeface="Candara" panose="020E0502030303020204" pitchFamily="34" charset="0"/>
              </a:rPr>
              <a:t>Loan Amount versus Property Area colored by Loan status</a:t>
            </a:r>
          </a:p>
        </p:txBody>
      </p:sp>
      <p:pic>
        <p:nvPicPr>
          <p:cNvPr id="6" name="Content Placeholder 5">
            <a:extLst>
              <a:ext uri="{FF2B5EF4-FFF2-40B4-BE49-F238E27FC236}">
                <a16:creationId xmlns:a16="http://schemas.microsoft.com/office/drawing/2014/main" id="{F447C4F8-9F5A-9934-4AE8-84F6C4678C7E}"/>
              </a:ext>
            </a:extLst>
          </p:cNvPr>
          <p:cNvPicPr>
            <a:picLocks noGrp="1" noChangeAspect="1"/>
          </p:cNvPicPr>
          <p:nvPr>
            <p:ph idx="1"/>
          </p:nvPr>
        </p:nvPicPr>
        <p:blipFill>
          <a:blip r:embed="rId2"/>
          <a:stretch>
            <a:fillRect/>
          </a:stretch>
        </p:blipFill>
        <p:spPr>
          <a:xfrm>
            <a:off x="4800600" y="1132609"/>
            <a:ext cx="7065818" cy="4187536"/>
          </a:xfrm>
        </p:spPr>
      </p:pic>
      <p:sp>
        <p:nvSpPr>
          <p:cNvPr id="4" name="Text Placeholder 3">
            <a:extLst>
              <a:ext uri="{FF2B5EF4-FFF2-40B4-BE49-F238E27FC236}">
                <a16:creationId xmlns:a16="http://schemas.microsoft.com/office/drawing/2014/main" id="{E35DCD4C-E78E-32C9-559A-10C6175B2930}"/>
              </a:ext>
            </a:extLst>
          </p:cNvPr>
          <p:cNvSpPr>
            <a:spLocks noGrp="1"/>
          </p:cNvSpPr>
          <p:nvPr>
            <p:ph type="body" sz="half" idx="2"/>
          </p:nvPr>
        </p:nvSpPr>
        <p:spPr>
          <a:xfrm>
            <a:off x="435647" y="1536369"/>
            <a:ext cx="3517567" cy="4968340"/>
          </a:xfrm>
        </p:spPr>
        <p:txBody>
          <a:bodyPr/>
          <a:lstStyle/>
          <a:p>
            <a:r>
              <a:rPr lang="en-US" b="0" dirty="0">
                <a:solidFill>
                  <a:srgbClr val="CCCCCC"/>
                </a:solidFill>
                <a:effectLst/>
                <a:highlight>
                  <a:srgbClr val="1F1F1F"/>
                </a:highlight>
                <a:latin typeface="Candara" panose="020E0502030303020204" pitchFamily="34" charset="0"/>
              </a:rPr>
              <a:t>In some property areas, 1 which indicates semi urban and 2 for urban areas, loans seem to be approved more often which indicates a positive trend in loan eligibility for applicants requesting for loans in these property areas.</a:t>
            </a:r>
          </a:p>
          <a:p>
            <a:r>
              <a:rPr lang="en-US" b="0" dirty="0">
                <a:solidFill>
                  <a:srgbClr val="CCCCCC"/>
                </a:solidFill>
                <a:effectLst/>
                <a:highlight>
                  <a:srgbClr val="1F1F1F"/>
                </a:highlight>
                <a:latin typeface="Candara" panose="020E0502030303020204" pitchFamily="34" charset="0"/>
              </a:rPr>
              <a:t>in each property category ,one can observe how the loan status (eligible or not eligible) is distributed.</a:t>
            </a:r>
          </a:p>
          <a:p>
            <a:endParaRPr lang="en-US" dirty="0"/>
          </a:p>
        </p:txBody>
      </p:sp>
    </p:spTree>
    <p:extLst>
      <p:ext uri="{BB962C8B-B14F-4D97-AF65-F5344CB8AC3E}">
        <p14:creationId xmlns:p14="http://schemas.microsoft.com/office/powerpoint/2010/main" val="130187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108-0ED1-7AA4-57C3-FAE3B5EB9E1C}"/>
              </a:ext>
            </a:extLst>
          </p:cNvPr>
          <p:cNvSpPr>
            <a:spLocks noGrp="1"/>
          </p:cNvSpPr>
          <p:nvPr>
            <p:ph type="title"/>
          </p:nvPr>
        </p:nvSpPr>
        <p:spPr>
          <a:xfrm>
            <a:off x="643466" y="187037"/>
            <a:ext cx="3517567" cy="852054"/>
          </a:xfrm>
        </p:spPr>
        <p:txBody>
          <a:bodyPr>
            <a:normAutofit/>
          </a:bodyPr>
          <a:lstStyle/>
          <a:p>
            <a:r>
              <a:rPr lang="en-US" sz="2000" dirty="0">
                <a:latin typeface="Arial" panose="020B0604020202020204" pitchFamily="34" charset="0"/>
                <a:cs typeface="Arial" panose="020B0604020202020204" pitchFamily="34" charset="0"/>
              </a:rPr>
              <a:t>Credit History versus Loan Status</a:t>
            </a:r>
          </a:p>
        </p:txBody>
      </p:sp>
      <p:pic>
        <p:nvPicPr>
          <p:cNvPr id="8" name="Content Placeholder 7">
            <a:extLst>
              <a:ext uri="{FF2B5EF4-FFF2-40B4-BE49-F238E27FC236}">
                <a16:creationId xmlns:a16="http://schemas.microsoft.com/office/drawing/2014/main" id="{627D5079-51E0-B653-FE1B-185DEEC73239}"/>
              </a:ext>
            </a:extLst>
          </p:cNvPr>
          <p:cNvPicPr>
            <a:picLocks noGrp="1" noChangeAspect="1"/>
          </p:cNvPicPr>
          <p:nvPr>
            <p:ph idx="1"/>
          </p:nvPr>
        </p:nvPicPr>
        <p:blipFill>
          <a:blip r:embed="rId2"/>
          <a:stretch>
            <a:fillRect/>
          </a:stretch>
        </p:blipFill>
        <p:spPr>
          <a:xfrm>
            <a:off x="4790209" y="786383"/>
            <a:ext cx="7013864" cy="4450635"/>
          </a:xfrm>
        </p:spPr>
      </p:pic>
      <p:sp>
        <p:nvSpPr>
          <p:cNvPr id="4" name="Text Placeholder 3">
            <a:extLst>
              <a:ext uri="{FF2B5EF4-FFF2-40B4-BE49-F238E27FC236}">
                <a16:creationId xmlns:a16="http://schemas.microsoft.com/office/drawing/2014/main" id="{E057CB99-8958-8339-F8EA-CF0C7ECD69F5}"/>
              </a:ext>
            </a:extLst>
          </p:cNvPr>
          <p:cNvSpPr>
            <a:spLocks noGrp="1"/>
          </p:cNvSpPr>
          <p:nvPr>
            <p:ph type="body" sz="half" idx="2"/>
          </p:nvPr>
        </p:nvSpPr>
        <p:spPr>
          <a:xfrm>
            <a:off x="387927" y="1214250"/>
            <a:ext cx="3517567" cy="5456713"/>
          </a:xfrm>
        </p:spPr>
        <p:txBody>
          <a:bodyPr>
            <a:normAutofit fontScale="25000" lnSpcReduction="20000"/>
          </a:bodyPr>
          <a:lstStyle/>
          <a:p>
            <a:r>
              <a:rPr lang="en-US" sz="4800" b="1" dirty="0">
                <a:solidFill>
                  <a:srgbClr val="569CD6"/>
                </a:solidFill>
                <a:effectLst/>
                <a:highlight>
                  <a:srgbClr val="1F1F1F"/>
                </a:highlight>
                <a:latin typeface="Candara" panose="020E0502030303020204" pitchFamily="34" charset="0"/>
              </a:rPr>
              <a:t>Credit History 0.0</a:t>
            </a:r>
            <a:r>
              <a:rPr lang="en-US" sz="4800" b="0" dirty="0">
                <a:solidFill>
                  <a:srgbClr val="CCCCCC"/>
                </a:solidFill>
                <a:effectLst/>
                <a:highlight>
                  <a:srgbClr val="1F1F1F"/>
                </a:highlight>
                <a:latin typeface="Candara" panose="020E0502030303020204" pitchFamily="34" charset="0"/>
              </a:rPr>
              <a:t>.This represents customers with a credit history of 0, meaning they likely have a poor or no credit history.</a:t>
            </a:r>
          </a:p>
          <a:p>
            <a:r>
              <a:rPr lang="en-US" sz="4800" b="0" dirty="0">
                <a:solidFill>
                  <a:srgbClr val="CCCCCC"/>
                </a:solidFill>
                <a:effectLst/>
                <a:highlight>
                  <a:srgbClr val="1F1F1F"/>
                </a:highlight>
                <a:latin typeface="Candara" panose="020E0502030303020204" pitchFamily="34" charset="0"/>
              </a:rPr>
              <a:t>.The blue bar shows that among these customers, a larger number had their loans rejected (Loan Status = 0)..The green bar for Loan Status = 1 (loans approved) is very small, indicating very few loans were approved for customers with a credit history of 0.</a:t>
            </a:r>
          </a:p>
          <a:p>
            <a:br>
              <a:rPr lang="en-US" sz="4800" b="0" dirty="0">
                <a:solidFill>
                  <a:srgbClr val="CCCCCC"/>
                </a:solidFill>
                <a:effectLst/>
                <a:highlight>
                  <a:srgbClr val="1F1F1F"/>
                </a:highlight>
                <a:latin typeface="Candara" panose="020E0502030303020204" pitchFamily="34" charset="0"/>
              </a:rPr>
            </a:br>
            <a:r>
              <a:rPr lang="en-US" sz="4800" b="0" dirty="0">
                <a:solidFill>
                  <a:srgbClr val="CCCCCC"/>
                </a:solidFill>
                <a:effectLst/>
                <a:highlight>
                  <a:srgbClr val="1F1F1F"/>
                </a:highlight>
                <a:latin typeface="Candara" panose="020E0502030303020204" pitchFamily="34" charset="0"/>
              </a:rPr>
              <a:t> </a:t>
            </a:r>
            <a:r>
              <a:rPr lang="en-US" sz="4800" b="1" dirty="0">
                <a:solidFill>
                  <a:srgbClr val="569CD6"/>
                </a:solidFill>
                <a:effectLst/>
                <a:highlight>
                  <a:srgbClr val="1F1F1F"/>
                </a:highlight>
                <a:latin typeface="Candara" panose="020E0502030303020204" pitchFamily="34" charset="0"/>
              </a:rPr>
              <a:t>Credit History 1.0:</a:t>
            </a:r>
            <a:r>
              <a:rPr lang="en-US" sz="4800" b="0" dirty="0">
                <a:solidFill>
                  <a:srgbClr val="CCCCCC"/>
                </a:solidFill>
                <a:effectLst/>
                <a:highlight>
                  <a:srgbClr val="1F1F1F"/>
                </a:highlight>
                <a:latin typeface="Candara" panose="020E0502030303020204" pitchFamily="34" charset="0"/>
              </a:rPr>
              <a:t>.This represents customers with a credit history of 1, indicating they have a good credit history.</a:t>
            </a:r>
          </a:p>
          <a:p>
            <a:r>
              <a:rPr lang="en-US" sz="4800" b="0" dirty="0">
                <a:solidFill>
                  <a:srgbClr val="CCCCCC"/>
                </a:solidFill>
                <a:effectLst/>
                <a:highlight>
                  <a:srgbClr val="1F1F1F"/>
                </a:highlight>
                <a:latin typeface="Candara" panose="020E0502030303020204" pitchFamily="34" charset="0"/>
              </a:rPr>
              <a:t>The blue bar here is relatively small, showing that fewer customers with a good credit history had their loans rejected.</a:t>
            </a:r>
          </a:p>
          <a:p>
            <a:r>
              <a:rPr lang="en-US" sz="4800" b="0" dirty="0">
                <a:solidFill>
                  <a:srgbClr val="CCCCCC"/>
                </a:solidFill>
                <a:effectLst/>
                <a:highlight>
                  <a:srgbClr val="1F1F1F"/>
                </a:highlight>
                <a:latin typeface="Candara" panose="020E0502030303020204" pitchFamily="34" charset="0"/>
              </a:rPr>
              <a:t>The green bar is significantly larger, showing that a majority of customers with a good credit history had their loans approved.</a:t>
            </a:r>
          </a:p>
          <a:p>
            <a:r>
              <a:rPr lang="en-US" sz="4800" b="1" dirty="0">
                <a:solidFill>
                  <a:srgbClr val="569CD6"/>
                </a:solidFill>
                <a:effectLst/>
                <a:highlight>
                  <a:srgbClr val="1F1F1F"/>
                </a:highlight>
                <a:latin typeface="Candara" panose="020E0502030303020204" pitchFamily="34" charset="0"/>
              </a:rPr>
              <a:t>Conclusion:</a:t>
            </a:r>
            <a:endParaRPr lang="en-US" sz="4800" dirty="0">
              <a:solidFill>
                <a:srgbClr val="CCCCCC"/>
              </a:solidFill>
              <a:highlight>
                <a:srgbClr val="1F1F1F"/>
              </a:highlight>
              <a:latin typeface="Candara" panose="020E0502030303020204" pitchFamily="34" charset="0"/>
            </a:endParaRPr>
          </a:p>
          <a:p>
            <a:r>
              <a:rPr lang="en-US" sz="4800" b="0" dirty="0">
                <a:solidFill>
                  <a:srgbClr val="CCCCCC"/>
                </a:solidFill>
                <a:effectLst/>
                <a:highlight>
                  <a:srgbClr val="1F1F1F"/>
                </a:highlight>
                <a:latin typeface="Candara" panose="020E0502030303020204" pitchFamily="34" charset="0"/>
              </a:rPr>
              <a:t>Customers with a good credit history (1.0) are much more likely to have their loans approved than those with a poor or no credit history (0.0)</a:t>
            </a:r>
          </a:p>
          <a:p>
            <a:r>
              <a:rPr lang="en-US" sz="4800" b="0" dirty="0">
                <a:solidFill>
                  <a:srgbClr val="CCCCCC"/>
                </a:solidFill>
                <a:effectLst/>
                <a:highlight>
                  <a:srgbClr val="1F1F1F"/>
                </a:highlight>
                <a:latin typeface="Candara" panose="020E0502030303020204" pitchFamily="34" charset="0"/>
              </a:rPr>
              <a:t>.This graph clearly shows that credit history is a strong factor influencing loan approval.</a:t>
            </a:r>
          </a:p>
          <a:p>
            <a:endParaRPr lang="en-US" dirty="0"/>
          </a:p>
        </p:txBody>
      </p:sp>
    </p:spTree>
    <p:extLst>
      <p:ext uri="{BB962C8B-B14F-4D97-AF65-F5344CB8AC3E}">
        <p14:creationId xmlns:p14="http://schemas.microsoft.com/office/powerpoint/2010/main" val="205812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E841-DE3E-D33E-3EDE-C7DCFAFB4176}"/>
              </a:ext>
            </a:extLst>
          </p:cNvPr>
          <p:cNvSpPr>
            <a:spLocks noGrp="1"/>
          </p:cNvSpPr>
          <p:nvPr>
            <p:ph type="title"/>
          </p:nvPr>
        </p:nvSpPr>
        <p:spPr>
          <a:xfrm>
            <a:off x="643466" y="93519"/>
            <a:ext cx="3517567" cy="1371599"/>
          </a:xfrm>
        </p:spPr>
        <p:txBody>
          <a:bodyPr>
            <a:normAutofit fontScale="90000"/>
          </a:bodyPr>
          <a:lstStyle/>
          <a:p>
            <a:r>
              <a:rPr lang="en-US" dirty="0">
                <a:latin typeface="Candara" panose="020E0502030303020204" pitchFamily="34" charset="0"/>
                <a:cs typeface="Arial" panose="020B0604020202020204" pitchFamily="34" charset="0"/>
              </a:rPr>
              <a:t>Count of credit history by gender and loan status</a:t>
            </a:r>
          </a:p>
        </p:txBody>
      </p:sp>
      <p:pic>
        <p:nvPicPr>
          <p:cNvPr id="6" name="Content Placeholder 5">
            <a:extLst>
              <a:ext uri="{FF2B5EF4-FFF2-40B4-BE49-F238E27FC236}">
                <a16:creationId xmlns:a16="http://schemas.microsoft.com/office/drawing/2014/main" id="{28880DE0-2EC1-59CF-1096-7D2AA7CF2140}"/>
              </a:ext>
            </a:extLst>
          </p:cNvPr>
          <p:cNvPicPr>
            <a:picLocks noGrp="1" noChangeAspect="1"/>
          </p:cNvPicPr>
          <p:nvPr>
            <p:ph idx="1"/>
          </p:nvPr>
        </p:nvPicPr>
        <p:blipFill>
          <a:blip r:embed="rId2"/>
          <a:stretch>
            <a:fillRect/>
          </a:stretch>
        </p:blipFill>
        <p:spPr>
          <a:xfrm>
            <a:off x="4956464" y="1111827"/>
            <a:ext cx="6858000" cy="4738255"/>
          </a:xfrm>
        </p:spPr>
      </p:pic>
      <p:sp>
        <p:nvSpPr>
          <p:cNvPr id="4" name="Text Placeholder 3">
            <a:extLst>
              <a:ext uri="{FF2B5EF4-FFF2-40B4-BE49-F238E27FC236}">
                <a16:creationId xmlns:a16="http://schemas.microsoft.com/office/drawing/2014/main" id="{A0125BE4-862E-F5BD-6478-CD5CEEABB608}"/>
              </a:ext>
            </a:extLst>
          </p:cNvPr>
          <p:cNvSpPr>
            <a:spLocks noGrp="1"/>
          </p:cNvSpPr>
          <p:nvPr>
            <p:ph type="body" sz="half" idx="2"/>
          </p:nvPr>
        </p:nvSpPr>
        <p:spPr>
          <a:xfrm>
            <a:off x="165483" y="1465118"/>
            <a:ext cx="4416908" cy="5195455"/>
          </a:xfrm>
        </p:spPr>
        <p:txBody>
          <a:bodyPr>
            <a:normAutofit fontScale="92500" lnSpcReduction="20000"/>
          </a:bodyPr>
          <a:lstStyle/>
          <a:p>
            <a:r>
              <a:rPr lang="en-US" sz="1700" b="0" dirty="0">
                <a:solidFill>
                  <a:srgbClr val="CCCCCC"/>
                </a:solidFill>
                <a:effectLst/>
                <a:highlight>
                  <a:srgbClr val="1F1F1F"/>
                </a:highlight>
                <a:latin typeface="Consolas" panose="020B0609020204030204" pitchFamily="49" charset="0"/>
              </a:rPr>
              <a:t>Credit history.</a:t>
            </a:r>
          </a:p>
          <a:p>
            <a:r>
              <a:rPr lang="en-US" sz="1700" b="0" dirty="0">
                <a:solidFill>
                  <a:srgbClr val="CCCCCC"/>
                </a:solidFill>
                <a:effectLst/>
                <a:highlight>
                  <a:srgbClr val="1F1F1F"/>
                </a:highlight>
                <a:latin typeface="Consolas" panose="020B0609020204030204" pitchFamily="49" charset="0"/>
              </a:rPr>
              <a:t> .1 is for a good credit history</a:t>
            </a:r>
          </a:p>
          <a:p>
            <a:r>
              <a:rPr lang="en-US" sz="1700" b="0" dirty="0">
                <a:solidFill>
                  <a:srgbClr val="CCCCCC"/>
                </a:solidFill>
                <a:effectLst/>
                <a:highlight>
                  <a:srgbClr val="1F1F1F"/>
                </a:highlight>
                <a:latin typeface="Consolas" panose="020B0609020204030204" pitchFamily="49" charset="0"/>
              </a:rPr>
              <a:t>.0 is for poor or no credit history</a:t>
            </a:r>
          </a:p>
          <a:p>
            <a:r>
              <a:rPr lang="en-US" sz="1700" b="0" dirty="0">
                <a:solidFill>
                  <a:srgbClr val="CCCCCC"/>
                </a:solidFill>
                <a:effectLst/>
                <a:highlight>
                  <a:srgbClr val="1F1F1F"/>
                </a:highlight>
                <a:latin typeface="Consolas" panose="020B0609020204030204" pitchFamily="49" charset="0"/>
              </a:rPr>
              <a:t>Gender.</a:t>
            </a:r>
          </a:p>
          <a:p>
            <a:r>
              <a:rPr lang="en-US" sz="1700" b="0" dirty="0">
                <a:solidFill>
                  <a:srgbClr val="CCCCCC"/>
                </a:solidFill>
                <a:effectLst/>
                <a:highlight>
                  <a:srgbClr val="1F1F1F"/>
                </a:highlight>
                <a:latin typeface="Consolas" panose="020B0609020204030204" pitchFamily="49" charset="0"/>
              </a:rPr>
              <a:t>.0 is for female</a:t>
            </a:r>
          </a:p>
          <a:p>
            <a:r>
              <a:rPr lang="en-US" sz="1700" b="0" dirty="0">
                <a:solidFill>
                  <a:srgbClr val="CCCCCC"/>
                </a:solidFill>
                <a:effectLst/>
                <a:highlight>
                  <a:srgbClr val="1F1F1F"/>
                </a:highlight>
                <a:latin typeface="Consolas" panose="020B0609020204030204" pitchFamily="49" charset="0"/>
              </a:rPr>
              <a:t>.1 is for male</a:t>
            </a:r>
          </a:p>
          <a:p>
            <a:r>
              <a:rPr lang="en-US" sz="1700" b="1" dirty="0">
                <a:solidFill>
                  <a:srgbClr val="569CD6"/>
                </a:solidFill>
                <a:effectLst/>
                <a:highlight>
                  <a:srgbClr val="1F1F1F"/>
                </a:highlight>
                <a:latin typeface="Consolas" panose="020B0609020204030204" pitchFamily="49" charset="0"/>
              </a:rPr>
              <a:t>Interpretation</a:t>
            </a:r>
            <a:endParaRPr lang="en-US" sz="1700" b="0" dirty="0">
              <a:solidFill>
                <a:srgbClr val="CCCCCC"/>
              </a:solidFill>
              <a:effectLst/>
              <a:highlight>
                <a:srgbClr val="1F1F1F"/>
              </a:highlight>
              <a:latin typeface="Consolas" panose="020B0609020204030204" pitchFamily="49" charset="0"/>
            </a:endParaRPr>
          </a:p>
          <a:p>
            <a:r>
              <a:rPr lang="en-US" sz="1700" b="0" dirty="0">
                <a:solidFill>
                  <a:srgbClr val="CCCCCC"/>
                </a:solidFill>
                <a:effectLst/>
                <a:highlight>
                  <a:srgbClr val="1F1F1F"/>
                </a:highlight>
                <a:latin typeface="Consolas" panose="020B0609020204030204" pitchFamily="49" charset="0"/>
              </a:rPr>
              <a:t>ladies have a poor credit history compared to men and though the count of eligibility of the loan is a bit significant.</a:t>
            </a:r>
          </a:p>
          <a:p>
            <a:br>
              <a:rPr lang="en-US" sz="1700" b="0" dirty="0">
                <a:solidFill>
                  <a:srgbClr val="CCCCCC"/>
                </a:solidFill>
                <a:effectLst/>
                <a:highlight>
                  <a:srgbClr val="1F1F1F"/>
                </a:highlight>
                <a:latin typeface="Consolas" panose="020B0609020204030204" pitchFamily="49" charset="0"/>
              </a:rPr>
            </a:br>
            <a:r>
              <a:rPr lang="en-US" sz="1700" b="0" dirty="0">
                <a:solidFill>
                  <a:srgbClr val="CCCCCC"/>
                </a:solidFill>
                <a:effectLst/>
                <a:highlight>
                  <a:srgbClr val="1F1F1F"/>
                </a:highlight>
                <a:latin typeface="Consolas" panose="020B0609020204030204" pitchFamily="49" charset="0"/>
              </a:rPr>
              <a:t>Male have both a high credit history and still the count of eligibility of the loan is high.</a:t>
            </a:r>
          </a:p>
          <a:p>
            <a:endParaRPr lang="en-US" dirty="0"/>
          </a:p>
        </p:txBody>
      </p:sp>
    </p:spTree>
    <p:extLst>
      <p:ext uri="{BB962C8B-B14F-4D97-AF65-F5344CB8AC3E}">
        <p14:creationId xmlns:p14="http://schemas.microsoft.com/office/powerpoint/2010/main" val="116660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2959-CAFA-2981-E9B6-0058BEE8E440}"/>
              </a:ext>
            </a:extLst>
          </p:cNvPr>
          <p:cNvSpPr>
            <a:spLocks noGrp="1"/>
          </p:cNvSpPr>
          <p:nvPr>
            <p:ph type="title"/>
          </p:nvPr>
        </p:nvSpPr>
        <p:spPr>
          <a:xfrm>
            <a:off x="3339035" y="1229032"/>
            <a:ext cx="4487443" cy="550606"/>
          </a:xfrm>
        </p:spPr>
        <p:txBody>
          <a:bodyPr>
            <a:noAutofit/>
          </a:bodyPr>
          <a:lstStyle/>
          <a:p>
            <a:r>
              <a:rPr lang="en-US" sz="4000"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D1DD7F1D-313F-3BB1-F5C5-53A7AB481861}"/>
              </a:ext>
            </a:extLst>
          </p:cNvPr>
          <p:cNvSpPr>
            <a:spLocks noGrp="1"/>
          </p:cNvSpPr>
          <p:nvPr>
            <p:ph idx="1"/>
          </p:nvPr>
        </p:nvSpPr>
        <p:spPr>
          <a:xfrm>
            <a:off x="157316" y="2108201"/>
            <a:ext cx="11897032" cy="4253270"/>
          </a:xfrm>
        </p:spPr>
        <p:txBody>
          <a:bodyPr>
            <a:normAutofit fontScale="25000" lnSpcReduction="20000"/>
          </a:bodyPr>
          <a:lstStyle/>
          <a:p>
            <a:pPr marL="0" indent="0">
              <a:buNone/>
            </a:pPr>
            <a:r>
              <a:rPr lang="en-US" sz="4400" dirty="0"/>
              <a:t> </a:t>
            </a:r>
            <a:r>
              <a:rPr lang="en-US" sz="4800" b="1" i="1" dirty="0"/>
              <a:t>1. Targeted Outreach:</a:t>
            </a:r>
          </a:p>
          <a:p>
            <a:pPr marL="0" indent="0">
              <a:buNone/>
            </a:pPr>
            <a:r>
              <a:rPr lang="en-US" sz="4800" dirty="0"/>
              <a:t>Based on the identified segments, develop targeted marketing strategies. For example, if high-income individuals with good credit history are more likely to be approved, tailor marketing efforts towards this segment.</a:t>
            </a:r>
          </a:p>
          <a:p>
            <a:pPr marL="0" indent="0">
              <a:buNone/>
            </a:pPr>
            <a:r>
              <a:rPr lang="en-US" sz="4800" b="1" i="1" dirty="0"/>
              <a:t>2. Real-Time Automation:</a:t>
            </a:r>
          </a:p>
          <a:p>
            <a:pPr marL="0" indent="0">
              <a:buNone/>
            </a:pPr>
            <a:r>
              <a:rPr lang="en-US" sz="4800" dirty="0"/>
              <a:t>Implement real-time scoring algorithms that consider Gender, Applicant Income, and Credit History to evaluate loan eligibility. Ensure that the scoring model is updated regularly with new data to maintain accuracy.</a:t>
            </a:r>
          </a:p>
          <a:p>
            <a:pPr marL="0" indent="0">
              <a:buNone/>
            </a:pPr>
            <a:r>
              <a:rPr lang="en-US" sz="4800" b="1" i="1" dirty="0"/>
              <a:t>3. Bias and Fairness Review:</a:t>
            </a:r>
          </a:p>
          <a:p>
            <a:pPr marL="0" indent="0">
              <a:buNone/>
            </a:pPr>
            <a:r>
              <a:rPr lang="en-US" sz="4800" dirty="0"/>
              <a:t>Regularly review and audit the automated system to ensure it is fair and unbiased. Ensure compliance with legal and ethical standards, particularly regarding gender and other sensitive attributes.</a:t>
            </a:r>
          </a:p>
          <a:p>
            <a:pPr marL="0" indent="0">
              <a:buNone/>
            </a:pPr>
            <a:r>
              <a:rPr lang="en-US" sz="4800" b="1" i="1" dirty="0"/>
              <a:t>4. Segment Identification:</a:t>
            </a:r>
          </a:p>
          <a:p>
            <a:pPr marL="0" indent="0">
              <a:buNone/>
            </a:pPr>
            <a:r>
              <a:rPr lang="en-US" sz="4800" dirty="0"/>
              <a:t>Gender: Identify if certain genders are more likely to be approved for loans. Ensure to consider this in a fair and unbiased manner, ensuring compliance with regulations.</a:t>
            </a:r>
          </a:p>
          <a:p>
            <a:pPr marL="0" indent="0">
              <a:buNone/>
            </a:pPr>
            <a:r>
              <a:rPr lang="en-US" sz="4800" dirty="0"/>
              <a:t>Applicant Income: Segment applicants based on their income levels to determine which income brackets are more likely to receive loans. Higher income has indicated higher loan eligibility.</a:t>
            </a:r>
          </a:p>
          <a:p>
            <a:pPr marL="0" indent="0">
              <a:buNone/>
            </a:pPr>
            <a:r>
              <a:rPr lang="en-US" sz="4800" dirty="0"/>
              <a:t>Credit History: Focus on applicants with good credit history as they are more likely to be eligible for loans. Create segments based on credit scores or history.</a:t>
            </a:r>
          </a:p>
          <a:p>
            <a:endParaRPr lang="en-US" dirty="0"/>
          </a:p>
        </p:txBody>
      </p:sp>
    </p:spTree>
    <p:extLst>
      <p:ext uri="{BB962C8B-B14F-4D97-AF65-F5344CB8AC3E}">
        <p14:creationId xmlns:p14="http://schemas.microsoft.com/office/powerpoint/2010/main" val="152776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F292-92B2-7F1E-1CFD-3740FF3BF918}"/>
              </a:ext>
            </a:extLst>
          </p:cNvPr>
          <p:cNvSpPr>
            <a:spLocks noGrp="1"/>
          </p:cNvSpPr>
          <p:nvPr>
            <p:ph type="title"/>
          </p:nvPr>
        </p:nvSpPr>
        <p:spPr>
          <a:xfrm>
            <a:off x="3073564" y="988908"/>
            <a:ext cx="2815959" cy="817278"/>
          </a:xfrm>
        </p:spPr>
        <p:txBody>
          <a:bodyPr>
            <a:normAutofit/>
          </a:bodyPr>
          <a:lstStyle/>
          <a:p>
            <a:r>
              <a:rPr lang="en-US" sz="40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61C5171-7DE5-391B-FC4D-3E6EF5E8AE86}"/>
              </a:ext>
            </a:extLst>
          </p:cNvPr>
          <p:cNvSpPr>
            <a:spLocks noGrp="1"/>
          </p:cNvSpPr>
          <p:nvPr>
            <p:ph idx="1"/>
          </p:nvPr>
        </p:nvSpPr>
        <p:spPr/>
        <p:txBody>
          <a:bodyPr/>
          <a:lstStyle/>
          <a:p>
            <a:pPr marL="0" indent="0">
              <a:buNone/>
            </a:pPr>
            <a:r>
              <a:rPr lang="en-US" dirty="0"/>
              <a:t>By focusing on Gender, Applicant Income, and Credit History, Dream Housing Finance can effectively streamline their loan eligibility process. The recommendation is to use machine learning models to identify and validate these factors' impact on loan approvals. Implementing a targeted approach based on these insights will enhance efficiency and accuracy in loan processing while ensuring fair and unbiased decision-making. Regularly updating the system and reviewing for biases will ensure long-term effectiveness and compliance.</a:t>
            </a:r>
          </a:p>
          <a:p>
            <a:endParaRPr lang="en-US" dirty="0"/>
          </a:p>
        </p:txBody>
      </p:sp>
    </p:spTree>
    <p:extLst>
      <p:ext uri="{BB962C8B-B14F-4D97-AF65-F5344CB8AC3E}">
        <p14:creationId xmlns:p14="http://schemas.microsoft.com/office/powerpoint/2010/main" val="11324428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{68AC8C88-7305-4214-A003-5F50A7956FEF}tf22712842_win32</Template>
  <TotalTime>89</TotalTime>
  <Words>998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Bookman Old Style</vt:lpstr>
      <vt:lpstr>Calibri</vt:lpstr>
      <vt:lpstr>Candara</vt:lpstr>
      <vt:lpstr>Consolas</vt:lpstr>
      <vt:lpstr>Franklin Gothic Book</vt:lpstr>
      <vt:lpstr>Custom</vt:lpstr>
      <vt:lpstr>Prediction of Loan Approval for Dream Housing Finance Company</vt:lpstr>
      <vt:lpstr>Business Problem</vt:lpstr>
      <vt:lpstr>Relationship between credit history and loan amount</vt:lpstr>
      <vt:lpstr>Relationship between Applicant income versus Loan Amount</vt:lpstr>
      <vt:lpstr>Loan Amount versus Property Area colored by Loan status</vt:lpstr>
      <vt:lpstr>Credit History versus Loan Status</vt:lpstr>
      <vt:lpstr>Count of credit history by gender and loan status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2024-08-30T12:23:53Z</dcterms:created>
  <dcterms:modified xsi:type="dcterms:W3CDTF">2024-08-30T13:53:23Z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