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60" r:id="rId4"/>
    <p:sldId id="271" r:id="rId5"/>
    <p:sldId id="269" r:id="rId6"/>
    <p:sldId id="270" r:id="rId7"/>
    <p:sldId id="266" r:id="rId8"/>
    <p:sldId id="265" r:id="rId9"/>
    <p:sldId id="268" r:id="rId10"/>
    <p:sldId id="263" r:id="rId11"/>
    <p:sldId id="267" r:id="rId12"/>
    <p:sldId id="264" r:id="rId13"/>
    <p:sldId id="261" r:id="rId14"/>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4FCDA-256D-4D28-B484-F89BDD8DFFA0}" v="47" dt="2020-10-26T06:30:00.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p:cViewPr varScale="1">
        <p:scale>
          <a:sx n="86" d="100"/>
          <a:sy n="86" d="100"/>
        </p:scale>
        <p:origin x="1334" y="5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320A283-216C-46C2-9477-54EB1A7AE1A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en-US"/>
          </a:p>
        </p:txBody>
      </p:sp>
      <p:sp>
        <p:nvSpPr>
          <p:cNvPr id="69635" name="Rectangle 3">
            <a:extLst>
              <a:ext uri="{FF2B5EF4-FFF2-40B4-BE49-F238E27FC236}">
                <a16:creationId xmlns:a16="http://schemas.microsoft.com/office/drawing/2014/main" id="{FE559AD8-8103-4BC6-A286-4557373968D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en-US"/>
          </a:p>
        </p:txBody>
      </p:sp>
      <p:sp>
        <p:nvSpPr>
          <p:cNvPr id="69636" name="Rectangle 4">
            <a:extLst>
              <a:ext uri="{FF2B5EF4-FFF2-40B4-BE49-F238E27FC236}">
                <a16:creationId xmlns:a16="http://schemas.microsoft.com/office/drawing/2014/main" id="{BD4D5C81-FD25-4C0E-A3E1-F267A8DCCCD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8AABBE22-10D4-432F-8468-D42EBC5F54E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8163FFCE-2BE7-44E2-AB19-D129AE63DE5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en-US"/>
          </a:p>
        </p:txBody>
      </p:sp>
      <p:sp>
        <p:nvSpPr>
          <p:cNvPr id="69639" name="Rectangle 7">
            <a:extLst>
              <a:ext uri="{FF2B5EF4-FFF2-40B4-BE49-F238E27FC236}">
                <a16:creationId xmlns:a16="http://schemas.microsoft.com/office/drawing/2014/main" id="{CBA7C48B-03B1-421E-8D71-7375FD9F91F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04BF2995-D4CC-492E-BAD6-BA81AE194A2A}"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C19B30C-7DAA-4B20-AAF3-3560B9F4795F}"/>
              </a:ext>
            </a:extLst>
          </p:cNvPr>
          <p:cNvSpPr>
            <a:spLocks noGrp="1" noChangeArrowheads="1"/>
          </p:cNvSpPr>
          <p:nvPr>
            <p:ph type="ctrTitle"/>
          </p:nvPr>
        </p:nvSpPr>
        <p:spPr>
          <a:xfrm>
            <a:off x="2987675" y="2420938"/>
            <a:ext cx="5903913" cy="1109662"/>
          </a:xfrm>
          <a:effectLst>
            <a:outerShdw dist="17961" dir="2700000" algn="ctr" rotWithShape="0">
              <a:schemeClr val="bg2"/>
            </a:outerShdw>
          </a:effectLst>
        </p:spPr>
        <p:txBody>
          <a:bodyPr/>
          <a:lstStyle>
            <a:lvl1pPr algn="l">
              <a:defRPr sz="3200"/>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80A59FFA-9E0E-41DC-B96C-C8A490B43D19}"/>
              </a:ext>
            </a:extLst>
          </p:cNvPr>
          <p:cNvSpPr>
            <a:spLocks noGrp="1" noChangeArrowheads="1"/>
          </p:cNvSpPr>
          <p:nvPr>
            <p:ph type="subTitle" idx="1"/>
          </p:nvPr>
        </p:nvSpPr>
        <p:spPr>
          <a:xfrm>
            <a:off x="2987675" y="3308350"/>
            <a:ext cx="5903913" cy="696913"/>
          </a:xfrm>
          <a:effectLst>
            <a:outerShdw dist="17961" dir="2700000" algn="ctr" rotWithShape="0">
              <a:schemeClr val="bg2"/>
            </a:outerShdw>
          </a:effectLst>
        </p:spPr>
        <p:txBody>
          <a:bodyPr/>
          <a:lstStyle>
            <a:lvl1pPr marL="0" indent="0">
              <a:buFontTx/>
              <a:buNone/>
              <a:defRPr sz="2400" b="1">
                <a:solidFill>
                  <a:schemeClr val="tx2"/>
                </a:solidFill>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2E6A-A93B-46CD-939A-BAC1E98D7D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E9F413-1C19-401E-8856-F949E8080D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341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C0D21D-4FA2-476C-86DC-3715F88F60AE}"/>
              </a:ext>
            </a:extLst>
          </p:cNvPr>
          <p:cNvSpPr>
            <a:spLocks noGrp="1"/>
          </p:cNvSpPr>
          <p:nvPr>
            <p:ph type="title" orient="vert"/>
          </p:nvPr>
        </p:nvSpPr>
        <p:spPr>
          <a:xfrm>
            <a:off x="7119938" y="476250"/>
            <a:ext cx="2024062" cy="57610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C31604-1A3E-4A2F-82ED-E862FE00880F}"/>
              </a:ext>
            </a:extLst>
          </p:cNvPr>
          <p:cNvSpPr>
            <a:spLocks noGrp="1"/>
          </p:cNvSpPr>
          <p:nvPr>
            <p:ph type="body" orient="vert" idx="1"/>
          </p:nvPr>
        </p:nvSpPr>
        <p:spPr>
          <a:xfrm>
            <a:off x="1042988" y="476250"/>
            <a:ext cx="592455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888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E366-0FC3-4B8C-A926-006D0091BC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EA0E1-0F0E-4C85-9E12-CD7BE09EFE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063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C549-664D-4363-9678-573ACD91F7D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4395D-ECBA-442C-8B91-B6199B41E38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987446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49B6-D978-4679-A8BA-0EB019F4A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EB553-AB92-46D0-A923-C843CBA925F3}"/>
              </a:ext>
            </a:extLst>
          </p:cNvPr>
          <p:cNvSpPr>
            <a:spLocks noGrp="1"/>
          </p:cNvSpPr>
          <p:nvPr>
            <p:ph sz="half" idx="1"/>
          </p:nvPr>
        </p:nvSpPr>
        <p:spPr>
          <a:xfrm>
            <a:off x="1727200" y="1125538"/>
            <a:ext cx="3632200"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5CA44-2177-4B72-BDF5-93B83478C02E}"/>
              </a:ext>
            </a:extLst>
          </p:cNvPr>
          <p:cNvSpPr>
            <a:spLocks noGrp="1"/>
          </p:cNvSpPr>
          <p:nvPr>
            <p:ph sz="half" idx="2"/>
          </p:nvPr>
        </p:nvSpPr>
        <p:spPr>
          <a:xfrm>
            <a:off x="5511800" y="1125538"/>
            <a:ext cx="3632200"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693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E5B6-9B0A-46A4-94ED-2E567BF80A3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F09ACF-4373-42FF-8812-74A1F59182B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B2BE10-549B-4D82-B57B-E6C810DF1F1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F9D7F6-1E8B-4C14-8D40-EAF8B9832C3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5EDF77-134C-44DD-9D9B-FBCD0E22244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184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7577-7B89-4BA7-B39D-92E14A9C174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585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28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913B-FA8D-4CB2-AEE9-38B0C30426C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C930B7-43BD-432C-82C6-8FF1E10747A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71DEC-E221-4D24-9547-860D588A5BD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7688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C8B7-5CA2-412D-9785-36D2A945EE6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03F22-ED11-4A30-BDF9-B2BAD568B5C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331929-D6CE-4932-B6F9-615D283CC17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29333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64F51E0-ACE2-4CB7-A175-CD9452B0461F}"/>
              </a:ext>
            </a:extLst>
          </p:cNvPr>
          <p:cNvSpPr>
            <a:spLocks noGrp="1" noChangeArrowheads="1"/>
          </p:cNvSpPr>
          <p:nvPr>
            <p:ph type="title"/>
          </p:nvPr>
        </p:nvSpPr>
        <p:spPr bwMode="auto">
          <a:xfrm>
            <a:off x="1042988" y="476250"/>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AC23E08B-6EF4-4495-8B00-5767DC6FC669}"/>
              </a:ext>
            </a:extLst>
          </p:cNvPr>
          <p:cNvSpPr>
            <a:spLocks noGrp="1" noChangeArrowheads="1"/>
          </p:cNvSpPr>
          <p:nvPr>
            <p:ph type="body" idx="1"/>
          </p:nvPr>
        </p:nvSpPr>
        <p:spPr bwMode="auto">
          <a:xfrm>
            <a:off x="1727200" y="1125538"/>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1" fontAlgn="base" hangingPunct="1">
        <a:spcBef>
          <a:spcPct val="0"/>
        </a:spcBef>
        <a:spcAft>
          <a:spcPct val="0"/>
        </a:spcAft>
        <a:defRPr sz="3600" b="1" kern="1200">
          <a:solidFill>
            <a:schemeClr val="tx2"/>
          </a:solidFill>
          <a:latin typeface="+mj-lt"/>
          <a:ea typeface="+mj-ea"/>
          <a:cs typeface="+mj-cs"/>
        </a:defRPr>
      </a:lvl1pPr>
      <a:lvl2pPr algn="r" rtl="0" eaLnBrk="1" fontAlgn="base" hangingPunct="1">
        <a:spcBef>
          <a:spcPct val="0"/>
        </a:spcBef>
        <a:spcAft>
          <a:spcPct val="0"/>
        </a:spcAft>
        <a:defRPr sz="3600" b="1">
          <a:solidFill>
            <a:schemeClr val="tx2"/>
          </a:solidFill>
          <a:latin typeface="Arial" panose="020B0604020202020204" pitchFamily="34" charset="0"/>
        </a:defRPr>
      </a:lvl2pPr>
      <a:lvl3pPr algn="r" rtl="0" eaLnBrk="1" fontAlgn="base" hangingPunct="1">
        <a:spcBef>
          <a:spcPct val="0"/>
        </a:spcBef>
        <a:spcAft>
          <a:spcPct val="0"/>
        </a:spcAft>
        <a:defRPr sz="3600" b="1">
          <a:solidFill>
            <a:schemeClr val="tx2"/>
          </a:solidFill>
          <a:latin typeface="Arial" panose="020B0604020202020204" pitchFamily="34" charset="0"/>
        </a:defRPr>
      </a:lvl3pPr>
      <a:lvl4pPr algn="r" rtl="0" eaLnBrk="1" fontAlgn="base" hangingPunct="1">
        <a:spcBef>
          <a:spcPct val="0"/>
        </a:spcBef>
        <a:spcAft>
          <a:spcPct val="0"/>
        </a:spcAft>
        <a:defRPr sz="3600" b="1">
          <a:solidFill>
            <a:schemeClr val="tx2"/>
          </a:solidFill>
          <a:latin typeface="Arial" panose="020B0604020202020204" pitchFamily="34" charset="0"/>
        </a:defRPr>
      </a:lvl4pPr>
      <a:lvl5pPr algn="r" rtl="0" eaLnBrk="1" fontAlgn="base" hangingPunct="1">
        <a:spcBef>
          <a:spcPct val="0"/>
        </a:spcBef>
        <a:spcAft>
          <a:spcPct val="0"/>
        </a:spcAft>
        <a:defRPr sz="3600" b="1">
          <a:solidFill>
            <a:schemeClr val="tx2"/>
          </a:solidFill>
          <a:latin typeface="Arial" panose="020B0604020202020204" pitchFamily="34" charset="0"/>
        </a:defRPr>
      </a:lvl5pPr>
      <a:lvl6pPr marL="457200" algn="r" rtl="0" eaLnBrk="1" fontAlgn="base" hangingPunct="1">
        <a:spcBef>
          <a:spcPct val="0"/>
        </a:spcBef>
        <a:spcAft>
          <a:spcPct val="0"/>
        </a:spcAft>
        <a:defRPr sz="3600" b="1">
          <a:solidFill>
            <a:schemeClr val="tx2"/>
          </a:solidFill>
          <a:latin typeface="Arial" panose="020B0604020202020204" pitchFamily="34" charset="0"/>
        </a:defRPr>
      </a:lvl6pPr>
      <a:lvl7pPr marL="914400" algn="r" rtl="0" eaLnBrk="1" fontAlgn="base" hangingPunct="1">
        <a:spcBef>
          <a:spcPct val="0"/>
        </a:spcBef>
        <a:spcAft>
          <a:spcPct val="0"/>
        </a:spcAft>
        <a:defRPr sz="3600" b="1">
          <a:solidFill>
            <a:schemeClr val="tx2"/>
          </a:solidFill>
          <a:latin typeface="Arial" panose="020B0604020202020204" pitchFamily="34" charset="0"/>
        </a:defRPr>
      </a:lvl7pPr>
      <a:lvl8pPr marL="1371600" algn="r" rtl="0" eaLnBrk="1" fontAlgn="base" hangingPunct="1">
        <a:spcBef>
          <a:spcPct val="0"/>
        </a:spcBef>
        <a:spcAft>
          <a:spcPct val="0"/>
        </a:spcAft>
        <a:defRPr sz="3600" b="1">
          <a:solidFill>
            <a:schemeClr val="tx2"/>
          </a:solidFill>
          <a:latin typeface="Arial" panose="020B0604020202020204" pitchFamily="34" charset="0"/>
        </a:defRPr>
      </a:lvl8pPr>
      <a:lvl9pPr marL="1828800" algn="r" rtl="0" eaLnBrk="1" fontAlgn="base" hangingPunct="1">
        <a:spcBef>
          <a:spcPct val="0"/>
        </a:spcBef>
        <a:spcAft>
          <a:spcPct val="0"/>
        </a:spcAft>
        <a:defRPr sz="36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www.mlb.com/stats/" TargetMode="External"/><Relationship Id="rId4" Type="http://schemas.openxmlformats.org/officeDocument/2006/relationships/hyperlink" Target="https://slate.com/news-and-politics/2020/06/mlb-players-restart-2020-baseball-season-schedule-rules-changes-spring-training.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a:extLst>
              <a:ext uri="{FF2B5EF4-FFF2-40B4-BE49-F238E27FC236}">
                <a16:creationId xmlns:a16="http://schemas.microsoft.com/office/drawing/2014/main" id="{169D39F1-2B26-44E9-B469-206D03EF5C9F}"/>
              </a:ext>
            </a:extLst>
          </p:cNvPr>
          <p:cNvSpPr>
            <a:spLocks noGrp="1" noChangeArrowheads="1"/>
          </p:cNvSpPr>
          <p:nvPr>
            <p:ph type="ctrTitle"/>
          </p:nvPr>
        </p:nvSpPr>
        <p:spPr>
          <a:xfrm>
            <a:off x="2706444" y="144597"/>
            <a:ext cx="5154613" cy="720725"/>
          </a:xfrm>
          <a:effectLst>
            <a:glow rad="63500">
              <a:schemeClr val="accent1">
                <a:satMod val="175000"/>
                <a:alpha val="40000"/>
              </a:schemeClr>
            </a:glow>
            <a:innerShdw blurRad="63500" dist="50800" dir="18900000">
              <a:prstClr val="black">
                <a:alpha val="50000"/>
              </a:prstClr>
            </a:innerShdw>
          </a:effectLst>
        </p:spPr>
        <p:txBody>
          <a:bodyPr/>
          <a:lstStyle/>
          <a:p>
            <a:r>
              <a:rPr lang="en-US" altLang="en-US" sz="4400" dirty="0">
                <a:solidFill>
                  <a:schemeClr val="bg1"/>
                </a:solidFill>
                <a:latin typeface="Sitka Subheading" panose="02000505000000020004" pitchFamily="2" charset="0"/>
              </a:rPr>
              <a:t>Moneyball 2.0</a:t>
            </a:r>
          </a:p>
        </p:txBody>
      </p:sp>
      <p:sp>
        <p:nvSpPr>
          <p:cNvPr id="34829" name="Rectangle 13">
            <a:extLst>
              <a:ext uri="{FF2B5EF4-FFF2-40B4-BE49-F238E27FC236}">
                <a16:creationId xmlns:a16="http://schemas.microsoft.com/office/drawing/2014/main" id="{C102D206-25F7-4098-983A-89B9E123DFD1}"/>
              </a:ext>
            </a:extLst>
          </p:cNvPr>
          <p:cNvSpPr>
            <a:spLocks noGrp="1" noChangeArrowheads="1"/>
          </p:cNvSpPr>
          <p:nvPr>
            <p:ph type="subTitle" idx="1"/>
          </p:nvPr>
        </p:nvSpPr>
        <p:spPr>
          <a:xfrm>
            <a:off x="3349625" y="3141663"/>
            <a:ext cx="2590800" cy="647700"/>
          </a:xfrm>
        </p:spPr>
        <p:txBody>
          <a:bodyPr/>
          <a:lstStyle/>
          <a:p>
            <a:r>
              <a:rPr lang="en-US" altLang="en-US" dirty="0"/>
              <a:t> </a:t>
            </a:r>
            <a:endParaRPr lang="uk-UA" altLang="en-US" dirty="0"/>
          </a:p>
        </p:txBody>
      </p:sp>
      <p:sp>
        <p:nvSpPr>
          <p:cNvPr id="2" name="TextBox 1">
            <a:extLst>
              <a:ext uri="{FF2B5EF4-FFF2-40B4-BE49-F238E27FC236}">
                <a16:creationId xmlns:a16="http://schemas.microsoft.com/office/drawing/2014/main" id="{E4E13A0A-2A04-46E2-B2C8-E65670EA242F}"/>
              </a:ext>
            </a:extLst>
          </p:cNvPr>
          <p:cNvSpPr txBox="1"/>
          <p:nvPr/>
        </p:nvSpPr>
        <p:spPr>
          <a:xfrm>
            <a:off x="2286000" y="762000"/>
            <a:ext cx="5459413" cy="677108"/>
          </a:xfrm>
          <a:prstGeom prst="rect">
            <a:avLst/>
          </a:prstGeom>
          <a:noFill/>
        </p:spPr>
        <p:txBody>
          <a:bodyPr wrap="square" rtlCol="0">
            <a:spAutoFit/>
          </a:bodyPr>
          <a:lstStyle/>
          <a:p>
            <a:r>
              <a:rPr lang="en-US" sz="2000" i="1" dirty="0">
                <a:solidFill>
                  <a:schemeClr val="bg1"/>
                </a:solidFill>
                <a:latin typeface="Sitka Subheading" panose="02000505000000020004" pitchFamily="2" charset="0"/>
              </a:rPr>
              <a:t>An Examination of America’s Pastime </a:t>
            </a:r>
          </a:p>
          <a:p>
            <a:endParaRPr lang="en-US" dirty="0"/>
          </a:p>
        </p:txBody>
      </p:sp>
      <p:sp>
        <p:nvSpPr>
          <p:cNvPr id="3" name="TextBox 2">
            <a:extLst>
              <a:ext uri="{FF2B5EF4-FFF2-40B4-BE49-F238E27FC236}">
                <a16:creationId xmlns:a16="http://schemas.microsoft.com/office/drawing/2014/main" id="{8E42AAB4-247A-4279-909E-718BE7141DD4}"/>
              </a:ext>
            </a:extLst>
          </p:cNvPr>
          <p:cNvSpPr txBox="1"/>
          <p:nvPr/>
        </p:nvSpPr>
        <p:spPr>
          <a:xfrm>
            <a:off x="835024" y="5257800"/>
            <a:ext cx="3810000" cy="646331"/>
          </a:xfrm>
          <a:prstGeom prst="rect">
            <a:avLst/>
          </a:prstGeom>
          <a:noFill/>
        </p:spPr>
        <p:txBody>
          <a:bodyPr wrap="square" rtlCol="0">
            <a:spAutoFit/>
          </a:bodyPr>
          <a:lstStyle/>
          <a:p>
            <a:r>
              <a:rPr lang="en-US" dirty="0">
                <a:solidFill>
                  <a:schemeClr val="bg1"/>
                </a:solidFill>
                <a:latin typeface="Sitka Subheading" panose="02000505000000020004" pitchFamily="2" charset="0"/>
              </a:rPr>
              <a:t>Shawn Williams</a:t>
            </a:r>
          </a:p>
          <a:p>
            <a:r>
              <a:rPr lang="en-US" dirty="0">
                <a:solidFill>
                  <a:schemeClr val="bg1"/>
                </a:solidFill>
                <a:latin typeface="Sitka Subheading" panose="02000505000000020004" pitchFamily="2" charset="0"/>
              </a:rPr>
              <a:t>Mark Williams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1908175" y="188913"/>
            <a:ext cx="7127875" cy="723900"/>
          </a:xfrm>
        </p:spPr>
        <p:txBody>
          <a:bodyPr/>
          <a:lstStyle/>
          <a:p>
            <a:pPr algn="l"/>
            <a:r>
              <a:rPr lang="en-US" altLang="en-US" sz="2800" dirty="0">
                <a:solidFill>
                  <a:schemeClr val="tx1"/>
                </a:solidFill>
              </a:rPr>
              <a:t>HTML</a:t>
            </a:r>
          </a:p>
        </p:txBody>
      </p:sp>
      <p:sp>
        <p:nvSpPr>
          <p:cNvPr id="114691" name="Rectangle 3">
            <a:extLst>
              <a:ext uri="{FF2B5EF4-FFF2-40B4-BE49-F238E27FC236}">
                <a16:creationId xmlns:a16="http://schemas.microsoft.com/office/drawing/2014/main" id="{B70EA7FD-27C0-45C1-8C35-02D3973F15DF}"/>
              </a:ext>
            </a:extLst>
          </p:cNvPr>
          <p:cNvSpPr>
            <a:spLocks noGrp="1" noChangeArrowheads="1"/>
          </p:cNvSpPr>
          <p:nvPr>
            <p:ph type="body" idx="1"/>
          </p:nvPr>
        </p:nvSpPr>
        <p:spPr>
          <a:xfrm>
            <a:off x="1919288" y="1052513"/>
            <a:ext cx="7116762" cy="5616575"/>
          </a:xfrm>
        </p:spPr>
        <p:txBody>
          <a:bodyPr/>
          <a:lstStyle/>
          <a:p>
            <a:endParaRPr lang="en-US" altLang="en-US" dirty="0"/>
          </a:p>
        </p:txBody>
      </p:sp>
    </p:spTree>
    <p:extLst>
      <p:ext uri="{BB962C8B-B14F-4D97-AF65-F5344CB8AC3E}">
        <p14:creationId xmlns:p14="http://schemas.microsoft.com/office/powerpoint/2010/main" val="158414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1908175" y="188913"/>
            <a:ext cx="7127875" cy="723900"/>
          </a:xfrm>
        </p:spPr>
        <p:txBody>
          <a:bodyPr/>
          <a:lstStyle/>
          <a:p>
            <a:pPr algn="l"/>
            <a:r>
              <a:rPr lang="en-US" altLang="en-US" sz="2800" dirty="0">
                <a:solidFill>
                  <a:schemeClr val="tx1"/>
                </a:solidFill>
              </a:rPr>
              <a:t>Project Considerations</a:t>
            </a:r>
          </a:p>
        </p:txBody>
      </p:sp>
      <p:sp>
        <p:nvSpPr>
          <p:cNvPr id="114691" name="Rectangle 3">
            <a:extLst>
              <a:ext uri="{FF2B5EF4-FFF2-40B4-BE49-F238E27FC236}">
                <a16:creationId xmlns:a16="http://schemas.microsoft.com/office/drawing/2014/main" id="{B70EA7FD-27C0-45C1-8C35-02D3973F15DF}"/>
              </a:ext>
            </a:extLst>
          </p:cNvPr>
          <p:cNvSpPr>
            <a:spLocks noGrp="1" noChangeArrowheads="1"/>
          </p:cNvSpPr>
          <p:nvPr>
            <p:ph type="body" idx="1"/>
          </p:nvPr>
        </p:nvSpPr>
        <p:spPr>
          <a:xfrm>
            <a:off x="1919288" y="1052513"/>
            <a:ext cx="7116762" cy="5616575"/>
          </a:xfrm>
        </p:spPr>
        <p:txBody>
          <a:bodyPr/>
          <a:lstStyle/>
          <a:p>
            <a:pPr marL="0" marR="0" indent="0">
              <a:lnSpc>
                <a:spcPct val="107000"/>
              </a:lnSpc>
              <a:spcBef>
                <a:spcPts val="0"/>
              </a:spcBef>
              <a:spcAft>
                <a:spcPts val="800"/>
              </a:spcAft>
              <a:buNone/>
            </a:pPr>
            <a:r>
              <a:rPr lang="en-US" sz="2400" b="1" u="sng" dirty="0">
                <a:effectLst/>
                <a:latin typeface="Calibri" panose="020F0502020204030204" pitchFamily="34" charset="0"/>
                <a:ea typeface="Calibri" panose="020F0502020204030204" pitchFamily="34" charset="0"/>
                <a:cs typeface="Calibri" panose="020F0502020204030204" pitchFamily="34" charset="0"/>
              </a:rPr>
              <a:t>Lessons</a:t>
            </a:r>
            <a:endParaRPr lang="en-US" sz="2400" u="sng"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0"/>
              </a:spcBef>
              <a:spcAft>
                <a:spcPts val="0"/>
              </a:spcAft>
            </a:pPr>
            <a:r>
              <a:rPr lang="en-US" sz="1800" dirty="0">
                <a:latin typeface="Calibri" panose="020F0502020204030204" pitchFamily="34" charset="0"/>
                <a:ea typeface="Calibri" panose="020F0502020204030204" pitchFamily="34" charset="0"/>
                <a:cs typeface="Times New Roman" panose="02020603050405020304" pitchFamily="18" charset="0"/>
              </a:rPr>
              <a:t>Additional</a:t>
            </a:r>
            <a:r>
              <a:rPr lang="en-US" sz="1800" dirty="0">
                <a:effectLst/>
                <a:latin typeface="Calibri" panose="020F0502020204030204" pitchFamily="34" charset="0"/>
                <a:ea typeface="Calibri" panose="020F0502020204030204" pitchFamily="34" charset="0"/>
                <a:cs typeface="Times New Roman" panose="02020603050405020304" pitchFamily="18" charset="0"/>
              </a:rPr>
              <a:t> inputs/features (increase accuracy)</a:t>
            </a:r>
          </a:p>
          <a:p>
            <a:pP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Less outputs</a:t>
            </a:r>
          </a:p>
          <a:p>
            <a:pP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More data</a:t>
            </a:r>
          </a:p>
          <a:p>
            <a:pP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Ensure outcomes included in each yr.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Look at individual games instead of seasons</a:t>
            </a:r>
          </a:p>
          <a:p>
            <a:pPr marL="0" marR="0" indent="0">
              <a:lnSpc>
                <a:spcPct val="107000"/>
              </a:lnSpc>
              <a:spcBef>
                <a:spcPts val="0"/>
              </a:spcBef>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2400" b="1" u="sng" dirty="0">
                <a:latin typeface="Calibri" panose="020F0502020204030204" pitchFamily="34" charset="0"/>
                <a:ea typeface="Calibri" panose="020F0502020204030204" pitchFamily="34" charset="0"/>
                <a:cs typeface="Times New Roman" panose="02020603050405020304" pitchFamily="18" charset="0"/>
              </a:rPr>
              <a:t>Questions</a:t>
            </a:r>
            <a:endParaRPr lang="en-US" sz="24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Why did neural network pick Montreal for 2020?</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Why were most of the picks in the center of their respected division?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Why were last place teams picked?</a:t>
            </a:r>
          </a:p>
          <a:p>
            <a:pPr marL="0" indent="0">
              <a:buNone/>
            </a:pPr>
            <a:endParaRPr lang="en-US" altLang="en-US" dirty="0"/>
          </a:p>
        </p:txBody>
      </p:sp>
    </p:spTree>
    <p:extLst>
      <p:ext uri="{BB962C8B-B14F-4D97-AF65-F5344CB8AC3E}">
        <p14:creationId xmlns:p14="http://schemas.microsoft.com/office/powerpoint/2010/main" val="310152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1908175" y="188913"/>
            <a:ext cx="7127875" cy="723900"/>
          </a:xfrm>
        </p:spPr>
        <p:txBody>
          <a:bodyPr/>
          <a:lstStyle/>
          <a:p>
            <a:pPr algn="l"/>
            <a:r>
              <a:rPr lang="en-US" altLang="en-US" sz="2800" dirty="0">
                <a:solidFill>
                  <a:schemeClr val="tx1"/>
                </a:solidFill>
              </a:rPr>
              <a:t>Conclusion</a:t>
            </a:r>
          </a:p>
        </p:txBody>
      </p:sp>
      <p:sp>
        <p:nvSpPr>
          <p:cNvPr id="114691" name="Rectangle 3">
            <a:extLst>
              <a:ext uri="{FF2B5EF4-FFF2-40B4-BE49-F238E27FC236}">
                <a16:creationId xmlns:a16="http://schemas.microsoft.com/office/drawing/2014/main" id="{B70EA7FD-27C0-45C1-8C35-02D3973F15DF}"/>
              </a:ext>
            </a:extLst>
          </p:cNvPr>
          <p:cNvSpPr>
            <a:spLocks noGrp="1" noChangeArrowheads="1"/>
          </p:cNvSpPr>
          <p:nvPr>
            <p:ph type="body" idx="1"/>
          </p:nvPr>
        </p:nvSpPr>
        <p:spPr>
          <a:xfrm>
            <a:off x="2027238" y="539678"/>
            <a:ext cx="7116762" cy="5616575"/>
          </a:xfrm>
        </p:spPr>
        <p:txBody>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Requiring 36 outputs yields 0.20 accuracy (2 outputs yield &gt; 0.70)</a:t>
            </a:r>
          </a:p>
          <a:p>
            <a:pP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Neural Network appears to be the better model</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2015 Neural Network accurately picked the World Series Champ,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RandomForest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picked Toronto (Made it to ALCS)</a:t>
            </a:r>
          </a:p>
          <a:p>
            <a:r>
              <a:rPr lang="en-US" altLang="en-US" sz="1800" dirty="0">
                <a:latin typeface="Calibri" panose="020F0502020204030204" pitchFamily="34" charset="0"/>
                <a:cs typeface="Calibri" panose="020F0502020204030204" pitchFamily="34" charset="0"/>
              </a:rPr>
              <a:t>Overall, the models were a poor indicator of winners</a:t>
            </a:r>
          </a:p>
        </p:txBody>
      </p:sp>
    </p:spTree>
    <p:extLst>
      <p:ext uri="{BB962C8B-B14F-4D97-AF65-F5344CB8AC3E}">
        <p14:creationId xmlns:p14="http://schemas.microsoft.com/office/powerpoint/2010/main" val="108483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1908175" y="188913"/>
            <a:ext cx="7127875" cy="723900"/>
          </a:xfrm>
        </p:spPr>
        <p:txBody>
          <a:bodyPr/>
          <a:lstStyle/>
          <a:p>
            <a:pPr algn="l"/>
            <a:r>
              <a:rPr lang="en-US" altLang="en-US" sz="2800" dirty="0">
                <a:solidFill>
                  <a:schemeClr val="tx1"/>
                </a:solidFill>
              </a:rPr>
              <a:t>Project Sources</a:t>
            </a:r>
          </a:p>
        </p:txBody>
      </p:sp>
      <p:sp>
        <p:nvSpPr>
          <p:cNvPr id="114691" name="Rectangle 3">
            <a:extLst>
              <a:ext uri="{FF2B5EF4-FFF2-40B4-BE49-F238E27FC236}">
                <a16:creationId xmlns:a16="http://schemas.microsoft.com/office/drawing/2014/main" id="{B70EA7FD-27C0-45C1-8C35-02D3973F15DF}"/>
              </a:ext>
            </a:extLst>
          </p:cNvPr>
          <p:cNvSpPr>
            <a:spLocks noGrp="1" noChangeArrowheads="1"/>
          </p:cNvSpPr>
          <p:nvPr>
            <p:ph type="body" idx="1"/>
          </p:nvPr>
        </p:nvSpPr>
        <p:spPr>
          <a:xfrm>
            <a:off x="1919288" y="1052513"/>
            <a:ext cx="7116762" cy="5616575"/>
          </a:xfrm>
        </p:spPr>
        <p:txBody>
          <a:bodyPr/>
          <a:lstStyle/>
          <a:p>
            <a:r>
              <a:rPr lang="en-US" altLang="en-US" dirty="0">
                <a:hlinkClick r:id="rId3"/>
              </a:rPr>
              <a:t>http://www.seanlahman.com/baseball-archive/statistics</a:t>
            </a:r>
            <a:r>
              <a:rPr lang="en-US" altLang="en-US" dirty="0"/>
              <a:t> (MLB Data)</a:t>
            </a:r>
          </a:p>
          <a:p>
            <a:r>
              <a:rPr lang="en-US" altLang="en-US" dirty="0">
                <a:hlinkClick r:id="rId4"/>
              </a:rPr>
              <a:t>https://slate.com/news-and-politics/2020/06/mlb-players-restart-2020-baseball-season-schedule-rules-changes-spring-training.html</a:t>
            </a:r>
            <a:r>
              <a:rPr lang="en-US" altLang="en-US" dirty="0"/>
              <a:t> (PP Image)</a:t>
            </a:r>
          </a:p>
          <a:p>
            <a:r>
              <a:rPr lang="en-US" altLang="en-US" dirty="0">
                <a:hlinkClick r:id="rId5"/>
              </a:rPr>
              <a:t>https://www.mlb.com/stats/</a:t>
            </a:r>
            <a:r>
              <a:rPr lang="en-US" altLang="en-US" dirty="0"/>
              <a:t> (MLB Data)</a:t>
            </a:r>
          </a:p>
        </p:txBody>
      </p:sp>
    </p:spTree>
    <p:extLst>
      <p:ext uri="{BB962C8B-B14F-4D97-AF65-F5344CB8AC3E}">
        <p14:creationId xmlns:p14="http://schemas.microsoft.com/office/powerpoint/2010/main" val="282859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1981200" y="-65087"/>
            <a:ext cx="8534400" cy="954087"/>
          </a:xfrm>
        </p:spPr>
        <p:txBody>
          <a:bodyPr/>
          <a:lstStyle/>
          <a:p>
            <a:pPr algn="l"/>
            <a:r>
              <a:rPr lang="en-US" altLang="en-US" sz="2800" dirty="0">
                <a:solidFill>
                  <a:schemeClr val="tx1"/>
                </a:solidFill>
              </a:rPr>
              <a:t>Project Purpose</a:t>
            </a:r>
          </a:p>
        </p:txBody>
      </p:sp>
      <p:sp>
        <p:nvSpPr>
          <p:cNvPr id="114691" name="Rectangle 3">
            <a:extLst>
              <a:ext uri="{FF2B5EF4-FFF2-40B4-BE49-F238E27FC236}">
                <a16:creationId xmlns:a16="http://schemas.microsoft.com/office/drawing/2014/main" id="{B70EA7FD-27C0-45C1-8C35-02D3973F15DF}"/>
              </a:ext>
            </a:extLst>
          </p:cNvPr>
          <p:cNvSpPr>
            <a:spLocks noGrp="1" noChangeArrowheads="1"/>
          </p:cNvSpPr>
          <p:nvPr>
            <p:ph type="body" idx="1"/>
          </p:nvPr>
        </p:nvSpPr>
        <p:spPr>
          <a:xfrm>
            <a:off x="1957724" y="889000"/>
            <a:ext cx="7116762" cy="2376487"/>
          </a:xfrm>
        </p:spPr>
        <p:txBody>
          <a:bodyPr/>
          <a:lstStyle/>
          <a:p>
            <a:r>
              <a:rPr lang="en-US" altLang="en-US" sz="2000" dirty="0"/>
              <a:t>Extracted MLB data from (1969-Present)</a:t>
            </a:r>
          </a:p>
          <a:p>
            <a:r>
              <a:rPr lang="en-US" altLang="en-US" sz="2000" dirty="0"/>
              <a:t>Determined which statistical categories were relevant to our overall objective</a:t>
            </a:r>
          </a:p>
          <a:p>
            <a:r>
              <a:rPr lang="en-US" altLang="en-US" sz="2000" dirty="0"/>
              <a:t>Built models to predict WS winners by team and league from (’15 -’20)</a:t>
            </a:r>
          </a:p>
          <a:p>
            <a:endParaRPr lang="en-US" altLang="en-US" sz="2000" i="1" dirty="0"/>
          </a:p>
          <a:p>
            <a:pPr marL="0" indent="0">
              <a:buNone/>
            </a:pPr>
            <a:endParaRPr lang="en-US" altLang="en-US" sz="2000" i="1" dirty="0"/>
          </a:p>
        </p:txBody>
      </p:sp>
      <p:pic>
        <p:nvPicPr>
          <p:cNvPr id="114699" name="Picture 11" descr="A general view from the outfield bleachers in center field of Guaranteed Rate Feld, home of the Chicago White Sox, on May 08, 2020 in Chicago, Illinois. ">
            <a:extLst>
              <a:ext uri="{FF2B5EF4-FFF2-40B4-BE49-F238E27FC236}">
                <a16:creationId xmlns:a16="http://schemas.microsoft.com/office/drawing/2014/main" id="{3068C53A-4D4B-4DB9-A545-92B06A4B0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971800"/>
            <a:ext cx="6400800"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2209800" y="184877"/>
            <a:ext cx="7127875" cy="723900"/>
          </a:xfrm>
        </p:spPr>
        <p:txBody>
          <a:bodyPr/>
          <a:lstStyle/>
          <a:p>
            <a:pPr algn="l"/>
            <a:r>
              <a:rPr lang="en-US" altLang="en-US" sz="2800" dirty="0">
                <a:solidFill>
                  <a:schemeClr val="tx1"/>
                </a:solidFill>
              </a:rPr>
              <a:t>Models</a:t>
            </a:r>
          </a:p>
        </p:txBody>
      </p:sp>
      <p:sp>
        <p:nvSpPr>
          <p:cNvPr id="114691" name="Rectangle 3">
            <a:extLst>
              <a:ext uri="{FF2B5EF4-FFF2-40B4-BE49-F238E27FC236}">
                <a16:creationId xmlns:a16="http://schemas.microsoft.com/office/drawing/2014/main" id="{B70EA7FD-27C0-45C1-8C35-02D3973F15DF}"/>
              </a:ext>
            </a:extLst>
          </p:cNvPr>
          <p:cNvSpPr>
            <a:spLocks noGrp="1" noChangeArrowheads="1"/>
          </p:cNvSpPr>
          <p:nvPr>
            <p:ph type="body" idx="1"/>
          </p:nvPr>
        </p:nvSpPr>
        <p:spPr>
          <a:xfrm>
            <a:off x="1919288" y="1052513"/>
            <a:ext cx="7116762" cy="5616575"/>
          </a:xfrm>
        </p:spPr>
        <p:txBody>
          <a:bodyPr/>
          <a:lstStyle/>
          <a:p>
            <a:r>
              <a:rPr lang="en-US" altLang="en-US" sz="2000" dirty="0"/>
              <a:t>SVM</a:t>
            </a:r>
          </a:p>
          <a:p>
            <a:r>
              <a:rPr lang="en-US" altLang="en-US" sz="2000" dirty="0" err="1"/>
              <a:t>RandomForestClassifier</a:t>
            </a:r>
            <a:endParaRPr lang="en-US" altLang="en-US" sz="2000" dirty="0"/>
          </a:p>
          <a:p>
            <a:r>
              <a:rPr lang="en-US" altLang="en-US" sz="2000" dirty="0"/>
              <a:t>Neural Network </a:t>
            </a:r>
          </a:p>
          <a:p>
            <a:pPr marL="0" indent="0">
              <a:buNone/>
            </a:pPr>
            <a:endParaRPr lang="en-US" altLang="en-US" sz="2000" b="1" dirty="0"/>
          </a:p>
          <a:p>
            <a:pPr marL="0" indent="0">
              <a:buNone/>
            </a:pPr>
            <a:r>
              <a:rPr lang="en-US" altLang="en-US" sz="2000" dirty="0"/>
              <a:t>Used </a:t>
            </a:r>
            <a:r>
              <a:rPr lang="en-US" altLang="en-US" sz="2000" b="1" dirty="0"/>
              <a:t>Test, Train, Split </a:t>
            </a:r>
            <a:r>
              <a:rPr lang="en-US" altLang="en-US" sz="2000" dirty="0"/>
              <a:t>and</a:t>
            </a:r>
            <a:r>
              <a:rPr lang="en-US" altLang="en-US" sz="2000" b="1" dirty="0"/>
              <a:t> </a:t>
            </a:r>
            <a:r>
              <a:rPr lang="en-US" altLang="en-US" sz="2000" b="1" dirty="0" err="1"/>
              <a:t>StandardScaler</a:t>
            </a:r>
            <a:endParaRPr lang="en-US" altLang="en-US" sz="2000" b="1" dirty="0"/>
          </a:p>
          <a:p>
            <a:pPr marL="0" marR="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Features (21)</a:t>
            </a:r>
          </a:p>
          <a:p>
            <a:pPr marL="0" marR="0" indent="0">
              <a:lnSpc>
                <a:spcPct val="107000"/>
              </a:lnSpc>
              <a:spcBef>
                <a:spcPts val="0"/>
              </a:spcBef>
              <a:spcAft>
                <a:spcPts val="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Calibri" panose="020F0502020204030204" pitchFamily="34" charset="0"/>
                <a:ea typeface="Calibri" panose="020F0502020204030204" pitchFamily="34" charset="0"/>
                <a:cs typeface="Times New Roman" panose="02020603050405020304" pitchFamily="18" charset="0"/>
              </a:rPr>
              <a:t>Year, League, Total Games, Home Games, Wins, Losses,	Winning %, </a:t>
            </a:r>
          </a:p>
          <a:p>
            <a:pPr marL="0" indent="0">
              <a:lnSpc>
                <a:spcPct val="107000"/>
              </a:lnSpc>
              <a:spcBef>
                <a:spcPts val="0"/>
              </a:spcBef>
              <a:spcAft>
                <a:spcPts val="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	Won World Series, Runs, At Bats, Hits, Doubles,  Triples, Homeruns, </a:t>
            </a:r>
          </a:p>
          <a:p>
            <a:pPr marL="0" indent="0">
              <a:lnSpc>
                <a:spcPct val="107000"/>
              </a:lnSpc>
              <a:spcBef>
                <a:spcPts val="0"/>
              </a:spcBef>
              <a:spcAft>
                <a:spcPts val="0"/>
              </a:spcAft>
              <a:buNone/>
            </a:pPr>
            <a:r>
              <a:rPr lang="en-US" sz="1600" dirty="0">
                <a:latin typeface="Calibri" panose="020F0502020204030204" pitchFamily="34" charset="0"/>
                <a:ea typeface="Calibri" panose="020F0502020204030204" pitchFamily="34" charset="0"/>
                <a:cs typeface="Times New Roman" panose="02020603050405020304" pitchFamily="18" charset="0"/>
              </a:rPr>
              <a:t>	Base by Ball, strikeouts, complete games, Stolen Bases, ERA, Shutouts, 	Saves, name</a:t>
            </a:r>
          </a:p>
          <a:p>
            <a:pPr marL="0" marR="0" indent="0">
              <a:lnSpc>
                <a:spcPct val="107000"/>
              </a:lnSpc>
              <a:spcBef>
                <a:spcPts val="0"/>
              </a:spcBef>
              <a:spcAft>
                <a:spcPts val="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Classes (names, n=36)</a:t>
            </a:r>
          </a:p>
          <a:p>
            <a:pPr marL="0" marR="0" indent="0">
              <a:lnSpc>
                <a:spcPct val="107000"/>
              </a:lnSpc>
              <a:spcBef>
                <a:spcPts val="0"/>
              </a:spcBef>
              <a:spcAft>
                <a:spcPts val="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Anaheim Angels, Arizona Diamondbacks, Atlanta Braves, Baltimore Orioles, Boston 	Red Sox, California Angels, Chicago Cubs, Chicago White Sox, Cincinnati Reds, 	Cleveland Indians, Colorado Rockies, Detroit Tigers, Florida Marlins, Houston 	Astros, Kansas City Royals, Los Angeles Angels of Anaheim, Los Angeles Dodgers, 	Miami Marlins, Milwaukee Brewers, Minnesota Twins, Montreal Expos, New York 	Mets, New York Yankees, Oakland Athletics, Philadelphia Phillies, Pittsburgh 	Pirates, San Diego Padres, San Francisco Giants, Seattle Mariners, </a:t>
            </a:r>
          </a:p>
          <a:p>
            <a:pPr marL="0" marR="0" indent="0">
              <a:lnSpc>
                <a:spcPct val="107000"/>
              </a:lnSpc>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St. Louis Cardinals, Tampa Bay Devil Rays, Tampa Bay Rays, Texas Rangers, </a:t>
            </a:r>
          </a:p>
          <a:p>
            <a:pPr marL="0" marR="0" indent="0">
              <a:lnSpc>
                <a:spcPct val="107000"/>
              </a:lnSpc>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Toronto Blue Jays, Washington Nationals, Washington Senators</a:t>
            </a:r>
          </a:p>
          <a:p>
            <a:pPr marL="0" marR="0" indent="0">
              <a:lnSpc>
                <a:spcPct val="107000"/>
              </a:lnSpc>
              <a:spcBef>
                <a:spcPts val="0"/>
              </a:spcBef>
              <a:spcAft>
                <a:spcPts val="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56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2209800" y="184877"/>
            <a:ext cx="7127875" cy="723900"/>
          </a:xfrm>
        </p:spPr>
        <p:txBody>
          <a:bodyPr/>
          <a:lstStyle/>
          <a:p>
            <a:pPr algn="l"/>
            <a:r>
              <a:rPr lang="en-US" altLang="en-US" sz="2800" dirty="0">
                <a:solidFill>
                  <a:schemeClr val="tx1"/>
                </a:solidFill>
              </a:rPr>
              <a:t>Models(</a:t>
            </a:r>
            <a:r>
              <a:rPr lang="en-US" altLang="en-US" sz="2800" dirty="0" err="1">
                <a:solidFill>
                  <a:schemeClr val="tx1"/>
                </a:solidFill>
              </a:rPr>
              <a:t>cont</a:t>
            </a:r>
            <a:r>
              <a:rPr lang="en-US" altLang="en-US" sz="2800" dirty="0">
                <a:solidFill>
                  <a:schemeClr val="tx1"/>
                </a:solidFill>
              </a:rPr>
              <a:t>’)</a:t>
            </a:r>
          </a:p>
        </p:txBody>
      </p:sp>
      <p:sp>
        <p:nvSpPr>
          <p:cNvPr id="114691" name="Rectangle 3">
            <a:extLst>
              <a:ext uri="{FF2B5EF4-FFF2-40B4-BE49-F238E27FC236}">
                <a16:creationId xmlns:a16="http://schemas.microsoft.com/office/drawing/2014/main" id="{B70EA7FD-27C0-45C1-8C35-02D3973F15DF}"/>
              </a:ext>
            </a:extLst>
          </p:cNvPr>
          <p:cNvSpPr>
            <a:spLocks noGrp="1" noChangeArrowheads="1"/>
          </p:cNvSpPr>
          <p:nvPr>
            <p:ph type="body" idx="1"/>
          </p:nvPr>
        </p:nvSpPr>
        <p:spPr>
          <a:xfrm>
            <a:off x="1919288" y="1052513"/>
            <a:ext cx="7116762" cy="5616575"/>
          </a:xfrm>
        </p:spPr>
        <p:txBody>
          <a:bodyPr/>
          <a:lstStyle/>
          <a:p>
            <a:pPr marL="0" marR="0" indent="0">
              <a:lnSpc>
                <a:spcPct val="107000"/>
              </a:lnSpc>
              <a:spcBef>
                <a:spcPts val="0"/>
              </a:spcBef>
              <a:spcAft>
                <a:spcPts val="80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SVM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Feature selection (16)</a:t>
            </a:r>
          </a:p>
          <a:p>
            <a:pPr marL="91440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Wins, Losses, Winning %, Won World Series, Runs, At Bats, Hits, Doubles,  Triples, Homeruns, Base by Balls, Stolen Bases, Strikeouts, ERA, Shutouts, Saves, name</a:t>
            </a:r>
          </a:p>
          <a:p>
            <a:pPr marL="91440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Parameter</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Linear Kernel</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‘C’ parameter - 500</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‘gamma’ – 0.0001</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Training accuracy – 0.13    (0.74 for Divisions)</a:t>
            </a:r>
          </a:p>
          <a:p>
            <a:pPr lvl="1">
              <a:lnSpc>
                <a:spcPct val="107000"/>
              </a:lnSpc>
              <a:spcBef>
                <a:spcPts val="0"/>
              </a:spcBef>
              <a:spcAft>
                <a:spcPts val="80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Testing accuracy – 0.18      (0.72 for Divisions)</a:t>
            </a:r>
          </a:p>
          <a:p>
            <a:pPr marL="0" marR="0" lvl="0" indent="0">
              <a:lnSpc>
                <a:spcPct val="107000"/>
              </a:lnSpc>
              <a:spcBef>
                <a:spcPts val="0"/>
              </a:spcBef>
              <a:spcAft>
                <a:spcPts val="0"/>
              </a:spcAft>
              <a:buNone/>
            </a:pP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Results</a:t>
            </a:r>
          </a:p>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	No correct results. No teams in playoffs.</a:t>
            </a:r>
          </a:p>
          <a:p>
            <a:pPr marL="742950" marR="0" lvl="1" indent="-285750">
              <a:lnSpc>
                <a:spcPct val="107000"/>
              </a:lnSpc>
              <a:spcBef>
                <a:spcPts val="0"/>
              </a:spcBef>
              <a:spcAft>
                <a:spcPts val="800"/>
              </a:spcAft>
              <a:buFont typeface="Courier New" panose="02070309020205020404" pitchFamily="49" charset="0"/>
              <a:buChar char="o"/>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167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2209800" y="184877"/>
            <a:ext cx="7127875" cy="723900"/>
          </a:xfrm>
        </p:spPr>
        <p:txBody>
          <a:bodyPr/>
          <a:lstStyle/>
          <a:p>
            <a:pPr algn="l"/>
            <a:r>
              <a:rPr lang="en-US" altLang="en-US" sz="2800" dirty="0">
                <a:solidFill>
                  <a:schemeClr val="tx1"/>
                </a:solidFill>
              </a:rPr>
              <a:t>Models(</a:t>
            </a:r>
            <a:r>
              <a:rPr lang="en-US" altLang="en-US" sz="2800" dirty="0" err="1">
                <a:solidFill>
                  <a:schemeClr val="tx1"/>
                </a:solidFill>
              </a:rPr>
              <a:t>cont</a:t>
            </a:r>
            <a:r>
              <a:rPr lang="en-US" altLang="en-US" sz="2800" dirty="0">
                <a:solidFill>
                  <a:schemeClr val="tx1"/>
                </a:solidFill>
              </a:rPr>
              <a:t>’)</a:t>
            </a:r>
          </a:p>
        </p:txBody>
      </p:sp>
      <p:sp>
        <p:nvSpPr>
          <p:cNvPr id="114691" name="Rectangle 3">
            <a:extLst>
              <a:ext uri="{FF2B5EF4-FFF2-40B4-BE49-F238E27FC236}">
                <a16:creationId xmlns:a16="http://schemas.microsoft.com/office/drawing/2014/main" id="{B70EA7FD-27C0-45C1-8C35-02D3973F15DF}"/>
              </a:ext>
            </a:extLst>
          </p:cNvPr>
          <p:cNvSpPr>
            <a:spLocks noGrp="1" noChangeArrowheads="1"/>
          </p:cNvSpPr>
          <p:nvPr>
            <p:ph type="body" idx="1"/>
          </p:nvPr>
        </p:nvSpPr>
        <p:spPr>
          <a:xfrm>
            <a:off x="1919288" y="1052513"/>
            <a:ext cx="7116762" cy="5616575"/>
          </a:xfrm>
        </p:spPr>
        <p:txBody>
          <a:bodyPr/>
          <a:lstStyle/>
          <a:p>
            <a:pPr marL="0" marR="0" indent="0">
              <a:lnSpc>
                <a:spcPct val="107000"/>
              </a:lnSpc>
              <a:spcBef>
                <a:spcPts val="0"/>
              </a:spcBef>
              <a:spcAft>
                <a:spcPts val="800"/>
              </a:spcAft>
              <a:buNone/>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Feature selection (15)</a:t>
            </a:r>
          </a:p>
          <a:p>
            <a:pPr marL="91440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Wins, Losses, Winning %, Won World Series, Runs,  Hits, Doubles,  Triples,  Homeruns, Base by Balls, Stolen Bases', Strikeouts, ERA, Shutouts, Saves, name</a:t>
            </a:r>
          </a:p>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Parameters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‘bootstrap’ - True</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‘max depth’ – 40</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‘n-estimator’ – 500 (1000 for Division)</a:t>
            </a:r>
          </a:p>
          <a:p>
            <a:pPr lvl="1">
              <a:lnSpc>
                <a:spcPct val="107000"/>
              </a:lnSpc>
              <a:spcBef>
                <a:spcPts val="0"/>
              </a:spcBef>
              <a:spcAft>
                <a:spcPts val="80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Testing accuracy – 0.20 (0.71 for Division)</a:t>
            </a:r>
          </a:p>
          <a:p>
            <a:pPr marL="0" marR="0" lvl="0" indent="0">
              <a:lnSpc>
                <a:spcPct val="107000"/>
              </a:lnSpc>
              <a:spcBef>
                <a:spcPts val="0"/>
              </a:spcBef>
              <a:spcAft>
                <a:spcPts val="0"/>
              </a:spcAft>
              <a:buNone/>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Results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Pick Toronto for 2015. Toronto lost to Royals in ALCS.</a:t>
            </a:r>
          </a:p>
          <a:p>
            <a:pPr marL="0" marR="0" lvl="0" indent="0">
              <a:lnSpc>
                <a:spcPct val="107000"/>
              </a:lnSpc>
              <a:spcBef>
                <a:spcPts val="0"/>
              </a:spcBef>
              <a:spcAft>
                <a:spcPts val="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No other teams made playoffs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787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2209800" y="184877"/>
            <a:ext cx="7127875" cy="723900"/>
          </a:xfrm>
        </p:spPr>
        <p:txBody>
          <a:bodyPr/>
          <a:lstStyle/>
          <a:p>
            <a:pPr algn="l"/>
            <a:r>
              <a:rPr lang="en-US" altLang="en-US" sz="2800" dirty="0">
                <a:solidFill>
                  <a:schemeClr val="tx1"/>
                </a:solidFill>
              </a:rPr>
              <a:t>Models (</a:t>
            </a:r>
            <a:r>
              <a:rPr lang="en-US" altLang="en-US" sz="2800" dirty="0" err="1">
                <a:solidFill>
                  <a:schemeClr val="tx1"/>
                </a:solidFill>
              </a:rPr>
              <a:t>cont</a:t>
            </a:r>
            <a:r>
              <a:rPr lang="en-US" altLang="en-US" sz="2800" dirty="0">
                <a:solidFill>
                  <a:schemeClr val="tx1"/>
                </a:solidFill>
              </a:rPr>
              <a:t>’)</a:t>
            </a:r>
          </a:p>
        </p:txBody>
      </p:sp>
      <p:sp>
        <p:nvSpPr>
          <p:cNvPr id="114691" name="Rectangle 3">
            <a:extLst>
              <a:ext uri="{FF2B5EF4-FFF2-40B4-BE49-F238E27FC236}">
                <a16:creationId xmlns:a16="http://schemas.microsoft.com/office/drawing/2014/main" id="{B70EA7FD-27C0-45C1-8C35-02D3973F15DF}"/>
              </a:ext>
            </a:extLst>
          </p:cNvPr>
          <p:cNvSpPr>
            <a:spLocks noGrp="1" noChangeArrowheads="1"/>
          </p:cNvSpPr>
          <p:nvPr>
            <p:ph type="body" idx="1"/>
          </p:nvPr>
        </p:nvSpPr>
        <p:spPr>
          <a:xfrm>
            <a:off x="1919288" y="1052513"/>
            <a:ext cx="7116762" cy="5616575"/>
          </a:xfrm>
        </p:spPr>
        <p:txBody>
          <a:bodyPr/>
          <a:lstStyle/>
          <a:p>
            <a:pPr marL="0" marR="0" indent="0">
              <a:lnSpc>
                <a:spcPct val="107000"/>
              </a:lnSpc>
              <a:spcBef>
                <a:spcPts val="0"/>
              </a:spcBef>
              <a:spcAft>
                <a:spcPts val="80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Neural Network 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Feature selection (14)</a:t>
            </a:r>
          </a:p>
          <a:p>
            <a:pPr marL="91440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Wins, Losses, Winning %, Won World Series, Runs, Hits, Doubles, Triples, Homeruns, Base by Balls, Stolen Bases', ERA, Shutouts, Saves, name</a:t>
            </a:r>
          </a:p>
          <a:p>
            <a:pPr marL="0" marR="0" lvl="0" indent="0">
              <a:lnSpc>
                <a:spcPct val="107000"/>
              </a:lnSpc>
              <a:spcBef>
                <a:spcPts val="0"/>
              </a:spcBef>
              <a:spcAft>
                <a:spcPts val="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Parameters</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18 inputs, activation = ‘</a:t>
            </a:r>
            <a:r>
              <a:rPr lang="en-US" sz="2000" dirty="0" err="1">
                <a:latin typeface="Calibri" panose="020F0502020204030204" pitchFamily="34" charset="0"/>
                <a:ea typeface="Calibri" panose="020F0502020204030204" pitchFamily="34" charset="0"/>
                <a:cs typeface="Times New Roman" panose="02020603050405020304" pitchFamily="18" charset="0"/>
              </a:rPr>
              <a:t>relu</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1 hidden layer (100 nodes)</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36 outputs</a:t>
            </a:r>
          </a:p>
          <a:p>
            <a:pPr lvl="1">
              <a:lnSpc>
                <a:spcPct val="107000"/>
              </a:lnSpc>
              <a:spcBef>
                <a:spcPts val="0"/>
              </a:spcBef>
              <a:spcAft>
                <a:spcPts val="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Training accuracy – 0.51</a:t>
            </a:r>
          </a:p>
          <a:p>
            <a:pPr lvl="1">
              <a:lnSpc>
                <a:spcPct val="107000"/>
              </a:lnSpc>
              <a:spcBef>
                <a:spcPts val="0"/>
              </a:spcBef>
              <a:spcAft>
                <a:spcPts val="800"/>
              </a:spcAft>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Times New Roman" panose="02020603050405020304" pitchFamily="18" charset="0"/>
              </a:rPr>
              <a:t>Testing accuracy – 0.16</a:t>
            </a:r>
          </a:p>
          <a:p>
            <a:pPr marL="0" marR="0" lvl="0" indent="0">
              <a:lnSpc>
                <a:spcPct val="107000"/>
              </a:lnSpc>
              <a:spcBef>
                <a:spcPts val="0"/>
              </a:spcBef>
              <a:spcAft>
                <a:spcPts val="0"/>
              </a:spcAft>
              <a:buNone/>
            </a:pP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000" b="1" dirty="0">
                <a:latin typeface="Calibri" panose="020F0502020204030204" pitchFamily="34" charset="0"/>
                <a:ea typeface="Calibri" panose="020F0502020204030204" pitchFamily="34" charset="0"/>
                <a:cs typeface="Times New Roman" panose="02020603050405020304" pitchFamily="18" charset="0"/>
              </a:rPr>
              <a:t>Results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	Picked Royals (WC Winner) for 2015. </a:t>
            </a:r>
          </a:p>
          <a:p>
            <a:pPr marL="0" marR="0" lvl="0" indent="0">
              <a:lnSpc>
                <a:spcPct val="107000"/>
              </a:lnSpc>
              <a:spcBef>
                <a:spcPts val="0"/>
              </a:spcBef>
              <a:spcAft>
                <a:spcPts val="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	No other teams made playoffs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427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37A-A28A-45F0-9BAA-3DED87E084D0}"/>
              </a:ext>
            </a:extLst>
          </p:cNvPr>
          <p:cNvSpPr>
            <a:spLocks noGrp="1"/>
          </p:cNvSpPr>
          <p:nvPr>
            <p:ph type="title"/>
          </p:nvPr>
        </p:nvSpPr>
        <p:spPr>
          <a:xfrm>
            <a:off x="-2057400" y="762000"/>
            <a:ext cx="7416800" cy="508000"/>
          </a:xfrm>
        </p:spPr>
        <p:txBody>
          <a:bodyPr/>
          <a:lstStyle/>
          <a:p>
            <a:r>
              <a:rPr lang="en-US" dirty="0"/>
              <a:t>Model Results</a:t>
            </a:r>
          </a:p>
        </p:txBody>
      </p:sp>
      <p:pic>
        <p:nvPicPr>
          <p:cNvPr id="8" name="Content Placeholder 7" descr="A picture containing table&#10;&#10;Description automatically generated">
            <a:extLst>
              <a:ext uri="{FF2B5EF4-FFF2-40B4-BE49-F238E27FC236}">
                <a16:creationId xmlns:a16="http://schemas.microsoft.com/office/drawing/2014/main" id="{EC2CA1A0-FA91-488E-8390-B0B4F3E23F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168" y="1905000"/>
            <a:ext cx="8623663" cy="2719173"/>
          </a:xfrm>
        </p:spPr>
      </p:pic>
    </p:spTree>
    <p:extLst>
      <p:ext uri="{BB962C8B-B14F-4D97-AF65-F5344CB8AC3E}">
        <p14:creationId xmlns:p14="http://schemas.microsoft.com/office/powerpoint/2010/main" val="214377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1882724" y="-26565"/>
            <a:ext cx="7127875" cy="723900"/>
          </a:xfrm>
        </p:spPr>
        <p:txBody>
          <a:bodyPr/>
          <a:lstStyle/>
          <a:p>
            <a:pPr algn="l"/>
            <a:r>
              <a:rPr lang="en-US" altLang="en-US" sz="2800" dirty="0">
                <a:solidFill>
                  <a:schemeClr val="tx1"/>
                </a:solidFill>
              </a:rPr>
              <a:t>Visuals</a:t>
            </a:r>
          </a:p>
        </p:txBody>
      </p:sp>
      <p:pic>
        <p:nvPicPr>
          <p:cNvPr id="3" name="Picture 2" descr="Chart&#10;&#10;Description automatically generated">
            <a:extLst>
              <a:ext uri="{FF2B5EF4-FFF2-40B4-BE49-F238E27FC236}">
                <a16:creationId xmlns:a16="http://schemas.microsoft.com/office/drawing/2014/main" id="{3645F439-9552-47A7-B3BC-BE30107A5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613" y="651424"/>
            <a:ext cx="6595187" cy="3009185"/>
          </a:xfrm>
          <a:prstGeom prst="rect">
            <a:avLst/>
          </a:prstGeom>
        </p:spPr>
      </p:pic>
      <p:pic>
        <p:nvPicPr>
          <p:cNvPr id="5" name="Picture 4" descr="A group of people on a beach&#10;&#10;Description automatically generated">
            <a:extLst>
              <a:ext uri="{FF2B5EF4-FFF2-40B4-BE49-F238E27FC236}">
                <a16:creationId xmlns:a16="http://schemas.microsoft.com/office/drawing/2014/main" id="{B01DFE6D-57C3-4602-82A6-D353E57D5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1612" y="3697518"/>
            <a:ext cx="6618115" cy="3009185"/>
          </a:xfrm>
          <a:prstGeom prst="rect">
            <a:avLst/>
          </a:prstGeom>
        </p:spPr>
      </p:pic>
    </p:spTree>
    <p:extLst>
      <p:ext uri="{BB962C8B-B14F-4D97-AF65-F5344CB8AC3E}">
        <p14:creationId xmlns:p14="http://schemas.microsoft.com/office/powerpoint/2010/main" val="688832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7BB101D-27FA-45F4-A80A-653BCCC52DE7}"/>
              </a:ext>
            </a:extLst>
          </p:cNvPr>
          <p:cNvSpPr>
            <a:spLocks noGrp="1" noChangeArrowheads="1"/>
          </p:cNvSpPr>
          <p:nvPr>
            <p:ph type="title"/>
          </p:nvPr>
        </p:nvSpPr>
        <p:spPr>
          <a:xfrm>
            <a:off x="1883409" y="-39631"/>
            <a:ext cx="7127875" cy="723900"/>
          </a:xfrm>
        </p:spPr>
        <p:txBody>
          <a:bodyPr/>
          <a:lstStyle/>
          <a:p>
            <a:pPr algn="l"/>
            <a:r>
              <a:rPr lang="en-US" altLang="en-US" sz="2800" dirty="0">
                <a:solidFill>
                  <a:schemeClr val="tx1"/>
                </a:solidFill>
              </a:rPr>
              <a:t>Visuals Cont’d.</a:t>
            </a:r>
          </a:p>
        </p:txBody>
      </p:sp>
      <p:pic>
        <p:nvPicPr>
          <p:cNvPr id="4" name="Picture 3" descr="Chart, line chart&#10;&#10;Description automatically generated">
            <a:extLst>
              <a:ext uri="{FF2B5EF4-FFF2-40B4-BE49-F238E27FC236}">
                <a16:creationId xmlns:a16="http://schemas.microsoft.com/office/drawing/2014/main" id="{6D3245FE-666D-4210-9B24-DA8308112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530" y="609600"/>
            <a:ext cx="6947916" cy="3166463"/>
          </a:xfrm>
          <a:prstGeom prst="rect">
            <a:avLst/>
          </a:prstGeom>
        </p:spPr>
      </p:pic>
      <p:pic>
        <p:nvPicPr>
          <p:cNvPr id="7" name="Picture 6" descr="Chart, bar chart&#10;&#10;Description automatically generated">
            <a:extLst>
              <a:ext uri="{FF2B5EF4-FFF2-40B4-BE49-F238E27FC236}">
                <a16:creationId xmlns:a16="http://schemas.microsoft.com/office/drawing/2014/main" id="{0DD597B1-036E-4350-983A-8A8588226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548" y="3886200"/>
            <a:ext cx="7067596" cy="2710412"/>
          </a:xfrm>
          <a:prstGeom prst="rect">
            <a:avLst/>
          </a:prstGeom>
        </p:spPr>
      </p:pic>
    </p:spTree>
    <p:extLst>
      <p:ext uri="{BB962C8B-B14F-4D97-AF65-F5344CB8AC3E}">
        <p14:creationId xmlns:p14="http://schemas.microsoft.com/office/powerpoint/2010/main" val="884141287"/>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241</TotalTime>
  <Words>709</Words>
  <Application>Microsoft Office PowerPoint</Application>
  <PresentationFormat>On-screen Show (4:3)</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Sitka Subheading</vt:lpstr>
      <vt:lpstr>template</vt:lpstr>
      <vt:lpstr>Moneyball 2.0</vt:lpstr>
      <vt:lpstr>Project Purpose</vt:lpstr>
      <vt:lpstr>Models</vt:lpstr>
      <vt:lpstr>Models(cont’)</vt:lpstr>
      <vt:lpstr>Models(cont’)</vt:lpstr>
      <vt:lpstr>Models (cont’)</vt:lpstr>
      <vt:lpstr>Model Results</vt:lpstr>
      <vt:lpstr>Visuals</vt:lpstr>
      <vt:lpstr>Visuals Cont’d.</vt:lpstr>
      <vt:lpstr>HTML</vt:lpstr>
      <vt:lpstr>Project Considerations</vt:lpstr>
      <vt:lpstr>Conclusion</vt:lpstr>
      <vt:lpstr>Project Sources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Moneyball 2.0</dc:title>
  <dc:creator>mark williams</dc:creator>
  <cp:lastModifiedBy>Shawn Williams</cp:lastModifiedBy>
  <cp:revision>25</cp:revision>
  <dcterms:created xsi:type="dcterms:W3CDTF">2020-10-26T05:28:47Z</dcterms:created>
  <dcterms:modified xsi:type="dcterms:W3CDTF">2020-10-28T00:01:41Z</dcterms:modified>
</cp:coreProperties>
</file>