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6191F"/>
                </a:solidFill>
                <a:latin typeface="Arial"/>
                <a:ea typeface="Arial"/>
                <a:cs typeface="Arial"/>
                <a:sym typeface="Arial"/>
              </a:rPr>
              <a:t>Model training and evaluation is charged at a flat fee of $3.50 per hour and model storage is $0.023 per Gigabyte per month.</a:t>
            </a:r>
            <a:endParaRPr/>
          </a:p>
          <a:p>
            <a:pPr indent="0" lvl="0" marL="0" rtl="0" algn="l">
              <a:spcBef>
                <a:spcPts val="0"/>
              </a:spcBef>
              <a:spcAft>
                <a:spcPts val="0"/>
              </a:spcAft>
              <a:buNone/>
            </a:pPr>
            <a:r>
              <a:t/>
            </a:r>
            <a:endParaRPr b="0" i="0">
              <a:solidFill>
                <a:srgbClr val="16191F"/>
              </a:solidFill>
              <a:latin typeface="Arial"/>
              <a:ea typeface="Arial"/>
              <a:cs typeface="Arial"/>
              <a:sym typeface="Arial"/>
            </a:endParaRPr>
          </a:p>
          <a:p>
            <a:pPr indent="0" lvl="0" marL="0" rtl="0" algn="l">
              <a:spcBef>
                <a:spcPts val="0"/>
              </a:spcBef>
              <a:spcAft>
                <a:spcPts val="0"/>
              </a:spcAft>
              <a:buNone/>
            </a:pPr>
            <a:r>
              <a:rPr b="0" i="0" lang="en-US">
                <a:solidFill>
                  <a:srgbClr val="16191F"/>
                </a:solidFill>
                <a:latin typeface="Arial"/>
                <a:ea typeface="Arial"/>
                <a:cs typeface="Arial"/>
                <a:sym typeface="Arial"/>
              </a:rPr>
              <a:t>The AWS DeepRacer Free Tier provides 10 free hours to train or evaluate models and 5GB of free storage during your first 30 days to create, train, evaluate, and submit your first model to the Virtual Circuit.</a:t>
            </a:r>
            <a:endParaRPr/>
          </a:p>
        </p:txBody>
      </p:sp>
      <p:sp>
        <p:nvSpPr>
          <p:cNvPr id="271" name="Google Shape;27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2"/>
          <p:cNvGrpSpPr/>
          <p:nvPr/>
        </p:nvGrpSpPr>
        <p:grpSpPr>
          <a:xfrm>
            <a:off x="0" y="0"/>
            <a:ext cx="2305051" cy="6858001"/>
            <a:chOff x="0" y="0"/>
            <a:chExt cx="2305051" cy="6858001"/>
          </a:xfrm>
        </p:grpSpPr>
        <p:sp>
          <p:nvSpPr>
            <p:cNvPr id="59" name="Google Shape;59;p2"/>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1"/>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72" name="Google Shape;172;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16"/>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2" name="Google Shape;212;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16"/>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5" name="Google Shape;215;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16"/>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8" name="Google Shape;218;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5" name="Google Shape;165;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5" name="Google Shape;25;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a:t>AWS DEEP RACER</a:t>
            </a:r>
            <a:endParaRPr/>
          </a:p>
        </p:txBody>
      </p:sp>
      <p:sp>
        <p:nvSpPr>
          <p:cNvPr id="239" name="Google Shape;239;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rPr lang="en-US"/>
              <a:t>CLOUD COMPUTING FINAL PROJECT PROPOSAL</a:t>
            </a:r>
            <a:endParaRPr/>
          </a:p>
          <a:p>
            <a:pPr indent="0" lvl="0" marL="0" rtl="0" algn="l">
              <a:lnSpc>
                <a:spcPct val="120000"/>
              </a:lnSpc>
              <a:spcBef>
                <a:spcPts val="1000"/>
              </a:spcBef>
              <a:spcAft>
                <a:spcPts val="0"/>
              </a:spcAft>
              <a:buClr>
                <a:schemeClr val="lt2"/>
              </a:buClr>
              <a:buSzPts val="2500"/>
              <a:buNone/>
            </a:pPr>
            <a:r>
              <a:rPr lang="en-US"/>
              <a:t>BY: MATT WILCHEK</a:t>
            </a:r>
            <a:endParaRPr/>
          </a:p>
        </p:txBody>
      </p:sp>
      <p:pic>
        <p:nvPicPr>
          <p:cNvPr descr="AWS Deepracer League" id="240" name="Google Shape;240;p19"/>
          <p:cNvPicPr preferRelativeResize="0"/>
          <p:nvPr/>
        </p:nvPicPr>
        <p:blipFill rotWithShape="1">
          <a:blip r:embed="rId3">
            <a:alphaModFix/>
          </a:blip>
          <a:srcRect b="0" l="0" r="0" t="0"/>
          <a:stretch/>
        </p:blipFill>
        <p:spPr>
          <a:xfrm>
            <a:off x="7432795" y="1342213"/>
            <a:ext cx="4286250" cy="4286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AGENDA</a:t>
            </a:r>
            <a:endParaRPr/>
          </a:p>
        </p:txBody>
      </p:sp>
      <p:sp>
        <p:nvSpPr>
          <p:cNvPr id="246" name="Google Shape;246;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Scope of the Project</a:t>
            </a:r>
            <a:endParaRPr/>
          </a:p>
          <a:p>
            <a:pPr indent="-228600" lvl="0" marL="228600" rtl="0" algn="l">
              <a:lnSpc>
                <a:spcPct val="120000"/>
              </a:lnSpc>
              <a:spcBef>
                <a:spcPts val="1000"/>
              </a:spcBef>
              <a:spcAft>
                <a:spcPts val="0"/>
              </a:spcAft>
              <a:buClr>
                <a:schemeClr val="lt1"/>
              </a:buClr>
              <a:buSzPts val="3000"/>
              <a:buChar char="•"/>
            </a:pPr>
            <a:r>
              <a:rPr lang="en-US"/>
              <a:t>Features to be Implemented</a:t>
            </a:r>
            <a:endParaRPr/>
          </a:p>
          <a:p>
            <a:pPr indent="-228600" lvl="0" marL="228600" rtl="0" algn="l">
              <a:lnSpc>
                <a:spcPct val="120000"/>
              </a:lnSpc>
              <a:spcBef>
                <a:spcPts val="1000"/>
              </a:spcBef>
              <a:spcAft>
                <a:spcPts val="0"/>
              </a:spcAft>
              <a:buClr>
                <a:schemeClr val="lt1"/>
              </a:buClr>
              <a:buSzPts val="3000"/>
              <a:buChar char="•"/>
            </a:pPr>
            <a:r>
              <a:rPr lang="en-US"/>
              <a:t>Expected Outcomes</a:t>
            </a:r>
            <a:endParaRPr/>
          </a:p>
          <a:p>
            <a:pPr indent="-228600" lvl="0" marL="228600" rtl="0" algn="l">
              <a:lnSpc>
                <a:spcPct val="120000"/>
              </a:lnSpc>
              <a:spcBef>
                <a:spcPts val="1000"/>
              </a:spcBef>
              <a:spcAft>
                <a:spcPts val="0"/>
              </a:spcAft>
              <a:buClr>
                <a:schemeClr val="lt1"/>
              </a:buClr>
              <a:buSzPts val="3000"/>
              <a:buChar char="•"/>
            </a:pPr>
            <a:r>
              <a:rPr lang="en-US"/>
              <a:t>AWS Architecture Used</a:t>
            </a:r>
            <a:endParaRPr/>
          </a:p>
          <a:p>
            <a:pPr indent="-228600" lvl="0" marL="228600" rtl="0" algn="l">
              <a:lnSpc>
                <a:spcPct val="120000"/>
              </a:lnSpc>
              <a:spcBef>
                <a:spcPts val="1000"/>
              </a:spcBef>
              <a:spcAft>
                <a:spcPts val="0"/>
              </a:spcAft>
              <a:buClr>
                <a:schemeClr val="lt1"/>
              </a:buClr>
              <a:buSzPts val="3000"/>
              <a:buChar char="•"/>
            </a:pPr>
            <a:r>
              <a:rPr lang="en-US"/>
              <a:t>Model and Deployment Workflow</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SCOPE	</a:t>
            </a:r>
            <a:endParaRPr/>
          </a:p>
        </p:txBody>
      </p:sp>
      <p:sp>
        <p:nvSpPr>
          <p:cNvPr id="253" name="Google Shape;253;p21"/>
          <p:cNvSpPr txBox="1"/>
          <p:nvPr>
            <p:ph idx="1" type="body"/>
          </p:nvPr>
        </p:nvSpPr>
        <p:spPr>
          <a:xfrm>
            <a:off x="1141412" y="2249487"/>
            <a:ext cx="9905999" cy="385348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lt1"/>
              </a:buClr>
              <a:buSzPts val="3000"/>
              <a:buChar char="•"/>
            </a:pPr>
            <a:r>
              <a:rPr lang="en-US"/>
              <a:t>AWS DeepRacer is platform to develop, deploy and test Machine Learning Models for the purpose of creating a self-driving car</a:t>
            </a:r>
            <a:endParaRPr/>
          </a:p>
          <a:p>
            <a:pPr indent="-228600" lvl="0" marL="228600" rtl="0" algn="l">
              <a:lnSpc>
                <a:spcPct val="110000"/>
              </a:lnSpc>
              <a:spcBef>
                <a:spcPts val="1000"/>
              </a:spcBef>
              <a:spcAft>
                <a:spcPts val="0"/>
              </a:spcAft>
              <a:buClr>
                <a:schemeClr val="lt1"/>
              </a:buClr>
              <a:buSzPts val="3000"/>
              <a:buChar char="•"/>
            </a:pPr>
            <a:r>
              <a:rPr lang="en-US"/>
              <a:t>Reinforcement Learning is the cornerstone how the DeepRacer works</a:t>
            </a:r>
            <a:endParaRPr/>
          </a:p>
          <a:p>
            <a:pPr indent="-228600" lvl="1" marL="685800" rtl="0" algn="l">
              <a:lnSpc>
                <a:spcPct val="110000"/>
              </a:lnSpc>
              <a:spcBef>
                <a:spcPts val="500"/>
              </a:spcBef>
              <a:spcAft>
                <a:spcPts val="0"/>
              </a:spcAft>
              <a:buClr>
                <a:schemeClr val="lt1"/>
              </a:buClr>
              <a:buSzPts val="2500"/>
              <a:buChar char="•"/>
            </a:pPr>
            <a:r>
              <a:rPr lang="en-US"/>
              <a:t>Also the common Machine Learning concept used for robotics</a:t>
            </a:r>
            <a:endParaRPr/>
          </a:p>
          <a:p>
            <a:pPr indent="-228600" lvl="0" marL="228600" rtl="0" algn="l">
              <a:lnSpc>
                <a:spcPct val="110000"/>
              </a:lnSpc>
              <a:spcBef>
                <a:spcPts val="1000"/>
              </a:spcBef>
              <a:spcAft>
                <a:spcPts val="0"/>
              </a:spcAft>
              <a:buClr>
                <a:schemeClr val="lt1"/>
              </a:buClr>
              <a:buSzPts val="3000"/>
              <a:buChar char="•"/>
            </a:pPr>
            <a:r>
              <a:rPr lang="en-US"/>
              <a:t>After training models, they need to be deployed to simulations for evaluation and hyper-parameter tuning</a:t>
            </a:r>
            <a:endParaRPr/>
          </a:p>
          <a:p>
            <a:pPr indent="-228600" lvl="0" marL="228600" rtl="0" algn="l">
              <a:lnSpc>
                <a:spcPct val="110000"/>
              </a:lnSpc>
              <a:spcBef>
                <a:spcPts val="1000"/>
              </a:spcBef>
              <a:spcAft>
                <a:spcPts val="0"/>
              </a:spcAft>
              <a:buClr>
                <a:schemeClr val="lt1"/>
              </a:buClr>
              <a:buSzPts val="3000"/>
              <a:buChar char="•"/>
            </a:pPr>
            <a:r>
              <a:rPr lang="en-US"/>
              <a:t>Best Reinforcement Models are then used to compete in AWS Sponsored Competitions</a:t>
            </a:r>
            <a:endParaRPr/>
          </a:p>
          <a:p>
            <a:pPr indent="-38100" lvl="0" marL="228600" rtl="0" algn="l">
              <a:lnSpc>
                <a:spcPct val="110000"/>
              </a:lnSpc>
              <a:spcBef>
                <a:spcPts val="1000"/>
              </a:spcBef>
              <a:spcAft>
                <a:spcPts val="0"/>
              </a:spcAft>
              <a:buClr>
                <a:schemeClr val="lt1"/>
              </a:buClr>
              <a:buSzPts val="3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FEATURES</a:t>
            </a:r>
            <a:endParaRPr/>
          </a:p>
        </p:txBody>
      </p:sp>
      <p:sp>
        <p:nvSpPr>
          <p:cNvPr id="259" name="Google Shape;259;p22"/>
          <p:cNvSpPr txBox="1"/>
          <p:nvPr>
            <p:ph idx="1" type="body"/>
          </p:nvPr>
        </p:nvSpPr>
        <p:spPr>
          <a:xfrm>
            <a:off x="885727" y="1954799"/>
            <a:ext cx="6212791"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Core features needed to train a reinforcement model</a:t>
            </a:r>
            <a:endParaRPr/>
          </a:p>
          <a:p>
            <a:pPr indent="-228600" lvl="1" marL="685800" rtl="0" algn="l">
              <a:lnSpc>
                <a:spcPct val="120000"/>
              </a:lnSpc>
              <a:spcBef>
                <a:spcPts val="500"/>
              </a:spcBef>
              <a:spcAft>
                <a:spcPts val="0"/>
              </a:spcAft>
              <a:buClr>
                <a:schemeClr val="lt1"/>
              </a:buClr>
              <a:buSzPts val="2500"/>
              <a:buChar char="•"/>
            </a:pPr>
            <a:r>
              <a:rPr lang="en-US"/>
              <a:t>List of available actions to instruct the robot or ‘agent’ to take</a:t>
            </a:r>
            <a:endParaRPr/>
          </a:p>
          <a:p>
            <a:pPr indent="-228600" lvl="1" marL="685800" rtl="0" algn="l">
              <a:lnSpc>
                <a:spcPct val="120000"/>
              </a:lnSpc>
              <a:spcBef>
                <a:spcPts val="500"/>
              </a:spcBef>
              <a:spcAft>
                <a:spcPts val="0"/>
              </a:spcAft>
              <a:buClr>
                <a:schemeClr val="lt1"/>
              </a:buClr>
              <a:buSzPts val="2500"/>
              <a:buChar char="•"/>
            </a:pPr>
            <a:r>
              <a:rPr lang="en-US"/>
              <a:t>When should a reward be given to the agent upon a ‘good’ action</a:t>
            </a:r>
            <a:endParaRPr/>
          </a:p>
          <a:p>
            <a:pPr indent="-228600" lvl="1" marL="685800" rtl="0" algn="l">
              <a:lnSpc>
                <a:spcPct val="120000"/>
              </a:lnSpc>
              <a:spcBef>
                <a:spcPts val="500"/>
              </a:spcBef>
              <a:spcAft>
                <a:spcPts val="0"/>
              </a:spcAft>
              <a:buClr>
                <a:schemeClr val="lt1"/>
              </a:buClr>
              <a:buSzPts val="2500"/>
              <a:buChar char="•"/>
            </a:pPr>
            <a:r>
              <a:rPr lang="en-US"/>
              <a:t>How large should a reward be</a:t>
            </a:r>
            <a:endParaRPr/>
          </a:p>
          <a:p>
            <a:pPr indent="-228600" lvl="1" marL="685800" rtl="0" algn="l">
              <a:lnSpc>
                <a:spcPct val="120000"/>
              </a:lnSpc>
              <a:spcBef>
                <a:spcPts val="500"/>
              </a:spcBef>
              <a:spcAft>
                <a:spcPts val="0"/>
              </a:spcAft>
              <a:buClr>
                <a:schemeClr val="lt1"/>
              </a:buClr>
              <a:buSzPts val="2500"/>
              <a:buChar char="•"/>
            </a:pPr>
            <a:r>
              <a:rPr lang="en-US"/>
              <a:t>Length of execution for the model</a:t>
            </a:r>
            <a:endParaRPr/>
          </a:p>
          <a:p>
            <a:pPr indent="-69850" lvl="1" marL="685800" rtl="0" algn="l">
              <a:lnSpc>
                <a:spcPct val="120000"/>
              </a:lnSpc>
              <a:spcBef>
                <a:spcPts val="500"/>
              </a:spcBef>
              <a:spcAft>
                <a:spcPts val="0"/>
              </a:spcAft>
              <a:buClr>
                <a:schemeClr val="lt1"/>
              </a:buClr>
              <a:buSzPts val="2500"/>
              <a:buNone/>
            </a:pPr>
            <a:r>
              <a:t/>
            </a:r>
            <a:endParaRPr/>
          </a:p>
        </p:txBody>
      </p:sp>
      <p:pic>
        <p:nvPicPr>
          <p:cNvPr id="260" name="Google Shape;260;p22"/>
          <p:cNvPicPr preferRelativeResize="0"/>
          <p:nvPr/>
        </p:nvPicPr>
        <p:blipFill rotWithShape="1">
          <a:blip r:embed="rId3">
            <a:alphaModFix/>
          </a:blip>
          <a:srcRect b="0" l="0" r="0" t="0"/>
          <a:stretch/>
        </p:blipFill>
        <p:spPr>
          <a:xfrm>
            <a:off x="7241527" y="2316334"/>
            <a:ext cx="4668785" cy="26261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EXPECTED OUTCOMES</a:t>
            </a:r>
            <a:endParaRPr/>
          </a:p>
        </p:txBody>
      </p:sp>
      <p:sp>
        <p:nvSpPr>
          <p:cNvPr id="266" name="Google Shape;266;p23"/>
          <p:cNvSpPr txBox="1"/>
          <p:nvPr>
            <p:ph idx="1" type="body"/>
          </p:nvPr>
        </p:nvSpPr>
        <p:spPr>
          <a:xfrm>
            <a:off x="5430062" y="2279822"/>
            <a:ext cx="6006438"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775"/>
              <a:buChar char="•"/>
            </a:pPr>
            <a:r>
              <a:rPr lang="en-US" sz="2220"/>
              <a:t>The agent can successfully navigate an environment, without going off the track</a:t>
            </a:r>
            <a:endParaRPr/>
          </a:p>
          <a:p>
            <a:pPr indent="-228600" lvl="0" marL="228600" rtl="0" algn="l">
              <a:lnSpc>
                <a:spcPct val="120000"/>
              </a:lnSpc>
              <a:spcBef>
                <a:spcPts val="1000"/>
              </a:spcBef>
              <a:spcAft>
                <a:spcPts val="0"/>
              </a:spcAft>
              <a:buClr>
                <a:schemeClr val="lt1"/>
              </a:buClr>
              <a:buSzPts val="2775"/>
              <a:buChar char="•"/>
            </a:pPr>
            <a:r>
              <a:rPr lang="en-US" sz="2220"/>
              <a:t>The agent learns over time how to increase it’s time around the track through the rewards it achieves</a:t>
            </a:r>
            <a:endParaRPr/>
          </a:p>
          <a:p>
            <a:pPr indent="-228600" lvl="0" marL="228600" rtl="0" algn="l">
              <a:lnSpc>
                <a:spcPct val="120000"/>
              </a:lnSpc>
              <a:spcBef>
                <a:spcPts val="1000"/>
              </a:spcBef>
              <a:spcAft>
                <a:spcPts val="0"/>
              </a:spcAft>
              <a:buClr>
                <a:schemeClr val="lt1"/>
              </a:buClr>
              <a:buSzPts val="2775"/>
              <a:buChar char="•"/>
            </a:pPr>
            <a:r>
              <a:rPr lang="en-US" sz="2220"/>
              <a:t>Ideally, learn how to avoid stationary or moving objects, such as other racers on the track</a:t>
            </a:r>
            <a:endParaRPr/>
          </a:p>
        </p:txBody>
      </p:sp>
      <p:pic>
        <p:nvPicPr>
          <p:cNvPr id="267" name="Google Shape;267;p23"/>
          <p:cNvPicPr preferRelativeResize="0"/>
          <p:nvPr/>
        </p:nvPicPr>
        <p:blipFill/>
        <p:spPr>
          <a:xfrm>
            <a:off x="1423820" y="1737791"/>
            <a:ext cx="3577844" cy="49660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AWS ARCHITECTURE</a:t>
            </a:r>
            <a:endParaRPr/>
          </a:p>
        </p:txBody>
      </p:sp>
      <p:sp>
        <p:nvSpPr>
          <p:cNvPr id="274" name="Google Shape;274;p24"/>
          <p:cNvSpPr txBox="1"/>
          <p:nvPr>
            <p:ph idx="1" type="body"/>
          </p:nvPr>
        </p:nvSpPr>
        <p:spPr>
          <a:xfrm>
            <a:off x="1094386" y="1899403"/>
            <a:ext cx="9366350" cy="448049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The following are different AWS services that will be used:</a:t>
            </a:r>
            <a:endParaRPr/>
          </a:p>
          <a:p>
            <a:pPr indent="-228600" lvl="1" marL="685800" rtl="0" algn="l">
              <a:lnSpc>
                <a:spcPct val="120000"/>
              </a:lnSpc>
              <a:spcBef>
                <a:spcPts val="500"/>
              </a:spcBef>
              <a:spcAft>
                <a:spcPts val="0"/>
              </a:spcAft>
              <a:buClr>
                <a:schemeClr val="lt1"/>
              </a:buClr>
              <a:buSzPts val="2500"/>
              <a:buChar char="•"/>
            </a:pPr>
            <a:r>
              <a:rPr b="1" lang="en-US"/>
              <a:t>DeepRacer Console: </a:t>
            </a:r>
            <a:r>
              <a:rPr lang="en-US"/>
              <a:t>includes model training, evaluation/simulation</a:t>
            </a:r>
            <a:endParaRPr/>
          </a:p>
          <a:p>
            <a:pPr indent="-228600" lvl="1" marL="685800" rtl="0" algn="l">
              <a:lnSpc>
                <a:spcPct val="120000"/>
              </a:lnSpc>
              <a:spcBef>
                <a:spcPts val="500"/>
              </a:spcBef>
              <a:spcAft>
                <a:spcPts val="0"/>
              </a:spcAft>
              <a:buClr>
                <a:schemeClr val="lt1"/>
              </a:buClr>
              <a:buSzPts val="2500"/>
              <a:buChar char="•"/>
            </a:pPr>
            <a:r>
              <a:rPr b="1" lang="en-US"/>
              <a:t>S3:</a:t>
            </a:r>
            <a:r>
              <a:rPr lang="en-US"/>
              <a:t> used for model artifact storage</a:t>
            </a:r>
            <a:endParaRPr/>
          </a:p>
          <a:p>
            <a:pPr indent="-228600" lvl="1" marL="685800" rtl="0" algn="l">
              <a:lnSpc>
                <a:spcPct val="120000"/>
              </a:lnSpc>
              <a:spcBef>
                <a:spcPts val="500"/>
              </a:spcBef>
              <a:spcAft>
                <a:spcPts val="0"/>
              </a:spcAft>
              <a:buClr>
                <a:schemeClr val="lt1"/>
              </a:buClr>
              <a:buSzPts val="2500"/>
              <a:buChar char="•"/>
            </a:pPr>
            <a:r>
              <a:rPr b="1" lang="en-US"/>
              <a:t>IAM: </a:t>
            </a:r>
            <a:r>
              <a:rPr lang="en-US"/>
              <a:t>permissions needed for DeepRacer to save artifacts to S3</a:t>
            </a:r>
            <a:endParaRPr/>
          </a:p>
          <a:p>
            <a:pPr indent="-228600" lvl="1" marL="685800" rtl="0" algn="l">
              <a:lnSpc>
                <a:spcPct val="120000"/>
              </a:lnSpc>
              <a:spcBef>
                <a:spcPts val="500"/>
              </a:spcBef>
              <a:spcAft>
                <a:spcPts val="0"/>
              </a:spcAft>
              <a:buClr>
                <a:schemeClr val="lt1"/>
              </a:buClr>
              <a:buSzPts val="2500"/>
              <a:buChar char="•"/>
            </a:pPr>
            <a:r>
              <a:rPr b="1" lang="en-US"/>
              <a:t>SageMaker:</a:t>
            </a:r>
            <a:r>
              <a:rPr lang="en-US"/>
              <a:t> DeepRacer Console is integrated with Sagemaker for model training</a:t>
            </a:r>
            <a:endParaRPr/>
          </a:p>
          <a:p>
            <a:pPr indent="-228600" lvl="1" marL="685800" rtl="0" algn="l">
              <a:lnSpc>
                <a:spcPct val="120000"/>
              </a:lnSpc>
              <a:spcBef>
                <a:spcPts val="500"/>
              </a:spcBef>
              <a:spcAft>
                <a:spcPts val="0"/>
              </a:spcAft>
              <a:buClr>
                <a:schemeClr val="lt1"/>
              </a:buClr>
              <a:buSzPts val="2500"/>
              <a:buChar char="•"/>
            </a:pPr>
            <a:r>
              <a:rPr b="1" lang="en-US"/>
              <a:t>RoboMaker: </a:t>
            </a:r>
            <a:r>
              <a:rPr lang="en-US"/>
              <a:t>provides the simulations of trained models</a:t>
            </a:r>
            <a:endParaRPr/>
          </a:p>
          <a:p>
            <a:pPr indent="-228600" lvl="1" marL="685800" rtl="0" algn="l">
              <a:lnSpc>
                <a:spcPct val="120000"/>
              </a:lnSpc>
              <a:spcBef>
                <a:spcPts val="500"/>
              </a:spcBef>
              <a:spcAft>
                <a:spcPts val="0"/>
              </a:spcAft>
              <a:buClr>
                <a:schemeClr val="lt1"/>
              </a:buClr>
              <a:buSzPts val="2500"/>
              <a:buChar char="•"/>
            </a:pPr>
            <a:r>
              <a:rPr b="1" lang="en-US"/>
              <a:t>Kinesis Video Streams: </a:t>
            </a:r>
            <a:r>
              <a:rPr lang="en-US"/>
              <a:t>video streaming of virtual simulation footage</a:t>
            </a:r>
            <a:endParaRPr/>
          </a:p>
          <a:p>
            <a:pPr indent="-69850" lvl="1" marL="685800" rtl="0" algn="l">
              <a:lnSpc>
                <a:spcPct val="120000"/>
              </a:lnSpc>
              <a:spcBef>
                <a:spcPts val="500"/>
              </a:spcBef>
              <a:spcAft>
                <a:spcPts val="0"/>
              </a:spcAft>
              <a:buClr>
                <a:schemeClr val="lt1"/>
              </a:buClr>
              <a:buSzPts val="2500"/>
              <a:buNone/>
            </a:pPr>
            <a:r>
              <a:t/>
            </a:r>
            <a:endParaRPr/>
          </a:p>
        </p:txBody>
      </p:sp>
      <p:pic>
        <p:nvPicPr>
          <p:cNvPr id="275" name="Google Shape;275;p24"/>
          <p:cNvPicPr preferRelativeResize="0"/>
          <p:nvPr/>
        </p:nvPicPr>
        <p:blipFill rotWithShape="1">
          <a:blip r:embed="rId3">
            <a:alphaModFix/>
          </a:blip>
          <a:srcRect b="0" l="0" r="0" t="0"/>
          <a:stretch/>
        </p:blipFill>
        <p:spPr>
          <a:xfrm>
            <a:off x="1344881" y="0"/>
            <a:ext cx="9721694"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809613" y="407893"/>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WORKFLOW</a:t>
            </a:r>
            <a:endParaRPr/>
          </a:p>
        </p:txBody>
      </p:sp>
      <p:pic>
        <p:nvPicPr>
          <p:cNvPr id="281" name="Google Shape;281;p25"/>
          <p:cNvPicPr preferRelativeResize="0"/>
          <p:nvPr/>
        </p:nvPicPr>
        <p:blipFill rotWithShape="1">
          <a:blip r:embed="rId3">
            <a:alphaModFix/>
          </a:blip>
          <a:srcRect b="0" l="0" r="0" t="0"/>
          <a:stretch/>
        </p:blipFill>
        <p:spPr>
          <a:xfrm>
            <a:off x="457200" y="1546700"/>
            <a:ext cx="8633744" cy="3482639"/>
          </a:xfrm>
          <a:prstGeom prst="rect">
            <a:avLst/>
          </a:prstGeom>
          <a:noFill/>
          <a:ln>
            <a:noFill/>
          </a:ln>
        </p:spPr>
      </p:pic>
      <p:pic>
        <p:nvPicPr>
          <p:cNvPr id="282" name="Google Shape;282;p25"/>
          <p:cNvPicPr preferRelativeResize="0"/>
          <p:nvPr/>
        </p:nvPicPr>
        <p:blipFill>
          <a:blip r:embed="rId4">
            <a:alphaModFix/>
          </a:blip>
          <a:stretch>
            <a:fillRect/>
          </a:stretch>
        </p:blipFill>
        <p:spPr>
          <a:xfrm>
            <a:off x="9677400" y="161325"/>
            <a:ext cx="729777" cy="729777"/>
          </a:xfrm>
          <a:prstGeom prst="rect">
            <a:avLst/>
          </a:prstGeom>
          <a:noFill/>
          <a:ln>
            <a:noFill/>
          </a:ln>
        </p:spPr>
      </p:pic>
      <p:pic>
        <p:nvPicPr>
          <p:cNvPr id="283" name="Google Shape;283;p25"/>
          <p:cNvPicPr preferRelativeResize="0"/>
          <p:nvPr/>
        </p:nvPicPr>
        <p:blipFill>
          <a:blip r:embed="rId5">
            <a:alphaModFix/>
          </a:blip>
          <a:stretch>
            <a:fillRect/>
          </a:stretch>
        </p:blipFill>
        <p:spPr>
          <a:xfrm>
            <a:off x="9720275" y="1826363"/>
            <a:ext cx="644052" cy="644052"/>
          </a:xfrm>
          <a:prstGeom prst="rect">
            <a:avLst/>
          </a:prstGeom>
          <a:noFill/>
          <a:ln>
            <a:noFill/>
          </a:ln>
        </p:spPr>
      </p:pic>
      <p:sp>
        <p:nvSpPr>
          <p:cNvPr id="284" name="Google Shape;284;p25"/>
          <p:cNvSpPr txBox="1"/>
          <p:nvPr/>
        </p:nvSpPr>
        <p:spPr>
          <a:xfrm>
            <a:off x="8800725" y="791175"/>
            <a:ext cx="24531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AWS DeepRacer Console</a:t>
            </a:r>
            <a:endParaRPr b="1" sz="1700">
              <a:solidFill>
                <a:srgbClr val="FFFFFF"/>
              </a:solidFill>
              <a:latin typeface="Twentieth Century"/>
              <a:ea typeface="Twentieth Century"/>
              <a:cs typeface="Twentieth Century"/>
              <a:sym typeface="Twentieth Century"/>
            </a:endParaRPr>
          </a:p>
        </p:txBody>
      </p:sp>
      <p:sp>
        <p:nvSpPr>
          <p:cNvPr id="285" name="Google Shape;285;p25"/>
          <p:cNvSpPr txBox="1"/>
          <p:nvPr/>
        </p:nvSpPr>
        <p:spPr>
          <a:xfrm>
            <a:off x="9034100" y="2389600"/>
            <a:ext cx="20718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AWS SageMaker</a:t>
            </a:r>
            <a:endParaRPr b="1" sz="1700">
              <a:solidFill>
                <a:srgbClr val="FFFFFF"/>
              </a:solidFill>
              <a:latin typeface="Twentieth Century"/>
              <a:ea typeface="Twentieth Century"/>
              <a:cs typeface="Twentieth Century"/>
              <a:sym typeface="Twentieth Century"/>
            </a:endParaRPr>
          </a:p>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(Training)</a:t>
            </a:r>
            <a:endParaRPr b="1" sz="1700">
              <a:solidFill>
                <a:srgbClr val="FFFFFF"/>
              </a:solidFill>
              <a:latin typeface="Twentieth Century"/>
              <a:ea typeface="Twentieth Century"/>
              <a:cs typeface="Twentieth Century"/>
              <a:sym typeface="Twentieth Century"/>
            </a:endParaRPr>
          </a:p>
        </p:txBody>
      </p:sp>
      <p:pic>
        <p:nvPicPr>
          <p:cNvPr id="286" name="Google Shape;286;p25"/>
          <p:cNvPicPr preferRelativeResize="0"/>
          <p:nvPr/>
        </p:nvPicPr>
        <p:blipFill>
          <a:blip r:embed="rId6">
            <a:alphaModFix/>
          </a:blip>
          <a:stretch>
            <a:fillRect/>
          </a:stretch>
        </p:blipFill>
        <p:spPr>
          <a:xfrm>
            <a:off x="8365850" y="5256425"/>
            <a:ext cx="762000" cy="762000"/>
          </a:xfrm>
          <a:prstGeom prst="rect">
            <a:avLst/>
          </a:prstGeom>
          <a:noFill/>
          <a:ln>
            <a:noFill/>
          </a:ln>
        </p:spPr>
      </p:pic>
      <p:sp>
        <p:nvSpPr>
          <p:cNvPr id="287" name="Google Shape;287;p25"/>
          <p:cNvSpPr txBox="1"/>
          <p:nvPr/>
        </p:nvSpPr>
        <p:spPr>
          <a:xfrm>
            <a:off x="9034100" y="4268925"/>
            <a:ext cx="20718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AWS S3</a:t>
            </a:r>
            <a:endParaRPr b="1" sz="1700">
              <a:solidFill>
                <a:srgbClr val="FFFFFF"/>
              </a:solidFill>
              <a:latin typeface="Twentieth Century"/>
              <a:ea typeface="Twentieth Century"/>
              <a:cs typeface="Twentieth Century"/>
              <a:sym typeface="Twentieth Century"/>
            </a:endParaRPr>
          </a:p>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(Storage)</a:t>
            </a:r>
            <a:endParaRPr b="1" sz="1700">
              <a:solidFill>
                <a:srgbClr val="FFFFFF"/>
              </a:solidFill>
              <a:latin typeface="Twentieth Century"/>
              <a:ea typeface="Twentieth Century"/>
              <a:cs typeface="Twentieth Century"/>
              <a:sym typeface="Twentieth Century"/>
            </a:endParaRPr>
          </a:p>
        </p:txBody>
      </p:sp>
      <p:sp>
        <p:nvSpPr>
          <p:cNvPr id="288" name="Google Shape;288;p25"/>
          <p:cNvSpPr txBox="1"/>
          <p:nvPr/>
        </p:nvSpPr>
        <p:spPr>
          <a:xfrm>
            <a:off x="7710950" y="6007200"/>
            <a:ext cx="20718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AWS RoboMaker</a:t>
            </a:r>
            <a:endParaRPr b="1" sz="1700">
              <a:solidFill>
                <a:srgbClr val="FFFFFF"/>
              </a:solidFill>
              <a:latin typeface="Twentieth Century"/>
              <a:ea typeface="Twentieth Century"/>
              <a:cs typeface="Twentieth Century"/>
              <a:sym typeface="Twentieth Century"/>
            </a:endParaRPr>
          </a:p>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(Evaluation)</a:t>
            </a:r>
            <a:endParaRPr b="1" sz="1700">
              <a:solidFill>
                <a:srgbClr val="FFFFFF"/>
              </a:solidFill>
              <a:latin typeface="Twentieth Century"/>
              <a:ea typeface="Twentieth Century"/>
              <a:cs typeface="Twentieth Century"/>
              <a:sym typeface="Twentieth Century"/>
            </a:endParaRPr>
          </a:p>
        </p:txBody>
      </p:sp>
      <p:pic>
        <p:nvPicPr>
          <p:cNvPr id="289" name="Google Shape;289;p25"/>
          <p:cNvPicPr preferRelativeResize="0"/>
          <p:nvPr/>
        </p:nvPicPr>
        <p:blipFill>
          <a:blip r:embed="rId7">
            <a:alphaModFix/>
          </a:blip>
          <a:stretch>
            <a:fillRect/>
          </a:stretch>
        </p:blipFill>
        <p:spPr>
          <a:xfrm>
            <a:off x="9720263" y="3624875"/>
            <a:ext cx="644050" cy="644050"/>
          </a:xfrm>
          <a:prstGeom prst="rect">
            <a:avLst/>
          </a:prstGeom>
          <a:noFill/>
          <a:ln>
            <a:noFill/>
          </a:ln>
        </p:spPr>
      </p:pic>
      <p:pic>
        <p:nvPicPr>
          <p:cNvPr id="290" name="Google Shape;290;p25"/>
          <p:cNvPicPr preferRelativeResize="0"/>
          <p:nvPr/>
        </p:nvPicPr>
        <p:blipFill>
          <a:blip r:embed="rId8">
            <a:alphaModFix/>
          </a:blip>
          <a:stretch>
            <a:fillRect/>
          </a:stretch>
        </p:blipFill>
        <p:spPr>
          <a:xfrm>
            <a:off x="10898475" y="5264374"/>
            <a:ext cx="746101" cy="746101"/>
          </a:xfrm>
          <a:prstGeom prst="rect">
            <a:avLst/>
          </a:prstGeom>
          <a:noFill/>
          <a:ln>
            <a:noFill/>
          </a:ln>
        </p:spPr>
      </p:pic>
      <p:sp>
        <p:nvSpPr>
          <p:cNvPr id="291" name="Google Shape;291;p25"/>
          <p:cNvSpPr txBox="1"/>
          <p:nvPr/>
        </p:nvSpPr>
        <p:spPr>
          <a:xfrm>
            <a:off x="10221350" y="6016575"/>
            <a:ext cx="20718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AWS Kinesis Video</a:t>
            </a:r>
            <a:endParaRPr b="1" sz="1700">
              <a:solidFill>
                <a:srgbClr val="FFFFFF"/>
              </a:solidFill>
              <a:latin typeface="Twentieth Century"/>
              <a:ea typeface="Twentieth Century"/>
              <a:cs typeface="Twentieth Century"/>
              <a:sym typeface="Twentieth Century"/>
            </a:endParaRPr>
          </a:p>
          <a:p>
            <a:pPr indent="0" lvl="0" marL="0" rtl="0" algn="ctr">
              <a:spcBef>
                <a:spcPts val="0"/>
              </a:spcBef>
              <a:spcAft>
                <a:spcPts val="0"/>
              </a:spcAft>
              <a:buNone/>
            </a:pPr>
            <a:r>
              <a:rPr b="1" lang="en-US" sz="1700">
                <a:solidFill>
                  <a:srgbClr val="FFFFFF"/>
                </a:solidFill>
                <a:latin typeface="Twentieth Century"/>
                <a:ea typeface="Twentieth Century"/>
                <a:cs typeface="Twentieth Century"/>
                <a:sym typeface="Twentieth Century"/>
              </a:rPr>
              <a:t>(Evaluation)</a:t>
            </a:r>
            <a:endParaRPr b="1" sz="1700">
              <a:solidFill>
                <a:srgbClr val="FFFFFF"/>
              </a:solidFill>
              <a:latin typeface="Twentieth Century"/>
              <a:ea typeface="Twentieth Century"/>
              <a:cs typeface="Twentieth Century"/>
              <a:sym typeface="Twentieth Century"/>
            </a:endParaRPr>
          </a:p>
        </p:txBody>
      </p:sp>
      <p:sp>
        <p:nvSpPr>
          <p:cNvPr id="292" name="Google Shape;292;p25"/>
          <p:cNvSpPr/>
          <p:nvPr/>
        </p:nvSpPr>
        <p:spPr>
          <a:xfrm rot="5401728">
            <a:off x="9714800" y="1308950"/>
            <a:ext cx="597000" cy="357300"/>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rot="5401728">
            <a:off x="9714800" y="3139775"/>
            <a:ext cx="597000" cy="357300"/>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9435350" y="5142125"/>
            <a:ext cx="1269300" cy="798900"/>
          </a:xfrm>
          <a:prstGeom prst="leftRightUpArrow">
            <a:avLst>
              <a:gd fmla="val 25000" name="adj1"/>
              <a:gd fmla="val 25000" name="adj2"/>
              <a:gd fmla="val 25000" name="adj3"/>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1366090" y="-327230"/>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QUESTIONS?</a:t>
            </a:r>
            <a:endParaRPr/>
          </a:p>
        </p:txBody>
      </p:sp>
      <p:pic>
        <p:nvPicPr>
          <p:cNvPr descr="Machine Learning: AWS DeepRacer, DeepComposer &amp; DeepLens" id="300" name="Google Shape;300;p26"/>
          <p:cNvPicPr preferRelativeResize="0"/>
          <p:nvPr/>
        </p:nvPicPr>
        <p:blipFill rotWithShape="1">
          <a:blip r:embed="rId3">
            <a:alphaModFix/>
          </a:blip>
          <a:srcRect b="0" l="0" r="0" t="0"/>
          <a:stretch/>
        </p:blipFill>
        <p:spPr>
          <a:xfrm>
            <a:off x="2032581" y="741394"/>
            <a:ext cx="8850969" cy="58083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