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69" r:id="rId4"/>
    <p:sldId id="268" r:id="rId5"/>
    <p:sldId id="267" r:id="rId6"/>
    <p:sldId id="273" r:id="rId7"/>
    <p:sldId id="271" r:id="rId8"/>
    <p:sldId id="272" r:id="rId9"/>
    <p:sldId id="266" r:id="rId10"/>
    <p:sldId id="270" r:id="rId11"/>
    <p:sldId id="264"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37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6365D302-0273-462E-ABBC-D86DDB40CD25}" type="datetimeFigureOut">
              <a:rPr lang="en-US"/>
              <a:pPr>
                <a:defRPr/>
              </a:pPr>
              <a:t>3/9/2009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9B149E8C-15F7-4921-987D-6F40DF59A6F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0C52175-5735-4D5B-AD01-61FA57691819}" type="datetimeFigureOut">
              <a:rPr lang="en-US"/>
              <a:pPr>
                <a:defRPr/>
              </a:pPr>
              <a:t>3/9/2009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8B4215-7919-494F-A354-3F93EC02C9D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080D396-96F9-48C8-BF69-9A3EA7D1BADA}" type="datetimeFigureOut">
              <a:rPr lang="en-US"/>
              <a:pPr>
                <a:defRPr/>
              </a:pPr>
              <a:t>3/9/2009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47876-B5E0-475E-BA12-E81B597E84F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1674CEB-C026-44EF-8ECD-9EA92AFE81BB}" type="datetimeFigureOut">
              <a:rPr lang="en-US"/>
              <a:pPr>
                <a:defRPr/>
              </a:pPr>
              <a:t>3/9/2009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8DC410-7699-4F5A-8775-8123C667AF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A27E2DE-DC60-4CBB-AD5F-26242FDA831D}" type="datetimeFigureOut">
              <a:rPr lang="en-US"/>
              <a:pPr>
                <a:defRPr/>
              </a:pPr>
              <a:t>3/9/2009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F83356-BAFF-4094-8C6F-C24239B014F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6DE3E06-C814-46ED-8B1B-4EB2B9C1AE1E}" type="datetimeFigureOut">
              <a:rPr lang="en-US"/>
              <a:pPr>
                <a:defRPr/>
              </a:pPr>
              <a:t>3/9/2009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69CB89-1A72-4A0D-A295-0C7D387719D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76BDE6A-ED33-410B-AB5F-14CD36F7C6FE}" type="datetimeFigureOut">
              <a:rPr lang="en-US"/>
              <a:pPr>
                <a:defRPr/>
              </a:pPr>
              <a:t>3/9/2009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EF0CB1C-94BA-4025-A92A-F37B457F500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CBD39B1-A0D8-4F0F-8201-0E11ABDDBFFD}" type="datetimeFigureOut">
              <a:rPr lang="en-US"/>
              <a:pPr>
                <a:defRPr/>
              </a:pPr>
              <a:t>3/9/2009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D256B01-88FB-4234-AF62-E17E08BFA95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D0DEFBB-C062-41EB-B5FF-B7ACD24A8540}" type="datetimeFigureOut">
              <a:rPr lang="en-US"/>
              <a:pPr>
                <a:defRPr/>
              </a:pPr>
              <a:t>3/9/2009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EF5C33F-150C-4D96-9651-2CA16B8022A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E5A1E88-3FD1-47FC-AC59-3BC2CF28317C}" type="datetimeFigureOut">
              <a:rPr lang="en-US"/>
              <a:pPr>
                <a:defRPr/>
              </a:pPr>
              <a:t>3/9/2009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A563B34-BA90-4257-B11E-FAA91FB3AF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E45C330-B2D9-4A04-A8C6-926F59E5CB01}" type="datetimeFigureOut">
              <a:rPr lang="en-US"/>
              <a:pPr>
                <a:defRPr/>
              </a:pPr>
              <a:t>3/9/2009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48023C7-A78A-4AEA-87D1-2C879C2DC30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5914BF4-2C52-46EC-8BAC-6F9B4126F2B5}" type="datetimeFigureOut">
              <a:rPr lang="en-US"/>
              <a:pPr>
                <a:defRPr/>
              </a:pPr>
              <a:t>3/9/2009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ECAFD36-8C96-4BAE-AA11-889B9C43F1B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126189FF-7702-43D5-AD78-A62D7BD1747C}" type="datetimeFigureOut">
              <a:rPr lang="en-US"/>
              <a:pPr>
                <a:defRPr/>
              </a:pPr>
              <a:t>3/9/2009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B64ACFB4-7E81-4EE7-860A-5A21B7546CE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e_terrain.jpg"/>
          <p:cNvPicPr>
            <a:picLocks noChangeAspect="1"/>
          </p:cNvPicPr>
          <p:nvPr/>
        </p:nvPicPr>
        <p:blipFill>
          <a:blip r:embed="rId2"/>
          <a:stretch>
            <a:fillRect/>
          </a:stretch>
        </p:blipFill>
        <p:spPr bwMode="auto">
          <a:xfrm>
            <a:off x="1981200" y="990600"/>
            <a:ext cx="5428626" cy="4198938"/>
          </a:xfrm>
          <a:prstGeom prst="rect">
            <a:avLst/>
          </a:prstGeom>
          <a:noFill/>
          <a:ln w="9525">
            <a:noFill/>
            <a:miter lim="800000"/>
            <a:headEnd/>
            <a:tailEnd/>
          </a:ln>
        </p:spPr>
      </p:pic>
      <p:sp>
        <p:nvSpPr>
          <p:cNvPr id="6" name="Title 5"/>
          <p:cNvSpPr>
            <a:spLocks noGrp="1"/>
          </p:cNvSpPr>
          <p:nvPr>
            <p:ph type="title"/>
          </p:nvPr>
        </p:nvSpPr>
        <p:spPr>
          <a:xfrm>
            <a:off x="533400" y="3810000"/>
            <a:ext cx="8229600" cy="1143000"/>
          </a:xfrm>
        </p:spPr>
        <p:txBody>
          <a:bodyPr rtlCol="0">
            <a:normAutofit/>
          </a:bodyPr>
          <a:lstStyle/>
          <a:p>
            <a:pPr fontAlgn="auto">
              <a:spcAft>
                <a:spcPts val="0"/>
              </a:spcAft>
              <a:defRPr/>
            </a:pPr>
            <a:r>
              <a:rPr lang="en-US" sz="6000" b="1" i="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bg2"/>
                </a:solidFill>
                <a:effectLst>
                  <a:outerShdw blurRad="38100" dist="38100" dir="2700000" algn="tl">
                    <a:srgbClr val="000000">
                      <a:alpha val="43137"/>
                    </a:srgbClr>
                  </a:outerShdw>
                </a:effectLst>
              </a:rPr>
              <a:t>Scalper</a:t>
            </a:r>
            <a:endParaRPr lang="en-US" sz="6000" b="1" i="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bg2"/>
              </a:solidFill>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chemeClr val="tx2"/>
                </a:solidFill>
              </a:rPr>
              <a:t>Future </a:t>
            </a:r>
            <a:r>
              <a:rPr lang="en-US" sz="3600" b="1" dirty="0" smtClean="0">
                <a:solidFill>
                  <a:schemeClr val="tx2"/>
                </a:solidFill>
              </a:rPr>
              <a:t>plans</a:t>
            </a:r>
            <a:endParaRPr lang="en-US" sz="3600" b="1" dirty="0">
              <a:solidFill>
                <a:schemeClr val="tx2"/>
              </a:solidFill>
            </a:endParaRPr>
          </a:p>
        </p:txBody>
      </p:sp>
      <p:sp>
        <p:nvSpPr>
          <p:cNvPr id="3" name="Content Placeholder 2"/>
          <p:cNvSpPr>
            <a:spLocks noGrp="1"/>
          </p:cNvSpPr>
          <p:nvPr>
            <p:ph idx="1"/>
          </p:nvPr>
        </p:nvSpPr>
        <p:spPr/>
        <p:txBody>
          <a:bodyPr/>
          <a:lstStyle/>
          <a:p>
            <a:endParaRPr lang="en-US" dirty="0" smtClean="0"/>
          </a:p>
          <a:p>
            <a:r>
              <a:rPr lang="en-US" dirty="0" smtClean="0"/>
              <a:t>GUI changes.</a:t>
            </a:r>
          </a:p>
          <a:p>
            <a:endParaRPr lang="en-US" dirty="0" smtClean="0"/>
          </a:p>
          <a:p>
            <a:r>
              <a:rPr lang="en-US" dirty="0" smtClean="0"/>
              <a:t>Change in deployment.</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57200" y="457200"/>
            <a:ext cx="8229600" cy="5668963"/>
          </a:xfrm>
        </p:spPr>
        <p:txBody>
          <a:bodyPr/>
          <a:lstStyle/>
          <a:p>
            <a:pPr algn="ctr"/>
            <a:endParaRPr lang="en-US" smtClean="0"/>
          </a:p>
          <a:p>
            <a:pPr algn="ctr"/>
            <a:endParaRPr lang="en-US" smtClean="0"/>
          </a:p>
          <a:p>
            <a:pPr algn="ctr"/>
            <a:endParaRPr lang="en-US" smtClean="0"/>
          </a:p>
          <a:p>
            <a:pPr algn="ctr"/>
            <a:endParaRPr lang="en-US" smtClean="0"/>
          </a:p>
          <a:p>
            <a:pPr algn="ctr">
              <a:buFont typeface="Arial" charset="0"/>
              <a:buNone/>
            </a:pPr>
            <a:r>
              <a:rPr lang="en-US" sz="8800" smtClean="0">
                <a:solidFill>
                  <a:srgbClr val="FF0000"/>
                </a:solidFill>
              </a:rPr>
              <a:t>?</a:t>
            </a:r>
            <a:r>
              <a:rPr lang="en-US" sz="8000" smtClean="0">
                <a:solidFill>
                  <a:srgbClr val="FF0000"/>
                </a:solidFill>
              </a:rPr>
              <a:t>?</a:t>
            </a:r>
            <a:r>
              <a:rPr lang="en-US" sz="7200" smtClean="0">
                <a:solidFill>
                  <a:srgbClr val="FF0000"/>
                </a:solidFill>
              </a:rPr>
              <a:t>?</a:t>
            </a:r>
            <a:r>
              <a:rPr lang="en-US" sz="6600" smtClean="0">
                <a:solidFill>
                  <a:srgbClr val="FF0000"/>
                </a:solidFill>
              </a:rPr>
              <a:t>?</a:t>
            </a:r>
            <a:endParaRPr lang="en-US" sz="5400" smtClean="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rtlCol="0">
            <a:normAutofit fontScale="90000"/>
          </a:bodyPr>
          <a:lstStyle/>
          <a:p>
            <a:pPr fontAlgn="auto">
              <a:spcAft>
                <a:spcPts val="0"/>
              </a:spcAft>
              <a:defRPr/>
            </a:pPr>
            <a:r>
              <a:rPr lang="en-US" sz="4000" b="1" dirty="0" smtClean="0">
                <a:solidFill>
                  <a:schemeClr val="tx2"/>
                </a:solidFill>
              </a:rPr>
              <a:t>What is </a:t>
            </a:r>
            <a:r>
              <a:rPr lang="en-US" sz="4000" b="1" dirty="0" err="1" smtClean="0">
                <a:solidFill>
                  <a:schemeClr val="tx2"/>
                </a:solidFill>
              </a:rPr>
              <a:t>TradeCompanion</a:t>
            </a:r>
            <a:r>
              <a:rPr lang="en-US" sz="4000" b="1" dirty="0" smtClean="0">
                <a:solidFill>
                  <a:schemeClr val="tx2"/>
                </a:solidFill>
              </a:rPr>
              <a:t> ?</a:t>
            </a:r>
            <a:endParaRPr lang="en-US" sz="4000" b="1" dirty="0">
              <a:solidFill>
                <a:schemeClr val="tx2"/>
              </a:solidFill>
            </a:endParaRPr>
          </a:p>
        </p:txBody>
      </p:sp>
      <p:sp>
        <p:nvSpPr>
          <p:cNvPr id="3075" name="Content Placeholder 2"/>
          <p:cNvSpPr>
            <a:spLocks noGrp="1"/>
          </p:cNvSpPr>
          <p:nvPr>
            <p:ph idx="1"/>
          </p:nvPr>
        </p:nvSpPr>
        <p:spPr>
          <a:xfrm>
            <a:off x="457200" y="1143000"/>
            <a:ext cx="8229600" cy="4525963"/>
          </a:xfrm>
        </p:spPr>
        <p:txBody>
          <a:bodyPr/>
          <a:lstStyle/>
          <a:p>
            <a:endParaRPr lang="en-US" dirty="0" smtClean="0"/>
          </a:p>
          <a:p>
            <a:r>
              <a:rPr lang="en-US" dirty="0" smtClean="0"/>
              <a:t>It is a Trading software for the Forex Market.</a:t>
            </a:r>
          </a:p>
          <a:p>
            <a:endParaRPr lang="en-US" dirty="0" smtClean="0"/>
          </a:p>
          <a:p>
            <a:r>
              <a:rPr lang="en-US" dirty="0" smtClean="0"/>
              <a:t>TradeCompanion(TC) platform takes your TradeStation® strategy signals and automates their execution to FX trading platform.</a:t>
            </a:r>
            <a:endParaRPr lang="en-US" dirty="0" smtClean="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3600" b="1" dirty="0" smtClean="0">
                <a:solidFill>
                  <a:schemeClr val="tx2"/>
                </a:solidFill>
              </a:rPr>
              <a:t>What is </a:t>
            </a:r>
            <a:r>
              <a:rPr lang="en-US" sz="3600" b="1" dirty="0" err="1" smtClean="0">
                <a:solidFill>
                  <a:schemeClr val="tx2"/>
                </a:solidFill>
              </a:rPr>
              <a:t>Forex</a:t>
            </a:r>
            <a:r>
              <a:rPr lang="en-US" sz="3600" b="1" dirty="0" smtClean="0">
                <a:solidFill>
                  <a:schemeClr val="tx2"/>
                </a:solidFill>
              </a:rPr>
              <a:t> </a:t>
            </a:r>
            <a:r>
              <a:rPr lang="en-US" sz="3600" b="1" dirty="0" smtClean="0">
                <a:solidFill>
                  <a:schemeClr val="tx2"/>
                </a:solidFill>
              </a:rPr>
              <a:t>Market ?</a:t>
            </a:r>
            <a:endParaRPr lang="en-US" sz="3600" b="1" dirty="0">
              <a:solidFill>
                <a:schemeClr val="tx2"/>
              </a:solidFill>
            </a:endParaRPr>
          </a:p>
        </p:txBody>
      </p:sp>
      <p:sp>
        <p:nvSpPr>
          <p:cNvPr id="3" name="Content Placeholder 2"/>
          <p:cNvSpPr>
            <a:spLocks noGrp="1"/>
          </p:cNvSpPr>
          <p:nvPr>
            <p:ph idx="1"/>
          </p:nvPr>
        </p:nvSpPr>
        <p:spPr/>
        <p:txBody>
          <a:bodyPr/>
          <a:lstStyle/>
          <a:p>
            <a:r>
              <a:rPr lang="en-US" dirty="0" smtClean="0"/>
              <a:t>The foreign exchange market (Currency, Forex, or FX) market is where currency trading takes place. It is where banks and other official institutions facilitate the buying and selling of foreign currencies.</a:t>
            </a:r>
          </a:p>
          <a:p>
            <a:r>
              <a:rPr lang="en-US" dirty="0" smtClean="0"/>
              <a:t>The purpose of FX market is to facilitate trade and investment.</a:t>
            </a:r>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chemeClr val="tx2"/>
                </a:solidFill>
              </a:rPr>
              <a:t>Trade-Companion at S7</a:t>
            </a:r>
            <a:endParaRPr lang="en-US" sz="3600" b="1" dirty="0">
              <a:solidFill>
                <a:schemeClr val="tx2"/>
              </a:solidFill>
            </a:endParaRPr>
          </a:p>
        </p:txBody>
      </p:sp>
      <p:sp>
        <p:nvSpPr>
          <p:cNvPr id="3" name="Content Placeholder 2"/>
          <p:cNvSpPr>
            <a:spLocks noGrp="1"/>
          </p:cNvSpPr>
          <p:nvPr>
            <p:ph idx="1"/>
          </p:nvPr>
        </p:nvSpPr>
        <p:spPr/>
        <p:txBody>
          <a:bodyPr/>
          <a:lstStyle/>
          <a:p>
            <a:endParaRPr lang="en-US" dirty="0" smtClean="0"/>
          </a:p>
          <a:p>
            <a:r>
              <a:rPr lang="en-US" dirty="0" smtClean="0"/>
              <a:t>Fix driver implementation [ Java =&gt; C# ]</a:t>
            </a:r>
          </a:p>
          <a:p>
            <a:r>
              <a:rPr lang="en-US" dirty="0" smtClean="0"/>
              <a:t>S7  </a:t>
            </a:r>
            <a:r>
              <a:rPr lang="en-US" dirty="0" smtClean="0"/>
              <a:t>developed </a:t>
            </a:r>
            <a:r>
              <a:rPr lang="en-US" dirty="0" smtClean="0"/>
              <a:t>the TradeCompanion software.</a:t>
            </a:r>
          </a:p>
          <a:p>
            <a:r>
              <a:rPr lang="en-US" dirty="0" smtClean="0"/>
              <a:t>Maintain </a:t>
            </a:r>
            <a:r>
              <a:rPr lang="en-US" dirty="0" smtClean="0"/>
              <a:t>the Website &amp; Enhancement of </a:t>
            </a:r>
            <a:r>
              <a:rPr lang="en-US" dirty="0" err="1" smtClean="0"/>
              <a:t>TradeCompanion</a:t>
            </a:r>
            <a:r>
              <a:rPr lang="en-US" dirty="0" smtClean="0"/>
              <a:t>.</a:t>
            </a:r>
          </a:p>
          <a:p>
            <a:r>
              <a:rPr lang="en-US" dirty="0" smtClean="0"/>
              <a:t>Handling client </a:t>
            </a:r>
            <a:r>
              <a:rPr lang="en-US" smtClean="0"/>
              <a:t>support issues for </a:t>
            </a:r>
            <a:r>
              <a:rPr lang="en-US" dirty="0" smtClean="0"/>
              <a:t>Trade Companion</a:t>
            </a:r>
            <a:endParaRPr lang="en-US"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chemeClr val="tx2"/>
                </a:solidFill>
              </a:rPr>
              <a:t>Architecture</a:t>
            </a:r>
            <a:endParaRPr lang="en-US" sz="3600" b="1" dirty="0">
              <a:solidFill>
                <a:schemeClr val="tx2"/>
              </a:solidFill>
            </a:endParaRPr>
          </a:p>
        </p:txBody>
      </p:sp>
      <p:sp>
        <p:nvSpPr>
          <p:cNvPr id="3" name="Content Placeholder 2"/>
          <p:cNvSpPr>
            <a:spLocks noGrp="1"/>
          </p:cNvSpPr>
          <p:nvPr>
            <p:ph idx="1"/>
          </p:nvPr>
        </p:nvSpPr>
        <p:spPr>
          <a:xfrm>
            <a:off x="533400" y="1600200"/>
            <a:ext cx="8229600" cy="4525963"/>
          </a:xfrm>
        </p:spPr>
        <p:style>
          <a:lnRef idx="2">
            <a:schemeClr val="dk1"/>
          </a:lnRef>
          <a:fillRef idx="1">
            <a:schemeClr val="lt1"/>
          </a:fillRef>
          <a:effectRef idx="0">
            <a:schemeClr val="dk1"/>
          </a:effectRef>
          <a:fontRef idx="minor">
            <a:schemeClr val="dk1"/>
          </a:fontRef>
        </p:style>
        <p:txBody>
          <a:bodyPr/>
          <a:lstStyle/>
          <a:p>
            <a:pPr>
              <a:buNone/>
            </a:pPr>
            <a:r>
              <a:rPr lang="en-US" dirty="0" smtClean="0"/>
              <a:t> </a:t>
            </a:r>
            <a:endParaRPr lang="en-US" dirty="0"/>
          </a:p>
        </p:txBody>
      </p:sp>
      <p:sp>
        <p:nvSpPr>
          <p:cNvPr id="9" name="Rounded Rectangle 8"/>
          <p:cNvSpPr/>
          <p:nvPr/>
        </p:nvSpPr>
        <p:spPr>
          <a:xfrm>
            <a:off x="3657600" y="3886200"/>
            <a:ext cx="1905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TradeCompanion</a:t>
            </a:r>
            <a:endParaRPr lang="en-US" dirty="0"/>
          </a:p>
        </p:txBody>
      </p:sp>
      <p:sp>
        <p:nvSpPr>
          <p:cNvPr id="10" name="Round Same Side Corner Rectangle 9"/>
          <p:cNvSpPr/>
          <p:nvPr/>
        </p:nvSpPr>
        <p:spPr>
          <a:xfrm>
            <a:off x="2286000" y="5334000"/>
            <a:ext cx="1447800" cy="609600"/>
          </a:xfrm>
          <a:prstGeom prst="round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TradeStation</a:t>
            </a:r>
            <a:endParaRPr lang="en-US" dirty="0"/>
          </a:p>
        </p:txBody>
      </p:sp>
      <p:sp>
        <p:nvSpPr>
          <p:cNvPr id="11" name="Round Same Side Corner Rectangle 10"/>
          <p:cNvSpPr/>
          <p:nvPr/>
        </p:nvSpPr>
        <p:spPr>
          <a:xfrm>
            <a:off x="4114800" y="5257800"/>
            <a:ext cx="1524000" cy="609600"/>
          </a:xfrm>
          <a:prstGeom prst="round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NeuroShell</a:t>
            </a:r>
            <a:endParaRPr lang="en-US" dirty="0"/>
          </a:p>
        </p:txBody>
      </p:sp>
      <p:sp>
        <p:nvSpPr>
          <p:cNvPr id="12" name="Round Same Side Corner Rectangle 11"/>
          <p:cNvSpPr/>
          <p:nvPr/>
        </p:nvSpPr>
        <p:spPr>
          <a:xfrm>
            <a:off x="6324600" y="5257800"/>
            <a:ext cx="1219200" cy="609600"/>
          </a:xfrm>
          <a:prstGeom prst="round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MT4</a:t>
            </a:r>
            <a:endParaRPr lang="en-US" dirty="0"/>
          </a:p>
        </p:txBody>
      </p:sp>
      <p:sp>
        <p:nvSpPr>
          <p:cNvPr id="68" name="Oval 67"/>
          <p:cNvSpPr/>
          <p:nvPr/>
        </p:nvSpPr>
        <p:spPr>
          <a:xfrm>
            <a:off x="914400" y="1828800"/>
            <a:ext cx="1524000"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CurrenEx</a:t>
            </a:r>
            <a:endParaRPr lang="en-US" dirty="0"/>
          </a:p>
        </p:txBody>
      </p:sp>
      <p:sp>
        <p:nvSpPr>
          <p:cNvPr id="69" name="Oval 68"/>
          <p:cNvSpPr/>
          <p:nvPr/>
        </p:nvSpPr>
        <p:spPr>
          <a:xfrm>
            <a:off x="2743200" y="1752600"/>
            <a:ext cx="1524000" cy="762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DBFX</a:t>
            </a:r>
            <a:endParaRPr lang="en-US" dirty="0"/>
          </a:p>
        </p:txBody>
      </p:sp>
      <p:sp>
        <p:nvSpPr>
          <p:cNvPr id="70" name="Oval 69"/>
          <p:cNvSpPr/>
          <p:nvPr/>
        </p:nvSpPr>
        <p:spPr>
          <a:xfrm>
            <a:off x="4648200" y="1828800"/>
            <a:ext cx="1371600" cy="685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Gain</a:t>
            </a:r>
            <a:endParaRPr lang="en-US" dirty="0"/>
          </a:p>
        </p:txBody>
      </p:sp>
      <p:sp>
        <p:nvSpPr>
          <p:cNvPr id="81" name="Oval 80"/>
          <p:cNvSpPr/>
          <p:nvPr/>
        </p:nvSpPr>
        <p:spPr>
          <a:xfrm>
            <a:off x="6324600" y="1828800"/>
            <a:ext cx="1371600" cy="762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Icap</a:t>
            </a:r>
            <a:endParaRPr lang="en-US" dirty="0"/>
          </a:p>
        </p:txBody>
      </p:sp>
      <p:sp>
        <p:nvSpPr>
          <p:cNvPr id="83" name="Oval 82"/>
          <p:cNvSpPr/>
          <p:nvPr/>
        </p:nvSpPr>
        <p:spPr>
          <a:xfrm>
            <a:off x="6781800" y="2895600"/>
            <a:ext cx="1371600" cy="762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Ariel</a:t>
            </a:r>
            <a:endParaRPr lang="en-US" dirty="0"/>
          </a:p>
        </p:txBody>
      </p:sp>
      <p:sp>
        <p:nvSpPr>
          <p:cNvPr id="88" name="Oval 87"/>
          <p:cNvSpPr/>
          <p:nvPr/>
        </p:nvSpPr>
        <p:spPr>
          <a:xfrm>
            <a:off x="990600" y="2895600"/>
            <a:ext cx="1371600" cy="762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Ariel</a:t>
            </a:r>
            <a:endParaRPr lang="en-US" dirty="0"/>
          </a:p>
        </p:txBody>
      </p:sp>
      <p:cxnSp>
        <p:nvCxnSpPr>
          <p:cNvPr id="24" name="Straight Arrow Connector 23"/>
          <p:cNvCxnSpPr/>
          <p:nvPr/>
        </p:nvCxnSpPr>
        <p:spPr>
          <a:xfrm>
            <a:off x="2209800" y="2514600"/>
            <a:ext cx="1828800" cy="137160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a:stCxn id="69" idx="4"/>
          </p:cNvCxnSpPr>
          <p:nvPr/>
        </p:nvCxnSpPr>
        <p:spPr>
          <a:xfrm rot="16200000" flipH="1">
            <a:off x="3276600" y="2743200"/>
            <a:ext cx="1371600" cy="91440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6" name="Straight Arrow Connector 25"/>
          <p:cNvCxnSpPr>
            <a:stCxn id="70" idx="4"/>
          </p:cNvCxnSpPr>
          <p:nvPr/>
        </p:nvCxnSpPr>
        <p:spPr>
          <a:xfrm rot="5400000">
            <a:off x="4457700" y="3009900"/>
            <a:ext cx="1371600" cy="38100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7" name="Straight Arrow Connector 26"/>
          <p:cNvCxnSpPr>
            <a:stCxn id="88" idx="5"/>
            <a:endCxn id="9" idx="1"/>
          </p:cNvCxnSpPr>
          <p:nvPr/>
        </p:nvCxnSpPr>
        <p:spPr>
          <a:xfrm rot="16200000" flipH="1">
            <a:off x="2510771" y="3196571"/>
            <a:ext cx="797392" cy="149626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8" name="Straight Arrow Connector 27"/>
          <p:cNvCxnSpPr>
            <a:stCxn id="81" idx="3"/>
          </p:cNvCxnSpPr>
          <p:nvPr/>
        </p:nvCxnSpPr>
        <p:spPr>
          <a:xfrm rot="5400000">
            <a:off x="5226237" y="2663171"/>
            <a:ext cx="1483192" cy="111526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41" name="Content Placeholder 2"/>
          <p:cNvSpPr txBox="1">
            <a:spLocks/>
          </p:cNvSpPr>
          <p:nvPr/>
        </p:nvSpPr>
        <p:spPr bwMode="auto">
          <a:xfrm>
            <a:off x="457200" y="163559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2" name="Straight Arrow Connector 41"/>
          <p:cNvCxnSpPr>
            <a:endCxn id="9" idx="3"/>
          </p:cNvCxnSpPr>
          <p:nvPr/>
        </p:nvCxnSpPr>
        <p:spPr>
          <a:xfrm rot="10800000" flipV="1">
            <a:off x="5562600" y="3352800"/>
            <a:ext cx="1267666" cy="99060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29" name="TextBox 28"/>
          <p:cNvSpPr txBox="1"/>
          <p:nvPr/>
        </p:nvSpPr>
        <p:spPr>
          <a:xfrm>
            <a:off x="2362200" y="2667000"/>
            <a:ext cx="914400" cy="369332"/>
          </a:xfrm>
          <a:prstGeom prst="rect">
            <a:avLst/>
          </a:prstGeom>
          <a:noFill/>
        </p:spPr>
        <p:txBody>
          <a:bodyPr wrap="square" rtlCol="0">
            <a:spAutoFit/>
          </a:bodyPr>
          <a:lstStyle/>
          <a:p>
            <a:r>
              <a:rPr lang="en-US" dirty="0" smtClean="0"/>
              <a:t>Fix 4.2</a:t>
            </a:r>
            <a:endParaRPr lang="en-US" dirty="0"/>
          </a:p>
        </p:txBody>
      </p:sp>
      <p:sp>
        <p:nvSpPr>
          <p:cNvPr id="33" name="TextBox 32"/>
          <p:cNvSpPr txBox="1"/>
          <p:nvPr/>
        </p:nvSpPr>
        <p:spPr>
          <a:xfrm>
            <a:off x="5638800" y="2819400"/>
            <a:ext cx="914400" cy="369332"/>
          </a:xfrm>
          <a:prstGeom prst="rect">
            <a:avLst/>
          </a:prstGeom>
          <a:noFill/>
        </p:spPr>
        <p:txBody>
          <a:bodyPr wrap="square" rtlCol="0">
            <a:spAutoFit/>
          </a:bodyPr>
          <a:lstStyle/>
          <a:p>
            <a:r>
              <a:rPr lang="en-US" dirty="0" smtClean="0"/>
              <a:t>Fix 5.0</a:t>
            </a:r>
            <a:endParaRPr lang="en-US" dirty="0"/>
          </a:p>
        </p:txBody>
      </p:sp>
      <p:sp>
        <p:nvSpPr>
          <p:cNvPr id="34" name="TextBox 33"/>
          <p:cNvSpPr txBox="1"/>
          <p:nvPr/>
        </p:nvSpPr>
        <p:spPr>
          <a:xfrm>
            <a:off x="4724400" y="2971800"/>
            <a:ext cx="914400" cy="369332"/>
          </a:xfrm>
          <a:prstGeom prst="rect">
            <a:avLst/>
          </a:prstGeom>
          <a:noFill/>
        </p:spPr>
        <p:txBody>
          <a:bodyPr wrap="square" rtlCol="0">
            <a:spAutoFit/>
          </a:bodyPr>
          <a:lstStyle/>
          <a:p>
            <a:r>
              <a:rPr lang="en-US" dirty="0" smtClean="0"/>
              <a:t>API</a:t>
            </a:r>
            <a:endParaRPr lang="en-US" dirty="0"/>
          </a:p>
        </p:txBody>
      </p:sp>
      <p:sp>
        <p:nvSpPr>
          <p:cNvPr id="35" name="TextBox 34"/>
          <p:cNvSpPr txBox="1"/>
          <p:nvPr/>
        </p:nvSpPr>
        <p:spPr>
          <a:xfrm>
            <a:off x="3581400" y="2895600"/>
            <a:ext cx="914400" cy="369332"/>
          </a:xfrm>
          <a:prstGeom prst="rect">
            <a:avLst/>
          </a:prstGeom>
          <a:noFill/>
        </p:spPr>
        <p:txBody>
          <a:bodyPr wrap="square" rtlCol="0">
            <a:spAutoFit/>
          </a:bodyPr>
          <a:lstStyle/>
          <a:p>
            <a:r>
              <a:rPr lang="en-US" dirty="0" smtClean="0"/>
              <a:t>API</a:t>
            </a:r>
            <a:endParaRPr lang="en-US" dirty="0"/>
          </a:p>
        </p:txBody>
      </p:sp>
      <p:sp>
        <p:nvSpPr>
          <p:cNvPr id="36" name="TextBox 35"/>
          <p:cNvSpPr txBox="1"/>
          <p:nvPr/>
        </p:nvSpPr>
        <p:spPr>
          <a:xfrm>
            <a:off x="2514600" y="3733800"/>
            <a:ext cx="914400" cy="369332"/>
          </a:xfrm>
          <a:prstGeom prst="rect">
            <a:avLst/>
          </a:prstGeom>
          <a:noFill/>
        </p:spPr>
        <p:txBody>
          <a:bodyPr wrap="square" rtlCol="0">
            <a:spAutoFit/>
          </a:bodyPr>
          <a:lstStyle/>
          <a:p>
            <a:r>
              <a:rPr lang="en-US" dirty="0" smtClean="0"/>
              <a:t>API</a:t>
            </a:r>
            <a:endParaRPr lang="en-US" dirty="0"/>
          </a:p>
        </p:txBody>
      </p:sp>
      <p:sp>
        <p:nvSpPr>
          <p:cNvPr id="37" name="TextBox 36"/>
          <p:cNvSpPr txBox="1"/>
          <p:nvPr/>
        </p:nvSpPr>
        <p:spPr>
          <a:xfrm>
            <a:off x="6019800" y="3657600"/>
            <a:ext cx="914400" cy="369332"/>
          </a:xfrm>
          <a:prstGeom prst="rect">
            <a:avLst/>
          </a:prstGeom>
          <a:noFill/>
        </p:spPr>
        <p:txBody>
          <a:bodyPr wrap="square" rtlCol="0">
            <a:spAutoFit/>
          </a:bodyPr>
          <a:lstStyle/>
          <a:p>
            <a:r>
              <a:rPr lang="en-US" dirty="0" smtClean="0"/>
              <a:t>API</a:t>
            </a:r>
            <a:endParaRPr lang="en-US" dirty="0"/>
          </a:p>
        </p:txBody>
      </p:sp>
      <p:cxnSp>
        <p:nvCxnSpPr>
          <p:cNvPr id="39" name="Straight Arrow Connector 38"/>
          <p:cNvCxnSpPr>
            <a:endCxn id="10" idx="3"/>
          </p:cNvCxnSpPr>
          <p:nvPr/>
        </p:nvCxnSpPr>
        <p:spPr>
          <a:xfrm rot="10800000" flipV="1">
            <a:off x="3009900" y="4724400"/>
            <a:ext cx="723900" cy="60960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3" name="Straight Arrow Connector 42"/>
          <p:cNvCxnSpPr>
            <a:endCxn id="11" idx="3"/>
          </p:cNvCxnSpPr>
          <p:nvPr/>
        </p:nvCxnSpPr>
        <p:spPr>
          <a:xfrm rot="16200000" flipH="1">
            <a:off x="4552950" y="4933950"/>
            <a:ext cx="457200" cy="19050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4" name="Straight Arrow Connector 43"/>
          <p:cNvCxnSpPr>
            <a:endCxn id="12" idx="3"/>
          </p:cNvCxnSpPr>
          <p:nvPr/>
        </p:nvCxnSpPr>
        <p:spPr>
          <a:xfrm>
            <a:off x="5562600" y="4648200"/>
            <a:ext cx="1371600" cy="60960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30" name="Rectangle 29"/>
          <p:cNvSpPr/>
          <p:nvPr/>
        </p:nvSpPr>
        <p:spPr>
          <a:xfrm>
            <a:off x="609600" y="5486400"/>
            <a:ext cx="152400" cy="152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TextBox 30"/>
          <p:cNvSpPr txBox="1"/>
          <p:nvPr/>
        </p:nvSpPr>
        <p:spPr>
          <a:xfrm>
            <a:off x="762000" y="5410200"/>
            <a:ext cx="685800" cy="276999"/>
          </a:xfrm>
          <a:prstGeom prst="rect">
            <a:avLst/>
          </a:prstGeom>
          <a:noFill/>
        </p:spPr>
        <p:txBody>
          <a:bodyPr wrap="square" rtlCol="0">
            <a:spAutoFit/>
          </a:bodyPr>
          <a:lstStyle/>
          <a:p>
            <a:r>
              <a:rPr lang="en-US" sz="1200" dirty="0" smtClean="0"/>
              <a:t>Broker</a:t>
            </a:r>
            <a:endParaRPr lang="en-US" sz="1200" dirty="0"/>
          </a:p>
        </p:txBody>
      </p:sp>
      <p:sp>
        <p:nvSpPr>
          <p:cNvPr id="32" name="TextBox 31"/>
          <p:cNvSpPr txBox="1"/>
          <p:nvPr/>
        </p:nvSpPr>
        <p:spPr>
          <a:xfrm>
            <a:off x="762000" y="5791200"/>
            <a:ext cx="1752600" cy="276999"/>
          </a:xfrm>
          <a:prstGeom prst="rect">
            <a:avLst/>
          </a:prstGeom>
          <a:noFill/>
        </p:spPr>
        <p:txBody>
          <a:bodyPr wrap="square" rtlCol="0">
            <a:spAutoFit/>
          </a:bodyPr>
          <a:lstStyle/>
          <a:p>
            <a:r>
              <a:rPr lang="en-US" sz="1200" dirty="0" smtClean="0"/>
              <a:t>Stategy Application</a:t>
            </a:r>
            <a:endParaRPr lang="en-US" sz="1200" dirty="0"/>
          </a:p>
        </p:txBody>
      </p:sp>
      <p:sp>
        <p:nvSpPr>
          <p:cNvPr id="38" name="Rectangle 37"/>
          <p:cNvSpPr/>
          <p:nvPr/>
        </p:nvSpPr>
        <p:spPr>
          <a:xfrm>
            <a:off x="609600" y="5867400"/>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chemeClr val="tx2"/>
                </a:solidFill>
              </a:rPr>
              <a:t>Features of TC</a:t>
            </a:r>
            <a:endParaRPr lang="en-US" sz="3600" b="1" dirty="0">
              <a:solidFill>
                <a:schemeClr val="tx2"/>
              </a:solidFill>
            </a:endParaRPr>
          </a:p>
        </p:txBody>
      </p:sp>
      <p:sp>
        <p:nvSpPr>
          <p:cNvPr id="3" name="Content Placeholder 2"/>
          <p:cNvSpPr>
            <a:spLocks noGrp="1"/>
          </p:cNvSpPr>
          <p:nvPr>
            <p:ph idx="1"/>
          </p:nvPr>
        </p:nvSpPr>
        <p:spPr/>
        <p:txBody>
          <a:bodyPr/>
          <a:lstStyle/>
          <a:p>
            <a:r>
              <a:rPr lang="en-US" dirty="0" smtClean="0"/>
              <a:t>You can connect to any one of the broker.</a:t>
            </a:r>
          </a:p>
          <a:p>
            <a:r>
              <a:rPr lang="en-US" dirty="0" smtClean="0"/>
              <a:t>Multiple account  login.</a:t>
            </a:r>
          </a:p>
          <a:p>
            <a:r>
              <a:rPr lang="en-US" dirty="0" smtClean="0"/>
              <a:t>Manual trading.</a:t>
            </a:r>
          </a:p>
          <a:p>
            <a:r>
              <a:rPr lang="en-US" dirty="0" smtClean="0"/>
              <a:t>Automated trading. </a:t>
            </a:r>
          </a:p>
          <a:p>
            <a:r>
              <a:rPr lang="en-US" dirty="0" smtClean="0"/>
              <a:t>Display market data.</a:t>
            </a:r>
          </a:p>
          <a:p>
            <a:r>
              <a:rPr lang="en-US" dirty="0" smtClean="0"/>
              <a:t>Profit/loss calculations.</a:t>
            </a:r>
          </a:p>
          <a:p>
            <a:pPr>
              <a:buNone/>
            </a:pPr>
            <a:endParaRPr lang="en-US" dirty="0" smtClean="0"/>
          </a:p>
          <a:p>
            <a:pPr>
              <a:buNone/>
            </a:pPr>
            <a:endParaRPr lang="en-US"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chemeClr val="tx2"/>
                </a:solidFill>
              </a:rPr>
              <a:t>Screenshot of TC</a:t>
            </a:r>
            <a:endParaRPr lang="en-US" sz="3600" b="1" dirty="0">
              <a:solidFill>
                <a:schemeClr val="tx2"/>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1317375" y="1600200"/>
            <a:ext cx="6509250" cy="45259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t>
            </a:r>
            <a:endParaRPr lang="en-US" dirty="0"/>
          </a:p>
        </p:txBody>
      </p:sp>
      <p:pic>
        <p:nvPicPr>
          <p:cNvPr id="2051" name="Picture 3"/>
          <p:cNvPicPr>
            <a:picLocks noChangeAspect="1" noChangeArrowheads="1"/>
          </p:cNvPicPr>
          <p:nvPr/>
        </p:nvPicPr>
        <p:blipFill>
          <a:blip r:embed="rId2"/>
          <a:srcRect/>
          <a:stretch>
            <a:fillRect/>
          </a:stretch>
        </p:blipFill>
        <p:spPr bwMode="auto">
          <a:xfrm>
            <a:off x="285750" y="95250"/>
            <a:ext cx="8572500" cy="66675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chemeClr val="tx2"/>
                </a:solidFill>
              </a:rPr>
              <a:t>Challenges</a:t>
            </a:r>
            <a:endParaRPr lang="en-US" sz="3600" b="1" dirty="0">
              <a:solidFill>
                <a:schemeClr val="tx2"/>
              </a:solidFill>
            </a:endParaRPr>
          </a:p>
        </p:txBody>
      </p:sp>
      <p:sp>
        <p:nvSpPr>
          <p:cNvPr id="3" name="Content Placeholder 2"/>
          <p:cNvSpPr>
            <a:spLocks noGrp="1"/>
          </p:cNvSpPr>
          <p:nvPr>
            <p:ph idx="1"/>
          </p:nvPr>
        </p:nvSpPr>
        <p:spPr/>
        <p:txBody>
          <a:bodyPr/>
          <a:lstStyle/>
          <a:p>
            <a:endParaRPr lang="en-US" dirty="0" smtClean="0"/>
          </a:p>
          <a:p>
            <a:r>
              <a:rPr lang="en-US" dirty="0" smtClean="0"/>
              <a:t>Communication between the third party application and the TC.</a:t>
            </a:r>
          </a:p>
          <a:p>
            <a:endParaRPr lang="en-US" dirty="0" smtClean="0"/>
          </a:p>
          <a:p>
            <a:r>
              <a:rPr lang="en-US" dirty="0" smtClean="0"/>
              <a:t>Understanding the end-user needs.</a:t>
            </a:r>
          </a:p>
          <a:p>
            <a:endParaRPr lang="en-US" dirty="0" smtClean="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1295</TotalTime>
  <Words>203</Words>
  <Application>Microsoft Office PowerPoint</Application>
  <PresentationFormat>On-screen Show (4:3)</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Scalper</vt:lpstr>
      <vt:lpstr>What is TradeCompanion ?</vt:lpstr>
      <vt:lpstr>What is Forex Market ?</vt:lpstr>
      <vt:lpstr>Trade-Companion at S7</vt:lpstr>
      <vt:lpstr>Architecture</vt:lpstr>
      <vt:lpstr>Features of TC</vt:lpstr>
      <vt:lpstr>Screenshot of TC</vt:lpstr>
      <vt:lpstr>Slide 8</vt:lpstr>
      <vt:lpstr>Challenges</vt:lpstr>
      <vt:lpstr>Future plans</vt:lpstr>
      <vt:lpstr>Slide 11</vt:lpstr>
    </vt:vector>
  </TitlesOfParts>
  <Company>Home User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Karthik</dc:creator>
  <cp:lastModifiedBy>Ashok</cp:lastModifiedBy>
  <cp:revision>88</cp:revision>
  <dcterms:created xsi:type="dcterms:W3CDTF">2008-05-30T16:05:39Z</dcterms:created>
  <dcterms:modified xsi:type="dcterms:W3CDTF">2009-03-09T06:42:24Z</dcterms:modified>
</cp:coreProperties>
</file>