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8" r:id="rId4"/>
    <p:sldId id="259" r:id="rId5"/>
    <p:sldId id="262"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E1D"/>
    <a:srgbClr val="80FFB4"/>
    <a:srgbClr val="29BFEB"/>
    <a:srgbClr val="9935FA"/>
    <a:srgbClr val="FBC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7" d="100"/>
          <a:sy n="67" d="100"/>
        </p:scale>
        <p:origin x="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467D5DB-8DE0-4AB6-B6C6-E51CBECA13DD}" type="datetimeFigureOut">
              <a:rPr lang="en-GB" smtClean="0"/>
              <a:t>12/09/2019</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AE881A-99ED-46AB-8FEF-826810E66732}" type="slidenum">
              <a:rPr lang="en-GB" smtClean="0"/>
              <a:t>‹#›</a:t>
            </a:fld>
            <a:endParaRPr lang="en-GB"/>
          </a:p>
        </p:txBody>
      </p:sp>
    </p:spTree>
    <p:extLst>
      <p:ext uri="{BB962C8B-B14F-4D97-AF65-F5344CB8AC3E}">
        <p14:creationId xmlns:p14="http://schemas.microsoft.com/office/powerpoint/2010/main" val="12070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D5DB-8DE0-4AB6-B6C6-E51CBECA13DD}" type="datetimeFigureOut">
              <a:rPr lang="en-GB" smtClean="0"/>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258943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D5DB-8DE0-4AB6-B6C6-E51CBECA13DD}" type="datetimeFigureOut">
              <a:rPr lang="en-GB" smtClean="0"/>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342466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D5DB-8DE0-4AB6-B6C6-E51CBECA13DD}" type="datetimeFigureOut">
              <a:rPr lang="en-GB" smtClean="0"/>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349012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7D5DB-8DE0-4AB6-B6C6-E51CBECA13DD}" type="datetimeFigureOut">
              <a:rPr lang="en-GB" smtClean="0"/>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231442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7D5DB-8DE0-4AB6-B6C6-E51CBECA13DD}" type="datetimeFigureOut">
              <a:rPr lang="en-GB" smtClean="0"/>
              <a:t>12/09/2019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137614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7D5DB-8DE0-4AB6-B6C6-E51CBECA13DD}" type="datetimeFigureOut">
              <a:rPr lang="en-GB" smtClean="0"/>
              <a:t>12/09/2019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243497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7D5DB-8DE0-4AB6-B6C6-E51CBECA13DD}" type="datetimeFigureOut">
              <a:rPr lang="en-GB" smtClean="0"/>
              <a:t>12/09/2019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311499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7D5DB-8DE0-4AB6-B6C6-E51CBECA13DD}" type="datetimeFigureOut">
              <a:rPr lang="en-GB" smtClean="0"/>
              <a:t>12/09/2019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AE881A-99ED-46AB-8FEF-826810E66732}" type="slidenum">
              <a:rPr lang="en-GB" smtClean="0"/>
              <a:t>‹#›</a:t>
            </a:fld>
            <a:endParaRPr lang="en-GB"/>
          </a:p>
        </p:txBody>
      </p:sp>
    </p:spTree>
    <p:extLst>
      <p:ext uri="{BB962C8B-B14F-4D97-AF65-F5344CB8AC3E}">
        <p14:creationId xmlns:p14="http://schemas.microsoft.com/office/powerpoint/2010/main" val="345418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467D5DB-8DE0-4AB6-B6C6-E51CBECA13DD}" type="datetimeFigureOut">
              <a:rPr lang="en-GB" smtClean="0"/>
              <a:t>12/09/2019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AE881A-99ED-46AB-8FEF-826810E66732}" type="slidenum">
              <a:rPr lang="en-GB" smtClean="0"/>
              <a:t>‹#›</a:t>
            </a:fld>
            <a:endParaRPr lang="en-GB"/>
          </a:p>
        </p:txBody>
      </p:sp>
    </p:spTree>
    <p:extLst>
      <p:ext uri="{BB962C8B-B14F-4D97-AF65-F5344CB8AC3E}">
        <p14:creationId xmlns:p14="http://schemas.microsoft.com/office/powerpoint/2010/main" val="287546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467D5DB-8DE0-4AB6-B6C6-E51CBECA13DD}" type="datetimeFigureOut">
              <a:rPr lang="en-GB" smtClean="0"/>
              <a:t>12/09/2019</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AE881A-99ED-46AB-8FEF-826810E66732}" type="slidenum">
              <a:rPr lang="en-GB" smtClean="0"/>
              <a:t>‹#›</a:t>
            </a:fld>
            <a:endParaRPr lang="en-GB"/>
          </a:p>
        </p:txBody>
      </p:sp>
    </p:spTree>
    <p:extLst>
      <p:ext uri="{BB962C8B-B14F-4D97-AF65-F5344CB8AC3E}">
        <p14:creationId xmlns:p14="http://schemas.microsoft.com/office/powerpoint/2010/main" val="162927930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467D5DB-8DE0-4AB6-B6C6-E51CBECA13DD}" type="datetimeFigureOut">
              <a:rPr lang="en-GB" smtClean="0"/>
              <a:t>12/09/2019</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AE881A-99ED-46AB-8FEF-826810E66732}" type="slidenum">
              <a:rPr lang="en-GB" smtClean="0"/>
              <a:t>‹#›</a:t>
            </a:fld>
            <a:endParaRPr lang="en-GB"/>
          </a:p>
        </p:txBody>
      </p:sp>
    </p:spTree>
    <p:extLst>
      <p:ext uri="{BB962C8B-B14F-4D97-AF65-F5344CB8AC3E}">
        <p14:creationId xmlns:p14="http://schemas.microsoft.com/office/powerpoint/2010/main" val="38984655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rma.nps.gov/DataStore/DownloadFile/620857#page=21&amp;zoom=100,0,336" TargetMode="External"/><Relationship Id="rId2" Type="http://schemas.openxmlformats.org/officeDocument/2006/relationships/hyperlink" Target="https://www.hikingproject.com/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9C33-0268-467D-AC56-5C8457FC3593}"/>
              </a:ext>
            </a:extLst>
          </p:cNvPr>
          <p:cNvSpPr>
            <a:spLocks noGrp="1"/>
          </p:cNvSpPr>
          <p:nvPr>
            <p:ph type="ctrTitle"/>
          </p:nvPr>
        </p:nvSpPr>
        <p:spPr/>
        <p:txBody>
          <a:bodyPr/>
          <a:lstStyle/>
          <a:p>
            <a:r>
              <a:rPr lang="en-GB" dirty="0"/>
              <a:t>Capstone Project </a:t>
            </a:r>
            <a:br>
              <a:rPr lang="en-GB" dirty="0"/>
            </a:br>
            <a:r>
              <a:rPr lang="en-GB" dirty="0"/>
              <a:t>Week 5 Assignment</a:t>
            </a:r>
          </a:p>
        </p:txBody>
      </p:sp>
      <p:sp>
        <p:nvSpPr>
          <p:cNvPr id="3" name="Subtitle 2">
            <a:extLst>
              <a:ext uri="{FF2B5EF4-FFF2-40B4-BE49-F238E27FC236}">
                <a16:creationId xmlns:a16="http://schemas.microsoft.com/office/drawing/2014/main" id="{765D4571-5106-4CE7-A675-7B1BBC9487AE}"/>
              </a:ext>
            </a:extLst>
          </p:cNvPr>
          <p:cNvSpPr>
            <a:spLocks noGrp="1"/>
          </p:cNvSpPr>
          <p:nvPr>
            <p:ph type="subTitle" idx="1"/>
          </p:nvPr>
        </p:nvSpPr>
        <p:spPr/>
        <p:txBody>
          <a:bodyPr/>
          <a:lstStyle/>
          <a:p>
            <a:r>
              <a:rPr lang="en-GB" dirty="0"/>
              <a:t>Matthew Wilkinson</a:t>
            </a:r>
          </a:p>
        </p:txBody>
      </p:sp>
    </p:spTree>
    <p:extLst>
      <p:ext uri="{BB962C8B-B14F-4D97-AF65-F5344CB8AC3E}">
        <p14:creationId xmlns:p14="http://schemas.microsoft.com/office/powerpoint/2010/main" val="82036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Results – part 2</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a:xfrm>
            <a:off x="676656" y="2011680"/>
            <a:ext cx="10753725" cy="4222865"/>
          </a:xfrm>
        </p:spPr>
        <p:txBody>
          <a:bodyPr>
            <a:normAutofit fontScale="62500" lnSpcReduction="20000"/>
          </a:bodyPr>
          <a:lstStyle/>
          <a:p>
            <a:r>
              <a:rPr lang="en-GB" sz="3800" b="1" dirty="0"/>
              <a:t>Segment definitions</a:t>
            </a:r>
          </a:p>
          <a:p>
            <a:r>
              <a:rPr lang="en-GB" sz="2900" b="1" dirty="0"/>
              <a:t>Cluster 4 - 'Prestige Parks':</a:t>
            </a:r>
            <a:r>
              <a:rPr lang="en-GB" sz="2900" dirty="0"/>
              <a:t> Contains extremely popular destinations that typically have a relatively high number of impressive, challenging and lengthy hikes. There are only a few locations in this cluster but they are some of the most renowned and </a:t>
            </a:r>
            <a:r>
              <a:rPr lang="en-GB" sz="2900" dirty="0" err="1"/>
              <a:t>presitigous</a:t>
            </a:r>
            <a:r>
              <a:rPr lang="en-GB" sz="2900" dirty="0"/>
              <a:t> National Parks (including, for example, Yosemite and Yellowstone).</a:t>
            </a:r>
          </a:p>
          <a:p>
            <a:r>
              <a:rPr lang="en-GB" sz="2900" b="1" dirty="0"/>
              <a:t>Cluster 3 - 'Secret Gems':</a:t>
            </a:r>
            <a:r>
              <a:rPr lang="en-GB" sz="2900" dirty="0"/>
              <a:t> This is the most interesting cluster (for many people). The hike types (in terms of rating, length and difficulty) are similar to the most prestigious National Parks in Cluster 4 - the min differences are each location has less hikes to choose from (but still dozens typically) and the locations are far less popular in terms of recreational Visitor Days.</a:t>
            </a:r>
          </a:p>
          <a:p>
            <a:r>
              <a:rPr lang="en-GB" sz="2900" b="1" dirty="0"/>
              <a:t>Cluster 2 - 'Densely Packed Short Walk Locations':</a:t>
            </a:r>
            <a:r>
              <a:rPr lang="en-GB" sz="2900" dirty="0"/>
              <a:t> Contains locations which typically have a huge number of short walks nearby - this is because these tend to be in urban locations, so the hikes are generally less impressive, shorter and easier (although there are a lot of them!).</a:t>
            </a:r>
          </a:p>
          <a:p>
            <a:r>
              <a:rPr lang="en-GB" sz="2900" b="1" dirty="0"/>
              <a:t>Cluster 1 - 'Easy Walk Locations':</a:t>
            </a:r>
            <a:r>
              <a:rPr lang="en-GB" sz="2900" dirty="0"/>
              <a:t> Another cluster of less popular locations - but the hikes here are less impressive, shorter and easier - thus distinguishing the cluster from Cluster 3. Some may also be in other urban locations where there are fewer defined trails.</a:t>
            </a:r>
          </a:p>
          <a:p>
            <a:r>
              <a:rPr lang="en-GB" sz="2900" b="1" dirty="0"/>
              <a:t>Cluster 0 - 'Long Distance Touchpoints':</a:t>
            </a:r>
            <a:r>
              <a:rPr lang="en-GB" sz="2900" dirty="0"/>
              <a:t> There are a small number of locations that have very few nearby hikes, but those hikes are extremely long - these locations will typically be near long-distance hike trail-heads and would only be of interest if walking those specific trails.</a:t>
            </a:r>
          </a:p>
        </p:txBody>
      </p:sp>
    </p:spTree>
    <p:extLst>
      <p:ext uri="{BB962C8B-B14F-4D97-AF65-F5344CB8AC3E}">
        <p14:creationId xmlns:p14="http://schemas.microsoft.com/office/powerpoint/2010/main" val="11741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Main conclusions – part 1</a:t>
            </a:r>
          </a:p>
        </p:txBody>
      </p:sp>
      <p:pic>
        <p:nvPicPr>
          <p:cNvPr id="4" name="Picture 3">
            <a:extLst>
              <a:ext uri="{FF2B5EF4-FFF2-40B4-BE49-F238E27FC236}">
                <a16:creationId xmlns:a16="http://schemas.microsoft.com/office/drawing/2014/main" id="{D3BF9B17-1F1E-410A-B559-B9B4ADC11E72}"/>
              </a:ext>
            </a:extLst>
          </p:cNvPr>
          <p:cNvPicPr>
            <a:picLocks noChangeAspect="1"/>
          </p:cNvPicPr>
          <p:nvPr/>
        </p:nvPicPr>
        <p:blipFill>
          <a:blip r:embed="rId2"/>
          <a:stretch>
            <a:fillRect/>
          </a:stretch>
        </p:blipFill>
        <p:spPr>
          <a:xfrm>
            <a:off x="2680167" y="2839233"/>
            <a:ext cx="6507611" cy="3404518"/>
          </a:xfrm>
          <a:prstGeom prst="rect">
            <a:avLst/>
          </a:prstGeom>
        </p:spPr>
      </p:pic>
      <p:sp>
        <p:nvSpPr>
          <p:cNvPr id="5" name="TextBox 4">
            <a:extLst>
              <a:ext uri="{FF2B5EF4-FFF2-40B4-BE49-F238E27FC236}">
                <a16:creationId xmlns:a16="http://schemas.microsoft.com/office/drawing/2014/main" id="{932F25A0-1E22-4900-9E81-8F5AABE16A07}"/>
              </a:ext>
            </a:extLst>
          </p:cNvPr>
          <p:cNvSpPr txBox="1"/>
          <p:nvPr/>
        </p:nvSpPr>
        <p:spPr>
          <a:xfrm>
            <a:off x="543382" y="1768610"/>
            <a:ext cx="3957639" cy="923330"/>
          </a:xfrm>
          <a:prstGeom prst="rect">
            <a:avLst/>
          </a:prstGeom>
          <a:noFill/>
        </p:spPr>
        <p:txBody>
          <a:bodyPr wrap="square" rtlCol="0">
            <a:spAutoFit/>
          </a:bodyPr>
          <a:lstStyle/>
          <a:p>
            <a:r>
              <a:rPr lang="en-GB" b="1" dirty="0"/>
              <a:t>Cluster 4: </a:t>
            </a:r>
            <a:r>
              <a:rPr lang="en-GB" dirty="0"/>
              <a:t>There are a small number of ‘prestige’ parks that have great hiking options but which are very popular.</a:t>
            </a:r>
          </a:p>
        </p:txBody>
      </p:sp>
      <p:sp>
        <p:nvSpPr>
          <p:cNvPr id="6" name="TextBox 5">
            <a:extLst>
              <a:ext uri="{FF2B5EF4-FFF2-40B4-BE49-F238E27FC236}">
                <a16:creationId xmlns:a16="http://schemas.microsoft.com/office/drawing/2014/main" id="{A9B97BF0-56C2-4A02-B9BB-BDEF6BE65F81}"/>
              </a:ext>
            </a:extLst>
          </p:cNvPr>
          <p:cNvSpPr txBox="1"/>
          <p:nvPr/>
        </p:nvSpPr>
        <p:spPr>
          <a:xfrm>
            <a:off x="9683280" y="1768610"/>
            <a:ext cx="2508720" cy="2308324"/>
          </a:xfrm>
          <a:prstGeom prst="rect">
            <a:avLst/>
          </a:prstGeom>
          <a:noFill/>
        </p:spPr>
        <p:txBody>
          <a:bodyPr wrap="square" rtlCol="0">
            <a:spAutoFit/>
          </a:bodyPr>
          <a:lstStyle/>
          <a:p>
            <a:r>
              <a:rPr lang="en-GB" b="1" dirty="0"/>
              <a:t>Cluster 2: </a:t>
            </a:r>
            <a:r>
              <a:rPr lang="en-GB" dirty="0"/>
              <a:t>There are some locations with a huge number of trails to choose from, but these tend to be shorter, less interesting walks (often urban memorials rather than parks).</a:t>
            </a:r>
          </a:p>
        </p:txBody>
      </p:sp>
      <p:sp>
        <p:nvSpPr>
          <p:cNvPr id="7" name="TextBox 6">
            <a:extLst>
              <a:ext uri="{FF2B5EF4-FFF2-40B4-BE49-F238E27FC236}">
                <a16:creationId xmlns:a16="http://schemas.microsoft.com/office/drawing/2014/main" id="{08624830-1400-44D3-BA11-89E4A7706D48}"/>
              </a:ext>
            </a:extLst>
          </p:cNvPr>
          <p:cNvSpPr txBox="1"/>
          <p:nvPr/>
        </p:nvSpPr>
        <p:spPr>
          <a:xfrm>
            <a:off x="529094" y="3721686"/>
            <a:ext cx="2403942" cy="1754326"/>
          </a:xfrm>
          <a:prstGeom prst="rect">
            <a:avLst/>
          </a:prstGeom>
          <a:noFill/>
        </p:spPr>
        <p:txBody>
          <a:bodyPr wrap="square" rtlCol="0">
            <a:spAutoFit/>
          </a:bodyPr>
          <a:lstStyle/>
          <a:p>
            <a:r>
              <a:rPr lang="en-GB" b="1" dirty="0"/>
              <a:t>Cluster 3:</a:t>
            </a:r>
            <a:r>
              <a:rPr lang="en-GB" dirty="0"/>
              <a:t> There are many </a:t>
            </a:r>
            <a:r>
              <a:rPr lang="en-GB" b="1" i="1" dirty="0"/>
              <a:t>hidden gems </a:t>
            </a:r>
            <a:r>
              <a:rPr lang="en-GB" dirty="0"/>
              <a:t>– locations with similar hikes to the prestige parks, but with less visitors.</a:t>
            </a:r>
          </a:p>
        </p:txBody>
      </p:sp>
      <p:sp>
        <p:nvSpPr>
          <p:cNvPr id="8" name="TextBox 7">
            <a:extLst>
              <a:ext uri="{FF2B5EF4-FFF2-40B4-BE49-F238E27FC236}">
                <a16:creationId xmlns:a16="http://schemas.microsoft.com/office/drawing/2014/main" id="{6ECF4318-28AA-44B5-991E-76CE014C6688}"/>
              </a:ext>
            </a:extLst>
          </p:cNvPr>
          <p:cNvSpPr txBox="1"/>
          <p:nvPr/>
        </p:nvSpPr>
        <p:spPr>
          <a:xfrm>
            <a:off x="5072978" y="1768610"/>
            <a:ext cx="4114800" cy="923330"/>
          </a:xfrm>
          <a:prstGeom prst="rect">
            <a:avLst/>
          </a:prstGeom>
          <a:noFill/>
        </p:spPr>
        <p:txBody>
          <a:bodyPr wrap="square" rtlCol="0">
            <a:spAutoFit/>
          </a:bodyPr>
          <a:lstStyle/>
          <a:p>
            <a:r>
              <a:rPr lang="en-GB" b="1" dirty="0"/>
              <a:t>Cluster 1: </a:t>
            </a:r>
            <a:r>
              <a:rPr lang="en-GB" dirty="0"/>
              <a:t>There are many other locations that have a decent number of generally easier, less spectacular hikes.</a:t>
            </a:r>
          </a:p>
        </p:txBody>
      </p:sp>
      <p:sp>
        <p:nvSpPr>
          <p:cNvPr id="9" name="TextBox 8">
            <a:extLst>
              <a:ext uri="{FF2B5EF4-FFF2-40B4-BE49-F238E27FC236}">
                <a16:creationId xmlns:a16="http://schemas.microsoft.com/office/drawing/2014/main" id="{9265898F-5E96-4F63-A1B0-7ADC62FF18ED}"/>
              </a:ext>
            </a:extLst>
          </p:cNvPr>
          <p:cNvSpPr txBox="1"/>
          <p:nvPr/>
        </p:nvSpPr>
        <p:spPr>
          <a:xfrm>
            <a:off x="9683280" y="4468848"/>
            <a:ext cx="2508720" cy="1754326"/>
          </a:xfrm>
          <a:prstGeom prst="rect">
            <a:avLst/>
          </a:prstGeom>
          <a:noFill/>
        </p:spPr>
        <p:txBody>
          <a:bodyPr wrap="square" rtlCol="0">
            <a:spAutoFit/>
          </a:bodyPr>
          <a:lstStyle/>
          <a:p>
            <a:r>
              <a:rPr lang="en-GB" b="1" dirty="0"/>
              <a:t>Cluster 0: </a:t>
            </a:r>
            <a:r>
              <a:rPr lang="en-GB" dirty="0"/>
              <a:t>There are a small number of locations with access to only one or two hikes, that tend to be long distance – i.e. trail heads.</a:t>
            </a:r>
          </a:p>
        </p:txBody>
      </p:sp>
      <p:sp>
        <p:nvSpPr>
          <p:cNvPr id="13" name="Oval 12">
            <a:extLst>
              <a:ext uri="{FF2B5EF4-FFF2-40B4-BE49-F238E27FC236}">
                <a16:creationId xmlns:a16="http://schemas.microsoft.com/office/drawing/2014/main" id="{F96709EB-278F-4985-AC86-AF55A8E19C44}"/>
              </a:ext>
            </a:extLst>
          </p:cNvPr>
          <p:cNvSpPr/>
          <p:nvPr/>
        </p:nvSpPr>
        <p:spPr>
          <a:xfrm>
            <a:off x="185508" y="1768607"/>
            <a:ext cx="371475" cy="371475"/>
          </a:xfrm>
          <a:prstGeom prst="ellipse">
            <a:avLst/>
          </a:prstGeom>
          <a:solidFill>
            <a:srgbClr val="FBC5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72B4063A-580B-4355-8B81-E56E185ECD71}"/>
              </a:ext>
            </a:extLst>
          </p:cNvPr>
          <p:cNvSpPr/>
          <p:nvPr/>
        </p:nvSpPr>
        <p:spPr>
          <a:xfrm>
            <a:off x="171906" y="3705459"/>
            <a:ext cx="371475" cy="371475"/>
          </a:xfrm>
          <a:prstGeom prst="ellipse">
            <a:avLst/>
          </a:prstGeom>
          <a:solidFill>
            <a:srgbClr val="29B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1229D6E-3B77-4DC5-BE98-2EE8C80D359D}"/>
              </a:ext>
            </a:extLst>
          </p:cNvPr>
          <p:cNvSpPr/>
          <p:nvPr/>
        </p:nvSpPr>
        <p:spPr>
          <a:xfrm>
            <a:off x="9326095" y="4468848"/>
            <a:ext cx="371475" cy="371475"/>
          </a:xfrm>
          <a:prstGeom prst="ellipse">
            <a:avLst/>
          </a:prstGeom>
          <a:solidFill>
            <a:srgbClr val="FE1E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B3BF7C4A-D626-49FB-BC42-7021C2B156C9}"/>
              </a:ext>
            </a:extLst>
          </p:cNvPr>
          <p:cNvSpPr/>
          <p:nvPr/>
        </p:nvSpPr>
        <p:spPr>
          <a:xfrm>
            <a:off x="9331974" y="1768609"/>
            <a:ext cx="371475" cy="371475"/>
          </a:xfrm>
          <a:prstGeom prst="ellipse">
            <a:avLst/>
          </a:prstGeom>
          <a:solidFill>
            <a:srgbClr val="80FF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00874E3-7E29-4380-80A7-8A19AA638C58}"/>
              </a:ext>
            </a:extLst>
          </p:cNvPr>
          <p:cNvSpPr/>
          <p:nvPr/>
        </p:nvSpPr>
        <p:spPr>
          <a:xfrm>
            <a:off x="4701503" y="1768608"/>
            <a:ext cx="371475" cy="371475"/>
          </a:xfrm>
          <a:prstGeom prst="ellipse">
            <a:avLst/>
          </a:prstGeom>
          <a:solidFill>
            <a:srgbClr val="9935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765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Main conclusions – part 2</a:t>
            </a:r>
          </a:p>
        </p:txBody>
      </p:sp>
      <p:sp>
        <p:nvSpPr>
          <p:cNvPr id="7" name="TextBox 6">
            <a:extLst>
              <a:ext uri="{FF2B5EF4-FFF2-40B4-BE49-F238E27FC236}">
                <a16:creationId xmlns:a16="http://schemas.microsoft.com/office/drawing/2014/main" id="{08624830-1400-44D3-BA11-89E4A7706D48}"/>
              </a:ext>
            </a:extLst>
          </p:cNvPr>
          <p:cNvSpPr txBox="1"/>
          <p:nvPr/>
        </p:nvSpPr>
        <p:spPr>
          <a:xfrm>
            <a:off x="1133476" y="2167553"/>
            <a:ext cx="10565820" cy="369332"/>
          </a:xfrm>
          <a:prstGeom prst="rect">
            <a:avLst/>
          </a:prstGeom>
          <a:noFill/>
        </p:spPr>
        <p:txBody>
          <a:bodyPr wrap="square" rtlCol="0">
            <a:spAutoFit/>
          </a:bodyPr>
          <a:lstStyle/>
          <a:p>
            <a:r>
              <a:rPr lang="en-GB" b="1" dirty="0"/>
              <a:t>Cluster 3:</a:t>
            </a:r>
            <a:r>
              <a:rPr lang="en-GB" dirty="0"/>
              <a:t> There are many </a:t>
            </a:r>
            <a:r>
              <a:rPr lang="en-GB" b="1" i="1" dirty="0"/>
              <a:t>hidden gems </a:t>
            </a:r>
            <a:r>
              <a:rPr lang="en-GB" dirty="0"/>
              <a:t>– locations with similar hikes to the prestige parks, but with less visitors.</a:t>
            </a:r>
          </a:p>
        </p:txBody>
      </p:sp>
      <p:sp>
        <p:nvSpPr>
          <p:cNvPr id="14" name="Oval 13">
            <a:extLst>
              <a:ext uri="{FF2B5EF4-FFF2-40B4-BE49-F238E27FC236}">
                <a16:creationId xmlns:a16="http://schemas.microsoft.com/office/drawing/2014/main" id="{72B4063A-580B-4355-8B81-E56E185ECD71}"/>
              </a:ext>
            </a:extLst>
          </p:cNvPr>
          <p:cNvSpPr/>
          <p:nvPr/>
        </p:nvSpPr>
        <p:spPr>
          <a:xfrm>
            <a:off x="762001" y="2157731"/>
            <a:ext cx="371475" cy="371475"/>
          </a:xfrm>
          <a:prstGeom prst="ellipse">
            <a:avLst/>
          </a:prstGeom>
          <a:solidFill>
            <a:srgbClr val="29B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a:extLst>
              <a:ext uri="{FF2B5EF4-FFF2-40B4-BE49-F238E27FC236}">
                <a16:creationId xmlns:a16="http://schemas.microsoft.com/office/drawing/2014/main" id="{628E24E9-9383-4419-A209-088BAE3BBBDA}"/>
              </a:ext>
            </a:extLst>
          </p:cNvPr>
          <p:cNvSpPr>
            <a:spLocks noGrp="1"/>
          </p:cNvSpPr>
          <p:nvPr>
            <p:ph idx="1"/>
          </p:nvPr>
        </p:nvSpPr>
        <p:spPr>
          <a:xfrm>
            <a:off x="676656" y="2826327"/>
            <a:ext cx="10753725" cy="3408218"/>
          </a:xfrm>
        </p:spPr>
        <p:txBody>
          <a:bodyPr>
            <a:normAutofit lnSpcReduction="10000"/>
          </a:bodyPr>
          <a:lstStyle/>
          <a:p>
            <a:pPr algn="ctr"/>
            <a:r>
              <a:rPr lang="en-GB" sz="3800" b="1" i="1" dirty="0">
                <a:solidFill>
                  <a:schemeClr val="accent1"/>
                </a:solidFill>
              </a:rPr>
              <a:t>Cluster 3 is the one that is likely to interest most of the target audience as it identifies locations that are rich in challenging, high quality, lengthy hikes, but have relatively low visitation. While these locations are found predominantly in the Western USA, they are also dotted across the country, meaning there are options for many different people to visit these sites.</a:t>
            </a:r>
            <a:endParaRPr lang="en-GB" sz="2900" i="1" dirty="0">
              <a:solidFill>
                <a:schemeClr val="accent1"/>
              </a:solidFill>
            </a:endParaRPr>
          </a:p>
        </p:txBody>
      </p:sp>
    </p:spTree>
    <p:extLst>
      <p:ext uri="{BB962C8B-B14F-4D97-AF65-F5344CB8AC3E}">
        <p14:creationId xmlns:p14="http://schemas.microsoft.com/office/powerpoint/2010/main" val="409108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Main conclusions – part 3</a:t>
            </a:r>
          </a:p>
        </p:txBody>
      </p:sp>
      <p:graphicFrame>
        <p:nvGraphicFramePr>
          <p:cNvPr id="3" name="Table 2">
            <a:extLst>
              <a:ext uri="{FF2B5EF4-FFF2-40B4-BE49-F238E27FC236}">
                <a16:creationId xmlns:a16="http://schemas.microsoft.com/office/drawing/2014/main" id="{619B67E9-D869-41B1-B65B-3CCC3346B2A4}"/>
              </a:ext>
            </a:extLst>
          </p:cNvPr>
          <p:cNvGraphicFramePr>
            <a:graphicFrameLocks noGrp="1"/>
          </p:cNvGraphicFramePr>
          <p:nvPr>
            <p:extLst>
              <p:ext uri="{D42A27DB-BD31-4B8C-83A1-F6EECF244321}">
                <p14:modId xmlns:p14="http://schemas.microsoft.com/office/powerpoint/2010/main" val="3691420599"/>
              </p:ext>
            </p:extLst>
          </p:nvPr>
        </p:nvGraphicFramePr>
        <p:xfrm>
          <a:off x="657224" y="2464385"/>
          <a:ext cx="10772770" cy="3028474"/>
        </p:xfrm>
        <a:graphic>
          <a:graphicData uri="http://schemas.openxmlformats.org/drawingml/2006/table">
            <a:tbl>
              <a:tblPr/>
              <a:tblGrid>
                <a:gridCol w="1077277">
                  <a:extLst>
                    <a:ext uri="{9D8B030D-6E8A-4147-A177-3AD203B41FA5}">
                      <a16:colId xmlns:a16="http://schemas.microsoft.com/office/drawing/2014/main" val="896677013"/>
                    </a:ext>
                  </a:extLst>
                </a:gridCol>
                <a:gridCol w="1077277">
                  <a:extLst>
                    <a:ext uri="{9D8B030D-6E8A-4147-A177-3AD203B41FA5}">
                      <a16:colId xmlns:a16="http://schemas.microsoft.com/office/drawing/2014/main" val="1582736059"/>
                    </a:ext>
                  </a:extLst>
                </a:gridCol>
                <a:gridCol w="1077277">
                  <a:extLst>
                    <a:ext uri="{9D8B030D-6E8A-4147-A177-3AD203B41FA5}">
                      <a16:colId xmlns:a16="http://schemas.microsoft.com/office/drawing/2014/main" val="1759087497"/>
                    </a:ext>
                  </a:extLst>
                </a:gridCol>
                <a:gridCol w="1077277">
                  <a:extLst>
                    <a:ext uri="{9D8B030D-6E8A-4147-A177-3AD203B41FA5}">
                      <a16:colId xmlns:a16="http://schemas.microsoft.com/office/drawing/2014/main" val="2697333078"/>
                    </a:ext>
                  </a:extLst>
                </a:gridCol>
                <a:gridCol w="1077277">
                  <a:extLst>
                    <a:ext uri="{9D8B030D-6E8A-4147-A177-3AD203B41FA5}">
                      <a16:colId xmlns:a16="http://schemas.microsoft.com/office/drawing/2014/main" val="1500856303"/>
                    </a:ext>
                  </a:extLst>
                </a:gridCol>
                <a:gridCol w="1077277">
                  <a:extLst>
                    <a:ext uri="{9D8B030D-6E8A-4147-A177-3AD203B41FA5}">
                      <a16:colId xmlns:a16="http://schemas.microsoft.com/office/drawing/2014/main" val="1846379221"/>
                    </a:ext>
                  </a:extLst>
                </a:gridCol>
                <a:gridCol w="1077277">
                  <a:extLst>
                    <a:ext uri="{9D8B030D-6E8A-4147-A177-3AD203B41FA5}">
                      <a16:colId xmlns:a16="http://schemas.microsoft.com/office/drawing/2014/main" val="2736814065"/>
                    </a:ext>
                  </a:extLst>
                </a:gridCol>
                <a:gridCol w="1077277">
                  <a:extLst>
                    <a:ext uri="{9D8B030D-6E8A-4147-A177-3AD203B41FA5}">
                      <a16:colId xmlns:a16="http://schemas.microsoft.com/office/drawing/2014/main" val="3336013993"/>
                    </a:ext>
                  </a:extLst>
                </a:gridCol>
                <a:gridCol w="1077277">
                  <a:extLst>
                    <a:ext uri="{9D8B030D-6E8A-4147-A177-3AD203B41FA5}">
                      <a16:colId xmlns:a16="http://schemas.microsoft.com/office/drawing/2014/main" val="1187728589"/>
                    </a:ext>
                  </a:extLst>
                </a:gridCol>
                <a:gridCol w="1077277">
                  <a:extLst>
                    <a:ext uri="{9D8B030D-6E8A-4147-A177-3AD203B41FA5}">
                      <a16:colId xmlns:a16="http://schemas.microsoft.com/office/drawing/2014/main" val="1405431236"/>
                    </a:ext>
                  </a:extLst>
                </a:gridCol>
              </a:tblGrid>
              <a:tr h="518778">
                <a:tc>
                  <a:txBody>
                    <a:bodyPr/>
                    <a:lstStyle/>
                    <a:p>
                      <a:pPr algn="r" fontAlgn="ctr"/>
                      <a:r>
                        <a:rPr lang="en-GB" sz="1400" b="1" dirty="0">
                          <a:effectLst/>
                        </a:rPr>
                        <a:t>Park ID</a:t>
                      </a:r>
                    </a:p>
                  </a:txBody>
                  <a:tcPr marL="27905" marR="27905" marT="13952" marB="13952" anchor="ctr">
                    <a:lnL>
                      <a:noFill/>
                    </a:lnL>
                    <a:lnR>
                      <a:noFill/>
                    </a:lnR>
                    <a:lnT>
                      <a:noFill/>
                    </a:lnT>
                    <a:lnB>
                      <a:noFill/>
                    </a:lnB>
                  </a:tcPr>
                </a:tc>
                <a:tc>
                  <a:txBody>
                    <a:bodyPr/>
                    <a:lstStyle/>
                    <a:p>
                      <a:pPr algn="r" fontAlgn="ctr"/>
                      <a:r>
                        <a:rPr lang="en-GB" sz="1400" b="1" dirty="0" err="1">
                          <a:effectLst/>
                        </a:rPr>
                        <a:t>Park_Name</a:t>
                      </a:r>
                      <a:endParaRPr lang="en-GB" sz="1400" b="1" dirty="0">
                        <a:effectLst/>
                      </a:endParaRPr>
                    </a:p>
                  </a:txBody>
                  <a:tcPr marL="27905" marR="27905" marT="13952" marB="13952" anchor="ctr">
                    <a:lnL>
                      <a:noFill/>
                    </a:lnL>
                    <a:lnR>
                      <a:noFill/>
                    </a:lnR>
                    <a:lnT>
                      <a:noFill/>
                    </a:lnT>
                    <a:lnB>
                      <a:noFill/>
                    </a:lnB>
                  </a:tcPr>
                </a:tc>
                <a:tc>
                  <a:txBody>
                    <a:bodyPr/>
                    <a:lstStyle/>
                    <a:p>
                      <a:pPr algn="r" fontAlgn="ctr"/>
                      <a:r>
                        <a:rPr lang="en-GB" sz="1400" b="1">
                          <a:effectLst/>
                        </a:rPr>
                        <a:t>Num_Trails</a:t>
                      </a:r>
                    </a:p>
                  </a:txBody>
                  <a:tcPr marL="27905" marR="27905" marT="13952" marB="13952" anchor="ctr">
                    <a:lnL>
                      <a:noFill/>
                    </a:lnL>
                    <a:lnR>
                      <a:noFill/>
                    </a:lnR>
                    <a:lnT>
                      <a:noFill/>
                    </a:lnT>
                    <a:lnB>
                      <a:noFill/>
                    </a:lnB>
                  </a:tcPr>
                </a:tc>
                <a:tc>
                  <a:txBody>
                    <a:bodyPr/>
                    <a:lstStyle/>
                    <a:p>
                      <a:pPr algn="r" fontAlgn="ctr"/>
                      <a:r>
                        <a:rPr lang="en-GB" sz="1400" b="1" dirty="0" err="1">
                          <a:effectLst/>
                        </a:rPr>
                        <a:t>Avg_Stars</a:t>
                      </a:r>
                      <a:endParaRPr lang="en-GB" sz="1400" b="1" dirty="0">
                        <a:effectLst/>
                      </a:endParaRPr>
                    </a:p>
                  </a:txBody>
                  <a:tcPr marL="27905" marR="27905" marT="13952" marB="13952" anchor="ctr">
                    <a:lnL>
                      <a:noFill/>
                    </a:lnL>
                    <a:lnR>
                      <a:noFill/>
                    </a:lnR>
                    <a:lnT>
                      <a:noFill/>
                    </a:lnT>
                    <a:lnB>
                      <a:noFill/>
                    </a:lnB>
                  </a:tcPr>
                </a:tc>
                <a:tc>
                  <a:txBody>
                    <a:bodyPr/>
                    <a:lstStyle/>
                    <a:p>
                      <a:pPr algn="r" fontAlgn="ctr"/>
                      <a:r>
                        <a:rPr lang="en-GB" sz="1400" b="1">
                          <a:effectLst/>
                        </a:rPr>
                        <a:t>Avg_Length</a:t>
                      </a:r>
                    </a:p>
                  </a:txBody>
                  <a:tcPr marL="27905" marR="27905" marT="13952" marB="13952" anchor="ctr">
                    <a:lnL>
                      <a:noFill/>
                    </a:lnL>
                    <a:lnR>
                      <a:noFill/>
                    </a:lnR>
                    <a:lnT>
                      <a:noFill/>
                    </a:lnT>
                    <a:lnB>
                      <a:noFill/>
                    </a:lnB>
                  </a:tcPr>
                </a:tc>
                <a:tc>
                  <a:txBody>
                    <a:bodyPr/>
                    <a:lstStyle/>
                    <a:p>
                      <a:pPr algn="r" fontAlgn="ctr"/>
                      <a:r>
                        <a:rPr lang="en-GB" sz="1400" b="1">
                          <a:effectLst/>
                        </a:rPr>
                        <a:t>Avg_Difficulty</a:t>
                      </a:r>
                    </a:p>
                  </a:txBody>
                  <a:tcPr marL="27905" marR="27905" marT="13952" marB="13952" anchor="ctr">
                    <a:lnL>
                      <a:noFill/>
                    </a:lnL>
                    <a:lnR>
                      <a:noFill/>
                    </a:lnR>
                    <a:lnT>
                      <a:noFill/>
                    </a:lnT>
                    <a:lnB>
                      <a:noFill/>
                    </a:lnB>
                  </a:tcPr>
                </a:tc>
                <a:tc>
                  <a:txBody>
                    <a:bodyPr/>
                    <a:lstStyle/>
                    <a:p>
                      <a:pPr algn="r" fontAlgn="ctr"/>
                      <a:r>
                        <a:rPr lang="en-GB" sz="1400" b="1">
                          <a:effectLst/>
                        </a:rPr>
                        <a:t>Visitor Days (Recreation)</a:t>
                      </a:r>
                    </a:p>
                  </a:txBody>
                  <a:tcPr marL="27905" marR="27905" marT="13952" marB="13952" anchor="ctr">
                    <a:lnL>
                      <a:noFill/>
                    </a:lnL>
                    <a:lnR>
                      <a:noFill/>
                    </a:lnR>
                    <a:lnT>
                      <a:noFill/>
                    </a:lnT>
                    <a:lnB>
                      <a:noFill/>
                    </a:lnB>
                  </a:tcPr>
                </a:tc>
                <a:tc>
                  <a:txBody>
                    <a:bodyPr/>
                    <a:lstStyle/>
                    <a:p>
                      <a:pPr algn="r" fontAlgn="ctr"/>
                      <a:r>
                        <a:rPr lang="en-GB" sz="1400" b="1" dirty="0">
                          <a:effectLst/>
                        </a:rPr>
                        <a:t>Latitude</a:t>
                      </a:r>
                    </a:p>
                  </a:txBody>
                  <a:tcPr marL="27905" marR="27905" marT="13952" marB="13952" anchor="ctr">
                    <a:lnL>
                      <a:noFill/>
                    </a:lnL>
                    <a:lnR>
                      <a:noFill/>
                    </a:lnR>
                    <a:lnT>
                      <a:noFill/>
                    </a:lnT>
                    <a:lnB>
                      <a:noFill/>
                    </a:lnB>
                  </a:tcPr>
                </a:tc>
                <a:tc>
                  <a:txBody>
                    <a:bodyPr/>
                    <a:lstStyle/>
                    <a:p>
                      <a:pPr algn="r" fontAlgn="ctr"/>
                      <a:r>
                        <a:rPr lang="en-GB" sz="1400" b="1">
                          <a:effectLst/>
                        </a:rPr>
                        <a:t>Longitude</a:t>
                      </a:r>
                    </a:p>
                  </a:txBody>
                  <a:tcPr marL="27905" marR="27905" marT="13952" marB="13952" anchor="ctr">
                    <a:lnL>
                      <a:noFill/>
                    </a:lnL>
                    <a:lnR>
                      <a:noFill/>
                    </a:lnR>
                    <a:lnT>
                      <a:noFill/>
                    </a:lnT>
                    <a:lnB>
                      <a:noFill/>
                    </a:lnB>
                  </a:tcPr>
                </a:tc>
                <a:tc>
                  <a:txBody>
                    <a:bodyPr/>
                    <a:lstStyle/>
                    <a:p>
                      <a:pPr algn="r" fontAlgn="ctr"/>
                      <a:r>
                        <a:rPr lang="en-GB" sz="1400" b="1">
                          <a:effectLst/>
                        </a:rPr>
                        <a:t>Cluster</a:t>
                      </a:r>
                    </a:p>
                  </a:txBody>
                  <a:tcPr marL="27905" marR="27905" marT="13952" marB="13952" anchor="ctr">
                    <a:lnL>
                      <a:noFill/>
                    </a:lnL>
                    <a:lnR>
                      <a:noFill/>
                    </a:lnR>
                    <a:lnT>
                      <a:noFill/>
                    </a:lnT>
                    <a:lnB>
                      <a:noFill/>
                    </a:lnB>
                  </a:tcPr>
                </a:tc>
                <a:extLst>
                  <a:ext uri="{0D108BD9-81ED-4DB2-BD59-A6C34878D82A}">
                    <a16:rowId xmlns:a16="http://schemas.microsoft.com/office/drawing/2014/main" val="2348277294"/>
                  </a:ext>
                </a:extLst>
              </a:tr>
              <a:tr h="530190">
                <a:tc>
                  <a:txBody>
                    <a:bodyPr/>
                    <a:lstStyle/>
                    <a:p>
                      <a:pPr algn="r" fontAlgn="ctr"/>
                      <a:r>
                        <a:rPr lang="en-GB" sz="1400" dirty="0">
                          <a:solidFill>
                            <a:schemeClr val="bg1"/>
                          </a:solidFill>
                          <a:effectLst/>
                        </a:rPr>
                        <a:t>294</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Voyageurs National Park</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35.0</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5.0</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10.0</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2.5</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99371.0</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48.4</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-92.9</a:t>
                      </a:r>
                    </a:p>
                  </a:txBody>
                  <a:tcPr marL="27905" marR="27905" marT="13952" marB="13952" anchor="ctr">
                    <a:lnL>
                      <a:noFill/>
                    </a:lnL>
                    <a:lnR>
                      <a:noFill/>
                    </a:lnR>
                    <a:lnT>
                      <a:noFill/>
                    </a:lnT>
                    <a:lnB>
                      <a:noFill/>
                    </a:lnB>
                    <a:solidFill>
                      <a:schemeClr val="accent1"/>
                    </a:solidFill>
                  </a:tcPr>
                </a:tc>
                <a:tc>
                  <a:txBody>
                    <a:bodyPr/>
                    <a:lstStyle/>
                    <a:p>
                      <a:pPr algn="r" fontAlgn="ctr"/>
                      <a:r>
                        <a:rPr lang="en-GB" sz="1400" dirty="0">
                          <a:solidFill>
                            <a:schemeClr val="bg1"/>
                          </a:solidFill>
                          <a:effectLst/>
                        </a:rPr>
                        <a:t>2</a:t>
                      </a:r>
                    </a:p>
                  </a:txBody>
                  <a:tcPr marL="27905" marR="27905" marT="13952" marB="13952" anchor="ctr">
                    <a:lnL>
                      <a:noFill/>
                    </a:lnL>
                    <a:lnR>
                      <a:noFill/>
                    </a:lnR>
                    <a:lnT>
                      <a:noFill/>
                    </a:lnT>
                    <a:lnB>
                      <a:noFill/>
                    </a:lnB>
                    <a:solidFill>
                      <a:schemeClr val="accent1"/>
                    </a:solidFill>
                  </a:tcPr>
                </a:tc>
                <a:extLst>
                  <a:ext uri="{0D108BD9-81ED-4DB2-BD59-A6C34878D82A}">
                    <a16:rowId xmlns:a16="http://schemas.microsoft.com/office/drawing/2014/main" val="2943219449"/>
                  </a:ext>
                </a:extLst>
              </a:tr>
              <a:tr h="613904">
                <a:tc>
                  <a:txBody>
                    <a:bodyPr/>
                    <a:lstStyle/>
                    <a:p>
                      <a:pPr algn="r" fontAlgn="ctr"/>
                      <a:r>
                        <a:rPr lang="en-GB" sz="1400">
                          <a:effectLst/>
                        </a:rPr>
                        <a:t>43</a:t>
                      </a:r>
                    </a:p>
                  </a:txBody>
                  <a:tcPr marL="27905" marR="27905" marT="13952" marB="13952" anchor="ctr">
                    <a:lnL>
                      <a:noFill/>
                    </a:lnL>
                    <a:lnR>
                      <a:noFill/>
                    </a:lnR>
                    <a:lnT>
                      <a:noFill/>
                    </a:lnT>
                    <a:lnB>
                      <a:noFill/>
                    </a:lnB>
                  </a:tcPr>
                </a:tc>
                <a:tc>
                  <a:txBody>
                    <a:bodyPr/>
                    <a:lstStyle/>
                    <a:p>
                      <a:pPr algn="r" fontAlgn="ctr"/>
                      <a:r>
                        <a:rPr lang="en-GB" sz="1400">
                          <a:effectLst/>
                        </a:rPr>
                        <a:t>Channel Islands National Park</a:t>
                      </a:r>
                    </a:p>
                  </a:txBody>
                  <a:tcPr marL="27905" marR="27905" marT="13952" marB="13952" anchor="ctr">
                    <a:lnL>
                      <a:noFill/>
                    </a:lnL>
                    <a:lnR>
                      <a:noFill/>
                    </a:lnR>
                    <a:lnT>
                      <a:noFill/>
                    </a:lnT>
                    <a:lnB>
                      <a:noFill/>
                    </a:lnB>
                  </a:tcPr>
                </a:tc>
                <a:tc>
                  <a:txBody>
                    <a:bodyPr/>
                    <a:lstStyle/>
                    <a:p>
                      <a:pPr algn="r" fontAlgn="ctr"/>
                      <a:r>
                        <a:rPr lang="en-GB" sz="1400">
                          <a:effectLst/>
                        </a:rPr>
                        <a:t>57.0</a:t>
                      </a:r>
                    </a:p>
                  </a:txBody>
                  <a:tcPr marL="27905" marR="27905" marT="13952" marB="13952" anchor="ctr">
                    <a:lnL>
                      <a:noFill/>
                    </a:lnL>
                    <a:lnR>
                      <a:noFill/>
                    </a:lnR>
                    <a:lnT>
                      <a:noFill/>
                    </a:lnT>
                    <a:lnB>
                      <a:noFill/>
                    </a:lnB>
                  </a:tcPr>
                </a:tc>
                <a:tc>
                  <a:txBody>
                    <a:bodyPr/>
                    <a:lstStyle/>
                    <a:p>
                      <a:pPr algn="r" fontAlgn="ctr"/>
                      <a:r>
                        <a:rPr lang="en-GB" sz="1400">
                          <a:effectLst/>
                        </a:rPr>
                        <a:t>4.6</a:t>
                      </a:r>
                    </a:p>
                  </a:txBody>
                  <a:tcPr marL="27905" marR="27905" marT="13952" marB="13952" anchor="ctr">
                    <a:lnL>
                      <a:noFill/>
                    </a:lnL>
                    <a:lnR>
                      <a:noFill/>
                    </a:lnR>
                    <a:lnT>
                      <a:noFill/>
                    </a:lnT>
                    <a:lnB>
                      <a:noFill/>
                    </a:lnB>
                  </a:tcPr>
                </a:tc>
                <a:tc>
                  <a:txBody>
                    <a:bodyPr/>
                    <a:lstStyle/>
                    <a:p>
                      <a:pPr algn="r" fontAlgn="ctr"/>
                      <a:r>
                        <a:rPr lang="en-GB" sz="1400" dirty="0">
                          <a:effectLst/>
                        </a:rPr>
                        <a:t>3.6</a:t>
                      </a:r>
                    </a:p>
                  </a:txBody>
                  <a:tcPr marL="27905" marR="27905" marT="13952" marB="13952" anchor="ctr">
                    <a:lnL>
                      <a:noFill/>
                    </a:lnL>
                    <a:lnR>
                      <a:noFill/>
                    </a:lnR>
                    <a:lnT>
                      <a:noFill/>
                    </a:lnT>
                    <a:lnB>
                      <a:noFill/>
                    </a:lnB>
                  </a:tcPr>
                </a:tc>
                <a:tc>
                  <a:txBody>
                    <a:bodyPr/>
                    <a:lstStyle/>
                    <a:p>
                      <a:pPr algn="r" fontAlgn="ctr"/>
                      <a:r>
                        <a:rPr lang="en-GB" sz="1400">
                          <a:effectLst/>
                        </a:rPr>
                        <a:t>2.2</a:t>
                      </a:r>
                    </a:p>
                  </a:txBody>
                  <a:tcPr marL="27905" marR="27905" marT="13952" marB="13952" anchor="ctr">
                    <a:lnL>
                      <a:noFill/>
                    </a:lnL>
                    <a:lnR>
                      <a:noFill/>
                    </a:lnR>
                    <a:lnT>
                      <a:noFill/>
                    </a:lnT>
                    <a:lnB>
                      <a:noFill/>
                    </a:lnB>
                  </a:tcPr>
                </a:tc>
                <a:tc>
                  <a:txBody>
                    <a:bodyPr/>
                    <a:lstStyle/>
                    <a:p>
                      <a:pPr algn="r" fontAlgn="ctr"/>
                      <a:r>
                        <a:rPr lang="en-GB" sz="1400" dirty="0">
                          <a:effectLst/>
                        </a:rPr>
                        <a:t>310422.0</a:t>
                      </a:r>
                    </a:p>
                  </a:txBody>
                  <a:tcPr marL="27905" marR="27905" marT="13952" marB="13952" anchor="ctr">
                    <a:lnL>
                      <a:noFill/>
                    </a:lnL>
                    <a:lnR>
                      <a:noFill/>
                    </a:lnR>
                    <a:lnT>
                      <a:noFill/>
                    </a:lnT>
                    <a:lnB>
                      <a:noFill/>
                    </a:lnB>
                  </a:tcPr>
                </a:tc>
                <a:tc>
                  <a:txBody>
                    <a:bodyPr/>
                    <a:lstStyle/>
                    <a:p>
                      <a:pPr algn="r" fontAlgn="ctr"/>
                      <a:r>
                        <a:rPr lang="en-GB" sz="1400">
                          <a:effectLst/>
                        </a:rPr>
                        <a:t>34.0</a:t>
                      </a:r>
                    </a:p>
                  </a:txBody>
                  <a:tcPr marL="27905" marR="27905" marT="13952" marB="13952" anchor="ctr">
                    <a:lnL>
                      <a:noFill/>
                    </a:lnL>
                    <a:lnR>
                      <a:noFill/>
                    </a:lnR>
                    <a:lnT>
                      <a:noFill/>
                    </a:lnT>
                    <a:lnB>
                      <a:noFill/>
                    </a:lnB>
                  </a:tcPr>
                </a:tc>
                <a:tc>
                  <a:txBody>
                    <a:bodyPr/>
                    <a:lstStyle/>
                    <a:p>
                      <a:pPr algn="r" fontAlgn="ctr"/>
                      <a:r>
                        <a:rPr lang="en-GB" sz="1400" dirty="0">
                          <a:effectLst/>
                        </a:rPr>
                        <a:t>-120.1</a:t>
                      </a:r>
                    </a:p>
                  </a:txBody>
                  <a:tcPr marL="27905" marR="27905" marT="13952" marB="13952" anchor="ctr">
                    <a:lnL>
                      <a:noFill/>
                    </a:lnL>
                    <a:lnR>
                      <a:noFill/>
                    </a:lnR>
                    <a:lnT>
                      <a:noFill/>
                    </a:lnT>
                    <a:lnB>
                      <a:noFill/>
                    </a:lnB>
                  </a:tcPr>
                </a:tc>
                <a:tc>
                  <a:txBody>
                    <a:bodyPr/>
                    <a:lstStyle/>
                    <a:p>
                      <a:pPr algn="r" fontAlgn="ctr"/>
                      <a:r>
                        <a:rPr lang="en-GB" sz="1400" dirty="0">
                          <a:effectLst/>
                        </a:rPr>
                        <a:t>2</a:t>
                      </a:r>
                    </a:p>
                  </a:txBody>
                  <a:tcPr marL="27905" marR="27905" marT="13952" marB="13952" anchor="ctr">
                    <a:lnL>
                      <a:noFill/>
                    </a:lnL>
                    <a:lnR>
                      <a:noFill/>
                    </a:lnR>
                    <a:lnT>
                      <a:noFill/>
                    </a:lnT>
                    <a:lnB>
                      <a:noFill/>
                    </a:lnB>
                  </a:tcPr>
                </a:tc>
                <a:extLst>
                  <a:ext uri="{0D108BD9-81ED-4DB2-BD59-A6C34878D82A}">
                    <a16:rowId xmlns:a16="http://schemas.microsoft.com/office/drawing/2014/main" val="4020206743"/>
                  </a:ext>
                </a:extLst>
              </a:tr>
              <a:tr h="697618">
                <a:tc>
                  <a:txBody>
                    <a:bodyPr/>
                    <a:lstStyle/>
                    <a:p>
                      <a:pPr algn="r" fontAlgn="ctr"/>
                      <a:r>
                        <a:rPr lang="en-GB" sz="1400">
                          <a:effectLst/>
                        </a:rPr>
                        <a:t>108</a:t>
                      </a:r>
                    </a:p>
                  </a:txBody>
                  <a:tcPr marL="27905" marR="27905" marT="13952" marB="13952" anchor="ctr">
                    <a:lnL>
                      <a:noFill/>
                    </a:lnL>
                    <a:lnR>
                      <a:noFill/>
                    </a:lnR>
                    <a:lnT>
                      <a:noFill/>
                    </a:lnT>
                    <a:lnB>
                      <a:noFill/>
                    </a:lnB>
                    <a:solidFill>
                      <a:srgbClr val="F5F5F5"/>
                    </a:solidFill>
                  </a:tcPr>
                </a:tc>
                <a:tc>
                  <a:txBody>
                    <a:bodyPr/>
                    <a:lstStyle/>
                    <a:p>
                      <a:pPr algn="r" fontAlgn="ctr"/>
                      <a:r>
                        <a:rPr lang="en-GB" sz="1400">
                          <a:effectLst/>
                        </a:rPr>
                        <a:t>Gateway Arch National Park</a:t>
                      </a:r>
                    </a:p>
                  </a:txBody>
                  <a:tcPr marL="27905" marR="27905" marT="13952" marB="13952" anchor="ctr">
                    <a:lnL>
                      <a:noFill/>
                    </a:lnL>
                    <a:lnR>
                      <a:noFill/>
                    </a:lnR>
                    <a:lnT>
                      <a:noFill/>
                    </a:lnT>
                    <a:lnB>
                      <a:noFill/>
                    </a:lnB>
                    <a:solidFill>
                      <a:srgbClr val="F5F5F5"/>
                    </a:solidFill>
                  </a:tcPr>
                </a:tc>
                <a:tc>
                  <a:txBody>
                    <a:bodyPr/>
                    <a:lstStyle/>
                    <a:p>
                      <a:pPr algn="r" fontAlgn="ctr"/>
                      <a:r>
                        <a:rPr lang="en-GB" sz="1400">
                          <a:effectLst/>
                        </a:rPr>
                        <a:t>43.0</a:t>
                      </a:r>
                    </a:p>
                  </a:txBody>
                  <a:tcPr marL="27905" marR="27905" marT="13952" marB="13952" anchor="ctr">
                    <a:lnL>
                      <a:noFill/>
                    </a:lnL>
                    <a:lnR>
                      <a:noFill/>
                    </a:lnR>
                    <a:lnT>
                      <a:noFill/>
                    </a:lnT>
                    <a:lnB>
                      <a:noFill/>
                    </a:lnB>
                    <a:solidFill>
                      <a:srgbClr val="F5F5F5"/>
                    </a:solidFill>
                  </a:tcPr>
                </a:tc>
                <a:tc>
                  <a:txBody>
                    <a:bodyPr/>
                    <a:lstStyle/>
                    <a:p>
                      <a:pPr algn="r" fontAlgn="ctr"/>
                      <a:r>
                        <a:rPr lang="en-GB" sz="1400" dirty="0">
                          <a:effectLst/>
                        </a:rPr>
                        <a:t>4.5</a:t>
                      </a:r>
                    </a:p>
                  </a:txBody>
                  <a:tcPr marL="27905" marR="27905" marT="13952" marB="13952" anchor="ctr">
                    <a:lnL>
                      <a:noFill/>
                    </a:lnL>
                    <a:lnR>
                      <a:noFill/>
                    </a:lnR>
                    <a:lnT>
                      <a:noFill/>
                    </a:lnT>
                    <a:lnB>
                      <a:noFill/>
                    </a:lnB>
                    <a:solidFill>
                      <a:srgbClr val="F5F5F5"/>
                    </a:solidFill>
                  </a:tcPr>
                </a:tc>
                <a:tc>
                  <a:txBody>
                    <a:bodyPr/>
                    <a:lstStyle/>
                    <a:p>
                      <a:pPr algn="r" fontAlgn="ctr"/>
                      <a:r>
                        <a:rPr lang="en-GB" sz="1400">
                          <a:effectLst/>
                        </a:rPr>
                        <a:t>1.9</a:t>
                      </a:r>
                    </a:p>
                  </a:txBody>
                  <a:tcPr marL="27905" marR="27905" marT="13952" marB="13952" anchor="ctr">
                    <a:lnL>
                      <a:noFill/>
                    </a:lnL>
                    <a:lnR>
                      <a:noFill/>
                    </a:lnR>
                    <a:lnT>
                      <a:noFill/>
                    </a:lnT>
                    <a:lnB>
                      <a:noFill/>
                    </a:lnB>
                    <a:solidFill>
                      <a:srgbClr val="F5F5F5"/>
                    </a:solidFill>
                  </a:tcPr>
                </a:tc>
                <a:tc>
                  <a:txBody>
                    <a:bodyPr/>
                    <a:lstStyle/>
                    <a:p>
                      <a:pPr algn="r" fontAlgn="ctr"/>
                      <a:r>
                        <a:rPr lang="en-GB" sz="1400">
                          <a:effectLst/>
                        </a:rPr>
                        <a:t>1.3</a:t>
                      </a:r>
                    </a:p>
                  </a:txBody>
                  <a:tcPr marL="27905" marR="27905" marT="13952" marB="13952" anchor="ctr">
                    <a:lnL>
                      <a:noFill/>
                    </a:lnL>
                    <a:lnR>
                      <a:noFill/>
                    </a:lnR>
                    <a:lnT>
                      <a:noFill/>
                    </a:lnT>
                    <a:lnB>
                      <a:noFill/>
                    </a:lnB>
                    <a:solidFill>
                      <a:srgbClr val="F5F5F5"/>
                    </a:solidFill>
                  </a:tcPr>
                </a:tc>
                <a:tc>
                  <a:txBody>
                    <a:bodyPr/>
                    <a:lstStyle/>
                    <a:p>
                      <a:pPr algn="r" fontAlgn="ctr"/>
                      <a:r>
                        <a:rPr lang="en-GB" sz="1400">
                          <a:effectLst/>
                        </a:rPr>
                        <a:t>672061.0</a:t>
                      </a:r>
                    </a:p>
                  </a:txBody>
                  <a:tcPr marL="27905" marR="27905" marT="13952" marB="13952" anchor="ctr">
                    <a:lnL>
                      <a:noFill/>
                    </a:lnL>
                    <a:lnR>
                      <a:noFill/>
                    </a:lnR>
                    <a:lnT>
                      <a:noFill/>
                    </a:lnT>
                    <a:lnB>
                      <a:noFill/>
                    </a:lnB>
                    <a:solidFill>
                      <a:srgbClr val="F5F5F5"/>
                    </a:solidFill>
                  </a:tcPr>
                </a:tc>
                <a:tc>
                  <a:txBody>
                    <a:bodyPr/>
                    <a:lstStyle/>
                    <a:p>
                      <a:pPr algn="r" fontAlgn="ctr"/>
                      <a:r>
                        <a:rPr lang="en-GB" sz="1400" dirty="0">
                          <a:effectLst/>
                        </a:rPr>
                        <a:t>38.6</a:t>
                      </a:r>
                    </a:p>
                  </a:txBody>
                  <a:tcPr marL="27905" marR="27905" marT="13952" marB="13952" anchor="ctr">
                    <a:lnL>
                      <a:noFill/>
                    </a:lnL>
                    <a:lnR>
                      <a:noFill/>
                    </a:lnR>
                    <a:lnT>
                      <a:noFill/>
                    </a:lnT>
                    <a:lnB>
                      <a:noFill/>
                    </a:lnB>
                    <a:solidFill>
                      <a:srgbClr val="F5F5F5"/>
                    </a:solidFill>
                  </a:tcPr>
                </a:tc>
                <a:tc>
                  <a:txBody>
                    <a:bodyPr/>
                    <a:lstStyle/>
                    <a:p>
                      <a:pPr algn="r" fontAlgn="ctr"/>
                      <a:r>
                        <a:rPr lang="en-GB" sz="1400" dirty="0">
                          <a:effectLst/>
                        </a:rPr>
                        <a:t>-90.2</a:t>
                      </a:r>
                    </a:p>
                  </a:txBody>
                  <a:tcPr marL="27905" marR="27905" marT="13952" marB="13952" anchor="ctr">
                    <a:lnL>
                      <a:noFill/>
                    </a:lnL>
                    <a:lnR>
                      <a:noFill/>
                    </a:lnR>
                    <a:lnT>
                      <a:noFill/>
                    </a:lnT>
                    <a:lnB>
                      <a:noFill/>
                    </a:lnB>
                    <a:solidFill>
                      <a:srgbClr val="F5F5F5"/>
                    </a:solidFill>
                  </a:tcPr>
                </a:tc>
                <a:tc>
                  <a:txBody>
                    <a:bodyPr/>
                    <a:lstStyle/>
                    <a:p>
                      <a:pPr algn="r" fontAlgn="ctr"/>
                      <a:r>
                        <a:rPr lang="en-GB" sz="1400">
                          <a:effectLst/>
                        </a:rPr>
                        <a:t>2</a:t>
                      </a:r>
                    </a:p>
                  </a:txBody>
                  <a:tcPr marL="27905" marR="27905" marT="13952" marB="13952" anchor="ctr">
                    <a:lnL>
                      <a:noFill/>
                    </a:lnL>
                    <a:lnR>
                      <a:noFill/>
                    </a:lnR>
                    <a:lnT>
                      <a:noFill/>
                    </a:lnT>
                    <a:lnB>
                      <a:noFill/>
                    </a:lnB>
                    <a:solidFill>
                      <a:srgbClr val="F5F5F5"/>
                    </a:solidFill>
                  </a:tcPr>
                </a:tc>
                <a:extLst>
                  <a:ext uri="{0D108BD9-81ED-4DB2-BD59-A6C34878D82A}">
                    <a16:rowId xmlns:a16="http://schemas.microsoft.com/office/drawing/2014/main" val="424121065"/>
                  </a:ext>
                </a:extLst>
              </a:tr>
              <a:tr h="613904">
                <a:tc>
                  <a:txBody>
                    <a:bodyPr/>
                    <a:lstStyle/>
                    <a:p>
                      <a:pPr algn="r" fontAlgn="ctr"/>
                      <a:r>
                        <a:rPr lang="en-GB" sz="1400">
                          <a:effectLst/>
                        </a:rPr>
                        <a:t>162</a:t>
                      </a:r>
                    </a:p>
                  </a:txBody>
                  <a:tcPr marL="27905" marR="27905" marT="13952" marB="13952" anchor="ctr">
                    <a:lnL>
                      <a:noFill/>
                    </a:lnL>
                    <a:lnR>
                      <a:noFill/>
                    </a:lnR>
                    <a:lnT>
                      <a:noFill/>
                    </a:lnT>
                    <a:lnB>
                      <a:noFill/>
                    </a:lnB>
                  </a:tcPr>
                </a:tc>
                <a:tc>
                  <a:txBody>
                    <a:bodyPr/>
                    <a:lstStyle/>
                    <a:p>
                      <a:pPr algn="r" fontAlgn="ctr"/>
                      <a:r>
                        <a:rPr lang="en-GB" sz="1400" dirty="0">
                          <a:effectLst/>
                        </a:rPr>
                        <a:t>Kings Canyon National Park</a:t>
                      </a:r>
                    </a:p>
                  </a:txBody>
                  <a:tcPr marL="27905" marR="27905" marT="13952" marB="13952" anchor="ctr">
                    <a:lnL>
                      <a:noFill/>
                    </a:lnL>
                    <a:lnR>
                      <a:noFill/>
                    </a:lnR>
                    <a:lnT>
                      <a:noFill/>
                    </a:lnT>
                    <a:lnB>
                      <a:noFill/>
                    </a:lnB>
                  </a:tcPr>
                </a:tc>
                <a:tc>
                  <a:txBody>
                    <a:bodyPr/>
                    <a:lstStyle/>
                    <a:p>
                      <a:pPr algn="r" fontAlgn="ctr"/>
                      <a:r>
                        <a:rPr lang="en-GB" sz="1400">
                          <a:effectLst/>
                        </a:rPr>
                        <a:t>54.0</a:t>
                      </a:r>
                    </a:p>
                  </a:txBody>
                  <a:tcPr marL="27905" marR="27905" marT="13952" marB="13952" anchor="ctr">
                    <a:lnL>
                      <a:noFill/>
                    </a:lnL>
                    <a:lnR>
                      <a:noFill/>
                    </a:lnR>
                    <a:lnT>
                      <a:noFill/>
                    </a:lnT>
                    <a:lnB>
                      <a:noFill/>
                    </a:lnB>
                  </a:tcPr>
                </a:tc>
                <a:tc>
                  <a:txBody>
                    <a:bodyPr/>
                    <a:lstStyle/>
                    <a:p>
                      <a:pPr algn="r" fontAlgn="ctr"/>
                      <a:r>
                        <a:rPr lang="en-GB" sz="1400">
                          <a:effectLst/>
                        </a:rPr>
                        <a:t>4.5</a:t>
                      </a:r>
                    </a:p>
                  </a:txBody>
                  <a:tcPr marL="27905" marR="27905" marT="13952" marB="13952" anchor="ctr">
                    <a:lnL>
                      <a:noFill/>
                    </a:lnL>
                    <a:lnR>
                      <a:noFill/>
                    </a:lnR>
                    <a:lnT>
                      <a:noFill/>
                    </a:lnT>
                    <a:lnB>
                      <a:noFill/>
                    </a:lnB>
                  </a:tcPr>
                </a:tc>
                <a:tc>
                  <a:txBody>
                    <a:bodyPr/>
                    <a:lstStyle/>
                    <a:p>
                      <a:pPr algn="r" fontAlgn="ctr"/>
                      <a:r>
                        <a:rPr lang="en-GB" sz="1400">
                          <a:effectLst/>
                        </a:rPr>
                        <a:t>16.6</a:t>
                      </a:r>
                    </a:p>
                  </a:txBody>
                  <a:tcPr marL="27905" marR="27905" marT="13952" marB="13952" anchor="ctr">
                    <a:lnL>
                      <a:noFill/>
                    </a:lnL>
                    <a:lnR>
                      <a:noFill/>
                    </a:lnR>
                    <a:lnT>
                      <a:noFill/>
                    </a:lnT>
                    <a:lnB>
                      <a:noFill/>
                    </a:lnB>
                  </a:tcPr>
                </a:tc>
                <a:tc>
                  <a:txBody>
                    <a:bodyPr/>
                    <a:lstStyle/>
                    <a:p>
                      <a:pPr algn="r" fontAlgn="ctr"/>
                      <a:r>
                        <a:rPr lang="en-GB" sz="1400">
                          <a:effectLst/>
                        </a:rPr>
                        <a:t>3.8</a:t>
                      </a:r>
                    </a:p>
                  </a:txBody>
                  <a:tcPr marL="27905" marR="27905" marT="13952" marB="13952" anchor="ctr">
                    <a:lnL>
                      <a:noFill/>
                    </a:lnL>
                    <a:lnR>
                      <a:noFill/>
                    </a:lnR>
                    <a:lnT>
                      <a:noFill/>
                    </a:lnT>
                    <a:lnB>
                      <a:noFill/>
                    </a:lnB>
                  </a:tcPr>
                </a:tc>
                <a:tc>
                  <a:txBody>
                    <a:bodyPr/>
                    <a:lstStyle/>
                    <a:p>
                      <a:pPr algn="r" fontAlgn="ctr"/>
                      <a:r>
                        <a:rPr lang="en-GB" sz="1400" dirty="0">
                          <a:effectLst/>
                        </a:rPr>
                        <a:t>1906700.0</a:t>
                      </a:r>
                    </a:p>
                  </a:txBody>
                  <a:tcPr marL="27905" marR="27905" marT="13952" marB="13952" anchor="ctr">
                    <a:lnL>
                      <a:noFill/>
                    </a:lnL>
                    <a:lnR>
                      <a:noFill/>
                    </a:lnR>
                    <a:lnT>
                      <a:noFill/>
                    </a:lnT>
                    <a:lnB>
                      <a:noFill/>
                    </a:lnB>
                  </a:tcPr>
                </a:tc>
                <a:tc>
                  <a:txBody>
                    <a:bodyPr/>
                    <a:lstStyle/>
                    <a:p>
                      <a:pPr algn="r" fontAlgn="ctr"/>
                      <a:r>
                        <a:rPr lang="en-GB" sz="1400">
                          <a:effectLst/>
                        </a:rPr>
                        <a:t>36.9</a:t>
                      </a:r>
                    </a:p>
                  </a:txBody>
                  <a:tcPr marL="27905" marR="27905" marT="13952" marB="13952" anchor="ctr">
                    <a:lnL>
                      <a:noFill/>
                    </a:lnL>
                    <a:lnR>
                      <a:noFill/>
                    </a:lnR>
                    <a:lnT>
                      <a:noFill/>
                    </a:lnT>
                    <a:lnB>
                      <a:noFill/>
                    </a:lnB>
                  </a:tcPr>
                </a:tc>
                <a:tc>
                  <a:txBody>
                    <a:bodyPr/>
                    <a:lstStyle/>
                    <a:p>
                      <a:pPr algn="r" fontAlgn="ctr"/>
                      <a:r>
                        <a:rPr lang="en-GB" sz="1400" dirty="0">
                          <a:effectLst/>
                        </a:rPr>
                        <a:t>-118.6</a:t>
                      </a:r>
                    </a:p>
                  </a:txBody>
                  <a:tcPr marL="27905" marR="27905" marT="13952" marB="13952" anchor="ctr">
                    <a:lnL>
                      <a:noFill/>
                    </a:lnL>
                    <a:lnR>
                      <a:noFill/>
                    </a:lnR>
                    <a:lnT>
                      <a:noFill/>
                    </a:lnT>
                    <a:lnB>
                      <a:noFill/>
                    </a:lnB>
                  </a:tcPr>
                </a:tc>
                <a:tc>
                  <a:txBody>
                    <a:bodyPr/>
                    <a:lstStyle/>
                    <a:p>
                      <a:pPr algn="r" fontAlgn="ctr"/>
                      <a:r>
                        <a:rPr lang="en-GB" sz="1400" dirty="0">
                          <a:effectLst/>
                        </a:rPr>
                        <a:t>2</a:t>
                      </a:r>
                    </a:p>
                  </a:txBody>
                  <a:tcPr marL="27905" marR="27905" marT="13952" marB="13952" anchor="ctr">
                    <a:lnL>
                      <a:noFill/>
                    </a:lnL>
                    <a:lnR>
                      <a:noFill/>
                    </a:lnR>
                    <a:lnT>
                      <a:noFill/>
                    </a:lnT>
                    <a:lnB>
                      <a:noFill/>
                    </a:lnB>
                  </a:tcPr>
                </a:tc>
                <a:extLst>
                  <a:ext uri="{0D108BD9-81ED-4DB2-BD59-A6C34878D82A}">
                    <a16:rowId xmlns:a16="http://schemas.microsoft.com/office/drawing/2014/main" val="3953564274"/>
                  </a:ext>
                </a:extLst>
              </a:tr>
            </a:tbl>
          </a:graphicData>
        </a:graphic>
      </p:graphicFrame>
      <p:sp>
        <p:nvSpPr>
          <p:cNvPr id="10" name="Rectangle 1">
            <a:extLst>
              <a:ext uri="{FF2B5EF4-FFF2-40B4-BE49-F238E27FC236}">
                <a16:creationId xmlns:a16="http://schemas.microsoft.com/office/drawing/2014/main" id="{C075326C-3037-413A-9E56-532BFDA68A41}"/>
              </a:ext>
            </a:extLst>
          </p:cNvPr>
          <p:cNvSpPr>
            <a:spLocks noChangeArrowheads="1"/>
          </p:cNvSpPr>
          <p:nvPr/>
        </p:nvSpPr>
        <p:spPr bwMode="auto">
          <a:xfrm>
            <a:off x="4411662" y="1831303"/>
            <a:ext cx="28902741" cy="3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268203"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Content Placeholder 2">
            <a:extLst>
              <a:ext uri="{FF2B5EF4-FFF2-40B4-BE49-F238E27FC236}">
                <a16:creationId xmlns:a16="http://schemas.microsoft.com/office/drawing/2014/main" id="{ACFC7962-97F3-424C-B36C-085E12777307}"/>
              </a:ext>
            </a:extLst>
          </p:cNvPr>
          <p:cNvSpPr>
            <a:spLocks noGrp="1"/>
          </p:cNvSpPr>
          <p:nvPr>
            <p:ph idx="1"/>
          </p:nvPr>
        </p:nvSpPr>
        <p:spPr>
          <a:xfrm>
            <a:off x="676656" y="2011681"/>
            <a:ext cx="10753725" cy="551046"/>
          </a:xfrm>
        </p:spPr>
        <p:txBody>
          <a:bodyPr>
            <a:normAutofit/>
          </a:bodyPr>
          <a:lstStyle/>
          <a:p>
            <a:r>
              <a:rPr lang="en-GB" b="1" dirty="0"/>
              <a:t>Table of Top 5 Cluster 3 NPS Locations sorted by Average Trail Star Rating:</a:t>
            </a:r>
            <a:endParaRPr lang="en-GB" sz="1800" dirty="0"/>
          </a:p>
        </p:txBody>
      </p:sp>
      <p:sp>
        <p:nvSpPr>
          <p:cNvPr id="19" name="Content Placeholder 2">
            <a:extLst>
              <a:ext uri="{FF2B5EF4-FFF2-40B4-BE49-F238E27FC236}">
                <a16:creationId xmlns:a16="http://schemas.microsoft.com/office/drawing/2014/main" id="{973A9B21-265E-45F8-83FE-A398E931D873}"/>
              </a:ext>
            </a:extLst>
          </p:cNvPr>
          <p:cNvSpPr txBox="1">
            <a:spLocks/>
          </p:cNvSpPr>
          <p:nvPr/>
        </p:nvSpPr>
        <p:spPr>
          <a:xfrm>
            <a:off x="676656" y="5543075"/>
            <a:ext cx="10753725" cy="551046"/>
          </a:xfrm>
          <a:prstGeom prst="rect">
            <a:avLst/>
          </a:prstGeom>
          <a:solidFill>
            <a:schemeClr val="accent1"/>
          </a:solidFill>
        </p:spPr>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GB" b="1" i="1" dirty="0">
                <a:solidFill>
                  <a:schemeClr val="bg1"/>
                </a:solidFill>
              </a:rPr>
              <a:t>How about a trip to Voyageurs National Park in Minnesota?!</a:t>
            </a:r>
            <a:endParaRPr lang="en-GB" sz="1800" i="1" dirty="0">
              <a:solidFill>
                <a:schemeClr val="bg1"/>
              </a:solidFill>
            </a:endParaRPr>
          </a:p>
        </p:txBody>
      </p:sp>
    </p:spTree>
    <p:extLst>
      <p:ext uri="{BB962C8B-B14F-4D97-AF65-F5344CB8AC3E}">
        <p14:creationId xmlns:p14="http://schemas.microsoft.com/office/powerpoint/2010/main" val="56299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CAB274-3DE2-45FC-A488-7D7A43D4B4C4}"/>
              </a:ext>
            </a:extLst>
          </p:cNvPr>
          <p:cNvSpPr txBox="1">
            <a:spLocks/>
          </p:cNvSpPr>
          <p:nvPr/>
        </p:nvSpPr>
        <p:spPr>
          <a:xfrm>
            <a:off x="657225" y="499533"/>
            <a:ext cx="6775216" cy="16581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r>
              <a:rPr lang="en-GB"/>
              <a:t>Introduction – part 1</a:t>
            </a:r>
            <a:endParaRPr lang="en-GB" dirty="0"/>
          </a:p>
        </p:txBody>
      </p:sp>
      <p:sp>
        <p:nvSpPr>
          <p:cNvPr id="7" name="Content Placeholder 2">
            <a:extLst>
              <a:ext uri="{FF2B5EF4-FFF2-40B4-BE49-F238E27FC236}">
                <a16:creationId xmlns:a16="http://schemas.microsoft.com/office/drawing/2014/main" id="{8D126C5B-6355-4F83-B5B4-7A9B75A7B9CF}"/>
              </a:ext>
            </a:extLst>
          </p:cNvPr>
          <p:cNvSpPr>
            <a:spLocks noGrp="1"/>
          </p:cNvSpPr>
          <p:nvPr>
            <p:ph idx="1"/>
          </p:nvPr>
        </p:nvSpPr>
        <p:spPr>
          <a:xfrm>
            <a:off x="676656" y="2011680"/>
            <a:ext cx="6763235" cy="3766185"/>
          </a:xfrm>
        </p:spPr>
        <p:txBody>
          <a:bodyPr>
            <a:noAutofit/>
          </a:bodyPr>
          <a:lstStyle/>
          <a:p>
            <a:r>
              <a:rPr lang="en-GB" sz="2400" b="1" dirty="0"/>
              <a:t>Business Problem</a:t>
            </a:r>
          </a:p>
          <a:p>
            <a:r>
              <a:rPr lang="en-GB" sz="1800" dirty="0"/>
              <a:t>I am a keen outdoor enthusiast as are many others, and one of my favourite hobbies is hiking. </a:t>
            </a:r>
          </a:p>
          <a:p>
            <a:r>
              <a:rPr lang="en-GB" sz="1800" dirty="0"/>
              <a:t>Whenever I am on holiday I will try to find local hikes which combine the right level of challenge, natural beauty, and solitude, but doing so based on random internet searches or individual recommendations often makes me wonder if I have made the most of the area I am visiting, or indeed whether I have visited the best area to pursue my hobby.</a:t>
            </a:r>
          </a:p>
          <a:p>
            <a:r>
              <a:rPr lang="en-GB" sz="1800" dirty="0"/>
              <a:t>The problem this project will address is the challenge of selecting an appropriate location for a hiking holiday (and by </a:t>
            </a:r>
            <a:r>
              <a:rPr lang="en-GB" sz="1800" i="1" dirty="0"/>
              <a:t>appropriate</a:t>
            </a:r>
            <a:r>
              <a:rPr lang="en-GB" sz="1800" dirty="0"/>
              <a:t> I am talking about locations that have access to the right number of hikes, that are of the right quality and difficulty, and which are not too crowded).</a:t>
            </a:r>
          </a:p>
        </p:txBody>
      </p:sp>
      <p:sp>
        <p:nvSpPr>
          <p:cNvPr id="8" name="Rectangle 7">
            <a:extLst>
              <a:ext uri="{FF2B5EF4-FFF2-40B4-BE49-F238E27FC236}">
                <a16:creationId xmlns:a16="http://schemas.microsoft.com/office/drawing/2014/main" id="{4B6F50C8-62DF-4968-825F-DD0ADC8D4F72}"/>
              </a:ext>
            </a:extLst>
          </p:cNvPr>
          <p:cNvSpPr/>
          <p:nvPr/>
        </p:nvSpPr>
        <p:spPr>
          <a:xfrm>
            <a:off x="657225" y="866967"/>
            <a:ext cx="5626477" cy="923330"/>
          </a:xfrm>
          <a:prstGeom prst="rect">
            <a:avLst/>
          </a:prstGeom>
        </p:spPr>
        <p:txBody>
          <a:bodyPr wrap="none">
            <a:spAutoFit/>
          </a:bodyPr>
          <a:lstStyle/>
          <a:p>
            <a:r>
              <a:rPr lang="en-GB" sz="5400" spc="-120" dirty="0">
                <a:solidFill>
                  <a:schemeClr val="accent1"/>
                </a:solidFill>
                <a:latin typeface="+mj-lt"/>
                <a:ea typeface="+mj-ea"/>
                <a:cs typeface="+mj-cs"/>
              </a:rPr>
              <a:t>Introduction – part 1</a:t>
            </a:r>
          </a:p>
        </p:txBody>
      </p:sp>
      <p:pic>
        <p:nvPicPr>
          <p:cNvPr id="10" name="Picture 9">
            <a:extLst>
              <a:ext uri="{FF2B5EF4-FFF2-40B4-BE49-F238E27FC236}">
                <a16:creationId xmlns:a16="http://schemas.microsoft.com/office/drawing/2014/main" id="{F12555D4-C2BD-4658-806C-4BE5CFF7040B}"/>
              </a:ext>
            </a:extLst>
          </p:cNvPr>
          <p:cNvPicPr>
            <a:picLocks noChangeAspect="1"/>
          </p:cNvPicPr>
          <p:nvPr/>
        </p:nvPicPr>
        <p:blipFill>
          <a:blip r:embed="rId2"/>
          <a:stretch>
            <a:fillRect/>
          </a:stretch>
        </p:blipFill>
        <p:spPr>
          <a:xfrm>
            <a:off x="7737792" y="2445606"/>
            <a:ext cx="4282757" cy="2898331"/>
          </a:xfrm>
          <a:prstGeom prst="rect">
            <a:avLst/>
          </a:prstGeom>
        </p:spPr>
      </p:pic>
    </p:spTree>
    <p:extLst>
      <p:ext uri="{BB962C8B-B14F-4D97-AF65-F5344CB8AC3E}">
        <p14:creationId xmlns:p14="http://schemas.microsoft.com/office/powerpoint/2010/main" val="335470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Introduction – part 2</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p:txBody>
          <a:bodyPr>
            <a:normAutofit/>
          </a:bodyPr>
          <a:lstStyle/>
          <a:p>
            <a:r>
              <a:rPr lang="en-GB" b="1" dirty="0"/>
              <a:t>Target Audience</a:t>
            </a:r>
          </a:p>
          <a:p>
            <a:r>
              <a:rPr lang="en-GB" sz="2200" dirty="0"/>
              <a:t>The target audience for this project's output would be a business that owned a website which aimed to help like-minded people identify their preferred hiking destination, and perhaps to identify a location that met their needs that was less well known.</a:t>
            </a:r>
          </a:p>
          <a:p>
            <a:r>
              <a:rPr lang="en-GB" sz="2200" dirty="0"/>
              <a:t>The target audience could potentially also include:</a:t>
            </a:r>
          </a:p>
          <a:p>
            <a:pPr marL="720725" indent="-360363">
              <a:buFont typeface="Arial" panose="020B0604020202020204" pitchFamily="34" charset="0"/>
              <a:buChar char="•"/>
            </a:pPr>
            <a:r>
              <a:rPr lang="en-GB" sz="2200" dirty="0"/>
              <a:t>Individuals using said website.</a:t>
            </a:r>
          </a:p>
          <a:p>
            <a:pPr marL="720725" indent="-360363">
              <a:buFont typeface="Arial" panose="020B0604020202020204" pitchFamily="34" charset="0"/>
              <a:buChar char="•"/>
            </a:pPr>
            <a:r>
              <a:rPr lang="en-GB" sz="2200" dirty="0"/>
              <a:t>Local tourism agencies wishing to promote tourism in their area.</a:t>
            </a:r>
          </a:p>
          <a:p>
            <a:pPr marL="720725" indent="-360363">
              <a:buFont typeface="Arial" panose="020B0604020202020204" pitchFamily="34" charset="0"/>
              <a:buChar char="•"/>
            </a:pPr>
            <a:r>
              <a:rPr lang="en-GB" sz="2200" dirty="0"/>
              <a:t>Healthcare providers wishing to encourage more active lifestyles.</a:t>
            </a:r>
          </a:p>
        </p:txBody>
      </p:sp>
    </p:spTree>
    <p:extLst>
      <p:ext uri="{BB962C8B-B14F-4D97-AF65-F5344CB8AC3E}">
        <p14:creationId xmlns:p14="http://schemas.microsoft.com/office/powerpoint/2010/main" val="170845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Data – part 1</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p:txBody>
          <a:bodyPr>
            <a:noAutofit/>
          </a:bodyPr>
          <a:lstStyle/>
          <a:p>
            <a:r>
              <a:rPr lang="en-GB" b="1" dirty="0"/>
              <a:t>Data sources</a:t>
            </a:r>
          </a:p>
          <a:p>
            <a:r>
              <a:rPr lang="en-GB" sz="2200" b="1" dirty="0"/>
              <a:t>Hiking Project:</a:t>
            </a:r>
            <a:r>
              <a:rPr lang="en-GB" sz="2200" dirty="0"/>
              <a:t> This is a website that offers a free-to-use API that will allow me to retrieve data relating to different hiking routes. I have given an example below that includes the type of data available. The web address is: </a:t>
            </a:r>
            <a:r>
              <a:rPr lang="en-GB" sz="2200" u="sng" dirty="0">
                <a:hlinkClick r:id="rId2"/>
              </a:rPr>
              <a:t>https://www.hikingproject.com/data</a:t>
            </a:r>
            <a:endParaRPr lang="en-GB" sz="2200" dirty="0"/>
          </a:p>
          <a:p>
            <a:r>
              <a:rPr lang="en-GB" sz="2200" b="1" dirty="0"/>
              <a:t>US National Park Service (NPS) Data Store:</a:t>
            </a:r>
            <a:r>
              <a:rPr lang="en-GB" sz="2200" dirty="0"/>
              <a:t> I have chosen to use US National Parks and other areas managed by the US National Park Service as the potential locations for analysis as part of this project. Data relating to the visitor numbers for each location is available within the following downloadable document: </a:t>
            </a:r>
          </a:p>
          <a:p>
            <a:r>
              <a:rPr lang="en-GB" sz="2200" u="sng" dirty="0">
                <a:hlinkClick r:id="rId3"/>
              </a:rPr>
              <a:t>https://irma.nps.gov/DataStore/DownloadFile/620857#page=21&amp;zoom=100,0,336</a:t>
            </a:r>
            <a:endParaRPr lang="en-GB" sz="2200" dirty="0"/>
          </a:p>
          <a:p>
            <a:r>
              <a:rPr lang="en-GB" sz="2200" b="1" dirty="0"/>
              <a:t>Geocoder location data:</a:t>
            </a:r>
            <a:r>
              <a:rPr lang="en-GB" sz="2200" dirty="0"/>
              <a:t> In order to identify proximity between NPS locations and hiking trails I will use the </a:t>
            </a:r>
            <a:r>
              <a:rPr lang="en-GB" sz="2200" i="1" dirty="0" err="1"/>
              <a:t>geopy</a:t>
            </a:r>
            <a:r>
              <a:rPr lang="en-GB" sz="2200" dirty="0"/>
              <a:t> geocoder as was done in other course labs.</a:t>
            </a:r>
          </a:p>
        </p:txBody>
      </p:sp>
    </p:spTree>
    <p:extLst>
      <p:ext uri="{BB962C8B-B14F-4D97-AF65-F5344CB8AC3E}">
        <p14:creationId xmlns:p14="http://schemas.microsoft.com/office/powerpoint/2010/main" val="115623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Data – part 2</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p:txBody>
          <a:bodyPr>
            <a:normAutofit lnSpcReduction="10000"/>
          </a:bodyPr>
          <a:lstStyle/>
          <a:p>
            <a:r>
              <a:rPr lang="en-GB" b="1" dirty="0"/>
              <a:t>Data assumptions</a:t>
            </a:r>
          </a:p>
          <a:p>
            <a:r>
              <a:rPr lang="en-GB" sz="2200" dirty="0"/>
              <a:t>Some assumptions have been made regarding the data, for example:</a:t>
            </a:r>
          </a:p>
          <a:p>
            <a:pPr marL="720725" indent="-360363">
              <a:buFont typeface="Arial" panose="020B0604020202020204" pitchFamily="34" charset="0"/>
              <a:buChar char="•"/>
            </a:pPr>
            <a:r>
              <a:rPr lang="en-GB" sz="2200" dirty="0"/>
              <a:t>The Hiking Project database contains a sufficiently complete set of hiking trails to accurately reflect the typical hiking options in any given location in the USA.</a:t>
            </a:r>
          </a:p>
          <a:p>
            <a:pPr marL="720725" indent="-360363">
              <a:buFont typeface="Arial" panose="020B0604020202020204" pitchFamily="34" charset="0"/>
              <a:buChar char="•"/>
            </a:pPr>
            <a:r>
              <a:rPr lang="en-GB" sz="2200" dirty="0"/>
              <a:t>Where latitude/longitude co-ordinates cannot be found for an NPS location using the geocoder these locations will not be included in the analysis.</a:t>
            </a:r>
          </a:p>
          <a:p>
            <a:pPr marL="720725" indent="-360363">
              <a:buFont typeface="Arial" panose="020B0604020202020204" pitchFamily="34" charset="0"/>
              <a:buChar char="•"/>
            </a:pPr>
            <a:r>
              <a:rPr lang="en-GB" sz="2200" dirty="0"/>
              <a:t>Trails with missing characteristics will be excluded from average mean scores per NPS location, however total number of trails will include trails which omit other scores.</a:t>
            </a:r>
          </a:p>
          <a:p>
            <a:pPr marL="720725" indent="-360363">
              <a:buFont typeface="Arial" panose="020B0604020202020204" pitchFamily="34" charset="0"/>
              <a:buChar char="•"/>
            </a:pPr>
            <a:r>
              <a:rPr lang="en-GB" sz="2200" dirty="0"/>
              <a:t>Visitor Days (recreation) represents 12 hours of time a recreational visitor spends at the NPS location and this is considered an appropriate measure of location popularity / businesses.</a:t>
            </a:r>
          </a:p>
          <a:p>
            <a:pPr marL="720725" indent="-360363">
              <a:buFont typeface="Arial" panose="020B0604020202020204" pitchFamily="34" charset="0"/>
              <a:buChar char="•"/>
            </a:pPr>
            <a:endParaRPr lang="en-GB" sz="2200" dirty="0"/>
          </a:p>
        </p:txBody>
      </p:sp>
    </p:spTree>
    <p:extLst>
      <p:ext uri="{BB962C8B-B14F-4D97-AF65-F5344CB8AC3E}">
        <p14:creationId xmlns:p14="http://schemas.microsoft.com/office/powerpoint/2010/main" val="425665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Data – part 3</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p:txBody>
          <a:bodyPr>
            <a:noAutofit/>
          </a:bodyPr>
          <a:lstStyle/>
          <a:p>
            <a:r>
              <a:rPr lang="en-GB" b="1" dirty="0"/>
              <a:t>Consolidated, Cleaned Dataset</a:t>
            </a:r>
          </a:p>
          <a:p>
            <a:r>
              <a:rPr lang="en-GB" sz="1800" dirty="0"/>
              <a:t>The various data sources have been combined and cleaned to produce something that looks similar to the below (first 5 rows only out of 266 rows total).</a:t>
            </a:r>
            <a:endParaRPr lang="en-GB" sz="1800" b="1" dirty="0"/>
          </a:p>
        </p:txBody>
      </p:sp>
      <p:graphicFrame>
        <p:nvGraphicFramePr>
          <p:cNvPr id="4" name="Table 3">
            <a:extLst>
              <a:ext uri="{FF2B5EF4-FFF2-40B4-BE49-F238E27FC236}">
                <a16:creationId xmlns:a16="http://schemas.microsoft.com/office/drawing/2014/main" id="{F538A884-FC9C-40C0-96FF-7888575E78EC}"/>
              </a:ext>
            </a:extLst>
          </p:cNvPr>
          <p:cNvGraphicFramePr>
            <a:graphicFrameLocks noGrp="1"/>
          </p:cNvGraphicFramePr>
          <p:nvPr>
            <p:extLst>
              <p:ext uri="{D42A27DB-BD31-4B8C-83A1-F6EECF244321}">
                <p14:modId xmlns:p14="http://schemas.microsoft.com/office/powerpoint/2010/main" val="1050201550"/>
              </p:ext>
            </p:extLst>
          </p:nvPr>
        </p:nvGraphicFramePr>
        <p:xfrm>
          <a:off x="761619" y="3194361"/>
          <a:ext cx="10668378" cy="3011817"/>
        </p:xfrm>
        <a:graphic>
          <a:graphicData uri="http://schemas.openxmlformats.org/drawingml/2006/table">
            <a:tbl>
              <a:tblPr/>
              <a:tblGrid>
                <a:gridCol w="1524054">
                  <a:extLst>
                    <a:ext uri="{9D8B030D-6E8A-4147-A177-3AD203B41FA5}">
                      <a16:colId xmlns:a16="http://schemas.microsoft.com/office/drawing/2014/main" val="2303411495"/>
                    </a:ext>
                  </a:extLst>
                </a:gridCol>
                <a:gridCol w="1524054">
                  <a:extLst>
                    <a:ext uri="{9D8B030D-6E8A-4147-A177-3AD203B41FA5}">
                      <a16:colId xmlns:a16="http://schemas.microsoft.com/office/drawing/2014/main" val="1622493254"/>
                    </a:ext>
                  </a:extLst>
                </a:gridCol>
                <a:gridCol w="1524054">
                  <a:extLst>
                    <a:ext uri="{9D8B030D-6E8A-4147-A177-3AD203B41FA5}">
                      <a16:colId xmlns:a16="http://schemas.microsoft.com/office/drawing/2014/main" val="2644289469"/>
                    </a:ext>
                  </a:extLst>
                </a:gridCol>
                <a:gridCol w="1524054">
                  <a:extLst>
                    <a:ext uri="{9D8B030D-6E8A-4147-A177-3AD203B41FA5}">
                      <a16:colId xmlns:a16="http://schemas.microsoft.com/office/drawing/2014/main" val="871437671"/>
                    </a:ext>
                  </a:extLst>
                </a:gridCol>
                <a:gridCol w="1524054">
                  <a:extLst>
                    <a:ext uri="{9D8B030D-6E8A-4147-A177-3AD203B41FA5}">
                      <a16:colId xmlns:a16="http://schemas.microsoft.com/office/drawing/2014/main" val="3587572772"/>
                    </a:ext>
                  </a:extLst>
                </a:gridCol>
                <a:gridCol w="1524054">
                  <a:extLst>
                    <a:ext uri="{9D8B030D-6E8A-4147-A177-3AD203B41FA5}">
                      <a16:colId xmlns:a16="http://schemas.microsoft.com/office/drawing/2014/main" val="1797565155"/>
                    </a:ext>
                  </a:extLst>
                </a:gridCol>
                <a:gridCol w="1524054">
                  <a:extLst>
                    <a:ext uri="{9D8B030D-6E8A-4147-A177-3AD203B41FA5}">
                      <a16:colId xmlns:a16="http://schemas.microsoft.com/office/drawing/2014/main" val="3387215128"/>
                    </a:ext>
                  </a:extLst>
                </a:gridCol>
              </a:tblGrid>
              <a:tr h="309176">
                <a:tc>
                  <a:txBody>
                    <a:bodyPr/>
                    <a:lstStyle/>
                    <a:p>
                      <a:pPr algn="r" fontAlgn="ctr"/>
                      <a:r>
                        <a:rPr lang="en-GB" sz="1100" b="1" dirty="0">
                          <a:effectLst/>
                        </a:rPr>
                        <a:t>Park ID</a:t>
                      </a:r>
                    </a:p>
                  </a:txBody>
                  <a:tcPr marL="54596" marR="54596" marT="27298" marB="27298" anchor="ctr">
                    <a:lnL>
                      <a:noFill/>
                    </a:lnL>
                    <a:lnR>
                      <a:noFill/>
                    </a:lnR>
                    <a:lnT>
                      <a:noFill/>
                    </a:lnT>
                    <a:lnB>
                      <a:noFill/>
                    </a:lnB>
                  </a:tcPr>
                </a:tc>
                <a:tc>
                  <a:txBody>
                    <a:bodyPr/>
                    <a:lstStyle/>
                    <a:p>
                      <a:pPr algn="r" fontAlgn="ctr"/>
                      <a:r>
                        <a:rPr lang="en-GB" sz="1100" b="1" dirty="0" err="1">
                          <a:effectLst/>
                        </a:rPr>
                        <a:t>Park_Name</a:t>
                      </a:r>
                      <a:endParaRPr lang="en-GB" sz="1100" b="1" dirty="0">
                        <a:effectLst/>
                      </a:endParaRPr>
                    </a:p>
                  </a:txBody>
                  <a:tcPr marL="54596" marR="54596" marT="27298" marB="27298" anchor="ctr">
                    <a:lnL>
                      <a:noFill/>
                    </a:lnL>
                    <a:lnR>
                      <a:noFill/>
                    </a:lnR>
                    <a:lnT>
                      <a:noFill/>
                    </a:lnT>
                    <a:lnB>
                      <a:noFill/>
                    </a:lnB>
                  </a:tcPr>
                </a:tc>
                <a:tc>
                  <a:txBody>
                    <a:bodyPr/>
                    <a:lstStyle/>
                    <a:p>
                      <a:pPr algn="r" fontAlgn="ctr"/>
                      <a:r>
                        <a:rPr lang="en-GB" sz="1100" b="1" dirty="0" err="1">
                          <a:effectLst/>
                        </a:rPr>
                        <a:t>Num_Trails</a:t>
                      </a:r>
                      <a:endParaRPr lang="en-GB" sz="1100" b="1" dirty="0">
                        <a:effectLst/>
                      </a:endParaRPr>
                    </a:p>
                  </a:txBody>
                  <a:tcPr marL="54596" marR="54596" marT="27298" marB="27298" anchor="ctr">
                    <a:lnL>
                      <a:noFill/>
                    </a:lnL>
                    <a:lnR>
                      <a:noFill/>
                    </a:lnR>
                    <a:lnT>
                      <a:noFill/>
                    </a:lnT>
                    <a:lnB>
                      <a:noFill/>
                    </a:lnB>
                  </a:tcPr>
                </a:tc>
                <a:tc>
                  <a:txBody>
                    <a:bodyPr/>
                    <a:lstStyle/>
                    <a:p>
                      <a:pPr algn="r" fontAlgn="ctr"/>
                      <a:r>
                        <a:rPr lang="en-GB" sz="1100" b="1" dirty="0" err="1">
                          <a:effectLst/>
                        </a:rPr>
                        <a:t>Avg_Stars</a:t>
                      </a:r>
                      <a:endParaRPr lang="en-GB" sz="1100" b="1" dirty="0">
                        <a:effectLst/>
                      </a:endParaRPr>
                    </a:p>
                  </a:txBody>
                  <a:tcPr marL="54596" marR="54596" marT="27298" marB="27298" anchor="ctr">
                    <a:lnL>
                      <a:noFill/>
                    </a:lnL>
                    <a:lnR>
                      <a:noFill/>
                    </a:lnR>
                    <a:lnT>
                      <a:noFill/>
                    </a:lnT>
                    <a:lnB>
                      <a:noFill/>
                    </a:lnB>
                  </a:tcPr>
                </a:tc>
                <a:tc>
                  <a:txBody>
                    <a:bodyPr/>
                    <a:lstStyle/>
                    <a:p>
                      <a:pPr algn="r" fontAlgn="ctr"/>
                      <a:r>
                        <a:rPr lang="en-GB" sz="1100" b="1" dirty="0" err="1">
                          <a:effectLst/>
                        </a:rPr>
                        <a:t>Avg_Length</a:t>
                      </a:r>
                      <a:endParaRPr lang="en-GB" sz="1100" b="1" dirty="0">
                        <a:effectLst/>
                      </a:endParaRPr>
                    </a:p>
                  </a:txBody>
                  <a:tcPr marL="54596" marR="54596" marT="27298" marB="27298" anchor="ctr">
                    <a:lnL>
                      <a:noFill/>
                    </a:lnL>
                    <a:lnR>
                      <a:noFill/>
                    </a:lnR>
                    <a:lnT>
                      <a:noFill/>
                    </a:lnT>
                    <a:lnB>
                      <a:noFill/>
                    </a:lnB>
                  </a:tcPr>
                </a:tc>
                <a:tc>
                  <a:txBody>
                    <a:bodyPr/>
                    <a:lstStyle/>
                    <a:p>
                      <a:pPr algn="r" fontAlgn="ctr"/>
                      <a:r>
                        <a:rPr lang="en-GB" sz="1100" b="1" dirty="0" err="1">
                          <a:effectLst/>
                        </a:rPr>
                        <a:t>Avg_Difficulty</a:t>
                      </a:r>
                      <a:endParaRPr lang="en-GB" sz="1100" b="1" dirty="0">
                        <a:effectLst/>
                      </a:endParaRPr>
                    </a:p>
                  </a:txBody>
                  <a:tcPr marL="54596" marR="54596" marT="27298" marB="27298" anchor="ctr">
                    <a:lnL>
                      <a:noFill/>
                    </a:lnL>
                    <a:lnR>
                      <a:noFill/>
                    </a:lnR>
                    <a:lnT>
                      <a:noFill/>
                    </a:lnT>
                    <a:lnB>
                      <a:noFill/>
                    </a:lnB>
                  </a:tcPr>
                </a:tc>
                <a:tc>
                  <a:txBody>
                    <a:bodyPr/>
                    <a:lstStyle/>
                    <a:p>
                      <a:pPr algn="r" fontAlgn="ctr"/>
                      <a:r>
                        <a:rPr lang="en-GB" sz="1100" b="1" dirty="0">
                          <a:effectLst/>
                        </a:rPr>
                        <a:t>Visitor Days (Recreation)</a:t>
                      </a:r>
                    </a:p>
                  </a:txBody>
                  <a:tcPr marL="54596" marR="54596" marT="27298" marB="27298"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76288195"/>
                  </a:ext>
                </a:extLst>
              </a:tr>
              <a:tr h="442117">
                <a:tc>
                  <a:txBody>
                    <a:bodyPr/>
                    <a:lstStyle/>
                    <a:p>
                      <a:pPr algn="r" fontAlgn="ctr"/>
                      <a:r>
                        <a:rPr lang="en-GB" sz="1100">
                          <a:effectLst/>
                        </a:rPr>
                        <a:t>1</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Aztec Ruins National Monument</a:t>
                      </a:r>
                    </a:p>
                  </a:txBody>
                  <a:tcPr marL="54596" marR="54596" marT="27298" marB="27298" anchor="ctr">
                    <a:lnL>
                      <a:noFill/>
                    </a:lnL>
                    <a:lnR>
                      <a:noFill/>
                    </a:lnR>
                    <a:lnT>
                      <a:noFill/>
                    </a:lnT>
                    <a:lnB>
                      <a:noFill/>
                    </a:lnB>
                    <a:solidFill>
                      <a:srgbClr val="F5F5F5"/>
                    </a:solidFill>
                  </a:tcPr>
                </a:tc>
                <a:tc>
                  <a:txBody>
                    <a:bodyPr/>
                    <a:lstStyle/>
                    <a:p>
                      <a:pPr algn="r" fontAlgn="ctr"/>
                      <a:r>
                        <a:rPr lang="en-GB" sz="1100" dirty="0">
                          <a:effectLst/>
                        </a:rPr>
                        <a:t>6.0</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3.7</a:t>
                      </a:r>
                    </a:p>
                  </a:txBody>
                  <a:tcPr marL="54596" marR="54596" marT="27298" marB="27298" anchor="ctr">
                    <a:lnL>
                      <a:noFill/>
                    </a:lnL>
                    <a:lnR>
                      <a:noFill/>
                    </a:lnR>
                    <a:lnT>
                      <a:noFill/>
                    </a:lnT>
                    <a:lnB>
                      <a:noFill/>
                    </a:lnB>
                    <a:solidFill>
                      <a:srgbClr val="F5F5F5"/>
                    </a:solidFill>
                  </a:tcPr>
                </a:tc>
                <a:tc>
                  <a:txBody>
                    <a:bodyPr/>
                    <a:lstStyle/>
                    <a:p>
                      <a:pPr algn="r" fontAlgn="ctr"/>
                      <a:r>
                        <a:rPr lang="en-GB" sz="1100" dirty="0">
                          <a:effectLst/>
                        </a:rPr>
                        <a:t>4.8</a:t>
                      </a:r>
                    </a:p>
                  </a:txBody>
                  <a:tcPr marL="54596" marR="54596" marT="27298" marB="27298" anchor="ctr">
                    <a:lnL>
                      <a:noFill/>
                    </a:lnL>
                    <a:lnR>
                      <a:noFill/>
                    </a:lnR>
                    <a:lnT>
                      <a:noFill/>
                    </a:lnT>
                    <a:lnB>
                      <a:noFill/>
                    </a:lnB>
                    <a:solidFill>
                      <a:srgbClr val="F5F5F5"/>
                    </a:solidFill>
                  </a:tcPr>
                </a:tc>
                <a:tc>
                  <a:txBody>
                    <a:bodyPr/>
                    <a:lstStyle/>
                    <a:p>
                      <a:pPr algn="r" fontAlgn="ctr"/>
                      <a:r>
                        <a:rPr lang="en-GB" sz="1100" dirty="0">
                          <a:effectLst/>
                        </a:rPr>
                        <a:t>3.0</a:t>
                      </a:r>
                    </a:p>
                  </a:txBody>
                  <a:tcPr marL="54596" marR="54596" marT="27298" marB="27298" anchor="ctr">
                    <a:lnL>
                      <a:noFill/>
                    </a:lnL>
                    <a:lnR>
                      <a:noFill/>
                    </a:lnR>
                    <a:lnT>
                      <a:noFill/>
                    </a:lnT>
                    <a:lnB>
                      <a:noFill/>
                    </a:lnB>
                    <a:solidFill>
                      <a:srgbClr val="F5F5F5"/>
                    </a:solidFill>
                  </a:tcPr>
                </a:tc>
                <a:tc>
                  <a:txBody>
                    <a:bodyPr/>
                    <a:lstStyle/>
                    <a:p>
                      <a:pPr algn="r" fontAlgn="ctr"/>
                      <a:r>
                        <a:rPr lang="en-GB" sz="1100" dirty="0">
                          <a:effectLst/>
                        </a:rPr>
                        <a:t>6867.0</a:t>
                      </a:r>
                    </a:p>
                  </a:txBody>
                  <a:tcPr marL="54596" marR="54596" marT="27298" marB="27298"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3766937832"/>
                  </a:ext>
                </a:extLst>
              </a:tr>
              <a:tr h="822613">
                <a:tc>
                  <a:txBody>
                    <a:bodyPr/>
                    <a:lstStyle/>
                    <a:p>
                      <a:pPr algn="r" fontAlgn="ctr"/>
                      <a:r>
                        <a:rPr lang="en-GB" sz="1100">
                          <a:effectLst/>
                        </a:rPr>
                        <a:t>3</a:t>
                      </a:r>
                    </a:p>
                  </a:txBody>
                  <a:tcPr marL="54596" marR="54596" marT="27298" marB="27298" anchor="ctr">
                    <a:lnL>
                      <a:noFill/>
                    </a:lnL>
                    <a:lnR>
                      <a:noFill/>
                    </a:lnR>
                    <a:lnT>
                      <a:noFill/>
                    </a:lnT>
                    <a:lnB>
                      <a:noFill/>
                    </a:lnB>
                  </a:tcPr>
                </a:tc>
                <a:tc>
                  <a:txBody>
                    <a:bodyPr/>
                    <a:lstStyle/>
                    <a:p>
                      <a:pPr algn="r" fontAlgn="ctr"/>
                      <a:r>
                        <a:rPr lang="en-GB" sz="1100">
                          <a:effectLst/>
                        </a:rPr>
                        <a:t>Belmont-Paul Women's Equality National Monument</a:t>
                      </a:r>
                    </a:p>
                  </a:txBody>
                  <a:tcPr marL="54596" marR="54596" marT="27298" marB="27298" anchor="ctr">
                    <a:lnL>
                      <a:noFill/>
                    </a:lnL>
                    <a:lnR>
                      <a:noFill/>
                    </a:lnR>
                    <a:lnT>
                      <a:noFill/>
                    </a:lnT>
                    <a:lnB>
                      <a:noFill/>
                    </a:lnB>
                  </a:tcPr>
                </a:tc>
                <a:tc>
                  <a:txBody>
                    <a:bodyPr/>
                    <a:lstStyle/>
                    <a:p>
                      <a:pPr algn="r" fontAlgn="ctr"/>
                      <a:r>
                        <a:rPr lang="en-GB" sz="1100">
                          <a:effectLst/>
                        </a:rPr>
                        <a:t>357.0</a:t>
                      </a:r>
                    </a:p>
                  </a:txBody>
                  <a:tcPr marL="54596" marR="54596" marT="27298" marB="27298" anchor="ctr">
                    <a:lnL>
                      <a:noFill/>
                    </a:lnL>
                    <a:lnR>
                      <a:noFill/>
                    </a:lnR>
                    <a:lnT>
                      <a:noFill/>
                    </a:lnT>
                    <a:lnB>
                      <a:noFill/>
                    </a:lnB>
                  </a:tcPr>
                </a:tc>
                <a:tc>
                  <a:txBody>
                    <a:bodyPr/>
                    <a:lstStyle/>
                    <a:p>
                      <a:pPr algn="r" fontAlgn="ctr"/>
                      <a:r>
                        <a:rPr lang="en-GB" sz="1100" dirty="0">
                          <a:effectLst/>
                        </a:rPr>
                        <a:t>3.6</a:t>
                      </a:r>
                    </a:p>
                  </a:txBody>
                  <a:tcPr marL="54596" marR="54596" marT="27298" marB="27298" anchor="ctr">
                    <a:lnL>
                      <a:noFill/>
                    </a:lnL>
                    <a:lnR>
                      <a:noFill/>
                    </a:lnR>
                    <a:lnT>
                      <a:noFill/>
                    </a:lnT>
                    <a:lnB>
                      <a:noFill/>
                    </a:lnB>
                  </a:tcPr>
                </a:tc>
                <a:tc>
                  <a:txBody>
                    <a:bodyPr/>
                    <a:lstStyle/>
                    <a:p>
                      <a:pPr algn="r" fontAlgn="ctr"/>
                      <a:r>
                        <a:rPr lang="en-GB" sz="1100">
                          <a:effectLst/>
                        </a:rPr>
                        <a:t>4.0</a:t>
                      </a:r>
                    </a:p>
                  </a:txBody>
                  <a:tcPr marL="54596" marR="54596" marT="27298" marB="27298" anchor="ctr">
                    <a:lnL>
                      <a:noFill/>
                    </a:lnL>
                    <a:lnR>
                      <a:noFill/>
                    </a:lnR>
                    <a:lnT>
                      <a:noFill/>
                    </a:lnT>
                    <a:lnB>
                      <a:noFill/>
                    </a:lnB>
                  </a:tcPr>
                </a:tc>
                <a:tc>
                  <a:txBody>
                    <a:bodyPr/>
                    <a:lstStyle/>
                    <a:p>
                      <a:pPr algn="r" fontAlgn="ctr"/>
                      <a:r>
                        <a:rPr lang="en-GB" sz="1100">
                          <a:effectLst/>
                        </a:rPr>
                        <a:t>1.6</a:t>
                      </a:r>
                    </a:p>
                  </a:txBody>
                  <a:tcPr marL="54596" marR="54596" marT="27298" marB="27298" anchor="ctr">
                    <a:lnL>
                      <a:noFill/>
                    </a:lnL>
                    <a:lnR>
                      <a:noFill/>
                    </a:lnR>
                    <a:lnT>
                      <a:noFill/>
                    </a:lnT>
                    <a:lnB>
                      <a:noFill/>
                    </a:lnB>
                  </a:tcPr>
                </a:tc>
                <a:tc>
                  <a:txBody>
                    <a:bodyPr/>
                    <a:lstStyle/>
                    <a:p>
                      <a:pPr algn="r" fontAlgn="ctr"/>
                      <a:r>
                        <a:rPr lang="en-GB" sz="1100">
                          <a:effectLst/>
                        </a:rPr>
                        <a:t>754.0</a:t>
                      </a:r>
                    </a:p>
                  </a:txBody>
                  <a:tcPr marL="54596" marR="54596" marT="27298" marB="27298" anchor="ctr">
                    <a:lnL>
                      <a:noFill/>
                    </a:lnL>
                    <a:lnR>
                      <a:noFill/>
                    </a:lnR>
                    <a:lnT>
                      <a:noFill/>
                    </a:lnT>
                    <a:lnB>
                      <a:noFill/>
                    </a:lnB>
                  </a:tcPr>
                </a:tc>
                <a:extLst>
                  <a:ext uri="{0D108BD9-81ED-4DB2-BD59-A6C34878D82A}">
                    <a16:rowId xmlns:a16="http://schemas.microsoft.com/office/drawing/2014/main" val="558879777"/>
                  </a:ext>
                </a:extLst>
              </a:tr>
              <a:tr h="562840">
                <a:tc>
                  <a:txBody>
                    <a:bodyPr/>
                    <a:lstStyle/>
                    <a:p>
                      <a:pPr algn="r" fontAlgn="ctr"/>
                      <a:r>
                        <a:rPr lang="en-GB" sz="1100">
                          <a:effectLst/>
                        </a:rPr>
                        <a:t>4</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Bent's Old Fort National Historic Site</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3.0</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3.0</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1.5</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1.0</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3436.0</a:t>
                      </a:r>
                    </a:p>
                  </a:txBody>
                  <a:tcPr marL="54596" marR="54596" marT="27298" marB="27298" anchor="ctr">
                    <a:lnL>
                      <a:noFill/>
                    </a:lnL>
                    <a:lnR>
                      <a:noFill/>
                    </a:lnR>
                    <a:lnT>
                      <a:noFill/>
                    </a:lnT>
                    <a:lnB>
                      <a:noFill/>
                    </a:lnB>
                    <a:solidFill>
                      <a:srgbClr val="F5F5F5"/>
                    </a:solidFill>
                  </a:tcPr>
                </a:tc>
                <a:extLst>
                  <a:ext uri="{0D108BD9-81ED-4DB2-BD59-A6C34878D82A}">
                    <a16:rowId xmlns:a16="http://schemas.microsoft.com/office/drawing/2014/main" val="634195982"/>
                  </a:ext>
                </a:extLst>
              </a:tr>
              <a:tr h="432954">
                <a:tc>
                  <a:txBody>
                    <a:bodyPr/>
                    <a:lstStyle/>
                    <a:p>
                      <a:pPr algn="r" fontAlgn="ctr"/>
                      <a:r>
                        <a:rPr lang="en-GB" sz="1100">
                          <a:effectLst/>
                        </a:rPr>
                        <a:t>6</a:t>
                      </a:r>
                    </a:p>
                  </a:txBody>
                  <a:tcPr marL="54596" marR="54596" marT="27298" marB="27298" anchor="ctr">
                    <a:lnL>
                      <a:noFill/>
                    </a:lnL>
                    <a:lnR>
                      <a:noFill/>
                    </a:lnR>
                    <a:lnT>
                      <a:noFill/>
                    </a:lnT>
                    <a:lnB>
                      <a:noFill/>
                    </a:lnB>
                  </a:tcPr>
                </a:tc>
                <a:tc>
                  <a:txBody>
                    <a:bodyPr/>
                    <a:lstStyle/>
                    <a:p>
                      <a:pPr algn="r" fontAlgn="ctr"/>
                      <a:r>
                        <a:rPr lang="en-GB" sz="1100">
                          <a:effectLst/>
                        </a:rPr>
                        <a:t>Big Bend National Park</a:t>
                      </a:r>
                    </a:p>
                  </a:txBody>
                  <a:tcPr marL="54596" marR="54596" marT="27298" marB="27298" anchor="ctr">
                    <a:lnL>
                      <a:noFill/>
                    </a:lnL>
                    <a:lnR>
                      <a:noFill/>
                    </a:lnR>
                    <a:lnT>
                      <a:noFill/>
                    </a:lnT>
                    <a:lnB>
                      <a:noFill/>
                    </a:lnB>
                  </a:tcPr>
                </a:tc>
                <a:tc>
                  <a:txBody>
                    <a:bodyPr/>
                    <a:lstStyle/>
                    <a:p>
                      <a:pPr algn="r" fontAlgn="ctr"/>
                      <a:r>
                        <a:rPr lang="en-GB" sz="1100">
                          <a:effectLst/>
                        </a:rPr>
                        <a:t>60.0</a:t>
                      </a:r>
                    </a:p>
                  </a:txBody>
                  <a:tcPr marL="54596" marR="54596" marT="27298" marB="27298" anchor="ctr">
                    <a:lnL>
                      <a:noFill/>
                    </a:lnL>
                    <a:lnR>
                      <a:noFill/>
                    </a:lnR>
                    <a:lnT>
                      <a:noFill/>
                    </a:lnT>
                    <a:lnB>
                      <a:noFill/>
                    </a:lnB>
                  </a:tcPr>
                </a:tc>
                <a:tc>
                  <a:txBody>
                    <a:bodyPr/>
                    <a:lstStyle/>
                    <a:p>
                      <a:pPr algn="r" fontAlgn="ctr"/>
                      <a:r>
                        <a:rPr lang="en-GB" sz="1100">
                          <a:effectLst/>
                        </a:rPr>
                        <a:t>3.9</a:t>
                      </a:r>
                    </a:p>
                  </a:txBody>
                  <a:tcPr marL="54596" marR="54596" marT="27298" marB="27298" anchor="ctr">
                    <a:lnL>
                      <a:noFill/>
                    </a:lnL>
                    <a:lnR>
                      <a:noFill/>
                    </a:lnR>
                    <a:lnT>
                      <a:noFill/>
                    </a:lnT>
                    <a:lnB>
                      <a:noFill/>
                    </a:lnB>
                  </a:tcPr>
                </a:tc>
                <a:tc>
                  <a:txBody>
                    <a:bodyPr/>
                    <a:lstStyle/>
                    <a:p>
                      <a:pPr algn="r" fontAlgn="ctr"/>
                      <a:r>
                        <a:rPr lang="en-GB" sz="1100">
                          <a:effectLst/>
                        </a:rPr>
                        <a:t>4.9</a:t>
                      </a:r>
                    </a:p>
                  </a:txBody>
                  <a:tcPr marL="54596" marR="54596" marT="27298" marB="27298" anchor="ctr">
                    <a:lnL>
                      <a:noFill/>
                    </a:lnL>
                    <a:lnR>
                      <a:noFill/>
                    </a:lnR>
                    <a:lnT>
                      <a:noFill/>
                    </a:lnT>
                    <a:lnB>
                      <a:noFill/>
                    </a:lnB>
                  </a:tcPr>
                </a:tc>
                <a:tc>
                  <a:txBody>
                    <a:bodyPr/>
                    <a:lstStyle/>
                    <a:p>
                      <a:pPr algn="r" fontAlgn="ctr"/>
                      <a:r>
                        <a:rPr lang="en-GB" sz="1100">
                          <a:effectLst/>
                        </a:rPr>
                        <a:t>2.6</a:t>
                      </a:r>
                    </a:p>
                  </a:txBody>
                  <a:tcPr marL="54596" marR="54596" marT="27298" marB="27298" anchor="ctr">
                    <a:lnL>
                      <a:noFill/>
                    </a:lnL>
                    <a:lnR>
                      <a:noFill/>
                    </a:lnR>
                    <a:lnT>
                      <a:noFill/>
                    </a:lnT>
                    <a:lnB>
                      <a:noFill/>
                    </a:lnB>
                  </a:tcPr>
                </a:tc>
                <a:tc>
                  <a:txBody>
                    <a:bodyPr/>
                    <a:lstStyle/>
                    <a:p>
                      <a:pPr algn="r" fontAlgn="ctr"/>
                      <a:r>
                        <a:rPr lang="en-GB" sz="1100">
                          <a:effectLst/>
                        </a:rPr>
                        <a:t>862798.0</a:t>
                      </a:r>
                    </a:p>
                  </a:txBody>
                  <a:tcPr marL="54596" marR="54596" marT="27298" marB="27298" anchor="ctr">
                    <a:lnL>
                      <a:noFill/>
                    </a:lnL>
                    <a:lnR>
                      <a:noFill/>
                    </a:lnR>
                    <a:lnT>
                      <a:noFill/>
                    </a:lnT>
                    <a:lnB>
                      <a:noFill/>
                    </a:lnB>
                  </a:tcPr>
                </a:tc>
                <a:extLst>
                  <a:ext uri="{0D108BD9-81ED-4DB2-BD59-A6C34878D82A}">
                    <a16:rowId xmlns:a16="http://schemas.microsoft.com/office/drawing/2014/main" val="3425898775"/>
                  </a:ext>
                </a:extLst>
              </a:tr>
              <a:tr h="442117">
                <a:tc>
                  <a:txBody>
                    <a:bodyPr/>
                    <a:lstStyle/>
                    <a:p>
                      <a:pPr algn="r" fontAlgn="ctr"/>
                      <a:r>
                        <a:rPr lang="en-GB" sz="1100" dirty="0">
                          <a:effectLst/>
                        </a:rPr>
                        <a:t>7</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Big Cypress National Preserve</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2.0</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4.0</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0.4</a:t>
                      </a:r>
                    </a:p>
                  </a:txBody>
                  <a:tcPr marL="54596" marR="54596" marT="27298" marB="27298" anchor="ctr">
                    <a:lnL>
                      <a:noFill/>
                    </a:lnL>
                    <a:lnR>
                      <a:noFill/>
                    </a:lnR>
                    <a:lnT>
                      <a:noFill/>
                    </a:lnT>
                    <a:lnB>
                      <a:noFill/>
                    </a:lnB>
                    <a:solidFill>
                      <a:srgbClr val="F5F5F5"/>
                    </a:solidFill>
                  </a:tcPr>
                </a:tc>
                <a:tc>
                  <a:txBody>
                    <a:bodyPr/>
                    <a:lstStyle/>
                    <a:p>
                      <a:pPr algn="r" fontAlgn="ctr"/>
                      <a:r>
                        <a:rPr lang="en-GB" sz="1100">
                          <a:effectLst/>
                        </a:rPr>
                        <a:t>1.0</a:t>
                      </a:r>
                    </a:p>
                  </a:txBody>
                  <a:tcPr marL="54596" marR="54596" marT="27298" marB="27298" anchor="ctr">
                    <a:lnL>
                      <a:noFill/>
                    </a:lnL>
                    <a:lnR>
                      <a:noFill/>
                    </a:lnR>
                    <a:lnT>
                      <a:noFill/>
                    </a:lnT>
                    <a:lnB>
                      <a:noFill/>
                    </a:lnB>
                    <a:solidFill>
                      <a:srgbClr val="F5F5F5"/>
                    </a:solidFill>
                  </a:tcPr>
                </a:tc>
                <a:tc>
                  <a:txBody>
                    <a:bodyPr/>
                    <a:lstStyle/>
                    <a:p>
                      <a:pPr algn="r" fontAlgn="ctr"/>
                      <a:r>
                        <a:rPr lang="en-GB" sz="1100" dirty="0">
                          <a:effectLst/>
                        </a:rPr>
                        <a:t>203819.0</a:t>
                      </a:r>
                    </a:p>
                  </a:txBody>
                  <a:tcPr marL="54596" marR="54596" marT="27298" marB="27298" anchor="ctr">
                    <a:lnL>
                      <a:noFill/>
                    </a:lnL>
                    <a:lnR>
                      <a:noFill/>
                    </a:lnR>
                    <a:lnT>
                      <a:noFill/>
                    </a:lnT>
                    <a:lnB>
                      <a:noFill/>
                    </a:lnB>
                    <a:solidFill>
                      <a:srgbClr val="F5F5F5"/>
                    </a:solidFill>
                  </a:tcPr>
                </a:tc>
                <a:extLst>
                  <a:ext uri="{0D108BD9-81ED-4DB2-BD59-A6C34878D82A}">
                    <a16:rowId xmlns:a16="http://schemas.microsoft.com/office/drawing/2014/main" val="584115615"/>
                  </a:ext>
                </a:extLst>
              </a:tr>
            </a:tbl>
          </a:graphicData>
        </a:graphic>
      </p:graphicFrame>
    </p:spTree>
    <p:extLst>
      <p:ext uri="{BB962C8B-B14F-4D97-AF65-F5344CB8AC3E}">
        <p14:creationId xmlns:p14="http://schemas.microsoft.com/office/powerpoint/2010/main" val="275897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Data – part 4</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a:xfrm>
            <a:off x="676656" y="2011680"/>
            <a:ext cx="8093271" cy="3766185"/>
          </a:xfrm>
        </p:spPr>
        <p:txBody>
          <a:bodyPr>
            <a:noAutofit/>
          </a:bodyPr>
          <a:lstStyle/>
          <a:p>
            <a:r>
              <a:rPr lang="en-GB" b="1" dirty="0"/>
              <a:t>Initial data analysis</a:t>
            </a:r>
          </a:p>
          <a:p>
            <a:r>
              <a:rPr lang="en-GB" sz="1800" dirty="0"/>
              <a:t>The key features in the data that are relevant to this segmentation problem have been analysed to get a better understanding of the data. There is less distribution of the ‘number of trails’ and ‘visitor days’ features, so any segmentation on these is expected to generate some small segments (this is considered ok if meaningful).</a:t>
            </a:r>
            <a:endParaRPr lang="en-GB" sz="1800" b="1" dirty="0"/>
          </a:p>
        </p:txBody>
      </p:sp>
      <p:pic>
        <p:nvPicPr>
          <p:cNvPr id="3074" name="Picture 2">
            <a:extLst>
              <a:ext uri="{FF2B5EF4-FFF2-40B4-BE49-F238E27FC236}">
                <a16:creationId xmlns:a16="http://schemas.microsoft.com/office/drawing/2014/main" id="{BA7F6E43-7D2E-42DF-A0C7-BA0A85E5C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2" y="4251960"/>
            <a:ext cx="2857385" cy="18879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2F30C16-7A73-405F-9907-F82B65C86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133" y="4251960"/>
            <a:ext cx="2857385" cy="18879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0066E05-1F46-4E8A-8B6C-B31AF6F3E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204" y="4251960"/>
            <a:ext cx="2857385" cy="188791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16E97EA-087D-4EB5-835F-83E06C7F96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2276" y="4251960"/>
            <a:ext cx="2817699" cy="188791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E5BA95F-397A-47D7-A302-E1F0E03FF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4589" y="2157731"/>
            <a:ext cx="2857385" cy="188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15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p:txBody>
          <a:bodyPr>
            <a:normAutofit/>
          </a:bodyPr>
          <a:lstStyle/>
          <a:p>
            <a:r>
              <a:rPr lang="en-GB" b="1" dirty="0"/>
              <a:t>Approach</a:t>
            </a:r>
          </a:p>
          <a:p>
            <a:r>
              <a:rPr lang="en-GB" sz="2200" dirty="0"/>
              <a:t>The following methodology has been applied to derive the desired location segmentation:</a:t>
            </a:r>
          </a:p>
          <a:p>
            <a:pPr marL="817562" indent="-457200">
              <a:buFont typeface="+mj-lt"/>
              <a:buAutoNum type="arabicPeriod"/>
            </a:pPr>
            <a:r>
              <a:rPr lang="en-GB" sz="2200" dirty="0"/>
              <a:t>Source data as described.</a:t>
            </a:r>
          </a:p>
          <a:p>
            <a:pPr marL="817562" indent="-457200">
              <a:buFont typeface="+mj-lt"/>
              <a:buAutoNum type="arabicPeriod"/>
            </a:pPr>
            <a:r>
              <a:rPr lang="en-GB" sz="2200" dirty="0"/>
              <a:t>Normalise data to zero mean and unit variance (for ML algorithm).</a:t>
            </a:r>
          </a:p>
          <a:p>
            <a:pPr marL="817562" indent="-457200">
              <a:buFont typeface="+mj-lt"/>
              <a:buAutoNum type="arabicPeriod"/>
            </a:pPr>
            <a:r>
              <a:rPr lang="en-GB" sz="2200" dirty="0"/>
              <a:t>Apply k-means clustering ML algorithm.</a:t>
            </a:r>
          </a:p>
          <a:p>
            <a:pPr marL="817562" indent="-457200">
              <a:buFont typeface="+mj-lt"/>
              <a:buAutoNum type="arabicPeriod"/>
            </a:pPr>
            <a:r>
              <a:rPr lang="en-GB" sz="2200" dirty="0"/>
              <a:t>Experiment – test outputs of different values of k to determine meaningful output.</a:t>
            </a:r>
          </a:p>
          <a:p>
            <a:pPr marL="817562" indent="-457200">
              <a:buFont typeface="+mj-lt"/>
              <a:buAutoNum type="arabicPeriod"/>
            </a:pPr>
            <a:r>
              <a:rPr lang="en-GB" sz="2200" dirty="0"/>
              <a:t>Review output and define segment definitions based on average feature values per segment (non-normalised).</a:t>
            </a:r>
          </a:p>
          <a:p>
            <a:pPr marL="720725" indent="-360363">
              <a:buFont typeface="Arial" panose="020B0604020202020204" pitchFamily="34" charset="0"/>
              <a:buChar char="•"/>
            </a:pPr>
            <a:endParaRPr lang="en-GB" sz="2200" dirty="0"/>
          </a:p>
        </p:txBody>
      </p:sp>
    </p:spTree>
    <p:extLst>
      <p:ext uri="{BB962C8B-B14F-4D97-AF65-F5344CB8AC3E}">
        <p14:creationId xmlns:p14="http://schemas.microsoft.com/office/powerpoint/2010/main" val="54584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286A-8C83-4300-BCF0-EC31CE47846A}"/>
              </a:ext>
            </a:extLst>
          </p:cNvPr>
          <p:cNvSpPr>
            <a:spLocks noGrp="1"/>
          </p:cNvSpPr>
          <p:nvPr>
            <p:ph type="title"/>
          </p:nvPr>
        </p:nvSpPr>
        <p:spPr/>
        <p:txBody>
          <a:bodyPr/>
          <a:lstStyle/>
          <a:p>
            <a:r>
              <a:rPr lang="en-GB" dirty="0"/>
              <a:t>Results – part 1</a:t>
            </a:r>
          </a:p>
        </p:txBody>
      </p:sp>
      <p:sp>
        <p:nvSpPr>
          <p:cNvPr id="3" name="Content Placeholder 2">
            <a:extLst>
              <a:ext uri="{FF2B5EF4-FFF2-40B4-BE49-F238E27FC236}">
                <a16:creationId xmlns:a16="http://schemas.microsoft.com/office/drawing/2014/main" id="{6A52355D-BD9B-4F1D-B83B-7078E7BCD2CE}"/>
              </a:ext>
            </a:extLst>
          </p:cNvPr>
          <p:cNvSpPr>
            <a:spLocks noGrp="1"/>
          </p:cNvSpPr>
          <p:nvPr>
            <p:ph idx="1"/>
          </p:nvPr>
        </p:nvSpPr>
        <p:spPr/>
        <p:txBody>
          <a:bodyPr>
            <a:normAutofit/>
          </a:bodyPr>
          <a:lstStyle/>
          <a:p>
            <a:r>
              <a:rPr lang="en-GB" b="1" dirty="0"/>
              <a:t>Table of Aggregated Segment Features</a:t>
            </a:r>
          </a:p>
          <a:p>
            <a:r>
              <a:rPr lang="en-GB" sz="1800" dirty="0"/>
              <a:t>The following was generated using k=5. This was the best output giving meaningful segments - see the next slide for segment definitions:</a:t>
            </a:r>
          </a:p>
        </p:txBody>
      </p:sp>
      <p:graphicFrame>
        <p:nvGraphicFramePr>
          <p:cNvPr id="4" name="Table 3">
            <a:extLst>
              <a:ext uri="{FF2B5EF4-FFF2-40B4-BE49-F238E27FC236}">
                <a16:creationId xmlns:a16="http://schemas.microsoft.com/office/drawing/2014/main" id="{0B4133F0-5CB8-4C46-A5A2-F5028C86F4AA}"/>
              </a:ext>
            </a:extLst>
          </p:cNvPr>
          <p:cNvGraphicFramePr>
            <a:graphicFrameLocks noGrp="1"/>
          </p:cNvGraphicFramePr>
          <p:nvPr>
            <p:extLst>
              <p:ext uri="{D42A27DB-BD31-4B8C-83A1-F6EECF244321}">
                <p14:modId xmlns:p14="http://schemas.microsoft.com/office/powerpoint/2010/main" val="329627070"/>
              </p:ext>
            </p:extLst>
          </p:nvPr>
        </p:nvGraphicFramePr>
        <p:xfrm>
          <a:off x="676656" y="3246640"/>
          <a:ext cx="10838688" cy="2468880"/>
        </p:xfrm>
        <a:graphic>
          <a:graphicData uri="http://schemas.openxmlformats.org/drawingml/2006/table">
            <a:tbl>
              <a:tblPr/>
              <a:tblGrid>
                <a:gridCol w="1548384">
                  <a:extLst>
                    <a:ext uri="{9D8B030D-6E8A-4147-A177-3AD203B41FA5}">
                      <a16:colId xmlns:a16="http://schemas.microsoft.com/office/drawing/2014/main" val="2163625577"/>
                    </a:ext>
                  </a:extLst>
                </a:gridCol>
                <a:gridCol w="1548384">
                  <a:extLst>
                    <a:ext uri="{9D8B030D-6E8A-4147-A177-3AD203B41FA5}">
                      <a16:colId xmlns:a16="http://schemas.microsoft.com/office/drawing/2014/main" val="3525727185"/>
                    </a:ext>
                  </a:extLst>
                </a:gridCol>
                <a:gridCol w="1548384">
                  <a:extLst>
                    <a:ext uri="{9D8B030D-6E8A-4147-A177-3AD203B41FA5}">
                      <a16:colId xmlns:a16="http://schemas.microsoft.com/office/drawing/2014/main" val="3413030575"/>
                    </a:ext>
                  </a:extLst>
                </a:gridCol>
                <a:gridCol w="1548384">
                  <a:extLst>
                    <a:ext uri="{9D8B030D-6E8A-4147-A177-3AD203B41FA5}">
                      <a16:colId xmlns:a16="http://schemas.microsoft.com/office/drawing/2014/main" val="1513174228"/>
                    </a:ext>
                  </a:extLst>
                </a:gridCol>
                <a:gridCol w="1548384">
                  <a:extLst>
                    <a:ext uri="{9D8B030D-6E8A-4147-A177-3AD203B41FA5}">
                      <a16:colId xmlns:a16="http://schemas.microsoft.com/office/drawing/2014/main" val="1398426106"/>
                    </a:ext>
                  </a:extLst>
                </a:gridCol>
                <a:gridCol w="1548384">
                  <a:extLst>
                    <a:ext uri="{9D8B030D-6E8A-4147-A177-3AD203B41FA5}">
                      <a16:colId xmlns:a16="http://schemas.microsoft.com/office/drawing/2014/main" val="2038344827"/>
                    </a:ext>
                  </a:extLst>
                </a:gridCol>
                <a:gridCol w="1548384">
                  <a:extLst>
                    <a:ext uri="{9D8B030D-6E8A-4147-A177-3AD203B41FA5}">
                      <a16:colId xmlns:a16="http://schemas.microsoft.com/office/drawing/2014/main" val="2303608563"/>
                    </a:ext>
                  </a:extLst>
                </a:gridCol>
              </a:tblGrid>
              <a:tr h="640080">
                <a:tc>
                  <a:txBody>
                    <a:bodyPr/>
                    <a:lstStyle/>
                    <a:p>
                      <a:pPr algn="r" fontAlgn="ctr"/>
                      <a:r>
                        <a:rPr lang="en-GB" sz="1800" b="1" dirty="0">
                          <a:effectLst/>
                        </a:rPr>
                        <a:t>Cluster</a:t>
                      </a:r>
                    </a:p>
                  </a:txBody>
                  <a:tcPr anchor="ctr">
                    <a:lnL>
                      <a:noFill/>
                    </a:lnL>
                    <a:lnR>
                      <a:noFill/>
                    </a:lnR>
                    <a:lnT>
                      <a:noFill/>
                    </a:lnT>
                    <a:lnB>
                      <a:noFill/>
                    </a:lnB>
                    <a:solidFill>
                      <a:srgbClr val="FFFFFF"/>
                    </a:solidFill>
                  </a:tcPr>
                </a:tc>
                <a:tc>
                  <a:txBody>
                    <a:bodyPr/>
                    <a:lstStyle/>
                    <a:p>
                      <a:pPr algn="r" fontAlgn="ctr"/>
                      <a:r>
                        <a:rPr lang="en-GB" sz="1800" b="1" dirty="0" err="1">
                          <a:effectLst/>
                        </a:rPr>
                        <a:t>Num_Trails</a:t>
                      </a:r>
                      <a:endParaRPr lang="en-GB" sz="1800" b="1" dirty="0">
                        <a:effectLst/>
                      </a:endParaRPr>
                    </a:p>
                  </a:txBody>
                  <a:tcPr anchor="ctr">
                    <a:lnL>
                      <a:noFill/>
                    </a:lnL>
                    <a:lnR>
                      <a:noFill/>
                    </a:lnR>
                    <a:lnT>
                      <a:noFill/>
                    </a:lnT>
                    <a:lnB>
                      <a:noFill/>
                    </a:lnB>
                    <a:solidFill>
                      <a:srgbClr val="FFFFFF"/>
                    </a:solidFill>
                  </a:tcPr>
                </a:tc>
                <a:tc>
                  <a:txBody>
                    <a:bodyPr/>
                    <a:lstStyle/>
                    <a:p>
                      <a:pPr algn="r" fontAlgn="ctr"/>
                      <a:r>
                        <a:rPr lang="en-GB" sz="1800" b="1" dirty="0" err="1">
                          <a:effectLst/>
                        </a:rPr>
                        <a:t>Avg_Stars</a:t>
                      </a:r>
                      <a:endParaRPr lang="en-GB" sz="1800" b="1" dirty="0">
                        <a:effectLst/>
                      </a:endParaRPr>
                    </a:p>
                  </a:txBody>
                  <a:tcPr anchor="ctr">
                    <a:lnL>
                      <a:noFill/>
                    </a:lnL>
                    <a:lnR>
                      <a:noFill/>
                    </a:lnR>
                    <a:lnT>
                      <a:noFill/>
                    </a:lnT>
                    <a:lnB>
                      <a:noFill/>
                    </a:lnB>
                    <a:solidFill>
                      <a:srgbClr val="FFFFFF"/>
                    </a:solidFill>
                  </a:tcPr>
                </a:tc>
                <a:tc>
                  <a:txBody>
                    <a:bodyPr/>
                    <a:lstStyle/>
                    <a:p>
                      <a:pPr algn="r" fontAlgn="ctr"/>
                      <a:r>
                        <a:rPr lang="en-GB" sz="1800" b="1" dirty="0" err="1">
                          <a:effectLst/>
                        </a:rPr>
                        <a:t>Avg_Length</a:t>
                      </a:r>
                      <a:endParaRPr lang="en-GB" sz="1800" b="1" dirty="0">
                        <a:effectLst/>
                      </a:endParaRPr>
                    </a:p>
                  </a:txBody>
                  <a:tcPr anchor="ctr">
                    <a:lnL>
                      <a:noFill/>
                    </a:lnL>
                    <a:lnR>
                      <a:noFill/>
                    </a:lnR>
                    <a:lnT>
                      <a:noFill/>
                    </a:lnT>
                    <a:lnB>
                      <a:noFill/>
                    </a:lnB>
                    <a:solidFill>
                      <a:srgbClr val="FFFFFF"/>
                    </a:solidFill>
                  </a:tcPr>
                </a:tc>
                <a:tc>
                  <a:txBody>
                    <a:bodyPr/>
                    <a:lstStyle/>
                    <a:p>
                      <a:pPr algn="r" fontAlgn="ctr"/>
                      <a:r>
                        <a:rPr lang="en-GB" sz="1800" b="1" dirty="0" err="1">
                          <a:effectLst/>
                        </a:rPr>
                        <a:t>Avg_Difficulty</a:t>
                      </a:r>
                      <a:endParaRPr lang="en-GB" sz="1800" b="1" dirty="0">
                        <a:effectLst/>
                      </a:endParaRPr>
                    </a:p>
                  </a:txBody>
                  <a:tcPr anchor="ctr">
                    <a:lnL>
                      <a:noFill/>
                    </a:lnL>
                    <a:lnR>
                      <a:noFill/>
                    </a:lnR>
                    <a:lnT>
                      <a:noFill/>
                    </a:lnT>
                    <a:lnB>
                      <a:noFill/>
                    </a:lnB>
                    <a:solidFill>
                      <a:srgbClr val="FFFFFF"/>
                    </a:solidFill>
                  </a:tcPr>
                </a:tc>
                <a:tc>
                  <a:txBody>
                    <a:bodyPr/>
                    <a:lstStyle/>
                    <a:p>
                      <a:pPr algn="r" fontAlgn="ctr"/>
                      <a:r>
                        <a:rPr lang="en-GB" sz="1800" b="1" dirty="0">
                          <a:effectLst/>
                        </a:rPr>
                        <a:t>Visitor Days (Recreation)</a:t>
                      </a:r>
                    </a:p>
                  </a:txBody>
                  <a:tcPr anchor="ctr">
                    <a:lnL>
                      <a:noFill/>
                    </a:lnL>
                    <a:lnR>
                      <a:noFill/>
                    </a:lnR>
                    <a:lnT>
                      <a:noFill/>
                    </a:lnT>
                    <a:lnB>
                      <a:noFill/>
                    </a:lnB>
                    <a:solidFill>
                      <a:srgbClr val="FFFFFF"/>
                    </a:solidFill>
                  </a:tcPr>
                </a:tc>
                <a:tc>
                  <a:txBody>
                    <a:bodyPr/>
                    <a:lstStyle/>
                    <a:p>
                      <a:pPr algn="r" fontAlgn="ctr"/>
                      <a:r>
                        <a:rPr lang="en-GB" sz="1800" b="1" dirty="0" err="1">
                          <a:effectLst/>
                        </a:rPr>
                        <a:t>Num_Locations</a:t>
                      </a:r>
                      <a:endParaRPr lang="en-GB" sz="1800" b="1" dirty="0">
                        <a:effectLst/>
                      </a:endParaRPr>
                    </a:p>
                  </a:txBody>
                  <a:tcPr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15882073"/>
                  </a:ext>
                </a:extLst>
              </a:tr>
              <a:tr h="365760">
                <a:tc>
                  <a:txBody>
                    <a:bodyPr/>
                    <a:lstStyle/>
                    <a:p>
                      <a:pPr algn="r" fontAlgn="ctr"/>
                      <a:r>
                        <a:rPr lang="en-GB" sz="1800" dirty="0">
                          <a:effectLst/>
                        </a:rPr>
                        <a:t>0</a:t>
                      </a:r>
                    </a:p>
                  </a:txBody>
                  <a:tcPr anchor="ctr">
                    <a:lnL>
                      <a:noFill/>
                    </a:lnL>
                    <a:lnR>
                      <a:noFill/>
                    </a:lnR>
                    <a:lnT>
                      <a:noFill/>
                    </a:lnT>
                    <a:lnB>
                      <a:noFill/>
                    </a:lnB>
                    <a:solidFill>
                      <a:srgbClr val="F5F5F5"/>
                    </a:solidFill>
                  </a:tcPr>
                </a:tc>
                <a:tc>
                  <a:txBody>
                    <a:bodyPr/>
                    <a:lstStyle/>
                    <a:p>
                      <a:pPr algn="r" fontAlgn="ctr"/>
                      <a:r>
                        <a:rPr lang="en-GB" sz="1800" dirty="0">
                          <a:effectLst/>
                        </a:rPr>
                        <a:t>1.7</a:t>
                      </a:r>
                    </a:p>
                  </a:txBody>
                  <a:tcPr anchor="ctr">
                    <a:lnL>
                      <a:noFill/>
                    </a:lnL>
                    <a:lnR>
                      <a:noFill/>
                    </a:lnR>
                    <a:lnT>
                      <a:noFill/>
                    </a:lnT>
                    <a:lnB>
                      <a:noFill/>
                    </a:lnB>
                    <a:solidFill>
                      <a:srgbClr val="F5F5F5"/>
                    </a:solidFill>
                  </a:tcPr>
                </a:tc>
                <a:tc>
                  <a:txBody>
                    <a:bodyPr/>
                    <a:lstStyle/>
                    <a:p>
                      <a:pPr algn="r" fontAlgn="ctr"/>
                      <a:r>
                        <a:rPr lang="en-GB" sz="1800">
                          <a:effectLst/>
                        </a:rPr>
                        <a:t>4.0</a:t>
                      </a:r>
                    </a:p>
                  </a:txBody>
                  <a:tcPr anchor="ctr">
                    <a:lnL>
                      <a:noFill/>
                    </a:lnL>
                    <a:lnR>
                      <a:noFill/>
                    </a:lnR>
                    <a:lnT>
                      <a:noFill/>
                    </a:lnT>
                    <a:lnB>
                      <a:noFill/>
                    </a:lnB>
                    <a:solidFill>
                      <a:srgbClr val="F5F5F5"/>
                    </a:solidFill>
                  </a:tcPr>
                </a:tc>
                <a:tc>
                  <a:txBody>
                    <a:bodyPr/>
                    <a:lstStyle/>
                    <a:p>
                      <a:pPr algn="r" fontAlgn="ctr"/>
                      <a:r>
                        <a:rPr lang="en-GB" sz="1800">
                          <a:effectLst/>
                        </a:rPr>
                        <a:t>69.3</a:t>
                      </a:r>
                    </a:p>
                  </a:txBody>
                  <a:tcPr anchor="ctr">
                    <a:lnL>
                      <a:noFill/>
                    </a:lnL>
                    <a:lnR>
                      <a:noFill/>
                    </a:lnR>
                    <a:lnT>
                      <a:noFill/>
                    </a:lnT>
                    <a:lnB>
                      <a:noFill/>
                    </a:lnB>
                    <a:solidFill>
                      <a:srgbClr val="F5F5F5"/>
                    </a:solidFill>
                  </a:tcPr>
                </a:tc>
                <a:tc>
                  <a:txBody>
                    <a:bodyPr/>
                    <a:lstStyle/>
                    <a:p>
                      <a:pPr algn="r" fontAlgn="ctr"/>
                      <a:r>
                        <a:rPr lang="en-GB" sz="1800">
                          <a:effectLst/>
                        </a:rPr>
                        <a:t>2.2</a:t>
                      </a:r>
                    </a:p>
                  </a:txBody>
                  <a:tcPr anchor="ctr">
                    <a:lnL>
                      <a:noFill/>
                    </a:lnL>
                    <a:lnR>
                      <a:noFill/>
                    </a:lnR>
                    <a:lnT>
                      <a:noFill/>
                    </a:lnT>
                    <a:lnB>
                      <a:noFill/>
                    </a:lnB>
                    <a:solidFill>
                      <a:srgbClr val="F5F5F5"/>
                    </a:solidFill>
                  </a:tcPr>
                </a:tc>
                <a:tc>
                  <a:txBody>
                    <a:bodyPr/>
                    <a:lstStyle/>
                    <a:p>
                      <a:pPr algn="r" fontAlgn="ctr"/>
                      <a:r>
                        <a:rPr lang="en-GB" sz="1800">
                          <a:effectLst/>
                        </a:rPr>
                        <a:t>201558.6</a:t>
                      </a:r>
                    </a:p>
                  </a:txBody>
                  <a:tcPr anchor="ctr">
                    <a:lnL>
                      <a:noFill/>
                    </a:lnL>
                    <a:lnR>
                      <a:noFill/>
                    </a:lnR>
                    <a:lnT>
                      <a:noFill/>
                    </a:lnT>
                    <a:lnB>
                      <a:noFill/>
                    </a:lnB>
                    <a:solidFill>
                      <a:srgbClr val="F5F5F5"/>
                    </a:solidFill>
                  </a:tcPr>
                </a:tc>
                <a:tc>
                  <a:txBody>
                    <a:bodyPr/>
                    <a:lstStyle/>
                    <a:p>
                      <a:pPr algn="r" fontAlgn="ctr"/>
                      <a:r>
                        <a:rPr lang="en-GB" sz="1800">
                          <a:effectLst/>
                        </a:rPr>
                        <a:t>7</a:t>
                      </a:r>
                    </a:p>
                  </a:txBody>
                  <a:tcPr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4245005623"/>
                  </a:ext>
                </a:extLst>
              </a:tr>
              <a:tr h="365760">
                <a:tc>
                  <a:txBody>
                    <a:bodyPr/>
                    <a:lstStyle/>
                    <a:p>
                      <a:pPr algn="r" fontAlgn="ctr"/>
                      <a:r>
                        <a:rPr lang="en-GB" sz="1800">
                          <a:effectLst/>
                        </a:rPr>
                        <a:t>1</a:t>
                      </a:r>
                    </a:p>
                  </a:txBody>
                  <a:tcPr anchor="ctr">
                    <a:lnL>
                      <a:noFill/>
                    </a:lnL>
                    <a:lnR>
                      <a:noFill/>
                    </a:lnR>
                    <a:lnT>
                      <a:noFill/>
                    </a:lnT>
                    <a:lnB>
                      <a:noFill/>
                    </a:lnB>
                    <a:solidFill>
                      <a:srgbClr val="FFFFFF"/>
                    </a:solidFill>
                  </a:tcPr>
                </a:tc>
                <a:tc>
                  <a:txBody>
                    <a:bodyPr/>
                    <a:lstStyle/>
                    <a:p>
                      <a:pPr algn="r" fontAlgn="ctr"/>
                      <a:r>
                        <a:rPr lang="en-GB" sz="1800">
                          <a:effectLst/>
                        </a:rPr>
                        <a:t>44.4</a:t>
                      </a:r>
                    </a:p>
                  </a:txBody>
                  <a:tcPr anchor="ctr">
                    <a:lnL>
                      <a:noFill/>
                    </a:lnL>
                    <a:lnR>
                      <a:noFill/>
                    </a:lnR>
                    <a:lnT>
                      <a:noFill/>
                    </a:lnT>
                    <a:lnB>
                      <a:noFill/>
                    </a:lnB>
                    <a:solidFill>
                      <a:srgbClr val="FFFFFF"/>
                    </a:solidFill>
                  </a:tcPr>
                </a:tc>
                <a:tc>
                  <a:txBody>
                    <a:bodyPr/>
                    <a:lstStyle/>
                    <a:p>
                      <a:pPr algn="r" fontAlgn="ctr"/>
                      <a:r>
                        <a:rPr lang="en-GB" sz="1800">
                          <a:effectLst/>
                        </a:rPr>
                        <a:t>3.4</a:t>
                      </a:r>
                    </a:p>
                  </a:txBody>
                  <a:tcPr anchor="ctr">
                    <a:lnL>
                      <a:noFill/>
                    </a:lnL>
                    <a:lnR>
                      <a:noFill/>
                    </a:lnR>
                    <a:lnT>
                      <a:noFill/>
                    </a:lnT>
                    <a:lnB>
                      <a:noFill/>
                    </a:lnB>
                    <a:solidFill>
                      <a:srgbClr val="FFFFFF"/>
                    </a:solidFill>
                  </a:tcPr>
                </a:tc>
                <a:tc>
                  <a:txBody>
                    <a:bodyPr/>
                    <a:lstStyle/>
                    <a:p>
                      <a:pPr algn="r" fontAlgn="ctr"/>
                      <a:r>
                        <a:rPr lang="en-GB" sz="1800">
                          <a:effectLst/>
                        </a:rPr>
                        <a:t>3.9</a:t>
                      </a:r>
                    </a:p>
                  </a:txBody>
                  <a:tcPr anchor="ctr">
                    <a:lnL>
                      <a:noFill/>
                    </a:lnL>
                    <a:lnR>
                      <a:noFill/>
                    </a:lnR>
                    <a:lnT>
                      <a:noFill/>
                    </a:lnT>
                    <a:lnB>
                      <a:noFill/>
                    </a:lnB>
                    <a:solidFill>
                      <a:srgbClr val="FFFFFF"/>
                    </a:solidFill>
                  </a:tcPr>
                </a:tc>
                <a:tc>
                  <a:txBody>
                    <a:bodyPr/>
                    <a:lstStyle/>
                    <a:p>
                      <a:pPr algn="r" fontAlgn="ctr"/>
                      <a:r>
                        <a:rPr lang="en-GB" sz="1800">
                          <a:effectLst/>
                        </a:rPr>
                        <a:t>1.9</a:t>
                      </a:r>
                    </a:p>
                  </a:txBody>
                  <a:tcPr anchor="ctr">
                    <a:lnL>
                      <a:noFill/>
                    </a:lnL>
                    <a:lnR>
                      <a:noFill/>
                    </a:lnR>
                    <a:lnT>
                      <a:noFill/>
                    </a:lnT>
                    <a:lnB>
                      <a:noFill/>
                    </a:lnB>
                    <a:solidFill>
                      <a:srgbClr val="FFFFFF"/>
                    </a:solidFill>
                  </a:tcPr>
                </a:tc>
                <a:tc>
                  <a:txBody>
                    <a:bodyPr/>
                    <a:lstStyle/>
                    <a:p>
                      <a:pPr algn="r" fontAlgn="ctr"/>
                      <a:r>
                        <a:rPr lang="en-GB" sz="1800">
                          <a:effectLst/>
                        </a:rPr>
                        <a:t>146503.1</a:t>
                      </a:r>
                    </a:p>
                  </a:txBody>
                  <a:tcPr anchor="ctr">
                    <a:lnL>
                      <a:noFill/>
                    </a:lnL>
                    <a:lnR>
                      <a:noFill/>
                    </a:lnR>
                    <a:lnT>
                      <a:noFill/>
                    </a:lnT>
                    <a:lnB>
                      <a:noFill/>
                    </a:lnB>
                    <a:solidFill>
                      <a:srgbClr val="FFFFFF"/>
                    </a:solidFill>
                  </a:tcPr>
                </a:tc>
                <a:tc>
                  <a:txBody>
                    <a:bodyPr/>
                    <a:lstStyle/>
                    <a:p>
                      <a:pPr algn="r" fontAlgn="ctr"/>
                      <a:r>
                        <a:rPr lang="en-GB" sz="1800">
                          <a:effectLst/>
                        </a:rPr>
                        <a:t>118</a:t>
                      </a:r>
                    </a:p>
                  </a:txBody>
                  <a:tcPr anchor="ctr">
                    <a:lnL>
                      <a:noFill/>
                    </a:lnL>
                    <a:lnR>
                      <a:noFill/>
                    </a:lnR>
                    <a:lnT>
                      <a:noFill/>
                    </a:lnT>
                    <a:lnB>
                      <a:noFill/>
                    </a:lnB>
                    <a:solidFill>
                      <a:srgbClr val="FFFFFF"/>
                    </a:solidFill>
                  </a:tcPr>
                </a:tc>
                <a:extLst>
                  <a:ext uri="{0D108BD9-81ED-4DB2-BD59-A6C34878D82A}">
                    <a16:rowId xmlns:a16="http://schemas.microsoft.com/office/drawing/2014/main" val="3706924925"/>
                  </a:ext>
                </a:extLst>
              </a:tr>
              <a:tr h="365760">
                <a:tc>
                  <a:txBody>
                    <a:bodyPr/>
                    <a:lstStyle/>
                    <a:p>
                      <a:pPr algn="r" fontAlgn="ctr"/>
                      <a:r>
                        <a:rPr lang="en-GB" sz="1800">
                          <a:effectLst/>
                        </a:rPr>
                        <a:t>2</a:t>
                      </a:r>
                    </a:p>
                  </a:txBody>
                  <a:tcPr anchor="ctr">
                    <a:lnL>
                      <a:noFill/>
                    </a:lnL>
                    <a:lnR>
                      <a:noFill/>
                    </a:lnR>
                    <a:lnT>
                      <a:noFill/>
                    </a:lnT>
                    <a:lnB>
                      <a:noFill/>
                    </a:lnB>
                    <a:solidFill>
                      <a:srgbClr val="F5F5F5"/>
                    </a:solidFill>
                  </a:tcPr>
                </a:tc>
                <a:tc>
                  <a:txBody>
                    <a:bodyPr/>
                    <a:lstStyle/>
                    <a:p>
                      <a:pPr algn="r" fontAlgn="ctr"/>
                      <a:r>
                        <a:rPr lang="en-GB" sz="1800">
                          <a:effectLst/>
                        </a:rPr>
                        <a:t>339.7</a:t>
                      </a:r>
                    </a:p>
                  </a:txBody>
                  <a:tcPr anchor="ctr">
                    <a:lnL>
                      <a:noFill/>
                    </a:lnL>
                    <a:lnR>
                      <a:noFill/>
                    </a:lnR>
                    <a:lnT>
                      <a:noFill/>
                    </a:lnT>
                    <a:lnB>
                      <a:noFill/>
                    </a:lnB>
                    <a:solidFill>
                      <a:srgbClr val="F5F5F5"/>
                    </a:solidFill>
                  </a:tcPr>
                </a:tc>
                <a:tc>
                  <a:txBody>
                    <a:bodyPr/>
                    <a:lstStyle/>
                    <a:p>
                      <a:pPr algn="r" fontAlgn="ctr"/>
                      <a:r>
                        <a:rPr lang="en-GB" sz="1800" dirty="0">
                          <a:effectLst/>
                        </a:rPr>
                        <a:t>3.5</a:t>
                      </a:r>
                    </a:p>
                  </a:txBody>
                  <a:tcPr anchor="ctr">
                    <a:lnL>
                      <a:noFill/>
                    </a:lnL>
                    <a:lnR>
                      <a:noFill/>
                    </a:lnR>
                    <a:lnT>
                      <a:noFill/>
                    </a:lnT>
                    <a:lnB>
                      <a:noFill/>
                    </a:lnB>
                    <a:solidFill>
                      <a:srgbClr val="F5F5F5"/>
                    </a:solidFill>
                  </a:tcPr>
                </a:tc>
                <a:tc>
                  <a:txBody>
                    <a:bodyPr/>
                    <a:lstStyle/>
                    <a:p>
                      <a:pPr algn="r" fontAlgn="ctr"/>
                      <a:r>
                        <a:rPr lang="en-GB" sz="1800" dirty="0">
                          <a:effectLst/>
                        </a:rPr>
                        <a:t>3.0</a:t>
                      </a:r>
                    </a:p>
                  </a:txBody>
                  <a:tcPr anchor="ctr">
                    <a:lnL>
                      <a:noFill/>
                    </a:lnL>
                    <a:lnR>
                      <a:noFill/>
                    </a:lnR>
                    <a:lnT>
                      <a:noFill/>
                    </a:lnT>
                    <a:lnB>
                      <a:noFill/>
                    </a:lnB>
                    <a:solidFill>
                      <a:srgbClr val="F5F5F5"/>
                    </a:solidFill>
                  </a:tcPr>
                </a:tc>
                <a:tc>
                  <a:txBody>
                    <a:bodyPr/>
                    <a:lstStyle/>
                    <a:p>
                      <a:pPr algn="r" fontAlgn="ctr"/>
                      <a:r>
                        <a:rPr lang="en-GB" sz="1800">
                          <a:effectLst/>
                        </a:rPr>
                        <a:t>2.0</a:t>
                      </a:r>
                    </a:p>
                  </a:txBody>
                  <a:tcPr anchor="ctr">
                    <a:lnL>
                      <a:noFill/>
                    </a:lnL>
                    <a:lnR>
                      <a:noFill/>
                    </a:lnR>
                    <a:lnT>
                      <a:noFill/>
                    </a:lnT>
                    <a:lnB>
                      <a:noFill/>
                    </a:lnB>
                    <a:solidFill>
                      <a:srgbClr val="F5F5F5"/>
                    </a:solidFill>
                  </a:tcPr>
                </a:tc>
                <a:tc>
                  <a:txBody>
                    <a:bodyPr/>
                    <a:lstStyle/>
                    <a:p>
                      <a:pPr algn="r" fontAlgn="ctr"/>
                      <a:r>
                        <a:rPr lang="en-GB" sz="1800">
                          <a:effectLst/>
                        </a:rPr>
                        <a:t>170461.6</a:t>
                      </a:r>
                    </a:p>
                  </a:txBody>
                  <a:tcPr anchor="ctr">
                    <a:lnL>
                      <a:noFill/>
                    </a:lnL>
                    <a:lnR>
                      <a:noFill/>
                    </a:lnR>
                    <a:lnT>
                      <a:noFill/>
                    </a:lnT>
                    <a:lnB>
                      <a:noFill/>
                    </a:lnB>
                    <a:solidFill>
                      <a:srgbClr val="F5F5F5"/>
                    </a:solidFill>
                  </a:tcPr>
                </a:tc>
                <a:tc>
                  <a:txBody>
                    <a:bodyPr/>
                    <a:lstStyle/>
                    <a:p>
                      <a:pPr algn="r" fontAlgn="ctr"/>
                      <a:r>
                        <a:rPr lang="en-GB" sz="1800">
                          <a:effectLst/>
                        </a:rPr>
                        <a:t>30</a:t>
                      </a:r>
                    </a:p>
                  </a:txBody>
                  <a:tcPr anchor="ctr">
                    <a:lnL>
                      <a:noFill/>
                    </a:lnL>
                    <a:lnR>
                      <a:noFill/>
                    </a:lnR>
                    <a:lnT>
                      <a:noFill/>
                    </a:lnT>
                    <a:lnB>
                      <a:noFill/>
                    </a:lnB>
                    <a:solidFill>
                      <a:srgbClr val="F5F5F5"/>
                    </a:solidFill>
                  </a:tcPr>
                </a:tc>
                <a:extLst>
                  <a:ext uri="{0D108BD9-81ED-4DB2-BD59-A6C34878D82A}">
                    <a16:rowId xmlns:a16="http://schemas.microsoft.com/office/drawing/2014/main" val="2198931771"/>
                  </a:ext>
                </a:extLst>
              </a:tr>
              <a:tr h="365760">
                <a:tc>
                  <a:txBody>
                    <a:bodyPr/>
                    <a:lstStyle/>
                    <a:p>
                      <a:pPr algn="r" fontAlgn="ctr"/>
                      <a:r>
                        <a:rPr lang="en-GB" sz="1800">
                          <a:effectLst/>
                        </a:rPr>
                        <a:t>3</a:t>
                      </a:r>
                    </a:p>
                  </a:txBody>
                  <a:tcPr anchor="ctr">
                    <a:lnL>
                      <a:noFill/>
                    </a:lnL>
                    <a:lnR>
                      <a:noFill/>
                    </a:lnR>
                    <a:lnT>
                      <a:noFill/>
                    </a:lnT>
                    <a:lnB>
                      <a:noFill/>
                    </a:lnB>
                    <a:solidFill>
                      <a:srgbClr val="FFFFFF"/>
                    </a:solidFill>
                  </a:tcPr>
                </a:tc>
                <a:tc>
                  <a:txBody>
                    <a:bodyPr/>
                    <a:lstStyle/>
                    <a:p>
                      <a:pPr algn="r" fontAlgn="ctr"/>
                      <a:r>
                        <a:rPr lang="en-GB" sz="1800">
                          <a:effectLst/>
                        </a:rPr>
                        <a:t>36.7</a:t>
                      </a:r>
                    </a:p>
                  </a:txBody>
                  <a:tcPr anchor="ctr">
                    <a:lnL>
                      <a:noFill/>
                    </a:lnL>
                    <a:lnR>
                      <a:noFill/>
                    </a:lnR>
                    <a:lnT>
                      <a:noFill/>
                    </a:lnT>
                    <a:lnB>
                      <a:noFill/>
                    </a:lnB>
                    <a:solidFill>
                      <a:srgbClr val="FFFFFF"/>
                    </a:solidFill>
                  </a:tcPr>
                </a:tc>
                <a:tc>
                  <a:txBody>
                    <a:bodyPr/>
                    <a:lstStyle/>
                    <a:p>
                      <a:pPr algn="r" fontAlgn="ctr"/>
                      <a:r>
                        <a:rPr lang="en-GB" sz="1800">
                          <a:effectLst/>
                        </a:rPr>
                        <a:t>4.0</a:t>
                      </a:r>
                    </a:p>
                  </a:txBody>
                  <a:tcPr anchor="ctr">
                    <a:lnL>
                      <a:noFill/>
                    </a:lnL>
                    <a:lnR>
                      <a:noFill/>
                    </a:lnR>
                    <a:lnT>
                      <a:noFill/>
                    </a:lnT>
                    <a:lnB>
                      <a:noFill/>
                    </a:lnB>
                    <a:solidFill>
                      <a:srgbClr val="FFFFFF"/>
                    </a:solidFill>
                  </a:tcPr>
                </a:tc>
                <a:tc>
                  <a:txBody>
                    <a:bodyPr/>
                    <a:lstStyle/>
                    <a:p>
                      <a:pPr algn="r" fontAlgn="ctr"/>
                      <a:r>
                        <a:rPr lang="en-GB" sz="1800" dirty="0">
                          <a:effectLst/>
                        </a:rPr>
                        <a:t>6.0</a:t>
                      </a:r>
                    </a:p>
                  </a:txBody>
                  <a:tcPr anchor="ctr">
                    <a:lnL>
                      <a:noFill/>
                    </a:lnL>
                    <a:lnR>
                      <a:noFill/>
                    </a:lnR>
                    <a:lnT>
                      <a:noFill/>
                    </a:lnT>
                    <a:lnB>
                      <a:noFill/>
                    </a:lnB>
                    <a:solidFill>
                      <a:srgbClr val="FFFFFF"/>
                    </a:solidFill>
                  </a:tcPr>
                </a:tc>
                <a:tc>
                  <a:txBody>
                    <a:bodyPr/>
                    <a:lstStyle/>
                    <a:p>
                      <a:pPr algn="r" fontAlgn="ctr"/>
                      <a:r>
                        <a:rPr lang="en-GB" sz="1800" dirty="0">
                          <a:effectLst/>
                        </a:rPr>
                        <a:t>2.9</a:t>
                      </a:r>
                    </a:p>
                  </a:txBody>
                  <a:tcPr anchor="ctr">
                    <a:lnL>
                      <a:noFill/>
                    </a:lnL>
                    <a:lnR>
                      <a:noFill/>
                    </a:lnR>
                    <a:lnT>
                      <a:noFill/>
                    </a:lnT>
                    <a:lnB>
                      <a:noFill/>
                    </a:lnB>
                    <a:solidFill>
                      <a:srgbClr val="FFFFFF"/>
                    </a:solidFill>
                  </a:tcPr>
                </a:tc>
                <a:tc>
                  <a:txBody>
                    <a:bodyPr/>
                    <a:lstStyle/>
                    <a:p>
                      <a:pPr algn="r" fontAlgn="ctr"/>
                      <a:r>
                        <a:rPr lang="en-GB" sz="1800" dirty="0">
                          <a:effectLst/>
                        </a:rPr>
                        <a:t>292439.7</a:t>
                      </a:r>
                    </a:p>
                  </a:txBody>
                  <a:tcPr anchor="ctr">
                    <a:lnL>
                      <a:noFill/>
                    </a:lnL>
                    <a:lnR>
                      <a:noFill/>
                    </a:lnR>
                    <a:lnT>
                      <a:noFill/>
                    </a:lnT>
                    <a:lnB>
                      <a:noFill/>
                    </a:lnB>
                    <a:solidFill>
                      <a:srgbClr val="FFFFFF"/>
                    </a:solidFill>
                  </a:tcPr>
                </a:tc>
                <a:tc>
                  <a:txBody>
                    <a:bodyPr/>
                    <a:lstStyle/>
                    <a:p>
                      <a:pPr algn="r" fontAlgn="ctr"/>
                      <a:r>
                        <a:rPr lang="en-GB" sz="1800">
                          <a:effectLst/>
                        </a:rPr>
                        <a:t>104</a:t>
                      </a:r>
                    </a:p>
                  </a:txBody>
                  <a:tcPr anchor="ctr">
                    <a:lnL>
                      <a:noFill/>
                    </a:lnL>
                    <a:lnR>
                      <a:noFill/>
                    </a:lnR>
                    <a:lnT>
                      <a:noFill/>
                    </a:lnT>
                    <a:lnB>
                      <a:noFill/>
                    </a:lnB>
                    <a:solidFill>
                      <a:srgbClr val="FFFFFF"/>
                    </a:solidFill>
                  </a:tcPr>
                </a:tc>
                <a:extLst>
                  <a:ext uri="{0D108BD9-81ED-4DB2-BD59-A6C34878D82A}">
                    <a16:rowId xmlns:a16="http://schemas.microsoft.com/office/drawing/2014/main" val="1636151983"/>
                  </a:ext>
                </a:extLst>
              </a:tr>
              <a:tr h="365760">
                <a:tc>
                  <a:txBody>
                    <a:bodyPr/>
                    <a:lstStyle/>
                    <a:p>
                      <a:pPr algn="r" fontAlgn="ctr"/>
                      <a:r>
                        <a:rPr lang="en-GB" sz="1800">
                          <a:effectLst/>
                        </a:rPr>
                        <a:t>4</a:t>
                      </a:r>
                    </a:p>
                  </a:txBody>
                  <a:tcPr anchor="ctr">
                    <a:lnL>
                      <a:noFill/>
                    </a:lnL>
                    <a:lnR>
                      <a:noFill/>
                    </a:lnR>
                    <a:lnT>
                      <a:noFill/>
                    </a:lnT>
                    <a:lnB>
                      <a:noFill/>
                    </a:lnB>
                    <a:solidFill>
                      <a:srgbClr val="FFFFFF"/>
                    </a:solidFill>
                  </a:tcPr>
                </a:tc>
                <a:tc>
                  <a:txBody>
                    <a:bodyPr/>
                    <a:lstStyle/>
                    <a:p>
                      <a:pPr algn="r" fontAlgn="ctr"/>
                      <a:r>
                        <a:rPr lang="en-GB" sz="1800">
                          <a:effectLst/>
                        </a:rPr>
                        <a:t>89.0</a:t>
                      </a:r>
                    </a:p>
                  </a:txBody>
                  <a:tcPr anchor="ctr">
                    <a:lnL>
                      <a:noFill/>
                    </a:lnL>
                    <a:lnR>
                      <a:noFill/>
                    </a:lnR>
                    <a:lnT>
                      <a:noFill/>
                    </a:lnT>
                    <a:lnB>
                      <a:noFill/>
                    </a:lnB>
                    <a:solidFill>
                      <a:srgbClr val="FFFFFF"/>
                    </a:solidFill>
                  </a:tcPr>
                </a:tc>
                <a:tc>
                  <a:txBody>
                    <a:bodyPr/>
                    <a:lstStyle/>
                    <a:p>
                      <a:pPr algn="r" fontAlgn="ctr"/>
                      <a:r>
                        <a:rPr lang="en-GB" sz="1800">
                          <a:effectLst/>
                        </a:rPr>
                        <a:t>4.0</a:t>
                      </a:r>
                    </a:p>
                  </a:txBody>
                  <a:tcPr anchor="ctr">
                    <a:lnL>
                      <a:noFill/>
                    </a:lnL>
                    <a:lnR>
                      <a:noFill/>
                    </a:lnR>
                    <a:lnT>
                      <a:noFill/>
                    </a:lnT>
                    <a:lnB>
                      <a:noFill/>
                    </a:lnB>
                    <a:solidFill>
                      <a:srgbClr val="FFFFFF"/>
                    </a:solidFill>
                  </a:tcPr>
                </a:tc>
                <a:tc>
                  <a:txBody>
                    <a:bodyPr/>
                    <a:lstStyle/>
                    <a:p>
                      <a:pPr algn="r" fontAlgn="ctr"/>
                      <a:r>
                        <a:rPr lang="en-GB" sz="1800">
                          <a:effectLst/>
                        </a:rPr>
                        <a:t>8.0</a:t>
                      </a:r>
                    </a:p>
                  </a:txBody>
                  <a:tcPr anchor="ctr">
                    <a:lnL>
                      <a:noFill/>
                    </a:lnL>
                    <a:lnR>
                      <a:noFill/>
                    </a:lnR>
                    <a:lnT>
                      <a:noFill/>
                    </a:lnT>
                    <a:lnB>
                      <a:noFill/>
                    </a:lnB>
                    <a:solidFill>
                      <a:srgbClr val="FFFFFF"/>
                    </a:solidFill>
                  </a:tcPr>
                </a:tc>
                <a:tc>
                  <a:txBody>
                    <a:bodyPr/>
                    <a:lstStyle/>
                    <a:p>
                      <a:pPr algn="r" fontAlgn="ctr"/>
                      <a:r>
                        <a:rPr lang="en-GB" sz="1800">
                          <a:effectLst/>
                        </a:rPr>
                        <a:t>3.1</a:t>
                      </a:r>
                    </a:p>
                  </a:txBody>
                  <a:tcPr anchor="ctr">
                    <a:lnL>
                      <a:noFill/>
                    </a:lnL>
                    <a:lnR>
                      <a:noFill/>
                    </a:lnR>
                    <a:lnT>
                      <a:noFill/>
                    </a:lnT>
                    <a:lnB>
                      <a:noFill/>
                    </a:lnB>
                    <a:solidFill>
                      <a:srgbClr val="FFFFFF"/>
                    </a:solidFill>
                  </a:tcPr>
                </a:tc>
                <a:tc>
                  <a:txBody>
                    <a:bodyPr/>
                    <a:lstStyle/>
                    <a:p>
                      <a:pPr algn="r" fontAlgn="ctr"/>
                      <a:r>
                        <a:rPr lang="en-GB" sz="1800" dirty="0">
                          <a:effectLst/>
                        </a:rPr>
                        <a:t>5843829.5</a:t>
                      </a:r>
                    </a:p>
                  </a:txBody>
                  <a:tcPr anchor="ctr">
                    <a:lnL>
                      <a:noFill/>
                    </a:lnL>
                    <a:lnR>
                      <a:noFill/>
                    </a:lnR>
                    <a:lnT>
                      <a:noFill/>
                    </a:lnT>
                    <a:lnB>
                      <a:noFill/>
                    </a:lnB>
                    <a:solidFill>
                      <a:srgbClr val="FFFFFF"/>
                    </a:solidFill>
                  </a:tcPr>
                </a:tc>
                <a:tc>
                  <a:txBody>
                    <a:bodyPr/>
                    <a:lstStyle/>
                    <a:p>
                      <a:pPr algn="r" fontAlgn="ctr"/>
                      <a:r>
                        <a:rPr lang="en-GB" sz="1800" dirty="0">
                          <a:effectLst/>
                        </a:rPr>
                        <a:t>8</a:t>
                      </a:r>
                    </a:p>
                  </a:txBody>
                  <a:tcPr anchor="ctr">
                    <a:lnL>
                      <a:noFill/>
                    </a:lnL>
                    <a:lnR>
                      <a:noFill/>
                    </a:lnR>
                    <a:lnT>
                      <a:noFill/>
                    </a:lnT>
                    <a:lnB>
                      <a:noFill/>
                    </a:lnB>
                    <a:solidFill>
                      <a:srgbClr val="FFFFFF"/>
                    </a:solidFill>
                  </a:tcPr>
                </a:tc>
                <a:extLst>
                  <a:ext uri="{0D108BD9-81ED-4DB2-BD59-A6C34878D82A}">
                    <a16:rowId xmlns:a16="http://schemas.microsoft.com/office/drawing/2014/main" val="1683055334"/>
                  </a:ext>
                </a:extLst>
              </a:tr>
            </a:tbl>
          </a:graphicData>
        </a:graphic>
      </p:graphicFrame>
    </p:spTree>
    <p:extLst>
      <p:ext uri="{BB962C8B-B14F-4D97-AF65-F5344CB8AC3E}">
        <p14:creationId xmlns:p14="http://schemas.microsoft.com/office/powerpoint/2010/main" val="11863647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88</TotalTime>
  <Words>1046</Words>
  <Application>Microsoft Office PowerPoint</Application>
  <PresentationFormat>Widescreen</PresentationFormat>
  <Paragraphs>199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Courier New</vt:lpstr>
      <vt:lpstr>Metropolitan</vt:lpstr>
      <vt:lpstr>Capstone Project  Week 5 Assignment</vt:lpstr>
      <vt:lpstr>PowerPoint Presentation</vt:lpstr>
      <vt:lpstr>Introduction – part 2</vt:lpstr>
      <vt:lpstr>Data – part 1</vt:lpstr>
      <vt:lpstr>Data – part 2</vt:lpstr>
      <vt:lpstr>Data – part 3</vt:lpstr>
      <vt:lpstr>Data – part 4</vt:lpstr>
      <vt:lpstr>Methodology</vt:lpstr>
      <vt:lpstr>Results – part 1</vt:lpstr>
      <vt:lpstr>Results – part 2</vt:lpstr>
      <vt:lpstr>Main conclusions – part 1</vt:lpstr>
      <vt:lpstr>Main conclusions – part 2</vt:lpstr>
      <vt:lpstr>Main conclusions –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Wilkinson</dc:creator>
  <cp:lastModifiedBy>Matthew Wilkinson</cp:lastModifiedBy>
  <cp:revision>8</cp:revision>
  <dcterms:created xsi:type="dcterms:W3CDTF">2019-09-11T12:36:34Z</dcterms:created>
  <dcterms:modified xsi:type="dcterms:W3CDTF">2019-09-12T09:50:08Z</dcterms:modified>
</cp:coreProperties>
</file>