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27"/>
    <p:restoredTop sz="83276"/>
  </p:normalViewPr>
  <p:slideViewPr>
    <p:cSldViewPr snapToGrid="0" snapToObjects="1">
      <p:cViewPr varScale="1">
        <p:scale>
          <a:sx n="122" d="100"/>
          <a:sy n="122" d="100"/>
        </p:scale>
        <p:origin x="224"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58B167-FD05-E64C-AAD1-03F4ADC2AA61}" type="datetimeFigureOut">
              <a:rPr lang="en-US" smtClean="0"/>
              <a:t>4/30/19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A2949-15C8-7845-9316-A5A0199F23C0}" type="slidenum">
              <a:rPr lang="en-US" smtClean="0"/>
              <a:t>‹#›</a:t>
            </a:fld>
            <a:endParaRPr lang="en-US"/>
          </a:p>
        </p:txBody>
      </p:sp>
    </p:spTree>
    <p:extLst>
      <p:ext uri="{BB962C8B-B14F-4D97-AF65-F5344CB8AC3E}">
        <p14:creationId xmlns:p14="http://schemas.microsoft.com/office/powerpoint/2010/main" val="3455613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importance of these question: Are its allows me to understand where the user is most comfortable when their being studious. Figure out if there affected by network issue to see if these questions are something relatable to them. Opens the opportunity to allow the interviewee to discuss where and when they had to deal with larger network issues </a:t>
            </a:r>
          </a:p>
        </p:txBody>
      </p:sp>
      <p:sp>
        <p:nvSpPr>
          <p:cNvPr id="4" name="Slide Number Placeholder 3"/>
          <p:cNvSpPr>
            <a:spLocks noGrp="1"/>
          </p:cNvSpPr>
          <p:nvPr>
            <p:ph type="sldNum" sz="quarter" idx="5"/>
          </p:nvPr>
        </p:nvSpPr>
        <p:spPr/>
        <p:txBody>
          <a:bodyPr/>
          <a:lstStyle/>
          <a:p>
            <a:fld id="{009A2949-15C8-7845-9316-A5A0199F23C0}" type="slidenum">
              <a:rPr lang="en-US" smtClean="0"/>
              <a:t>3</a:t>
            </a:fld>
            <a:endParaRPr lang="en-US"/>
          </a:p>
        </p:txBody>
      </p:sp>
    </p:spTree>
    <p:extLst>
      <p:ext uri="{BB962C8B-B14F-4D97-AF65-F5344CB8AC3E}">
        <p14:creationId xmlns:p14="http://schemas.microsoft.com/office/powerpoint/2010/main" val="24260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DSU’s network is widely spread among the university, located on campus but also accessible off campus at two different locations such as the University Court Yards and Living Learning Commons. Student’s with off campus housing feel as if their network needs/requirements that their paying for aren’t’ being met.</a:t>
            </a:r>
          </a:p>
          <a:p>
            <a:r>
              <a:rPr lang="en-US" sz="1200" kern="1200" dirty="0">
                <a:solidFill>
                  <a:schemeClr val="tx1"/>
                </a:solidFill>
                <a:effectLst/>
                <a:latin typeface="+mn-lt"/>
                <a:ea typeface="+mn-ea"/>
                <a:cs typeface="+mn-cs"/>
              </a:rPr>
              <a:t>For this project ill be looking into overall network delay, duplicate Acks, explore protocol delay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009A2949-15C8-7845-9316-A5A0199F23C0}" type="slidenum">
              <a:rPr lang="en-US" smtClean="0"/>
              <a:t>4</a:t>
            </a:fld>
            <a:endParaRPr lang="en-US"/>
          </a:p>
        </p:txBody>
      </p:sp>
    </p:spTree>
    <p:extLst>
      <p:ext uri="{BB962C8B-B14F-4D97-AF65-F5344CB8AC3E}">
        <p14:creationId xmlns:p14="http://schemas.microsoft.com/office/powerpoint/2010/main" val="4283205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be utilizing Wireshark and it’s features.  I/O Graph’s, Export information (log), Network baselines on different time frames of campus </a:t>
            </a:r>
          </a:p>
        </p:txBody>
      </p:sp>
      <p:sp>
        <p:nvSpPr>
          <p:cNvPr id="4" name="Slide Number Placeholder 3"/>
          <p:cNvSpPr>
            <a:spLocks noGrp="1"/>
          </p:cNvSpPr>
          <p:nvPr>
            <p:ph type="sldNum" sz="quarter" idx="5"/>
          </p:nvPr>
        </p:nvSpPr>
        <p:spPr/>
        <p:txBody>
          <a:bodyPr/>
          <a:lstStyle/>
          <a:p>
            <a:fld id="{009A2949-15C8-7845-9316-A5A0199F23C0}" type="slidenum">
              <a:rPr lang="en-US" smtClean="0"/>
              <a:t>5</a:t>
            </a:fld>
            <a:endParaRPr lang="en-US"/>
          </a:p>
        </p:txBody>
      </p:sp>
    </p:spTree>
    <p:extLst>
      <p:ext uri="{BB962C8B-B14F-4D97-AF65-F5344CB8AC3E}">
        <p14:creationId xmlns:p14="http://schemas.microsoft.com/office/powerpoint/2010/main" val="3505478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9A2949-15C8-7845-9316-A5A0199F23C0}" type="slidenum">
              <a:rPr lang="en-US" smtClean="0"/>
              <a:t>9</a:t>
            </a:fld>
            <a:endParaRPr lang="en-US"/>
          </a:p>
        </p:txBody>
      </p:sp>
    </p:spTree>
    <p:extLst>
      <p:ext uri="{BB962C8B-B14F-4D97-AF65-F5344CB8AC3E}">
        <p14:creationId xmlns:p14="http://schemas.microsoft.com/office/powerpoint/2010/main" val="11927911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4/30/19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4/30/19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4/30/19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4/30/19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4/30/19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4/30/19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4/30/19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6.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3AECE-0BA8-9549-9039-FB4D455113A1}"/>
              </a:ext>
            </a:extLst>
          </p:cNvPr>
          <p:cNvSpPr>
            <a:spLocks noGrp="1"/>
          </p:cNvSpPr>
          <p:nvPr>
            <p:ph type="ctrTitle"/>
          </p:nvPr>
        </p:nvSpPr>
        <p:spPr/>
        <p:txBody>
          <a:bodyPr/>
          <a:lstStyle/>
          <a:p>
            <a:br>
              <a:rPr lang="en-US" dirty="0"/>
            </a:br>
            <a:r>
              <a:rPr lang="en-US" dirty="0"/>
              <a:t>Mini-Research Project</a:t>
            </a:r>
          </a:p>
        </p:txBody>
      </p:sp>
      <p:sp>
        <p:nvSpPr>
          <p:cNvPr id="3" name="Subtitle 2">
            <a:extLst>
              <a:ext uri="{FF2B5EF4-FFF2-40B4-BE49-F238E27FC236}">
                <a16:creationId xmlns:a16="http://schemas.microsoft.com/office/drawing/2014/main" id="{528A1ECF-8C51-314C-A874-72E20D0A6C61}"/>
              </a:ext>
            </a:extLst>
          </p:cNvPr>
          <p:cNvSpPr>
            <a:spLocks noGrp="1"/>
          </p:cNvSpPr>
          <p:nvPr>
            <p:ph type="subTitle" idx="1"/>
          </p:nvPr>
        </p:nvSpPr>
        <p:spPr/>
        <p:txBody>
          <a:bodyPr/>
          <a:lstStyle/>
          <a:p>
            <a:r>
              <a:rPr lang="en-US" dirty="0"/>
              <a:t>By: Myron Willock</a:t>
            </a:r>
          </a:p>
        </p:txBody>
      </p:sp>
    </p:spTree>
    <p:extLst>
      <p:ext uri="{BB962C8B-B14F-4D97-AF65-F5344CB8AC3E}">
        <p14:creationId xmlns:p14="http://schemas.microsoft.com/office/powerpoint/2010/main" val="2325377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4FB94-FA19-AD42-81C5-C646AE490099}"/>
              </a:ext>
            </a:extLst>
          </p:cNvPr>
          <p:cNvSpPr>
            <a:spLocks noGrp="1"/>
          </p:cNvSpPr>
          <p:nvPr>
            <p:ph type="title"/>
          </p:nvPr>
        </p:nvSpPr>
        <p:spPr/>
        <p:txBody>
          <a:bodyPr/>
          <a:lstStyle/>
          <a:p>
            <a:r>
              <a:rPr lang="en-US" dirty="0"/>
              <a:t>I/O Graphs </a:t>
            </a:r>
          </a:p>
        </p:txBody>
      </p:sp>
      <p:pic>
        <p:nvPicPr>
          <p:cNvPr id="6" name="Content Placeholder 5">
            <a:extLst>
              <a:ext uri="{FF2B5EF4-FFF2-40B4-BE49-F238E27FC236}">
                <a16:creationId xmlns:a16="http://schemas.microsoft.com/office/drawing/2014/main" id="{B439B911-DBED-F846-B462-101FE68DF814}"/>
              </a:ext>
            </a:extLst>
          </p:cNvPr>
          <p:cNvPicPr>
            <a:picLocks noGrp="1" noChangeAspect="1"/>
          </p:cNvPicPr>
          <p:nvPr>
            <p:ph sz="half" idx="1"/>
          </p:nvPr>
        </p:nvPicPr>
        <p:blipFill>
          <a:blip r:embed="rId2"/>
          <a:stretch>
            <a:fillRect/>
          </a:stretch>
        </p:blipFill>
        <p:spPr>
          <a:xfrm>
            <a:off x="27024" y="2221138"/>
            <a:ext cx="5747144" cy="4624002"/>
          </a:xfrm>
        </p:spPr>
      </p:pic>
      <p:pic>
        <p:nvPicPr>
          <p:cNvPr id="8" name="Content Placeholder 7">
            <a:extLst>
              <a:ext uri="{FF2B5EF4-FFF2-40B4-BE49-F238E27FC236}">
                <a16:creationId xmlns:a16="http://schemas.microsoft.com/office/drawing/2014/main" id="{42B320AC-0EAA-AE40-BA28-E786162BCFDA}"/>
              </a:ext>
            </a:extLst>
          </p:cNvPr>
          <p:cNvPicPr>
            <a:picLocks noGrp="1" noChangeAspect="1"/>
          </p:cNvPicPr>
          <p:nvPr>
            <p:ph sz="half" idx="2"/>
          </p:nvPr>
        </p:nvPicPr>
        <p:blipFill>
          <a:blip r:embed="rId3"/>
          <a:stretch>
            <a:fillRect/>
          </a:stretch>
        </p:blipFill>
        <p:spPr>
          <a:xfrm>
            <a:off x="6096000" y="2221138"/>
            <a:ext cx="5946320" cy="4784253"/>
          </a:xfrm>
        </p:spPr>
      </p:pic>
    </p:spTree>
    <p:extLst>
      <p:ext uri="{BB962C8B-B14F-4D97-AF65-F5344CB8AC3E}">
        <p14:creationId xmlns:p14="http://schemas.microsoft.com/office/powerpoint/2010/main" val="1450396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AA6D9-DFFD-364D-AD38-F15D19C6C830}"/>
              </a:ext>
            </a:extLst>
          </p:cNvPr>
          <p:cNvSpPr>
            <a:spLocks noGrp="1"/>
          </p:cNvSpPr>
          <p:nvPr>
            <p:ph type="title"/>
          </p:nvPr>
        </p:nvSpPr>
        <p:spPr/>
        <p:txBody>
          <a:bodyPr/>
          <a:lstStyle/>
          <a:p>
            <a:r>
              <a:rPr lang="en-US" dirty="0"/>
              <a:t>Discussion with Interviewee </a:t>
            </a:r>
          </a:p>
        </p:txBody>
      </p:sp>
      <p:sp>
        <p:nvSpPr>
          <p:cNvPr id="3" name="Content Placeholder 2">
            <a:extLst>
              <a:ext uri="{FF2B5EF4-FFF2-40B4-BE49-F238E27FC236}">
                <a16:creationId xmlns:a16="http://schemas.microsoft.com/office/drawing/2014/main" id="{A3739D53-08D9-5348-90E5-F46CE620C728}"/>
              </a:ext>
            </a:extLst>
          </p:cNvPr>
          <p:cNvSpPr>
            <a:spLocks noGrp="1"/>
          </p:cNvSpPr>
          <p:nvPr>
            <p:ph idx="1"/>
          </p:nvPr>
        </p:nvSpPr>
        <p:spPr>
          <a:xfrm>
            <a:off x="248059" y="2169623"/>
            <a:ext cx="9613861" cy="4181300"/>
          </a:xfrm>
        </p:spPr>
        <p:txBody>
          <a:bodyPr>
            <a:normAutofit lnSpcReduction="10000"/>
          </a:bodyPr>
          <a:lstStyle/>
          <a:p>
            <a:r>
              <a:rPr lang="en-US" sz="2800" dirty="0"/>
              <a:t>How he feels neglected in his residential hall</a:t>
            </a:r>
          </a:p>
          <a:p>
            <a:pPr lvl="1"/>
            <a:r>
              <a:rPr lang="en-US" sz="2400" dirty="0"/>
              <a:t>Network issues off campus are over looked</a:t>
            </a:r>
          </a:p>
          <a:p>
            <a:r>
              <a:rPr lang="en-US" sz="2800" dirty="0"/>
              <a:t>How he feels hindered to campus due to unreliable connectivity</a:t>
            </a:r>
          </a:p>
          <a:p>
            <a:pPr lvl="1"/>
            <a:r>
              <a:rPr lang="en-US" sz="2400" dirty="0"/>
              <a:t>Dormitory Connection Limitations </a:t>
            </a:r>
          </a:p>
          <a:p>
            <a:pPr lvl="1"/>
            <a:r>
              <a:rPr lang="en-US" sz="2400" dirty="0"/>
              <a:t>Unable to complete timed assignments</a:t>
            </a:r>
          </a:p>
          <a:p>
            <a:pPr lvl="1"/>
            <a:r>
              <a:rPr lang="en-US" sz="2400" dirty="0"/>
              <a:t>Students have to travel to the Library for an stable connection</a:t>
            </a:r>
          </a:p>
          <a:p>
            <a:r>
              <a:rPr lang="en-US" sz="2800" dirty="0"/>
              <a:t>Would like to see</a:t>
            </a:r>
          </a:p>
          <a:p>
            <a:pPr lvl="1"/>
            <a:r>
              <a:rPr lang="en-US" sz="2400" dirty="0"/>
              <a:t>Strong network connections anywhere on DSU premise </a:t>
            </a:r>
          </a:p>
          <a:p>
            <a:pPr lvl="1"/>
            <a:r>
              <a:rPr lang="en-US" sz="2400" dirty="0"/>
              <a:t>Application that alerts users when new mail/packages come in</a:t>
            </a:r>
          </a:p>
          <a:p>
            <a:endParaRPr lang="en-US" dirty="0"/>
          </a:p>
        </p:txBody>
      </p:sp>
    </p:spTree>
    <p:extLst>
      <p:ext uri="{BB962C8B-B14F-4D97-AF65-F5344CB8AC3E}">
        <p14:creationId xmlns:p14="http://schemas.microsoft.com/office/powerpoint/2010/main" val="2709020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C86C7-3625-CA44-9E3D-F50DFDB0152A}"/>
              </a:ext>
            </a:extLst>
          </p:cNvPr>
          <p:cNvSpPr>
            <a:spLocks noGrp="1"/>
          </p:cNvSpPr>
          <p:nvPr>
            <p:ph type="title"/>
          </p:nvPr>
        </p:nvSpPr>
        <p:spPr/>
        <p:txBody>
          <a:bodyPr/>
          <a:lstStyle/>
          <a:p>
            <a:r>
              <a:rPr lang="en-US" dirty="0"/>
              <a:t>Interview Questions</a:t>
            </a:r>
          </a:p>
        </p:txBody>
      </p:sp>
      <p:sp>
        <p:nvSpPr>
          <p:cNvPr id="3" name="Content Placeholder 2">
            <a:extLst>
              <a:ext uri="{FF2B5EF4-FFF2-40B4-BE49-F238E27FC236}">
                <a16:creationId xmlns:a16="http://schemas.microsoft.com/office/drawing/2014/main" id="{E41BB870-26DB-FE41-8DA5-E11F5A2FF280}"/>
              </a:ext>
            </a:extLst>
          </p:cNvPr>
          <p:cNvSpPr>
            <a:spLocks noGrp="1"/>
          </p:cNvSpPr>
          <p:nvPr>
            <p:ph idx="1"/>
          </p:nvPr>
        </p:nvSpPr>
        <p:spPr/>
        <p:txBody>
          <a:bodyPr>
            <a:normAutofit/>
          </a:bodyPr>
          <a:lstStyle/>
          <a:p>
            <a:r>
              <a:rPr lang="en-US" sz="2800" dirty="0"/>
              <a:t>Where do you complete majority of your assignments? </a:t>
            </a:r>
          </a:p>
          <a:p>
            <a:r>
              <a:rPr lang="en-US" sz="2800" dirty="0"/>
              <a:t>If the Library, why there? If your dormitory, do you feel the network effects your productivity?</a:t>
            </a:r>
          </a:p>
          <a:p>
            <a:r>
              <a:rPr lang="en-US" sz="2800" dirty="0"/>
              <a:t>Do you feel like DSU’s network have peak and down times? Certain times of the day where the network is slower?</a:t>
            </a:r>
          </a:p>
        </p:txBody>
      </p:sp>
    </p:spTree>
    <p:extLst>
      <p:ext uri="{BB962C8B-B14F-4D97-AF65-F5344CB8AC3E}">
        <p14:creationId xmlns:p14="http://schemas.microsoft.com/office/powerpoint/2010/main" val="63882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61695-E9E7-1442-A6C4-86ABBAD8A1E7}"/>
              </a:ext>
            </a:extLst>
          </p:cNvPr>
          <p:cNvSpPr>
            <a:spLocks noGrp="1"/>
          </p:cNvSpPr>
          <p:nvPr>
            <p:ph type="title"/>
          </p:nvPr>
        </p:nvSpPr>
        <p:spPr/>
        <p:txBody>
          <a:bodyPr/>
          <a:lstStyle/>
          <a:p>
            <a:r>
              <a:rPr lang="en-US" dirty="0"/>
              <a:t>Problem?</a:t>
            </a:r>
          </a:p>
        </p:txBody>
      </p:sp>
    </p:spTree>
    <p:extLst>
      <p:ext uri="{BB962C8B-B14F-4D97-AF65-F5344CB8AC3E}">
        <p14:creationId xmlns:p14="http://schemas.microsoft.com/office/powerpoint/2010/main" val="3791152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4" name="Rectangle 23">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8" name="Rectangle 27">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7553EF-89C0-5C4C-8888-B37EFDF35411}"/>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5400"/>
              <a:t>What Ill be using</a:t>
            </a:r>
          </a:p>
        </p:txBody>
      </p:sp>
      <p:pic>
        <p:nvPicPr>
          <p:cNvPr id="5" name="Picture 4" descr="A close up of a logo&#10;&#10;Description automatically generated">
            <a:extLst>
              <a:ext uri="{FF2B5EF4-FFF2-40B4-BE49-F238E27FC236}">
                <a16:creationId xmlns:a16="http://schemas.microsoft.com/office/drawing/2014/main" id="{331F5424-DD61-A14D-8583-B46325E6CB0C}"/>
              </a:ext>
            </a:extLst>
          </p:cNvPr>
          <p:cNvPicPr>
            <a:picLocks noChangeAspect="1"/>
          </p:cNvPicPr>
          <p:nvPr/>
        </p:nvPicPr>
        <p:blipFill>
          <a:blip r:embed="rId6"/>
          <a:stretch>
            <a:fillRect/>
          </a:stretch>
        </p:blipFill>
        <p:spPr>
          <a:xfrm>
            <a:off x="5284606" y="1081139"/>
            <a:ext cx="6260963" cy="469572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93048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1" name="Picture 50">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2" name="Picture 52">
            <a:extLst>
              <a:ext uri="{FF2B5EF4-FFF2-40B4-BE49-F238E27FC236}">
                <a16:creationId xmlns:a16="http://schemas.microsoft.com/office/drawing/2014/main" id="{5B5FB5AC-39B2-4094-B486-0FCD501D50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73" name="Picture 54">
            <a:extLst>
              <a:ext uri="{FF2B5EF4-FFF2-40B4-BE49-F238E27FC236}">
                <a16:creationId xmlns:a16="http://schemas.microsoft.com/office/drawing/2014/main" id="{7150CFE4-97B0-48C6-ACD6-9399CBA119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74" name="Rectangle 56">
            <a:extLst>
              <a:ext uri="{FF2B5EF4-FFF2-40B4-BE49-F238E27FC236}">
                <a16:creationId xmlns:a16="http://schemas.microsoft.com/office/drawing/2014/main" id="{A3C6F7F0-46EA-4F8E-A112-1B517C2B5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58">
            <a:extLst>
              <a:ext uri="{FF2B5EF4-FFF2-40B4-BE49-F238E27FC236}">
                <a16:creationId xmlns:a16="http://schemas.microsoft.com/office/drawing/2014/main" id="{1691A3CC-CDA1-4C3B-9150-FCFB5373D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Content Placeholder 8">
            <a:extLst>
              <a:ext uri="{FF2B5EF4-FFF2-40B4-BE49-F238E27FC236}">
                <a16:creationId xmlns:a16="http://schemas.microsoft.com/office/drawing/2014/main" id="{1FD69970-6F84-5D4C-A380-511735AF3CA4}"/>
              </a:ext>
            </a:extLst>
          </p:cNvPr>
          <p:cNvPicPr>
            <a:picLocks noGrp="1" noChangeAspect="1"/>
          </p:cNvPicPr>
          <p:nvPr>
            <p:ph idx="1"/>
          </p:nvPr>
        </p:nvPicPr>
        <p:blipFill rotWithShape="1">
          <a:blip r:embed="rId5"/>
          <a:srcRect l="8576" r="22590"/>
          <a:stretch/>
        </p:blipFill>
        <p:spPr>
          <a:xfrm>
            <a:off x="4964566" y="-11399"/>
            <a:ext cx="7232906" cy="6869399"/>
          </a:xfrm>
          <a:prstGeom prst="rect">
            <a:avLst/>
          </a:prstGeom>
          <a:ln>
            <a:noFill/>
          </a:ln>
          <a:effectLst/>
        </p:spPr>
      </p:pic>
      <p:pic>
        <p:nvPicPr>
          <p:cNvPr id="76" name="Picture 60">
            <a:extLst>
              <a:ext uri="{FF2B5EF4-FFF2-40B4-BE49-F238E27FC236}">
                <a16:creationId xmlns:a16="http://schemas.microsoft.com/office/drawing/2014/main" id="{25D611BD-13D6-4754-93F1-8ABAB81169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77" name="Rectangle 62">
            <a:extLst>
              <a:ext uri="{FF2B5EF4-FFF2-40B4-BE49-F238E27FC236}">
                <a16:creationId xmlns:a16="http://schemas.microsoft.com/office/drawing/2014/main" id="{D1564798-5942-49A9-89E9-7BF6D0239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3ECFCA7-D33C-174E-862D-1C176A2719BC}"/>
              </a:ext>
            </a:extLst>
          </p:cNvPr>
          <p:cNvSpPr>
            <a:spLocks noGrp="1"/>
          </p:cNvSpPr>
          <p:nvPr>
            <p:ph type="title"/>
          </p:nvPr>
        </p:nvSpPr>
        <p:spPr>
          <a:xfrm>
            <a:off x="680322" y="2063262"/>
            <a:ext cx="3739278" cy="2661138"/>
          </a:xfrm>
        </p:spPr>
        <p:txBody>
          <a:bodyPr vert="horz" lIns="91440" tIns="45720" rIns="91440" bIns="45720" rtlCol="0" anchor="b">
            <a:normAutofit/>
          </a:bodyPr>
          <a:lstStyle/>
          <a:p>
            <a:pPr algn="r"/>
            <a:r>
              <a:rPr lang="en-US" sz="4200" b="1"/>
              <a:t>Experimental Procedure</a:t>
            </a:r>
          </a:p>
        </p:txBody>
      </p:sp>
      <p:sp>
        <p:nvSpPr>
          <p:cNvPr id="4" name="Text Placeholder 3">
            <a:extLst>
              <a:ext uri="{FF2B5EF4-FFF2-40B4-BE49-F238E27FC236}">
                <a16:creationId xmlns:a16="http://schemas.microsoft.com/office/drawing/2014/main" id="{6F001E0C-7AF7-624C-A84E-F8F79E974458}"/>
              </a:ext>
            </a:extLst>
          </p:cNvPr>
          <p:cNvSpPr>
            <a:spLocks noGrp="1"/>
          </p:cNvSpPr>
          <p:nvPr>
            <p:ph type="body" sz="half" idx="2"/>
          </p:nvPr>
        </p:nvSpPr>
        <p:spPr>
          <a:xfrm>
            <a:off x="680323" y="5101298"/>
            <a:ext cx="3739277" cy="1116622"/>
          </a:xfrm>
        </p:spPr>
        <p:txBody>
          <a:bodyPr vert="horz" lIns="91440" tIns="45720" rIns="91440" bIns="45720" rtlCol="0">
            <a:normAutofit/>
          </a:bodyPr>
          <a:lstStyle/>
          <a:p>
            <a:pPr algn="r"/>
            <a:r>
              <a:rPr lang="en-US" sz="2800" dirty="0"/>
              <a:t>What will I be measuring </a:t>
            </a:r>
          </a:p>
        </p:txBody>
      </p:sp>
    </p:spTree>
    <p:extLst>
      <p:ext uri="{BB962C8B-B14F-4D97-AF65-F5344CB8AC3E}">
        <p14:creationId xmlns:p14="http://schemas.microsoft.com/office/powerpoint/2010/main" val="1313204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1" name="Picture 50">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2" name="Picture 52">
            <a:extLst>
              <a:ext uri="{FF2B5EF4-FFF2-40B4-BE49-F238E27FC236}">
                <a16:creationId xmlns:a16="http://schemas.microsoft.com/office/drawing/2014/main" id="{5B5FB5AC-39B2-4094-B486-0FCD501D50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73" name="Picture 54">
            <a:extLst>
              <a:ext uri="{FF2B5EF4-FFF2-40B4-BE49-F238E27FC236}">
                <a16:creationId xmlns:a16="http://schemas.microsoft.com/office/drawing/2014/main" id="{7150CFE4-97B0-48C6-ACD6-9399CBA119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74" name="Rectangle 56">
            <a:extLst>
              <a:ext uri="{FF2B5EF4-FFF2-40B4-BE49-F238E27FC236}">
                <a16:creationId xmlns:a16="http://schemas.microsoft.com/office/drawing/2014/main" id="{A3C6F7F0-46EA-4F8E-A112-1B517C2B5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58">
            <a:extLst>
              <a:ext uri="{FF2B5EF4-FFF2-40B4-BE49-F238E27FC236}">
                <a16:creationId xmlns:a16="http://schemas.microsoft.com/office/drawing/2014/main" id="{1691A3CC-CDA1-4C3B-9150-FCFB5373D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6" name="Picture 60">
            <a:extLst>
              <a:ext uri="{FF2B5EF4-FFF2-40B4-BE49-F238E27FC236}">
                <a16:creationId xmlns:a16="http://schemas.microsoft.com/office/drawing/2014/main" id="{25D611BD-13D6-4754-93F1-8ABAB81169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77" name="Rectangle 62">
            <a:extLst>
              <a:ext uri="{FF2B5EF4-FFF2-40B4-BE49-F238E27FC236}">
                <a16:creationId xmlns:a16="http://schemas.microsoft.com/office/drawing/2014/main" id="{D1564798-5942-49A9-89E9-7BF6D0239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3ECFCA7-D33C-174E-862D-1C176A2719BC}"/>
              </a:ext>
            </a:extLst>
          </p:cNvPr>
          <p:cNvSpPr>
            <a:spLocks noGrp="1"/>
          </p:cNvSpPr>
          <p:nvPr>
            <p:ph type="title"/>
          </p:nvPr>
        </p:nvSpPr>
        <p:spPr>
          <a:xfrm>
            <a:off x="680322" y="2063262"/>
            <a:ext cx="3739278" cy="2661138"/>
          </a:xfrm>
        </p:spPr>
        <p:txBody>
          <a:bodyPr vert="horz" lIns="91440" tIns="45720" rIns="91440" bIns="45720" rtlCol="0" anchor="b">
            <a:normAutofit/>
          </a:bodyPr>
          <a:lstStyle/>
          <a:p>
            <a:pPr algn="r"/>
            <a:r>
              <a:rPr lang="en-US" sz="4200" b="1" dirty="0"/>
              <a:t>Experimental Procedure cont.</a:t>
            </a:r>
          </a:p>
        </p:txBody>
      </p:sp>
      <p:sp>
        <p:nvSpPr>
          <p:cNvPr id="4" name="Text Placeholder 3">
            <a:extLst>
              <a:ext uri="{FF2B5EF4-FFF2-40B4-BE49-F238E27FC236}">
                <a16:creationId xmlns:a16="http://schemas.microsoft.com/office/drawing/2014/main" id="{6F001E0C-7AF7-624C-A84E-F8F79E974458}"/>
              </a:ext>
            </a:extLst>
          </p:cNvPr>
          <p:cNvSpPr>
            <a:spLocks noGrp="1"/>
          </p:cNvSpPr>
          <p:nvPr>
            <p:ph type="body" sz="half" idx="2"/>
          </p:nvPr>
        </p:nvSpPr>
        <p:spPr>
          <a:xfrm>
            <a:off x="680323" y="5101298"/>
            <a:ext cx="3739277" cy="1116622"/>
          </a:xfrm>
        </p:spPr>
        <p:txBody>
          <a:bodyPr vert="horz" lIns="91440" tIns="45720" rIns="91440" bIns="45720" rtlCol="0">
            <a:normAutofit/>
          </a:bodyPr>
          <a:lstStyle/>
          <a:p>
            <a:pPr algn="r"/>
            <a:r>
              <a:rPr lang="en-US" sz="2800" dirty="0"/>
              <a:t>When &amp; Where will I be measuring?</a:t>
            </a:r>
          </a:p>
        </p:txBody>
      </p:sp>
      <p:pic>
        <p:nvPicPr>
          <p:cNvPr id="7" name="Content Placeholder 6" descr="A sign in front of a brick building&#10;&#10;Description automatically generated">
            <a:extLst>
              <a:ext uri="{FF2B5EF4-FFF2-40B4-BE49-F238E27FC236}">
                <a16:creationId xmlns:a16="http://schemas.microsoft.com/office/drawing/2014/main" id="{EE5B9234-599E-E84A-A60A-BBD8E6423FA7}"/>
              </a:ext>
            </a:extLst>
          </p:cNvPr>
          <p:cNvPicPr>
            <a:picLocks noGrp="1" noChangeAspect="1"/>
          </p:cNvPicPr>
          <p:nvPr>
            <p:ph idx="1"/>
          </p:nvPr>
        </p:nvPicPr>
        <p:blipFill>
          <a:blip r:embed="rId5"/>
          <a:stretch>
            <a:fillRect/>
          </a:stretch>
        </p:blipFill>
        <p:spPr>
          <a:xfrm>
            <a:off x="4954621" y="1707906"/>
            <a:ext cx="7224257" cy="4510014"/>
          </a:xfrm>
        </p:spPr>
      </p:pic>
    </p:spTree>
    <p:extLst>
      <p:ext uri="{BB962C8B-B14F-4D97-AF65-F5344CB8AC3E}">
        <p14:creationId xmlns:p14="http://schemas.microsoft.com/office/powerpoint/2010/main" val="760039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9224C-D723-814C-901D-24667772916C}"/>
              </a:ext>
            </a:extLst>
          </p:cNvPr>
          <p:cNvSpPr>
            <a:spLocks noGrp="1"/>
          </p:cNvSpPr>
          <p:nvPr>
            <p:ph type="title"/>
          </p:nvPr>
        </p:nvSpPr>
        <p:spPr/>
        <p:txBody>
          <a:bodyPr/>
          <a:lstStyle/>
          <a:p>
            <a:r>
              <a:rPr lang="en-US" dirty="0"/>
              <a:t>Next Step?</a:t>
            </a:r>
          </a:p>
        </p:txBody>
      </p:sp>
      <p:sp>
        <p:nvSpPr>
          <p:cNvPr id="3" name="Content Placeholder 2">
            <a:extLst>
              <a:ext uri="{FF2B5EF4-FFF2-40B4-BE49-F238E27FC236}">
                <a16:creationId xmlns:a16="http://schemas.microsoft.com/office/drawing/2014/main" id="{AD411FEA-6F8C-0B4A-AFE8-0E2F982BDA76}"/>
              </a:ext>
            </a:extLst>
          </p:cNvPr>
          <p:cNvSpPr>
            <a:spLocks noGrp="1"/>
          </p:cNvSpPr>
          <p:nvPr>
            <p:ph idx="1"/>
          </p:nvPr>
        </p:nvSpPr>
        <p:spPr>
          <a:xfrm>
            <a:off x="560832" y="2336873"/>
            <a:ext cx="9733350" cy="3599313"/>
          </a:xfrm>
        </p:spPr>
        <p:txBody>
          <a:bodyPr/>
          <a:lstStyle/>
          <a:p>
            <a:r>
              <a:rPr lang="en-US" dirty="0"/>
              <a:t>Utilize </a:t>
            </a:r>
            <a:r>
              <a:rPr lang="en-US" sz="2800" dirty="0"/>
              <a:t>Wireshark's</a:t>
            </a:r>
            <a:r>
              <a:rPr lang="en-US" dirty="0"/>
              <a:t> different tools to identify issues</a:t>
            </a:r>
          </a:p>
          <a:p>
            <a:pPr lvl="1"/>
            <a:r>
              <a:rPr lang="en-US" sz="2400" dirty="0"/>
              <a:t>Expert Information Log</a:t>
            </a:r>
          </a:p>
          <a:p>
            <a:pPr lvl="1"/>
            <a:r>
              <a:rPr lang="en-US" sz="2400" dirty="0"/>
              <a:t>I/O Graphs </a:t>
            </a:r>
          </a:p>
          <a:p>
            <a:r>
              <a:rPr lang="en-US" sz="2800" dirty="0"/>
              <a:t>Analyze network protocols</a:t>
            </a:r>
          </a:p>
          <a:p>
            <a:pPr lvl="1"/>
            <a:r>
              <a:rPr lang="en-US" sz="2400" dirty="0"/>
              <a:t>Which protocols can effect network performance </a:t>
            </a:r>
          </a:p>
          <a:p>
            <a:r>
              <a:rPr lang="en-US" sz="2800" dirty="0"/>
              <a:t>Create a Network Baselines based time frames </a:t>
            </a:r>
          </a:p>
          <a:p>
            <a:endParaRPr lang="en-US" dirty="0"/>
          </a:p>
        </p:txBody>
      </p:sp>
    </p:spTree>
    <p:extLst>
      <p:ext uri="{BB962C8B-B14F-4D97-AF65-F5344CB8AC3E}">
        <p14:creationId xmlns:p14="http://schemas.microsoft.com/office/powerpoint/2010/main" val="996437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15D28-217F-1E45-B4D1-F0350E831D67}"/>
              </a:ext>
            </a:extLst>
          </p:cNvPr>
          <p:cNvSpPr>
            <a:spLocks noGrp="1"/>
          </p:cNvSpPr>
          <p:nvPr>
            <p:ph type="title"/>
          </p:nvPr>
        </p:nvSpPr>
        <p:spPr/>
        <p:txBody>
          <a:bodyPr/>
          <a:lstStyle/>
          <a:p>
            <a:r>
              <a:rPr lang="en-US" dirty="0"/>
              <a:t>Error Logs</a:t>
            </a:r>
          </a:p>
        </p:txBody>
      </p:sp>
      <p:pic>
        <p:nvPicPr>
          <p:cNvPr id="6" name="Content Placeholder 5" descr="A screenshot of a computer screen&#10;&#10;Description automatically generated">
            <a:extLst>
              <a:ext uri="{FF2B5EF4-FFF2-40B4-BE49-F238E27FC236}">
                <a16:creationId xmlns:a16="http://schemas.microsoft.com/office/drawing/2014/main" id="{613DB57E-D5E5-904E-ACCB-E0A518FBE3D0}"/>
              </a:ext>
            </a:extLst>
          </p:cNvPr>
          <p:cNvPicPr>
            <a:picLocks noGrp="1" noChangeAspect="1"/>
          </p:cNvPicPr>
          <p:nvPr>
            <p:ph sz="half" idx="1"/>
          </p:nvPr>
        </p:nvPicPr>
        <p:blipFill>
          <a:blip r:embed="rId3"/>
          <a:stretch>
            <a:fillRect/>
          </a:stretch>
        </p:blipFill>
        <p:spPr>
          <a:xfrm>
            <a:off x="680319" y="1834166"/>
            <a:ext cx="5145022" cy="5394960"/>
          </a:xfrm>
        </p:spPr>
      </p:pic>
      <p:pic>
        <p:nvPicPr>
          <p:cNvPr id="8" name="Content Placeholder 7" descr="A screenshot of a computer screen&#10;&#10;Description automatically generated">
            <a:extLst>
              <a:ext uri="{FF2B5EF4-FFF2-40B4-BE49-F238E27FC236}">
                <a16:creationId xmlns:a16="http://schemas.microsoft.com/office/drawing/2014/main" id="{FE711BC2-47A0-9544-91EC-485D2E58457E}"/>
              </a:ext>
            </a:extLst>
          </p:cNvPr>
          <p:cNvPicPr>
            <a:picLocks noGrp="1" noChangeAspect="1"/>
          </p:cNvPicPr>
          <p:nvPr>
            <p:ph sz="half" idx="2"/>
          </p:nvPr>
        </p:nvPicPr>
        <p:blipFill>
          <a:blip r:embed="rId4"/>
          <a:stretch>
            <a:fillRect/>
          </a:stretch>
        </p:blipFill>
        <p:spPr>
          <a:xfrm>
            <a:off x="5825341" y="1834166"/>
            <a:ext cx="5179044" cy="5394960"/>
          </a:xfrm>
        </p:spPr>
      </p:pic>
    </p:spTree>
    <p:extLst>
      <p:ext uri="{BB962C8B-B14F-4D97-AF65-F5344CB8AC3E}">
        <p14:creationId xmlns:p14="http://schemas.microsoft.com/office/powerpoint/2010/main" val="368250638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2041</TotalTime>
  <Words>356</Words>
  <Application>Microsoft Macintosh PowerPoint</Application>
  <PresentationFormat>Widescreen</PresentationFormat>
  <Paragraphs>39</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Berlin</vt:lpstr>
      <vt:lpstr> Mini-Research Project</vt:lpstr>
      <vt:lpstr>Discussion with Interviewee </vt:lpstr>
      <vt:lpstr>Interview Questions</vt:lpstr>
      <vt:lpstr>Problem?</vt:lpstr>
      <vt:lpstr>What Ill be using</vt:lpstr>
      <vt:lpstr>Experimental Procedure</vt:lpstr>
      <vt:lpstr>Experimental Procedure cont.</vt:lpstr>
      <vt:lpstr>Next Step?</vt:lpstr>
      <vt:lpstr>Error Logs</vt:lpstr>
      <vt:lpstr>I/O Graphs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Mini-Research Project</dc:title>
  <dc:creator>Myron O Willock</dc:creator>
  <cp:lastModifiedBy>Myron O Willock</cp:lastModifiedBy>
  <cp:revision>9</cp:revision>
  <dcterms:created xsi:type="dcterms:W3CDTF">2019-05-01T02:41:50Z</dcterms:created>
  <dcterms:modified xsi:type="dcterms:W3CDTF">2019-05-02T12:43:30Z</dcterms:modified>
</cp:coreProperties>
</file>