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9" r:id="rId5"/>
    <p:sldId id="290" r:id="rId6"/>
    <p:sldId id="297" r:id="rId7"/>
    <p:sldId id="291" r:id="rId8"/>
    <p:sldId id="295" r:id="rId9"/>
    <p:sldId id="296" r:id="rId10"/>
    <p:sldId id="300" r:id="rId11"/>
    <p:sldId id="292" r:id="rId12"/>
    <p:sldId id="302" r:id="rId13"/>
    <p:sldId id="306" r:id="rId14"/>
    <p:sldId id="304" r:id="rId15"/>
    <p:sldId id="303" r:id="rId16"/>
    <p:sldId id="308" r:id="rId17"/>
    <p:sldId id="309" r:id="rId18"/>
    <p:sldId id="293" r:id="rId19"/>
    <p:sldId id="298" r:id="rId20"/>
    <p:sldId id="299" r:id="rId21"/>
    <p:sldId id="307" r:id="rId22"/>
    <p:sldId id="294" r:id="rId23"/>
    <p:sldId id="305"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8" autoAdjust="0"/>
    <p:restoredTop sz="94280" autoAdjust="0"/>
  </p:normalViewPr>
  <p:slideViewPr>
    <p:cSldViewPr>
      <p:cViewPr varScale="1">
        <p:scale>
          <a:sx n="95" d="100"/>
          <a:sy n="95" d="100"/>
        </p:scale>
        <p:origin x="512" y="6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12/12/2016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12/12/2016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smtClean="0"/>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smtClean="0"/>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12/12/2016</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12/12/2016</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12/12/2016</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smtClean="0"/>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12/12/2016</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12/12/2016</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12/12/2016</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12/12/2016</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smtClean="0"/>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smtClean="0"/>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12/12/2016</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Video game </a:t>
            </a:r>
            <a:br>
              <a:rPr lang="en-US" dirty="0" smtClean="0"/>
            </a:br>
            <a:r>
              <a:rPr lang="en-US" dirty="0" smtClean="0"/>
              <a:t>recommendation system</a:t>
            </a:r>
            <a:endParaRPr lang="en-US" dirty="0"/>
          </a:p>
        </p:txBody>
      </p:sp>
      <p:sp>
        <p:nvSpPr>
          <p:cNvPr id="2" name="Subtitle 1"/>
          <p:cNvSpPr>
            <a:spLocks noGrp="1"/>
          </p:cNvSpPr>
          <p:nvPr>
            <p:ph type="subTitle" idx="1"/>
          </p:nvPr>
        </p:nvSpPr>
        <p:spPr/>
        <p:txBody>
          <a:bodyPr>
            <a:normAutofit/>
          </a:bodyPr>
          <a:lstStyle/>
          <a:p>
            <a:r>
              <a:rPr lang="en-US" dirty="0" smtClean="0"/>
              <a:t>By: Matt Wishoff, David Chau, Thomas </a:t>
            </a:r>
            <a:r>
              <a:rPr lang="en-US" dirty="0" err="1" smtClean="0"/>
              <a:t>Tse</a:t>
            </a:r>
            <a:endParaRPr lang="en-US"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Query results</a:t>
            </a:r>
            <a:endParaRPr lang="en-US" dirty="0"/>
          </a:p>
        </p:txBody>
      </p:sp>
      <p:sp>
        <p:nvSpPr>
          <p:cNvPr id="3" name="Content Placeholder 2"/>
          <p:cNvSpPr>
            <a:spLocks noGrp="1"/>
          </p:cNvSpPr>
          <p:nvPr>
            <p:ph idx="1"/>
          </p:nvPr>
        </p:nvSpPr>
        <p:spPr/>
        <p:txBody>
          <a:bodyPr/>
          <a:lstStyle/>
          <a:p>
            <a:r>
              <a:rPr lang="en-US" dirty="0" smtClean="0"/>
              <a:t>We decide to return a set of games over 70% to include variety.</a:t>
            </a:r>
          </a:p>
          <a:p>
            <a:r>
              <a:rPr lang="en-US" dirty="0" smtClean="0"/>
              <a:t>We </a:t>
            </a:r>
            <a:r>
              <a:rPr lang="en-US" dirty="0" smtClean="0"/>
              <a:t>return ~5 games with 90+ scores</a:t>
            </a:r>
          </a:p>
          <a:p>
            <a:r>
              <a:rPr lang="en-US" dirty="0" smtClean="0"/>
              <a:t>~5 games with scores between 80 – 90</a:t>
            </a:r>
          </a:p>
          <a:p>
            <a:r>
              <a:rPr lang="en-US" dirty="0" smtClean="0"/>
              <a:t>~5 games with scores between 70 – </a:t>
            </a:r>
            <a:r>
              <a:rPr lang="en-US" dirty="0" smtClean="0"/>
              <a:t>80</a:t>
            </a:r>
          </a:p>
          <a:p>
            <a:r>
              <a:rPr lang="en-US" dirty="0"/>
              <a:t>We return one highly correlated game with the rest of the results.</a:t>
            </a:r>
          </a:p>
          <a:p>
            <a:pPr marL="0" indent="0">
              <a:buNone/>
            </a:pPr>
            <a:endParaRPr lang="en-US" dirty="0" smtClean="0"/>
          </a:p>
        </p:txBody>
      </p:sp>
    </p:spTree>
    <p:extLst>
      <p:ext uri="{BB962C8B-B14F-4D97-AF65-F5344CB8AC3E}">
        <p14:creationId xmlns:p14="http://schemas.microsoft.com/office/powerpoint/2010/main" val="254235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between games</a:t>
            </a:r>
            <a:endParaRPr lang="en-US" dirty="0"/>
          </a:p>
        </p:txBody>
      </p:sp>
      <p:sp>
        <p:nvSpPr>
          <p:cNvPr id="3" name="Content Placeholder 2"/>
          <p:cNvSpPr>
            <a:spLocks noGrp="1"/>
          </p:cNvSpPr>
          <p:nvPr>
            <p:ph idx="1"/>
          </p:nvPr>
        </p:nvSpPr>
        <p:spPr/>
        <p:txBody>
          <a:bodyPr/>
          <a:lstStyle/>
          <a:p>
            <a:r>
              <a:rPr lang="en-US" dirty="0" smtClean="0"/>
              <a:t>We gather data about Steam users, ~3600 users.</a:t>
            </a:r>
          </a:p>
          <a:p>
            <a:r>
              <a:rPr lang="en-US" dirty="0" smtClean="0"/>
              <a:t>Make pairings between games of the same genre and save to a hash.</a:t>
            </a:r>
          </a:p>
          <a:p>
            <a:r>
              <a:rPr lang="en-US" dirty="0" smtClean="0"/>
              <a:t>When a game pairing is seen again, we increment a counter in the hash by 1.</a:t>
            </a:r>
          </a:p>
          <a:p>
            <a:r>
              <a:rPr lang="en-US" dirty="0" smtClean="0"/>
              <a:t>Once we reach a threshold of ~1/3 of our users we consider the games correlated.</a:t>
            </a:r>
            <a:endParaRPr lang="en-US" dirty="0"/>
          </a:p>
        </p:txBody>
      </p:sp>
    </p:spTree>
    <p:extLst>
      <p:ext uri="{BB962C8B-B14F-4D97-AF65-F5344CB8AC3E}">
        <p14:creationId xmlns:p14="http://schemas.microsoft.com/office/powerpoint/2010/main" val="192748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irrelevant results </a:t>
            </a:r>
            <a:endParaRPr lang="en-US" dirty="0"/>
          </a:p>
        </p:txBody>
      </p:sp>
      <p:sp>
        <p:nvSpPr>
          <p:cNvPr id="3" name="Content Placeholder 2"/>
          <p:cNvSpPr>
            <a:spLocks noGrp="1"/>
          </p:cNvSpPr>
          <p:nvPr>
            <p:ph idx="1"/>
          </p:nvPr>
        </p:nvSpPr>
        <p:spPr/>
        <p:txBody>
          <a:bodyPr/>
          <a:lstStyle/>
          <a:p>
            <a:r>
              <a:rPr lang="en-US" dirty="0" smtClean="0"/>
              <a:t>We only return games of the same genre(s</a:t>
            </a:r>
            <a:r>
              <a:rPr lang="en-US" dirty="0" smtClean="0"/>
              <a:t>).</a:t>
            </a:r>
          </a:p>
          <a:p>
            <a:endParaRPr lang="en-US" dirty="0" smtClean="0"/>
          </a:p>
          <a:p>
            <a:r>
              <a:rPr lang="en-US" dirty="0" smtClean="0"/>
              <a:t>If provided the users Steam ID with the query, we’re able to filter out games that the user already owns. </a:t>
            </a:r>
          </a:p>
          <a:p>
            <a:endParaRPr lang="en-US" dirty="0"/>
          </a:p>
        </p:txBody>
      </p:sp>
    </p:spTree>
    <p:extLst>
      <p:ext uri="{BB962C8B-B14F-4D97-AF65-F5344CB8AC3E}">
        <p14:creationId xmlns:p14="http://schemas.microsoft.com/office/powerpoint/2010/main" val="120769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feedback</a:t>
            </a:r>
          </a:p>
        </p:txBody>
      </p:sp>
      <p:sp>
        <p:nvSpPr>
          <p:cNvPr id="3" name="Content Placeholder 2"/>
          <p:cNvSpPr>
            <a:spLocks noGrp="1"/>
          </p:cNvSpPr>
          <p:nvPr>
            <p:ph idx="1"/>
          </p:nvPr>
        </p:nvSpPr>
        <p:spPr/>
        <p:txBody>
          <a:bodyPr/>
          <a:lstStyle/>
          <a:p>
            <a:r>
              <a:rPr lang="en-US" dirty="0"/>
              <a:t>When we return a list of games, we know if one of the results are clicked and keep a count of how many times the result is clicked</a:t>
            </a:r>
            <a:r>
              <a:rPr lang="en-US" dirty="0" smtClean="0"/>
              <a:t>.</a:t>
            </a:r>
          </a:p>
          <a:p>
            <a:pPr marL="0" indent="0">
              <a:buNone/>
            </a:pPr>
            <a:endParaRPr lang="en-US" dirty="0" smtClean="0"/>
          </a:p>
          <a:p>
            <a:r>
              <a:rPr lang="en-US" dirty="0"/>
              <a:t>However we were unsure of how to incorporate the feedback into our recommendation algorithm in a good way.</a:t>
            </a:r>
          </a:p>
          <a:p>
            <a:endParaRPr lang="en-US" dirty="0"/>
          </a:p>
        </p:txBody>
      </p:sp>
    </p:spTree>
    <p:extLst>
      <p:ext uri="{BB962C8B-B14F-4D97-AF65-F5344CB8AC3E}">
        <p14:creationId xmlns:p14="http://schemas.microsoft.com/office/powerpoint/2010/main" val="165954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new games to our index</a:t>
            </a:r>
            <a:endParaRPr lang="en-US" dirty="0"/>
          </a:p>
        </p:txBody>
      </p:sp>
      <p:sp>
        <p:nvSpPr>
          <p:cNvPr id="3" name="Content Placeholder 2"/>
          <p:cNvSpPr>
            <a:spLocks noGrp="1"/>
          </p:cNvSpPr>
          <p:nvPr>
            <p:ph idx="1"/>
          </p:nvPr>
        </p:nvSpPr>
        <p:spPr/>
        <p:txBody>
          <a:bodyPr/>
          <a:lstStyle/>
          <a:p>
            <a:r>
              <a:rPr lang="en-US" dirty="0" smtClean="0"/>
              <a:t>Given the id of a game, we can add it to our index directly on our website.</a:t>
            </a:r>
          </a:p>
          <a:p>
            <a:endParaRPr lang="en-US" dirty="0"/>
          </a:p>
          <a:p>
            <a:r>
              <a:rPr lang="en-US" dirty="0" smtClean="0"/>
              <a:t>After adding it, you can go ahead and query it, and get recommendations for that game.</a:t>
            </a:r>
            <a:endParaRPr lang="en-US" dirty="0"/>
          </a:p>
        </p:txBody>
      </p:sp>
    </p:spTree>
    <p:extLst>
      <p:ext uri="{BB962C8B-B14F-4D97-AF65-F5344CB8AC3E}">
        <p14:creationId xmlns:p14="http://schemas.microsoft.com/office/powerpoint/2010/main" val="372350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to other scores</a:t>
            </a:r>
            <a:endParaRPr lang="en-US" dirty="0"/>
          </a:p>
        </p:txBody>
      </p:sp>
      <p:sp>
        <p:nvSpPr>
          <p:cNvPr id="3" name="Content Placeholder 2"/>
          <p:cNvSpPr>
            <a:spLocks noGrp="1"/>
          </p:cNvSpPr>
          <p:nvPr>
            <p:ph idx="1"/>
          </p:nvPr>
        </p:nvSpPr>
        <p:spPr/>
        <p:txBody>
          <a:bodyPr/>
          <a:lstStyle/>
          <a:p>
            <a:r>
              <a:rPr lang="en-US" dirty="0" smtClean="0"/>
              <a:t>Comparing the star rating given by various sources, to our rating we’ve given the games.</a:t>
            </a:r>
          </a:p>
          <a:p>
            <a:r>
              <a:rPr lang="en-US" dirty="0" err="1" smtClean="0"/>
              <a:t>Spelunky</a:t>
            </a:r>
            <a:r>
              <a:rPr lang="en-US" dirty="0" smtClean="0"/>
              <a:t> ~ </a:t>
            </a:r>
            <a:r>
              <a:rPr lang="en-US" dirty="0" smtClean="0"/>
              <a:t>4.3/5 </a:t>
            </a:r>
            <a:r>
              <a:rPr lang="en-US" dirty="0" smtClean="0"/>
              <a:t>stars, we rated it 0.77</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3352800"/>
            <a:ext cx="5485050" cy="3276627"/>
          </a:xfrm>
          <a:prstGeom prst="rect">
            <a:avLst/>
          </a:prstGeom>
        </p:spPr>
      </p:pic>
    </p:spTree>
    <p:extLst>
      <p:ext uri="{BB962C8B-B14F-4D97-AF65-F5344CB8AC3E}">
        <p14:creationId xmlns:p14="http://schemas.microsoft.com/office/powerpoint/2010/main" val="296664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to other scores</a:t>
            </a:r>
          </a:p>
        </p:txBody>
      </p:sp>
      <p:sp>
        <p:nvSpPr>
          <p:cNvPr id="3" name="Content Placeholder 2"/>
          <p:cNvSpPr>
            <a:spLocks noGrp="1"/>
          </p:cNvSpPr>
          <p:nvPr>
            <p:ph idx="1"/>
          </p:nvPr>
        </p:nvSpPr>
        <p:spPr/>
        <p:txBody>
          <a:bodyPr/>
          <a:lstStyle/>
          <a:p>
            <a:r>
              <a:rPr lang="en-US" dirty="0" smtClean="0"/>
              <a:t>Cities: Skylines ~ 4/5 stars, </a:t>
            </a:r>
            <a:r>
              <a:rPr lang="en-US" dirty="0"/>
              <a:t>we rated it </a:t>
            </a:r>
            <a:r>
              <a:rPr lang="en-US" dirty="0" smtClean="0"/>
              <a:t>0.76</a:t>
            </a:r>
          </a:p>
          <a:p>
            <a:endParaRPr lang="en-US" dirty="0"/>
          </a:p>
          <a:p>
            <a:endParaRPr lang="en-US" dirty="0" smtClean="0"/>
          </a:p>
          <a:p>
            <a:endParaRPr lang="en-US" dirty="0"/>
          </a:p>
          <a:p>
            <a:r>
              <a:rPr lang="en-US" dirty="0" smtClean="0"/>
              <a:t>Counter-Strike: Condition Zero ~ 4.5/5 stars, </a:t>
            </a:r>
            <a:r>
              <a:rPr lang="en-US" dirty="0"/>
              <a:t>we rated it 0.84</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012" y="2438400"/>
            <a:ext cx="5161939" cy="914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661" y="4876800"/>
            <a:ext cx="8200109" cy="914400"/>
          </a:xfrm>
          <a:prstGeom prst="rect">
            <a:avLst/>
          </a:prstGeom>
        </p:spPr>
      </p:pic>
    </p:spTree>
    <p:extLst>
      <p:ext uri="{BB962C8B-B14F-4D97-AF65-F5344CB8AC3E}">
        <p14:creationId xmlns:p14="http://schemas.microsoft.com/office/powerpoint/2010/main" val="39627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to other scores</a:t>
            </a:r>
          </a:p>
        </p:txBody>
      </p:sp>
      <p:sp>
        <p:nvSpPr>
          <p:cNvPr id="3" name="Content Placeholder 2"/>
          <p:cNvSpPr>
            <a:spLocks noGrp="1"/>
          </p:cNvSpPr>
          <p:nvPr>
            <p:ph idx="1"/>
          </p:nvPr>
        </p:nvSpPr>
        <p:spPr/>
        <p:txBody>
          <a:bodyPr/>
          <a:lstStyle/>
          <a:p>
            <a:r>
              <a:rPr lang="en-US" dirty="0"/>
              <a:t>Railroad </a:t>
            </a:r>
            <a:r>
              <a:rPr lang="en-US" dirty="0" smtClean="0"/>
              <a:t>Tycoon 3 ~ </a:t>
            </a:r>
            <a:r>
              <a:rPr lang="en-US" dirty="0"/>
              <a:t>3.5/5 </a:t>
            </a:r>
            <a:r>
              <a:rPr lang="en-US" dirty="0" smtClean="0"/>
              <a:t>stars, we </a:t>
            </a:r>
            <a:r>
              <a:rPr lang="en-US" dirty="0"/>
              <a:t>rated it </a:t>
            </a:r>
            <a:r>
              <a:rPr lang="en-US" dirty="0" smtClean="0"/>
              <a:t>0.67</a:t>
            </a:r>
          </a:p>
          <a:p>
            <a:endParaRPr lang="en-US" dirty="0"/>
          </a:p>
          <a:p>
            <a:endParaRPr lang="en-US" dirty="0" smtClean="0"/>
          </a:p>
          <a:p>
            <a:endParaRPr lang="en-US" dirty="0"/>
          </a:p>
          <a:p>
            <a:r>
              <a:rPr lang="en-US" dirty="0" smtClean="0"/>
              <a:t>Counter-Strike: Global Offensive ~ 4.5/5 stars we rated it 0.52</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2438400"/>
            <a:ext cx="6533318" cy="914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812" y="4876799"/>
            <a:ext cx="6533318" cy="791143"/>
          </a:xfrm>
          <a:prstGeom prst="rect">
            <a:avLst/>
          </a:prstGeom>
        </p:spPr>
      </p:pic>
    </p:spTree>
    <p:extLst>
      <p:ext uri="{BB962C8B-B14F-4D97-AF65-F5344CB8AC3E}">
        <p14:creationId xmlns:p14="http://schemas.microsoft.com/office/powerpoint/2010/main" val="115146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We tested our recommendation system on some of our friends.</a:t>
            </a:r>
          </a:p>
          <a:p>
            <a:r>
              <a:rPr lang="en-US" dirty="0" smtClean="0"/>
              <a:t>They were all able to find games they were interested in.</a:t>
            </a:r>
          </a:p>
          <a:p>
            <a:r>
              <a:rPr lang="en-US" dirty="0" smtClean="0"/>
              <a:t>Shane queried “Doom ii”, selected “</a:t>
            </a:r>
            <a:r>
              <a:rPr lang="en-US" dirty="0" err="1"/>
              <a:t>B</a:t>
            </a:r>
            <a:r>
              <a:rPr lang="en-US" dirty="0" err="1" smtClean="0"/>
              <a:t>roforce</a:t>
            </a:r>
            <a:r>
              <a:rPr lang="en-US" dirty="0" smtClean="0"/>
              <a:t>” from results</a:t>
            </a:r>
          </a:p>
          <a:p>
            <a:r>
              <a:rPr lang="en-US" dirty="0" smtClean="0"/>
              <a:t>Trent queried “Off world trading company”, selected “Rome total war alexander” from results</a:t>
            </a:r>
          </a:p>
          <a:p>
            <a:r>
              <a:rPr lang="en-US" dirty="0" smtClean="0"/>
              <a:t>Emil queried “</a:t>
            </a:r>
            <a:r>
              <a:rPr lang="en-US" dirty="0" err="1"/>
              <a:t>D</a:t>
            </a:r>
            <a:r>
              <a:rPr lang="en-US" dirty="0" err="1" smtClean="0"/>
              <a:t>ota</a:t>
            </a:r>
            <a:r>
              <a:rPr lang="en-US" dirty="0" smtClean="0"/>
              <a:t> 2”, selected “Waking Mars” from results</a:t>
            </a:r>
            <a:endParaRPr lang="en-US" dirty="0"/>
          </a:p>
        </p:txBody>
      </p:sp>
    </p:spTree>
    <p:extLst>
      <p:ext uri="{BB962C8B-B14F-4D97-AF65-F5344CB8AC3E}">
        <p14:creationId xmlns:p14="http://schemas.microsoft.com/office/powerpoint/2010/main" val="106403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If we have enough reviews we are able to give an accurate score of </a:t>
            </a:r>
            <a:r>
              <a:rPr lang="en-US" dirty="0"/>
              <a:t>a</a:t>
            </a:r>
            <a:r>
              <a:rPr lang="en-US" dirty="0" smtClean="0"/>
              <a:t> game.</a:t>
            </a:r>
          </a:p>
          <a:p>
            <a:r>
              <a:rPr lang="en-US" dirty="0" smtClean="0"/>
              <a:t>TF.IDF is not the only way to score games.</a:t>
            </a:r>
          </a:p>
          <a:p>
            <a:r>
              <a:rPr lang="en-US" dirty="0" smtClean="0"/>
              <a:t>Finding highly correlated games is an excellent way to recommend games.</a:t>
            </a:r>
          </a:p>
          <a:p>
            <a:r>
              <a:rPr lang="en-US" dirty="0" smtClean="0"/>
              <a:t>User data is the key to give more accurate recommendations.</a:t>
            </a:r>
            <a:endParaRPr lang="en-US" dirty="0"/>
          </a:p>
        </p:txBody>
      </p:sp>
    </p:spTree>
    <p:extLst>
      <p:ext uri="{BB962C8B-B14F-4D97-AF65-F5344CB8AC3E}">
        <p14:creationId xmlns:p14="http://schemas.microsoft.com/office/powerpoint/2010/main" val="186454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The problem</a:t>
            </a:r>
            <a:endParaRPr lang="en-US" dirty="0"/>
          </a:p>
        </p:txBody>
      </p:sp>
      <p:sp>
        <p:nvSpPr>
          <p:cNvPr id="3" name="Content Placeholder 2"/>
          <p:cNvSpPr>
            <a:spLocks noGrp="1"/>
          </p:cNvSpPr>
          <p:nvPr>
            <p:ph idx="1"/>
          </p:nvPr>
        </p:nvSpPr>
        <p:spPr/>
        <p:txBody>
          <a:bodyPr/>
          <a:lstStyle/>
          <a:p>
            <a:r>
              <a:rPr lang="en-US" dirty="0" smtClean="0"/>
              <a:t>There are no good recommendation systems for video games.</a:t>
            </a:r>
          </a:p>
          <a:p>
            <a:r>
              <a:rPr lang="en-US" dirty="0" smtClean="0"/>
              <a:t>Lots of filters, but no reliable scoring of games.</a:t>
            </a:r>
          </a:p>
          <a:p>
            <a:r>
              <a:rPr lang="en-US" dirty="0" smtClean="0"/>
              <a:t>Star scoring is not entirely accurate.</a:t>
            </a:r>
          </a:p>
          <a:p>
            <a:r>
              <a:rPr lang="en-US" dirty="0" smtClean="0"/>
              <a:t>We aim to provide accurate scoring of games, to better recommend a game. As well as recommending games the user does not already own.</a:t>
            </a:r>
            <a:endParaRPr lang="en-US" dirty="0"/>
          </a:p>
        </p:txBody>
      </p:sp>
    </p:spTree>
    <p:extLst>
      <p:ext uri="{BB962C8B-B14F-4D97-AF65-F5344CB8AC3E}">
        <p14:creationId xmlns:p14="http://schemas.microsoft.com/office/powerpoint/2010/main" val="362889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Expanding our index to include more reviews for better accuracy.</a:t>
            </a:r>
          </a:p>
          <a:p>
            <a:r>
              <a:rPr lang="en-US" dirty="0" smtClean="0"/>
              <a:t>Expanding our index of games so that we can better recommend a variety of games.</a:t>
            </a:r>
          </a:p>
          <a:p>
            <a:r>
              <a:rPr lang="en-US" dirty="0" smtClean="0"/>
              <a:t>Include the user feedback into our recommendation algorithm instead of just collecting it.</a:t>
            </a:r>
          </a:p>
          <a:p>
            <a:r>
              <a:rPr lang="en-US" dirty="0" smtClean="0"/>
              <a:t>When a user puts in their user ID we could index the games not in our system already.</a:t>
            </a:r>
            <a:endParaRPr lang="en-US" dirty="0"/>
          </a:p>
        </p:txBody>
      </p:sp>
    </p:spTree>
    <p:extLst>
      <p:ext uri="{BB962C8B-B14F-4D97-AF65-F5344CB8AC3E}">
        <p14:creationId xmlns:p14="http://schemas.microsoft.com/office/powerpoint/2010/main" val="222275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Failed approaches</a:t>
            </a:r>
            <a:endParaRPr lang="en-US" dirty="0"/>
          </a:p>
        </p:txBody>
      </p:sp>
      <p:sp>
        <p:nvSpPr>
          <p:cNvPr id="3" name="Content Placeholder 2"/>
          <p:cNvSpPr>
            <a:spLocks noGrp="1"/>
          </p:cNvSpPr>
          <p:nvPr>
            <p:ph idx="1"/>
          </p:nvPr>
        </p:nvSpPr>
        <p:spPr/>
        <p:txBody>
          <a:bodyPr/>
          <a:lstStyle/>
          <a:p>
            <a:r>
              <a:rPr lang="en-US" dirty="0" smtClean="0"/>
              <a:t>We wanted to make an Android mobile application.</a:t>
            </a:r>
          </a:p>
          <a:p>
            <a:r>
              <a:rPr lang="en-US" dirty="0" smtClean="0"/>
              <a:t>Problems with Apache </a:t>
            </a:r>
            <a:r>
              <a:rPr lang="en-US" dirty="0" err="1"/>
              <a:t>S</a:t>
            </a:r>
            <a:r>
              <a:rPr lang="en-US" dirty="0" err="1" smtClean="0"/>
              <a:t>olr</a:t>
            </a:r>
            <a:r>
              <a:rPr lang="en-US" dirty="0" smtClean="0"/>
              <a:t>, and Indri.</a:t>
            </a:r>
          </a:p>
          <a:p>
            <a:pPr marL="0" indent="0">
              <a:buNone/>
            </a:pPr>
            <a:endParaRPr lang="en-US" dirty="0" smtClean="0"/>
          </a:p>
          <a:p>
            <a:r>
              <a:rPr lang="en-US" dirty="0" smtClean="0"/>
              <a:t>Switched to making a website as our delivery device.</a:t>
            </a:r>
          </a:p>
          <a:p>
            <a:r>
              <a:rPr lang="en-US" dirty="0" smtClean="0"/>
              <a:t>Still having problems with Apache </a:t>
            </a:r>
            <a:r>
              <a:rPr lang="en-US" dirty="0" err="1" smtClean="0"/>
              <a:t>Solr</a:t>
            </a:r>
            <a:r>
              <a:rPr lang="en-US" dirty="0" smtClean="0"/>
              <a:t>.</a:t>
            </a:r>
          </a:p>
          <a:p>
            <a:pPr marL="0" indent="0">
              <a:buNone/>
            </a:pPr>
            <a:endParaRPr lang="en-US" dirty="0" smtClean="0"/>
          </a:p>
        </p:txBody>
      </p:sp>
    </p:spTree>
    <p:extLst>
      <p:ext uri="{BB962C8B-B14F-4D97-AF65-F5344CB8AC3E}">
        <p14:creationId xmlns:p14="http://schemas.microsoft.com/office/powerpoint/2010/main" val="141094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Approach</a:t>
            </a:r>
            <a:endParaRPr lang="en-US" dirty="0"/>
          </a:p>
        </p:txBody>
      </p:sp>
      <p:sp>
        <p:nvSpPr>
          <p:cNvPr id="3" name="Content Placeholder 2"/>
          <p:cNvSpPr>
            <a:spLocks noGrp="1"/>
          </p:cNvSpPr>
          <p:nvPr>
            <p:ph idx="1"/>
          </p:nvPr>
        </p:nvSpPr>
        <p:spPr/>
        <p:txBody>
          <a:bodyPr/>
          <a:lstStyle/>
          <a:p>
            <a:r>
              <a:rPr lang="en-US" dirty="0" smtClean="0"/>
              <a:t>We made a website as our delivery system that accepts simple queries of video game names.</a:t>
            </a:r>
            <a:endParaRPr lang="en-US" dirty="0"/>
          </a:p>
          <a:p>
            <a:pPr lvl="1"/>
            <a:r>
              <a:rPr lang="en-US" dirty="0" smtClean="0"/>
              <a:t>EX: “</a:t>
            </a:r>
            <a:r>
              <a:rPr lang="en-US" dirty="0" err="1" smtClean="0"/>
              <a:t>CounterStrike</a:t>
            </a:r>
            <a:r>
              <a:rPr lang="en-US" dirty="0" smtClean="0"/>
              <a:t>”</a:t>
            </a:r>
          </a:p>
          <a:p>
            <a:r>
              <a:rPr lang="en-US" dirty="0" smtClean="0"/>
              <a:t>We decided to not use </a:t>
            </a:r>
            <a:r>
              <a:rPr lang="en-US" dirty="0" err="1" smtClean="0"/>
              <a:t>solr</a:t>
            </a:r>
            <a:r>
              <a:rPr lang="en-US" dirty="0" smtClean="0"/>
              <a:t> in our project and index the data ourselves.</a:t>
            </a:r>
          </a:p>
          <a:p>
            <a:r>
              <a:rPr lang="en-US" dirty="0" smtClean="0"/>
              <a:t>We decided to get most of our data from Steam web pages, instead of APIs.</a:t>
            </a:r>
          </a:p>
        </p:txBody>
      </p:sp>
    </p:spTree>
    <p:extLst>
      <p:ext uri="{BB962C8B-B14F-4D97-AF65-F5344CB8AC3E}">
        <p14:creationId xmlns:p14="http://schemas.microsoft.com/office/powerpoint/2010/main" val="10295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data</a:t>
            </a:r>
            <a:endParaRPr lang="en-US" dirty="0"/>
          </a:p>
        </p:txBody>
      </p:sp>
      <p:sp>
        <p:nvSpPr>
          <p:cNvPr id="3" name="Content Placeholder 2"/>
          <p:cNvSpPr>
            <a:spLocks noGrp="1"/>
          </p:cNvSpPr>
          <p:nvPr>
            <p:ph idx="1"/>
          </p:nvPr>
        </p:nvSpPr>
        <p:spPr/>
        <p:txBody>
          <a:bodyPr/>
          <a:lstStyle/>
          <a:p>
            <a:r>
              <a:rPr lang="en-US" dirty="0" smtClean="0"/>
              <a:t>We tried going to APIs to acquire video game metadata such as </a:t>
            </a:r>
            <a:r>
              <a:rPr lang="en-US" dirty="0" err="1" smtClean="0"/>
              <a:t>GiantBomb</a:t>
            </a:r>
            <a:r>
              <a:rPr lang="en-US" dirty="0" smtClean="0"/>
              <a:t>, Steam, IGDB, </a:t>
            </a:r>
            <a:r>
              <a:rPr lang="en-US" dirty="0" err="1" smtClean="0"/>
              <a:t>theGamesDB</a:t>
            </a:r>
            <a:r>
              <a:rPr lang="en-US" dirty="0" smtClean="0"/>
              <a:t>. All the APIs except Steam were useless.</a:t>
            </a:r>
          </a:p>
          <a:p>
            <a:r>
              <a:rPr lang="en-US" dirty="0" smtClean="0"/>
              <a:t>Getting a list of video games from Steam.</a:t>
            </a:r>
          </a:p>
          <a:p>
            <a:r>
              <a:rPr lang="en-US" dirty="0" smtClean="0"/>
              <a:t>Scraping Steam web pages to acquire the HTML metadata.</a:t>
            </a:r>
          </a:p>
          <a:p>
            <a:r>
              <a:rPr lang="en-US" dirty="0" smtClean="0"/>
              <a:t>Indexing the metadata from the HTML that was scraped from the  Steam pages.</a:t>
            </a:r>
            <a:endParaRPr lang="en-US" dirty="0"/>
          </a:p>
        </p:txBody>
      </p:sp>
    </p:spTree>
    <p:extLst>
      <p:ext uri="{BB962C8B-B14F-4D97-AF65-F5344CB8AC3E}">
        <p14:creationId xmlns:p14="http://schemas.microsoft.com/office/powerpoint/2010/main" val="340543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our indexes look like</a:t>
            </a:r>
            <a:endParaRPr lang="en-US" dirty="0"/>
          </a:p>
        </p:txBody>
      </p:sp>
      <p:sp>
        <p:nvSpPr>
          <p:cNvPr id="3" name="Content Placeholder 2"/>
          <p:cNvSpPr>
            <a:spLocks noGrp="1"/>
          </p:cNvSpPr>
          <p:nvPr>
            <p:ph idx="1"/>
          </p:nvPr>
        </p:nvSpPr>
        <p:spPr/>
        <p:txBody>
          <a:bodyPr>
            <a:normAutofit lnSpcReduction="10000"/>
          </a:bodyPr>
          <a:lstStyle/>
          <a:p>
            <a:r>
              <a:rPr lang="en-US" dirty="0" smtClean="0"/>
              <a:t>Genre Groupings</a:t>
            </a:r>
            <a:endParaRPr lang="en-US" dirty="0"/>
          </a:p>
          <a:p>
            <a:pPr lvl="1"/>
            <a:r>
              <a:rPr lang="en-US" dirty="0" smtClean="0"/>
              <a:t>Hash on genre, points to list</a:t>
            </a:r>
          </a:p>
          <a:p>
            <a:pPr marL="274320" lvl="1" indent="0">
              <a:buNone/>
            </a:pPr>
            <a:r>
              <a:rPr lang="en-US" dirty="0" smtClean="0"/>
              <a:t>Of games in that genre</a:t>
            </a:r>
          </a:p>
          <a:p>
            <a:pPr lvl="1"/>
            <a:endParaRPr lang="en-US" dirty="0"/>
          </a:p>
          <a:p>
            <a:pPr lvl="1"/>
            <a:endParaRPr lang="en-US" dirty="0" smtClean="0"/>
          </a:p>
          <a:p>
            <a:r>
              <a:rPr lang="en-US" dirty="0" smtClean="0"/>
              <a:t>Index</a:t>
            </a:r>
          </a:p>
          <a:p>
            <a:pPr lvl="1"/>
            <a:r>
              <a:rPr lang="en-US" dirty="0"/>
              <a:t>Hash on game name, points</a:t>
            </a:r>
          </a:p>
          <a:p>
            <a:pPr marL="274320" lvl="1" indent="0">
              <a:buNone/>
            </a:pPr>
            <a:r>
              <a:rPr lang="en-US" dirty="0"/>
              <a:t>To genre, score, and </a:t>
            </a:r>
            <a:r>
              <a:rPr lang="en-US" dirty="0" smtClean="0"/>
              <a:t>id</a:t>
            </a:r>
          </a:p>
          <a:p>
            <a:pPr lvl="1"/>
            <a:r>
              <a:rPr lang="en-US" dirty="0"/>
              <a:t>Ability to expand our index, </a:t>
            </a:r>
            <a:endParaRPr lang="en-US" dirty="0" smtClean="0"/>
          </a:p>
          <a:p>
            <a:pPr marL="274320" lvl="1" indent="0">
              <a:buNone/>
            </a:pPr>
            <a:r>
              <a:rPr lang="en-US" dirty="0" smtClean="0"/>
              <a:t>when </a:t>
            </a:r>
            <a:r>
              <a:rPr lang="en-US" dirty="0"/>
              <a:t>given a title of a game.</a:t>
            </a:r>
          </a:p>
          <a:p>
            <a:pPr marL="274320" lvl="1"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1612" y="4343400"/>
            <a:ext cx="4111622" cy="17779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634" y="1803400"/>
            <a:ext cx="6293923" cy="2006599"/>
          </a:xfrm>
          <a:prstGeom prst="rect">
            <a:avLst/>
          </a:prstGeom>
        </p:spPr>
      </p:pic>
    </p:spTree>
    <p:extLst>
      <p:ext uri="{BB962C8B-B14F-4D97-AF65-F5344CB8AC3E}">
        <p14:creationId xmlns:p14="http://schemas.microsoft.com/office/powerpoint/2010/main" val="309740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scoring idea</a:t>
            </a:r>
            <a:endParaRPr lang="en-US" dirty="0"/>
          </a:p>
        </p:txBody>
      </p:sp>
      <p:sp>
        <p:nvSpPr>
          <p:cNvPr id="3" name="Content Placeholder 2"/>
          <p:cNvSpPr>
            <a:spLocks noGrp="1"/>
          </p:cNvSpPr>
          <p:nvPr>
            <p:ph idx="1"/>
          </p:nvPr>
        </p:nvSpPr>
        <p:spPr/>
        <p:txBody>
          <a:bodyPr/>
          <a:lstStyle/>
          <a:p>
            <a:r>
              <a:rPr lang="en-US" dirty="0" smtClean="0"/>
              <a:t>List of positive and negative words</a:t>
            </a:r>
          </a:p>
          <a:p>
            <a:r>
              <a:rPr lang="en-US" dirty="0" smtClean="0"/>
              <a:t>Count all the positive, and negative words</a:t>
            </a:r>
          </a:p>
          <a:p>
            <a:pPr marL="0" indent="0">
              <a:buNone/>
            </a:pPr>
            <a:r>
              <a:rPr lang="en-US" dirty="0" smtClean="0"/>
              <a:t>And find the average to see if the review was </a:t>
            </a:r>
          </a:p>
          <a:p>
            <a:pPr marL="0" indent="0">
              <a:buNone/>
            </a:pPr>
            <a:r>
              <a:rPr lang="en-US" dirty="0" smtClean="0"/>
              <a:t>Positive or negative.</a:t>
            </a:r>
          </a:p>
          <a:p>
            <a:r>
              <a:rPr lang="en-US" dirty="0" smtClean="0"/>
              <a:t>Doesn’t work! Lacking context!</a:t>
            </a:r>
          </a:p>
          <a:p>
            <a:endParaRPr lang="en-US" dirty="0"/>
          </a:p>
        </p:txBody>
      </p:sp>
    </p:spTree>
    <p:extLst>
      <p:ext uri="{BB962C8B-B14F-4D97-AF65-F5344CB8AC3E}">
        <p14:creationId xmlns:p14="http://schemas.microsoft.com/office/powerpoint/2010/main" val="420585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scoring idea</a:t>
            </a:r>
            <a:endParaRPr lang="en-US" dirty="0"/>
          </a:p>
        </p:txBody>
      </p:sp>
      <p:sp>
        <p:nvSpPr>
          <p:cNvPr id="3" name="Content Placeholder 2"/>
          <p:cNvSpPr>
            <a:spLocks noGrp="1"/>
          </p:cNvSpPr>
          <p:nvPr>
            <p:ph idx="1"/>
          </p:nvPr>
        </p:nvSpPr>
        <p:spPr/>
        <p:txBody>
          <a:bodyPr/>
          <a:lstStyle/>
          <a:p>
            <a:r>
              <a:rPr lang="en-US" dirty="0" smtClean="0"/>
              <a:t>We use a Microsoft text analytics API to apply sentiment analysis to the game reviews.</a:t>
            </a:r>
          </a:p>
          <a:p>
            <a:r>
              <a:rPr lang="en-US" dirty="0" smtClean="0"/>
              <a:t>The API returns a value between 0% and 100%</a:t>
            </a:r>
          </a:p>
          <a:p>
            <a:r>
              <a:rPr lang="en-US" dirty="0" smtClean="0"/>
              <a:t>Below 50% is negative sentiment</a:t>
            </a:r>
          </a:p>
          <a:p>
            <a:r>
              <a:rPr lang="en-US" dirty="0" smtClean="0"/>
              <a:t>Above 50% is positive sentiment</a:t>
            </a:r>
          </a:p>
          <a:p>
            <a:r>
              <a:rPr lang="en-US" dirty="0" smtClean="0"/>
              <a:t>Allows us to </a:t>
            </a:r>
            <a:r>
              <a:rPr lang="en-US" dirty="0" err="1" smtClean="0"/>
              <a:t>prescore</a:t>
            </a:r>
            <a:r>
              <a:rPr lang="en-US" dirty="0" smtClean="0"/>
              <a:t> all of our games before a query.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96" y="5357669"/>
            <a:ext cx="4925112" cy="10764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4285" y="5357669"/>
            <a:ext cx="4712117" cy="1076475"/>
          </a:xfrm>
          <a:prstGeom prst="rect">
            <a:avLst/>
          </a:prstGeom>
        </p:spPr>
      </p:pic>
    </p:spTree>
    <p:extLst>
      <p:ext uri="{BB962C8B-B14F-4D97-AF65-F5344CB8AC3E}">
        <p14:creationId xmlns:p14="http://schemas.microsoft.com/office/powerpoint/2010/main" val="13822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query Process</a:t>
            </a:r>
            <a:endParaRPr lang="en-US" dirty="0"/>
          </a:p>
        </p:txBody>
      </p:sp>
      <p:sp>
        <p:nvSpPr>
          <p:cNvPr id="3" name="Content Placeholder 2"/>
          <p:cNvSpPr>
            <a:spLocks noGrp="1"/>
          </p:cNvSpPr>
          <p:nvPr>
            <p:ph idx="1"/>
          </p:nvPr>
        </p:nvSpPr>
        <p:spPr/>
        <p:txBody>
          <a:bodyPr/>
          <a:lstStyle/>
          <a:p>
            <a:r>
              <a:rPr lang="en-US" dirty="0" smtClean="0"/>
              <a:t>Query such as “</a:t>
            </a:r>
            <a:r>
              <a:rPr lang="en-US" dirty="0" err="1" smtClean="0"/>
              <a:t>CounterStrike</a:t>
            </a:r>
            <a:r>
              <a:rPr lang="en-US" dirty="0" smtClean="0"/>
              <a:t>”</a:t>
            </a:r>
          </a:p>
          <a:p>
            <a:r>
              <a:rPr lang="en-US" dirty="0" smtClean="0"/>
              <a:t>We search our index for the genre of the game</a:t>
            </a:r>
          </a:p>
          <a:p>
            <a:r>
              <a:rPr lang="en-US" dirty="0" smtClean="0"/>
              <a:t>We search the </a:t>
            </a:r>
            <a:r>
              <a:rPr lang="en-US" dirty="0" err="1" smtClean="0"/>
              <a:t>Genre_Groupings</a:t>
            </a:r>
            <a:r>
              <a:rPr lang="en-US" dirty="0" smtClean="0"/>
              <a:t> index for games of the same genre</a:t>
            </a:r>
          </a:p>
          <a:p>
            <a:r>
              <a:rPr lang="en-US" dirty="0" smtClean="0"/>
              <a:t>After getting games of a similar genre, we check their scores in the games index.</a:t>
            </a:r>
          </a:p>
          <a:p>
            <a:r>
              <a:rPr lang="en-US" dirty="0" smtClean="0"/>
              <a:t>We return a subset of games that score over 70%</a:t>
            </a:r>
          </a:p>
          <a:p>
            <a:endParaRPr lang="en-US" dirty="0"/>
          </a:p>
        </p:txBody>
      </p:sp>
    </p:spTree>
    <p:extLst>
      <p:ext uri="{BB962C8B-B14F-4D97-AF65-F5344CB8AC3E}">
        <p14:creationId xmlns:p14="http://schemas.microsoft.com/office/powerpoint/2010/main" val="130487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076977-ECB7-44C2-A70D-853BB6B41242}">
  <ds:schemaRefs>
    <ds:schemaRef ds:uri="http://purl.org/dc/terms/"/>
    <ds:schemaRef ds:uri="http://schemas.openxmlformats.org/package/2006/metadata/core-properties"/>
    <ds:schemaRef ds:uri="http://schemas.microsoft.com/office/2006/documentManagement/types"/>
    <ds:schemaRef ds:uri="4873beb7-5857-4685-be1f-d57550cc96cc"/>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3.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4756</TotalTime>
  <Words>937</Words>
  <Application>Microsoft Office PowerPoint</Application>
  <PresentationFormat>Custom</PresentationFormat>
  <Paragraphs>106</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Cambria</vt:lpstr>
      <vt:lpstr>Red Radial 16x9</vt:lpstr>
      <vt:lpstr>Video game  recommendation system</vt:lpstr>
      <vt:lpstr>(introduction) - The problem</vt:lpstr>
      <vt:lpstr>Failed approaches</vt:lpstr>
      <vt:lpstr>Successful Approach</vt:lpstr>
      <vt:lpstr>Getting the data</vt:lpstr>
      <vt:lpstr>What our indexes look like</vt:lpstr>
      <vt:lpstr>First scoring idea</vt:lpstr>
      <vt:lpstr>Second scoring idea</vt:lpstr>
      <vt:lpstr>The query Process</vt:lpstr>
      <vt:lpstr>The Query results</vt:lpstr>
      <vt:lpstr>Correlation between games</vt:lpstr>
      <vt:lpstr>irrelevant results </vt:lpstr>
      <vt:lpstr>Query feedback</vt:lpstr>
      <vt:lpstr>Adding new games to our index</vt:lpstr>
      <vt:lpstr>Comparing to other scores</vt:lpstr>
      <vt:lpstr>Comparing to other scores</vt:lpstr>
      <vt:lpstr>Comparing to other scores</vt:lpstr>
      <vt:lpstr>User Testing</vt:lpstr>
      <vt:lpstr>Conclusions</vt:lpstr>
      <vt:lpstr>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systems</dc:title>
  <dc:creator>Matthew Wishoff</dc:creator>
  <cp:lastModifiedBy>Matthew Wishoff</cp:lastModifiedBy>
  <cp:revision>42</cp:revision>
  <dcterms:created xsi:type="dcterms:W3CDTF">2016-12-02T04:47:12Z</dcterms:created>
  <dcterms:modified xsi:type="dcterms:W3CDTF">2016-12-13T08:31:54Z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