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3" r:id="rId6"/>
    <p:sldId id="303" r:id="rId7"/>
    <p:sldId id="304" r:id="rId8"/>
    <p:sldId id="305" r:id="rId9"/>
    <p:sldId id="258" r:id="rId10"/>
    <p:sldId id="302" r:id="rId11"/>
    <p:sldId id="259" r:id="rId12"/>
    <p:sldId id="298" r:id="rId13"/>
    <p:sldId id="299" r:id="rId14"/>
    <p:sldId id="260" r:id="rId15"/>
    <p:sldId id="300" r:id="rId16"/>
    <p:sldId id="301" r:id="rId17"/>
    <p:sldId id="264" r:id="rId18"/>
    <p:sldId id="265" r:id="rId19"/>
    <p:sldId id="267" r:id="rId20"/>
    <p:sldId id="268" r:id="rId21"/>
    <p:sldId id="306"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uru99.com/sql.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uru99.com/images/hpalm/071114_0739_AllAboutReq1.jp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guru99.com/what-everybody-ought-to-know-about-test-planing.html" TargetMode="External"/><Relationship Id="rId2" Type="http://schemas.openxmlformats.org/officeDocument/2006/relationships/hyperlink" Target="https://www.guru99.com/software-testing.html" TargetMode="External"/><Relationship Id="rId1" Type="http://schemas.openxmlformats.org/officeDocument/2006/relationships/slideLayout" Target="../slideLayouts/slideLayout2.xml"/><Relationship Id="rId4" Type="http://schemas.openxmlformats.org/officeDocument/2006/relationships/hyperlink" Target="https://www.guru99.com/images/hpalm/071114_0755_AllAboutTes1.p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guru99.com/what-everybody-ought-to-know-about-test-planing.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guru99.com/the-unconventional-guide-to-defect-management.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tryqa.com/what-is-a-defect-life-cycl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878C-EF88-46BF-99C9-71F655997DC7}"/>
              </a:ext>
            </a:extLst>
          </p:cNvPr>
          <p:cNvSpPr>
            <a:spLocks noGrp="1"/>
          </p:cNvSpPr>
          <p:nvPr>
            <p:ph type="ctrTitle"/>
          </p:nvPr>
        </p:nvSpPr>
        <p:spPr/>
        <p:txBody>
          <a:bodyPr/>
          <a:lstStyle/>
          <a:p>
            <a:pPr algn="ctr"/>
            <a:r>
              <a:rPr lang="en-US" b="1" dirty="0"/>
              <a:t>Application Lifecycle Management</a:t>
            </a:r>
          </a:p>
        </p:txBody>
      </p:sp>
      <p:sp>
        <p:nvSpPr>
          <p:cNvPr id="3" name="Subtitle 2">
            <a:extLst>
              <a:ext uri="{FF2B5EF4-FFF2-40B4-BE49-F238E27FC236}">
                <a16:creationId xmlns:a16="http://schemas.microsoft.com/office/drawing/2014/main" id="{980FD49E-3DF8-4B3F-A757-DD36D0E4BB18}"/>
              </a:ext>
            </a:extLst>
          </p:cNvPr>
          <p:cNvSpPr>
            <a:spLocks noGrp="1"/>
          </p:cNvSpPr>
          <p:nvPr>
            <p:ph type="subTitle" idx="1"/>
          </p:nvPr>
        </p:nvSpPr>
        <p:spPr>
          <a:xfrm>
            <a:off x="2275448" y="5113555"/>
            <a:ext cx="8915399" cy="1126283"/>
          </a:xfrm>
        </p:spPr>
        <p:txBody>
          <a:bodyPr>
            <a:normAutofit/>
          </a:bodyPr>
          <a:lstStyle/>
          <a:p>
            <a:r>
              <a:rPr lang="en-US" dirty="0"/>
              <a:t>Presentation by:- Md Wahidul Islam</a:t>
            </a:r>
          </a:p>
          <a:p>
            <a:r>
              <a:rPr lang="en-US" dirty="0"/>
              <a:t>Student Id: 20197VA</a:t>
            </a:r>
          </a:p>
          <a:p>
            <a:endParaRPr lang="en-US" dirty="0"/>
          </a:p>
        </p:txBody>
      </p:sp>
    </p:spTree>
    <p:extLst>
      <p:ext uri="{BB962C8B-B14F-4D97-AF65-F5344CB8AC3E}">
        <p14:creationId xmlns:p14="http://schemas.microsoft.com/office/powerpoint/2010/main" val="2933137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D7E5573-243C-4870-BF60-B1D9DBCC91E5}"/>
              </a:ext>
            </a:extLst>
          </p:cNvPr>
          <p:cNvGrpSpPr/>
          <p:nvPr/>
        </p:nvGrpSpPr>
        <p:grpSpPr>
          <a:xfrm>
            <a:off x="2472611" y="655454"/>
            <a:ext cx="8929395" cy="776506"/>
            <a:chOff x="2472611" y="655454"/>
            <a:chExt cx="8929395" cy="776506"/>
          </a:xfrm>
        </p:grpSpPr>
        <p:sp>
          <p:nvSpPr>
            <p:cNvPr id="4" name="Rectangle: Rounded Corners 3">
              <a:extLst>
                <a:ext uri="{FF2B5EF4-FFF2-40B4-BE49-F238E27FC236}">
                  <a16:creationId xmlns:a16="http://schemas.microsoft.com/office/drawing/2014/main" id="{0AC082B1-47A6-411F-8A07-47610FAB69B2}"/>
                </a:ext>
              </a:extLst>
            </p:cNvPr>
            <p:cNvSpPr/>
            <p:nvPr/>
          </p:nvSpPr>
          <p:spPr>
            <a:xfrm>
              <a:off x="2472612" y="755781"/>
              <a:ext cx="2332653" cy="50851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5871037-7536-41B3-8389-45842EE64F78}"/>
                </a:ext>
              </a:extLst>
            </p:cNvPr>
            <p:cNvSpPr txBox="1"/>
            <p:nvPr/>
          </p:nvSpPr>
          <p:spPr>
            <a:xfrm>
              <a:off x="2472611" y="839754"/>
              <a:ext cx="2332653" cy="353943"/>
            </a:xfrm>
            <a:prstGeom prst="rect">
              <a:avLst/>
            </a:prstGeom>
            <a:noFill/>
            <a:ln>
              <a:noFill/>
            </a:ln>
          </p:spPr>
          <p:txBody>
            <a:bodyPr wrap="square" rtlCol="0">
              <a:spAutoFit/>
            </a:bodyPr>
            <a:lstStyle/>
            <a:p>
              <a:pPr algn="ctr"/>
              <a:r>
                <a:rPr lang="en-US" sz="1700" b="1" dirty="0">
                  <a:solidFill>
                    <a:schemeClr val="bg1"/>
                  </a:solidFill>
                </a:rPr>
                <a:t>Developers</a:t>
              </a:r>
            </a:p>
          </p:txBody>
        </p:sp>
        <p:sp>
          <p:nvSpPr>
            <p:cNvPr id="7" name="Rectangle: Rounded Corners 6">
              <a:extLst>
                <a:ext uri="{FF2B5EF4-FFF2-40B4-BE49-F238E27FC236}">
                  <a16:creationId xmlns:a16="http://schemas.microsoft.com/office/drawing/2014/main" id="{2F618FD3-606D-4DD4-A3EA-E1150AC7E3DB}"/>
                </a:ext>
              </a:extLst>
            </p:cNvPr>
            <p:cNvSpPr/>
            <p:nvPr/>
          </p:nvSpPr>
          <p:spPr>
            <a:xfrm>
              <a:off x="5281125" y="655454"/>
              <a:ext cx="6120881" cy="77650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EE84F47-6CDE-4F88-9D02-FD2ECB4CA8D9}"/>
                </a:ext>
              </a:extLst>
            </p:cNvPr>
            <p:cNvSpPr txBox="1"/>
            <p:nvPr/>
          </p:nvSpPr>
          <p:spPr>
            <a:xfrm>
              <a:off x="5689340" y="735931"/>
              <a:ext cx="5304453" cy="584775"/>
            </a:xfrm>
            <a:prstGeom prst="rect">
              <a:avLst/>
            </a:prstGeom>
            <a:noFill/>
            <a:ln>
              <a:noFill/>
            </a:ln>
          </p:spPr>
          <p:txBody>
            <a:bodyPr wrap="square" rtlCol="0">
              <a:spAutoFit/>
            </a:bodyPr>
            <a:lstStyle/>
            <a:p>
              <a:pPr marL="285750" indent="-285750">
                <a:buFont typeface="Arial" panose="020B0604020202020204" pitchFamily="34" charset="0"/>
                <a:buChar char="•"/>
              </a:pPr>
              <a:r>
                <a:rPr lang="en-US" sz="1600" b="1" dirty="0">
                  <a:solidFill>
                    <a:schemeClr val="bg1"/>
                  </a:solidFill>
                </a:rPr>
                <a:t>Version Control</a:t>
              </a:r>
            </a:p>
            <a:p>
              <a:pPr marL="285750" indent="-285750">
                <a:buFont typeface="Arial" panose="020B0604020202020204" pitchFamily="34" charset="0"/>
                <a:buChar char="•"/>
              </a:pPr>
              <a:r>
                <a:rPr lang="en-US" sz="1600" b="1" dirty="0">
                  <a:solidFill>
                    <a:schemeClr val="bg1"/>
                  </a:solidFill>
                </a:rPr>
                <a:t>Build Server</a:t>
              </a:r>
            </a:p>
          </p:txBody>
        </p:sp>
        <p:sp>
          <p:nvSpPr>
            <p:cNvPr id="9" name="Arrow: Right 8">
              <a:extLst>
                <a:ext uri="{FF2B5EF4-FFF2-40B4-BE49-F238E27FC236}">
                  <a16:creationId xmlns:a16="http://schemas.microsoft.com/office/drawing/2014/main" id="{FE10B7C0-62BC-4AC6-99AC-4749909B100C}"/>
                </a:ext>
              </a:extLst>
            </p:cNvPr>
            <p:cNvSpPr/>
            <p:nvPr/>
          </p:nvSpPr>
          <p:spPr>
            <a:xfrm>
              <a:off x="4632649" y="893719"/>
              <a:ext cx="452535" cy="29997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27A0832-1642-4162-8E4E-0DB2CBAFBB01}"/>
              </a:ext>
            </a:extLst>
          </p:cNvPr>
          <p:cNvGrpSpPr/>
          <p:nvPr/>
        </p:nvGrpSpPr>
        <p:grpSpPr>
          <a:xfrm>
            <a:off x="2472611" y="4348817"/>
            <a:ext cx="8929395" cy="776506"/>
            <a:chOff x="2472611" y="655454"/>
            <a:chExt cx="8929395" cy="776506"/>
          </a:xfrm>
        </p:grpSpPr>
        <p:sp>
          <p:nvSpPr>
            <p:cNvPr id="19" name="Rectangle: Rounded Corners 18">
              <a:extLst>
                <a:ext uri="{FF2B5EF4-FFF2-40B4-BE49-F238E27FC236}">
                  <a16:creationId xmlns:a16="http://schemas.microsoft.com/office/drawing/2014/main" id="{CE1E8546-CF71-4E2B-84D6-487CAC316B20}"/>
                </a:ext>
              </a:extLst>
            </p:cNvPr>
            <p:cNvSpPr/>
            <p:nvPr/>
          </p:nvSpPr>
          <p:spPr>
            <a:xfrm>
              <a:off x="2472612" y="755781"/>
              <a:ext cx="2332653" cy="50851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0" name="TextBox 19">
              <a:extLst>
                <a:ext uri="{FF2B5EF4-FFF2-40B4-BE49-F238E27FC236}">
                  <a16:creationId xmlns:a16="http://schemas.microsoft.com/office/drawing/2014/main" id="{D0ACE1BB-6DF6-442F-89EA-E7AD4580E9ED}"/>
                </a:ext>
              </a:extLst>
            </p:cNvPr>
            <p:cNvSpPr txBox="1"/>
            <p:nvPr/>
          </p:nvSpPr>
          <p:spPr>
            <a:xfrm>
              <a:off x="2472611" y="839754"/>
              <a:ext cx="2332653" cy="353943"/>
            </a:xfrm>
            <a:prstGeom prst="rect">
              <a:avLst/>
            </a:prstGeom>
            <a:noFill/>
            <a:ln>
              <a:noFill/>
            </a:ln>
          </p:spPr>
          <p:txBody>
            <a:bodyPr wrap="square" rtlCol="0">
              <a:spAutoFit/>
            </a:bodyPr>
            <a:lstStyle/>
            <a:p>
              <a:pPr algn="ctr"/>
              <a:r>
                <a:rPr lang="en-US" sz="1700" b="1" dirty="0">
                  <a:solidFill>
                    <a:schemeClr val="bg1"/>
                  </a:solidFill>
                </a:rPr>
                <a:t>Business Analyst</a:t>
              </a:r>
            </a:p>
          </p:txBody>
        </p:sp>
        <p:sp>
          <p:nvSpPr>
            <p:cNvPr id="21" name="Rectangle: Rounded Corners 20">
              <a:extLst>
                <a:ext uri="{FF2B5EF4-FFF2-40B4-BE49-F238E27FC236}">
                  <a16:creationId xmlns:a16="http://schemas.microsoft.com/office/drawing/2014/main" id="{C9EB2A74-825A-4483-A520-ED1F8A2A719D}"/>
                </a:ext>
              </a:extLst>
            </p:cNvPr>
            <p:cNvSpPr/>
            <p:nvPr/>
          </p:nvSpPr>
          <p:spPr>
            <a:xfrm>
              <a:off x="5281125" y="655454"/>
              <a:ext cx="6120881" cy="77650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2" name="TextBox 21">
              <a:extLst>
                <a:ext uri="{FF2B5EF4-FFF2-40B4-BE49-F238E27FC236}">
                  <a16:creationId xmlns:a16="http://schemas.microsoft.com/office/drawing/2014/main" id="{0717DEE7-E260-4B96-9A94-4E2114024486}"/>
                </a:ext>
              </a:extLst>
            </p:cNvPr>
            <p:cNvSpPr txBox="1"/>
            <p:nvPr/>
          </p:nvSpPr>
          <p:spPr>
            <a:xfrm>
              <a:off x="5689340" y="735931"/>
              <a:ext cx="5304453" cy="584775"/>
            </a:xfrm>
            <a:prstGeom prst="rect">
              <a:avLst/>
            </a:prstGeom>
            <a:noFill/>
            <a:ln>
              <a:noFill/>
            </a:ln>
          </p:spPr>
          <p:txBody>
            <a:bodyPr wrap="square" rtlCol="0">
              <a:spAutoFit/>
            </a:bodyPr>
            <a:lstStyle/>
            <a:p>
              <a:pPr marL="285750" indent="-285750">
                <a:buFont typeface="Arial" panose="020B0604020202020204" pitchFamily="34" charset="0"/>
                <a:buChar char="•"/>
              </a:pPr>
              <a:r>
                <a:rPr lang="en-US" sz="1600" b="1" dirty="0">
                  <a:solidFill>
                    <a:schemeClr val="bg1"/>
                  </a:solidFill>
                </a:rPr>
                <a:t>Requirement Management QOS Management</a:t>
              </a:r>
            </a:p>
            <a:p>
              <a:pPr marL="285750" indent="-285750">
                <a:buFont typeface="Arial" panose="020B0604020202020204" pitchFamily="34" charset="0"/>
                <a:buChar char="•"/>
              </a:pPr>
              <a:r>
                <a:rPr lang="en-US" sz="1600" b="1" dirty="0">
                  <a:solidFill>
                    <a:schemeClr val="bg1"/>
                  </a:solidFill>
                </a:rPr>
                <a:t>Requirement Analysis</a:t>
              </a:r>
            </a:p>
          </p:txBody>
        </p:sp>
        <p:sp>
          <p:nvSpPr>
            <p:cNvPr id="23" name="Arrow: Right 22">
              <a:extLst>
                <a:ext uri="{FF2B5EF4-FFF2-40B4-BE49-F238E27FC236}">
                  <a16:creationId xmlns:a16="http://schemas.microsoft.com/office/drawing/2014/main" id="{8E6AF9BC-8D2D-4AE6-B7FB-8899D8F03931}"/>
                </a:ext>
              </a:extLst>
            </p:cNvPr>
            <p:cNvSpPr/>
            <p:nvPr/>
          </p:nvSpPr>
          <p:spPr>
            <a:xfrm>
              <a:off x="4632649" y="893719"/>
              <a:ext cx="452535" cy="29997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42" name="Group 41">
            <a:extLst>
              <a:ext uri="{FF2B5EF4-FFF2-40B4-BE49-F238E27FC236}">
                <a16:creationId xmlns:a16="http://schemas.microsoft.com/office/drawing/2014/main" id="{906B59C5-A301-4C63-8380-DBE2A7E6E668}"/>
              </a:ext>
            </a:extLst>
          </p:cNvPr>
          <p:cNvGrpSpPr/>
          <p:nvPr/>
        </p:nvGrpSpPr>
        <p:grpSpPr>
          <a:xfrm>
            <a:off x="2472611" y="3178528"/>
            <a:ext cx="8929395" cy="911474"/>
            <a:chOff x="2472611" y="2973263"/>
            <a:chExt cx="8929395" cy="911474"/>
          </a:xfrm>
        </p:grpSpPr>
        <p:sp>
          <p:nvSpPr>
            <p:cNvPr id="25" name="Rectangle: Rounded Corners 24">
              <a:extLst>
                <a:ext uri="{FF2B5EF4-FFF2-40B4-BE49-F238E27FC236}">
                  <a16:creationId xmlns:a16="http://schemas.microsoft.com/office/drawing/2014/main" id="{A5ECE0F7-B16F-4654-BBE8-65BBE2FA12DA}"/>
                </a:ext>
              </a:extLst>
            </p:cNvPr>
            <p:cNvSpPr/>
            <p:nvPr/>
          </p:nvSpPr>
          <p:spPr>
            <a:xfrm>
              <a:off x="2472612" y="3135657"/>
              <a:ext cx="2332653" cy="50851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AEA6B47-5216-4833-BF4E-4C1478E1CA5B}"/>
                </a:ext>
              </a:extLst>
            </p:cNvPr>
            <p:cNvSpPr txBox="1"/>
            <p:nvPr/>
          </p:nvSpPr>
          <p:spPr>
            <a:xfrm>
              <a:off x="2472611" y="3219630"/>
              <a:ext cx="2332653" cy="353943"/>
            </a:xfrm>
            <a:prstGeom prst="rect">
              <a:avLst/>
            </a:prstGeom>
            <a:noFill/>
            <a:ln>
              <a:noFill/>
            </a:ln>
          </p:spPr>
          <p:txBody>
            <a:bodyPr wrap="square" rtlCol="0">
              <a:spAutoFit/>
            </a:bodyPr>
            <a:lstStyle/>
            <a:p>
              <a:pPr algn="ctr"/>
              <a:r>
                <a:rPr lang="en-US" sz="1700" b="1" dirty="0">
                  <a:solidFill>
                    <a:schemeClr val="bg1"/>
                  </a:solidFill>
                </a:rPr>
                <a:t>Project Managers</a:t>
              </a:r>
            </a:p>
          </p:txBody>
        </p:sp>
        <p:sp>
          <p:nvSpPr>
            <p:cNvPr id="27" name="Rectangle: Rounded Corners 26">
              <a:extLst>
                <a:ext uri="{FF2B5EF4-FFF2-40B4-BE49-F238E27FC236}">
                  <a16:creationId xmlns:a16="http://schemas.microsoft.com/office/drawing/2014/main" id="{002188D6-48D6-4CE2-917C-0D2B7BA8C3C6}"/>
                </a:ext>
              </a:extLst>
            </p:cNvPr>
            <p:cNvSpPr/>
            <p:nvPr/>
          </p:nvSpPr>
          <p:spPr>
            <a:xfrm>
              <a:off x="5281125" y="2973263"/>
              <a:ext cx="6120881" cy="91147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926164E-9A55-4513-9C99-6CBCD754CAA8}"/>
                </a:ext>
              </a:extLst>
            </p:cNvPr>
            <p:cNvSpPr txBox="1"/>
            <p:nvPr/>
          </p:nvSpPr>
          <p:spPr>
            <a:xfrm>
              <a:off x="5689338" y="3002605"/>
              <a:ext cx="5304453" cy="830997"/>
            </a:xfrm>
            <a:prstGeom prst="rect">
              <a:avLst/>
            </a:prstGeom>
            <a:noFill/>
            <a:ln>
              <a:noFill/>
            </a:ln>
          </p:spPr>
          <p:txBody>
            <a:bodyPr wrap="square" rtlCol="0">
              <a:spAutoFit/>
            </a:bodyPr>
            <a:lstStyle/>
            <a:p>
              <a:pPr marL="285750" indent="-285750">
                <a:buFont typeface="Arial" panose="020B0604020202020204" pitchFamily="34" charset="0"/>
                <a:buChar char="•"/>
              </a:pPr>
              <a:r>
                <a:rPr lang="en-US" sz="1600" b="1" dirty="0">
                  <a:solidFill>
                    <a:schemeClr val="bg1"/>
                  </a:solidFill>
                </a:rPr>
                <a:t>Project Planning</a:t>
              </a:r>
            </a:p>
            <a:p>
              <a:pPr marL="285750" indent="-285750">
                <a:buFont typeface="Arial" panose="020B0604020202020204" pitchFamily="34" charset="0"/>
                <a:buChar char="•"/>
              </a:pPr>
              <a:r>
                <a:rPr lang="en-US" sz="1600" b="1" dirty="0">
                  <a:solidFill>
                    <a:schemeClr val="bg1"/>
                  </a:solidFill>
                </a:rPr>
                <a:t>Task Assignment</a:t>
              </a:r>
            </a:p>
            <a:p>
              <a:pPr marL="285750" indent="-285750">
                <a:buFont typeface="Arial" panose="020B0604020202020204" pitchFamily="34" charset="0"/>
                <a:buChar char="•"/>
              </a:pPr>
              <a:r>
                <a:rPr lang="en-US" sz="1600" b="1" dirty="0">
                  <a:solidFill>
                    <a:schemeClr val="bg1"/>
                  </a:solidFill>
                </a:rPr>
                <a:t>Bug Tracking</a:t>
              </a:r>
            </a:p>
          </p:txBody>
        </p:sp>
        <p:sp>
          <p:nvSpPr>
            <p:cNvPr id="29" name="Arrow: Right 28">
              <a:extLst>
                <a:ext uri="{FF2B5EF4-FFF2-40B4-BE49-F238E27FC236}">
                  <a16:creationId xmlns:a16="http://schemas.microsoft.com/office/drawing/2014/main" id="{AB2FD693-1754-4241-A5AB-9860ED40E1AA}"/>
                </a:ext>
              </a:extLst>
            </p:cNvPr>
            <p:cNvSpPr/>
            <p:nvPr/>
          </p:nvSpPr>
          <p:spPr>
            <a:xfrm>
              <a:off x="4632649" y="3273595"/>
              <a:ext cx="452535" cy="29997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0B6A4255-9AB5-4AC1-8680-943E8627A449}"/>
              </a:ext>
            </a:extLst>
          </p:cNvPr>
          <p:cNvGrpSpPr/>
          <p:nvPr/>
        </p:nvGrpSpPr>
        <p:grpSpPr>
          <a:xfrm>
            <a:off x="2472611" y="1670826"/>
            <a:ext cx="8929395" cy="1247830"/>
            <a:chOff x="2472611" y="1652166"/>
            <a:chExt cx="8929395" cy="1247830"/>
          </a:xfrm>
        </p:grpSpPr>
        <p:sp>
          <p:nvSpPr>
            <p:cNvPr id="31" name="Rectangle: Rounded Corners 30">
              <a:extLst>
                <a:ext uri="{FF2B5EF4-FFF2-40B4-BE49-F238E27FC236}">
                  <a16:creationId xmlns:a16="http://schemas.microsoft.com/office/drawing/2014/main" id="{D648FBD5-8D28-4D1C-BDD4-DC4250675BB3}"/>
                </a:ext>
              </a:extLst>
            </p:cNvPr>
            <p:cNvSpPr/>
            <p:nvPr/>
          </p:nvSpPr>
          <p:spPr>
            <a:xfrm>
              <a:off x="2472612" y="1988154"/>
              <a:ext cx="2332653" cy="50851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4AB8634-2CC1-4425-B26F-E81FC5DD1DD5}"/>
                </a:ext>
              </a:extLst>
            </p:cNvPr>
            <p:cNvSpPr txBox="1"/>
            <p:nvPr/>
          </p:nvSpPr>
          <p:spPr>
            <a:xfrm>
              <a:off x="2472611" y="2072127"/>
              <a:ext cx="2332653" cy="353943"/>
            </a:xfrm>
            <a:prstGeom prst="rect">
              <a:avLst/>
            </a:prstGeom>
            <a:noFill/>
            <a:ln>
              <a:noFill/>
            </a:ln>
          </p:spPr>
          <p:txBody>
            <a:bodyPr wrap="square" rtlCol="0">
              <a:spAutoFit/>
            </a:bodyPr>
            <a:lstStyle/>
            <a:p>
              <a:pPr algn="ctr"/>
              <a:r>
                <a:rPr lang="en-US" sz="1700" b="1" dirty="0">
                  <a:solidFill>
                    <a:schemeClr val="bg1"/>
                  </a:solidFill>
                </a:rPr>
                <a:t>Testers</a:t>
              </a:r>
            </a:p>
          </p:txBody>
        </p:sp>
        <p:sp>
          <p:nvSpPr>
            <p:cNvPr id="33" name="Rectangle: Rounded Corners 32">
              <a:extLst>
                <a:ext uri="{FF2B5EF4-FFF2-40B4-BE49-F238E27FC236}">
                  <a16:creationId xmlns:a16="http://schemas.microsoft.com/office/drawing/2014/main" id="{66C3704F-911E-453D-A57D-7D3E65A36A85}"/>
                </a:ext>
              </a:extLst>
            </p:cNvPr>
            <p:cNvSpPr/>
            <p:nvPr/>
          </p:nvSpPr>
          <p:spPr>
            <a:xfrm>
              <a:off x="5281125" y="1652166"/>
              <a:ext cx="6120881" cy="124783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7B4B1DAA-001F-4A4D-A91B-0B7269448C9A}"/>
                </a:ext>
              </a:extLst>
            </p:cNvPr>
            <p:cNvSpPr txBox="1"/>
            <p:nvPr/>
          </p:nvSpPr>
          <p:spPr>
            <a:xfrm>
              <a:off x="5689338" y="1733983"/>
              <a:ext cx="5304453" cy="1077218"/>
            </a:xfrm>
            <a:prstGeom prst="rect">
              <a:avLst/>
            </a:prstGeom>
            <a:noFill/>
            <a:ln>
              <a:noFill/>
            </a:ln>
          </p:spPr>
          <p:txBody>
            <a:bodyPr wrap="square" rtlCol="0">
              <a:spAutoFit/>
            </a:bodyPr>
            <a:lstStyle/>
            <a:p>
              <a:pPr marL="285750" indent="-285750">
                <a:buFont typeface="Arial" panose="020B0604020202020204" pitchFamily="34" charset="0"/>
                <a:buChar char="•"/>
              </a:pPr>
              <a:r>
                <a:rPr lang="en-US" sz="1600" b="1" dirty="0">
                  <a:solidFill>
                    <a:schemeClr val="bg1"/>
                  </a:solidFill>
                </a:rPr>
                <a:t>Test Case Management</a:t>
              </a:r>
            </a:p>
            <a:p>
              <a:pPr marL="285750" indent="-285750">
                <a:buFont typeface="Arial" panose="020B0604020202020204" pitchFamily="34" charset="0"/>
                <a:buChar char="•"/>
              </a:pPr>
              <a:r>
                <a:rPr lang="en-US" sz="1600" b="1" dirty="0">
                  <a:solidFill>
                    <a:schemeClr val="bg1"/>
                  </a:solidFill>
                </a:rPr>
                <a:t>Manual Testing</a:t>
              </a:r>
            </a:p>
            <a:p>
              <a:pPr marL="285750" indent="-285750">
                <a:buFont typeface="Arial" panose="020B0604020202020204" pitchFamily="34" charset="0"/>
                <a:buChar char="•"/>
              </a:pPr>
              <a:r>
                <a:rPr lang="en-US" sz="1600" b="1" dirty="0">
                  <a:solidFill>
                    <a:schemeClr val="bg1"/>
                  </a:solidFill>
                </a:rPr>
                <a:t>Load Testing</a:t>
              </a:r>
            </a:p>
            <a:p>
              <a:pPr marL="285750" indent="-285750">
                <a:buFont typeface="Arial" panose="020B0604020202020204" pitchFamily="34" charset="0"/>
                <a:buChar char="•"/>
              </a:pPr>
              <a:r>
                <a:rPr lang="en-US" sz="1600" b="1" dirty="0">
                  <a:solidFill>
                    <a:schemeClr val="bg1"/>
                  </a:solidFill>
                </a:rPr>
                <a:t>Automated Testing</a:t>
              </a:r>
            </a:p>
          </p:txBody>
        </p:sp>
        <p:sp>
          <p:nvSpPr>
            <p:cNvPr id="35" name="Arrow: Right 34">
              <a:extLst>
                <a:ext uri="{FF2B5EF4-FFF2-40B4-BE49-F238E27FC236}">
                  <a16:creationId xmlns:a16="http://schemas.microsoft.com/office/drawing/2014/main" id="{AC779A78-0205-47E2-A26F-007F9511EC9C}"/>
                </a:ext>
              </a:extLst>
            </p:cNvPr>
            <p:cNvSpPr/>
            <p:nvPr/>
          </p:nvSpPr>
          <p:spPr>
            <a:xfrm>
              <a:off x="4632649" y="2126092"/>
              <a:ext cx="452535" cy="29997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45D00B82-FE33-456A-8D95-0AF5D7EF3B7F}"/>
              </a:ext>
            </a:extLst>
          </p:cNvPr>
          <p:cNvGrpSpPr/>
          <p:nvPr/>
        </p:nvGrpSpPr>
        <p:grpSpPr>
          <a:xfrm>
            <a:off x="2472611" y="5382969"/>
            <a:ext cx="8929395" cy="776506"/>
            <a:chOff x="2472611" y="655454"/>
            <a:chExt cx="8929395" cy="776506"/>
          </a:xfrm>
        </p:grpSpPr>
        <p:sp>
          <p:nvSpPr>
            <p:cNvPr id="37" name="Rectangle: Rounded Corners 36">
              <a:extLst>
                <a:ext uri="{FF2B5EF4-FFF2-40B4-BE49-F238E27FC236}">
                  <a16:creationId xmlns:a16="http://schemas.microsoft.com/office/drawing/2014/main" id="{55257E01-94DF-4909-B708-A771768EC3A1}"/>
                </a:ext>
              </a:extLst>
            </p:cNvPr>
            <p:cNvSpPr/>
            <p:nvPr/>
          </p:nvSpPr>
          <p:spPr>
            <a:xfrm>
              <a:off x="2472612" y="755781"/>
              <a:ext cx="2332653" cy="50851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E799720F-DA2D-4172-9B2F-39A2CB47C4C5}"/>
                </a:ext>
              </a:extLst>
            </p:cNvPr>
            <p:cNvSpPr txBox="1"/>
            <p:nvPr/>
          </p:nvSpPr>
          <p:spPr>
            <a:xfrm>
              <a:off x="2472611" y="839754"/>
              <a:ext cx="2332653" cy="353943"/>
            </a:xfrm>
            <a:prstGeom prst="rect">
              <a:avLst/>
            </a:prstGeom>
            <a:noFill/>
            <a:ln>
              <a:noFill/>
            </a:ln>
          </p:spPr>
          <p:txBody>
            <a:bodyPr wrap="square" rtlCol="0">
              <a:spAutoFit/>
            </a:bodyPr>
            <a:lstStyle/>
            <a:p>
              <a:pPr algn="ctr"/>
              <a:r>
                <a:rPr lang="en-US" sz="1700" b="1" dirty="0">
                  <a:solidFill>
                    <a:schemeClr val="bg1"/>
                  </a:solidFill>
                </a:rPr>
                <a:t>Product Owners</a:t>
              </a:r>
            </a:p>
          </p:txBody>
        </p:sp>
        <p:sp>
          <p:nvSpPr>
            <p:cNvPr id="39" name="Rectangle: Rounded Corners 38">
              <a:extLst>
                <a:ext uri="{FF2B5EF4-FFF2-40B4-BE49-F238E27FC236}">
                  <a16:creationId xmlns:a16="http://schemas.microsoft.com/office/drawing/2014/main" id="{6288F9A7-D1F7-47BA-B3E3-4961E288A463}"/>
                </a:ext>
              </a:extLst>
            </p:cNvPr>
            <p:cNvSpPr/>
            <p:nvPr/>
          </p:nvSpPr>
          <p:spPr>
            <a:xfrm>
              <a:off x="5281125" y="655454"/>
              <a:ext cx="6120881" cy="77650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3AB76003-1866-42A9-A741-45ADC832E654}"/>
                </a:ext>
              </a:extLst>
            </p:cNvPr>
            <p:cNvSpPr txBox="1"/>
            <p:nvPr/>
          </p:nvSpPr>
          <p:spPr>
            <a:xfrm>
              <a:off x="5689340" y="735931"/>
              <a:ext cx="5304453" cy="584775"/>
            </a:xfrm>
            <a:prstGeom prst="rect">
              <a:avLst/>
            </a:prstGeom>
            <a:noFill/>
            <a:ln>
              <a:noFill/>
            </a:ln>
          </p:spPr>
          <p:txBody>
            <a:bodyPr wrap="square" rtlCol="0">
              <a:spAutoFit/>
            </a:bodyPr>
            <a:lstStyle/>
            <a:p>
              <a:pPr marL="285750" indent="-285750">
                <a:buFont typeface="Arial" panose="020B0604020202020204" pitchFamily="34" charset="0"/>
                <a:buChar char="•"/>
              </a:pPr>
              <a:r>
                <a:rPr lang="en-US" sz="1600" b="1" dirty="0">
                  <a:solidFill>
                    <a:schemeClr val="bg1"/>
                  </a:solidFill>
                </a:rPr>
                <a:t>Portfolio Management</a:t>
              </a:r>
            </a:p>
            <a:p>
              <a:pPr marL="285750" indent="-285750">
                <a:buFont typeface="Arial" panose="020B0604020202020204" pitchFamily="34" charset="0"/>
                <a:buChar char="•"/>
              </a:pPr>
              <a:r>
                <a:rPr lang="en-US" sz="1600" b="1" dirty="0">
                  <a:solidFill>
                    <a:schemeClr val="bg1"/>
                  </a:solidFill>
                </a:rPr>
                <a:t>Stakeholder Communication</a:t>
              </a:r>
            </a:p>
          </p:txBody>
        </p:sp>
        <p:sp>
          <p:nvSpPr>
            <p:cNvPr id="41" name="Arrow: Right 40">
              <a:extLst>
                <a:ext uri="{FF2B5EF4-FFF2-40B4-BE49-F238E27FC236}">
                  <a16:creationId xmlns:a16="http://schemas.microsoft.com/office/drawing/2014/main" id="{70AF8F9E-C325-49C8-9A71-C24221E140A6}"/>
                </a:ext>
              </a:extLst>
            </p:cNvPr>
            <p:cNvSpPr/>
            <p:nvPr/>
          </p:nvSpPr>
          <p:spPr>
            <a:xfrm>
              <a:off x="4632649" y="893719"/>
              <a:ext cx="452535" cy="29997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01730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C234F-5A06-47D1-8C90-61C7FDD4D4A1}"/>
              </a:ext>
            </a:extLst>
          </p:cNvPr>
          <p:cNvSpPr>
            <a:spLocks noGrp="1"/>
          </p:cNvSpPr>
          <p:nvPr>
            <p:ph type="title"/>
          </p:nvPr>
        </p:nvSpPr>
        <p:spPr/>
        <p:txBody>
          <a:bodyPr/>
          <a:lstStyle/>
          <a:p>
            <a:r>
              <a:rPr lang="en-US" b="1" dirty="0"/>
              <a:t>Why use ALM….cont.</a:t>
            </a:r>
          </a:p>
        </p:txBody>
      </p:sp>
      <p:sp>
        <p:nvSpPr>
          <p:cNvPr id="3" name="Content Placeholder 2">
            <a:extLst>
              <a:ext uri="{FF2B5EF4-FFF2-40B4-BE49-F238E27FC236}">
                <a16:creationId xmlns:a16="http://schemas.microsoft.com/office/drawing/2014/main" id="{2CE24D78-D2F2-49EC-814C-3153BEC88268}"/>
              </a:ext>
            </a:extLst>
          </p:cNvPr>
          <p:cNvSpPr>
            <a:spLocks noGrp="1"/>
          </p:cNvSpPr>
          <p:nvPr>
            <p:ph idx="1"/>
          </p:nvPr>
        </p:nvSpPr>
        <p:spPr>
          <a:xfrm>
            <a:off x="2589212" y="2133600"/>
            <a:ext cx="8915400" cy="3068216"/>
          </a:xfrm>
        </p:spPr>
        <p:txBody>
          <a:bodyPr/>
          <a:lstStyle/>
          <a:p>
            <a:r>
              <a:rPr lang="en-US" dirty="0"/>
              <a:t>It enables all the stakeholders to </a:t>
            </a:r>
            <a:r>
              <a:rPr lang="en-US" b="1" dirty="0"/>
              <a:t>interact and coordinate,</a:t>
            </a:r>
            <a:r>
              <a:rPr lang="en-US" dirty="0"/>
              <a:t> to achieve the project goals.</a:t>
            </a:r>
          </a:p>
          <a:p>
            <a:r>
              <a:rPr lang="en-US" dirty="0"/>
              <a:t>It provides robust </a:t>
            </a:r>
            <a:r>
              <a:rPr lang="en-US" b="1" dirty="0"/>
              <a:t>tracking &amp; reporting</a:t>
            </a:r>
            <a:r>
              <a:rPr lang="en-US" dirty="0"/>
              <a:t> and seamless integration of various project related tasks.</a:t>
            </a:r>
          </a:p>
          <a:p>
            <a:r>
              <a:rPr lang="en-US" dirty="0"/>
              <a:t>It enables detailed </a:t>
            </a:r>
            <a:r>
              <a:rPr lang="en-US" b="1" dirty="0"/>
              <a:t>project analysis and effective management</a:t>
            </a:r>
            <a:r>
              <a:rPr lang="en-US" dirty="0"/>
              <a:t>.</a:t>
            </a:r>
          </a:p>
          <a:p>
            <a:r>
              <a:rPr lang="en-US" dirty="0"/>
              <a:t>ALM can connect to our email systems and send emails about any changes(like Requirement change, Defect raising, etc..) to all desired team members.</a:t>
            </a:r>
          </a:p>
          <a:p>
            <a:pPr marL="0" indent="0">
              <a:buNone/>
            </a:pPr>
            <a:endParaRPr lang="en-US" dirty="0"/>
          </a:p>
        </p:txBody>
      </p:sp>
    </p:spTree>
    <p:extLst>
      <p:ext uri="{BB962C8B-B14F-4D97-AF65-F5344CB8AC3E}">
        <p14:creationId xmlns:p14="http://schemas.microsoft.com/office/powerpoint/2010/main" val="1678511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4B34-4B95-4C6A-9B9F-90F1584A9333}"/>
              </a:ext>
            </a:extLst>
          </p:cNvPr>
          <p:cNvSpPr>
            <a:spLocks noGrp="1"/>
          </p:cNvSpPr>
          <p:nvPr>
            <p:ph type="title"/>
          </p:nvPr>
        </p:nvSpPr>
        <p:spPr/>
        <p:txBody>
          <a:bodyPr/>
          <a:lstStyle/>
          <a:p>
            <a:r>
              <a:rPr lang="en-US" b="1" dirty="0"/>
              <a:t>Why use ALM….cont.</a:t>
            </a:r>
            <a:endParaRPr lang="en-US" dirty="0"/>
          </a:p>
        </p:txBody>
      </p:sp>
      <p:sp>
        <p:nvSpPr>
          <p:cNvPr id="3" name="Content Placeholder 2">
            <a:extLst>
              <a:ext uri="{FF2B5EF4-FFF2-40B4-BE49-F238E27FC236}">
                <a16:creationId xmlns:a16="http://schemas.microsoft.com/office/drawing/2014/main" id="{758FA690-CEE2-4FC5-BA9E-379B66EC05EC}"/>
              </a:ext>
            </a:extLst>
          </p:cNvPr>
          <p:cNvSpPr>
            <a:spLocks noGrp="1"/>
          </p:cNvSpPr>
          <p:nvPr>
            <p:ph idx="1"/>
          </p:nvPr>
        </p:nvSpPr>
        <p:spPr/>
        <p:txBody>
          <a:bodyPr/>
          <a:lstStyle/>
          <a:p>
            <a:r>
              <a:rPr lang="en-US" dirty="0"/>
              <a:t>In the past, before the Agile Manifesto was published and before organizations realized that their previous waterfall approach to software development was inefficient and prone to scope creep, cost overruns and missed deadlines, each of the disciplines that made up the overall software process was completely separate.</a:t>
            </a:r>
          </a:p>
          <a:p>
            <a:r>
              <a:rPr lang="en-US" dirty="0"/>
              <a:t>Once organizations realized how much more efficient, they can be having integrated teams that collaboratively define the requirements, plan the releases and sprints, test the product during development and deploy the latest update in a seamless way, the old separate processes didn’t make sense. ALM is basically the fusing together of the disciplines concerned with all aspects of the software delivery process:</a:t>
            </a:r>
          </a:p>
          <a:p>
            <a:endParaRPr lang="en-US" dirty="0"/>
          </a:p>
        </p:txBody>
      </p:sp>
    </p:spTree>
    <p:extLst>
      <p:ext uri="{BB962C8B-B14F-4D97-AF65-F5344CB8AC3E}">
        <p14:creationId xmlns:p14="http://schemas.microsoft.com/office/powerpoint/2010/main" val="3095818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A36DD-64B8-4CF2-9387-8EB74DCF6EA5}"/>
              </a:ext>
            </a:extLst>
          </p:cNvPr>
          <p:cNvSpPr>
            <a:spLocks noGrp="1"/>
          </p:cNvSpPr>
          <p:nvPr>
            <p:ph type="title"/>
          </p:nvPr>
        </p:nvSpPr>
        <p:spPr/>
        <p:txBody>
          <a:bodyPr/>
          <a:lstStyle/>
          <a:p>
            <a:r>
              <a:rPr lang="en-US" b="1" dirty="0"/>
              <a:t>Why use ALM….cont.</a:t>
            </a:r>
            <a:endParaRPr lang="en-US" dirty="0"/>
          </a:p>
        </p:txBody>
      </p:sp>
      <p:sp>
        <p:nvSpPr>
          <p:cNvPr id="3" name="Content Placeholder 2">
            <a:extLst>
              <a:ext uri="{FF2B5EF4-FFF2-40B4-BE49-F238E27FC236}">
                <a16:creationId xmlns:a16="http://schemas.microsoft.com/office/drawing/2014/main" id="{9182BD2E-BA00-439B-80B4-BC54AB688D27}"/>
              </a:ext>
            </a:extLst>
          </p:cNvPr>
          <p:cNvSpPr>
            <a:spLocks noGrp="1"/>
          </p:cNvSpPr>
          <p:nvPr>
            <p:ph idx="1"/>
          </p:nvPr>
        </p:nvSpPr>
        <p:spPr/>
        <p:txBody>
          <a:bodyPr/>
          <a:lstStyle/>
          <a:p>
            <a:r>
              <a:rPr lang="en-US" dirty="0"/>
              <a:t>Instead of a set of business analysts working in a vacuum to define the vision and requirements, handing off the design to the developers, handing off the code to the testers, handing off the product to the IT support team to deploy and maintain, you now have a single ALM process spanning all these elements continuously delivering new features every X weeks. We now expect updates to our systems and apps continually rather than a major new release every 18 months.</a:t>
            </a:r>
          </a:p>
        </p:txBody>
      </p:sp>
    </p:spTree>
    <p:extLst>
      <p:ext uri="{BB962C8B-B14F-4D97-AF65-F5344CB8AC3E}">
        <p14:creationId xmlns:p14="http://schemas.microsoft.com/office/powerpoint/2010/main" val="1433469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23CB-A66B-4894-A4FB-1977F67720F1}"/>
              </a:ext>
            </a:extLst>
          </p:cNvPr>
          <p:cNvSpPr>
            <a:spLocks noGrp="1"/>
          </p:cNvSpPr>
          <p:nvPr>
            <p:ph type="title"/>
          </p:nvPr>
        </p:nvSpPr>
        <p:spPr/>
        <p:txBody>
          <a:bodyPr/>
          <a:lstStyle/>
          <a:p>
            <a:r>
              <a:rPr lang="en-US" b="1" dirty="0"/>
              <a:t>How does ALM work?</a:t>
            </a:r>
          </a:p>
        </p:txBody>
      </p:sp>
      <p:sp>
        <p:nvSpPr>
          <p:cNvPr id="3" name="Content Placeholder 2">
            <a:extLst>
              <a:ext uri="{FF2B5EF4-FFF2-40B4-BE49-F238E27FC236}">
                <a16:creationId xmlns:a16="http://schemas.microsoft.com/office/drawing/2014/main" id="{9D35CAC1-2D1B-493C-B544-E3F58D0B31DE}"/>
              </a:ext>
            </a:extLst>
          </p:cNvPr>
          <p:cNvSpPr>
            <a:spLocks noGrp="1"/>
          </p:cNvSpPr>
          <p:nvPr>
            <p:ph idx="1"/>
          </p:nvPr>
        </p:nvSpPr>
        <p:spPr/>
        <p:txBody>
          <a:bodyPr>
            <a:normAutofit/>
          </a:bodyPr>
          <a:lstStyle/>
          <a:p>
            <a:r>
              <a:rPr lang="en-US" dirty="0"/>
              <a:t>ALM works under a domain. One project is assigned under a domain. ALM is a web based software management tool that has several capabilities. Such as:</a:t>
            </a:r>
          </a:p>
          <a:p>
            <a:pPr>
              <a:buFont typeface="Arial" panose="020B0604020202020204" pitchFamily="34" charset="0"/>
              <a:buChar char="•"/>
            </a:pPr>
            <a:r>
              <a:rPr lang="en-US" dirty="0"/>
              <a:t>Scheduling of test</a:t>
            </a:r>
          </a:p>
          <a:p>
            <a:pPr>
              <a:buFont typeface="Arial" panose="020B0604020202020204" pitchFamily="34" charset="0"/>
              <a:buChar char="•"/>
            </a:pPr>
            <a:r>
              <a:rPr lang="en-US" dirty="0"/>
              <a:t>Logging results</a:t>
            </a:r>
          </a:p>
          <a:p>
            <a:pPr>
              <a:buFont typeface="Arial" panose="020B0604020202020204" pitchFamily="34" charset="0"/>
              <a:buChar char="•"/>
            </a:pPr>
            <a:r>
              <a:rPr lang="en-US" dirty="0"/>
              <a:t>Progress tracking</a:t>
            </a:r>
          </a:p>
          <a:p>
            <a:pPr>
              <a:buFont typeface="Arial" panose="020B0604020202020204" pitchFamily="34" charset="0"/>
              <a:buChar char="•"/>
            </a:pPr>
            <a:r>
              <a:rPr lang="en-US" dirty="0"/>
              <a:t>Management and test reporting</a:t>
            </a:r>
          </a:p>
          <a:p>
            <a:pPr>
              <a:buFont typeface="Arial" panose="020B0604020202020204" pitchFamily="34" charset="0"/>
              <a:buChar char="•"/>
            </a:pPr>
            <a:r>
              <a:rPr lang="en-US" dirty="0"/>
              <a:t>Report analysis</a:t>
            </a:r>
          </a:p>
          <a:p>
            <a:pPr>
              <a:buFont typeface="Arial" panose="020B0604020202020204" pitchFamily="34" charset="0"/>
              <a:buChar char="•"/>
            </a:pPr>
            <a:r>
              <a:rPr lang="en-US" dirty="0"/>
              <a:t>Graphs</a:t>
            </a:r>
          </a:p>
        </p:txBody>
      </p:sp>
    </p:spTree>
    <p:extLst>
      <p:ext uri="{BB962C8B-B14F-4D97-AF65-F5344CB8AC3E}">
        <p14:creationId xmlns:p14="http://schemas.microsoft.com/office/powerpoint/2010/main" val="229234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B64D-E694-4A71-B52A-543506CE3DC6}"/>
              </a:ext>
            </a:extLst>
          </p:cNvPr>
          <p:cNvSpPr>
            <a:spLocks noGrp="1"/>
          </p:cNvSpPr>
          <p:nvPr>
            <p:ph type="title"/>
          </p:nvPr>
        </p:nvSpPr>
        <p:spPr/>
        <p:txBody>
          <a:bodyPr>
            <a:normAutofit fontScale="90000"/>
          </a:bodyPr>
          <a:lstStyle/>
          <a:p>
            <a:r>
              <a:rPr lang="en-US" b="1" dirty="0"/>
              <a:t>How to Download &amp; Install HP ALM (Quality Center)</a:t>
            </a:r>
            <a:br>
              <a:rPr lang="en-US" b="1" dirty="0"/>
            </a:br>
            <a:endParaRPr lang="en-US" dirty="0"/>
          </a:p>
        </p:txBody>
      </p:sp>
      <p:sp>
        <p:nvSpPr>
          <p:cNvPr id="3" name="Content Placeholder 2">
            <a:extLst>
              <a:ext uri="{FF2B5EF4-FFF2-40B4-BE49-F238E27FC236}">
                <a16:creationId xmlns:a16="http://schemas.microsoft.com/office/drawing/2014/main" id="{4A98B9CF-AF87-403C-A30F-EC3AA19946F2}"/>
              </a:ext>
            </a:extLst>
          </p:cNvPr>
          <p:cNvSpPr>
            <a:spLocks noGrp="1"/>
          </p:cNvSpPr>
          <p:nvPr>
            <p:ph idx="1"/>
          </p:nvPr>
        </p:nvSpPr>
        <p:spPr/>
        <p:txBody>
          <a:bodyPr>
            <a:normAutofit fontScale="85000" lnSpcReduction="20000"/>
          </a:bodyPr>
          <a:lstStyle/>
          <a:p>
            <a:r>
              <a:rPr lang="en-US" dirty="0"/>
              <a:t>Before Installing ALM 12.55, one has to understand the system requirements. Users should meet all the below prerequisites for installing ALM Successfully.</a:t>
            </a:r>
          </a:p>
          <a:p>
            <a:r>
              <a:rPr lang="en-US" dirty="0"/>
              <a:t>Users should be installing ALM on one of the following Windows Server edition Operating Systems.</a:t>
            </a:r>
          </a:p>
          <a:p>
            <a:pPr>
              <a:buFont typeface="Arial" panose="020B0604020202020204" pitchFamily="34" charset="0"/>
              <a:buChar char="•"/>
            </a:pPr>
            <a:r>
              <a:rPr lang="en-US" dirty="0"/>
              <a:t>Microsoft Windows Server 2008 R2 Enterprise SP1 64 Bit</a:t>
            </a:r>
          </a:p>
          <a:p>
            <a:pPr>
              <a:buFont typeface="Arial" panose="020B0604020202020204" pitchFamily="34" charset="0"/>
              <a:buChar char="•"/>
            </a:pPr>
            <a:r>
              <a:rPr lang="en-US" dirty="0"/>
              <a:t>Microsoft Windows Server 2012 Standard 64 Bit.</a:t>
            </a:r>
          </a:p>
          <a:p>
            <a:pPr>
              <a:buFont typeface="Wingdings" panose="05000000000000000000" pitchFamily="2" charset="2"/>
              <a:buChar char="q"/>
            </a:pPr>
            <a:endParaRPr lang="en-US" dirty="0"/>
          </a:p>
          <a:p>
            <a:r>
              <a:rPr lang="en-US" dirty="0"/>
              <a:t>One of the following Databases should have been installed before proceeding to installing ALM.</a:t>
            </a:r>
          </a:p>
          <a:p>
            <a:pPr>
              <a:buFont typeface="Arial" panose="020B0604020202020204" pitchFamily="34" charset="0"/>
              <a:buChar char="•"/>
            </a:pPr>
            <a:r>
              <a:rPr lang="en-US" dirty="0"/>
              <a:t>Oracle 10.2.0.5</a:t>
            </a:r>
          </a:p>
          <a:p>
            <a:pPr>
              <a:buFont typeface="Arial" panose="020B0604020202020204" pitchFamily="34" charset="0"/>
              <a:buChar char="•"/>
            </a:pPr>
            <a:r>
              <a:rPr lang="en-US" dirty="0"/>
              <a:t>Oracle 11.2.0.3</a:t>
            </a:r>
          </a:p>
          <a:p>
            <a:pPr>
              <a:buFont typeface="Arial" panose="020B0604020202020204" pitchFamily="34" charset="0"/>
              <a:buChar char="•"/>
            </a:pPr>
            <a:r>
              <a:rPr lang="en-US" dirty="0"/>
              <a:t>Microsoft</a:t>
            </a:r>
            <a:r>
              <a:rPr lang="en-US" dirty="0">
                <a:hlinkClick r:id="rId2"/>
              </a:rPr>
              <a:t> SQL </a:t>
            </a:r>
            <a:r>
              <a:rPr lang="en-US" dirty="0"/>
              <a:t>Server 2008 R2 SP2</a:t>
            </a:r>
          </a:p>
          <a:p>
            <a:pPr>
              <a:buFont typeface="Arial" panose="020B0604020202020204" pitchFamily="34" charset="0"/>
              <a:buChar char="•"/>
            </a:pPr>
            <a:r>
              <a:rPr lang="en-US" dirty="0"/>
              <a:t>Microsoft SQL Server 2012 SP1</a:t>
            </a:r>
          </a:p>
          <a:p>
            <a:pPr marL="0" indent="0">
              <a:buNone/>
            </a:pPr>
            <a:endParaRPr lang="en-US" dirty="0"/>
          </a:p>
        </p:txBody>
      </p:sp>
    </p:spTree>
    <p:extLst>
      <p:ext uri="{BB962C8B-B14F-4D97-AF65-F5344CB8AC3E}">
        <p14:creationId xmlns:p14="http://schemas.microsoft.com/office/powerpoint/2010/main" val="1308912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81D86-9C27-4EEC-A52F-F93C72D42990}"/>
              </a:ext>
            </a:extLst>
          </p:cNvPr>
          <p:cNvSpPr>
            <a:spLocks noGrp="1"/>
          </p:cNvSpPr>
          <p:nvPr>
            <p:ph type="title"/>
          </p:nvPr>
        </p:nvSpPr>
        <p:spPr/>
        <p:txBody>
          <a:bodyPr>
            <a:normAutofit fontScale="90000"/>
          </a:bodyPr>
          <a:lstStyle/>
          <a:p>
            <a:r>
              <a:rPr lang="en-US" b="1" dirty="0"/>
              <a:t>How to Download &amp; Install HP ALM (Quality Center)</a:t>
            </a:r>
            <a:br>
              <a:rPr lang="en-US" b="1" dirty="0"/>
            </a:br>
            <a:endParaRPr lang="en-US" dirty="0"/>
          </a:p>
        </p:txBody>
      </p:sp>
      <p:sp>
        <p:nvSpPr>
          <p:cNvPr id="3" name="Content Placeholder 2">
            <a:extLst>
              <a:ext uri="{FF2B5EF4-FFF2-40B4-BE49-F238E27FC236}">
                <a16:creationId xmlns:a16="http://schemas.microsoft.com/office/drawing/2014/main" id="{960F1D65-F320-4F3C-BF21-AA5ED5B3CF31}"/>
              </a:ext>
            </a:extLst>
          </p:cNvPr>
          <p:cNvSpPr>
            <a:spLocks noGrp="1"/>
          </p:cNvSpPr>
          <p:nvPr>
            <p:ph idx="1"/>
          </p:nvPr>
        </p:nvSpPr>
        <p:spPr/>
        <p:txBody>
          <a:bodyPr/>
          <a:lstStyle/>
          <a:p>
            <a:r>
              <a:rPr lang="en-US" dirty="0"/>
              <a:t>User should use one of the following browsers to access ALM, after installation.</a:t>
            </a:r>
          </a:p>
          <a:p>
            <a:pPr>
              <a:buFont typeface="Arial" panose="020B0604020202020204" pitchFamily="34" charset="0"/>
              <a:buChar char="•"/>
            </a:pPr>
            <a:r>
              <a:rPr lang="en-US" dirty="0"/>
              <a:t>Microsoft Internet Explorer 8 32 Bit</a:t>
            </a:r>
          </a:p>
          <a:p>
            <a:pPr>
              <a:buFont typeface="Arial" panose="020B0604020202020204" pitchFamily="34" charset="0"/>
              <a:buChar char="•"/>
            </a:pPr>
            <a:r>
              <a:rPr lang="en-US" dirty="0"/>
              <a:t>Microsoft Internet Explorer 9 32 Bit</a:t>
            </a:r>
          </a:p>
          <a:p>
            <a:pPr>
              <a:buFont typeface="Arial" panose="020B0604020202020204" pitchFamily="34" charset="0"/>
              <a:buChar char="•"/>
            </a:pPr>
            <a:r>
              <a:rPr lang="en-US" dirty="0"/>
              <a:t>Microsoft Internet Explorer 10 32 Bit</a:t>
            </a:r>
          </a:p>
          <a:p>
            <a:r>
              <a:rPr lang="en-US" dirty="0"/>
              <a:t>To allow importing data from Excel/Word to ALM, users should have preinstalled one of the following MS Office Suites.</a:t>
            </a:r>
          </a:p>
          <a:p>
            <a:pPr>
              <a:buFont typeface="Arial" panose="020B0604020202020204" pitchFamily="34" charset="0"/>
              <a:buChar char="•"/>
            </a:pPr>
            <a:r>
              <a:rPr lang="en-US" dirty="0"/>
              <a:t>Microsoft Office 2010 SP2 32 Bit</a:t>
            </a:r>
          </a:p>
          <a:p>
            <a:pPr>
              <a:buFont typeface="Arial" panose="020B0604020202020204" pitchFamily="34" charset="0"/>
              <a:buChar char="•"/>
            </a:pPr>
            <a:r>
              <a:rPr lang="en-US" dirty="0"/>
              <a:t>Microsoft Office 2013 32 Bit</a:t>
            </a:r>
          </a:p>
          <a:p>
            <a:endParaRPr lang="en-US" dirty="0"/>
          </a:p>
        </p:txBody>
      </p:sp>
    </p:spTree>
    <p:extLst>
      <p:ext uri="{BB962C8B-B14F-4D97-AF65-F5344CB8AC3E}">
        <p14:creationId xmlns:p14="http://schemas.microsoft.com/office/powerpoint/2010/main" val="3366744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8A20-0822-47CD-96DD-D18CD9E74E55}"/>
              </a:ext>
            </a:extLst>
          </p:cNvPr>
          <p:cNvSpPr>
            <a:spLocks noGrp="1"/>
          </p:cNvSpPr>
          <p:nvPr>
            <p:ph type="title"/>
          </p:nvPr>
        </p:nvSpPr>
        <p:spPr/>
        <p:txBody>
          <a:bodyPr/>
          <a:lstStyle/>
          <a:p>
            <a:r>
              <a:rPr lang="en-US" b="1" dirty="0"/>
              <a:t>Modules of ALM</a:t>
            </a:r>
          </a:p>
        </p:txBody>
      </p:sp>
      <p:sp>
        <p:nvSpPr>
          <p:cNvPr id="3" name="Content Placeholder 2">
            <a:extLst>
              <a:ext uri="{FF2B5EF4-FFF2-40B4-BE49-F238E27FC236}">
                <a16:creationId xmlns:a16="http://schemas.microsoft.com/office/drawing/2014/main" id="{7A707725-E29F-4B5F-B7CB-304B915C8A55}"/>
              </a:ext>
            </a:extLst>
          </p:cNvPr>
          <p:cNvSpPr>
            <a:spLocks noGrp="1"/>
          </p:cNvSpPr>
          <p:nvPr>
            <p:ph idx="1"/>
          </p:nvPr>
        </p:nvSpPr>
        <p:spPr/>
        <p:txBody>
          <a:bodyPr>
            <a:normAutofit/>
          </a:bodyPr>
          <a:lstStyle/>
          <a:p>
            <a:r>
              <a:rPr lang="en-US" dirty="0"/>
              <a:t>Requirements- requirements can be created, edited and deleted in this module. We can also map the requirements with the test cases </a:t>
            </a:r>
          </a:p>
          <a:p>
            <a:r>
              <a:rPr lang="en-US" dirty="0"/>
              <a:t>Test Plan- we can create manual as well as automated tests using WinRunner, QTP or LoadRunner in this module </a:t>
            </a:r>
          </a:p>
          <a:p>
            <a:r>
              <a:rPr lang="en-US" dirty="0"/>
              <a:t>Test Lab- In this module Tests (manual as well as automated) can be executed. During automated tests execution Quality Center launches the corresponding tool (Win Runner/QTP/Load Runner) and that tool executes the tests.</a:t>
            </a:r>
          </a:p>
          <a:p>
            <a:r>
              <a:rPr lang="en-US" dirty="0"/>
              <a:t>Defects- In this module testers can post defects and get status of their defects.</a:t>
            </a:r>
          </a:p>
        </p:txBody>
      </p:sp>
    </p:spTree>
    <p:extLst>
      <p:ext uri="{BB962C8B-B14F-4D97-AF65-F5344CB8AC3E}">
        <p14:creationId xmlns:p14="http://schemas.microsoft.com/office/powerpoint/2010/main" val="2725164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63119-CCC9-42DC-B692-8774CEF747F5}"/>
              </a:ext>
            </a:extLst>
          </p:cNvPr>
          <p:cNvSpPr>
            <a:spLocks noGrp="1"/>
          </p:cNvSpPr>
          <p:nvPr>
            <p:ph type="title"/>
          </p:nvPr>
        </p:nvSpPr>
        <p:spPr/>
        <p:txBody>
          <a:bodyPr/>
          <a:lstStyle/>
          <a:p>
            <a:pPr algn="ctr"/>
            <a:r>
              <a:rPr lang="en-US" b="1" dirty="0"/>
              <a:t>Requirements</a:t>
            </a:r>
          </a:p>
        </p:txBody>
      </p:sp>
      <p:sp>
        <p:nvSpPr>
          <p:cNvPr id="3" name="Content Placeholder 2">
            <a:extLst>
              <a:ext uri="{FF2B5EF4-FFF2-40B4-BE49-F238E27FC236}">
                <a16:creationId xmlns:a16="http://schemas.microsoft.com/office/drawing/2014/main" id="{A8F95D09-5270-4941-8A63-4B1116E55853}"/>
              </a:ext>
            </a:extLst>
          </p:cNvPr>
          <p:cNvSpPr>
            <a:spLocks noGrp="1"/>
          </p:cNvSpPr>
          <p:nvPr>
            <p:ph idx="1"/>
          </p:nvPr>
        </p:nvSpPr>
        <p:spPr/>
        <p:txBody>
          <a:bodyPr>
            <a:normAutofit lnSpcReduction="10000"/>
          </a:bodyPr>
          <a:lstStyle/>
          <a:p>
            <a:r>
              <a:rPr lang="en-US" dirty="0"/>
              <a:t>Defining and Capturing Requirements is one of the key criteria’s for any software development process. Describing the requirements refers to what needs to be done to meet the objectives during development. It is very important that the requirements are clear and correct.</a:t>
            </a:r>
          </a:p>
          <a:p>
            <a:r>
              <a:rPr lang="en-US" dirty="0"/>
              <a:t>The Requirements module enables users to define, manage and track requirements at all stages of the software lifecycle. </a:t>
            </a:r>
          </a:p>
          <a:p>
            <a:r>
              <a:rPr lang="en-US" dirty="0"/>
              <a:t>Defining Requirements refers to what has to be delivered to the clients at the end of that specific release.</a:t>
            </a:r>
          </a:p>
          <a:p>
            <a:r>
              <a:rPr lang="en-US" dirty="0"/>
              <a:t>Establishing requirements with brevity and clarity upfront would result in minimal rework after development is completed.</a:t>
            </a:r>
          </a:p>
          <a:p>
            <a:pPr marL="0" indent="0">
              <a:buNone/>
            </a:pPr>
            <a:br>
              <a:rPr lang="en-US" dirty="0">
                <a:hlinkClick r:id="rId2"/>
              </a:rPr>
            </a:br>
            <a:endParaRPr lang="en-US" dirty="0"/>
          </a:p>
        </p:txBody>
      </p:sp>
    </p:spTree>
    <p:extLst>
      <p:ext uri="{BB962C8B-B14F-4D97-AF65-F5344CB8AC3E}">
        <p14:creationId xmlns:p14="http://schemas.microsoft.com/office/powerpoint/2010/main" val="1013668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C343D-FEC8-4B47-88C7-C417ABD2891B}"/>
              </a:ext>
            </a:extLst>
          </p:cNvPr>
          <p:cNvSpPr>
            <a:spLocks noGrp="1"/>
          </p:cNvSpPr>
          <p:nvPr>
            <p:ph type="title"/>
          </p:nvPr>
        </p:nvSpPr>
        <p:spPr/>
        <p:txBody>
          <a:bodyPr/>
          <a:lstStyle/>
          <a:p>
            <a:pPr algn="ctr"/>
            <a:r>
              <a:rPr lang="en-US" b="1" dirty="0"/>
              <a:t>Test Plan</a:t>
            </a:r>
          </a:p>
        </p:txBody>
      </p:sp>
      <p:sp>
        <p:nvSpPr>
          <p:cNvPr id="3" name="Content Placeholder 2">
            <a:extLst>
              <a:ext uri="{FF2B5EF4-FFF2-40B4-BE49-F238E27FC236}">
                <a16:creationId xmlns:a16="http://schemas.microsoft.com/office/drawing/2014/main" id="{03ABB305-39E2-40EF-9B04-197569774C93}"/>
              </a:ext>
            </a:extLst>
          </p:cNvPr>
          <p:cNvSpPr>
            <a:spLocks noGrp="1"/>
          </p:cNvSpPr>
          <p:nvPr>
            <p:ph idx="1"/>
          </p:nvPr>
        </p:nvSpPr>
        <p:spPr/>
        <p:txBody>
          <a:bodyPr>
            <a:normAutofit fontScale="92500" lnSpcReduction="10000"/>
          </a:bodyPr>
          <a:lstStyle/>
          <a:p>
            <a:r>
              <a:rPr lang="en-US" dirty="0"/>
              <a:t>The crucial step in testing any application is developing a clear and a precise test plan. A good test plan enables the team to assess the quality of the application under test at any point in the software development life cycle.</a:t>
            </a:r>
          </a:p>
          <a:p>
            <a:r>
              <a:rPr lang="en-US" dirty="0"/>
              <a:t>After defining requirements, development team kick starts their design and development process while</a:t>
            </a:r>
            <a:r>
              <a:rPr lang="en-US" dirty="0">
                <a:hlinkClick r:id="rId2"/>
              </a:rPr>
              <a:t> Testing </a:t>
            </a:r>
            <a:r>
              <a:rPr lang="en-US" dirty="0"/>
              <a:t>team start designing tests that can be executed once the build is deployed.</a:t>
            </a:r>
          </a:p>
          <a:p>
            <a:r>
              <a:rPr lang="en-US" dirty="0"/>
              <a:t>Success of any product depends on the testing processes and the quality of testing that is being carried out. A Good</a:t>
            </a:r>
            <a:r>
              <a:rPr lang="en-US" dirty="0">
                <a:hlinkClick r:id="rId3"/>
              </a:rPr>
              <a:t> Test Plan </a:t>
            </a:r>
            <a:r>
              <a:rPr lang="en-US" dirty="0"/>
              <a:t>results in a bug free product.</a:t>
            </a:r>
          </a:p>
          <a:p>
            <a:r>
              <a:rPr lang="en-US" dirty="0"/>
              <a:t>ALM supports maintenance and execution of manual, automation and performance tests as ALM is seamlessly integrated with all HP products such as HP UFT and HP Load Runner.</a:t>
            </a:r>
          </a:p>
          <a:p>
            <a:br>
              <a:rPr lang="en-US" dirty="0">
                <a:hlinkClick r:id="rId4"/>
              </a:rPr>
            </a:br>
            <a:endParaRPr lang="en-US" dirty="0"/>
          </a:p>
        </p:txBody>
      </p:sp>
    </p:spTree>
    <p:extLst>
      <p:ext uri="{BB962C8B-B14F-4D97-AF65-F5344CB8AC3E}">
        <p14:creationId xmlns:p14="http://schemas.microsoft.com/office/powerpoint/2010/main" val="677735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F93A3-3E61-4FE0-B909-A3E8E293E290}"/>
              </a:ext>
            </a:extLst>
          </p:cNvPr>
          <p:cNvSpPr>
            <a:spLocks noGrp="1"/>
          </p:cNvSpPr>
          <p:nvPr>
            <p:ph type="title"/>
          </p:nvPr>
        </p:nvSpPr>
        <p:spPr/>
        <p:txBody>
          <a:bodyPr/>
          <a:lstStyle/>
          <a:p>
            <a:r>
              <a:rPr lang="en-US" b="1" dirty="0"/>
              <a:t>What is ALM/Quality Center? </a:t>
            </a:r>
          </a:p>
        </p:txBody>
      </p:sp>
      <p:sp>
        <p:nvSpPr>
          <p:cNvPr id="3" name="Content Placeholder 2">
            <a:extLst>
              <a:ext uri="{FF2B5EF4-FFF2-40B4-BE49-F238E27FC236}">
                <a16:creationId xmlns:a16="http://schemas.microsoft.com/office/drawing/2014/main" id="{10645C2B-32D7-478F-A4B7-00B285DCE679}"/>
              </a:ext>
            </a:extLst>
          </p:cNvPr>
          <p:cNvSpPr>
            <a:spLocks noGrp="1"/>
          </p:cNvSpPr>
          <p:nvPr>
            <p:ph idx="1"/>
          </p:nvPr>
        </p:nvSpPr>
        <p:spPr/>
        <p:txBody>
          <a:bodyPr>
            <a:normAutofit fontScale="92500" lnSpcReduction="10000"/>
          </a:bodyPr>
          <a:lstStyle/>
          <a:p>
            <a:pPr algn="just"/>
            <a:r>
              <a:rPr lang="en-US" sz="2400" dirty="0"/>
              <a:t>HP ALM (Application Life Cycle Management) is a web-based tool that helps organizations to manage the application lifecycle right from project planning, requirements gathering, until Testing &amp; deployment, which otherwise is a time-consuming task.</a:t>
            </a:r>
          </a:p>
          <a:p>
            <a:pPr algn="just"/>
            <a:r>
              <a:rPr lang="en-US" sz="2400" dirty="0"/>
              <a:t>Gives you control over entire testing project.</a:t>
            </a:r>
          </a:p>
          <a:p>
            <a:pPr algn="just"/>
            <a:r>
              <a:rPr lang="en-US" sz="2400" dirty="0"/>
              <a:t>It makes the task of mangers and testers easy by giving an easy interface to manage and organize activities such as requirements coverage , test case management, test execution reporting, defect  management and test automation. </a:t>
            </a:r>
          </a:p>
          <a:p>
            <a:pPr algn="just"/>
            <a:endParaRPr lang="en-US" sz="2400" dirty="0"/>
          </a:p>
          <a:p>
            <a:endParaRPr lang="en-US" dirty="0"/>
          </a:p>
        </p:txBody>
      </p:sp>
    </p:spTree>
    <p:extLst>
      <p:ext uri="{BB962C8B-B14F-4D97-AF65-F5344CB8AC3E}">
        <p14:creationId xmlns:p14="http://schemas.microsoft.com/office/powerpoint/2010/main" val="1280979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78B6E-F2CC-44D6-9F3A-280F6B8E7114}"/>
              </a:ext>
            </a:extLst>
          </p:cNvPr>
          <p:cNvSpPr>
            <a:spLocks noGrp="1"/>
          </p:cNvSpPr>
          <p:nvPr>
            <p:ph type="title"/>
          </p:nvPr>
        </p:nvSpPr>
        <p:spPr/>
        <p:txBody>
          <a:bodyPr/>
          <a:lstStyle/>
          <a:p>
            <a:pPr algn="ctr"/>
            <a:r>
              <a:rPr lang="en-US" b="1" dirty="0"/>
              <a:t>Test Lab</a:t>
            </a:r>
          </a:p>
        </p:txBody>
      </p:sp>
      <p:sp>
        <p:nvSpPr>
          <p:cNvPr id="3" name="Content Placeholder 2">
            <a:extLst>
              <a:ext uri="{FF2B5EF4-FFF2-40B4-BE49-F238E27FC236}">
                <a16:creationId xmlns:a16="http://schemas.microsoft.com/office/drawing/2014/main" id="{AA50F6B9-F988-46CC-AD7F-DC4A86551813}"/>
              </a:ext>
            </a:extLst>
          </p:cNvPr>
          <p:cNvSpPr>
            <a:spLocks noGrp="1"/>
          </p:cNvSpPr>
          <p:nvPr>
            <p:ph idx="1"/>
          </p:nvPr>
        </p:nvSpPr>
        <p:spPr/>
        <p:txBody>
          <a:bodyPr>
            <a:normAutofit/>
          </a:bodyPr>
          <a:lstStyle/>
          <a:p>
            <a:r>
              <a:rPr lang="en-US" dirty="0"/>
              <a:t>This module helps the testers to execute the created tests. One can schedule, run and analyze, test defects using this module</a:t>
            </a:r>
          </a:p>
          <a:p>
            <a:r>
              <a:rPr lang="en-US" dirty="0"/>
              <a:t>Once the test design is completed, test execution will take place with the help of Test Lab module.</a:t>
            </a:r>
          </a:p>
          <a:p>
            <a:r>
              <a:rPr lang="en-US" dirty="0"/>
              <a:t>One common term you will come across in HP ALM in the Test Set module of Test Lab. If your mind triggers images of some sort of collection or a set, you are correct. Test Set is in fact a collection of test cases that we intend to execute.</a:t>
            </a:r>
          </a:p>
          <a:p>
            <a:r>
              <a:rPr lang="en-US" dirty="0"/>
              <a:t>Test cases from the</a:t>
            </a:r>
            <a:r>
              <a:rPr lang="en-US" dirty="0">
                <a:hlinkClick r:id="rId2"/>
              </a:rPr>
              <a:t> Test Plan </a:t>
            </a:r>
            <a:r>
              <a:rPr lang="en-US" dirty="0"/>
              <a:t>module are called into the Test Lab module.</a:t>
            </a:r>
          </a:p>
        </p:txBody>
      </p:sp>
    </p:spTree>
    <p:extLst>
      <p:ext uri="{BB962C8B-B14F-4D97-AF65-F5344CB8AC3E}">
        <p14:creationId xmlns:p14="http://schemas.microsoft.com/office/powerpoint/2010/main" val="3030739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84EB-3F9A-49E6-9557-95878356E6E8}"/>
              </a:ext>
            </a:extLst>
          </p:cNvPr>
          <p:cNvSpPr>
            <a:spLocks noGrp="1"/>
          </p:cNvSpPr>
          <p:nvPr>
            <p:ph type="title"/>
          </p:nvPr>
        </p:nvSpPr>
        <p:spPr/>
        <p:txBody>
          <a:bodyPr/>
          <a:lstStyle/>
          <a:p>
            <a:pPr algn="ctr"/>
            <a:r>
              <a:rPr lang="en-US" b="1" dirty="0"/>
              <a:t>Test Lab (Contd.)</a:t>
            </a:r>
            <a:endParaRPr lang="en-US" dirty="0"/>
          </a:p>
        </p:txBody>
      </p:sp>
      <p:sp>
        <p:nvSpPr>
          <p:cNvPr id="3" name="Content Placeholder 2">
            <a:extLst>
              <a:ext uri="{FF2B5EF4-FFF2-40B4-BE49-F238E27FC236}">
                <a16:creationId xmlns:a16="http://schemas.microsoft.com/office/drawing/2014/main" id="{A89C9FEE-EA38-4D49-9595-6446EAE59FEE}"/>
              </a:ext>
            </a:extLst>
          </p:cNvPr>
          <p:cNvSpPr>
            <a:spLocks noGrp="1"/>
          </p:cNvSpPr>
          <p:nvPr>
            <p:ph idx="1"/>
          </p:nvPr>
        </p:nvSpPr>
        <p:spPr/>
        <p:txBody>
          <a:bodyPr>
            <a:normAutofit lnSpcReduction="10000"/>
          </a:bodyPr>
          <a:lstStyle/>
          <a:p>
            <a:r>
              <a:rPr lang="en-US" dirty="0"/>
              <a:t>Changes done to test cases in the Test Lab module do not affect the parent test cases in Test Plan Module. You are free to experiment. Hence the name Test Lab!</a:t>
            </a:r>
          </a:p>
          <a:p>
            <a:r>
              <a:rPr lang="en-US" dirty="0"/>
              <a:t>It is better to give the test set name same as that of the module name so that all the tests within the module are contained in same test set which would be easy to execute and track.</a:t>
            </a:r>
          </a:p>
          <a:p>
            <a:r>
              <a:rPr lang="en-US" dirty="0"/>
              <a:t>Each test set folder is assigned to a particular cycle. This enables users to group the tests together that will be executed in a particular cycle.</a:t>
            </a:r>
          </a:p>
          <a:p>
            <a:r>
              <a:rPr lang="en-US" dirty="0"/>
              <a:t>This module also helps user to track the progress of the cycle as the tests are executed.</a:t>
            </a:r>
          </a:p>
          <a:p>
            <a:r>
              <a:rPr lang="en-US" dirty="0"/>
              <a:t>The Test Lab module consists of the following functionalities and let us understands each one of those in detail..</a:t>
            </a:r>
          </a:p>
          <a:p>
            <a:endParaRPr lang="en-US" dirty="0"/>
          </a:p>
        </p:txBody>
      </p:sp>
    </p:spTree>
    <p:extLst>
      <p:ext uri="{BB962C8B-B14F-4D97-AF65-F5344CB8AC3E}">
        <p14:creationId xmlns:p14="http://schemas.microsoft.com/office/powerpoint/2010/main" val="3780068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E2928-C8C7-4C1E-8FB9-66B5D4561E0B}"/>
              </a:ext>
            </a:extLst>
          </p:cNvPr>
          <p:cNvSpPr>
            <a:spLocks noGrp="1"/>
          </p:cNvSpPr>
          <p:nvPr>
            <p:ph type="title"/>
          </p:nvPr>
        </p:nvSpPr>
        <p:spPr/>
        <p:txBody>
          <a:bodyPr/>
          <a:lstStyle/>
          <a:p>
            <a:pPr algn="ctr"/>
            <a:r>
              <a:rPr lang="en-US" b="1" dirty="0"/>
              <a:t>Defects</a:t>
            </a:r>
          </a:p>
        </p:txBody>
      </p:sp>
      <p:sp>
        <p:nvSpPr>
          <p:cNvPr id="3" name="Content Placeholder 2">
            <a:extLst>
              <a:ext uri="{FF2B5EF4-FFF2-40B4-BE49-F238E27FC236}">
                <a16:creationId xmlns:a16="http://schemas.microsoft.com/office/drawing/2014/main" id="{C5E825F0-5618-4A2C-9943-127A7EA28C1E}"/>
              </a:ext>
            </a:extLst>
          </p:cNvPr>
          <p:cNvSpPr>
            <a:spLocks noGrp="1"/>
          </p:cNvSpPr>
          <p:nvPr>
            <p:ph idx="1"/>
          </p:nvPr>
        </p:nvSpPr>
        <p:spPr/>
        <p:txBody>
          <a:bodyPr/>
          <a:lstStyle/>
          <a:p>
            <a:r>
              <a:rPr lang="en-US" dirty="0"/>
              <a:t>This module is the place where the tester starts logging or recording all the failed test case results (it could be any kinds of issues, problems or error message once a test case fails or even it could be a defect raised during ad-hoc, monkey or exploratory testing).</a:t>
            </a:r>
          </a:p>
          <a:p>
            <a:r>
              <a:rPr lang="en-US" dirty="0"/>
              <a:t>A</a:t>
            </a:r>
            <a:r>
              <a:rPr lang="en-US" dirty="0">
                <a:hlinkClick r:id="rId2"/>
              </a:rPr>
              <a:t> Defect </a:t>
            </a:r>
            <a:r>
              <a:rPr lang="en-US" dirty="0"/>
              <a:t>is logged during the test execution, when expected result and actual result don't match with each other.</a:t>
            </a:r>
          </a:p>
          <a:p>
            <a:r>
              <a:rPr lang="en-US" dirty="0"/>
              <a:t>Defect module in HP ALM not only helps users to post the defects but also enables them to track and gives the overall quality of the release at any stage of the development process.</a:t>
            </a:r>
          </a:p>
          <a:p>
            <a:endParaRPr lang="en-US" dirty="0"/>
          </a:p>
        </p:txBody>
      </p:sp>
    </p:spTree>
    <p:extLst>
      <p:ext uri="{BB962C8B-B14F-4D97-AF65-F5344CB8AC3E}">
        <p14:creationId xmlns:p14="http://schemas.microsoft.com/office/powerpoint/2010/main" val="372922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7FEE4-D399-49DC-8053-B7233A79E1AB}"/>
              </a:ext>
            </a:extLst>
          </p:cNvPr>
          <p:cNvSpPr>
            <a:spLocks noGrp="1"/>
          </p:cNvSpPr>
          <p:nvPr>
            <p:ph type="title"/>
          </p:nvPr>
        </p:nvSpPr>
        <p:spPr/>
        <p:txBody>
          <a:bodyPr/>
          <a:lstStyle/>
          <a:p>
            <a:pPr algn="ctr"/>
            <a:r>
              <a:rPr lang="en-US" b="1" dirty="0"/>
              <a:t>Roles in ALM</a:t>
            </a:r>
          </a:p>
        </p:txBody>
      </p:sp>
      <p:sp>
        <p:nvSpPr>
          <p:cNvPr id="3" name="Content Placeholder 2">
            <a:extLst>
              <a:ext uri="{FF2B5EF4-FFF2-40B4-BE49-F238E27FC236}">
                <a16:creationId xmlns:a16="http://schemas.microsoft.com/office/drawing/2014/main" id="{0BE808F4-40F4-4F74-8900-64BA6BCF4D36}"/>
              </a:ext>
            </a:extLst>
          </p:cNvPr>
          <p:cNvSpPr>
            <a:spLocks noGrp="1"/>
          </p:cNvSpPr>
          <p:nvPr>
            <p:ph idx="1"/>
          </p:nvPr>
        </p:nvSpPr>
        <p:spPr/>
        <p:txBody>
          <a:bodyPr>
            <a:normAutofit lnSpcReduction="10000"/>
          </a:bodyPr>
          <a:lstStyle/>
          <a:p>
            <a:r>
              <a:rPr lang="en-US" b="1" dirty="0"/>
              <a:t>Site Admin: </a:t>
            </a:r>
            <a:r>
              <a:rPr lang="en-US" dirty="0"/>
              <a:t>Site Admin is the main person who can create the Project Admin and the users. He can do anything like create, update, delete etc.</a:t>
            </a:r>
          </a:p>
          <a:p>
            <a:endParaRPr lang="en-US" dirty="0"/>
          </a:p>
          <a:p>
            <a:r>
              <a:rPr lang="en-US" b="1" dirty="0"/>
              <a:t>Project Admin: </a:t>
            </a:r>
            <a:r>
              <a:rPr lang="en-US" dirty="0"/>
              <a:t>Project manager is the Project Admin. He is assigned by the site admin for any individual project. He controls or owns project. A PA does not have the same privileges as Site Admin.</a:t>
            </a:r>
          </a:p>
          <a:p>
            <a:endParaRPr lang="en-US" dirty="0"/>
          </a:p>
          <a:p>
            <a:r>
              <a:rPr lang="en-US" b="1" dirty="0"/>
              <a:t>User: </a:t>
            </a:r>
            <a:r>
              <a:rPr lang="en-US" dirty="0"/>
              <a:t>QA testers are assigned as user. They are like regular users. They have limited privileges. He can create certain things or do certain things that a PA gives him a permission to do. They are also responsible for creating test cases, test plans and execute the test, generating reports and retesting if needed.</a:t>
            </a:r>
          </a:p>
        </p:txBody>
      </p:sp>
    </p:spTree>
    <p:extLst>
      <p:ext uri="{BB962C8B-B14F-4D97-AF65-F5344CB8AC3E}">
        <p14:creationId xmlns:p14="http://schemas.microsoft.com/office/powerpoint/2010/main" val="2144252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96C-0A70-4EFE-9DF5-62A56D04D8FC}"/>
              </a:ext>
            </a:extLst>
          </p:cNvPr>
          <p:cNvSpPr>
            <a:spLocks noGrp="1"/>
          </p:cNvSpPr>
          <p:nvPr>
            <p:ph type="title"/>
          </p:nvPr>
        </p:nvSpPr>
        <p:spPr/>
        <p:txBody>
          <a:bodyPr/>
          <a:lstStyle/>
          <a:p>
            <a:pPr algn="ctr"/>
            <a:r>
              <a:rPr lang="en-US" b="1" dirty="0"/>
              <a:t>As a Site Admin</a:t>
            </a:r>
          </a:p>
        </p:txBody>
      </p:sp>
      <p:sp>
        <p:nvSpPr>
          <p:cNvPr id="3" name="Content Placeholder 2">
            <a:extLst>
              <a:ext uri="{FF2B5EF4-FFF2-40B4-BE49-F238E27FC236}">
                <a16:creationId xmlns:a16="http://schemas.microsoft.com/office/drawing/2014/main" id="{D89E7BC0-CAFD-46D6-9B16-84D7EA370B45}"/>
              </a:ext>
            </a:extLst>
          </p:cNvPr>
          <p:cNvSpPr>
            <a:spLocks noGrp="1"/>
          </p:cNvSpPr>
          <p:nvPr>
            <p:ph idx="1"/>
          </p:nvPr>
        </p:nvSpPr>
        <p:spPr/>
        <p:txBody>
          <a:bodyPr>
            <a:normAutofit/>
          </a:bodyPr>
          <a:lstStyle/>
          <a:p>
            <a:pPr marL="0" indent="0">
              <a:buNone/>
            </a:pPr>
            <a:r>
              <a:rPr lang="en-US" dirty="0"/>
              <a:t>In the administration area, the site administrator can do the following tasks:</a:t>
            </a:r>
          </a:p>
          <a:p>
            <a:pPr>
              <a:buFont typeface="Arial" panose="020B0604020202020204" pitchFamily="34" charset="0"/>
              <a:buChar char="•"/>
            </a:pPr>
            <a:r>
              <a:rPr lang="en-US" dirty="0"/>
              <a:t>Install Quality Center/ALM Software</a:t>
            </a:r>
          </a:p>
          <a:p>
            <a:pPr>
              <a:buFont typeface="Arial" panose="020B0604020202020204" pitchFamily="34" charset="0"/>
              <a:buChar char="•"/>
            </a:pPr>
            <a:r>
              <a:rPr lang="en-US" dirty="0"/>
              <a:t>Create a Domain and a Project</a:t>
            </a:r>
          </a:p>
          <a:p>
            <a:pPr>
              <a:buFont typeface="Arial" panose="020B0604020202020204" pitchFamily="34" charset="0"/>
              <a:buChar char="•"/>
            </a:pPr>
            <a:r>
              <a:rPr lang="en-US" dirty="0"/>
              <a:t>Activate the Project</a:t>
            </a:r>
          </a:p>
          <a:p>
            <a:pPr>
              <a:buFont typeface="Arial" panose="020B0604020202020204" pitchFamily="34" charset="0"/>
              <a:buChar char="•"/>
            </a:pPr>
            <a:r>
              <a:rPr lang="en-US" dirty="0"/>
              <a:t>Create Users for Quality Center/ALM and create their passwords</a:t>
            </a:r>
          </a:p>
          <a:p>
            <a:pPr>
              <a:buFont typeface="Arial" panose="020B0604020202020204" pitchFamily="34" charset="0"/>
              <a:buChar char="•"/>
            </a:pPr>
            <a:r>
              <a:rPr lang="en-US" dirty="0"/>
              <a:t>Assign the Users to the Projects</a:t>
            </a:r>
          </a:p>
          <a:p>
            <a:pPr>
              <a:buFont typeface="Arial" panose="020B0604020202020204" pitchFamily="34" charset="0"/>
              <a:buChar char="•"/>
            </a:pPr>
            <a:r>
              <a:rPr lang="en-US" dirty="0"/>
              <a:t>Delete a User</a:t>
            </a:r>
          </a:p>
          <a:p>
            <a:pPr>
              <a:buFont typeface="Arial" panose="020B0604020202020204" pitchFamily="34" charset="0"/>
              <a:buChar char="•"/>
            </a:pPr>
            <a:r>
              <a:rPr lang="en-US" dirty="0"/>
              <a:t>Make user a Site Admin</a:t>
            </a:r>
          </a:p>
          <a:p>
            <a:pPr>
              <a:buFont typeface="Arial" panose="020B0604020202020204" pitchFamily="34" charset="0"/>
              <a:buChar char="•"/>
            </a:pPr>
            <a:r>
              <a:rPr lang="en-US" dirty="0"/>
              <a:t>Make user a Project Admin</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197127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BF094-430C-4860-A15A-938C9FD7A4B1}"/>
              </a:ext>
            </a:extLst>
          </p:cNvPr>
          <p:cNvSpPr>
            <a:spLocks noGrp="1"/>
          </p:cNvSpPr>
          <p:nvPr>
            <p:ph type="title"/>
          </p:nvPr>
        </p:nvSpPr>
        <p:spPr/>
        <p:txBody>
          <a:bodyPr/>
          <a:lstStyle/>
          <a:p>
            <a:pPr algn="ctr"/>
            <a:r>
              <a:rPr lang="en-US" b="1" dirty="0"/>
              <a:t>As a Site Admin</a:t>
            </a:r>
          </a:p>
        </p:txBody>
      </p:sp>
      <p:sp>
        <p:nvSpPr>
          <p:cNvPr id="3" name="Content Placeholder 2">
            <a:extLst>
              <a:ext uri="{FF2B5EF4-FFF2-40B4-BE49-F238E27FC236}">
                <a16:creationId xmlns:a16="http://schemas.microsoft.com/office/drawing/2014/main" id="{215972FD-44AF-40C0-A1DF-46B2E5EA6EBD}"/>
              </a:ext>
            </a:extLst>
          </p:cNvPr>
          <p:cNvSpPr>
            <a:spLocks noGrp="1"/>
          </p:cNvSpPr>
          <p:nvPr>
            <p:ph idx="1"/>
          </p:nvPr>
        </p:nvSpPr>
        <p:spPr/>
        <p:txBody>
          <a:bodyPr>
            <a:normAutofit fontScale="85000" lnSpcReduction="10000"/>
          </a:bodyPr>
          <a:lstStyle/>
          <a:p>
            <a:pPr marL="0" indent="0">
              <a:buNone/>
            </a:pPr>
            <a:r>
              <a:rPr lang="en-US" dirty="0"/>
              <a:t> Below are examples of some configurations a site admin is able to do</a:t>
            </a:r>
          </a:p>
          <a:p>
            <a:pPr marL="0" indent="0">
              <a:buNone/>
            </a:pPr>
            <a:endParaRPr lang="en-US" dirty="0"/>
          </a:p>
          <a:p>
            <a:pPr marL="0" indent="0">
              <a:buNone/>
            </a:pPr>
            <a:r>
              <a:rPr lang="en-US" dirty="0"/>
              <a:t>Configured </a:t>
            </a:r>
            <a:r>
              <a:rPr lang="en-US" dirty="0" err="1"/>
              <a:t>wait_before_disconnect</a:t>
            </a:r>
            <a:r>
              <a:rPr lang="en-US" dirty="0"/>
              <a:t> features - For example: I configured the time interval</a:t>
            </a:r>
          </a:p>
          <a:p>
            <a:pPr marL="0" indent="0">
              <a:buNone/>
            </a:pPr>
            <a:r>
              <a:rPr lang="en-US" dirty="0"/>
              <a:t>in minutes that the Test Director / Quality Center/ALM client can be inactive before it is</a:t>
            </a:r>
          </a:p>
          <a:p>
            <a:pPr marL="0" indent="0">
              <a:buNone/>
            </a:pPr>
            <a:r>
              <a:rPr lang="en-US" dirty="0"/>
              <a:t>disconnected from the Test Director / Quality Center/ALM server. Disconnecting the client</a:t>
            </a:r>
          </a:p>
          <a:p>
            <a:pPr marL="0" indent="0">
              <a:buNone/>
            </a:pPr>
            <a:r>
              <a:rPr lang="en-US" dirty="0"/>
              <a:t>enables the license to be used by another Test Director / Quality Center/ALM user. By</a:t>
            </a:r>
          </a:p>
          <a:p>
            <a:pPr marL="0" indent="0">
              <a:buNone/>
            </a:pPr>
            <a:r>
              <a:rPr lang="en-US" dirty="0"/>
              <a:t>default, the value is set to 600 minutes. I set it for 60 minutes it means a user could maximum</a:t>
            </a:r>
          </a:p>
          <a:p>
            <a:pPr marL="0" indent="0">
              <a:buNone/>
            </a:pPr>
            <a:r>
              <a:rPr lang="en-US" dirty="0"/>
              <a:t>be idle for 60 minutes. Note that if you set the value to –1, Test Director/Quality Center/ALM</a:t>
            </a:r>
          </a:p>
          <a:p>
            <a:pPr marL="0" indent="0">
              <a:buNone/>
            </a:pPr>
            <a:r>
              <a:rPr lang="en-US" dirty="0"/>
              <a:t>will not disconnect, regardless of how long the client is inactive</a:t>
            </a:r>
          </a:p>
          <a:p>
            <a:pPr marL="0" indent="0">
              <a:buNone/>
            </a:pPr>
            <a:endParaRPr lang="en-US" dirty="0"/>
          </a:p>
        </p:txBody>
      </p:sp>
    </p:spTree>
    <p:extLst>
      <p:ext uri="{BB962C8B-B14F-4D97-AF65-F5344CB8AC3E}">
        <p14:creationId xmlns:p14="http://schemas.microsoft.com/office/powerpoint/2010/main" val="2861155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A6190-3A84-447A-A162-777989C54703}"/>
              </a:ext>
            </a:extLst>
          </p:cNvPr>
          <p:cNvSpPr>
            <a:spLocks noGrp="1"/>
          </p:cNvSpPr>
          <p:nvPr>
            <p:ph type="title"/>
          </p:nvPr>
        </p:nvSpPr>
        <p:spPr/>
        <p:txBody>
          <a:bodyPr/>
          <a:lstStyle/>
          <a:p>
            <a:pPr algn="ctr"/>
            <a:r>
              <a:rPr lang="en-US" b="1" dirty="0"/>
              <a:t>As a Site Admin</a:t>
            </a:r>
            <a:endParaRPr lang="en-US" dirty="0"/>
          </a:p>
        </p:txBody>
      </p:sp>
      <p:sp>
        <p:nvSpPr>
          <p:cNvPr id="3" name="Content Placeholder 2">
            <a:extLst>
              <a:ext uri="{FF2B5EF4-FFF2-40B4-BE49-F238E27FC236}">
                <a16:creationId xmlns:a16="http://schemas.microsoft.com/office/drawing/2014/main" id="{0173B12B-6A20-445C-A611-B4398996B762}"/>
              </a:ext>
            </a:extLst>
          </p:cNvPr>
          <p:cNvSpPr>
            <a:spLocks noGrp="1"/>
          </p:cNvSpPr>
          <p:nvPr>
            <p:ph idx="1"/>
          </p:nvPr>
        </p:nvSpPr>
        <p:spPr/>
        <p:txBody>
          <a:bodyPr/>
          <a:lstStyle/>
          <a:p>
            <a:r>
              <a:rPr lang="en-US" dirty="0"/>
              <a:t>Configured Mail Interval -ALM enables you to automatically notify users through email each time changes are made to specified defect fields. Site Admin can edit the mail interval parameter, which defines the time interval for sending defect emails in all projects. </a:t>
            </a:r>
          </a:p>
          <a:p>
            <a:endParaRPr lang="en-US" dirty="0"/>
          </a:p>
          <a:p>
            <a:r>
              <a:rPr lang="en-US" dirty="0"/>
              <a:t>Configured Mail Format  - You can also set parameters to define the format and character set of mail, and whether attachments or history are included in the mail. By default, the format is set to "HTML". To instruct Quality Center/ALM to send e-mail as plain text, change the value to "Text".</a:t>
            </a:r>
          </a:p>
          <a:p>
            <a:endParaRPr lang="en-US" dirty="0"/>
          </a:p>
        </p:txBody>
      </p:sp>
    </p:spTree>
    <p:extLst>
      <p:ext uri="{BB962C8B-B14F-4D97-AF65-F5344CB8AC3E}">
        <p14:creationId xmlns:p14="http://schemas.microsoft.com/office/powerpoint/2010/main" val="2158883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C827-FA86-4D92-9E74-CEE1563FEF15}"/>
              </a:ext>
            </a:extLst>
          </p:cNvPr>
          <p:cNvSpPr>
            <a:spLocks noGrp="1"/>
          </p:cNvSpPr>
          <p:nvPr>
            <p:ph type="title"/>
          </p:nvPr>
        </p:nvSpPr>
        <p:spPr/>
        <p:txBody>
          <a:bodyPr/>
          <a:lstStyle/>
          <a:p>
            <a:pPr algn="ctr"/>
            <a:r>
              <a:rPr lang="en-US" b="1" dirty="0"/>
              <a:t>AS A PROJECT ADMINISTRATOR</a:t>
            </a:r>
          </a:p>
        </p:txBody>
      </p:sp>
      <p:sp>
        <p:nvSpPr>
          <p:cNvPr id="3" name="Content Placeholder 2">
            <a:extLst>
              <a:ext uri="{FF2B5EF4-FFF2-40B4-BE49-F238E27FC236}">
                <a16:creationId xmlns:a16="http://schemas.microsoft.com/office/drawing/2014/main" id="{52CC0B83-26B9-42A3-AF16-CDBD7E9B7A7C}"/>
              </a:ext>
            </a:extLst>
          </p:cNvPr>
          <p:cNvSpPr>
            <a:spLocks noGrp="1"/>
          </p:cNvSpPr>
          <p:nvPr>
            <p:ph idx="1"/>
          </p:nvPr>
        </p:nvSpPr>
        <p:spPr/>
        <p:txBody>
          <a:bodyPr>
            <a:normAutofit/>
          </a:bodyPr>
          <a:lstStyle/>
          <a:p>
            <a:pPr marL="0" indent="0">
              <a:buNone/>
            </a:pPr>
            <a:endParaRPr lang="en-US" dirty="0"/>
          </a:p>
          <a:p>
            <a:r>
              <a:rPr lang="en-US" dirty="0"/>
              <a:t>Change Passwords</a:t>
            </a:r>
          </a:p>
          <a:p>
            <a:r>
              <a:rPr lang="en-US" dirty="0"/>
              <a:t>Setup / Assign Users to the Project</a:t>
            </a:r>
          </a:p>
          <a:p>
            <a:r>
              <a:rPr lang="en-US" dirty="0"/>
              <a:t>Create New Users for a Project</a:t>
            </a:r>
          </a:p>
          <a:p>
            <a:r>
              <a:rPr lang="en-US" dirty="0"/>
              <a:t>Add Existing user to the project</a:t>
            </a:r>
          </a:p>
          <a:p>
            <a:r>
              <a:rPr lang="en-US" dirty="0"/>
              <a:t>Assign default Role / Privilege (TD Admin, Developer, Project Manager, QA Tester and Viewer) to the users.</a:t>
            </a:r>
          </a:p>
          <a:p>
            <a:r>
              <a:rPr lang="en-US" dirty="0"/>
              <a:t>Set-up Groups / Create New Group role like Test Manager, Business Analyst, Test Lead, Configuration Manager, Program Manager etc.</a:t>
            </a:r>
          </a:p>
        </p:txBody>
      </p:sp>
    </p:spTree>
    <p:extLst>
      <p:ext uri="{BB962C8B-B14F-4D97-AF65-F5344CB8AC3E}">
        <p14:creationId xmlns:p14="http://schemas.microsoft.com/office/powerpoint/2010/main" val="2937645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2B7A-7AEC-43B5-A31A-CB32E9441B29}"/>
              </a:ext>
            </a:extLst>
          </p:cNvPr>
          <p:cNvSpPr>
            <a:spLocks noGrp="1"/>
          </p:cNvSpPr>
          <p:nvPr>
            <p:ph type="title"/>
          </p:nvPr>
        </p:nvSpPr>
        <p:spPr/>
        <p:txBody>
          <a:bodyPr/>
          <a:lstStyle/>
          <a:p>
            <a:pPr algn="ctr"/>
            <a:r>
              <a:rPr lang="en-US" b="1" dirty="0"/>
              <a:t>AS A PROJECT ADMINISTRATOR</a:t>
            </a:r>
            <a:r>
              <a:rPr lang="en-US" dirty="0"/>
              <a:t>:</a:t>
            </a:r>
            <a:br>
              <a:rPr lang="en-US" dirty="0"/>
            </a:br>
            <a:endParaRPr lang="en-US" dirty="0"/>
          </a:p>
        </p:txBody>
      </p:sp>
      <p:sp>
        <p:nvSpPr>
          <p:cNvPr id="3" name="Content Placeholder 2">
            <a:extLst>
              <a:ext uri="{FF2B5EF4-FFF2-40B4-BE49-F238E27FC236}">
                <a16:creationId xmlns:a16="http://schemas.microsoft.com/office/drawing/2014/main" id="{5C6533DA-6BCF-45E3-8463-9E8D17D4766C}"/>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Change permission of the New Role</a:t>
            </a:r>
          </a:p>
          <a:p>
            <a:pPr>
              <a:buFont typeface="Arial" panose="020B0604020202020204" pitchFamily="34" charset="0"/>
              <a:buChar char="•"/>
            </a:pPr>
            <a:r>
              <a:rPr lang="en-US" dirty="0"/>
              <a:t>Add Users to the New Role</a:t>
            </a:r>
          </a:p>
          <a:p>
            <a:pPr>
              <a:buFont typeface="Arial" panose="020B0604020202020204" pitchFamily="34" charset="0"/>
              <a:buChar char="•"/>
            </a:pPr>
            <a:r>
              <a:rPr lang="en-US" dirty="0"/>
              <a:t>Customized Project Entities- Defect field customization i.e. making a field as a required field like making ‘Assigned to:’ field as required field</a:t>
            </a:r>
          </a:p>
          <a:p>
            <a:pPr>
              <a:buFont typeface="Arial" panose="020B0604020202020204" pitchFamily="34" charset="0"/>
              <a:buChar char="•"/>
            </a:pPr>
            <a:r>
              <a:rPr lang="en-US" dirty="0"/>
              <a:t>Making ‘Status’ field as required field and adding statuses like ‘Fixed- Ready For Retest’, ‘Deferred’, ‘In Development’, ‘Retest Passed’, ‘Retest Failed’, ‘Works As Designed’ etc.</a:t>
            </a:r>
          </a:p>
          <a:p>
            <a:pPr>
              <a:buFont typeface="Arial" panose="020B0604020202020204" pitchFamily="34" charset="0"/>
              <a:buChar char="•"/>
            </a:pPr>
            <a:r>
              <a:rPr lang="en-US" dirty="0"/>
              <a:t>Create new Project Lists – example - Test Environment (DEV, ALPHA, BETA, PROD, QUAL,UAT) in defect window.</a:t>
            </a:r>
          </a:p>
          <a:p>
            <a:pPr>
              <a:buFont typeface="Arial" panose="020B0604020202020204" pitchFamily="34" charset="0"/>
              <a:buChar char="•"/>
            </a:pPr>
            <a:r>
              <a:rPr lang="en-US" dirty="0"/>
              <a:t>Create new user field – example - Test Environment (DEV, ALPHA, BETA, PROD, QUAL, UAT) in defect window.</a:t>
            </a:r>
          </a:p>
          <a:p>
            <a:pPr>
              <a:buFont typeface="Arial" panose="020B0604020202020204" pitchFamily="34" charset="0"/>
              <a:buChar char="•"/>
            </a:pPr>
            <a:r>
              <a:rPr lang="en-US" dirty="0"/>
              <a:t>Create new Project Lists -  example - Putting Issue Type (Defect, System Change Request, Suggestions/Comments) in the Defect section.</a:t>
            </a:r>
          </a:p>
          <a:p>
            <a:pPr marL="0" indent="0">
              <a:buNone/>
            </a:pPr>
            <a:endParaRPr lang="en-US" dirty="0"/>
          </a:p>
        </p:txBody>
      </p:sp>
    </p:spTree>
    <p:extLst>
      <p:ext uri="{BB962C8B-B14F-4D97-AF65-F5344CB8AC3E}">
        <p14:creationId xmlns:p14="http://schemas.microsoft.com/office/powerpoint/2010/main" val="439244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F2744-3284-48C1-9AF5-D6CB8981B33D}"/>
              </a:ext>
            </a:extLst>
          </p:cNvPr>
          <p:cNvSpPr>
            <a:spLocks noGrp="1"/>
          </p:cNvSpPr>
          <p:nvPr>
            <p:ph type="title"/>
          </p:nvPr>
        </p:nvSpPr>
        <p:spPr/>
        <p:txBody>
          <a:bodyPr>
            <a:normAutofit fontScale="90000"/>
          </a:bodyPr>
          <a:lstStyle/>
          <a:p>
            <a:pPr algn="ctr"/>
            <a:br>
              <a:rPr lang="en-US" dirty="0"/>
            </a:br>
            <a:r>
              <a:rPr lang="en-US" b="1" dirty="0"/>
              <a:t>AS A PROJECT ADMINISTRATOR</a:t>
            </a:r>
            <a:r>
              <a:rPr lang="en-US" dirty="0"/>
              <a:t>:</a:t>
            </a:r>
            <a:br>
              <a:rPr lang="en-US" dirty="0"/>
            </a:br>
            <a:endParaRPr lang="en-US" dirty="0"/>
          </a:p>
        </p:txBody>
      </p:sp>
      <p:sp>
        <p:nvSpPr>
          <p:cNvPr id="3" name="Content Placeholder 2">
            <a:extLst>
              <a:ext uri="{FF2B5EF4-FFF2-40B4-BE49-F238E27FC236}">
                <a16:creationId xmlns:a16="http://schemas.microsoft.com/office/drawing/2014/main" id="{F105916C-7AB4-41EC-B0EC-1FA206D63D82}"/>
              </a:ext>
            </a:extLst>
          </p:cNvPr>
          <p:cNvSpPr>
            <a:spLocks noGrp="1"/>
          </p:cNvSpPr>
          <p:nvPr>
            <p:ph idx="1"/>
          </p:nvPr>
        </p:nvSpPr>
        <p:spPr/>
        <p:txBody>
          <a:bodyPr>
            <a:normAutofit/>
          </a:bodyPr>
          <a:lstStyle/>
          <a:p>
            <a:pPr marL="0" indent="0">
              <a:buNone/>
            </a:pPr>
            <a:endParaRPr lang="en-US" dirty="0"/>
          </a:p>
          <a:p>
            <a:pPr marL="0" indent="0">
              <a:buNone/>
            </a:pPr>
            <a:r>
              <a:rPr lang="en-US" dirty="0"/>
              <a:t>Create new user field – example - Putting Issue Type (Defect, System Change request, Suggestions/Comments) in the Defect section.</a:t>
            </a:r>
          </a:p>
          <a:p>
            <a:pPr marL="0" indent="0">
              <a:buNone/>
            </a:pPr>
            <a:endParaRPr lang="en-US" dirty="0"/>
          </a:p>
          <a:p>
            <a:pPr marL="0" indent="0">
              <a:buNone/>
            </a:pPr>
            <a:r>
              <a:rPr lang="en-US" dirty="0"/>
              <a:t>Adding new items in the Project Lists – example - add new sub-items in the Software item of Requirement Type field (Functional, Non-Functional, Software Change request, Performance and UAT) etc.</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2476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ABDBF-5148-4DC7-AFB0-6FE8F152F552}"/>
              </a:ext>
            </a:extLst>
          </p:cNvPr>
          <p:cNvSpPr>
            <a:spLocks noGrp="1"/>
          </p:cNvSpPr>
          <p:nvPr>
            <p:ph type="title"/>
          </p:nvPr>
        </p:nvSpPr>
        <p:spPr/>
        <p:txBody>
          <a:bodyPr/>
          <a:lstStyle/>
          <a:p>
            <a:r>
              <a:rPr lang="en-US" b="1" dirty="0"/>
              <a:t>What is ALM/Quality Center?</a:t>
            </a:r>
          </a:p>
        </p:txBody>
      </p:sp>
      <p:sp>
        <p:nvSpPr>
          <p:cNvPr id="3" name="Content Placeholder 2">
            <a:extLst>
              <a:ext uri="{FF2B5EF4-FFF2-40B4-BE49-F238E27FC236}">
                <a16:creationId xmlns:a16="http://schemas.microsoft.com/office/drawing/2014/main" id="{FA5056B4-229B-42D9-9771-DC1775772461}"/>
              </a:ext>
            </a:extLst>
          </p:cNvPr>
          <p:cNvSpPr>
            <a:spLocks noGrp="1"/>
          </p:cNvSpPr>
          <p:nvPr>
            <p:ph idx="1"/>
          </p:nvPr>
        </p:nvSpPr>
        <p:spPr>
          <a:xfrm>
            <a:off x="2589212" y="1444487"/>
            <a:ext cx="8915400" cy="5108713"/>
          </a:xfrm>
        </p:spPr>
        <p:txBody>
          <a:bodyPr>
            <a:normAutofit/>
          </a:bodyPr>
          <a:lstStyle/>
          <a:p>
            <a:pPr marL="0" indent="0" algn="just">
              <a:buNone/>
            </a:pPr>
            <a:r>
              <a:rPr lang="en-US" sz="2200" dirty="0"/>
              <a:t>This test management tool is now popularly known as Application Life Cycle Management Tool(ALM).</a:t>
            </a:r>
          </a:p>
          <a:p>
            <a:pPr marL="0" indent="0" algn="just">
              <a:buNone/>
            </a:pPr>
            <a:r>
              <a:rPr lang="en-US" sz="2200" dirty="0"/>
              <a:t>It is no longer just a test management tool, but it supports various phases of the software development life cycle such as-</a:t>
            </a:r>
          </a:p>
          <a:p>
            <a:pPr marL="0" indent="0" algn="just">
              <a:buNone/>
            </a:pPr>
            <a:endParaRPr lang="en-US" sz="2200" dirty="0"/>
          </a:p>
          <a:p>
            <a:pPr algn="just"/>
            <a:r>
              <a:rPr lang="en-US" sz="2200" dirty="0"/>
              <a:t>Planning (initiation &amp; requirements)</a:t>
            </a:r>
          </a:p>
          <a:p>
            <a:pPr algn="just"/>
            <a:r>
              <a:rPr lang="en-US" sz="2200" dirty="0"/>
              <a:t>Design</a:t>
            </a:r>
          </a:p>
          <a:p>
            <a:pPr algn="just"/>
            <a:r>
              <a:rPr lang="en-US" sz="2200" dirty="0"/>
              <a:t>Development</a:t>
            </a:r>
          </a:p>
          <a:p>
            <a:pPr algn="just"/>
            <a:r>
              <a:rPr lang="en-US" sz="2200" dirty="0"/>
              <a:t>Integration &amp; testing</a:t>
            </a:r>
          </a:p>
          <a:p>
            <a:pPr algn="just"/>
            <a:r>
              <a:rPr lang="en-US" sz="2200" dirty="0"/>
              <a:t>Implementation (production)</a:t>
            </a:r>
          </a:p>
          <a:p>
            <a:pPr algn="just"/>
            <a:r>
              <a:rPr lang="en-US" sz="2200" dirty="0"/>
              <a:t>Operations (maintenance &amp; disposition)</a:t>
            </a:r>
          </a:p>
        </p:txBody>
      </p:sp>
    </p:spTree>
    <p:extLst>
      <p:ext uri="{BB962C8B-B14F-4D97-AF65-F5344CB8AC3E}">
        <p14:creationId xmlns:p14="http://schemas.microsoft.com/office/powerpoint/2010/main" val="5431236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C507-ED1E-4B0F-A18A-34EACC5CE078}"/>
              </a:ext>
            </a:extLst>
          </p:cNvPr>
          <p:cNvSpPr>
            <a:spLocks noGrp="1"/>
          </p:cNvSpPr>
          <p:nvPr>
            <p:ph type="title"/>
          </p:nvPr>
        </p:nvSpPr>
        <p:spPr/>
        <p:txBody>
          <a:bodyPr/>
          <a:lstStyle/>
          <a:p>
            <a:pPr algn="ctr"/>
            <a:r>
              <a:rPr lang="en-US" b="1" dirty="0"/>
              <a:t>AS A PROJECT ADMINISTRATOR</a:t>
            </a:r>
            <a:r>
              <a:rPr lang="en-US" dirty="0"/>
              <a:t>:</a:t>
            </a:r>
            <a:br>
              <a:rPr lang="en-US" dirty="0"/>
            </a:br>
            <a:endParaRPr lang="en-US" dirty="0"/>
          </a:p>
        </p:txBody>
      </p:sp>
      <p:sp>
        <p:nvSpPr>
          <p:cNvPr id="3" name="Content Placeholder 2">
            <a:extLst>
              <a:ext uri="{FF2B5EF4-FFF2-40B4-BE49-F238E27FC236}">
                <a16:creationId xmlns:a16="http://schemas.microsoft.com/office/drawing/2014/main" id="{73690D38-C6F0-4D53-862B-84B0933DC2FE}"/>
              </a:ext>
            </a:extLst>
          </p:cNvPr>
          <p:cNvSpPr>
            <a:spLocks noGrp="1"/>
          </p:cNvSpPr>
          <p:nvPr>
            <p:ph idx="1"/>
          </p:nvPr>
        </p:nvSpPr>
        <p:spPr>
          <a:xfrm>
            <a:off x="2589212" y="2001078"/>
            <a:ext cx="8915400" cy="3777622"/>
          </a:xfrm>
        </p:spPr>
        <p:txBody>
          <a:bodyPr>
            <a:normAutofit fontScale="85000" lnSpcReduction="10000"/>
          </a:bodyPr>
          <a:lstStyle/>
          <a:p>
            <a:pPr marL="0" indent="0" algn="ctr">
              <a:buNone/>
            </a:pPr>
            <a:r>
              <a:rPr lang="en-US" dirty="0"/>
              <a:t>Set Traceability Notification/Alert Rules</a:t>
            </a:r>
          </a:p>
          <a:p>
            <a:pPr marL="0" indent="0">
              <a:buNone/>
            </a:pPr>
            <a:endParaRPr lang="en-US" dirty="0"/>
          </a:p>
          <a:p>
            <a:r>
              <a:rPr lang="en-US" dirty="0"/>
              <a:t>Rule#1: When a requirement changes, notify the Designer(s) of the associated test(s).</a:t>
            </a:r>
          </a:p>
          <a:p>
            <a:endParaRPr lang="en-US" dirty="0"/>
          </a:p>
          <a:p>
            <a:r>
              <a:rPr lang="en-US" dirty="0"/>
              <a:t>Rule#2: When the status of a defect changes to ‘Fixed’, notify the Responsible Tester of the</a:t>
            </a:r>
          </a:p>
          <a:p>
            <a:r>
              <a:rPr lang="en-US" dirty="0"/>
              <a:t>associated test instance.</a:t>
            </a:r>
          </a:p>
          <a:p>
            <a:endParaRPr lang="en-US" dirty="0"/>
          </a:p>
          <a:p>
            <a:r>
              <a:rPr lang="en-US" dirty="0"/>
              <a:t>Rule#3: When a test runs successfully, notify those ‘Assigned to’ the associated defects.</a:t>
            </a:r>
          </a:p>
          <a:p>
            <a:endParaRPr lang="en-US" dirty="0"/>
          </a:p>
          <a:p>
            <a:r>
              <a:rPr lang="en-US" dirty="0"/>
              <a:t>Rule#4: When a requirement changes, notify the Designer(s) of the associated test(s) and all users.</a:t>
            </a:r>
          </a:p>
        </p:txBody>
      </p:sp>
    </p:spTree>
    <p:extLst>
      <p:ext uri="{BB962C8B-B14F-4D97-AF65-F5344CB8AC3E}">
        <p14:creationId xmlns:p14="http://schemas.microsoft.com/office/powerpoint/2010/main" val="877064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4F03C-4A8C-4C51-9BA0-EBA892C9D2C4}"/>
              </a:ext>
            </a:extLst>
          </p:cNvPr>
          <p:cNvSpPr>
            <a:spLocks noGrp="1"/>
          </p:cNvSpPr>
          <p:nvPr>
            <p:ph type="title"/>
          </p:nvPr>
        </p:nvSpPr>
        <p:spPr>
          <a:xfrm>
            <a:off x="2864465" y="960012"/>
            <a:ext cx="7861074" cy="882784"/>
          </a:xfrm>
        </p:spPr>
        <p:txBody>
          <a:bodyPr/>
          <a:lstStyle/>
          <a:p>
            <a:pPr algn="ctr"/>
            <a:r>
              <a:rPr lang="en-US" b="1" dirty="0"/>
              <a:t>As a User</a:t>
            </a:r>
          </a:p>
        </p:txBody>
      </p:sp>
      <p:sp>
        <p:nvSpPr>
          <p:cNvPr id="3" name="Content Placeholder 2">
            <a:extLst>
              <a:ext uri="{FF2B5EF4-FFF2-40B4-BE49-F238E27FC236}">
                <a16:creationId xmlns:a16="http://schemas.microsoft.com/office/drawing/2014/main" id="{081FF86E-2839-43FD-8ED3-F0DA80C6A0AB}"/>
              </a:ext>
            </a:extLst>
          </p:cNvPr>
          <p:cNvSpPr>
            <a:spLocks noGrp="1"/>
          </p:cNvSpPr>
          <p:nvPr>
            <p:ph idx="1"/>
          </p:nvPr>
        </p:nvSpPr>
        <p:spPr>
          <a:xfrm>
            <a:off x="2864465" y="3088821"/>
            <a:ext cx="7651135" cy="680357"/>
          </a:xfrm>
        </p:spPr>
        <p:txBody>
          <a:bodyPr/>
          <a:lstStyle/>
          <a:p>
            <a:pPr marL="0" indent="0" algn="ctr">
              <a:buNone/>
            </a:pPr>
            <a:r>
              <a:rPr lang="en-US" dirty="0"/>
              <a:t>A user has limited access to the project unless he/she is granted permissions by the project administer.</a:t>
            </a:r>
          </a:p>
          <a:p>
            <a:pPr algn="ctr"/>
            <a:endParaRPr lang="en-US" dirty="0"/>
          </a:p>
          <a:p>
            <a:pPr algn="ctr"/>
            <a:endParaRPr lang="en-US" dirty="0"/>
          </a:p>
        </p:txBody>
      </p:sp>
    </p:spTree>
    <p:extLst>
      <p:ext uri="{BB962C8B-B14F-4D97-AF65-F5344CB8AC3E}">
        <p14:creationId xmlns:p14="http://schemas.microsoft.com/office/powerpoint/2010/main" val="2422804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0118B-E4D5-40FE-A866-4F3EB09043FC}"/>
              </a:ext>
            </a:extLst>
          </p:cNvPr>
          <p:cNvSpPr>
            <a:spLocks noGrp="1"/>
          </p:cNvSpPr>
          <p:nvPr>
            <p:ph type="title"/>
          </p:nvPr>
        </p:nvSpPr>
        <p:spPr/>
        <p:txBody>
          <a:bodyPr/>
          <a:lstStyle/>
          <a:p>
            <a:pPr algn="ctr"/>
            <a:r>
              <a:rPr lang="en-US" b="1" dirty="0"/>
              <a:t>As a User</a:t>
            </a:r>
            <a:endParaRPr lang="en-US" dirty="0"/>
          </a:p>
        </p:txBody>
      </p:sp>
      <p:sp>
        <p:nvSpPr>
          <p:cNvPr id="3" name="Content Placeholder 2">
            <a:extLst>
              <a:ext uri="{FF2B5EF4-FFF2-40B4-BE49-F238E27FC236}">
                <a16:creationId xmlns:a16="http://schemas.microsoft.com/office/drawing/2014/main" id="{48E30BC1-A97C-48A9-880E-F95D34A25C1A}"/>
              </a:ext>
            </a:extLst>
          </p:cNvPr>
          <p:cNvSpPr>
            <a:spLocks noGrp="1"/>
          </p:cNvSpPr>
          <p:nvPr>
            <p:ph idx="1"/>
          </p:nvPr>
        </p:nvSpPr>
        <p:spPr>
          <a:xfrm>
            <a:off x="2592925" y="1540188"/>
            <a:ext cx="8915400" cy="4865277"/>
          </a:xfrm>
        </p:spPr>
        <p:txBody>
          <a:bodyPr>
            <a:normAutofit lnSpcReduction="10000"/>
          </a:bodyPr>
          <a:lstStyle/>
          <a:p>
            <a:pPr marL="0" indent="0">
              <a:buNone/>
            </a:pPr>
            <a:endParaRPr lang="en-US" dirty="0"/>
          </a:p>
          <a:p>
            <a:pPr>
              <a:buFont typeface="Wingdings" panose="05000000000000000000" pitchFamily="2" charset="2"/>
              <a:buChar char="§"/>
            </a:pPr>
            <a:r>
              <a:rPr lang="en-US" dirty="0"/>
              <a:t>Change the Password</a:t>
            </a:r>
          </a:p>
          <a:p>
            <a:pPr>
              <a:buFont typeface="Wingdings" panose="05000000000000000000" pitchFamily="2" charset="2"/>
              <a:buChar char="§"/>
            </a:pPr>
            <a:endParaRPr lang="en-US" dirty="0"/>
          </a:p>
          <a:p>
            <a:pPr>
              <a:buFont typeface="Wingdings" panose="05000000000000000000" pitchFamily="2" charset="2"/>
              <a:buChar char="§"/>
            </a:pPr>
            <a:r>
              <a:rPr lang="en-US" dirty="0"/>
              <a:t>Create the Requirement folder in the Requirement section (Parent requirement)</a:t>
            </a:r>
          </a:p>
          <a:p>
            <a:pPr>
              <a:buFont typeface="Wingdings" panose="05000000000000000000" pitchFamily="2" charset="2"/>
              <a:buChar char="§"/>
            </a:pPr>
            <a:endParaRPr lang="en-US" dirty="0"/>
          </a:p>
          <a:p>
            <a:pPr>
              <a:buFont typeface="Wingdings" panose="05000000000000000000" pitchFamily="2" charset="2"/>
              <a:buChar char="§"/>
            </a:pPr>
            <a:r>
              <a:rPr lang="en-US" dirty="0"/>
              <a:t>Create Child Requirement folder in the Parent Requirement section</a:t>
            </a:r>
          </a:p>
          <a:p>
            <a:pPr>
              <a:buFont typeface="Wingdings" panose="05000000000000000000" pitchFamily="2" charset="2"/>
              <a:buChar char="§"/>
            </a:pPr>
            <a:endParaRPr lang="en-US" dirty="0"/>
          </a:p>
          <a:p>
            <a:pPr>
              <a:buFont typeface="Wingdings" panose="05000000000000000000" pitchFamily="2" charset="2"/>
              <a:buChar char="§"/>
            </a:pPr>
            <a:r>
              <a:rPr lang="en-US" dirty="0"/>
              <a:t>Enter Requirements in the Child Requirement folder</a:t>
            </a:r>
          </a:p>
          <a:p>
            <a:pPr>
              <a:buFont typeface="Wingdings" panose="05000000000000000000" pitchFamily="2" charset="2"/>
              <a:buChar char="§"/>
            </a:pPr>
            <a:endParaRPr lang="en-US" dirty="0"/>
          </a:p>
          <a:p>
            <a:pPr>
              <a:buFont typeface="Wingdings" panose="05000000000000000000" pitchFamily="2" charset="2"/>
              <a:buChar char="§"/>
            </a:pPr>
            <a:r>
              <a:rPr lang="en-US" dirty="0"/>
              <a:t>Install Excel Ad-ins</a:t>
            </a:r>
          </a:p>
          <a:p>
            <a:pPr>
              <a:buFont typeface="Wingdings" panose="05000000000000000000" pitchFamily="2" charset="2"/>
              <a:buChar char="§"/>
            </a:pPr>
            <a:endParaRPr lang="en-US" dirty="0"/>
          </a:p>
          <a:p>
            <a:pPr>
              <a:buFont typeface="Wingdings" panose="05000000000000000000" pitchFamily="2" charset="2"/>
              <a:buChar char="§"/>
            </a:pPr>
            <a:r>
              <a:rPr lang="en-US" dirty="0"/>
              <a:t>Prepare excel sheets for Requirements to export in the Requirement field</a:t>
            </a:r>
          </a:p>
        </p:txBody>
      </p:sp>
    </p:spTree>
    <p:extLst>
      <p:ext uri="{BB962C8B-B14F-4D97-AF65-F5344CB8AC3E}">
        <p14:creationId xmlns:p14="http://schemas.microsoft.com/office/powerpoint/2010/main" val="3728790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70D27-FF7E-457F-B0C7-E538AF4D1AA0}"/>
              </a:ext>
            </a:extLst>
          </p:cNvPr>
          <p:cNvSpPr>
            <a:spLocks noGrp="1"/>
          </p:cNvSpPr>
          <p:nvPr>
            <p:ph type="title"/>
          </p:nvPr>
        </p:nvSpPr>
        <p:spPr/>
        <p:txBody>
          <a:bodyPr/>
          <a:lstStyle/>
          <a:p>
            <a:pPr algn="ctr"/>
            <a:r>
              <a:rPr lang="en-US" b="1" dirty="0"/>
              <a:t>As a User</a:t>
            </a:r>
            <a:endParaRPr lang="en-US" dirty="0"/>
          </a:p>
        </p:txBody>
      </p:sp>
      <p:sp>
        <p:nvSpPr>
          <p:cNvPr id="3" name="Content Placeholder 2">
            <a:extLst>
              <a:ext uri="{FF2B5EF4-FFF2-40B4-BE49-F238E27FC236}">
                <a16:creationId xmlns:a16="http://schemas.microsoft.com/office/drawing/2014/main" id="{829E22B4-815B-436E-9308-28504945D331}"/>
              </a:ext>
            </a:extLst>
          </p:cNvPr>
          <p:cNvSpPr>
            <a:spLocks noGrp="1"/>
          </p:cNvSpPr>
          <p:nvPr>
            <p:ph idx="1"/>
          </p:nvPr>
        </p:nvSpPr>
        <p:spPr>
          <a:xfrm>
            <a:off x="2589212" y="1979645"/>
            <a:ext cx="8915400" cy="3777622"/>
          </a:xfrm>
        </p:spPr>
        <p:txBody>
          <a:bodyPr>
            <a:normAutofit/>
          </a:bodyPr>
          <a:lstStyle/>
          <a:p>
            <a:r>
              <a:rPr lang="en-US" dirty="0"/>
              <a:t>Export Requirement using Excel in the Requirement folder</a:t>
            </a:r>
          </a:p>
          <a:p>
            <a:endParaRPr lang="en-US" dirty="0"/>
          </a:p>
          <a:p>
            <a:r>
              <a:rPr lang="en-US" dirty="0"/>
              <a:t>Convert Requirements from the Requirement section to test in the Test Plan section</a:t>
            </a:r>
          </a:p>
          <a:p>
            <a:endParaRPr lang="en-US" dirty="0"/>
          </a:p>
          <a:p>
            <a:r>
              <a:rPr lang="en-US" dirty="0"/>
              <a:t>Develop Design Steps or Test Cases in the Test Plan section</a:t>
            </a:r>
          </a:p>
          <a:p>
            <a:endParaRPr lang="en-US" dirty="0"/>
          </a:p>
          <a:p>
            <a:r>
              <a:rPr lang="en-US" dirty="0"/>
              <a:t>Attach the Screen Shot / Documents for the steps, if necessary ,for instance- Test Data needed like user id, password, doc, gif, jpg, jpeg, pdf, </a:t>
            </a:r>
            <a:r>
              <a:rPr lang="en-US" dirty="0" err="1"/>
              <a:t>png</a:t>
            </a:r>
            <a:r>
              <a:rPr lang="en-US" dirty="0"/>
              <a:t>, txt, zip, </a:t>
            </a:r>
            <a:r>
              <a:rPr lang="en-US" dirty="0" err="1"/>
              <a:t>rar</a:t>
            </a:r>
            <a:r>
              <a:rPr lang="en-US" dirty="0"/>
              <a:t>, exe.</a:t>
            </a:r>
          </a:p>
        </p:txBody>
      </p:sp>
    </p:spTree>
    <p:extLst>
      <p:ext uri="{BB962C8B-B14F-4D97-AF65-F5344CB8AC3E}">
        <p14:creationId xmlns:p14="http://schemas.microsoft.com/office/powerpoint/2010/main" val="6281322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2A032-4C58-4A1E-B239-43BBABACB66F}"/>
              </a:ext>
            </a:extLst>
          </p:cNvPr>
          <p:cNvSpPr>
            <a:spLocks noGrp="1"/>
          </p:cNvSpPr>
          <p:nvPr>
            <p:ph type="title"/>
          </p:nvPr>
        </p:nvSpPr>
        <p:spPr/>
        <p:txBody>
          <a:bodyPr/>
          <a:lstStyle/>
          <a:p>
            <a:pPr algn="ctr"/>
            <a:r>
              <a:rPr lang="en-US" b="1" dirty="0"/>
              <a:t>As a User</a:t>
            </a:r>
            <a:endParaRPr lang="en-US" dirty="0"/>
          </a:p>
        </p:txBody>
      </p:sp>
      <p:sp>
        <p:nvSpPr>
          <p:cNvPr id="3" name="Content Placeholder 2">
            <a:extLst>
              <a:ext uri="{FF2B5EF4-FFF2-40B4-BE49-F238E27FC236}">
                <a16:creationId xmlns:a16="http://schemas.microsoft.com/office/drawing/2014/main" id="{37AE0AD1-4151-494A-A912-4B4B3FD9E3C2}"/>
              </a:ext>
            </a:extLst>
          </p:cNvPr>
          <p:cNvSpPr>
            <a:spLocks noGrp="1"/>
          </p:cNvSpPr>
          <p:nvPr>
            <p:ph idx="1"/>
          </p:nvPr>
        </p:nvSpPr>
        <p:spPr/>
        <p:txBody>
          <a:bodyPr>
            <a:normAutofit lnSpcReduction="10000"/>
          </a:bodyPr>
          <a:lstStyle/>
          <a:p>
            <a:r>
              <a:rPr lang="en-US" dirty="0"/>
              <a:t>Create Template for the common steps</a:t>
            </a:r>
          </a:p>
          <a:p>
            <a:endParaRPr lang="en-US" dirty="0"/>
          </a:p>
          <a:p>
            <a:r>
              <a:rPr lang="en-US" dirty="0"/>
              <a:t>Call Template to the tests</a:t>
            </a:r>
          </a:p>
          <a:p>
            <a:endParaRPr lang="en-US" dirty="0"/>
          </a:p>
          <a:p>
            <a:r>
              <a:rPr lang="en-US" dirty="0"/>
              <a:t>Calling a manual test with parameters</a:t>
            </a:r>
          </a:p>
          <a:p>
            <a:endParaRPr lang="en-US" dirty="0"/>
          </a:p>
          <a:p>
            <a:r>
              <a:rPr lang="en-US" dirty="0"/>
              <a:t>Perform Requirement Coverage / Traceability or Linking Test to Requirement in the Test Plan section.</a:t>
            </a:r>
          </a:p>
          <a:p>
            <a:endParaRPr lang="en-US" dirty="0"/>
          </a:p>
          <a:p>
            <a:r>
              <a:rPr lang="en-US" dirty="0"/>
              <a:t>Prepare MS Excel sheets for design steps to export in the Test plan section</a:t>
            </a:r>
          </a:p>
        </p:txBody>
      </p:sp>
    </p:spTree>
    <p:extLst>
      <p:ext uri="{BB962C8B-B14F-4D97-AF65-F5344CB8AC3E}">
        <p14:creationId xmlns:p14="http://schemas.microsoft.com/office/powerpoint/2010/main" val="11603397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4783-BF7E-4B3E-A550-89618D159713}"/>
              </a:ext>
            </a:extLst>
          </p:cNvPr>
          <p:cNvSpPr>
            <a:spLocks noGrp="1"/>
          </p:cNvSpPr>
          <p:nvPr>
            <p:ph type="title"/>
          </p:nvPr>
        </p:nvSpPr>
        <p:spPr/>
        <p:txBody>
          <a:bodyPr/>
          <a:lstStyle/>
          <a:p>
            <a:pPr algn="ctr"/>
            <a:r>
              <a:rPr lang="en-US" b="1" dirty="0"/>
              <a:t>As a User</a:t>
            </a:r>
            <a:endParaRPr lang="en-US" dirty="0"/>
          </a:p>
        </p:txBody>
      </p:sp>
      <p:sp>
        <p:nvSpPr>
          <p:cNvPr id="3" name="Content Placeholder 2">
            <a:extLst>
              <a:ext uri="{FF2B5EF4-FFF2-40B4-BE49-F238E27FC236}">
                <a16:creationId xmlns:a16="http://schemas.microsoft.com/office/drawing/2014/main" id="{E0546550-BEA6-42E4-982B-96877C91804F}"/>
              </a:ext>
            </a:extLst>
          </p:cNvPr>
          <p:cNvSpPr>
            <a:spLocks noGrp="1"/>
          </p:cNvSpPr>
          <p:nvPr>
            <p:ph idx="1"/>
          </p:nvPr>
        </p:nvSpPr>
        <p:spPr>
          <a:xfrm>
            <a:off x="2589212" y="2456268"/>
            <a:ext cx="8915400" cy="2941491"/>
          </a:xfrm>
        </p:spPr>
        <p:txBody>
          <a:bodyPr>
            <a:noAutofit/>
          </a:bodyPr>
          <a:lstStyle/>
          <a:p>
            <a:pPr>
              <a:buFont typeface="Wingdings" panose="05000000000000000000" pitchFamily="2" charset="2"/>
              <a:buChar char="§"/>
            </a:pPr>
            <a:r>
              <a:rPr lang="en-US" dirty="0"/>
              <a:t>Export Design Steps to export in the Test Plan section</a:t>
            </a:r>
          </a:p>
          <a:p>
            <a:pPr>
              <a:buFont typeface="Wingdings" panose="05000000000000000000" pitchFamily="2" charset="2"/>
              <a:buChar char="§"/>
            </a:pPr>
            <a:r>
              <a:rPr lang="en-US" dirty="0"/>
              <a:t>Create Test Sets in the Test Lab section</a:t>
            </a:r>
          </a:p>
          <a:p>
            <a:pPr>
              <a:buFont typeface="Wingdings" panose="05000000000000000000" pitchFamily="2" charset="2"/>
              <a:buChar char="§"/>
            </a:pPr>
            <a:r>
              <a:rPr lang="en-US" dirty="0"/>
              <a:t>Import test cases in the Test Set</a:t>
            </a:r>
          </a:p>
          <a:p>
            <a:pPr>
              <a:buFont typeface="Wingdings" panose="05000000000000000000" pitchFamily="2" charset="2"/>
              <a:buChar char="§"/>
            </a:pPr>
            <a:r>
              <a:rPr lang="en-US" dirty="0"/>
              <a:t>Execute Test Sets in the Test Lab section</a:t>
            </a:r>
          </a:p>
          <a:p>
            <a:pPr>
              <a:buFont typeface="Wingdings" panose="05000000000000000000" pitchFamily="2" charset="2"/>
              <a:buChar char="§"/>
            </a:pPr>
            <a:r>
              <a:rPr lang="en-US" dirty="0"/>
              <a:t>Log Defect in the Test Lab section</a:t>
            </a:r>
          </a:p>
          <a:p>
            <a:pPr>
              <a:buFont typeface="Wingdings" panose="05000000000000000000" pitchFamily="2" charset="2"/>
              <a:buChar char="§"/>
            </a:pPr>
            <a:r>
              <a:rPr lang="en-US" dirty="0"/>
              <a:t>Log Defect in the Defect section</a:t>
            </a:r>
          </a:p>
          <a:p>
            <a:pPr>
              <a:buFont typeface="Wingdings" panose="05000000000000000000" pitchFamily="2" charset="2"/>
              <a:buChar char="§"/>
            </a:pPr>
            <a:r>
              <a:rPr lang="en-US" dirty="0"/>
              <a:t>Attach the Screen Shot as an attachment for the Defect</a:t>
            </a:r>
            <a:endParaRPr lang="en-US" sz="2000" dirty="0"/>
          </a:p>
        </p:txBody>
      </p:sp>
    </p:spTree>
    <p:extLst>
      <p:ext uri="{BB962C8B-B14F-4D97-AF65-F5344CB8AC3E}">
        <p14:creationId xmlns:p14="http://schemas.microsoft.com/office/powerpoint/2010/main" val="532157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C56FA-47F5-45FE-96FE-2F6B0E41CDAD}"/>
              </a:ext>
            </a:extLst>
          </p:cNvPr>
          <p:cNvSpPr>
            <a:spLocks noGrp="1"/>
          </p:cNvSpPr>
          <p:nvPr>
            <p:ph type="title"/>
          </p:nvPr>
        </p:nvSpPr>
        <p:spPr/>
        <p:txBody>
          <a:bodyPr/>
          <a:lstStyle/>
          <a:p>
            <a:pPr algn="ctr"/>
            <a:r>
              <a:rPr lang="en-US" b="1" dirty="0"/>
              <a:t>As a User</a:t>
            </a:r>
            <a:endParaRPr lang="en-US" dirty="0"/>
          </a:p>
        </p:txBody>
      </p:sp>
      <p:sp>
        <p:nvSpPr>
          <p:cNvPr id="3" name="Content Placeholder 2">
            <a:extLst>
              <a:ext uri="{FF2B5EF4-FFF2-40B4-BE49-F238E27FC236}">
                <a16:creationId xmlns:a16="http://schemas.microsoft.com/office/drawing/2014/main" id="{7B4AE8BF-C374-4EF3-96E9-150801D743FB}"/>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US" dirty="0"/>
              <a:t>Attach the Screen Shot using snapshot for the Defect</a:t>
            </a:r>
          </a:p>
          <a:p>
            <a:pPr>
              <a:buFont typeface="Wingdings" panose="05000000000000000000" pitchFamily="2" charset="2"/>
              <a:buChar char="§"/>
            </a:pPr>
            <a:endParaRPr lang="en-US" dirty="0"/>
          </a:p>
          <a:p>
            <a:pPr>
              <a:buFont typeface="Wingdings" panose="05000000000000000000" pitchFamily="2" charset="2"/>
              <a:buChar char="§"/>
            </a:pPr>
            <a:r>
              <a:rPr lang="en-US" dirty="0"/>
              <a:t>Track / Filter Defect in the Defect section</a:t>
            </a:r>
          </a:p>
          <a:p>
            <a:pPr>
              <a:buFont typeface="Wingdings" panose="05000000000000000000" pitchFamily="2" charset="2"/>
              <a:buChar char="§"/>
            </a:pPr>
            <a:endParaRPr lang="en-US" dirty="0"/>
          </a:p>
          <a:p>
            <a:pPr>
              <a:buFont typeface="Wingdings" panose="05000000000000000000" pitchFamily="2" charset="2"/>
              <a:buChar char="§"/>
            </a:pPr>
            <a:r>
              <a:rPr lang="en-US" dirty="0"/>
              <a:t>Enter comments in the comment section after re-testing the Bug – for example – “Re- test passed recommending to close this Defect” or “Re-test Failed, recommending to Re-open the Defect.”</a:t>
            </a:r>
          </a:p>
          <a:p>
            <a:pPr>
              <a:buFont typeface="Wingdings" panose="05000000000000000000" pitchFamily="2" charset="2"/>
              <a:buChar char="§"/>
            </a:pPr>
            <a:endParaRPr lang="en-US" dirty="0"/>
          </a:p>
          <a:p>
            <a:pPr>
              <a:buFont typeface="Wingdings" panose="05000000000000000000" pitchFamily="2" charset="2"/>
              <a:buChar char="§"/>
            </a:pPr>
            <a:r>
              <a:rPr lang="en-US" dirty="0"/>
              <a:t>Bug Life Cycle</a:t>
            </a:r>
          </a:p>
          <a:p>
            <a:pPr>
              <a:buFont typeface="Wingdings" panose="05000000000000000000" pitchFamily="2" charset="2"/>
              <a:buChar char="§"/>
            </a:pPr>
            <a:endParaRPr lang="en-US" dirty="0"/>
          </a:p>
          <a:p>
            <a:pPr>
              <a:buFont typeface="Wingdings" panose="05000000000000000000" pitchFamily="2" charset="2"/>
              <a:buChar char="§"/>
            </a:pPr>
            <a:r>
              <a:rPr lang="en-US" dirty="0"/>
              <a:t>Generate Graph and Reports in the Requirement section</a:t>
            </a:r>
          </a:p>
        </p:txBody>
      </p:sp>
    </p:spTree>
    <p:extLst>
      <p:ext uri="{BB962C8B-B14F-4D97-AF65-F5344CB8AC3E}">
        <p14:creationId xmlns:p14="http://schemas.microsoft.com/office/powerpoint/2010/main" val="4169145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C1AE7-5DC6-46DA-99F5-338FFB5610D1}"/>
              </a:ext>
            </a:extLst>
          </p:cNvPr>
          <p:cNvSpPr>
            <a:spLocks noGrp="1"/>
          </p:cNvSpPr>
          <p:nvPr>
            <p:ph type="title"/>
          </p:nvPr>
        </p:nvSpPr>
        <p:spPr/>
        <p:txBody>
          <a:bodyPr/>
          <a:lstStyle/>
          <a:p>
            <a:pPr algn="ctr"/>
            <a:r>
              <a:rPr lang="en-US" b="1" dirty="0"/>
              <a:t>As a User</a:t>
            </a:r>
            <a:endParaRPr lang="en-US" dirty="0"/>
          </a:p>
        </p:txBody>
      </p:sp>
      <p:sp>
        <p:nvSpPr>
          <p:cNvPr id="3" name="Content Placeholder 2">
            <a:extLst>
              <a:ext uri="{FF2B5EF4-FFF2-40B4-BE49-F238E27FC236}">
                <a16:creationId xmlns:a16="http://schemas.microsoft.com/office/drawing/2014/main" id="{C93407F2-96A0-4438-B13C-18D3EC651334}"/>
              </a:ext>
            </a:extLst>
          </p:cNvPr>
          <p:cNvSpPr>
            <a:spLocks noGrp="1"/>
          </p:cNvSpPr>
          <p:nvPr>
            <p:ph idx="1"/>
          </p:nvPr>
        </p:nvSpPr>
        <p:spPr/>
        <p:txBody>
          <a:bodyPr>
            <a:normAutofit/>
          </a:bodyPr>
          <a:lstStyle/>
          <a:p>
            <a:pPr>
              <a:buFont typeface="Wingdings" panose="05000000000000000000" pitchFamily="2" charset="2"/>
              <a:buChar char="§"/>
            </a:pPr>
            <a:r>
              <a:rPr lang="en-US" dirty="0"/>
              <a:t>Generate Graph and Reports in the Test Plan section</a:t>
            </a:r>
          </a:p>
          <a:p>
            <a:pPr>
              <a:buFont typeface="Wingdings" panose="05000000000000000000" pitchFamily="2" charset="2"/>
              <a:buChar char="§"/>
            </a:pPr>
            <a:endParaRPr lang="en-US" dirty="0"/>
          </a:p>
          <a:p>
            <a:pPr>
              <a:buFont typeface="Wingdings" panose="05000000000000000000" pitchFamily="2" charset="2"/>
              <a:buChar char="§"/>
            </a:pPr>
            <a:r>
              <a:rPr lang="en-US" dirty="0"/>
              <a:t>Generate Graph and Reports in the Test Lab section</a:t>
            </a:r>
          </a:p>
          <a:p>
            <a:pPr>
              <a:buFont typeface="Wingdings" panose="05000000000000000000" pitchFamily="2" charset="2"/>
              <a:buChar char="§"/>
            </a:pPr>
            <a:endParaRPr lang="en-US" dirty="0"/>
          </a:p>
          <a:p>
            <a:pPr>
              <a:buFont typeface="Wingdings" panose="05000000000000000000" pitchFamily="2" charset="2"/>
              <a:buChar char="§"/>
            </a:pPr>
            <a:r>
              <a:rPr lang="en-US" dirty="0"/>
              <a:t>Generate Graph and Reports in the Defect section-copy the graph and use it in the TAR-Test Analysis Report document</a:t>
            </a:r>
          </a:p>
          <a:p>
            <a:pPr>
              <a:buFont typeface="Wingdings" panose="05000000000000000000" pitchFamily="2" charset="2"/>
              <a:buChar char="§"/>
            </a:pPr>
            <a:endParaRPr lang="en-US" dirty="0"/>
          </a:p>
          <a:p>
            <a:pPr>
              <a:buFont typeface="Wingdings" panose="05000000000000000000" pitchFamily="2" charset="2"/>
              <a:buChar char="§"/>
            </a:pPr>
            <a:r>
              <a:rPr lang="en-US" dirty="0"/>
              <a:t>Schedule automated test to execute or running automated test scripts in batch mode</a:t>
            </a:r>
          </a:p>
        </p:txBody>
      </p:sp>
    </p:spTree>
    <p:extLst>
      <p:ext uri="{BB962C8B-B14F-4D97-AF65-F5344CB8AC3E}">
        <p14:creationId xmlns:p14="http://schemas.microsoft.com/office/powerpoint/2010/main" val="41798498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C44F-3D23-4BB9-BA64-93BDDD1110A5}"/>
              </a:ext>
            </a:extLst>
          </p:cNvPr>
          <p:cNvSpPr>
            <a:spLocks noGrp="1"/>
          </p:cNvSpPr>
          <p:nvPr>
            <p:ph type="title"/>
          </p:nvPr>
        </p:nvSpPr>
        <p:spPr/>
        <p:txBody>
          <a:bodyPr/>
          <a:lstStyle/>
          <a:p>
            <a:pPr algn="ctr"/>
            <a:r>
              <a:rPr lang="en-US" b="1" dirty="0"/>
              <a:t>ALM &amp; Excel</a:t>
            </a:r>
          </a:p>
        </p:txBody>
      </p:sp>
      <p:sp>
        <p:nvSpPr>
          <p:cNvPr id="3" name="Content Placeholder 2">
            <a:extLst>
              <a:ext uri="{FF2B5EF4-FFF2-40B4-BE49-F238E27FC236}">
                <a16:creationId xmlns:a16="http://schemas.microsoft.com/office/drawing/2014/main" id="{BD3FB2ED-8BFE-44B1-BCEF-4EF9CD8688BB}"/>
              </a:ext>
            </a:extLst>
          </p:cNvPr>
          <p:cNvSpPr>
            <a:spLocks noGrp="1"/>
          </p:cNvSpPr>
          <p:nvPr>
            <p:ph idx="1"/>
          </p:nvPr>
        </p:nvSpPr>
        <p:spPr/>
        <p:txBody>
          <a:bodyPr>
            <a:normAutofit fontScale="92500" lnSpcReduction="20000"/>
          </a:bodyPr>
          <a:lstStyle/>
          <a:p>
            <a:pPr marL="0" indent="0">
              <a:buNone/>
            </a:pPr>
            <a:endParaRPr lang="en-US" dirty="0"/>
          </a:p>
          <a:p>
            <a:r>
              <a:rPr lang="en-US" dirty="0"/>
              <a:t>Import Requirements and Test Steps to make life easy.</a:t>
            </a:r>
          </a:p>
          <a:p>
            <a:endParaRPr lang="en-US" dirty="0"/>
          </a:p>
          <a:p>
            <a:r>
              <a:rPr lang="en-US" dirty="0"/>
              <a:t>DO NOT highlight the first row! That criteria is built into ALM.</a:t>
            </a:r>
          </a:p>
          <a:p>
            <a:endParaRPr lang="en-US" dirty="0"/>
          </a:p>
          <a:p>
            <a:r>
              <a:rPr lang="en-US" dirty="0"/>
              <a:t>DO NOT leave any empty rows in between the lines. Excel Export will make you regret it.</a:t>
            </a:r>
          </a:p>
          <a:p>
            <a:endParaRPr lang="en-US" dirty="0"/>
          </a:p>
          <a:p>
            <a:r>
              <a:rPr lang="en-US" dirty="0"/>
              <a:t>MAKE SURE the folder name you’re working with matches with Excel.</a:t>
            </a:r>
          </a:p>
          <a:p>
            <a:endParaRPr lang="en-US" dirty="0"/>
          </a:p>
          <a:p>
            <a:r>
              <a:rPr lang="en-US" dirty="0"/>
              <a:t>Define the “Path” of the folder and requirements/test steps.</a:t>
            </a:r>
          </a:p>
        </p:txBody>
      </p:sp>
    </p:spTree>
    <p:extLst>
      <p:ext uri="{BB962C8B-B14F-4D97-AF65-F5344CB8AC3E}">
        <p14:creationId xmlns:p14="http://schemas.microsoft.com/office/powerpoint/2010/main" val="2468056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3CE5-25F1-47E5-87BA-C30DCB02A52C}"/>
              </a:ext>
            </a:extLst>
          </p:cNvPr>
          <p:cNvSpPr>
            <a:spLocks noGrp="1"/>
          </p:cNvSpPr>
          <p:nvPr>
            <p:ph type="title"/>
          </p:nvPr>
        </p:nvSpPr>
        <p:spPr/>
        <p:txBody>
          <a:bodyPr/>
          <a:lstStyle/>
          <a:p>
            <a:pPr algn="ctr"/>
            <a:r>
              <a:rPr lang="en-US" b="1" dirty="0"/>
              <a:t>Bug vs Defect </a:t>
            </a:r>
          </a:p>
        </p:txBody>
      </p:sp>
      <p:sp>
        <p:nvSpPr>
          <p:cNvPr id="3" name="Content Placeholder 2">
            <a:extLst>
              <a:ext uri="{FF2B5EF4-FFF2-40B4-BE49-F238E27FC236}">
                <a16:creationId xmlns:a16="http://schemas.microsoft.com/office/drawing/2014/main" id="{7C4ADE68-0FDA-45C2-BB4C-AAC48EBDAA58}"/>
              </a:ext>
            </a:extLst>
          </p:cNvPr>
          <p:cNvSpPr>
            <a:spLocks noGrp="1"/>
          </p:cNvSpPr>
          <p:nvPr>
            <p:ph idx="1"/>
          </p:nvPr>
        </p:nvSpPr>
        <p:spPr/>
        <p:txBody>
          <a:bodyPr/>
          <a:lstStyle/>
          <a:p>
            <a:pPr marL="0" indent="0">
              <a:buNone/>
            </a:pPr>
            <a:endParaRPr lang="en-US" dirty="0"/>
          </a:p>
          <a:p>
            <a:r>
              <a:rPr lang="en-US" dirty="0"/>
              <a:t>Bug: A bug is an error/fault of the software which is detected in the development environment before the product is deployed.</a:t>
            </a:r>
          </a:p>
          <a:p>
            <a:endParaRPr lang="en-US" dirty="0"/>
          </a:p>
          <a:p>
            <a:r>
              <a:rPr lang="en-US" dirty="0"/>
              <a:t>Defect: A defect is the error/fault of the software which is detected after it is deployed in the production environment.</a:t>
            </a:r>
          </a:p>
        </p:txBody>
      </p:sp>
    </p:spTree>
    <p:extLst>
      <p:ext uri="{BB962C8B-B14F-4D97-AF65-F5344CB8AC3E}">
        <p14:creationId xmlns:p14="http://schemas.microsoft.com/office/powerpoint/2010/main" val="3468351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299C2-8A60-48F3-9D3C-858481B05DF8}"/>
              </a:ext>
            </a:extLst>
          </p:cNvPr>
          <p:cNvSpPr>
            <a:spLocks noGrp="1"/>
          </p:cNvSpPr>
          <p:nvPr>
            <p:ph type="title"/>
          </p:nvPr>
        </p:nvSpPr>
        <p:spPr>
          <a:xfrm>
            <a:off x="2592925" y="624110"/>
            <a:ext cx="8911687" cy="829133"/>
          </a:xfrm>
        </p:spPr>
        <p:txBody>
          <a:bodyPr/>
          <a:lstStyle/>
          <a:p>
            <a:r>
              <a:rPr lang="en-US" b="1" dirty="0"/>
              <a:t>History of QC/ALM</a:t>
            </a:r>
          </a:p>
        </p:txBody>
      </p:sp>
      <p:sp>
        <p:nvSpPr>
          <p:cNvPr id="3" name="Content Placeholder 2">
            <a:extLst>
              <a:ext uri="{FF2B5EF4-FFF2-40B4-BE49-F238E27FC236}">
                <a16:creationId xmlns:a16="http://schemas.microsoft.com/office/drawing/2014/main" id="{3BA5D69E-D8DE-4CDA-B92A-97516634DF45}"/>
              </a:ext>
            </a:extLst>
          </p:cNvPr>
          <p:cNvSpPr>
            <a:spLocks noGrp="1"/>
          </p:cNvSpPr>
          <p:nvPr>
            <p:ph idx="1"/>
          </p:nvPr>
        </p:nvSpPr>
        <p:spPr>
          <a:xfrm>
            <a:off x="2592925" y="1741714"/>
            <a:ext cx="8915400" cy="4648200"/>
          </a:xfrm>
        </p:spPr>
        <p:txBody>
          <a:bodyPr>
            <a:normAutofit/>
          </a:bodyPr>
          <a:lstStyle/>
          <a:p>
            <a:pPr marL="0" indent="0" algn="just">
              <a:buNone/>
            </a:pPr>
            <a:r>
              <a:rPr lang="en-US" sz="2400" dirty="0"/>
              <a:t>Quality Center was formerly known as Test Director, a product of mercury interactive.</a:t>
            </a:r>
          </a:p>
          <a:p>
            <a:pPr marL="0" indent="0" algn="just">
              <a:buNone/>
            </a:pPr>
            <a:r>
              <a:rPr lang="en-US" sz="2000" b="1" dirty="0"/>
              <a:t>1995-2003</a:t>
            </a:r>
          </a:p>
          <a:p>
            <a:pPr algn="just">
              <a:buFont typeface="Arial" panose="020B0604020202020204" pitchFamily="34" charset="0"/>
              <a:buChar char="•"/>
            </a:pPr>
            <a:r>
              <a:rPr lang="en-US" sz="2000" dirty="0"/>
              <a:t> Owned by – Mercury Interactive</a:t>
            </a:r>
          </a:p>
          <a:p>
            <a:pPr algn="just">
              <a:buFont typeface="Arial" panose="020B0604020202020204" pitchFamily="34" charset="0"/>
              <a:buChar char="•"/>
            </a:pPr>
            <a:r>
              <a:rPr lang="en-US" sz="2000" dirty="0"/>
              <a:t> Version 1.52 to Version 8.0</a:t>
            </a:r>
          </a:p>
          <a:p>
            <a:pPr algn="just">
              <a:buFont typeface="Arial" panose="020B0604020202020204" pitchFamily="34" charset="0"/>
              <a:buChar char="•"/>
            </a:pPr>
            <a:r>
              <a:rPr lang="en-US" sz="2000" dirty="0"/>
              <a:t>Commercial Name – Test Director</a:t>
            </a:r>
          </a:p>
          <a:p>
            <a:pPr marL="0" indent="0" algn="just">
              <a:buNone/>
            </a:pPr>
            <a:r>
              <a:rPr lang="en-US" sz="2000" b="1" dirty="0"/>
              <a:t>2004-2006</a:t>
            </a:r>
          </a:p>
          <a:p>
            <a:pPr algn="just">
              <a:buFont typeface="Arial" panose="020B0604020202020204" pitchFamily="34" charset="0"/>
              <a:buChar char="•"/>
            </a:pPr>
            <a:r>
              <a:rPr lang="en-US" sz="2000" dirty="0"/>
              <a:t>Owned By – Mercury Interactive</a:t>
            </a:r>
          </a:p>
          <a:p>
            <a:pPr algn="just">
              <a:buFont typeface="Arial" panose="020B0604020202020204" pitchFamily="34" charset="0"/>
              <a:buChar char="•"/>
            </a:pPr>
            <a:r>
              <a:rPr lang="en-US" sz="2000" dirty="0"/>
              <a:t>Version 8.0 to Version 9.0</a:t>
            </a:r>
          </a:p>
          <a:p>
            <a:pPr algn="just">
              <a:buFont typeface="Arial" panose="020B0604020202020204" pitchFamily="34" charset="0"/>
              <a:buChar char="•"/>
            </a:pPr>
            <a:r>
              <a:rPr lang="en-US" sz="2000" dirty="0"/>
              <a:t>Commercial Name – Mercury Quality Center</a:t>
            </a:r>
            <a:endParaRPr lang="en-US" sz="2400" dirty="0"/>
          </a:p>
          <a:p>
            <a:pPr algn="just"/>
            <a:endParaRPr lang="en-US" sz="2400" dirty="0"/>
          </a:p>
        </p:txBody>
      </p:sp>
    </p:spTree>
    <p:extLst>
      <p:ext uri="{BB962C8B-B14F-4D97-AF65-F5344CB8AC3E}">
        <p14:creationId xmlns:p14="http://schemas.microsoft.com/office/powerpoint/2010/main" val="18093965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7A67-F6F4-453B-9BD4-41C506F5815A}"/>
              </a:ext>
            </a:extLst>
          </p:cNvPr>
          <p:cNvSpPr>
            <a:spLocks noGrp="1"/>
          </p:cNvSpPr>
          <p:nvPr>
            <p:ph type="title"/>
          </p:nvPr>
        </p:nvSpPr>
        <p:spPr/>
        <p:txBody>
          <a:bodyPr/>
          <a:lstStyle/>
          <a:p>
            <a:pPr algn="ctr"/>
            <a:r>
              <a:rPr lang="en-US" b="1" dirty="0"/>
              <a:t>Bug Life Cycle</a:t>
            </a:r>
          </a:p>
        </p:txBody>
      </p:sp>
      <p:sp>
        <p:nvSpPr>
          <p:cNvPr id="4" name="Rectangle 1">
            <a:extLst>
              <a:ext uri="{FF2B5EF4-FFF2-40B4-BE49-F238E27FC236}">
                <a16:creationId xmlns:a16="http://schemas.microsoft.com/office/drawing/2014/main" id="{5D59E331-798D-43FA-BB22-84625EC03CDD}"/>
              </a:ext>
            </a:extLst>
          </p:cNvPr>
          <p:cNvSpPr>
            <a:spLocks noGrp="1" noChangeArrowheads="1"/>
          </p:cNvSpPr>
          <p:nvPr>
            <p:ph idx="1"/>
          </p:nvPr>
        </p:nvSpPr>
        <p:spPr bwMode="auto">
          <a:xfrm>
            <a:off x="2085629" y="2090679"/>
            <a:ext cx="8911687"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333333"/>
                </a:solidFill>
                <a:latin typeface="open sans"/>
              </a:rPr>
              <a:t>Bug</a:t>
            </a:r>
            <a:r>
              <a:rPr kumimoji="0" lang="en-US" altLang="en-US" sz="2000" b="1" i="0" u="none" strike="noStrike" cap="none" normalizeH="0" baseline="0" dirty="0">
                <a:ln>
                  <a:noFill/>
                </a:ln>
                <a:solidFill>
                  <a:srgbClr val="333333"/>
                </a:solidFill>
                <a:effectLst/>
                <a:latin typeface="open sans"/>
              </a:rPr>
              <a:t> life cycle</a:t>
            </a:r>
            <a:r>
              <a:rPr kumimoji="0" lang="en-US" altLang="en-US" sz="2000" b="0" i="0" u="none" strike="noStrike" cap="none" normalizeH="0" baseline="0" dirty="0">
                <a:ln>
                  <a:noFill/>
                </a:ln>
                <a:solidFill>
                  <a:srgbClr val="333333"/>
                </a:solidFill>
                <a:effectLst/>
                <a:latin typeface="open sans"/>
              </a:rPr>
              <a:t> is a cycle which a defect goes through during its lifetime. It starts when defect is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open sans"/>
              </a:rPr>
              <a:t>found and ends when a defect is closed, after ensuring it’s not reproduced.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33333"/>
              </a:solidFill>
              <a:latin typeface="open sans"/>
              <a:hlinkClick r:id="rId2" tooltip="What is a defect lifecycle or a bug lifecycle?">
                <a:extLst>
                  <a:ext uri="{A12FA001-AC4F-418D-AE19-62706E023703}">
                    <ahyp:hlinkClr xmlns:ahyp="http://schemas.microsoft.com/office/drawing/2018/hyperlinkcolor" val="tx"/>
                  </a:ext>
                </a:extLst>
              </a:hlinkClick>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strike="noStrike" cap="none" normalizeH="0" baseline="0" dirty="0">
                <a:ln>
                  <a:noFill/>
                </a:ln>
                <a:effectLst/>
                <a:latin typeface="open sans"/>
                <a:hlinkClick r:id="rId2" tooltip="What is a defect lifecycle or a bug lifecycle?">
                  <a:extLst>
                    <a:ext uri="{A12FA001-AC4F-418D-AE19-62706E023703}">
                      <ahyp:hlinkClr xmlns:ahyp="http://schemas.microsoft.com/office/drawing/2018/hyperlinkcolor" val="tx"/>
                    </a:ext>
                  </a:extLst>
                </a:hlinkClick>
              </a:rPr>
              <a:t>Defect life cycle</a:t>
            </a:r>
            <a:r>
              <a:rPr kumimoji="0" lang="en-US" altLang="en-US" sz="2000" b="0" i="0" u="none" strike="noStrike" cap="none" normalizeH="0" baseline="0" dirty="0">
                <a:ln>
                  <a:noFill/>
                </a:ln>
                <a:solidFill>
                  <a:srgbClr val="333333"/>
                </a:solidFill>
                <a:effectLst/>
                <a:latin typeface="open sans"/>
              </a:rPr>
              <a:t> is related to the bug found during testing.</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open sans"/>
              </a:rPr>
              <a:t>The defect life cycle can vary from organization to organization and also from project to project based on several factors</a:t>
            </a:r>
            <a:r>
              <a:rPr kumimoji="0" lang="en-US" altLang="en-US" sz="2000" b="0" i="0" u="none" strike="noStrike" cap="none" normalizeH="0" dirty="0">
                <a:ln>
                  <a:noFill/>
                </a:ln>
                <a:solidFill>
                  <a:srgbClr val="333333"/>
                </a:solidFill>
                <a:effectLst/>
                <a:latin typeface="open sans"/>
              </a:rPr>
              <a:t> </a:t>
            </a:r>
            <a:r>
              <a:rPr kumimoji="0" lang="en-US" altLang="en-US" sz="2000" b="0" i="0" u="none" strike="noStrike" cap="none" normalizeH="0" baseline="0" dirty="0">
                <a:ln>
                  <a:noFill/>
                </a:ln>
                <a:solidFill>
                  <a:srgbClr val="333333"/>
                </a:solidFill>
                <a:effectLst/>
                <a:latin typeface="open sans"/>
              </a:rPr>
              <a:t>like organization policy, software development model used (like Agile, Iterative), project timelines, team structure etc.</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8858128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61180-2FA9-4067-B55A-E057B4B7BE33}"/>
              </a:ext>
            </a:extLst>
          </p:cNvPr>
          <p:cNvSpPr>
            <a:spLocks noGrp="1"/>
          </p:cNvSpPr>
          <p:nvPr>
            <p:ph type="title"/>
          </p:nvPr>
        </p:nvSpPr>
        <p:spPr/>
        <p:txBody>
          <a:bodyPr/>
          <a:lstStyle/>
          <a:p>
            <a:pPr algn="ctr"/>
            <a:r>
              <a:rPr lang="en-US" b="1" dirty="0"/>
              <a:t>Stages of the Bug </a:t>
            </a:r>
            <a:r>
              <a:rPr lang="en-US" b="1" dirty="0" err="1"/>
              <a:t>LifeCycle</a:t>
            </a:r>
            <a:endParaRPr lang="en-US" b="1" dirty="0"/>
          </a:p>
        </p:txBody>
      </p:sp>
      <p:pic>
        <p:nvPicPr>
          <p:cNvPr id="2050" name="Picture 2" descr="Image result for bug life cycle">
            <a:extLst>
              <a:ext uri="{FF2B5EF4-FFF2-40B4-BE49-F238E27FC236}">
                <a16:creationId xmlns:a16="http://schemas.microsoft.com/office/drawing/2014/main" id="{F6C6D0CA-C9A2-4347-B7CE-841E38DF20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56113" y="2355850"/>
            <a:ext cx="51816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0198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C218-591B-4794-90F1-1F399E369B02}"/>
              </a:ext>
            </a:extLst>
          </p:cNvPr>
          <p:cNvSpPr>
            <a:spLocks noGrp="1"/>
          </p:cNvSpPr>
          <p:nvPr>
            <p:ph type="title"/>
          </p:nvPr>
        </p:nvSpPr>
        <p:spPr/>
        <p:txBody>
          <a:bodyPr/>
          <a:lstStyle/>
          <a:p>
            <a:pPr algn="ctr"/>
            <a:r>
              <a:rPr lang="en-US" b="1" dirty="0"/>
              <a:t>Defect Life Cycle Explained</a:t>
            </a:r>
          </a:p>
        </p:txBody>
      </p:sp>
      <p:pic>
        <p:nvPicPr>
          <p:cNvPr id="3074" name="Picture 2" descr="https://www.guru99.com/images/defectcyclechart.png">
            <a:extLst>
              <a:ext uri="{FF2B5EF4-FFF2-40B4-BE49-F238E27FC236}">
                <a16:creationId xmlns:a16="http://schemas.microsoft.com/office/drawing/2014/main" id="{BC274450-1CF5-43B4-992D-3BB9B3250E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58817" y="2133600"/>
            <a:ext cx="7341705" cy="4253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9497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132D6-4350-49EA-A935-5BB1440C7ED1}"/>
              </a:ext>
            </a:extLst>
          </p:cNvPr>
          <p:cNvSpPr>
            <a:spLocks noGrp="1"/>
          </p:cNvSpPr>
          <p:nvPr>
            <p:ph type="title"/>
          </p:nvPr>
        </p:nvSpPr>
        <p:spPr/>
        <p:txBody>
          <a:bodyPr/>
          <a:lstStyle/>
          <a:p>
            <a:pPr algn="ctr"/>
            <a:r>
              <a:rPr lang="en-US" b="1" dirty="0">
                <a:solidFill>
                  <a:schemeClr val="tx1"/>
                </a:solidFill>
              </a:rPr>
              <a:t>Stages of the Bug Life Cycle</a:t>
            </a:r>
          </a:p>
        </p:txBody>
      </p:sp>
      <p:sp>
        <p:nvSpPr>
          <p:cNvPr id="3" name="Content Placeholder 2">
            <a:extLst>
              <a:ext uri="{FF2B5EF4-FFF2-40B4-BE49-F238E27FC236}">
                <a16:creationId xmlns:a16="http://schemas.microsoft.com/office/drawing/2014/main" id="{24010647-0963-4454-9ACB-07D8D370E984}"/>
              </a:ext>
            </a:extLst>
          </p:cNvPr>
          <p:cNvSpPr>
            <a:spLocks noGrp="1"/>
          </p:cNvSpPr>
          <p:nvPr>
            <p:ph idx="1"/>
          </p:nvPr>
        </p:nvSpPr>
        <p:spPr/>
        <p:txBody>
          <a:bodyPr>
            <a:normAutofit/>
          </a:bodyPr>
          <a:lstStyle/>
          <a:p>
            <a:pPr marL="0" indent="0">
              <a:buNone/>
            </a:pPr>
            <a:endParaRPr lang="en-US" dirty="0"/>
          </a:p>
          <a:p>
            <a:r>
              <a:rPr lang="en-US" dirty="0"/>
              <a:t>New : When a bug/defect is detected for the first time</a:t>
            </a:r>
          </a:p>
          <a:p>
            <a:endParaRPr lang="en-US" dirty="0"/>
          </a:p>
          <a:p>
            <a:r>
              <a:rPr lang="en-US" dirty="0"/>
              <a:t>Assign: After the tester has logged in or posted the defect, the lead of the tester approves that the bug is genuine and he assigns the bug to corresponding developer and the developer team. And changes its status to assigned.</a:t>
            </a:r>
          </a:p>
          <a:p>
            <a:endParaRPr lang="en-US" dirty="0"/>
          </a:p>
          <a:p>
            <a:r>
              <a:rPr lang="en-US" dirty="0"/>
              <a:t>Open: At this stage the developer has started to analyzing and working on the defect.</a:t>
            </a:r>
          </a:p>
        </p:txBody>
      </p:sp>
    </p:spTree>
    <p:extLst>
      <p:ext uri="{BB962C8B-B14F-4D97-AF65-F5344CB8AC3E}">
        <p14:creationId xmlns:p14="http://schemas.microsoft.com/office/powerpoint/2010/main" val="34333896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8A3A4-B3D0-4129-8240-0D06659161B1}"/>
              </a:ext>
            </a:extLst>
          </p:cNvPr>
          <p:cNvSpPr>
            <a:spLocks noGrp="1"/>
          </p:cNvSpPr>
          <p:nvPr>
            <p:ph type="title"/>
          </p:nvPr>
        </p:nvSpPr>
        <p:spPr/>
        <p:txBody>
          <a:bodyPr/>
          <a:lstStyle/>
          <a:p>
            <a:pPr algn="ctr"/>
            <a:r>
              <a:rPr lang="en-US" b="1" dirty="0">
                <a:solidFill>
                  <a:schemeClr val="tx1"/>
                </a:solidFill>
              </a:rPr>
              <a:t>Stages of the Bug Life Cycle</a:t>
            </a:r>
            <a:endParaRPr lang="en-US" dirty="0"/>
          </a:p>
        </p:txBody>
      </p:sp>
      <p:sp>
        <p:nvSpPr>
          <p:cNvPr id="3" name="Content Placeholder 2">
            <a:extLst>
              <a:ext uri="{FF2B5EF4-FFF2-40B4-BE49-F238E27FC236}">
                <a16:creationId xmlns:a16="http://schemas.microsoft.com/office/drawing/2014/main" id="{4FDB6B72-43E5-4BEB-AE85-7447EC426A4D}"/>
              </a:ext>
            </a:extLst>
          </p:cNvPr>
          <p:cNvSpPr>
            <a:spLocks noGrp="1"/>
          </p:cNvSpPr>
          <p:nvPr>
            <p:ph idx="1"/>
          </p:nvPr>
        </p:nvSpPr>
        <p:spPr/>
        <p:txBody>
          <a:bodyPr>
            <a:normAutofit fontScale="92500" lnSpcReduction="20000"/>
          </a:bodyPr>
          <a:lstStyle/>
          <a:p>
            <a:pPr marL="0" indent="0">
              <a:buNone/>
            </a:pPr>
            <a:r>
              <a:rPr lang="en-US" dirty="0"/>
              <a:t>After opening the defect/bug by the developer, he will do the following things:</a:t>
            </a:r>
          </a:p>
          <a:p>
            <a:endParaRPr lang="en-US" dirty="0"/>
          </a:p>
          <a:p>
            <a:r>
              <a:rPr lang="en-US" dirty="0"/>
              <a:t>A) Rejected: if the developer feels/sees that the bug is not genuine or he can not regenerate the bug in his environment, he rejects the bug and changes the status to rejected.</a:t>
            </a:r>
          </a:p>
          <a:p>
            <a:endParaRPr lang="en-US" dirty="0"/>
          </a:p>
          <a:p>
            <a:r>
              <a:rPr lang="en-US" dirty="0"/>
              <a:t>B) Deferred: the bug, changed to </a:t>
            </a:r>
            <a:r>
              <a:rPr lang="en-US" dirty="0" err="1"/>
              <a:t>deffered</a:t>
            </a:r>
            <a:r>
              <a:rPr lang="en-US" dirty="0"/>
              <a:t> state means the bug is expected to be fixed in next release. And this could happen for many factors, it might happen because the bug might have low impact on the application.</a:t>
            </a:r>
          </a:p>
          <a:p>
            <a:endParaRPr lang="en-US" dirty="0"/>
          </a:p>
          <a:p>
            <a:r>
              <a:rPr lang="en-US" dirty="0"/>
              <a:t>C) Fixed: when developer makes necessary code changes the he/she can make bug status as fixed and the bug is passed to the testing team again to retest.</a:t>
            </a:r>
          </a:p>
        </p:txBody>
      </p:sp>
    </p:spTree>
    <p:extLst>
      <p:ext uri="{BB962C8B-B14F-4D97-AF65-F5344CB8AC3E}">
        <p14:creationId xmlns:p14="http://schemas.microsoft.com/office/powerpoint/2010/main" val="3212631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DBC42-E8DD-4FE3-A988-67A160402E6C}"/>
              </a:ext>
            </a:extLst>
          </p:cNvPr>
          <p:cNvSpPr>
            <a:spLocks noGrp="1"/>
          </p:cNvSpPr>
          <p:nvPr>
            <p:ph type="title"/>
          </p:nvPr>
        </p:nvSpPr>
        <p:spPr/>
        <p:txBody>
          <a:bodyPr/>
          <a:lstStyle/>
          <a:p>
            <a:pPr algn="ctr"/>
            <a:r>
              <a:rPr lang="en-US" b="1" dirty="0">
                <a:solidFill>
                  <a:schemeClr val="tx1"/>
                </a:solidFill>
              </a:rPr>
              <a:t>Stages of the Bug Life Cycle</a:t>
            </a:r>
            <a:endParaRPr lang="en-US" dirty="0"/>
          </a:p>
        </p:txBody>
      </p:sp>
      <p:sp>
        <p:nvSpPr>
          <p:cNvPr id="3" name="Content Placeholder 2">
            <a:extLst>
              <a:ext uri="{FF2B5EF4-FFF2-40B4-BE49-F238E27FC236}">
                <a16:creationId xmlns:a16="http://schemas.microsoft.com/office/drawing/2014/main" id="{8B4B1DCE-EE23-45D4-B25D-BFF6351C9871}"/>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Verified: The tester retests the bug again after it got fixed by the developer. If the bug is not present in the software, the tester approves that the bug is fixed and changes its status to verified.</a:t>
            </a:r>
          </a:p>
          <a:p>
            <a:pPr>
              <a:buFont typeface="Wingdings" panose="05000000000000000000" pitchFamily="2" charset="2"/>
              <a:buChar char="§"/>
            </a:pPr>
            <a:endParaRPr lang="en-US" dirty="0"/>
          </a:p>
          <a:p>
            <a:pPr>
              <a:buFont typeface="Wingdings" panose="05000000000000000000" pitchFamily="2" charset="2"/>
              <a:buChar char="§"/>
            </a:pPr>
            <a:r>
              <a:rPr lang="en-US" dirty="0"/>
              <a:t>Reopen: If the bug/defect still exists even after the bug is fixed by the developer, the tester changes the status to “reopened”. The bug go through the life cycle again.</a:t>
            </a:r>
          </a:p>
          <a:p>
            <a:pPr>
              <a:buFont typeface="Wingdings" panose="05000000000000000000" pitchFamily="2" charset="2"/>
              <a:buChar char="§"/>
            </a:pPr>
            <a:endParaRPr lang="en-US" dirty="0"/>
          </a:p>
          <a:p>
            <a:pPr>
              <a:buFont typeface="Wingdings" panose="05000000000000000000" pitchFamily="2" charset="2"/>
              <a:buChar char="§"/>
            </a:pPr>
            <a:r>
              <a:rPr lang="en-US" dirty="0"/>
              <a:t>Closed: Once the bug is fixed, it is tested by tester again and if the tester can not reproduce the bug/defect in the application anymore. He changes the status to closed. The test lead closes the bug by changing the status ‘Closed’.</a:t>
            </a:r>
          </a:p>
        </p:txBody>
      </p:sp>
    </p:spTree>
    <p:extLst>
      <p:ext uri="{BB962C8B-B14F-4D97-AF65-F5344CB8AC3E}">
        <p14:creationId xmlns:p14="http://schemas.microsoft.com/office/powerpoint/2010/main" val="6204496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1C2B1-0C07-442E-B14A-C12D148B0E74}"/>
              </a:ext>
            </a:extLst>
          </p:cNvPr>
          <p:cNvSpPr>
            <a:spLocks noGrp="1"/>
          </p:cNvSpPr>
          <p:nvPr>
            <p:ph type="title"/>
          </p:nvPr>
        </p:nvSpPr>
        <p:spPr/>
        <p:txBody>
          <a:bodyPr/>
          <a:lstStyle/>
          <a:p>
            <a:pPr algn="ctr"/>
            <a:r>
              <a:rPr lang="en-US" b="1" dirty="0">
                <a:solidFill>
                  <a:schemeClr val="tx1"/>
                </a:solidFill>
              </a:rPr>
              <a:t>Stages of the Bug Life Cycle</a:t>
            </a:r>
            <a:endParaRPr lang="en-US" dirty="0"/>
          </a:p>
        </p:txBody>
      </p:sp>
      <p:sp>
        <p:nvSpPr>
          <p:cNvPr id="3" name="Content Placeholder 2">
            <a:extLst>
              <a:ext uri="{FF2B5EF4-FFF2-40B4-BE49-F238E27FC236}">
                <a16:creationId xmlns:a16="http://schemas.microsoft.com/office/drawing/2014/main" id="{2770B46B-A686-446F-A2DC-C02412F27D65}"/>
              </a:ext>
            </a:extLst>
          </p:cNvPr>
          <p:cNvSpPr>
            <a:spLocks noGrp="1"/>
          </p:cNvSpPr>
          <p:nvPr>
            <p:ph idx="1"/>
          </p:nvPr>
        </p:nvSpPr>
        <p:spPr/>
        <p:txBody>
          <a:bodyPr/>
          <a:lstStyle/>
          <a:p>
            <a:pPr marL="0" indent="0" algn="ctr">
              <a:buNone/>
            </a:pPr>
            <a:r>
              <a:rPr lang="en-US" dirty="0"/>
              <a:t>If it is needed to Push the application to the Production and there are some cosmetic bugs still need to be fixed, the whole group (Project Manager, Team Lead, Testers, Developers, DBA, CM) decide to put the outstanding defects in the Deferred status and deploy the application in the production. After deploying the application in Production, developers fix the defects.</a:t>
            </a:r>
          </a:p>
        </p:txBody>
      </p:sp>
    </p:spTree>
    <p:extLst>
      <p:ext uri="{BB962C8B-B14F-4D97-AF65-F5344CB8AC3E}">
        <p14:creationId xmlns:p14="http://schemas.microsoft.com/office/powerpoint/2010/main" val="3917730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D5210-E243-454C-A59F-DB3DCAD52CEB}"/>
              </a:ext>
            </a:extLst>
          </p:cNvPr>
          <p:cNvSpPr>
            <a:spLocks noGrp="1"/>
          </p:cNvSpPr>
          <p:nvPr>
            <p:ph type="title"/>
          </p:nvPr>
        </p:nvSpPr>
        <p:spPr/>
        <p:txBody>
          <a:bodyPr/>
          <a:lstStyle/>
          <a:p>
            <a:pPr algn="ctr"/>
            <a:r>
              <a:rPr lang="en-US" b="1" dirty="0"/>
              <a:t>Defect Life Cycle</a:t>
            </a:r>
          </a:p>
        </p:txBody>
      </p:sp>
      <p:sp>
        <p:nvSpPr>
          <p:cNvPr id="3" name="Content Placeholder 2">
            <a:extLst>
              <a:ext uri="{FF2B5EF4-FFF2-40B4-BE49-F238E27FC236}">
                <a16:creationId xmlns:a16="http://schemas.microsoft.com/office/drawing/2014/main" id="{B4010845-0066-442B-9343-F23ADCFA1A4D}"/>
              </a:ext>
            </a:extLst>
          </p:cNvPr>
          <p:cNvSpPr>
            <a:spLocks noGrp="1"/>
          </p:cNvSpPr>
          <p:nvPr>
            <p:ph idx="1"/>
          </p:nvPr>
        </p:nvSpPr>
        <p:spPr>
          <a:xfrm>
            <a:off x="2589212" y="1683026"/>
            <a:ext cx="8915400" cy="4550864"/>
          </a:xfrm>
        </p:spPr>
        <p:txBody>
          <a:bodyPr>
            <a:normAutofit fontScale="85000" lnSpcReduction="20000"/>
          </a:bodyPr>
          <a:lstStyle/>
          <a:p>
            <a:pPr marL="0" indent="0">
              <a:buNone/>
            </a:pPr>
            <a:r>
              <a:rPr lang="en-US" dirty="0"/>
              <a:t>All defects found during testing the system are logged into the Test Director/</a:t>
            </a:r>
            <a:r>
              <a:rPr lang="en-US" dirty="0" err="1"/>
              <a:t>QualityCenter</a:t>
            </a:r>
            <a:r>
              <a:rPr lang="en-US" dirty="0"/>
              <a:t>/ALM Defect Tracking System.</a:t>
            </a:r>
          </a:p>
          <a:p>
            <a:pPr marL="0" indent="0">
              <a:buNone/>
            </a:pPr>
            <a:endParaRPr lang="en-US" dirty="0"/>
          </a:p>
          <a:p>
            <a:pPr marL="0" indent="0">
              <a:buNone/>
            </a:pPr>
            <a:r>
              <a:rPr lang="en-US" dirty="0"/>
              <a:t>The Testing Specialist/Tester or any one in the team logs the defect as soon as it is validated with developer, and assigns it to the Change Control Board (CCB) with a status of ‘Open’.</a:t>
            </a:r>
          </a:p>
          <a:p>
            <a:pPr marL="0" indent="0">
              <a:buNone/>
            </a:pPr>
            <a:endParaRPr lang="en-US" dirty="0"/>
          </a:p>
          <a:p>
            <a:pPr marL="0" indent="0">
              <a:buNone/>
            </a:pPr>
            <a:r>
              <a:rPr lang="en-US" dirty="0"/>
              <a:t>The CCB verifies the defect and then changes the Defect Status to one of the following after discussing with the person who logged it that is an invalid defect: </a:t>
            </a:r>
          </a:p>
          <a:p>
            <a:pPr marL="0" indent="0">
              <a:buNone/>
            </a:pPr>
            <a:r>
              <a:rPr lang="en-US" dirty="0"/>
              <a:t>Rejected</a:t>
            </a:r>
          </a:p>
          <a:p>
            <a:pPr marL="0" indent="0">
              <a:buNone/>
            </a:pPr>
            <a:r>
              <a:rPr lang="en-US" dirty="0"/>
              <a:t>Closed</a:t>
            </a:r>
          </a:p>
          <a:p>
            <a:pPr marL="0" indent="0">
              <a:buNone/>
            </a:pPr>
            <a:r>
              <a:rPr lang="en-US" dirty="0"/>
              <a:t>As Designed</a:t>
            </a:r>
          </a:p>
          <a:p>
            <a:pPr marL="0" indent="0">
              <a:buNone/>
            </a:pPr>
            <a:r>
              <a:rPr lang="en-US" dirty="0"/>
              <a:t>Cannot Reproduce</a:t>
            </a:r>
          </a:p>
          <a:p>
            <a:pPr marL="0" indent="0">
              <a:buNone/>
            </a:pPr>
            <a:r>
              <a:rPr lang="en-US" dirty="0"/>
              <a:t>Closed As Designed</a:t>
            </a:r>
          </a:p>
          <a:p>
            <a:pPr marL="0" indent="0">
              <a:buNone/>
            </a:pPr>
            <a:r>
              <a:rPr lang="en-US" dirty="0"/>
              <a:t>Closed Deferred</a:t>
            </a:r>
          </a:p>
          <a:p>
            <a:pPr marL="0" indent="0">
              <a:buNone/>
            </a:pPr>
            <a:r>
              <a:rPr lang="en-US" dirty="0"/>
              <a:t>Closed Is Duplicate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30267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FBA19-237E-4C38-AE69-4DB63CAA51AE}"/>
              </a:ext>
            </a:extLst>
          </p:cNvPr>
          <p:cNvSpPr>
            <a:spLocks noGrp="1"/>
          </p:cNvSpPr>
          <p:nvPr>
            <p:ph type="title"/>
          </p:nvPr>
        </p:nvSpPr>
        <p:spPr/>
        <p:txBody>
          <a:bodyPr/>
          <a:lstStyle/>
          <a:p>
            <a:pPr algn="ctr"/>
            <a:r>
              <a:rPr lang="en-US" b="1" dirty="0"/>
              <a:t>Defect Life Cycle</a:t>
            </a:r>
            <a:endParaRPr lang="en-US" dirty="0"/>
          </a:p>
        </p:txBody>
      </p:sp>
      <p:sp>
        <p:nvSpPr>
          <p:cNvPr id="3" name="Content Placeholder 2">
            <a:extLst>
              <a:ext uri="{FF2B5EF4-FFF2-40B4-BE49-F238E27FC236}">
                <a16:creationId xmlns:a16="http://schemas.microsoft.com/office/drawing/2014/main" id="{48D92AC8-B629-4354-904A-6054AEA62C43}"/>
              </a:ext>
            </a:extLst>
          </p:cNvPr>
          <p:cNvSpPr>
            <a:spLocks noGrp="1"/>
          </p:cNvSpPr>
          <p:nvPr>
            <p:ph idx="1"/>
          </p:nvPr>
        </p:nvSpPr>
        <p:spPr/>
        <p:txBody>
          <a:bodyPr/>
          <a:lstStyle/>
          <a:p>
            <a:r>
              <a:rPr lang="en-US" dirty="0"/>
              <a:t>For a valid defect, the CCB changes the Defect Status from ‘Open’ to ‘In Development’ and assigns it to the appropriate Developer with the proper priority.</a:t>
            </a:r>
          </a:p>
          <a:p>
            <a:endParaRPr lang="en-US" dirty="0"/>
          </a:p>
          <a:p>
            <a:r>
              <a:rPr lang="en-US" dirty="0"/>
              <a:t>The Developer verifies the defect; changes the Defect Status from ‘Open’ to ‘Rejected’ for an invalid defect and assigns it to the CCB with appropriate comments.</a:t>
            </a:r>
          </a:p>
          <a:p>
            <a:endParaRPr lang="en-US" dirty="0"/>
          </a:p>
          <a:p>
            <a:r>
              <a:rPr lang="en-US" dirty="0"/>
              <a:t>For a valid defect, the developer works on fixing the issue.</a:t>
            </a:r>
          </a:p>
        </p:txBody>
      </p:sp>
    </p:spTree>
    <p:extLst>
      <p:ext uri="{BB962C8B-B14F-4D97-AF65-F5344CB8AC3E}">
        <p14:creationId xmlns:p14="http://schemas.microsoft.com/office/powerpoint/2010/main" val="868747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CE1BC-F00A-4754-91C3-FFFC59234292}"/>
              </a:ext>
            </a:extLst>
          </p:cNvPr>
          <p:cNvSpPr>
            <a:spLocks noGrp="1"/>
          </p:cNvSpPr>
          <p:nvPr>
            <p:ph type="title"/>
          </p:nvPr>
        </p:nvSpPr>
        <p:spPr/>
        <p:txBody>
          <a:bodyPr/>
          <a:lstStyle/>
          <a:p>
            <a:pPr algn="ctr"/>
            <a:r>
              <a:rPr lang="en-US" b="1" dirty="0"/>
              <a:t>Defect Life Cycle</a:t>
            </a:r>
            <a:endParaRPr lang="en-US" dirty="0"/>
          </a:p>
        </p:txBody>
      </p:sp>
      <p:sp>
        <p:nvSpPr>
          <p:cNvPr id="3" name="Content Placeholder 2">
            <a:extLst>
              <a:ext uri="{FF2B5EF4-FFF2-40B4-BE49-F238E27FC236}">
                <a16:creationId xmlns:a16="http://schemas.microsoft.com/office/drawing/2014/main" id="{8E3A5C69-6400-432A-BE2B-E8AC6DB967E2}"/>
              </a:ext>
            </a:extLst>
          </p:cNvPr>
          <p:cNvSpPr>
            <a:spLocks noGrp="1"/>
          </p:cNvSpPr>
          <p:nvPr>
            <p:ph idx="1"/>
          </p:nvPr>
        </p:nvSpPr>
        <p:spPr/>
        <p:txBody>
          <a:bodyPr>
            <a:normAutofit lnSpcReduction="10000"/>
          </a:bodyPr>
          <a:lstStyle/>
          <a:p>
            <a:r>
              <a:rPr lang="en-US" dirty="0"/>
              <a:t>When the developer is done addressing the defect, she/he assigns it to the Development Lead as ‘Fixed’.</a:t>
            </a:r>
          </a:p>
          <a:p>
            <a:endParaRPr lang="en-US" dirty="0"/>
          </a:p>
          <a:p>
            <a:r>
              <a:rPr lang="en-US" dirty="0"/>
              <a:t>The Development Lead verifies the fixing and re-assigns it to the Testing Specialist/Tester as ‘Ready for Retest’.</a:t>
            </a:r>
          </a:p>
          <a:p>
            <a:endParaRPr lang="en-US" dirty="0"/>
          </a:p>
          <a:p>
            <a:r>
              <a:rPr lang="en-US" dirty="0"/>
              <a:t>The Testing Specialist/Tester verifies that the defect was properly addressed and assigns it the CCB.</a:t>
            </a:r>
          </a:p>
          <a:p>
            <a:endParaRPr lang="en-US" dirty="0"/>
          </a:p>
          <a:p>
            <a:r>
              <a:rPr lang="en-US" dirty="0"/>
              <a:t>The CCB confirms the fixed and assigns it to the appropriate Closed or Failed category.</a:t>
            </a:r>
          </a:p>
        </p:txBody>
      </p:sp>
    </p:spTree>
    <p:extLst>
      <p:ext uri="{BB962C8B-B14F-4D97-AF65-F5344CB8AC3E}">
        <p14:creationId xmlns:p14="http://schemas.microsoft.com/office/powerpoint/2010/main" val="1251160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A9967-66FD-426A-9DFF-0DEF1228C25A}"/>
              </a:ext>
            </a:extLst>
          </p:cNvPr>
          <p:cNvSpPr>
            <a:spLocks noGrp="1"/>
          </p:cNvSpPr>
          <p:nvPr>
            <p:ph type="title"/>
          </p:nvPr>
        </p:nvSpPr>
        <p:spPr/>
        <p:txBody>
          <a:bodyPr/>
          <a:lstStyle/>
          <a:p>
            <a:r>
              <a:rPr lang="en-US" b="1" dirty="0"/>
              <a:t>History of QC…cont.</a:t>
            </a:r>
          </a:p>
        </p:txBody>
      </p:sp>
      <p:sp>
        <p:nvSpPr>
          <p:cNvPr id="3" name="Content Placeholder 2">
            <a:extLst>
              <a:ext uri="{FF2B5EF4-FFF2-40B4-BE49-F238E27FC236}">
                <a16:creationId xmlns:a16="http://schemas.microsoft.com/office/drawing/2014/main" id="{67847FF8-2E9C-4088-B6EB-729EC30ACFEB}"/>
              </a:ext>
            </a:extLst>
          </p:cNvPr>
          <p:cNvSpPr>
            <a:spLocks noGrp="1"/>
          </p:cNvSpPr>
          <p:nvPr>
            <p:ph idx="1"/>
          </p:nvPr>
        </p:nvSpPr>
        <p:spPr/>
        <p:txBody>
          <a:bodyPr>
            <a:normAutofit fontScale="92500" lnSpcReduction="20000"/>
          </a:bodyPr>
          <a:lstStyle/>
          <a:p>
            <a:pPr marL="0" indent="0">
              <a:buNone/>
            </a:pPr>
            <a:r>
              <a:rPr lang="en-US" sz="2400" b="1" dirty="0"/>
              <a:t>2007 – 2009</a:t>
            </a:r>
          </a:p>
          <a:p>
            <a:pPr>
              <a:buFont typeface="Arial" panose="020B0604020202020204" pitchFamily="34" charset="0"/>
              <a:buChar char="•"/>
            </a:pPr>
            <a:r>
              <a:rPr lang="en-US" sz="2400" dirty="0"/>
              <a:t>Owned by – HP</a:t>
            </a:r>
          </a:p>
          <a:p>
            <a:pPr>
              <a:buFont typeface="Arial" panose="020B0604020202020204" pitchFamily="34" charset="0"/>
              <a:buChar char="•"/>
            </a:pPr>
            <a:r>
              <a:rPr lang="en-US" sz="2400" dirty="0"/>
              <a:t>Version 9.2 – Version 10.0</a:t>
            </a:r>
          </a:p>
          <a:p>
            <a:pPr>
              <a:buFont typeface="Arial" panose="020B0604020202020204" pitchFamily="34" charset="0"/>
              <a:buChar char="•"/>
            </a:pPr>
            <a:r>
              <a:rPr lang="en-US" sz="2400" dirty="0"/>
              <a:t>Commercial Name – HP Quality Center</a:t>
            </a:r>
          </a:p>
          <a:p>
            <a:pPr marL="0" indent="0">
              <a:buNone/>
            </a:pPr>
            <a:endParaRPr lang="en-US" sz="2400" dirty="0"/>
          </a:p>
          <a:p>
            <a:pPr marL="0" indent="0">
              <a:buNone/>
            </a:pPr>
            <a:r>
              <a:rPr lang="en-US" sz="2400" b="1" dirty="0"/>
              <a:t>2010 – 2019</a:t>
            </a:r>
          </a:p>
          <a:p>
            <a:pPr>
              <a:buFont typeface="Arial" panose="020B0604020202020204" pitchFamily="34" charset="0"/>
              <a:buChar char="•"/>
            </a:pPr>
            <a:r>
              <a:rPr lang="en-US" sz="2400" dirty="0"/>
              <a:t>Owned by – HP</a:t>
            </a:r>
          </a:p>
          <a:p>
            <a:pPr>
              <a:buFont typeface="Arial" panose="020B0604020202020204" pitchFamily="34" charset="0"/>
              <a:buChar char="•"/>
            </a:pPr>
            <a:r>
              <a:rPr lang="en-US" sz="2400" dirty="0"/>
              <a:t>Version 10.0 – Version 12</a:t>
            </a:r>
          </a:p>
          <a:p>
            <a:pPr>
              <a:buFont typeface="Arial" panose="020B0604020202020204" pitchFamily="34" charset="0"/>
              <a:buChar char="•"/>
            </a:pPr>
            <a:r>
              <a:rPr lang="en-US" sz="2400" dirty="0"/>
              <a:t>Commercial Name – HP ALM</a:t>
            </a:r>
          </a:p>
          <a:p>
            <a:pPr marL="0" indent="0">
              <a:buNone/>
            </a:pPr>
            <a:endParaRPr lang="en-US" sz="2400" b="1" dirty="0"/>
          </a:p>
          <a:p>
            <a:pPr marL="0" indent="0">
              <a:buNone/>
            </a:pPr>
            <a:endParaRPr lang="en-US" b="1"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0735171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94D71-E411-4B4B-AC6A-79642921C7A2}"/>
              </a:ext>
            </a:extLst>
          </p:cNvPr>
          <p:cNvSpPr>
            <a:spLocks noGrp="1"/>
          </p:cNvSpPr>
          <p:nvPr>
            <p:ph type="title"/>
          </p:nvPr>
        </p:nvSpPr>
        <p:spPr/>
        <p:txBody>
          <a:bodyPr/>
          <a:lstStyle/>
          <a:p>
            <a:pPr algn="ctr"/>
            <a:r>
              <a:rPr lang="en-US" b="1" dirty="0"/>
              <a:t>Thank you </a:t>
            </a:r>
          </a:p>
        </p:txBody>
      </p:sp>
      <p:sp>
        <p:nvSpPr>
          <p:cNvPr id="3" name="Content Placeholder 2">
            <a:extLst>
              <a:ext uri="{FF2B5EF4-FFF2-40B4-BE49-F238E27FC236}">
                <a16:creationId xmlns:a16="http://schemas.microsoft.com/office/drawing/2014/main" id="{5C62A76D-95A8-42B1-9F99-CF334D88A5AB}"/>
              </a:ext>
            </a:extLst>
          </p:cNvPr>
          <p:cNvSpPr>
            <a:spLocks noGrp="1"/>
          </p:cNvSpPr>
          <p:nvPr>
            <p:ph idx="1"/>
          </p:nvPr>
        </p:nvSpPr>
        <p:spPr/>
        <p:txBody>
          <a:bodyPr/>
          <a:lstStyle/>
          <a:p>
            <a:r>
              <a:rPr lang="en-US" dirty="0"/>
              <a:t>That is all I have for my session today!</a:t>
            </a:r>
          </a:p>
          <a:p>
            <a:endParaRPr lang="en-US" dirty="0"/>
          </a:p>
          <a:p>
            <a:r>
              <a:rPr lang="en-US" dirty="0"/>
              <a:t>Thank you for joining!</a:t>
            </a:r>
          </a:p>
          <a:p>
            <a:endParaRPr lang="en-US" dirty="0"/>
          </a:p>
          <a:p>
            <a:endParaRPr lang="en-US" dirty="0"/>
          </a:p>
        </p:txBody>
      </p:sp>
    </p:spTree>
    <p:extLst>
      <p:ext uri="{BB962C8B-B14F-4D97-AF65-F5344CB8AC3E}">
        <p14:creationId xmlns:p14="http://schemas.microsoft.com/office/powerpoint/2010/main" val="1233613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9B221-1751-49A3-A946-2A07AE05ADCB}"/>
              </a:ext>
            </a:extLst>
          </p:cNvPr>
          <p:cNvSpPr>
            <a:spLocks noGrp="1"/>
          </p:cNvSpPr>
          <p:nvPr>
            <p:ph type="title"/>
          </p:nvPr>
        </p:nvSpPr>
        <p:spPr/>
        <p:txBody>
          <a:bodyPr/>
          <a:lstStyle/>
          <a:p>
            <a:r>
              <a:rPr lang="en-US" b="1" dirty="0"/>
              <a:t>HP ALM Editions</a:t>
            </a:r>
            <a:r>
              <a:rPr lang="en-US" dirty="0"/>
              <a:t> </a:t>
            </a:r>
          </a:p>
        </p:txBody>
      </p:sp>
      <p:sp>
        <p:nvSpPr>
          <p:cNvPr id="3" name="Content Placeholder 2">
            <a:extLst>
              <a:ext uri="{FF2B5EF4-FFF2-40B4-BE49-F238E27FC236}">
                <a16:creationId xmlns:a16="http://schemas.microsoft.com/office/drawing/2014/main" id="{27ED044A-B7A4-43B0-BD6D-0594DC56EAF6}"/>
              </a:ext>
            </a:extLst>
          </p:cNvPr>
          <p:cNvSpPr>
            <a:spLocks noGrp="1"/>
          </p:cNvSpPr>
          <p:nvPr>
            <p:ph idx="1"/>
          </p:nvPr>
        </p:nvSpPr>
        <p:spPr>
          <a:xfrm>
            <a:off x="2592924" y="1298789"/>
            <a:ext cx="8911687" cy="1021702"/>
          </a:xfrm>
        </p:spPr>
        <p:txBody>
          <a:bodyPr>
            <a:normAutofit fontScale="92500" lnSpcReduction="20000"/>
          </a:bodyPr>
          <a:lstStyle/>
          <a:p>
            <a:pPr marL="0" indent="0" algn="just">
              <a:buNone/>
            </a:pPr>
            <a:r>
              <a:rPr lang="en-US" sz="2000" b="1" dirty="0"/>
              <a:t>HP ALM </a:t>
            </a:r>
            <a:r>
              <a:rPr lang="en-US" sz="2000" dirty="0"/>
              <a:t>is a commercially licensed tool and HP Distributes ALM in four different flavors. Each one of the licenses allows users to use certain ALM functions. Let’s see why you would purchase a particular version and whom it is suited for.</a:t>
            </a:r>
          </a:p>
        </p:txBody>
      </p:sp>
      <p:grpSp>
        <p:nvGrpSpPr>
          <p:cNvPr id="6" name="Group 5">
            <a:extLst>
              <a:ext uri="{FF2B5EF4-FFF2-40B4-BE49-F238E27FC236}">
                <a16:creationId xmlns:a16="http://schemas.microsoft.com/office/drawing/2014/main" id="{DC05DA30-0F03-45B6-9B55-322E6BECB216}"/>
              </a:ext>
            </a:extLst>
          </p:cNvPr>
          <p:cNvGrpSpPr/>
          <p:nvPr/>
        </p:nvGrpSpPr>
        <p:grpSpPr>
          <a:xfrm>
            <a:off x="5859624" y="4189444"/>
            <a:ext cx="1777482" cy="695131"/>
            <a:chOff x="5896947" y="4208105"/>
            <a:chExt cx="1777482" cy="695131"/>
          </a:xfrm>
        </p:grpSpPr>
        <p:sp>
          <p:nvSpPr>
            <p:cNvPr id="4" name="Rectangle: Rounded Corners 3">
              <a:extLst>
                <a:ext uri="{FF2B5EF4-FFF2-40B4-BE49-F238E27FC236}">
                  <a16:creationId xmlns:a16="http://schemas.microsoft.com/office/drawing/2014/main" id="{2280FAB1-6215-4840-A92A-6EF54E821C91}"/>
                </a:ext>
              </a:extLst>
            </p:cNvPr>
            <p:cNvSpPr/>
            <p:nvPr/>
          </p:nvSpPr>
          <p:spPr>
            <a:xfrm>
              <a:off x="5896947" y="4208105"/>
              <a:ext cx="1777482" cy="695131"/>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64FA751-2CA9-4A12-9632-35510171C110}"/>
                </a:ext>
              </a:extLst>
            </p:cNvPr>
            <p:cNvSpPr txBox="1"/>
            <p:nvPr/>
          </p:nvSpPr>
          <p:spPr>
            <a:xfrm>
              <a:off x="5896947" y="4320073"/>
              <a:ext cx="1777482" cy="461665"/>
            </a:xfrm>
            <a:prstGeom prst="rect">
              <a:avLst/>
            </a:prstGeom>
            <a:noFill/>
            <a:ln>
              <a:noFill/>
            </a:ln>
          </p:spPr>
          <p:txBody>
            <a:bodyPr wrap="square" rtlCol="0">
              <a:spAutoFit/>
            </a:bodyPr>
            <a:lstStyle/>
            <a:p>
              <a:pPr algn="ctr"/>
              <a:r>
                <a:rPr lang="en-US" sz="2400" b="1" dirty="0">
                  <a:solidFill>
                    <a:schemeClr val="bg1"/>
                  </a:solidFill>
                </a:rPr>
                <a:t>License</a:t>
              </a:r>
            </a:p>
          </p:txBody>
        </p:sp>
      </p:grpSp>
      <p:grpSp>
        <p:nvGrpSpPr>
          <p:cNvPr id="19" name="Group 18">
            <a:extLst>
              <a:ext uri="{FF2B5EF4-FFF2-40B4-BE49-F238E27FC236}">
                <a16:creationId xmlns:a16="http://schemas.microsoft.com/office/drawing/2014/main" id="{B2E55CB6-8695-4449-AA76-AA881D791047}"/>
              </a:ext>
            </a:extLst>
          </p:cNvPr>
          <p:cNvGrpSpPr/>
          <p:nvPr/>
        </p:nvGrpSpPr>
        <p:grpSpPr>
          <a:xfrm>
            <a:off x="8674359" y="3902879"/>
            <a:ext cx="2780523" cy="1258730"/>
            <a:chOff x="9066245" y="3988836"/>
            <a:chExt cx="2780523" cy="1258730"/>
          </a:xfrm>
        </p:grpSpPr>
        <p:sp>
          <p:nvSpPr>
            <p:cNvPr id="8" name="Rectangle: Rounded Corners 7">
              <a:extLst>
                <a:ext uri="{FF2B5EF4-FFF2-40B4-BE49-F238E27FC236}">
                  <a16:creationId xmlns:a16="http://schemas.microsoft.com/office/drawing/2014/main" id="{B407B3D9-5938-4F08-8E29-5C6863E14B1E}"/>
                </a:ext>
              </a:extLst>
            </p:cNvPr>
            <p:cNvSpPr/>
            <p:nvPr/>
          </p:nvSpPr>
          <p:spPr>
            <a:xfrm>
              <a:off x="9066245" y="3988836"/>
              <a:ext cx="2710543" cy="125873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C399D40-7172-4E8D-822D-50B8B05A1B64}"/>
                </a:ext>
              </a:extLst>
            </p:cNvPr>
            <p:cNvSpPr txBox="1"/>
            <p:nvPr/>
          </p:nvSpPr>
          <p:spPr>
            <a:xfrm>
              <a:off x="9066245" y="4178273"/>
              <a:ext cx="2780523" cy="830997"/>
            </a:xfrm>
            <a:prstGeom prst="rect">
              <a:avLst/>
            </a:prstGeom>
            <a:noFill/>
            <a:ln>
              <a:noFill/>
            </a:ln>
          </p:spPr>
          <p:txBody>
            <a:bodyPr wrap="square" rtlCol="0">
              <a:spAutoFit/>
            </a:bodyPr>
            <a:lstStyle/>
            <a:p>
              <a:pPr algn="ctr"/>
              <a:r>
                <a:rPr lang="en-US" sz="2400" b="1" dirty="0">
                  <a:solidFill>
                    <a:schemeClr val="bg1"/>
                  </a:solidFill>
                </a:rPr>
                <a:t>HP ALM ESSENTIALS</a:t>
              </a:r>
            </a:p>
          </p:txBody>
        </p:sp>
      </p:grpSp>
      <p:grpSp>
        <p:nvGrpSpPr>
          <p:cNvPr id="20" name="Group 19">
            <a:extLst>
              <a:ext uri="{FF2B5EF4-FFF2-40B4-BE49-F238E27FC236}">
                <a16:creationId xmlns:a16="http://schemas.microsoft.com/office/drawing/2014/main" id="{0345970D-7407-4EF4-A01B-AC3EBAC3FF05}"/>
              </a:ext>
            </a:extLst>
          </p:cNvPr>
          <p:cNvGrpSpPr/>
          <p:nvPr/>
        </p:nvGrpSpPr>
        <p:grpSpPr>
          <a:xfrm>
            <a:off x="1926771" y="3878449"/>
            <a:ext cx="2780523" cy="1258730"/>
            <a:chOff x="9066245" y="3988836"/>
            <a:chExt cx="2780523" cy="1258730"/>
          </a:xfrm>
        </p:grpSpPr>
        <p:sp>
          <p:nvSpPr>
            <p:cNvPr id="21" name="Rectangle: Rounded Corners 20">
              <a:extLst>
                <a:ext uri="{FF2B5EF4-FFF2-40B4-BE49-F238E27FC236}">
                  <a16:creationId xmlns:a16="http://schemas.microsoft.com/office/drawing/2014/main" id="{0DD13402-D946-4702-8C66-1C5BCE250772}"/>
                </a:ext>
              </a:extLst>
            </p:cNvPr>
            <p:cNvSpPr/>
            <p:nvPr/>
          </p:nvSpPr>
          <p:spPr>
            <a:xfrm>
              <a:off x="9066245" y="3988836"/>
              <a:ext cx="2710543" cy="125873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61A9050-3BBB-4317-91E8-D095EE722352}"/>
                </a:ext>
              </a:extLst>
            </p:cNvPr>
            <p:cNvSpPr txBox="1"/>
            <p:nvPr/>
          </p:nvSpPr>
          <p:spPr>
            <a:xfrm>
              <a:off x="9066245" y="4178273"/>
              <a:ext cx="2780523" cy="830997"/>
            </a:xfrm>
            <a:prstGeom prst="rect">
              <a:avLst/>
            </a:prstGeom>
            <a:noFill/>
            <a:ln>
              <a:noFill/>
            </a:ln>
          </p:spPr>
          <p:txBody>
            <a:bodyPr wrap="square" rtlCol="0">
              <a:spAutoFit/>
            </a:bodyPr>
            <a:lstStyle/>
            <a:p>
              <a:pPr algn="ctr"/>
              <a:r>
                <a:rPr lang="en-US" sz="2400" b="1" dirty="0">
                  <a:solidFill>
                    <a:schemeClr val="bg1"/>
                  </a:solidFill>
                </a:rPr>
                <a:t>HP ALM ESSENTIALS</a:t>
              </a:r>
            </a:p>
          </p:txBody>
        </p:sp>
      </p:grpSp>
      <p:grpSp>
        <p:nvGrpSpPr>
          <p:cNvPr id="23" name="Group 22">
            <a:extLst>
              <a:ext uri="{FF2B5EF4-FFF2-40B4-BE49-F238E27FC236}">
                <a16:creationId xmlns:a16="http://schemas.microsoft.com/office/drawing/2014/main" id="{443C006A-CCE0-4660-9B25-6568419F1745}"/>
              </a:ext>
            </a:extLst>
          </p:cNvPr>
          <p:cNvGrpSpPr/>
          <p:nvPr/>
        </p:nvGrpSpPr>
        <p:grpSpPr>
          <a:xfrm>
            <a:off x="5358102" y="5461774"/>
            <a:ext cx="2780523" cy="1258730"/>
            <a:chOff x="9066245" y="3988836"/>
            <a:chExt cx="2780523" cy="1258730"/>
          </a:xfrm>
        </p:grpSpPr>
        <p:sp>
          <p:nvSpPr>
            <p:cNvPr id="24" name="Rectangle: Rounded Corners 23">
              <a:extLst>
                <a:ext uri="{FF2B5EF4-FFF2-40B4-BE49-F238E27FC236}">
                  <a16:creationId xmlns:a16="http://schemas.microsoft.com/office/drawing/2014/main" id="{75920DA5-C900-4C8A-BE7B-72D0FAD2B30F}"/>
                </a:ext>
              </a:extLst>
            </p:cNvPr>
            <p:cNvSpPr/>
            <p:nvPr/>
          </p:nvSpPr>
          <p:spPr>
            <a:xfrm>
              <a:off x="9066245" y="3988836"/>
              <a:ext cx="2710543" cy="125873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3F28ED9-C467-4F66-9DD8-B71CC5EE25A4}"/>
                </a:ext>
              </a:extLst>
            </p:cNvPr>
            <p:cNvSpPr txBox="1"/>
            <p:nvPr/>
          </p:nvSpPr>
          <p:spPr>
            <a:xfrm>
              <a:off x="9066245" y="4178273"/>
              <a:ext cx="2780523" cy="830997"/>
            </a:xfrm>
            <a:prstGeom prst="rect">
              <a:avLst/>
            </a:prstGeom>
            <a:noFill/>
            <a:ln>
              <a:noFill/>
            </a:ln>
          </p:spPr>
          <p:txBody>
            <a:bodyPr wrap="square" rtlCol="0">
              <a:spAutoFit/>
            </a:bodyPr>
            <a:lstStyle/>
            <a:p>
              <a:pPr algn="ctr"/>
              <a:r>
                <a:rPr lang="en-US" sz="2400" b="1" dirty="0">
                  <a:solidFill>
                    <a:schemeClr val="bg1"/>
                  </a:solidFill>
                </a:rPr>
                <a:t>HP ALM ESSENTIALS</a:t>
              </a:r>
            </a:p>
          </p:txBody>
        </p:sp>
      </p:grpSp>
      <p:grpSp>
        <p:nvGrpSpPr>
          <p:cNvPr id="26" name="Group 25">
            <a:extLst>
              <a:ext uri="{FF2B5EF4-FFF2-40B4-BE49-F238E27FC236}">
                <a16:creationId xmlns:a16="http://schemas.microsoft.com/office/drawing/2014/main" id="{AD2F8FBD-FBF7-4CC7-B8BA-8F98296C6F0B}"/>
              </a:ext>
            </a:extLst>
          </p:cNvPr>
          <p:cNvGrpSpPr/>
          <p:nvPr/>
        </p:nvGrpSpPr>
        <p:grpSpPr>
          <a:xfrm>
            <a:off x="5358103" y="2509936"/>
            <a:ext cx="2780523" cy="1258730"/>
            <a:chOff x="9066245" y="3988836"/>
            <a:chExt cx="2780523" cy="1258730"/>
          </a:xfrm>
        </p:grpSpPr>
        <p:sp>
          <p:nvSpPr>
            <p:cNvPr id="27" name="Rectangle: Rounded Corners 26">
              <a:extLst>
                <a:ext uri="{FF2B5EF4-FFF2-40B4-BE49-F238E27FC236}">
                  <a16:creationId xmlns:a16="http://schemas.microsoft.com/office/drawing/2014/main" id="{8E5A9846-29B7-466A-9B60-C0BFE908BA56}"/>
                </a:ext>
              </a:extLst>
            </p:cNvPr>
            <p:cNvSpPr/>
            <p:nvPr/>
          </p:nvSpPr>
          <p:spPr>
            <a:xfrm>
              <a:off x="9066245" y="3988836"/>
              <a:ext cx="2710543" cy="125873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A502A17B-A61E-41D3-A986-6948F23C34F5}"/>
                </a:ext>
              </a:extLst>
            </p:cNvPr>
            <p:cNvSpPr txBox="1"/>
            <p:nvPr/>
          </p:nvSpPr>
          <p:spPr>
            <a:xfrm>
              <a:off x="9066245" y="4178273"/>
              <a:ext cx="2780523" cy="830997"/>
            </a:xfrm>
            <a:prstGeom prst="rect">
              <a:avLst/>
            </a:prstGeom>
            <a:noFill/>
            <a:ln>
              <a:noFill/>
            </a:ln>
          </p:spPr>
          <p:txBody>
            <a:bodyPr wrap="square" rtlCol="0">
              <a:spAutoFit/>
            </a:bodyPr>
            <a:lstStyle/>
            <a:p>
              <a:pPr algn="ctr"/>
              <a:r>
                <a:rPr lang="en-US" sz="2400" b="1" dirty="0">
                  <a:solidFill>
                    <a:schemeClr val="bg1"/>
                  </a:solidFill>
                </a:rPr>
                <a:t>HP ALM ESSENTIALS</a:t>
              </a:r>
            </a:p>
          </p:txBody>
        </p:sp>
      </p:grpSp>
      <p:sp>
        <p:nvSpPr>
          <p:cNvPr id="29" name="Arrow: Right 28">
            <a:extLst>
              <a:ext uri="{FF2B5EF4-FFF2-40B4-BE49-F238E27FC236}">
                <a16:creationId xmlns:a16="http://schemas.microsoft.com/office/drawing/2014/main" id="{D5BF875C-D07F-4877-921B-D5B94A6B9C39}"/>
              </a:ext>
            </a:extLst>
          </p:cNvPr>
          <p:cNvSpPr/>
          <p:nvPr/>
        </p:nvSpPr>
        <p:spPr>
          <a:xfrm>
            <a:off x="7528249" y="4311226"/>
            <a:ext cx="870080" cy="46166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6F279248-661C-4873-A714-C0B80DCEDA05}"/>
              </a:ext>
            </a:extLst>
          </p:cNvPr>
          <p:cNvSpPr/>
          <p:nvPr/>
        </p:nvSpPr>
        <p:spPr>
          <a:xfrm rot="16200000">
            <a:off x="6469628" y="3820245"/>
            <a:ext cx="500668" cy="46166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91D8197E-0D1F-42E7-B923-57A02C7564EC}"/>
              </a:ext>
            </a:extLst>
          </p:cNvPr>
          <p:cNvSpPr/>
          <p:nvPr/>
        </p:nvSpPr>
        <p:spPr>
          <a:xfrm rot="5400000">
            <a:off x="6469626" y="4832606"/>
            <a:ext cx="500668" cy="46166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7B1A2989-18EB-43FF-A47E-E9E7260402F2}"/>
              </a:ext>
            </a:extLst>
          </p:cNvPr>
          <p:cNvSpPr/>
          <p:nvPr/>
        </p:nvSpPr>
        <p:spPr>
          <a:xfrm rot="10800000">
            <a:off x="5085049" y="4301411"/>
            <a:ext cx="870080" cy="46166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0275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CD9C0-76D2-49DE-AF14-677165E666FE}"/>
              </a:ext>
            </a:extLst>
          </p:cNvPr>
          <p:cNvSpPr>
            <a:spLocks noGrp="1"/>
          </p:cNvSpPr>
          <p:nvPr>
            <p:ph type="title"/>
          </p:nvPr>
        </p:nvSpPr>
        <p:spPr/>
        <p:txBody>
          <a:bodyPr/>
          <a:lstStyle/>
          <a:p>
            <a:r>
              <a:rPr lang="en-US" b="1" dirty="0"/>
              <a:t>HP ALM Editions (Contd.)</a:t>
            </a:r>
          </a:p>
        </p:txBody>
      </p:sp>
      <p:sp>
        <p:nvSpPr>
          <p:cNvPr id="3" name="Content Placeholder 2">
            <a:extLst>
              <a:ext uri="{FF2B5EF4-FFF2-40B4-BE49-F238E27FC236}">
                <a16:creationId xmlns:a16="http://schemas.microsoft.com/office/drawing/2014/main" id="{14E6193A-31CC-4499-89CF-B532624D8CA8}"/>
              </a:ext>
            </a:extLst>
          </p:cNvPr>
          <p:cNvSpPr>
            <a:spLocks noGrp="1"/>
          </p:cNvSpPr>
          <p:nvPr>
            <p:ph idx="1"/>
          </p:nvPr>
        </p:nvSpPr>
        <p:spPr/>
        <p:txBody>
          <a:bodyPr>
            <a:normAutofit/>
          </a:bodyPr>
          <a:lstStyle/>
          <a:p>
            <a:pPr algn="just"/>
            <a:r>
              <a:rPr lang="en-US" sz="2400" b="1" u="sng" dirty="0"/>
              <a:t>HP ALM: </a:t>
            </a:r>
            <a:r>
              <a:rPr lang="en-US" sz="2400" dirty="0"/>
              <a:t>This license is best fit for organizations that need complete access to all modules to support the entire development and test life cycle.</a:t>
            </a:r>
          </a:p>
          <a:p>
            <a:pPr marL="0" indent="0" algn="just">
              <a:buNone/>
            </a:pPr>
            <a:endParaRPr lang="en-US" sz="2400" dirty="0"/>
          </a:p>
          <a:p>
            <a:pPr algn="just"/>
            <a:r>
              <a:rPr lang="en-US" sz="2400" b="1" u="sng" dirty="0"/>
              <a:t>HP ALM Essentials: </a:t>
            </a:r>
            <a:r>
              <a:rPr lang="en-US" sz="2400" dirty="0"/>
              <a:t>This is for corporations that need just the basic features for supporting their software lifecycle. It has access to requirement management, test management and defect management.</a:t>
            </a:r>
          </a:p>
        </p:txBody>
      </p:sp>
    </p:spTree>
    <p:extLst>
      <p:ext uri="{BB962C8B-B14F-4D97-AF65-F5344CB8AC3E}">
        <p14:creationId xmlns:p14="http://schemas.microsoft.com/office/powerpoint/2010/main" val="1263291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284E9-8AB0-4600-A114-31A24F2F08CC}"/>
              </a:ext>
            </a:extLst>
          </p:cNvPr>
          <p:cNvSpPr>
            <a:spLocks noGrp="1"/>
          </p:cNvSpPr>
          <p:nvPr>
            <p:ph type="title"/>
          </p:nvPr>
        </p:nvSpPr>
        <p:spPr>
          <a:xfrm>
            <a:off x="2394857" y="624110"/>
            <a:ext cx="8911687" cy="1280890"/>
          </a:xfrm>
        </p:spPr>
        <p:txBody>
          <a:bodyPr/>
          <a:lstStyle/>
          <a:p>
            <a:r>
              <a:rPr lang="en-US" b="1" dirty="0"/>
              <a:t>HP ALM Editions (Contd.)</a:t>
            </a:r>
            <a:endParaRPr lang="en-US" dirty="0"/>
          </a:p>
        </p:txBody>
      </p:sp>
      <p:sp>
        <p:nvSpPr>
          <p:cNvPr id="3" name="Content Placeholder 2">
            <a:extLst>
              <a:ext uri="{FF2B5EF4-FFF2-40B4-BE49-F238E27FC236}">
                <a16:creationId xmlns:a16="http://schemas.microsoft.com/office/drawing/2014/main" id="{E696FC80-4564-44B4-BA70-7ACD8FD64D96}"/>
              </a:ext>
            </a:extLst>
          </p:cNvPr>
          <p:cNvSpPr>
            <a:spLocks noGrp="1"/>
          </p:cNvSpPr>
          <p:nvPr>
            <p:ph idx="1"/>
          </p:nvPr>
        </p:nvSpPr>
        <p:spPr>
          <a:xfrm>
            <a:off x="2394857" y="1850571"/>
            <a:ext cx="9109755" cy="4109357"/>
          </a:xfrm>
        </p:spPr>
        <p:txBody>
          <a:bodyPr/>
          <a:lstStyle/>
          <a:p>
            <a:pPr algn="just"/>
            <a:r>
              <a:rPr lang="en-US" sz="2400" b="1" u="sng" dirty="0"/>
              <a:t>HP QC Enterprise Edition: </a:t>
            </a:r>
            <a:r>
              <a:rPr lang="en-US" sz="2400" dirty="0"/>
              <a:t>This license holds good for corporations who would like to use ALM exclusively for testing purposes. It also provides integration with unified functional tester</a:t>
            </a:r>
          </a:p>
          <a:p>
            <a:pPr marL="0" indent="0" algn="just">
              <a:buNone/>
            </a:pPr>
            <a:endParaRPr lang="en-US" sz="2400" dirty="0"/>
          </a:p>
          <a:p>
            <a:pPr algn="just"/>
            <a:r>
              <a:rPr lang="en-US" sz="2400" b="1" u="sng" dirty="0"/>
              <a:t>HP ALM Performance Center Edition:</a:t>
            </a:r>
            <a:r>
              <a:rPr lang="en-US" sz="2400" dirty="0"/>
              <a:t> This license best suits organizations who would like to use HP ALM to drive Load Runner scripts. It helps user to maintain, manage, schedule, execute and monitor performance tasks.</a:t>
            </a:r>
          </a:p>
          <a:p>
            <a:endParaRPr lang="en-US" dirty="0"/>
          </a:p>
        </p:txBody>
      </p:sp>
    </p:spTree>
    <p:extLst>
      <p:ext uri="{BB962C8B-B14F-4D97-AF65-F5344CB8AC3E}">
        <p14:creationId xmlns:p14="http://schemas.microsoft.com/office/powerpoint/2010/main" val="3954031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88FD8-366C-4BDA-9A6A-5FE647F64243}"/>
              </a:ext>
            </a:extLst>
          </p:cNvPr>
          <p:cNvSpPr>
            <a:spLocks noGrp="1"/>
          </p:cNvSpPr>
          <p:nvPr>
            <p:ph type="title"/>
          </p:nvPr>
        </p:nvSpPr>
        <p:spPr/>
        <p:txBody>
          <a:bodyPr/>
          <a:lstStyle/>
          <a:p>
            <a:r>
              <a:rPr lang="en-US" b="1" dirty="0"/>
              <a:t>Why use ALM?</a:t>
            </a:r>
          </a:p>
        </p:txBody>
      </p:sp>
      <p:sp>
        <p:nvSpPr>
          <p:cNvPr id="3" name="Content Placeholder 2">
            <a:extLst>
              <a:ext uri="{FF2B5EF4-FFF2-40B4-BE49-F238E27FC236}">
                <a16:creationId xmlns:a16="http://schemas.microsoft.com/office/drawing/2014/main" id="{C45CE38D-668E-44DC-885E-8AE01AA8E74E}"/>
              </a:ext>
            </a:extLst>
          </p:cNvPr>
          <p:cNvSpPr>
            <a:spLocks noGrp="1"/>
          </p:cNvSpPr>
          <p:nvPr>
            <p:ph idx="1"/>
          </p:nvPr>
        </p:nvSpPr>
        <p:spPr/>
        <p:txBody>
          <a:bodyPr>
            <a:normAutofit fontScale="85000" lnSpcReduction="20000"/>
          </a:bodyPr>
          <a:lstStyle/>
          <a:p>
            <a:r>
              <a:rPr lang="en-US" sz="2400" dirty="0"/>
              <a:t>There are various members involved in a project such as:</a:t>
            </a:r>
          </a:p>
          <a:p>
            <a:pPr>
              <a:buFont typeface="Wingdings" panose="05000000000000000000" pitchFamily="2" charset="2"/>
              <a:buChar char="Ø"/>
            </a:pPr>
            <a:r>
              <a:rPr lang="en-US" sz="2400" dirty="0"/>
              <a:t>Developer</a:t>
            </a:r>
          </a:p>
          <a:p>
            <a:pPr>
              <a:buFont typeface="Wingdings" panose="05000000000000000000" pitchFamily="2" charset="2"/>
              <a:buChar char="Ø"/>
            </a:pPr>
            <a:r>
              <a:rPr lang="en-US" sz="2400" dirty="0"/>
              <a:t>Tester</a:t>
            </a:r>
          </a:p>
          <a:p>
            <a:pPr>
              <a:buFont typeface="Wingdings" panose="05000000000000000000" pitchFamily="2" charset="2"/>
              <a:buChar char="Ø"/>
            </a:pPr>
            <a:r>
              <a:rPr lang="en-US" sz="2400" dirty="0"/>
              <a:t>Business Analysts</a:t>
            </a:r>
          </a:p>
          <a:p>
            <a:pPr>
              <a:buFont typeface="Wingdings" panose="05000000000000000000" pitchFamily="2" charset="2"/>
              <a:buChar char="Ø"/>
            </a:pPr>
            <a:r>
              <a:rPr lang="en-US" sz="2400" dirty="0"/>
              <a:t>Project Managers</a:t>
            </a:r>
          </a:p>
          <a:p>
            <a:pPr>
              <a:buFont typeface="Wingdings" panose="05000000000000000000" pitchFamily="2" charset="2"/>
              <a:buChar char="Ø"/>
            </a:pPr>
            <a:r>
              <a:rPr lang="en-US" sz="2400" dirty="0"/>
              <a:t>Product Owners</a:t>
            </a:r>
          </a:p>
          <a:p>
            <a:pPr marL="0" indent="0">
              <a:buNone/>
            </a:pPr>
            <a:endParaRPr lang="en-US" sz="2400" dirty="0"/>
          </a:p>
          <a:p>
            <a:pPr marL="0" indent="0">
              <a:buNone/>
            </a:pPr>
            <a:r>
              <a:rPr lang="en-US" sz="2400" dirty="0"/>
              <a:t>There are certain set of activities which are preformed by each member which need to be communicated to other members of the team. </a:t>
            </a:r>
            <a:br>
              <a:rPr lang="en-US" sz="2400" dirty="0"/>
            </a:br>
            <a:endParaRPr lang="en-US" sz="2400" dirty="0"/>
          </a:p>
          <a:p>
            <a:pPr marL="0" indent="0">
              <a:buNone/>
            </a:pPr>
            <a:endParaRPr lang="en-US" sz="1600" dirty="0"/>
          </a:p>
        </p:txBody>
      </p:sp>
    </p:spTree>
    <p:extLst>
      <p:ext uri="{BB962C8B-B14F-4D97-AF65-F5344CB8AC3E}">
        <p14:creationId xmlns:p14="http://schemas.microsoft.com/office/powerpoint/2010/main" val="309848112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1170</TotalTime>
  <Words>3969</Words>
  <Application>Microsoft Office PowerPoint</Application>
  <PresentationFormat>Widescreen</PresentationFormat>
  <Paragraphs>348</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Century Gothic</vt:lpstr>
      <vt:lpstr>open sans</vt:lpstr>
      <vt:lpstr>Wingdings</vt:lpstr>
      <vt:lpstr>Wingdings 3</vt:lpstr>
      <vt:lpstr>Wisp</vt:lpstr>
      <vt:lpstr>Application Lifecycle Management</vt:lpstr>
      <vt:lpstr>What is ALM/Quality Center? </vt:lpstr>
      <vt:lpstr>What is ALM/Quality Center?</vt:lpstr>
      <vt:lpstr>History of QC/ALM</vt:lpstr>
      <vt:lpstr>History of QC…cont.</vt:lpstr>
      <vt:lpstr>HP ALM Editions </vt:lpstr>
      <vt:lpstr>HP ALM Editions (Contd.)</vt:lpstr>
      <vt:lpstr>HP ALM Editions (Contd.)</vt:lpstr>
      <vt:lpstr>Why use ALM?</vt:lpstr>
      <vt:lpstr>PowerPoint Presentation</vt:lpstr>
      <vt:lpstr>Why use ALM….cont.</vt:lpstr>
      <vt:lpstr>Why use ALM….cont.</vt:lpstr>
      <vt:lpstr>Why use ALM….cont.</vt:lpstr>
      <vt:lpstr>How does ALM work?</vt:lpstr>
      <vt:lpstr>How to Download &amp; Install HP ALM (Quality Center) </vt:lpstr>
      <vt:lpstr>How to Download &amp; Install HP ALM (Quality Center) </vt:lpstr>
      <vt:lpstr>Modules of ALM</vt:lpstr>
      <vt:lpstr>Requirements</vt:lpstr>
      <vt:lpstr>Test Plan</vt:lpstr>
      <vt:lpstr>Test Lab</vt:lpstr>
      <vt:lpstr>Test Lab (Contd.)</vt:lpstr>
      <vt:lpstr>Defects</vt:lpstr>
      <vt:lpstr>Roles in ALM</vt:lpstr>
      <vt:lpstr>As a Site Admin</vt:lpstr>
      <vt:lpstr>As a Site Admin</vt:lpstr>
      <vt:lpstr>As a Site Admin</vt:lpstr>
      <vt:lpstr>AS A PROJECT ADMINISTRATOR</vt:lpstr>
      <vt:lpstr>AS A PROJECT ADMINISTRATOR: </vt:lpstr>
      <vt:lpstr> AS A PROJECT ADMINISTRATOR: </vt:lpstr>
      <vt:lpstr>AS A PROJECT ADMINISTRATOR: </vt:lpstr>
      <vt:lpstr>As a User</vt:lpstr>
      <vt:lpstr>As a User</vt:lpstr>
      <vt:lpstr>As a User</vt:lpstr>
      <vt:lpstr>As a User</vt:lpstr>
      <vt:lpstr>As a User</vt:lpstr>
      <vt:lpstr>As a User</vt:lpstr>
      <vt:lpstr>As a User</vt:lpstr>
      <vt:lpstr>ALM &amp; Excel</vt:lpstr>
      <vt:lpstr>Bug vs Defect </vt:lpstr>
      <vt:lpstr>Bug Life Cycle</vt:lpstr>
      <vt:lpstr>Stages of the Bug LifeCycle</vt:lpstr>
      <vt:lpstr>Defect Life Cycle Explained</vt:lpstr>
      <vt:lpstr>Stages of the Bug Life Cycle</vt:lpstr>
      <vt:lpstr>Stages of the Bug Life Cycle</vt:lpstr>
      <vt:lpstr>Stages of the Bug Life Cycle</vt:lpstr>
      <vt:lpstr>Stages of the Bug Life Cycle</vt:lpstr>
      <vt:lpstr>Defect Life Cycle</vt:lpstr>
      <vt:lpstr>Defect Life Cycle</vt:lpstr>
      <vt:lpstr>Defect Life Cycle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Lifecycle Management</dc:title>
  <dc:creator>lomy chawla</dc:creator>
  <cp:lastModifiedBy>md wahidul islam</cp:lastModifiedBy>
  <cp:revision>89</cp:revision>
  <dcterms:created xsi:type="dcterms:W3CDTF">2019-06-14T20:07:22Z</dcterms:created>
  <dcterms:modified xsi:type="dcterms:W3CDTF">2020-01-24T15:56:05Z</dcterms:modified>
</cp:coreProperties>
</file>