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7" r:id="rId3"/>
    <p:sldId id="318" r:id="rId4"/>
    <p:sldId id="325" r:id="rId5"/>
    <p:sldId id="266" r:id="rId6"/>
    <p:sldId id="267" r:id="rId7"/>
    <p:sldId id="268" r:id="rId8"/>
    <p:sldId id="269" r:id="rId9"/>
    <p:sldId id="270" r:id="rId10"/>
    <p:sldId id="271" r:id="rId11"/>
    <p:sldId id="258" r:id="rId12"/>
    <p:sldId id="259" r:id="rId13"/>
    <p:sldId id="260" r:id="rId14"/>
    <p:sldId id="261" r:id="rId15"/>
    <p:sldId id="321" r:id="rId16"/>
    <p:sldId id="274" r:id="rId17"/>
    <p:sldId id="273" r:id="rId18"/>
    <p:sldId id="275" r:id="rId19"/>
    <p:sldId id="276" r:id="rId20"/>
    <p:sldId id="277" r:id="rId21"/>
    <p:sldId id="278" r:id="rId22"/>
    <p:sldId id="279" r:id="rId23"/>
    <p:sldId id="280" r:id="rId24"/>
    <p:sldId id="281" r:id="rId25"/>
    <p:sldId id="282" r:id="rId26"/>
    <p:sldId id="283" r:id="rId27"/>
    <p:sldId id="262" r:id="rId28"/>
    <p:sldId id="263" r:id="rId29"/>
    <p:sldId id="264" r:id="rId30"/>
    <p:sldId id="272" r:id="rId31"/>
    <p:sldId id="265"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7" r:id="rId65"/>
    <p:sldId id="316"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1/24/2020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679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391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495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26051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99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2913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1420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6586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0589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245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650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86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88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52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429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421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78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57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20">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1/24/2020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00493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uru99.com/the-unconventional-guide-to-defect-managemen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ibm.com/developerworks/rational/library/content/03July/1000/1251/1251_bestpractices_TP026B.pd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9012-F39B-4D9C-9347-5268542A62DF}"/>
              </a:ext>
            </a:extLst>
          </p:cNvPr>
          <p:cNvSpPr>
            <a:spLocks noGrp="1"/>
          </p:cNvSpPr>
          <p:nvPr>
            <p:ph type="ctrTitle"/>
          </p:nvPr>
        </p:nvSpPr>
        <p:spPr/>
        <p:txBody>
          <a:bodyPr/>
          <a:lstStyle/>
          <a:p>
            <a:r>
              <a:rPr lang="en-US" dirty="0"/>
              <a:t>Software Development Lifecycle (SDLC)</a:t>
            </a:r>
            <a:br>
              <a:rPr lang="en-US" dirty="0"/>
            </a:br>
            <a:endParaRPr lang="en-US" dirty="0"/>
          </a:p>
        </p:txBody>
      </p:sp>
      <p:sp>
        <p:nvSpPr>
          <p:cNvPr id="3" name="Subtitle 2">
            <a:extLst>
              <a:ext uri="{FF2B5EF4-FFF2-40B4-BE49-F238E27FC236}">
                <a16:creationId xmlns:a16="http://schemas.microsoft.com/office/drawing/2014/main" id="{94A456D1-B864-439A-B8C3-864EAE998CDF}"/>
              </a:ext>
            </a:extLst>
          </p:cNvPr>
          <p:cNvSpPr>
            <a:spLocks noGrp="1"/>
          </p:cNvSpPr>
          <p:nvPr>
            <p:ph type="subTitle" idx="1"/>
          </p:nvPr>
        </p:nvSpPr>
        <p:spPr>
          <a:xfrm>
            <a:off x="1154955" y="4777379"/>
            <a:ext cx="8825658" cy="1381373"/>
          </a:xfrm>
        </p:spPr>
        <p:txBody>
          <a:bodyPr/>
          <a:lstStyle/>
          <a:p>
            <a:r>
              <a:rPr lang="en-US" b="1" dirty="0"/>
              <a:t>Presenter : md wahidul islam</a:t>
            </a:r>
          </a:p>
          <a:p>
            <a:r>
              <a:rPr lang="en-US" b="1" dirty="0"/>
              <a:t>Student id: 20197va</a:t>
            </a:r>
          </a:p>
          <a:p>
            <a:endParaRPr lang="en-US" b="1" dirty="0"/>
          </a:p>
        </p:txBody>
      </p:sp>
    </p:spTree>
    <p:extLst>
      <p:ext uri="{BB962C8B-B14F-4D97-AF65-F5344CB8AC3E}">
        <p14:creationId xmlns:p14="http://schemas.microsoft.com/office/powerpoint/2010/main" val="219821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F009-4F14-4777-A72F-F61FE6620288}"/>
              </a:ext>
            </a:extLst>
          </p:cNvPr>
          <p:cNvSpPr>
            <a:spLocks noGrp="1"/>
          </p:cNvSpPr>
          <p:nvPr>
            <p:ph type="title"/>
          </p:nvPr>
        </p:nvSpPr>
        <p:spPr/>
        <p:txBody>
          <a:bodyPr/>
          <a:lstStyle/>
          <a:p>
            <a:pPr algn="ctr"/>
            <a:r>
              <a:rPr lang="en-US" dirty="0"/>
              <a:t>Maintenance</a:t>
            </a:r>
          </a:p>
        </p:txBody>
      </p:sp>
      <p:sp>
        <p:nvSpPr>
          <p:cNvPr id="3" name="Content Placeholder 2">
            <a:extLst>
              <a:ext uri="{FF2B5EF4-FFF2-40B4-BE49-F238E27FC236}">
                <a16:creationId xmlns:a16="http://schemas.microsoft.com/office/drawing/2014/main" id="{74A21A95-5EE0-46E3-AACE-E2203975A2B8}"/>
              </a:ext>
            </a:extLst>
          </p:cNvPr>
          <p:cNvSpPr>
            <a:spLocks noGrp="1"/>
          </p:cNvSpPr>
          <p:nvPr>
            <p:ph idx="1"/>
          </p:nvPr>
        </p:nvSpPr>
        <p:spPr>
          <a:xfrm>
            <a:off x="1621118" y="2988982"/>
            <a:ext cx="8825659" cy="2403289"/>
          </a:xfrm>
        </p:spPr>
        <p:txBody>
          <a:bodyPr/>
          <a:lstStyle/>
          <a:p>
            <a:pPr marL="0" indent="0">
              <a:buNone/>
            </a:pPr>
            <a:r>
              <a:rPr lang="en-US" b="1" dirty="0"/>
              <a:t>Maintenance</a:t>
            </a:r>
            <a:endParaRPr lang="en-US" dirty="0"/>
          </a:p>
          <a:p>
            <a:pPr algn="just"/>
            <a:r>
              <a:rPr lang="en-US" dirty="0"/>
              <a:t>Once the software is deployed, it should be under maintenance for few days. Because in the user environment we may get errors at the time of functioning. We have to fix those issues to work the software in a smooth manner. And customers may add request any enhancements to improve the software as per the user requirements. If they add any enhancements, again we will do all the process.</a:t>
            </a:r>
          </a:p>
          <a:p>
            <a:endParaRPr lang="en-US" dirty="0"/>
          </a:p>
        </p:txBody>
      </p:sp>
    </p:spTree>
    <p:extLst>
      <p:ext uri="{BB962C8B-B14F-4D97-AF65-F5344CB8AC3E}">
        <p14:creationId xmlns:p14="http://schemas.microsoft.com/office/powerpoint/2010/main" val="326261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128B-EA0C-4B1F-A021-60F6C189FE36}"/>
              </a:ext>
            </a:extLst>
          </p:cNvPr>
          <p:cNvSpPr>
            <a:spLocks noGrp="1"/>
          </p:cNvSpPr>
          <p:nvPr>
            <p:ph type="title"/>
          </p:nvPr>
        </p:nvSpPr>
        <p:spPr/>
        <p:txBody>
          <a:bodyPr/>
          <a:lstStyle/>
          <a:p>
            <a:r>
              <a:rPr lang="en-US" dirty="0"/>
              <a:t>Why use SDLC?</a:t>
            </a:r>
          </a:p>
        </p:txBody>
      </p:sp>
      <p:sp>
        <p:nvSpPr>
          <p:cNvPr id="3" name="Content Placeholder 2">
            <a:extLst>
              <a:ext uri="{FF2B5EF4-FFF2-40B4-BE49-F238E27FC236}">
                <a16:creationId xmlns:a16="http://schemas.microsoft.com/office/drawing/2014/main" id="{8161D31F-B09B-4F31-8701-552FC53EE9DD}"/>
              </a:ext>
            </a:extLst>
          </p:cNvPr>
          <p:cNvSpPr>
            <a:spLocks noGrp="1"/>
          </p:cNvSpPr>
          <p:nvPr>
            <p:ph idx="1"/>
          </p:nvPr>
        </p:nvSpPr>
        <p:spPr>
          <a:xfrm>
            <a:off x="1154954" y="2603500"/>
            <a:ext cx="9244105" cy="3761442"/>
          </a:xfrm>
        </p:spPr>
        <p:txBody>
          <a:bodyPr>
            <a:normAutofit fontScale="77500" lnSpcReduction="20000"/>
          </a:bodyPr>
          <a:lstStyle/>
          <a:p>
            <a:pPr marL="0" indent="0" algn="just">
              <a:buNone/>
            </a:pPr>
            <a:r>
              <a:rPr lang="en-US" sz="2100" b="1" dirty="0"/>
              <a:t>Here, are some prime reasons for using SDLC method:</a:t>
            </a:r>
          </a:p>
          <a:p>
            <a:pPr algn="just"/>
            <a:r>
              <a:rPr lang="en-US" sz="2100" dirty="0"/>
              <a:t>It aims to produce a high-quality software system which helps you to meet the customer expectations</a:t>
            </a:r>
          </a:p>
          <a:p>
            <a:pPr algn="just"/>
            <a:r>
              <a:rPr lang="en-US" sz="2100" dirty="0"/>
              <a:t>A formal review is created after completion of every stage that provides optimum management control.</a:t>
            </a:r>
          </a:p>
          <a:p>
            <a:pPr algn="just"/>
            <a:r>
              <a:rPr lang="en-US" sz="2100" dirty="0"/>
              <a:t>SDLC helps you to create considerable system documentation</a:t>
            </a:r>
          </a:p>
          <a:p>
            <a:pPr algn="just"/>
            <a:r>
              <a:rPr lang="en-US" sz="2100" dirty="0"/>
              <a:t>It produces many intermediate products which can be reviewed to verify whether they can meet the user's needs and are according to the stated requirement.</a:t>
            </a:r>
          </a:p>
          <a:p>
            <a:pPr algn="just"/>
            <a:r>
              <a:rPr lang="en-US" sz="2100" dirty="0"/>
              <a:t>SDLC helps you to ensures that system requirements can be traced back to stated business requirements</a:t>
            </a:r>
          </a:p>
          <a:p>
            <a:pPr algn="just"/>
            <a:r>
              <a:rPr lang="en-US" sz="2100" dirty="0"/>
              <a:t>Every phase has a specific deliverable, entry and exit criteria</a:t>
            </a:r>
          </a:p>
          <a:p>
            <a:pPr algn="just"/>
            <a:r>
              <a:rPr lang="en-US" sz="2100" dirty="0"/>
              <a:t>Development stages go one by one which is an ideal option for the small or mid-sized projects where requirements are clear</a:t>
            </a:r>
          </a:p>
          <a:p>
            <a:pPr algn="just"/>
            <a:endParaRPr lang="en-US" dirty="0"/>
          </a:p>
        </p:txBody>
      </p:sp>
    </p:spTree>
    <p:extLst>
      <p:ext uri="{BB962C8B-B14F-4D97-AF65-F5344CB8AC3E}">
        <p14:creationId xmlns:p14="http://schemas.microsoft.com/office/powerpoint/2010/main" val="104974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1B95-54D2-4DD1-ADAB-AA00AC0B6D3A}"/>
              </a:ext>
            </a:extLst>
          </p:cNvPr>
          <p:cNvSpPr>
            <a:spLocks noGrp="1"/>
          </p:cNvSpPr>
          <p:nvPr>
            <p:ph type="title"/>
          </p:nvPr>
        </p:nvSpPr>
        <p:spPr/>
        <p:txBody>
          <a:bodyPr/>
          <a:lstStyle/>
          <a:p>
            <a:r>
              <a:rPr lang="en-US" dirty="0"/>
              <a:t>Features of SDLC</a:t>
            </a:r>
          </a:p>
        </p:txBody>
      </p:sp>
      <p:sp>
        <p:nvSpPr>
          <p:cNvPr id="3" name="Content Placeholder 2">
            <a:extLst>
              <a:ext uri="{FF2B5EF4-FFF2-40B4-BE49-F238E27FC236}">
                <a16:creationId xmlns:a16="http://schemas.microsoft.com/office/drawing/2014/main" id="{C44B8F71-41A5-49A8-9D87-1F58414E3251}"/>
              </a:ext>
            </a:extLst>
          </p:cNvPr>
          <p:cNvSpPr>
            <a:spLocks noGrp="1"/>
          </p:cNvSpPr>
          <p:nvPr>
            <p:ph idx="1"/>
          </p:nvPr>
        </p:nvSpPr>
        <p:spPr/>
        <p:txBody>
          <a:bodyPr/>
          <a:lstStyle/>
          <a:p>
            <a:pPr marL="0" indent="0" algn="just">
              <a:buNone/>
            </a:pPr>
            <a:r>
              <a:rPr lang="en-US" b="1" dirty="0"/>
              <a:t>Features of SDLC</a:t>
            </a:r>
          </a:p>
          <a:p>
            <a:pPr algn="just"/>
            <a:r>
              <a:rPr lang="en-US" dirty="0"/>
              <a:t>The model structure &amp; functions are well documented, and the tested result is readily available</a:t>
            </a:r>
          </a:p>
          <a:p>
            <a:pPr algn="just"/>
            <a:r>
              <a:rPr lang="en-US" dirty="0"/>
              <a:t>The project can be completed step by step before another project begins. </a:t>
            </a:r>
          </a:p>
          <a:p>
            <a:pPr algn="just"/>
            <a:r>
              <a:rPr lang="en-US" dirty="0"/>
              <a:t>Project units are distinct and easily identifiable.</a:t>
            </a:r>
          </a:p>
          <a:p>
            <a:pPr algn="just"/>
            <a:r>
              <a:rPr lang="en-US" dirty="0"/>
              <a:t>Risk management is integral to the model and is handled efficiently.</a:t>
            </a:r>
          </a:p>
          <a:p>
            <a:pPr algn="just"/>
            <a:r>
              <a:rPr lang="en-US" dirty="0"/>
              <a:t>The project can be designed so that the pieces should be sourced</a:t>
            </a:r>
          </a:p>
          <a:p>
            <a:pPr algn="just"/>
            <a:endParaRPr lang="en-US" dirty="0"/>
          </a:p>
        </p:txBody>
      </p:sp>
    </p:spTree>
    <p:extLst>
      <p:ext uri="{BB962C8B-B14F-4D97-AF65-F5344CB8AC3E}">
        <p14:creationId xmlns:p14="http://schemas.microsoft.com/office/powerpoint/2010/main" val="98757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152432-5EA5-4114-B810-DBF2B508ABDB}"/>
              </a:ext>
            </a:extLst>
          </p:cNvPr>
          <p:cNvSpPr>
            <a:spLocks noGrp="1"/>
          </p:cNvSpPr>
          <p:nvPr>
            <p:ph type="title"/>
          </p:nvPr>
        </p:nvSpPr>
        <p:spPr/>
        <p:txBody>
          <a:bodyPr/>
          <a:lstStyle/>
          <a:p>
            <a:r>
              <a:rPr lang="en-US" dirty="0"/>
              <a:t>Software Testing Life Cycle (STLC) </a:t>
            </a:r>
          </a:p>
        </p:txBody>
      </p:sp>
    </p:spTree>
    <p:extLst>
      <p:ext uri="{BB962C8B-B14F-4D97-AF65-F5344CB8AC3E}">
        <p14:creationId xmlns:p14="http://schemas.microsoft.com/office/powerpoint/2010/main" val="5054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6D68A-3D82-40DE-925E-9E2ADC7ACA45}"/>
              </a:ext>
            </a:extLst>
          </p:cNvPr>
          <p:cNvSpPr>
            <a:spLocks noGrp="1"/>
          </p:cNvSpPr>
          <p:nvPr>
            <p:ph type="title"/>
          </p:nvPr>
        </p:nvSpPr>
        <p:spPr/>
        <p:txBody>
          <a:bodyPr/>
          <a:lstStyle/>
          <a:p>
            <a:r>
              <a:rPr lang="en-US" dirty="0"/>
              <a:t>What is STLC?</a:t>
            </a:r>
          </a:p>
        </p:txBody>
      </p:sp>
      <p:sp>
        <p:nvSpPr>
          <p:cNvPr id="5" name="Content Placeholder 4">
            <a:extLst>
              <a:ext uri="{FF2B5EF4-FFF2-40B4-BE49-F238E27FC236}">
                <a16:creationId xmlns:a16="http://schemas.microsoft.com/office/drawing/2014/main" id="{875876A6-A0B5-4A4C-9202-4BC3C9B5F2AB}"/>
              </a:ext>
            </a:extLst>
          </p:cNvPr>
          <p:cNvSpPr>
            <a:spLocks noGrp="1"/>
          </p:cNvSpPr>
          <p:nvPr>
            <p:ph idx="1"/>
          </p:nvPr>
        </p:nvSpPr>
        <p:spPr>
          <a:xfrm>
            <a:off x="1154955" y="2603499"/>
            <a:ext cx="9432364" cy="3835007"/>
          </a:xfrm>
        </p:spPr>
        <p:txBody>
          <a:bodyPr>
            <a:normAutofit fontScale="92500" lnSpcReduction="20000"/>
          </a:bodyPr>
          <a:lstStyle/>
          <a:p>
            <a:pPr marL="0" indent="0" algn="just">
              <a:buNone/>
            </a:pPr>
            <a:r>
              <a:rPr lang="en-US" dirty="0"/>
              <a:t>Software Testing Life Cycle (STLC) is the testing process that is executed in a well-planned manner. In the STLC process, various activities are carried out to improve the quality of the product. However, STLC phases only deal with testing and detecting errors but not development itself.</a:t>
            </a:r>
          </a:p>
          <a:p>
            <a:pPr marL="0" indent="0" algn="just">
              <a:buNone/>
            </a:pPr>
            <a:r>
              <a:rPr lang="en-US" dirty="0"/>
              <a:t>Different companies define different phases in STLC. However, generic Software Test Life Cycle has the following stages.</a:t>
            </a:r>
          </a:p>
          <a:p>
            <a:pPr algn="just"/>
            <a:r>
              <a:rPr lang="en-US" dirty="0"/>
              <a:t>Requirement Analysis</a:t>
            </a:r>
          </a:p>
          <a:p>
            <a:pPr algn="just"/>
            <a:r>
              <a:rPr lang="en-US" dirty="0"/>
              <a:t>Test Planning</a:t>
            </a:r>
          </a:p>
          <a:p>
            <a:pPr algn="just"/>
            <a:r>
              <a:rPr lang="en-US" dirty="0"/>
              <a:t>Test Development</a:t>
            </a:r>
          </a:p>
          <a:p>
            <a:pPr algn="just"/>
            <a:r>
              <a:rPr lang="en-US" dirty="0"/>
              <a:t>Test Environment Setup</a:t>
            </a:r>
          </a:p>
          <a:p>
            <a:pPr algn="just"/>
            <a:r>
              <a:rPr lang="en-US" dirty="0"/>
              <a:t>Test Execution &amp; Closure</a:t>
            </a:r>
          </a:p>
          <a:p>
            <a:pPr marL="0" indent="0" algn="just">
              <a:buNone/>
            </a:pPr>
            <a:r>
              <a:rPr lang="en-US" dirty="0"/>
              <a:t>Each of these stages has a definite Entry and Exit criteria, Activities &amp; Deliverables associated with it.</a:t>
            </a:r>
          </a:p>
          <a:p>
            <a:pPr algn="just"/>
            <a:endParaRPr lang="en-US" dirty="0"/>
          </a:p>
        </p:txBody>
      </p:sp>
    </p:spTree>
    <p:extLst>
      <p:ext uri="{BB962C8B-B14F-4D97-AF65-F5344CB8AC3E}">
        <p14:creationId xmlns:p14="http://schemas.microsoft.com/office/powerpoint/2010/main" val="53161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ACB1-94B4-4290-A35A-2DA411862587}"/>
              </a:ext>
            </a:extLst>
          </p:cNvPr>
          <p:cNvSpPr>
            <a:spLocks noGrp="1"/>
          </p:cNvSpPr>
          <p:nvPr>
            <p:ph type="title"/>
          </p:nvPr>
        </p:nvSpPr>
        <p:spPr>
          <a:xfrm>
            <a:off x="980142" y="523869"/>
            <a:ext cx="9118599" cy="1352673"/>
          </a:xfrm>
        </p:spPr>
        <p:txBody>
          <a:bodyPr/>
          <a:lstStyle/>
          <a:p>
            <a:r>
              <a:rPr lang="en-US" dirty="0"/>
              <a:t>Software Testing Life Cycle –STLC Phases</a:t>
            </a:r>
          </a:p>
        </p:txBody>
      </p:sp>
      <p:pic>
        <p:nvPicPr>
          <p:cNvPr id="5" name="Content Placeholder 4" descr="A picture containing device&#10;&#10;Description automatically generated">
            <a:extLst>
              <a:ext uri="{FF2B5EF4-FFF2-40B4-BE49-F238E27FC236}">
                <a16:creationId xmlns:a16="http://schemas.microsoft.com/office/drawing/2014/main" id="{85E1DDD3-E0D4-4E7D-8CA2-E4D36AB07402}"/>
              </a:ext>
            </a:extLst>
          </p:cNvPr>
          <p:cNvPicPr>
            <a:picLocks noGrp="1" noChangeAspect="1"/>
          </p:cNvPicPr>
          <p:nvPr>
            <p:ph idx="1"/>
          </p:nvPr>
        </p:nvPicPr>
        <p:blipFill>
          <a:blip r:embed="rId2"/>
          <a:stretch>
            <a:fillRect/>
          </a:stretch>
        </p:blipFill>
        <p:spPr>
          <a:xfrm>
            <a:off x="2895311" y="2746936"/>
            <a:ext cx="7003415" cy="3416300"/>
          </a:xfrm>
        </p:spPr>
      </p:pic>
    </p:spTree>
    <p:extLst>
      <p:ext uri="{BB962C8B-B14F-4D97-AF65-F5344CB8AC3E}">
        <p14:creationId xmlns:p14="http://schemas.microsoft.com/office/powerpoint/2010/main" val="65960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6849-3303-4FC4-B927-70A7998BB194}"/>
              </a:ext>
            </a:extLst>
          </p:cNvPr>
          <p:cNvSpPr>
            <a:spLocks noGrp="1"/>
          </p:cNvSpPr>
          <p:nvPr>
            <p:ph type="title"/>
          </p:nvPr>
        </p:nvSpPr>
        <p:spPr/>
        <p:txBody>
          <a:bodyPr/>
          <a:lstStyle/>
          <a:p>
            <a:r>
              <a:rPr lang="en-US" dirty="0"/>
              <a:t>Phases of STLC (in detail)</a:t>
            </a:r>
          </a:p>
        </p:txBody>
      </p:sp>
    </p:spTree>
    <p:extLst>
      <p:ext uri="{BB962C8B-B14F-4D97-AF65-F5344CB8AC3E}">
        <p14:creationId xmlns:p14="http://schemas.microsoft.com/office/powerpoint/2010/main" val="121879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A0EA-A0EF-4BF2-A2E5-10939493BBFE}"/>
              </a:ext>
            </a:extLst>
          </p:cNvPr>
          <p:cNvSpPr>
            <a:spLocks noGrp="1"/>
          </p:cNvSpPr>
          <p:nvPr>
            <p:ph type="title"/>
          </p:nvPr>
        </p:nvSpPr>
        <p:spPr/>
        <p:txBody>
          <a:bodyPr/>
          <a:lstStyle/>
          <a:p>
            <a:pPr algn="ctr"/>
            <a:r>
              <a:rPr lang="en-US" b="1" dirty="0"/>
              <a:t>Requirement Analysis</a:t>
            </a:r>
            <a:br>
              <a:rPr lang="en-US" b="1" dirty="0"/>
            </a:br>
            <a:endParaRPr lang="en-US" dirty="0"/>
          </a:p>
        </p:txBody>
      </p:sp>
      <p:sp>
        <p:nvSpPr>
          <p:cNvPr id="3" name="Content Placeholder 2">
            <a:extLst>
              <a:ext uri="{FF2B5EF4-FFF2-40B4-BE49-F238E27FC236}">
                <a16:creationId xmlns:a16="http://schemas.microsoft.com/office/drawing/2014/main" id="{26CB5203-26E5-4A67-969D-9BFDEF2D36A4}"/>
              </a:ext>
            </a:extLst>
          </p:cNvPr>
          <p:cNvSpPr>
            <a:spLocks noGrp="1"/>
          </p:cNvSpPr>
          <p:nvPr>
            <p:ph idx="1"/>
          </p:nvPr>
        </p:nvSpPr>
        <p:spPr>
          <a:xfrm>
            <a:off x="1764554" y="2787276"/>
            <a:ext cx="8825659" cy="3784048"/>
          </a:xfrm>
        </p:spPr>
        <p:txBody>
          <a:bodyPr>
            <a:normAutofit/>
          </a:bodyPr>
          <a:lstStyle/>
          <a:p>
            <a:pPr marL="0" indent="0">
              <a:buNone/>
            </a:pPr>
            <a:endParaRPr lang="en-US" b="1" dirty="0"/>
          </a:p>
          <a:p>
            <a:r>
              <a:rPr lang="en-US" dirty="0"/>
              <a:t>During this phase, test team studies the requirements from a testing point of view to identify the testable requirements.</a:t>
            </a:r>
          </a:p>
          <a:p>
            <a:r>
              <a:rPr lang="en-US" dirty="0"/>
              <a:t>The QA team may interact with various stakeholders (Client, Business Analyst, Technical Leads, System Architects etc.) to understand the requirements in detail.</a:t>
            </a:r>
          </a:p>
          <a:p>
            <a:r>
              <a:rPr lang="en-US" dirty="0"/>
              <a:t>Requirements could be either Functional (defining what the software must do) or Non-Functional (defining system performance /security availability )</a:t>
            </a:r>
          </a:p>
          <a:p>
            <a:r>
              <a:rPr lang="en-US" dirty="0"/>
              <a:t>Automation feasibility for the given testing project is also done in this stage.</a:t>
            </a:r>
          </a:p>
          <a:p>
            <a:endParaRPr lang="en-US" dirty="0"/>
          </a:p>
        </p:txBody>
      </p:sp>
    </p:spTree>
    <p:extLst>
      <p:ext uri="{BB962C8B-B14F-4D97-AF65-F5344CB8AC3E}">
        <p14:creationId xmlns:p14="http://schemas.microsoft.com/office/powerpoint/2010/main" val="174058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B798-C7FE-41D9-BE65-935621FED68B}"/>
              </a:ext>
            </a:extLst>
          </p:cNvPr>
          <p:cNvSpPr>
            <a:spLocks noGrp="1"/>
          </p:cNvSpPr>
          <p:nvPr>
            <p:ph type="title"/>
          </p:nvPr>
        </p:nvSpPr>
        <p:spPr/>
        <p:txBody>
          <a:bodyPr/>
          <a:lstStyle/>
          <a:p>
            <a:pPr algn="ctr"/>
            <a:r>
              <a:rPr lang="en-US" b="1" dirty="0"/>
              <a:t>Requirement Analysis</a:t>
            </a:r>
            <a:endParaRPr lang="en-US" dirty="0"/>
          </a:p>
        </p:txBody>
      </p:sp>
      <p:sp>
        <p:nvSpPr>
          <p:cNvPr id="3" name="Content Placeholder 2">
            <a:extLst>
              <a:ext uri="{FF2B5EF4-FFF2-40B4-BE49-F238E27FC236}">
                <a16:creationId xmlns:a16="http://schemas.microsoft.com/office/drawing/2014/main" id="{AA11D1C2-CF17-4211-B995-427238C15982}"/>
              </a:ext>
            </a:extLst>
          </p:cNvPr>
          <p:cNvSpPr>
            <a:spLocks noGrp="1"/>
          </p:cNvSpPr>
          <p:nvPr>
            <p:ph idx="1"/>
          </p:nvPr>
        </p:nvSpPr>
        <p:spPr/>
        <p:txBody>
          <a:bodyPr>
            <a:normAutofit fontScale="92500" lnSpcReduction="10000"/>
          </a:bodyPr>
          <a:lstStyle/>
          <a:p>
            <a:r>
              <a:rPr lang="en-US" b="1" dirty="0"/>
              <a:t>Activities</a:t>
            </a:r>
            <a:endParaRPr lang="en-US" dirty="0"/>
          </a:p>
          <a:p>
            <a:r>
              <a:rPr lang="en-US" dirty="0"/>
              <a:t>Identify types of tests to be performed. </a:t>
            </a:r>
          </a:p>
          <a:p>
            <a:r>
              <a:rPr lang="en-US" dirty="0"/>
              <a:t>Gather details about testing priorities and focus.</a:t>
            </a:r>
          </a:p>
          <a:p>
            <a:r>
              <a:rPr lang="en-US" dirty="0"/>
              <a:t>Prepare Requirement Traceability Matrix (RTM).</a:t>
            </a:r>
            <a:endParaRPr lang="en-US" b="1" dirty="0"/>
          </a:p>
          <a:p>
            <a:r>
              <a:rPr lang="en-US" dirty="0"/>
              <a:t>Identify test environment details where testing is supposed to be carried out. </a:t>
            </a:r>
          </a:p>
          <a:p>
            <a:r>
              <a:rPr lang="en-US" dirty="0"/>
              <a:t>Automation feasibility analysis (if required).</a:t>
            </a:r>
          </a:p>
          <a:p>
            <a:r>
              <a:rPr lang="en-US" b="1" dirty="0"/>
              <a:t>Deliverables</a:t>
            </a:r>
          </a:p>
          <a:p>
            <a:r>
              <a:rPr lang="en-US" dirty="0"/>
              <a:t>RTM</a:t>
            </a:r>
          </a:p>
          <a:p>
            <a:r>
              <a:rPr lang="en-US" dirty="0"/>
              <a:t>Automation feasibility report. (if applicable)</a:t>
            </a:r>
          </a:p>
          <a:p>
            <a:endParaRPr lang="en-US" dirty="0"/>
          </a:p>
        </p:txBody>
      </p:sp>
    </p:spTree>
    <p:extLst>
      <p:ext uri="{BB962C8B-B14F-4D97-AF65-F5344CB8AC3E}">
        <p14:creationId xmlns:p14="http://schemas.microsoft.com/office/powerpoint/2010/main" val="50778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1592-C984-432A-97BF-712D9105DAB0}"/>
              </a:ext>
            </a:extLst>
          </p:cNvPr>
          <p:cNvSpPr>
            <a:spLocks noGrp="1"/>
          </p:cNvSpPr>
          <p:nvPr>
            <p:ph type="title"/>
          </p:nvPr>
        </p:nvSpPr>
        <p:spPr/>
        <p:txBody>
          <a:bodyPr/>
          <a:lstStyle/>
          <a:p>
            <a:pPr algn="ctr"/>
            <a:r>
              <a:rPr lang="en-US" b="1" dirty="0"/>
              <a:t>Test Planning</a:t>
            </a:r>
            <a:br>
              <a:rPr lang="en-US" b="1" dirty="0"/>
            </a:br>
            <a:endParaRPr lang="en-US" dirty="0"/>
          </a:p>
        </p:txBody>
      </p:sp>
      <p:sp>
        <p:nvSpPr>
          <p:cNvPr id="3" name="Content Placeholder 2">
            <a:extLst>
              <a:ext uri="{FF2B5EF4-FFF2-40B4-BE49-F238E27FC236}">
                <a16:creationId xmlns:a16="http://schemas.microsoft.com/office/drawing/2014/main" id="{673A8527-EEA7-441E-9F13-B037EB7B3AB4}"/>
              </a:ext>
            </a:extLst>
          </p:cNvPr>
          <p:cNvSpPr>
            <a:spLocks noGrp="1"/>
          </p:cNvSpPr>
          <p:nvPr>
            <p:ph idx="1"/>
          </p:nvPr>
        </p:nvSpPr>
        <p:spPr>
          <a:xfrm>
            <a:off x="1154954" y="2603500"/>
            <a:ext cx="9463739" cy="3725582"/>
          </a:xfrm>
        </p:spPr>
        <p:txBody>
          <a:bodyPr>
            <a:normAutofit fontScale="92500" lnSpcReduction="20000"/>
          </a:bodyPr>
          <a:lstStyle/>
          <a:p>
            <a:pPr marL="0" indent="0">
              <a:buNone/>
            </a:pPr>
            <a:r>
              <a:rPr lang="en-US" dirty="0"/>
              <a:t>Typically, in this stage, a Senior QA manager will determine effort and cost estimates for the project and would prepare and finalize the Test Plan. In this phase, Test Strategy is also determined.</a:t>
            </a:r>
          </a:p>
          <a:p>
            <a:r>
              <a:rPr lang="en-US" b="1" dirty="0"/>
              <a:t>Activities</a:t>
            </a:r>
            <a:endParaRPr lang="en-US" dirty="0"/>
          </a:p>
          <a:p>
            <a:r>
              <a:rPr lang="en-US" dirty="0"/>
              <a:t>Preparation of test plan/strategy document for various types of testing</a:t>
            </a:r>
          </a:p>
          <a:p>
            <a:r>
              <a:rPr lang="en-US" dirty="0"/>
              <a:t>Test tool selection </a:t>
            </a:r>
          </a:p>
          <a:p>
            <a:r>
              <a:rPr lang="en-US" dirty="0"/>
              <a:t>Test effort estimation </a:t>
            </a:r>
          </a:p>
          <a:p>
            <a:r>
              <a:rPr lang="en-US" dirty="0"/>
              <a:t>Resource planning and determining roles and responsibilities.</a:t>
            </a:r>
          </a:p>
          <a:p>
            <a:r>
              <a:rPr lang="en-US" dirty="0"/>
              <a:t>Training requirement</a:t>
            </a:r>
          </a:p>
          <a:p>
            <a:r>
              <a:rPr lang="en-US" b="1" dirty="0"/>
              <a:t>Deliverables </a:t>
            </a:r>
          </a:p>
          <a:p>
            <a:r>
              <a:rPr lang="en-US" dirty="0"/>
              <a:t>Test plan/strategy document.</a:t>
            </a:r>
          </a:p>
          <a:p>
            <a:r>
              <a:rPr lang="en-US" dirty="0"/>
              <a:t>Effort estimation document.</a:t>
            </a:r>
          </a:p>
          <a:p>
            <a:endParaRPr lang="en-US" dirty="0"/>
          </a:p>
        </p:txBody>
      </p:sp>
    </p:spTree>
    <p:extLst>
      <p:ext uri="{BB962C8B-B14F-4D97-AF65-F5344CB8AC3E}">
        <p14:creationId xmlns:p14="http://schemas.microsoft.com/office/powerpoint/2010/main" val="200539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6E45-A88C-4F7C-80A7-5C0058830B39}"/>
              </a:ext>
            </a:extLst>
          </p:cNvPr>
          <p:cNvSpPr>
            <a:spLocks noGrp="1"/>
          </p:cNvSpPr>
          <p:nvPr>
            <p:ph type="title"/>
          </p:nvPr>
        </p:nvSpPr>
        <p:spPr/>
        <p:txBody>
          <a:bodyPr/>
          <a:lstStyle/>
          <a:p>
            <a:r>
              <a:rPr lang="en-US" dirty="0"/>
              <a:t>What is SDLC?</a:t>
            </a:r>
          </a:p>
        </p:txBody>
      </p:sp>
      <p:sp>
        <p:nvSpPr>
          <p:cNvPr id="3" name="Content Placeholder 2">
            <a:extLst>
              <a:ext uri="{FF2B5EF4-FFF2-40B4-BE49-F238E27FC236}">
                <a16:creationId xmlns:a16="http://schemas.microsoft.com/office/drawing/2014/main" id="{D455F0BA-6BB6-4D2D-8E9B-97EFE1A04E5A}"/>
              </a:ext>
            </a:extLst>
          </p:cNvPr>
          <p:cNvSpPr>
            <a:spLocks noGrp="1"/>
          </p:cNvSpPr>
          <p:nvPr>
            <p:ph idx="1"/>
          </p:nvPr>
        </p:nvSpPr>
        <p:spPr/>
        <p:txBody>
          <a:bodyPr>
            <a:normAutofit fontScale="92500" lnSpcReduction="10000"/>
          </a:bodyPr>
          <a:lstStyle/>
          <a:p>
            <a:pPr marL="0" indent="0" algn="just">
              <a:buNone/>
            </a:pPr>
            <a:r>
              <a:rPr lang="en-US" dirty="0"/>
              <a:t>SDLC (Software Development Life Cycle) defines all the standard phases which are involved during the software development process. SDLC is a process of developing software through a phased manner in the following order</a:t>
            </a:r>
          </a:p>
          <a:p>
            <a:pPr algn="just"/>
            <a:r>
              <a:rPr lang="en-US" dirty="0"/>
              <a:t>Requirements Gathering/Planning</a:t>
            </a:r>
          </a:p>
          <a:p>
            <a:pPr algn="just"/>
            <a:r>
              <a:rPr lang="en-US" dirty="0"/>
              <a:t>Design the software</a:t>
            </a:r>
          </a:p>
          <a:p>
            <a:pPr algn="just"/>
            <a:r>
              <a:rPr lang="en-US" dirty="0"/>
              <a:t>Development</a:t>
            </a:r>
          </a:p>
          <a:p>
            <a:pPr algn="just"/>
            <a:r>
              <a:rPr lang="en-US" dirty="0"/>
              <a:t>Test</a:t>
            </a:r>
          </a:p>
          <a:p>
            <a:pPr algn="just"/>
            <a:r>
              <a:rPr lang="en-US" dirty="0"/>
              <a:t>Implementation</a:t>
            </a:r>
          </a:p>
          <a:p>
            <a:pPr algn="just"/>
            <a:r>
              <a:rPr lang="en-US" dirty="0"/>
              <a:t>Maintenance</a:t>
            </a:r>
            <a:r>
              <a:rPr lang="en-US" b="1" dirty="0"/>
              <a:t>.</a:t>
            </a:r>
            <a:endParaRPr lang="en-US" dirty="0"/>
          </a:p>
          <a:p>
            <a:pPr marL="0" indent="0" algn="just">
              <a:buNone/>
            </a:pPr>
            <a:r>
              <a:rPr lang="en-US" dirty="0"/>
              <a:t>Each stage has a definite entry and exit criteria along with deliverables.</a:t>
            </a:r>
          </a:p>
          <a:p>
            <a:pPr algn="just"/>
            <a:endParaRPr lang="en-US" dirty="0"/>
          </a:p>
        </p:txBody>
      </p:sp>
    </p:spTree>
    <p:extLst>
      <p:ext uri="{BB962C8B-B14F-4D97-AF65-F5344CB8AC3E}">
        <p14:creationId xmlns:p14="http://schemas.microsoft.com/office/powerpoint/2010/main" val="80527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5F71-BD5C-4EC8-9D4D-2F1B90FFF18B}"/>
              </a:ext>
            </a:extLst>
          </p:cNvPr>
          <p:cNvSpPr>
            <a:spLocks noGrp="1"/>
          </p:cNvSpPr>
          <p:nvPr>
            <p:ph type="title"/>
          </p:nvPr>
        </p:nvSpPr>
        <p:spPr/>
        <p:txBody>
          <a:bodyPr/>
          <a:lstStyle/>
          <a:p>
            <a:pPr algn="ctr"/>
            <a:r>
              <a:rPr lang="en-US" b="1" dirty="0"/>
              <a:t>Test Case Development</a:t>
            </a:r>
            <a:br>
              <a:rPr lang="en-US" b="1" dirty="0"/>
            </a:br>
            <a:endParaRPr lang="en-US" dirty="0"/>
          </a:p>
        </p:txBody>
      </p:sp>
      <p:sp>
        <p:nvSpPr>
          <p:cNvPr id="3" name="Content Placeholder 2">
            <a:extLst>
              <a:ext uri="{FF2B5EF4-FFF2-40B4-BE49-F238E27FC236}">
                <a16:creationId xmlns:a16="http://schemas.microsoft.com/office/drawing/2014/main" id="{085C61BE-5BBE-46D7-AB80-834419A3DE3B}"/>
              </a:ext>
            </a:extLst>
          </p:cNvPr>
          <p:cNvSpPr>
            <a:spLocks noGrp="1"/>
          </p:cNvSpPr>
          <p:nvPr>
            <p:ph idx="1"/>
          </p:nvPr>
        </p:nvSpPr>
        <p:spPr/>
        <p:txBody>
          <a:bodyPr>
            <a:normAutofit fontScale="92500"/>
          </a:bodyPr>
          <a:lstStyle/>
          <a:p>
            <a:pPr marL="0" indent="0" algn="just">
              <a:buNone/>
            </a:pPr>
            <a:r>
              <a:rPr lang="en-US" dirty="0"/>
              <a:t>This phase involves the creation, verification and rework of test cases &amp; test scripts. Test data is identified/created and is reviewed and then reworked as well.</a:t>
            </a:r>
          </a:p>
          <a:p>
            <a:pPr algn="just"/>
            <a:r>
              <a:rPr lang="en-US" b="1" dirty="0"/>
              <a:t>Activities</a:t>
            </a:r>
            <a:endParaRPr lang="en-US" dirty="0"/>
          </a:p>
          <a:p>
            <a:pPr algn="just"/>
            <a:r>
              <a:rPr lang="en-US" dirty="0"/>
              <a:t>Create test cases, automation scripts (if applicable)</a:t>
            </a:r>
          </a:p>
          <a:p>
            <a:pPr algn="just"/>
            <a:r>
              <a:rPr lang="en-US" dirty="0"/>
              <a:t>Review and baseline test cases and scripts </a:t>
            </a:r>
          </a:p>
          <a:p>
            <a:pPr algn="just"/>
            <a:r>
              <a:rPr lang="en-US" dirty="0"/>
              <a:t>Create test data (If Test Environment is available)</a:t>
            </a:r>
          </a:p>
          <a:p>
            <a:pPr algn="just"/>
            <a:r>
              <a:rPr lang="en-US" b="1" dirty="0"/>
              <a:t>Deliverables </a:t>
            </a:r>
          </a:p>
          <a:p>
            <a:pPr algn="just"/>
            <a:r>
              <a:rPr lang="en-US" dirty="0"/>
              <a:t>Test cases/scripts </a:t>
            </a:r>
          </a:p>
          <a:p>
            <a:pPr algn="just"/>
            <a:r>
              <a:rPr lang="en-US" dirty="0"/>
              <a:t>Test data</a:t>
            </a:r>
          </a:p>
          <a:p>
            <a:endParaRPr lang="en-US" dirty="0"/>
          </a:p>
        </p:txBody>
      </p:sp>
    </p:spTree>
    <p:extLst>
      <p:ext uri="{BB962C8B-B14F-4D97-AF65-F5344CB8AC3E}">
        <p14:creationId xmlns:p14="http://schemas.microsoft.com/office/powerpoint/2010/main" val="96641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A07E-0530-4F31-B360-B82D90AD75A0}"/>
              </a:ext>
            </a:extLst>
          </p:cNvPr>
          <p:cNvSpPr>
            <a:spLocks noGrp="1"/>
          </p:cNvSpPr>
          <p:nvPr>
            <p:ph type="title"/>
          </p:nvPr>
        </p:nvSpPr>
        <p:spPr/>
        <p:txBody>
          <a:bodyPr/>
          <a:lstStyle/>
          <a:p>
            <a:pPr algn="ctr"/>
            <a:r>
              <a:rPr lang="en-US" b="1" dirty="0"/>
              <a:t>Test Environment Setup</a:t>
            </a:r>
            <a:br>
              <a:rPr lang="en-US" b="1" dirty="0"/>
            </a:br>
            <a:endParaRPr lang="en-US" dirty="0"/>
          </a:p>
        </p:txBody>
      </p:sp>
      <p:sp>
        <p:nvSpPr>
          <p:cNvPr id="3" name="Content Placeholder 2">
            <a:extLst>
              <a:ext uri="{FF2B5EF4-FFF2-40B4-BE49-F238E27FC236}">
                <a16:creationId xmlns:a16="http://schemas.microsoft.com/office/drawing/2014/main" id="{6EB85830-582A-4CD7-9226-956D205D676E}"/>
              </a:ext>
            </a:extLst>
          </p:cNvPr>
          <p:cNvSpPr>
            <a:spLocks noGrp="1"/>
          </p:cNvSpPr>
          <p:nvPr>
            <p:ph idx="1"/>
          </p:nvPr>
        </p:nvSpPr>
        <p:spPr>
          <a:xfrm>
            <a:off x="1410449" y="3033806"/>
            <a:ext cx="9575798" cy="2560170"/>
          </a:xfrm>
        </p:spPr>
        <p:txBody>
          <a:bodyPr/>
          <a:lstStyle/>
          <a:p>
            <a:pPr marL="0" indent="0" algn="just">
              <a:buNone/>
            </a:pPr>
            <a:endParaRPr lang="en-US" b="1" dirty="0"/>
          </a:p>
          <a:p>
            <a:pPr algn="just"/>
            <a:r>
              <a:rPr lang="en-US" dirty="0"/>
              <a:t>Test environment decides the software and hardware conditions under which a work product is tested. Test environment set-up is one of the critical aspects of testing process and </a:t>
            </a:r>
            <a:r>
              <a:rPr lang="en-US" b="1" i="1" dirty="0"/>
              <a:t>can be done in parallel with Test Case Development Stage</a:t>
            </a:r>
            <a:r>
              <a:rPr lang="en-US" dirty="0"/>
              <a:t>. </a:t>
            </a:r>
            <a:r>
              <a:rPr lang="en-US" b="1" i="1" dirty="0"/>
              <a:t>Test team may not be involved in this activity</a:t>
            </a:r>
            <a:r>
              <a:rPr lang="en-US" dirty="0"/>
              <a:t> if the customer/development team provides the test environment in which case the test team is required to do a readiness check (smoke testing) of the given environment.</a:t>
            </a:r>
          </a:p>
          <a:p>
            <a:pPr algn="just"/>
            <a:endParaRPr lang="en-US" b="1" dirty="0"/>
          </a:p>
        </p:txBody>
      </p:sp>
    </p:spTree>
    <p:extLst>
      <p:ext uri="{BB962C8B-B14F-4D97-AF65-F5344CB8AC3E}">
        <p14:creationId xmlns:p14="http://schemas.microsoft.com/office/powerpoint/2010/main" val="34478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0051-CD6F-48F1-B45B-FC3DB52DA3DF}"/>
              </a:ext>
            </a:extLst>
          </p:cNvPr>
          <p:cNvSpPr>
            <a:spLocks noGrp="1"/>
          </p:cNvSpPr>
          <p:nvPr>
            <p:ph type="title"/>
          </p:nvPr>
        </p:nvSpPr>
        <p:spPr/>
        <p:txBody>
          <a:bodyPr/>
          <a:lstStyle/>
          <a:p>
            <a:pPr algn="ctr"/>
            <a:r>
              <a:rPr lang="en-US" b="1" dirty="0"/>
              <a:t>Test Environment Setup</a:t>
            </a:r>
            <a:endParaRPr lang="en-US" dirty="0"/>
          </a:p>
        </p:txBody>
      </p:sp>
      <p:sp>
        <p:nvSpPr>
          <p:cNvPr id="3" name="Content Placeholder 2">
            <a:extLst>
              <a:ext uri="{FF2B5EF4-FFF2-40B4-BE49-F238E27FC236}">
                <a16:creationId xmlns:a16="http://schemas.microsoft.com/office/drawing/2014/main" id="{B02076F6-0FCF-4282-B62F-85B41C320A77}"/>
              </a:ext>
            </a:extLst>
          </p:cNvPr>
          <p:cNvSpPr>
            <a:spLocks noGrp="1"/>
          </p:cNvSpPr>
          <p:nvPr>
            <p:ph idx="1"/>
          </p:nvPr>
        </p:nvSpPr>
        <p:spPr/>
        <p:txBody>
          <a:bodyPr/>
          <a:lstStyle/>
          <a:p>
            <a:r>
              <a:rPr lang="en-US" b="1" dirty="0"/>
              <a:t>Activities </a:t>
            </a:r>
            <a:endParaRPr lang="en-US" dirty="0"/>
          </a:p>
          <a:p>
            <a:r>
              <a:rPr lang="en-US" dirty="0"/>
              <a:t>Understand the required architecture, environment set-up and prepare hardware and software requirement list for the Test Environment. </a:t>
            </a:r>
          </a:p>
          <a:p>
            <a:r>
              <a:rPr lang="en-US" dirty="0"/>
              <a:t>Setup test Environment and test data </a:t>
            </a:r>
          </a:p>
          <a:p>
            <a:r>
              <a:rPr lang="en-US" dirty="0"/>
              <a:t>Perform smoke test on the build</a:t>
            </a:r>
          </a:p>
          <a:p>
            <a:r>
              <a:rPr lang="en-US" b="1" dirty="0"/>
              <a:t>Deliverables </a:t>
            </a:r>
          </a:p>
          <a:p>
            <a:r>
              <a:rPr lang="en-US" dirty="0"/>
              <a:t>Environment ready with test data set up </a:t>
            </a:r>
          </a:p>
          <a:p>
            <a:r>
              <a:rPr lang="en-US" dirty="0"/>
              <a:t>Smoke Test Results.</a:t>
            </a:r>
          </a:p>
          <a:p>
            <a:endParaRPr lang="en-US" dirty="0"/>
          </a:p>
        </p:txBody>
      </p:sp>
    </p:spTree>
    <p:extLst>
      <p:ext uri="{BB962C8B-B14F-4D97-AF65-F5344CB8AC3E}">
        <p14:creationId xmlns:p14="http://schemas.microsoft.com/office/powerpoint/2010/main" val="656961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BB43-BD97-47EA-A4F7-6148BEDF734E}"/>
              </a:ext>
            </a:extLst>
          </p:cNvPr>
          <p:cNvSpPr>
            <a:spLocks noGrp="1"/>
          </p:cNvSpPr>
          <p:nvPr>
            <p:ph type="title"/>
          </p:nvPr>
        </p:nvSpPr>
        <p:spPr/>
        <p:txBody>
          <a:bodyPr/>
          <a:lstStyle/>
          <a:p>
            <a:pPr algn="ctr"/>
            <a:r>
              <a:rPr lang="en-US" b="1" dirty="0"/>
              <a:t>Test Execution</a:t>
            </a:r>
            <a:br>
              <a:rPr lang="en-US" b="1" dirty="0"/>
            </a:br>
            <a:endParaRPr lang="en-US" dirty="0"/>
          </a:p>
        </p:txBody>
      </p:sp>
      <p:sp>
        <p:nvSpPr>
          <p:cNvPr id="3" name="Content Placeholder 2">
            <a:extLst>
              <a:ext uri="{FF2B5EF4-FFF2-40B4-BE49-F238E27FC236}">
                <a16:creationId xmlns:a16="http://schemas.microsoft.com/office/drawing/2014/main" id="{9ED3A49F-762B-4581-AC82-C66D832046FE}"/>
              </a:ext>
            </a:extLst>
          </p:cNvPr>
          <p:cNvSpPr>
            <a:spLocks noGrp="1"/>
          </p:cNvSpPr>
          <p:nvPr>
            <p:ph idx="1"/>
          </p:nvPr>
        </p:nvSpPr>
        <p:spPr>
          <a:xfrm>
            <a:off x="1715294" y="3580653"/>
            <a:ext cx="8761412" cy="1556124"/>
          </a:xfrm>
        </p:spPr>
        <p:txBody>
          <a:bodyPr/>
          <a:lstStyle/>
          <a:p>
            <a:pPr marL="0" indent="0">
              <a:buNone/>
            </a:pPr>
            <a:r>
              <a:rPr lang="en-US" b="1" dirty="0"/>
              <a:t>Test Execution</a:t>
            </a:r>
          </a:p>
          <a:p>
            <a:pPr algn="just"/>
            <a:r>
              <a:rPr lang="en-US" dirty="0"/>
              <a:t>During this phase, the testers will carry out the testing based on the test plans and the test cases prepared. Bugs will be reported back to the development team for correction and retesting will be performed.</a:t>
            </a:r>
          </a:p>
          <a:p>
            <a:endParaRPr lang="en-US" dirty="0"/>
          </a:p>
        </p:txBody>
      </p:sp>
    </p:spTree>
    <p:extLst>
      <p:ext uri="{BB962C8B-B14F-4D97-AF65-F5344CB8AC3E}">
        <p14:creationId xmlns:p14="http://schemas.microsoft.com/office/powerpoint/2010/main" val="114694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018B-A89A-443D-91EE-0681F7FCCFD7}"/>
              </a:ext>
            </a:extLst>
          </p:cNvPr>
          <p:cNvSpPr>
            <a:spLocks noGrp="1"/>
          </p:cNvSpPr>
          <p:nvPr>
            <p:ph type="title"/>
          </p:nvPr>
        </p:nvSpPr>
        <p:spPr/>
        <p:txBody>
          <a:bodyPr/>
          <a:lstStyle/>
          <a:p>
            <a:pPr algn="ctr"/>
            <a:r>
              <a:rPr lang="en-US" b="1" dirty="0"/>
              <a:t>Test Execution</a:t>
            </a:r>
            <a:br>
              <a:rPr lang="en-US" b="1" dirty="0"/>
            </a:br>
            <a:endParaRPr lang="en-US" dirty="0"/>
          </a:p>
        </p:txBody>
      </p:sp>
      <p:sp>
        <p:nvSpPr>
          <p:cNvPr id="3" name="Content Placeholder 2">
            <a:extLst>
              <a:ext uri="{FF2B5EF4-FFF2-40B4-BE49-F238E27FC236}">
                <a16:creationId xmlns:a16="http://schemas.microsoft.com/office/drawing/2014/main" id="{316A17B5-4A2E-4819-BB84-E1E98CD4901A}"/>
              </a:ext>
            </a:extLst>
          </p:cNvPr>
          <p:cNvSpPr>
            <a:spLocks noGrp="1"/>
          </p:cNvSpPr>
          <p:nvPr>
            <p:ph idx="1"/>
          </p:nvPr>
        </p:nvSpPr>
        <p:spPr/>
        <p:txBody>
          <a:bodyPr>
            <a:normAutofit fontScale="92500" lnSpcReduction="20000"/>
          </a:bodyPr>
          <a:lstStyle/>
          <a:p>
            <a:r>
              <a:rPr lang="en-US" b="1" dirty="0"/>
              <a:t>Activities</a:t>
            </a:r>
            <a:endParaRPr lang="en-US" dirty="0"/>
          </a:p>
          <a:p>
            <a:r>
              <a:rPr lang="en-US" dirty="0"/>
              <a:t>Execute tests as per plan</a:t>
            </a:r>
          </a:p>
          <a:p>
            <a:r>
              <a:rPr lang="en-US" dirty="0"/>
              <a:t>Document test results, and log defects for failed cases </a:t>
            </a:r>
          </a:p>
          <a:p>
            <a:r>
              <a:rPr lang="en-US" dirty="0"/>
              <a:t>Map defects to test cases in RTM </a:t>
            </a:r>
          </a:p>
          <a:p>
            <a:r>
              <a:rPr lang="en-US" dirty="0"/>
              <a:t>Retest the</a:t>
            </a:r>
            <a:r>
              <a:rPr lang="en-US" dirty="0">
                <a:hlinkClick r:id="rId2"/>
              </a:rPr>
              <a:t> </a:t>
            </a:r>
            <a:r>
              <a:rPr lang="en-US" dirty="0"/>
              <a:t>Defect fixes </a:t>
            </a:r>
          </a:p>
          <a:p>
            <a:r>
              <a:rPr lang="en-US" dirty="0"/>
              <a:t>Track the defects to closure</a:t>
            </a:r>
          </a:p>
          <a:p>
            <a:r>
              <a:rPr lang="en-US" b="1" dirty="0"/>
              <a:t>Deliverables </a:t>
            </a:r>
          </a:p>
          <a:p>
            <a:r>
              <a:rPr lang="en-US" dirty="0"/>
              <a:t>Completed RTM with the execution status</a:t>
            </a:r>
          </a:p>
          <a:p>
            <a:r>
              <a:rPr lang="en-US" dirty="0"/>
              <a:t>Test cases updated with results</a:t>
            </a:r>
          </a:p>
          <a:p>
            <a:r>
              <a:rPr lang="en-US" dirty="0"/>
              <a:t>Defect reports</a:t>
            </a:r>
          </a:p>
          <a:p>
            <a:endParaRPr lang="en-US" dirty="0"/>
          </a:p>
        </p:txBody>
      </p:sp>
    </p:spTree>
    <p:extLst>
      <p:ext uri="{BB962C8B-B14F-4D97-AF65-F5344CB8AC3E}">
        <p14:creationId xmlns:p14="http://schemas.microsoft.com/office/powerpoint/2010/main" val="803855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3145-52AE-4D6E-BA65-1B261D80EABF}"/>
              </a:ext>
            </a:extLst>
          </p:cNvPr>
          <p:cNvSpPr>
            <a:spLocks noGrp="1"/>
          </p:cNvSpPr>
          <p:nvPr>
            <p:ph type="title"/>
          </p:nvPr>
        </p:nvSpPr>
        <p:spPr>
          <a:xfrm>
            <a:off x="1571812" y="1089211"/>
            <a:ext cx="8761413" cy="1125071"/>
          </a:xfrm>
        </p:spPr>
        <p:txBody>
          <a:bodyPr/>
          <a:lstStyle/>
          <a:p>
            <a:pPr algn="ctr"/>
            <a:r>
              <a:rPr lang="en-US" b="1" dirty="0"/>
              <a:t>Test Cycle Closure</a:t>
            </a:r>
            <a:br>
              <a:rPr lang="en-US" b="1" dirty="0"/>
            </a:br>
            <a:endParaRPr lang="en-US" dirty="0"/>
          </a:p>
        </p:txBody>
      </p:sp>
      <p:sp>
        <p:nvSpPr>
          <p:cNvPr id="3" name="Content Placeholder 2">
            <a:extLst>
              <a:ext uri="{FF2B5EF4-FFF2-40B4-BE49-F238E27FC236}">
                <a16:creationId xmlns:a16="http://schemas.microsoft.com/office/drawing/2014/main" id="{AFB11BCB-084C-4A43-8736-7C95CA2ECF6B}"/>
              </a:ext>
            </a:extLst>
          </p:cNvPr>
          <p:cNvSpPr>
            <a:spLocks noGrp="1"/>
          </p:cNvSpPr>
          <p:nvPr>
            <p:ph idx="1"/>
          </p:nvPr>
        </p:nvSpPr>
        <p:spPr>
          <a:xfrm>
            <a:off x="1921438" y="3222065"/>
            <a:ext cx="8761412" cy="1730935"/>
          </a:xfrm>
        </p:spPr>
        <p:txBody>
          <a:bodyPr/>
          <a:lstStyle/>
          <a:p>
            <a:pPr algn="just"/>
            <a:r>
              <a:rPr lang="en-US" dirty="0"/>
              <a:t>Testing team will meet, discuss and analyze testing artifacts to identify strategies that have to be implemented in the future, taking lessons from the current test cycle. The idea is to remove the process bottlenecks for future test cycles and share best practices for any similar projects in the future.</a:t>
            </a:r>
          </a:p>
        </p:txBody>
      </p:sp>
    </p:spTree>
    <p:extLst>
      <p:ext uri="{BB962C8B-B14F-4D97-AF65-F5344CB8AC3E}">
        <p14:creationId xmlns:p14="http://schemas.microsoft.com/office/powerpoint/2010/main" val="303179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9EE1-A176-432A-88EE-E37D39164BF6}"/>
              </a:ext>
            </a:extLst>
          </p:cNvPr>
          <p:cNvSpPr>
            <a:spLocks noGrp="1"/>
          </p:cNvSpPr>
          <p:nvPr>
            <p:ph type="title"/>
          </p:nvPr>
        </p:nvSpPr>
        <p:spPr>
          <a:xfrm>
            <a:off x="1374588" y="1229162"/>
            <a:ext cx="8761413" cy="706964"/>
          </a:xfrm>
        </p:spPr>
        <p:txBody>
          <a:bodyPr/>
          <a:lstStyle/>
          <a:p>
            <a:pPr algn="ctr"/>
            <a:r>
              <a:rPr lang="en-US" b="1" dirty="0"/>
              <a:t>Test Cycle Closure</a:t>
            </a:r>
            <a:br>
              <a:rPr lang="en-US" b="1" dirty="0"/>
            </a:br>
            <a:endParaRPr lang="en-US" dirty="0"/>
          </a:p>
        </p:txBody>
      </p:sp>
      <p:sp>
        <p:nvSpPr>
          <p:cNvPr id="3" name="Content Placeholder 2">
            <a:extLst>
              <a:ext uri="{FF2B5EF4-FFF2-40B4-BE49-F238E27FC236}">
                <a16:creationId xmlns:a16="http://schemas.microsoft.com/office/drawing/2014/main" id="{F2D65DC9-022A-4518-8130-2D5B54529040}"/>
              </a:ext>
            </a:extLst>
          </p:cNvPr>
          <p:cNvSpPr>
            <a:spLocks noGrp="1"/>
          </p:cNvSpPr>
          <p:nvPr>
            <p:ph idx="1"/>
          </p:nvPr>
        </p:nvSpPr>
        <p:spPr>
          <a:xfrm>
            <a:off x="1154954" y="2603499"/>
            <a:ext cx="9768539" cy="3958665"/>
          </a:xfrm>
        </p:spPr>
        <p:txBody>
          <a:bodyPr>
            <a:normAutofit fontScale="92500" lnSpcReduction="10000"/>
          </a:bodyPr>
          <a:lstStyle/>
          <a:p>
            <a:r>
              <a:rPr lang="en-US" b="1" dirty="0"/>
              <a:t>Activities</a:t>
            </a:r>
            <a:endParaRPr lang="en-US" dirty="0"/>
          </a:p>
          <a:p>
            <a:r>
              <a:rPr lang="en-US" dirty="0"/>
              <a:t>Evaluate cycle completion criteria based on Time, Test coverage, Cost, Software, Critical Business Objectives, Quality</a:t>
            </a:r>
          </a:p>
          <a:p>
            <a:r>
              <a:rPr lang="en-US" dirty="0"/>
              <a:t>Prepare test metrics based on the above parameters. </a:t>
            </a:r>
          </a:p>
          <a:p>
            <a:r>
              <a:rPr lang="en-US" dirty="0"/>
              <a:t>Document the learning out of the project </a:t>
            </a:r>
          </a:p>
          <a:p>
            <a:r>
              <a:rPr lang="en-US" dirty="0"/>
              <a:t>Prepare Test closure report </a:t>
            </a:r>
          </a:p>
          <a:p>
            <a:r>
              <a:rPr lang="en-US" dirty="0"/>
              <a:t>Qualitative and quantitative reporting of quality of the work product to the customer. </a:t>
            </a:r>
          </a:p>
          <a:p>
            <a:r>
              <a:rPr lang="en-US" dirty="0"/>
              <a:t>Test result analysis to find out the defect distribution by type and severity.</a:t>
            </a:r>
          </a:p>
          <a:p>
            <a:r>
              <a:rPr lang="en-US" b="1" dirty="0"/>
              <a:t>Deliverables </a:t>
            </a:r>
          </a:p>
          <a:p>
            <a:r>
              <a:rPr lang="en-US" dirty="0"/>
              <a:t>Test Closure report </a:t>
            </a:r>
          </a:p>
          <a:p>
            <a:r>
              <a:rPr lang="en-US" dirty="0"/>
              <a:t>Test metrics</a:t>
            </a:r>
          </a:p>
          <a:p>
            <a:endParaRPr lang="en-US" dirty="0"/>
          </a:p>
        </p:txBody>
      </p:sp>
    </p:spTree>
    <p:extLst>
      <p:ext uri="{BB962C8B-B14F-4D97-AF65-F5344CB8AC3E}">
        <p14:creationId xmlns:p14="http://schemas.microsoft.com/office/powerpoint/2010/main" val="2798246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BF05-C192-42FB-A9D5-57175BBFD745}"/>
              </a:ext>
            </a:extLst>
          </p:cNvPr>
          <p:cNvSpPr>
            <a:spLocks noGrp="1"/>
          </p:cNvSpPr>
          <p:nvPr>
            <p:ph type="title"/>
          </p:nvPr>
        </p:nvSpPr>
        <p:spPr/>
        <p:txBody>
          <a:bodyPr/>
          <a:lstStyle/>
          <a:p>
            <a:r>
              <a:rPr lang="en-US" dirty="0"/>
              <a:t>Why use STLC?</a:t>
            </a:r>
          </a:p>
        </p:txBody>
      </p:sp>
      <p:sp>
        <p:nvSpPr>
          <p:cNvPr id="3" name="Content Placeholder 2">
            <a:extLst>
              <a:ext uri="{FF2B5EF4-FFF2-40B4-BE49-F238E27FC236}">
                <a16:creationId xmlns:a16="http://schemas.microsoft.com/office/drawing/2014/main" id="{C0578F21-BE46-431B-8194-B384913757FF}"/>
              </a:ext>
            </a:extLst>
          </p:cNvPr>
          <p:cNvSpPr>
            <a:spLocks noGrp="1"/>
          </p:cNvSpPr>
          <p:nvPr>
            <p:ph idx="1"/>
          </p:nvPr>
        </p:nvSpPr>
        <p:spPr/>
        <p:txBody>
          <a:bodyPr>
            <a:normAutofit fontScale="92500" lnSpcReduction="10000"/>
          </a:bodyPr>
          <a:lstStyle/>
          <a:p>
            <a:pPr marL="0" indent="0">
              <a:buNone/>
            </a:pPr>
            <a:r>
              <a:rPr lang="en-US" dirty="0"/>
              <a:t>Here, are Important reasons for using STLC method:</a:t>
            </a:r>
          </a:p>
          <a:p>
            <a:r>
              <a:rPr lang="en-US" dirty="0"/>
              <a:t>STLC helps make the testing process more sophisticated, consistent and effective</a:t>
            </a:r>
          </a:p>
          <a:p>
            <a:r>
              <a:rPr lang="en-US" dirty="0"/>
              <a:t>You can include milestones and deliverables for each step of the project</a:t>
            </a:r>
          </a:p>
          <a:p>
            <a:r>
              <a:rPr lang="en-US" dirty="0"/>
              <a:t>Easy to understand and implement even if the model is expanded to various levels</a:t>
            </a:r>
          </a:p>
          <a:p>
            <a:r>
              <a:rPr lang="en-US" dirty="0"/>
              <a:t>Time constraints are strongly built in project formulation</a:t>
            </a:r>
          </a:p>
          <a:p>
            <a:r>
              <a:rPr lang="en-US" dirty="0"/>
              <a:t>Each module of the project is tested before the beginning of the another module</a:t>
            </a:r>
          </a:p>
          <a:p>
            <a:r>
              <a:rPr lang="en-US" dirty="0"/>
              <a:t>The requirement of the specific project is measured against the actual result</a:t>
            </a:r>
          </a:p>
          <a:p>
            <a:endParaRPr lang="en-US" dirty="0"/>
          </a:p>
        </p:txBody>
      </p:sp>
    </p:spTree>
    <p:extLst>
      <p:ext uri="{BB962C8B-B14F-4D97-AF65-F5344CB8AC3E}">
        <p14:creationId xmlns:p14="http://schemas.microsoft.com/office/powerpoint/2010/main" val="2145891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0EC4-7A4D-4006-84F3-F02A66300172}"/>
              </a:ext>
            </a:extLst>
          </p:cNvPr>
          <p:cNvSpPr>
            <a:spLocks noGrp="1"/>
          </p:cNvSpPr>
          <p:nvPr>
            <p:ph type="title"/>
          </p:nvPr>
        </p:nvSpPr>
        <p:spPr/>
        <p:txBody>
          <a:bodyPr/>
          <a:lstStyle/>
          <a:p>
            <a:r>
              <a:rPr lang="en-US" dirty="0"/>
              <a:t>Features of STLC</a:t>
            </a:r>
          </a:p>
        </p:txBody>
      </p:sp>
      <p:sp>
        <p:nvSpPr>
          <p:cNvPr id="3" name="Content Placeholder 2">
            <a:extLst>
              <a:ext uri="{FF2B5EF4-FFF2-40B4-BE49-F238E27FC236}">
                <a16:creationId xmlns:a16="http://schemas.microsoft.com/office/drawing/2014/main" id="{AA84BA1F-3158-44C4-96FB-2ED46C0CBD02}"/>
              </a:ext>
            </a:extLst>
          </p:cNvPr>
          <p:cNvSpPr>
            <a:spLocks noGrp="1"/>
          </p:cNvSpPr>
          <p:nvPr>
            <p:ph idx="1"/>
          </p:nvPr>
        </p:nvSpPr>
        <p:spPr/>
        <p:txBody>
          <a:bodyPr/>
          <a:lstStyle/>
          <a:p>
            <a:pPr marL="0" indent="0">
              <a:buNone/>
            </a:pPr>
            <a:r>
              <a:rPr lang="en-US" b="1" dirty="0"/>
              <a:t>Features of STLC</a:t>
            </a:r>
          </a:p>
          <a:p>
            <a:r>
              <a:rPr lang="en-US" dirty="0"/>
              <a:t>STLC analyze system requirements collected from clients and stakeholders</a:t>
            </a:r>
          </a:p>
          <a:p>
            <a:r>
              <a:rPr lang="en-US" dirty="0"/>
              <a:t>Helps you to create traceability Matrix</a:t>
            </a:r>
          </a:p>
          <a:p>
            <a:r>
              <a:rPr lang="en-US" dirty="0"/>
              <a:t>Identify the testing technique and testing types</a:t>
            </a:r>
          </a:p>
          <a:p>
            <a:r>
              <a:rPr lang="en-US" dirty="0"/>
              <a:t>Prioritize the feature which should be primarily targeted on the test</a:t>
            </a:r>
          </a:p>
          <a:p>
            <a:r>
              <a:rPr lang="en-US" dirty="0"/>
              <a:t>You can Analyze the Automation feasibility with STLC</a:t>
            </a:r>
          </a:p>
          <a:p>
            <a:r>
              <a:rPr lang="en-US" dirty="0"/>
              <a:t>Identify the information about the testing environment where the actual test should be executed</a:t>
            </a:r>
          </a:p>
          <a:p>
            <a:endParaRPr lang="en-US" dirty="0"/>
          </a:p>
        </p:txBody>
      </p:sp>
    </p:spTree>
    <p:extLst>
      <p:ext uri="{BB962C8B-B14F-4D97-AF65-F5344CB8AC3E}">
        <p14:creationId xmlns:p14="http://schemas.microsoft.com/office/powerpoint/2010/main" val="80589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04C7F1-BE93-4AAB-9973-CFEDA59BA05B}"/>
              </a:ext>
            </a:extLst>
          </p:cNvPr>
          <p:cNvSpPr>
            <a:spLocks noGrp="1"/>
          </p:cNvSpPr>
          <p:nvPr>
            <p:ph type="title"/>
          </p:nvPr>
        </p:nvSpPr>
        <p:spPr/>
        <p:txBody>
          <a:bodyPr/>
          <a:lstStyle/>
          <a:p>
            <a:r>
              <a:rPr lang="en-US" dirty="0"/>
              <a:t>SDLC Vs STLC</a:t>
            </a:r>
          </a:p>
        </p:txBody>
      </p:sp>
      <p:sp>
        <p:nvSpPr>
          <p:cNvPr id="5" name="Text Placeholder 4">
            <a:extLst>
              <a:ext uri="{FF2B5EF4-FFF2-40B4-BE49-F238E27FC236}">
                <a16:creationId xmlns:a16="http://schemas.microsoft.com/office/drawing/2014/main" id="{7C699173-BF43-4749-9B22-99025CCB9646}"/>
              </a:ext>
            </a:extLst>
          </p:cNvPr>
          <p:cNvSpPr>
            <a:spLocks noGrp="1"/>
          </p:cNvSpPr>
          <p:nvPr>
            <p:ph idx="1"/>
          </p:nvPr>
        </p:nvSpPr>
        <p:spPr/>
        <p:txBody>
          <a:bodyPr/>
          <a:lstStyle/>
          <a:p>
            <a:r>
              <a:rPr lang="en-US" dirty="0"/>
              <a:t>	</a:t>
            </a:r>
          </a:p>
        </p:txBody>
      </p:sp>
      <p:graphicFrame>
        <p:nvGraphicFramePr>
          <p:cNvPr id="11" name="Table 10">
            <a:extLst>
              <a:ext uri="{FF2B5EF4-FFF2-40B4-BE49-F238E27FC236}">
                <a16:creationId xmlns:a16="http://schemas.microsoft.com/office/drawing/2014/main" id="{41ABD3F7-6501-42D3-B201-9853A548DC7C}"/>
              </a:ext>
            </a:extLst>
          </p:cNvPr>
          <p:cNvGraphicFramePr>
            <a:graphicFrameLocks noGrp="1"/>
          </p:cNvGraphicFramePr>
          <p:nvPr>
            <p:extLst>
              <p:ext uri="{D42A27DB-BD31-4B8C-83A1-F6EECF244321}">
                <p14:modId xmlns:p14="http://schemas.microsoft.com/office/powerpoint/2010/main" val="2688608648"/>
              </p:ext>
            </p:extLst>
          </p:nvPr>
        </p:nvGraphicFramePr>
        <p:xfrm>
          <a:off x="887895" y="2603500"/>
          <a:ext cx="10442712" cy="3715942"/>
        </p:xfrm>
        <a:graphic>
          <a:graphicData uri="http://schemas.openxmlformats.org/drawingml/2006/table">
            <a:tbl>
              <a:tblPr/>
              <a:tblGrid>
                <a:gridCol w="3480904">
                  <a:extLst>
                    <a:ext uri="{9D8B030D-6E8A-4147-A177-3AD203B41FA5}">
                      <a16:colId xmlns:a16="http://schemas.microsoft.com/office/drawing/2014/main" val="2489246618"/>
                    </a:ext>
                  </a:extLst>
                </a:gridCol>
                <a:gridCol w="3480904">
                  <a:extLst>
                    <a:ext uri="{9D8B030D-6E8A-4147-A177-3AD203B41FA5}">
                      <a16:colId xmlns:a16="http://schemas.microsoft.com/office/drawing/2014/main" val="3884680870"/>
                    </a:ext>
                  </a:extLst>
                </a:gridCol>
                <a:gridCol w="3480904">
                  <a:extLst>
                    <a:ext uri="{9D8B030D-6E8A-4147-A177-3AD203B41FA5}">
                      <a16:colId xmlns:a16="http://schemas.microsoft.com/office/drawing/2014/main" val="3431140706"/>
                    </a:ext>
                  </a:extLst>
                </a:gridCol>
              </a:tblGrid>
              <a:tr h="274171">
                <a:tc>
                  <a:txBody>
                    <a:bodyPr/>
                    <a:lstStyle/>
                    <a:p>
                      <a:pPr algn="l" fontAlgn="t"/>
                      <a:r>
                        <a:rPr lang="en-US" sz="1200" b="1">
                          <a:effectLst/>
                        </a:rPr>
                        <a:t>Parameter</a:t>
                      </a:r>
                      <a:endParaRPr lang="en-US" sz="1200">
                        <a:effectLst/>
                      </a:endParaRPr>
                    </a:p>
                  </a:txBody>
                  <a:tcPr marL="27200" marR="27200" marT="27200" marB="27200">
                    <a:lnL w="12700" cap="flat" cmpd="sng" algn="ctr">
                      <a:solidFill>
                        <a:srgbClr val="4082B4"/>
                      </a:solidFill>
                      <a:prstDash val="solid"/>
                      <a:round/>
                      <a:headEnd type="none" w="med" len="med"/>
                      <a:tailEnd type="none" w="med" len="med"/>
                    </a:lnL>
                    <a:lnR w="12700" cap="flat" cmpd="sng" algn="ctr">
                      <a:solidFill>
                        <a:srgbClr val="4088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b="1">
                          <a:effectLst/>
                        </a:rPr>
                        <a:t>SDLC</a:t>
                      </a:r>
                      <a:endParaRPr lang="en-US" sz="1200">
                        <a:effectLst/>
                      </a:endParaRPr>
                    </a:p>
                  </a:txBody>
                  <a:tcPr marL="27200" marR="27200" marT="27200" marB="27200">
                    <a:lnL w="12700" cap="flat" cmpd="sng" algn="ctr">
                      <a:solidFill>
                        <a:srgbClr val="4088B4"/>
                      </a:solidFill>
                      <a:prstDash val="solid"/>
                      <a:round/>
                      <a:headEnd type="none" w="med" len="med"/>
                      <a:tailEnd type="none" w="med" len="med"/>
                    </a:lnL>
                    <a:lnR w="12700" cap="flat" cmpd="sng" algn="ctr">
                      <a:solidFill>
                        <a:srgbClr val="808F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b="1">
                          <a:effectLst/>
                        </a:rPr>
                        <a:t>STLC</a:t>
                      </a:r>
                      <a:endParaRPr lang="en-US" sz="1200">
                        <a:effectLst/>
                      </a:endParaRPr>
                    </a:p>
                  </a:txBody>
                  <a:tcPr marL="27200" marR="27200" marT="27200" marB="27200">
                    <a:lnL w="12700" cap="flat" cmpd="sng" algn="ctr">
                      <a:solidFill>
                        <a:srgbClr val="808FB3"/>
                      </a:solidFill>
                      <a:prstDash val="solid"/>
                      <a:round/>
                      <a:headEnd type="none" w="med" len="med"/>
                      <a:tailEnd type="none" w="med" len="med"/>
                    </a:lnL>
                    <a:lnR w="12700" cap="flat" cmpd="sng" algn="ctr">
                      <a:solidFill>
                        <a:srgbClr val="207D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67542456"/>
                  </a:ext>
                </a:extLst>
              </a:tr>
              <a:tr h="261163">
                <a:tc>
                  <a:txBody>
                    <a:bodyPr/>
                    <a:lstStyle/>
                    <a:p>
                      <a:pPr algn="l" fontAlgn="t"/>
                      <a:r>
                        <a:rPr lang="en-US" sz="1200" dirty="0">
                          <a:effectLst/>
                        </a:rPr>
                        <a:t>Origin</a:t>
                      </a:r>
                    </a:p>
                  </a:txBody>
                  <a:tcPr marL="27200" marR="27200" marT="27200" marB="27200">
                    <a:lnL w="12700" cap="flat" cmpd="sng" algn="ctr">
                      <a:solidFill>
                        <a:srgbClr val="808FB3"/>
                      </a:solidFill>
                      <a:prstDash val="solid"/>
                      <a:round/>
                      <a:headEnd type="none" w="med" len="med"/>
                      <a:tailEnd type="none" w="med" len="med"/>
                    </a:lnL>
                    <a:lnR w="12700" cap="flat" cmpd="sng" algn="ctr">
                      <a:solidFill>
                        <a:srgbClr val="A08A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Development Life Cycle</a:t>
                      </a:r>
                    </a:p>
                  </a:txBody>
                  <a:tcPr marL="27200" marR="27200" marT="27200" marB="27200">
                    <a:lnL w="12700" cap="flat" cmpd="sng" algn="ctr">
                      <a:solidFill>
                        <a:srgbClr val="A08AB3"/>
                      </a:solidFill>
                      <a:prstDash val="solid"/>
                      <a:round/>
                      <a:headEnd type="none" w="med" len="med"/>
                      <a:tailEnd type="none" w="med" len="med"/>
                    </a:lnL>
                    <a:lnR w="12700" cap="flat" cmpd="sng" algn="ctr">
                      <a:solidFill>
                        <a:srgbClr val="80AA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Testing Life Cycle</a:t>
                      </a:r>
                    </a:p>
                  </a:txBody>
                  <a:tcPr marL="27200" marR="27200" marT="27200" marB="27200">
                    <a:lnL w="12700" cap="flat" cmpd="sng" algn="ctr">
                      <a:solidFill>
                        <a:srgbClr val="80AAB3"/>
                      </a:solidFill>
                      <a:prstDash val="solid"/>
                      <a:round/>
                      <a:headEnd type="none" w="med" len="med"/>
                      <a:tailEnd type="none" w="med" len="med"/>
                    </a:lnL>
                    <a:lnR w="12700" cap="flat" cmpd="sng" algn="ctr">
                      <a:solidFill>
                        <a:srgbClr val="208C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23930029"/>
                  </a:ext>
                </a:extLst>
              </a:tr>
              <a:tr h="772135">
                <a:tc>
                  <a:txBody>
                    <a:bodyPr/>
                    <a:lstStyle/>
                    <a:p>
                      <a:pPr algn="l" fontAlgn="t"/>
                      <a:r>
                        <a:rPr lang="en-US" sz="1200" dirty="0">
                          <a:effectLst/>
                        </a:rPr>
                        <a:t>Objective</a:t>
                      </a:r>
                    </a:p>
                  </a:txBody>
                  <a:tcPr marL="27200" marR="27200" marT="27200" marB="27200">
                    <a:lnL w="12700" cap="flat" cmpd="sng" algn="ctr">
                      <a:solidFill>
                        <a:srgbClr val="40ABB3"/>
                      </a:solidFill>
                      <a:prstDash val="solid"/>
                      <a:round/>
                      <a:headEnd type="none" w="med" len="med"/>
                      <a:tailEnd type="none" w="med" len="med"/>
                    </a:lnL>
                    <a:lnR w="12700" cap="flat" cmpd="sng" algn="ctr">
                      <a:solidFill>
                        <a:srgbClr val="40BB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The main object of SDLC life cycle is to complete successful development of the software including testing and other phases.</a:t>
                      </a:r>
                    </a:p>
                  </a:txBody>
                  <a:tcPr marL="27200" marR="27200" marT="27200" marB="27200">
                    <a:lnL w="12700" cap="flat" cmpd="sng" algn="ctr">
                      <a:solidFill>
                        <a:srgbClr val="40BBB3"/>
                      </a:solidFill>
                      <a:prstDash val="solid"/>
                      <a:round/>
                      <a:headEnd type="none" w="med" len="med"/>
                      <a:tailEnd type="none" w="med" len="med"/>
                    </a:lnL>
                    <a:lnR w="12700" cap="flat" cmpd="sng" algn="ctr">
                      <a:solidFill>
                        <a:srgbClr val="E0F6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The only objective of the STLC phase is testing.</a:t>
                      </a:r>
                    </a:p>
                  </a:txBody>
                  <a:tcPr marL="27200" marR="27200" marT="27200" marB="27200">
                    <a:lnL w="12700" cap="flat" cmpd="sng" algn="ctr">
                      <a:solidFill>
                        <a:srgbClr val="E0F6B3"/>
                      </a:solidFill>
                      <a:prstDash val="solid"/>
                      <a:round/>
                      <a:headEnd type="none" w="med" len="med"/>
                      <a:tailEnd type="none" w="med" len="med"/>
                    </a:lnL>
                    <a:lnR w="12700" cap="flat" cmpd="sng" algn="ctr">
                      <a:solidFill>
                        <a:srgbClr val="20A2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75922081"/>
                  </a:ext>
                </a:extLst>
              </a:tr>
              <a:tr h="772135">
                <a:tc>
                  <a:txBody>
                    <a:bodyPr/>
                    <a:lstStyle/>
                    <a:p>
                      <a:pPr algn="l" fontAlgn="t"/>
                      <a:r>
                        <a:rPr lang="en-US" sz="1200">
                          <a:effectLst/>
                        </a:rPr>
                        <a:t>Requirement Gathering</a:t>
                      </a:r>
                    </a:p>
                  </a:txBody>
                  <a:tcPr marL="27200" marR="27200" marT="27200" marB="27200">
                    <a:lnL w="12700" cap="flat" cmpd="sng" algn="ctr">
                      <a:solidFill>
                        <a:srgbClr val="4009B4"/>
                      </a:solidFill>
                      <a:prstDash val="solid"/>
                      <a:round/>
                      <a:headEnd type="none" w="med" len="med"/>
                      <a:tailEnd type="none" w="med" len="med"/>
                    </a:lnL>
                    <a:lnR w="12700" cap="flat" cmpd="sng" algn="ctr">
                      <a:solidFill>
                        <a:srgbClr val="400A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In SDLC the business analyst gathers the requirements and create Development Plan</a:t>
                      </a:r>
                    </a:p>
                  </a:txBody>
                  <a:tcPr marL="27200" marR="27200" marT="27200" marB="27200">
                    <a:lnL w="12700" cap="flat" cmpd="sng" algn="ctr">
                      <a:solidFill>
                        <a:srgbClr val="400AB4"/>
                      </a:solidFill>
                      <a:prstDash val="solid"/>
                      <a:round/>
                      <a:headEnd type="none" w="med" len="med"/>
                      <a:tailEnd type="none" w="med" len="med"/>
                    </a:lnL>
                    <a:lnR w="12700" cap="flat" cmpd="sng" algn="ctr">
                      <a:solidFill>
                        <a:srgbClr val="6012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In STLC, the QA team analyze requirement documents like functional and non-functional documents and create System Test Plan</a:t>
                      </a:r>
                    </a:p>
                  </a:txBody>
                  <a:tcPr marL="27200" marR="27200" marT="27200" marB="27200">
                    <a:lnL w="12700" cap="flat" cmpd="sng" algn="ctr">
                      <a:solidFill>
                        <a:srgbClr val="6012B4"/>
                      </a:solidFill>
                      <a:prstDash val="solid"/>
                      <a:round/>
                      <a:headEnd type="none" w="med" len="med"/>
                      <a:tailEnd type="none" w="med" len="med"/>
                    </a:lnL>
                    <a:lnR w="12700" cap="flat" cmpd="sng" algn="ctr">
                      <a:solidFill>
                        <a:srgbClr val="20A2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47883487"/>
                  </a:ext>
                </a:extLst>
              </a:tr>
              <a:tr h="465552">
                <a:tc>
                  <a:txBody>
                    <a:bodyPr/>
                    <a:lstStyle/>
                    <a:p>
                      <a:pPr algn="l" fontAlgn="t"/>
                      <a:r>
                        <a:rPr lang="en-US" sz="1200">
                          <a:effectLst/>
                        </a:rPr>
                        <a:t>High &amp; Low-Level Design</a:t>
                      </a:r>
                    </a:p>
                  </a:txBody>
                  <a:tcPr marL="27200" marR="27200" marT="27200" marB="27200">
                    <a:lnL w="12700" cap="flat" cmpd="sng" algn="ctr">
                      <a:solidFill>
                        <a:srgbClr val="2021B4"/>
                      </a:solidFill>
                      <a:prstDash val="solid"/>
                      <a:round/>
                      <a:headEnd type="none" w="med" len="med"/>
                      <a:tailEnd type="none" w="med" len="med"/>
                    </a:lnL>
                    <a:lnR w="12700" cap="flat" cmpd="sng" algn="ctr">
                      <a:solidFill>
                        <a:srgbClr val="2021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In SDLC, the development team creates the high and low-level design plans</a:t>
                      </a:r>
                    </a:p>
                  </a:txBody>
                  <a:tcPr marL="27200" marR="27200" marT="27200" marB="27200">
                    <a:lnL w="12700" cap="flat" cmpd="sng" algn="ctr">
                      <a:solidFill>
                        <a:srgbClr val="2021B4"/>
                      </a:solidFill>
                      <a:prstDash val="solid"/>
                      <a:round/>
                      <a:headEnd type="none" w="med" len="med"/>
                      <a:tailEnd type="none" w="med" len="med"/>
                    </a:lnL>
                    <a:lnR w="12700" cap="flat" cmpd="sng" algn="ctr">
                      <a:solidFill>
                        <a:srgbClr val="8029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In STLC, the test analyst creates the Integration Test Plan</a:t>
                      </a:r>
                    </a:p>
                  </a:txBody>
                  <a:tcPr marL="27200" marR="27200" marT="27200" marB="27200">
                    <a:lnL w="12700" cap="flat" cmpd="sng" algn="ctr">
                      <a:solidFill>
                        <a:srgbClr val="8029B4"/>
                      </a:solidFill>
                      <a:prstDash val="solid"/>
                      <a:round/>
                      <a:headEnd type="none" w="med" len="med"/>
                      <a:tailEnd type="none" w="med" len="med"/>
                    </a:lnL>
                    <a:lnR w="12700" cap="flat" cmpd="sng" algn="ctr">
                      <a:solidFill>
                        <a:srgbClr val="20A2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44131793"/>
                  </a:ext>
                </a:extLst>
              </a:tr>
              <a:tr h="567746">
                <a:tc>
                  <a:txBody>
                    <a:bodyPr/>
                    <a:lstStyle/>
                    <a:p>
                      <a:pPr algn="l" fontAlgn="t"/>
                      <a:r>
                        <a:rPr lang="en-US" sz="1200">
                          <a:effectLst/>
                        </a:rPr>
                        <a:t>Coding</a:t>
                      </a:r>
                    </a:p>
                  </a:txBody>
                  <a:tcPr marL="27200" marR="27200" marT="27200" marB="27200">
                    <a:lnL w="12700" cap="flat" cmpd="sng" algn="ctr">
                      <a:solidFill>
                        <a:srgbClr val="8041B4"/>
                      </a:solidFill>
                      <a:prstDash val="solid"/>
                      <a:round/>
                      <a:headEnd type="none" w="med" len="med"/>
                      <a:tailEnd type="none" w="med" len="med"/>
                    </a:lnL>
                    <a:lnR w="12700" cap="flat" cmpd="sng" algn="ctr">
                      <a:solidFill>
                        <a:srgbClr val="E0F4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The real code is developed, and actual work takes place as per the designed documents.</a:t>
                      </a:r>
                    </a:p>
                  </a:txBody>
                  <a:tcPr marL="27200" marR="27200" marT="27200" marB="27200">
                    <a:lnL w="12700" cap="flat" cmpd="sng" algn="ctr">
                      <a:solidFill>
                        <a:srgbClr val="E0F4B3"/>
                      </a:solidFill>
                      <a:prstDash val="solid"/>
                      <a:round/>
                      <a:headEnd type="none" w="med" len="med"/>
                      <a:tailEnd type="none" w="med" len="med"/>
                    </a:lnL>
                    <a:lnR w="12700" cap="flat" cmpd="sng" algn="ctr">
                      <a:solidFill>
                        <a:srgbClr val="2001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The testing team prepares the test environment and executes them</a:t>
                      </a:r>
                    </a:p>
                  </a:txBody>
                  <a:tcPr marL="27200" marR="27200" marT="27200" marB="27200">
                    <a:lnL w="12700" cap="flat" cmpd="sng" algn="ctr">
                      <a:solidFill>
                        <a:srgbClr val="2001B4"/>
                      </a:solidFill>
                      <a:prstDash val="solid"/>
                      <a:round/>
                      <a:headEnd type="none" w="med" len="med"/>
                      <a:tailEnd type="none" w="med" len="med"/>
                    </a:lnL>
                    <a:lnR w="12700" cap="flat" cmpd="sng" algn="ctr">
                      <a:solidFill>
                        <a:srgbClr val="40AB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04862407"/>
                  </a:ext>
                </a:extLst>
              </a:tr>
              <a:tr h="567746">
                <a:tc>
                  <a:txBody>
                    <a:bodyPr/>
                    <a:lstStyle/>
                    <a:p>
                      <a:pPr algn="l" fontAlgn="t"/>
                      <a:r>
                        <a:rPr lang="en-US" sz="1200">
                          <a:effectLst/>
                        </a:rPr>
                        <a:t>Maintenance</a:t>
                      </a:r>
                    </a:p>
                  </a:txBody>
                  <a:tcPr marL="27200" marR="27200" marT="27200" marB="27200">
                    <a:lnL w="12700" cap="flat" cmpd="sng" algn="ctr">
                      <a:solidFill>
                        <a:srgbClr val="3036C0"/>
                      </a:solidFill>
                      <a:prstDash val="solid"/>
                      <a:round/>
                      <a:headEnd type="none" w="med" len="med"/>
                      <a:tailEnd type="none" w="med" len="med"/>
                    </a:lnL>
                    <a:lnR w="12700" cap="flat" cmpd="sng" algn="ctr">
                      <a:solidFill>
                        <a:srgbClr val="F045C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37C0"/>
                      </a:solidFill>
                      <a:prstDash val="solid"/>
                      <a:round/>
                      <a:headEnd type="none" w="med" len="med"/>
                      <a:tailEnd type="none" w="med" len="med"/>
                    </a:lnB>
                    <a:solidFill>
                      <a:srgbClr val="F9F9F9"/>
                    </a:solidFill>
                  </a:tcPr>
                </a:tc>
                <a:tc>
                  <a:txBody>
                    <a:bodyPr/>
                    <a:lstStyle/>
                    <a:p>
                      <a:pPr algn="l" fontAlgn="t"/>
                      <a:r>
                        <a:rPr lang="en-US" sz="1200" dirty="0">
                          <a:effectLst/>
                        </a:rPr>
                        <a:t>SDLC phase also includes post-deployment supports and updates.</a:t>
                      </a:r>
                    </a:p>
                  </a:txBody>
                  <a:tcPr marL="27200" marR="27200" marT="27200" marB="27200">
                    <a:lnL w="12700" cap="flat" cmpd="sng" algn="ctr">
                      <a:solidFill>
                        <a:srgbClr val="F045C0"/>
                      </a:solidFill>
                      <a:prstDash val="solid"/>
                      <a:round/>
                      <a:headEnd type="none" w="med" len="med"/>
                      <a:tailEnd type="none" w="med" len="med"/>
                    </a:lnL>
                    <a:lnR w="12700" cap="flat" cmpd="sng" algn="ctr">
                      <a:solidFill>
                        <a:srgbClr val="D042C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36C0"/>
                      </a:solidFill>
                      <a:prstDash val="solid"/>
                      <a:round/>
                      <a:headEnd type="none" w="med" len="med"/>
                      <a:tailEnd type="none" w="med" len="med"/>
                    </a:lnB>
                    <a:solidFill>
                      <a:srgbClr val="F9F9F9"/>
                    </a:solidFill>
                  </a:tcPr>
                </a:tc>
                <a:tc>
                  <a:txBody>
                    <a:bodyPr/>
                    <a:lstStyle/>
                    <a:p>
                      <a:pPr algn="l" fontAlgn="t"/>
                      <a:r>
                        <a:rPr lang="en-US" sz="1200" dirty="0">
                          <a:effectLst/>
                        </a:rPr>
                        <a:t>Testers, execute regression suits, usually automation scripts to check maintenance code deployed.</a:t>
                      </a:r>
                    </a:p>
                  </a:txBody>
                  <a:tcPr marL="27200" marR="27200" marT="27200" marB="27200">
                    <a:lnL w="12700" cap="flat" cmpd="sng" algn="ctr">
                      <a:solidFill>
                        <a:srgbClr val="D042C0"/>
                      </a:solidFill>
                      <a:prstDash val="solid"/>
                      <a:round/>
                      <a:headEnd type="none" w="med" len="med"/>
                      <a:tailEnd type="none" w="med" len="med"/>
                    </a:lnL>
                    <a:lnR w="12700" cap="flat" cmpd="sng" algn="ctr">
                      <a:solidFill>
                        <a:srgbClr val="3036C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36C0"/>
                      </a:solidFill>
                      <a:prstDash val="solid"/>
                      <a:round/>
                      <a:headEnd type="none" w="med" len="med"/>
                      <a:tailEnd type="none" w="med" len="med"/>
                    </a:lnB>
                    <a:solidFill>
                      <a:srgbClr val="F9F9F9"/>
                    </a:solidFill>
                  </a:tcPr>
                </a:tc>
                <a:extLst>
                  <a:ext uri="{0D108BD9-81ED-4DB2-BD59-A6C34878D82A}">
                    <a16:rowId xmlns:a16="http://schemas.microsoft.com/office/drawing/2014/main" val="1544252343"/>
                  </a:ext>
                </a:extLst>
              </a:tr>
            </a:tbl>
          </a:graphicData>
        </a:graphic>
      </p:graphicFrame>
    </p:spTree>
    <p:extLst>
      <p:ext uri="{BB962C8B-B14F-4D97-AF65-F5344CB8AC3E}">
        <p14:creationId xmlns:p14="http://schemas.microsoft.com/office/powerpoint/2010/main" val="143869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61FE-492A-43CA-AB42-A80ED78E2CF6}"/>
              </a:ext>
            </a:extLst>
          </p:cNvPr>
          <p:cNvSpPr>
            <a:spLocks noGrp="1"/>
          </p:cNvSpPr>
          <p:nvPr>
            <p:ph type="title"/>
          </p:nvPr>
        </p:nvSpPr>
        <p:spPr>
          <a:xfrm>
            <a:off x="989985" y="511754"/>
            <a:ext cx="9106122" cy="1316143"/>
          </a:xfrm>
        </p:spPr>
        <p:txBody>
          <a:bodyPr/>
          <a:lstStyle/>
          <a:p>
            <a:r>
              <a:rPr lang="en-US" dirty="0"/>
              <a:t>Software Development Life Cycle (SDLC) phases</a:t>
            </a:r>
          </a:p>
        </p:txBody>
      </p:sp>
      <p:pic>
        <p:nvPicPr>
          <p:cNvPr id="5" name="Content Placeholder 4" descr="A picture containing wheel, device&#10;&#10;Description automatically generated">
            <a:extLst>
              <a:ext uri="{FF2B5EF4-FFF2-40B4-BE49-F238E27FC236}">
                <a16:creationId xmlns:a16="http://schemas.microsoft.com/office/drawing/2014/main" id="{AA322B54-6449-49B3-8FD3-2A1173381B93}"/>
              </a:ext>
            </a:extLst>
          </p:cNvPr>
          <p:cNvPicPr>
            <a:picLocks noGrp="1" noChangeAspect="1"/>
          </p:cNvPicPr>
          <p:nvPr>
            <p:ph idx="1"/>
          </p:nvPr>
        </p:nvPicPr>
        <p:blipFill rotWithShape="1">
          <a:blip r:embed="rId2"/>
          <a:srcRect r="11393"/>
          <a:stretch/>
        </p:blipFill>
        <p:spPr>
          <a:xfrm>
            <a:off x="2243661" y="2541121"/>
            <a:ext cx="6411763" cy="3926915"/>
          </a:xfrm>
        </p:spPr>
      </p:pic>
    </p:spTree>
    <p:extLst>
      <p:ext uri="{BB962C8B-B14F-4D97-AF65-F5344CB8AC3E}">
        <p14:creationId xmlns:p14="http://schemas.microsoft.com/office/powerpoint/2010/main" val="4109660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7D3C-5636-476B-B11E-219B1870CB60}"/>
              </a:ext>
            </a:extLst>
          </p:cNvPr>
          <p:cNvSpPr>
            <a:spLocks noGrp="1"/>
          </p:cNvSpPr>
          <p:nvPr>
            <p:ph type="title"/>
          </p:nvPr>
        </p:nvSpPr>
        <p:spPr>
          <a:xfrm>
            <a:off x="1450789" y="1296397"/>
            <a:ext cx="8761413" cy="706964"/>
          </a:xfrm>
        </p:spPr>
        <p:txBody>
          <a:bodyPr/>
          <a:lstStyle/>
          <a:p>
            <a:pPr algn="ctr"/>
            <a:r>
              <a:rPr lang="en-US" b="1" dirty="0"/>
              <a:t>What is Entry and Exit Criteria?</a:t>
            </a:r>
            <a:br>
              <a:rPr lang="en-US" b="1" dirty="0"/>
            </a:br>
            <a:endParaRPr lang="en-US" dirty="0"/>
          </a:p>
        </p:txBody>
      </p:sp>
      <p:sp>
        <p:nvSpPr>
          <p:cNvPr id="3" name="Content Placeholder 2">
            <a:extLst>
              <a:ext uri="{FF2B5EF4-FFF2-40B4-BE49-F238E27FC236}">
                <a16:creationId xmlns:a16="http://schemas.microsoft.com/office/drawing/2014/main" id="{50DD53C3-9AEE-4C5F-954B-D51664BF8D85}"/>
              </a:ext>
            </a:extLst>
          </p:cNvPr>
          <p:cNvSpPr>
            <a:spLocks noGrp="1"/>
          </p:cNvSpPr>
          <p:nvPr>
            <p:ph idx="1"/>
          </p:nvPr>
        </p:nvSpPr>
        <p:spPr/>
        <p:txBody>
          <a:bodyPr/>
          <a:lstStyle/>
          <a:p>
            <a:pPr marL="0" indent="0">
              <a:buNone/>
            </a:pPr>
            <a:r>
              <a:rPr lang="en-US" b="1" dirty="0"/>
              <a:t>What is Entry and Exit Criteria?</a:t>
            </a:r>
          </a:p>
          <a:p>
            <a:r>
              <a:rPr lang="en-US" b="1" dirty="0"/>
              <a:t>Entry Criteria:</a:t>
            </a:r>
            <a:r>
              <a:rPr lang="en-US" dirty="0"/>
              <a:t> Entry Criteria gives the prerequisite items that must be completed before testing can begin.</a:t>
            </a:r>
          </a:p>
          <a:p>
            <a:r>
              <a:rPr lang="en-US" b="1" dirty="0"/>
              <a:t>Exit Criteria:</a:t>
            </a:r>
            <a:r>
              <a:rPr lang="en-US" dirty="0"/>
              <a:t> Exit Criteria defines the items that must be completed before testing can be concluded</a:t>
            </a:r>
          </a:p>
          <a:p>
            <a:r>
              <a:rPr lang="en-US" dirty="0"/>
              <a:t>You have Entry and Exit Criteria for all levels in the Software Testing Life Cycle (STLC)</a:t>
            </a:r>
          </a:p>
          <a:p>
            <a:r>
              <a:rPr lang="en-US" dirty="0"/>
              <a:t>In an Ideal world, you will not enter the next stage until the exit criteria for the previous stage is met. But practically this is not always possible.</a:t>
            </a:r>
          </a:p>
          <a:p>
            <a:endParaRPr lang="en-US" dirty="0"/>
          </a:p>
        </p:txBody>
      </p:sp>
    </p:spTree>
    <p:extLst>
      <p:ext uri="{BB962C8B-B14F-4D97-AF65-F5344CB8AC3E}">
        <p14:creationId xmlns:p14="http://schemas.microsoft.com/office/powerpoint/2010/main" val="3084581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01AB-BE50-4951-8EA2-D0E27058AED7}"/>
              </a:ext>
            </a:extLst>
          </p:cNvPr>
          <p:cNvSpPr>
            <a:spLocks noGrp="1"/>
          </p:cNvSpPr>
          <p:nvPr>
            <p:ph type="title"/>
          </p:nvPr>
        </p:nvSpPr>
        <p:spPr/>
        <p:txBody>
          <a:bodyPr/>
          <a:lstStyle/>
          <a:p>
            <a:pPr algn="ctr"/>
            <a:r>
              <a:rPr lang="en-US" dirty="0"/>
              <a:t>Types of software development models</a:t>
            </a:r>
          </a:p>
        </p:txBody>
      </p:sp>
      <p:sp>
        <p:nvSpPr>
          <p:cNvPr id="3" name="Content Placeholder 2">
            <a:extLst>
              <a:ext uri="{FF2B5EF4-FFF2-40B4-BE49-F238E27FC236}">
                <a16:creationId xmlns:a16="http://schemas.microsoft.com/office/drawing/2014/main" id="{1B5E2C54-94E0-48D8-A0CF-6633D298701C}"/>
              </a:ext>
            </a:extLst>
          </p:cNvPr>
          <p:cNvSpPr>
            <a:spLocks noGrp="1"/>
          </p:cNvSpPr>
          <p:nvPr>
            <p:ph idx="1"/>
          </p:nvPr>
        </p:nvSpPr>
        <p:spPr/>
        <p:txBody>
          <a:bodyPr/>
          <a:lstStyle/>
          <a:p>
            <a:r>
              <a:rPr lang="en-US" dirty="0"/>
              <a:t>There are 9 types of software development models. They are Waterfall Model, Spiral Model, Rapid Model, Prototype Model, Increment Model, V Model, Fish Model, W Model, Agile/SCRUM Model. Based on the client requirement, we can choose which model is suitable to build an application. The lifecycle phases will vary based on the development model.</a:t>
            </a:r>
          </a:p>
        </p:txBody>
      </p:sp>
    </p:spTree>
    <p:extLst>
      <p:ext uri="{BB962C8B-B14F-4D97-AF65-F5344CB8AC3E}">
        <p14:creationId xmlns:p14="http://schemas.microsoft.com/office/powerpoint/2010/main" val="3382256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DEFC-768C-4CC7-91D7-27655EF005B6}"/>
              </a:ext>
            </a:extLst>
          </p:cNvPr>
          <p:cNvSpPr>
            <a:spLocks noGrp="1"/>
          </p:cNvSpPr>
          <p:nvPr>
            <p:ph type="title"/>
          </p:nvPr>
        </p:nvSpPr>
        <p:spPr/>
        <p:txBody>
          <a:bodyPr/>
          <a:lstStyle/>
          <a:p>
            <a:r>
              <a:rPr lang="en-US" dirty="0"/>
              <a:t>SDLC – Waterfall Method</a:t>
            </a:r>
          </a:p>
        </p:txBody>
      </p:sp>
      <p:sp>
        <p:nvSpPr>
          <p:cNvPr id="3" name="Content Placeholder 2">
            <a:extLst>
              <a:ext uri="{FF2B5EF4-FFF2-40B4-BE49-F238E27FC236}">
                <a16:creationId xmlns:a16="http://schemas.microsoft.com/office/drawing/2014/main" id="{91CD6DD4-12FE-49EB-B83C-E01889253857}"/>
              </a:ext>
            </a:extLst>
          </p:cNvPr>
          <p:cNvSpPr>
            <a:spLocks noGrp="1"/>
          </p:cNvSpPr>
          <p:nvPr>
            <p:ph idx="1"/>
          </p:nvPr>
        </p:nvSpPr>
        <p:spPr/>
        <p:txBody>
          <a:bodyPr/>
          <a:lstStyle/>
          <a:p>
            <a:r>
              <a:rPr lang="en-US" dirty="0"/>
              <a:t>The Waterfall Model was the first Process Model to be introduced. It is also referred to as a </a:t>
            </a:r>
            <a:r>
              <a:rPr lang="en-US" b="1" dirty="0"/>
              <a:t>linear-sequential life cycle model</a:t>
            </a:r>
            <a:r>
              <a:rPr lang="en-US" dirty="0"/>
              <a:t>. It is very simple to understand and use. In a waterfall model, each phase must be completed before the next phase can begin and there is no overlapping in the phases.</a:t>
            </a:r>
          </a:p>
          <a:p>
            <a:r>
              <a:rPr lang="en-US" dirty="0"/>
              <a:t>The Waterfall model is the earliest SDLC approach that was used for software development.</a:t>
            </a:r>
          </a:p>
          <a:p>
            <a:r>
              <a:rPr lang="en-US" dirty="0"/>
              <a:t>The waterfall Model illustrates the software development process in a linear sequential flow. This means that any phase in the development process begins only if the previous phase is complete. In this waterfall model, the phases do not overlap.</a:t>
            </a:r>
          </a:p>
          <a:p>
            <a:endParaRPr lang="en-US" dirty="0"/>
          </a:p>
        </p:txBody>
      </p:sp>
    </p:spTree>
    <p:extLst>
      <p:ext uri="{BB962C8B-B14F-4D97-AF65-F5344CB8AC3E}">
        <p14:creationId xmlns:p14="http://schemas.microsoft.com/office/powerpoint/2010/main" val="3972941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8E7A-00A3-483D-BC8E-FEF447FC57CB}"/>
              </a:ext>
            </a:extLst>
          </p:cNvPr>
          <p:cNvSpPr>
            <a:spLocks noGrp="1"/>
          </p:cNvSpPr>
          <p:nvPr>
            <p:ph type="title"/>
          </p:nvPr>
        </p:nvSpPr>
        <p:spPr/>
        <p:txBody>
          <a:bodyPr/>
          <a:lstStyle/>
          <a:p>
            <a:r>
              <a:rPr lang="en-US" dirty="0"/>
              <a:t>SDLC – Waterfall Method</a:t>
            </a:r>
          </a:p>
        </p:txBody>
      </p:sp>
      <p:sp>
        <p:nvSpPr>
          <p:cNvPr id="3" name="Content Placeholder 2">
            <a:extLst>
              <a:ext uri="{FF2B5EF4-FFF2-40B4-BE49-F238E27FC236}">
                <a16:creationId xmlns:a16="http://schemas.microsoft.com/office/drawing/2014/main" id="{61830A48-62B8-4AF4-82A9-237EDA23F64D}"/>
              </a:ext>
            </a:extLst>
          </p:cNvPr>
          <p:cNvSpPr>
            <a:spLocks noGrp="1"/>
          </p:cNvSpPr>
          <p:nvPr>
            <p:ph idx="1"/>
          </p:nvPr>
        </p:nvSpPr>
        <p:spPr/>
        <p:txBody>
          <a:bodyPr/>
          <a:lstStyle/>
          <a:p>
            <a:r>
              <a:rPr lang="en-US" dirty="0"/>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p>
        </p:txBody>
      </p:sp>
    </p:spTree>
    <p:extLst>
      <p:ext uri="{BB962C8B-B14F-4D97-AF65-F5344CB8AC3E}">
        <p14:creationId xmlns:p14="http://schemas.microsoft.com/office/powerpoint/2010/main" val="183143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0459-8AB7-4562-858B-295702B37993}"/>
              </a:ext>
            </a:extLst>
          </p:cNvPr>
          <p:cNvSpPr>
            <a:spLocks noGrp="1"/>
          </p:cNvSpPr>
          <p:nvPr>
            <p:ph type="title"/>
          </p:nvPr>
        </p:nvSpPr>
        <p:spPr/>
        <p:txBody>
          <a:bodyPr/>
          <a:lstStyle/>
          <a:p>
            <a:r>
              <a:rPr lang="en-US" dirty="0"/>
              <a:t>SDLC – Waterfall Method - Phases</a:t>
            </a:r>
          </a:p>
        </p:txBody>
      </p:sp>
      <p:sp>
        <p:nvSpPr>
          <p:cNvPr id="3" name="Content Placeholder 2">
            <a:extLst>
              <a:ext uri="{FF2B5EF4-FFF2-40B4-BE49-F238E27FC236}">
                <a16:creationId xmlns:a16="http://schemas.microsoft.com/office/drawing/2014/main" id="{FCE30F33-9A4A-429F-9025-638742ED7AF1}"/>
              </a:ext>
            </a:extLst>
          </p:cNvPr>
          <p:cNvSpPr>
            <a:spLocks noGrp="1"/>
          </p:cNvSpPr>
          <p:nvPr>
            <p:ph idx="1"/>
          </p:nvPr>
        </p:nvSpPr>
        <p:spPr/>
        <p:txBody>
          <a:bodyPr/>
          <a:lstStyle/>
          <a:p>
            <a:r>
              <a:rPr lang="en-US" dirty="0"/>
              <a:t>The sequential phases in Waterfall model are −</a:t>
            </a:r>
          </a:p>
          <a:p>
            <a:r>
              <a:rPr lang="en-US" b="1" dirty="0"/>
              <a:t>Requirement Gathering and analysis</a:t>
            </a:r>
            <a:r>
              <a:rPr lang="en-US" dirty="0"/>
              <a:t> − All possible requirements of the system to be developed are captured in this phase and documented in a requirement specification document.</a:t>
            </a:r>
          </a:p>
          <a:p>
            <a:r>
              <a:rPr lang="en-US" b="1" dirty="0"/>
              <a:t>System Design</a:t>
            </a:r>
            <a:r>
              <a:rPr lang="en-US" dirty="0"/>
              <a:t> − The requirement specifications from first phase are studied in this phase and the system design is prepared. This system design helps in specifying hardware and system requirements and helps in defining the overall system architecture.</a:t>
            </a:r>
          </a:p>
          <a:p>
            <a:endParaRPr lang="en-US" dirty="0"/>
          </a:p>
        </p:txBody>
      </p:sp>
    </p:spTree>
    <p:extLst>
      <p:ext uri="{BB962C8B-B14F-4D97-AF65-F5344CB8AC3E}">
        <p14:creationId xmlns:p14="http://schemas.microsoft.com/office/powerpoint/2010/main" val="2959718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9F9B-A984-42AF-920E-779ABB273B41}"/>
              </a:ext>
            </a:extLst>
          </p:cNvPr>
          <p:cNvSpPr>
            <a:spLocks noGrp="1"/>
          </p:cNvSpPr>
          <p:nvPr>
            <p:ph type="title"/>
          </p:nvPr>
        </p:nvSpPr>
        <p:spPr/>
        <p:txBody>
          <a:bodyPr/>
          <a:lstStyle/>
          <a:p>
            <a:r>
              <a:rPr lang="en-US" dirty="0"/>
              <a:t>SDLC – Waterfall Method - Phases</a:t>
            </a:r>
          </a:p>
        </p:txBody>
      </p:sp>
      <p:sp>
        <p:nvSpPr>
          <p:cNvPr id="3" name="Content Placeholder 2">
            <a:extLst>
              <a:ext uri="{FF2B5EF4-FFF2-40B4-BE49-F238E27FC236}">
                <a16:creationId xmlns:a16="http://schemas.microsoft.com/office/drawing/2014/main" id="{0E14E698-A656-4990-AEAD-B3B909293F4D}"/>
              </a:ext>
            </a:extLst>
          </p:cNvPr>
          <p:cNvSpPr>
            <a:spLocks noGrp="1"/>
          </p:cNvSpPr>
          <p:nvPr>
            <p:ph idx="1"/>
          </p:nvPr>
        </p:nvSpPr>
        <p:spPr/>
        <p:txBody>
          <a:bodyPr/>
          <a:lstStyle/>
          <a:p>
            <a:r>
              <a:rPr lang="en-US" b="1" dirty="0"/>
              <a:t>Implementation</a:t>
            </a:r>
            <a:r>
              <a:rPr lang="en-US" dirty="0"/>
              <a:t> − With inputs from the system design, the system is first developed in small programs called units, which are integrated in the next phase. Each unit is developed and tested for its functionality, which is referred to as Unit Testing.</a:t>
            </a:r>
          </a:p>
          <a:p>
            <a:r>
              <a:rPr lang="en-US" b="1" dirty="0"/>
              <a:t>Integration and Testing</a:t>
            </a:r>
            <a:r>
              <a:rPr lang="en-US" dirty="0"/>
              <a:t> − All the units developed in the implementation phase are integrated into a system after testing of each unit. Post integration the entire system is tested for any faults and failures.</a:t>
            </a:r>
          </a:p>
          <a:p>
            <a:endParaRPr lang="en-US" dirty="0"/>
          </a:p>
        </p:txBody>
      </p:sp>
    </p:spTree>
    <p:extLst>
      <p:ext uri="{BB962C8B-B14F-4D97-AF65-F5344CB8AC3E}">
        <p14:creationId xmlns:p14="http://schemas.microsoft.com/office/powerpoint/2010/main" val="2943781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B797-50AE-4BF3-A1D0-A38D47EC399B}"/>
              </a:ext>
            </a:extLst>
          </p:cNvPr>
          <p:cNvSpPr>
            <a:spLocks noGrp="1"/>
          </p:cNvSpPr>
          <p:nvPr>
            <p:ph type="title"/>
          </p:nvPr>
        </p:nvSpPr>
        <p:spPr/>
        <p:txBody>
          <a:bodyPr/>
          <a:lstStyle/>
          <a:p>
            <a:r>
              <a:rPr lang="en-US" dirty="0"/>
              <a:t>SDLC – Waterfall Method - Phases</a:t>
            </a:r>
          </a:p>
        </p:txBody>
      </p:sp>
      <p:sp>
        <p:nvSpPr>
          <p:cNvPr id="3" name="Content Placeholder 2">
            <a:extLst>
              <a:ext uri="{FF2B5EF4-FFF2-40B4-BE49-F238E27FC236}">
                <a16:creationId xmlns:a16="http://schemas.microsoft.com/office/drawing/2014/main" id="{DC07D102-9E31-4ED6-ACD3-7F768198E64F}"/>
              </a:ext>
            </a:extLst>
          </p:cNvPr>
          <p:cNvSpPr>
            <a:spLocks noGrp="1"/>
          </p:cNvSpPr>
          <p:nvPr>
            <p:ph idx="1"/>
          </p:nvPr>
        </p:nvSpPr>
        <p:spPr/>
        <p:txBody>
          <a:bodyPr/>
          <a:lstStyle/>
          <a:p>
            <a:r>
              <a:rPr lang="en-US" b="1" dirty="0"/>
              <a:t>Deployment of system</a:t>
            </a:r>
            <a:r>
              <a:rPr lang="en-US" dirty="0"/>
              <a:t> − Once the functional and non-functional testing is done; the product is deployed in the customer environment or released into the market.</a:t>
            </a:r>
          </a:p>
          <a:p>
            <a:r>
              <a:rPr lang="en-US" b="1" dirty="0"/>
              <a:t>Maintenance</a:t>
            </a:r>
            <a:r>
              <a:rPr lang="en-US" dirty="0"/>
              <a:t> − There are some issues which come up in the client environment. To fix those issues, patches are released. Also to enhance the product some better versions are released. Maintenance is done to deliver these changes in the customer environment.</a:t>
            </a:r>
          </a:p>
          <a:p>
            <a:endParaRPr lang="en-US" dirty="0"/>
          </a:p>
        </p:txBody>
      </p:sp>
    </p:spTree>
    <p:extLst>
      <p:ext uri="{BB962C8B-B14F-4D97-AF65-F5344CB8AC3E}">
        <p14:creationId xmlns:p14="http://schemas.microsoft.com/office/powerpoint/2010/main" val="3111064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96A0-6E4C-43A0-B61C-A49B2CF355D5}"/>
              </a:ext>
            </a:extLst>
          </p:cNvPr>
          <p:cNvSpPr>
            <a:spLocks noGrp="1"/>
          </p:cNvSpPr>
          <p:nvPr>
            <p:ph type="title"/>
          </p:nvPr>
        </p:nvSpPr>
        <p:spPr/>
        <p:txBody>
          <a:bodyPr/>
          <a:lstStyle/>
          <a:p>
            <a:r>
              <a:rPr lang="en-US" dirty="0"/>
              <a:t>SDLC – Waterfall Method - Phases</a:t>
            </a:r>
          </a:p>
        </p:txBody>
      </p:sp>
      <p:sp>
        <p:nvSpPr>
          <p:cNvPr id="3" name="Content Placeholder 2">
            <a:extLst>
              <a:ext uri="{FF2B5EF4-FFF2-40B4-BE49-F238E27FC236}">
                <a16:creationId xmlns:a16="http://schemas.microsoft.com/office/drawing/2014/main" id="{88678149-8A40-48BB-B286-39F4A37C3E55}"/>
              </a:ext>
            </a:extLst>
          </p:cNvPr>
          <p:cNvSpPr>
            <a:spLocks noGrp="1"/>
          </p:cNvSpPr>
          <p:nvPr>
            <p:ph idx="1"/>
          </p:nvPr>
        </p:nvSpPr>
        <p:spPr/>
        <p:txBody>
          <a:bodyPr/>
          <a:lstStyle/>
          <a:p>
            <a:r>
              <a:rPr lang="en-US"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p>
        </p:txBody>
      </p:sp>
    </p:spTree>
    <p:extLst>
      <p:ext uri="{BB962C8B-B14F-4D97-AF65-F5344CB8AC3E}">
        <p14:creationId xmlns:p14="http://schemas.microsoft.com/office/powerpoint/2010/main" val="2706101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7871-A22D-489F-86C7-66268C60A373}"/>
              </a:ext>
            </a:extLst>
          </p:cNvPr>
          <p:cNvSpPr>
            <a:spLocks noGrp="1"/>
          </p:cNvSpPr>
          <p:nvPr>
            <p:ph type="title"/>
          </p:nvPr>
        </p:nvSpPr>
        <p:spPr/>
        <p:txBody>
          <a:bodyPr/>
          <a:lstStyle/>
          <a:p>
            <a:pPr algn="ctr"/>
            <a:r>
              <a:rPr lang="en-US" dirty="0"/>
              <a:t>Waterfall Model - Application</a:t>
            </a:r>
            <a:br>
              <a:rPr lang="en-US" dirty="0"/>
            </a:br>
            <a:endParaRPr lang="en-US" dirty="0"/>
          </a:p>
        </p:txBody>
      </p:sp>
      <p:sp>
        <p:nvSpPr>
          <p:cNvPr id="3" name="Content Placeholder 2">
            <a:extLst>
              <a:ext uri="{FF2B5EF4-FFF2-40B4-BE49-F238E27FC236}">
                <a16:creationId xmlns:a16="http://schemas.microsoft.com/office/drawing/2014/main" id="{B8F79C00-6707-4C27-BD2E-36DF9A6AB90B}"/>
              </a:ext>
            </a:extLst>
          </p:cNvPr>
          <p:cNvSpPr>
            <a:spLocks noGrp="1"/>
          </p:cNvSpPr>
          <p:nvPr>
            <p:ph idx="1"/>
          </p:nvPr>
        </p:nvSpPr>
        <p:spPr/>
        <p:txBody>
          <a:bodyPr>
            <a:normAutofit lnSpcReduction="10000"/>
          </a:bodyPr>
          <a:lstStyle/>
          <a:p>
            <a:pPr marL="0" indent="0">
              <a:buNone/>
            </a:pPr>
            <a:r>
              <a:rPr lang="en-US" dirty="0"/>
              <a:t>Every software developed is different and requires a suitable SDLC approach to be followed based on the internal and external factors. Some situations where the use of Waterfall model is most appropriate are −</a:t>
            </a:r>
          </a:p>
          <a:p>
            <a:r>
              <a:rPr lang="en-US" dirty="0"/>
              <a:t>Requirements are very well documented, clear and fixed.</a:t>
            </a:r>
          </a:p>
          <a:p>
            <a:r>
              <a:rPr lang="en-US" dirty="0"/>
              <a:t>Product definition is stable.</a:t>
            </a:r>
          </a:p>
          <a:p>
            <a:r>
              <a:rPr lang="en-US" dirty="0"/>
              <a:t>Technology is understood and is not dynamic.</a:t>
            </a:r>
          </a:p>
          <a:p>
            <a:r>
              <a:rPr lang="en-US" dirty="0"/>
              <a:t>There are no ambiguous requirements.</a:t>
            </a:r>
          </a:p>
          <a:p>
            <a:r>
              <a:rPr lang="en-US" dirty="0"/>
              <a:t>Ample resources with required expertise are available to support the product.</a:t>
            </a:r>
          </a:p>
          <a:p>
            <a:r>
              <a:rPr lang="en-US" dirty="0"/>
              <a:t>The project is short.</a:t>
            </a:r>
          </a:p>
          <a:p>
            <a:endParaRPr lang="en-US" dirty="0"/>
          </a:p>
        </p:txBody>
      </p:sp>
    </p:spTree>
    <p:extLst>
      <p:ext uri="{BB962C8B-B14F-4D97-AF65-F5344CB8AC3E}">
        <p14:creationId xmlns:p14="http://schemas.microsoft.com/office/powerpoint/2010/main" val="289343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B4D-B4C0-4EEF-ACAD-8ACCB37C9BED}"/>
              </a:ext>
            </a:extLst>
          </p:cNvPr>
          <p:cNvSpPr>
            <a:spLocks noGrp="1"/>
          </p:cNvSpPr>
          <p:nvPr>
            <p:ph type="title"/>
          </p:nvPr>
        </p:nvSpPr>
        <p:spPr/>
        <p:txBody>
          <a:bodyPr/>
          <a:lstStyle/>
          <a:p>
            <a:pPr algn="ctr"/>
            <a:r>
              <a:rPr lang="en-US" dirty="0"/>
              <a:t>Waterfall Model - Advantages</a:t>
            </a:r>
            <a:br>
              <a:rPr lang="en-US" dirty="0"/>
            </a:br>
            <a:endParaRPr lang="en-US" dirty="0"/>
          </a:p>
        </p:txBody>
      </p:sp>
      <p:sp>
        <p:nvSpPr>
          <p:cNvPr id="3" name="Content Placeholder 2">
            <a:extLst>
              <a:ext uri="{FF2B5EF4-FFF2-40B4-BE49-F238E27FC236}">
                <a16:creationId xmlns:a16="http://schemas.microsoft.com/office/drawing/2014/main" id="{D41CB448-C5FD-4B11-8ECD-2F1C5B2E46A3}"/>
              </a:ext>
            </a:extLst>
          </p:cNvPr>
          <p:cNvSpPr>
            <a:spLocks noGrp="1"/>
          </p:cNvSpPr>
          <p:nvPr>
            <p:ph idx="1"/>
          </p:nvPr>
        </p:nvSpPr>
        <p:spPr/>
        <p:txBody>
          <a:bodyPr/>
          <a:lstStyle/>
          <a:p>
            <a:r>
              <a:rPr lang="en-US" dirty="0"/>
              <a:t>The advantages of waterfall development are that it allows for departmentalization and control. A schedule can be set with deadlines for each stage of development and a product can proceed through the development process model phases one by one.</a:t>
            </a:r>
          </a:p>
          <a:p>
            <a:r>
              <a:rPr lang="en-US" dirty="0"/>
              <a:t>Development moves from concept, through design, implementation, testing, installation, troubleshooting, and ends up at operation and maintenance. Each phase of development proceeds in strict order.</a:t>
            </a:r>
          </a:p>
          <a:p>
            <a:endParaRPr lang="en-US" dirty="0"/>
          </a:p>
        </p:txBody>
      </p:sp>
    </p:spTree>
    <p:extLst>
      <p:ext uri="{BB962C8B-B14F-4D97-AF65-F5344CB8AC3E}">
        <p14:creationId xmlns:p14="http://schemas.microsoft.com/office/powerpoint/2010/main" val="418482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8" name="Rectangle 7">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 name="Rectangle 15">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1" name="Rectangle 20">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9"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3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EB7C04-E082-4D6B-8182-46641ECC8EF8}"/>
              </a:ext>
            </a:extLst>
          </p:cNvPr>
          <p:cNvSpPr>
            <a:spLocks noGrp="1"/>
          </p:cNvSpPr>
          <p:nvPr>
            <p:ph type="title"/>
          </p:nvPr>
        </p:nvSpPr>
        <p:spPr>
          <a:xfrm>
            <a:off x="1307354" y="890875"/>
            <a:ext cx="8825658" cy="3389217"/>
          </a:xfrm>
        </p:spPr>
        <p:txBody>
          <a:bodyPr vert="horz" lIns="91440" tIns="45720" rIns="91440" bIns="45720" rtlCol="0" anchor="ctr">
            <a:normAutofit/>
          </a:bodyPr>
          <a:lstStyle/>
          <a:p>
            <a:r>
              <a:rPr lang="en-US" sz="6600" dirty="0">
                <a:solidFill>
                  <a:srgbClr val="FFFFFF"/>
                </a:solidFill>
              </a:rPr>
              <a:t>Phases of SDLC </a:t>
            </a:r>
            <a:br>
              <a:rPr lang="en-US" sz="6600" dirty="0">
                <a:solidFill>
                  <a:srgbClr val="FFFFFF"/>
                </a:solidFill>
              </a:rPr>
            </a:br>
            <a:r>
              <a:rPr lang="en-US" sz="5400" dirty="0">
                <a:solidFill>
                  <a:srgbClr val="FFFFFF"/>
                </a:solidFill>
              </a:rPr>
              <a:t>(in detail)</a:t>
            </a:r>
            <a:endParaRPr lang="en-US" sz="6600" dirty="0">
              <a:solidFill>
                <a:srgbClr val="FFFFFF"/>
              </a:solidFill>
            </a:endParaRPr>
          </a:p>
        </p:txBody>
      </p:sp>
    </p:spTree>
    <p:extLst>
      <p:ext uri="{BB962C8B-B14F-4D97-AF65-F5344CB8AC3E}">
        <p14:creationId xmlns:p14="http://schemas.microsoft.com/office/powerpoint/2010/main" val="2294699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2E55-EFE4-41BD-9DC1-19915B3BF63C}"/>
              </a:ext>
            </a:extLst>
          </p:cNvPr>
          <p:cNvSpPr>
            <a:spLocks noGrp="1"/>
          </p:cNvSpPr>
          <p:nvPr>
            <p:ph type="title"/>
          </p:nvPr>
        </p:nvSpPr>
        <p:spPr/>
        <p:txBody>
          <a:bodyPr/>
          <a:lstStyle/>
          <a:p>
            <a:pPr algn="ctr"/>
            <a:r>
              <a:rPr lang="en-US" dirty="0"/>
              <a:t>Waterfall Model - Advantages</a:t>
            </a:r>
          </a:p>
        </p:txBody>
      </p:sp>
      <p:sp>
        <p:nvSpPr>
          <p:cNvPr id="3" name="Content Placeholder 2">
            <a:extLst>
              <a:ext uri="{FF2B5EF4-FFF2-40B4-BE49-F238E27FC236}">
                <a16:creationId xmlns:a16="http://schemas.microsoft.com/office/drawing/2014/main" id="{6623F028-DB2C-40EE-955A-C02897CFDCCA}"/>
              </a:ext>
            </a:extLst>
          </p:cNvPr>
          <p:cNvSpPr>
            <a:spLocks noGrp="1"/>
          </p:cNvSpPr>
          <p:nvPr>
            <p:ph idx="1"/>
          </p:nvPr>
        </p:nvSpPr>
        <p:spPr/>
        <p:txBody>
          <a:bodyPr>
            <a:normAutofit fontScale="92500" lnSpcReduction="20000"/>
          </a:bodyPr>
          <a:lstStyle/>
          <a:p>
            <a:pPr marL="0" indent="0">
              <a:buNone/>
            </a:pPr>
            <a:r>
              <a:rPr lang="en-US" dirty="0"/>
              <a:t>Some of the major advantages of the Waterfall Model are as follows −</a:t>
            </a:r>
          </a:p>
          <a:p>
            <a:r>
              <a:rPr lang="en-US" dirty="0"/>
              <a:t>Simple and easy to understand and use</a:t>
            </a:r>
          </a:p>
          <a:p>
            <a:r>
              <a:rPr lang="en-US" dirty="0"/>
              <a:t>Easy to manage due to the rigidity of the model. Each phase has specific deliverables and a review process.</a:t>
            </a:r>
          </a:p>
          <a:p>
            <a:r>
              <a:rPr lang="en-US" dirty="0"/>
              <a:t>Phases are processed and completed one at a time.</a:t>
            </a:r>
          </a:p>
          <a:p>
            <a:r>
              <a:rPr lang="en-US" dirty="0"/>
              <a:t>Works well for smaller projects where requirements are very well understood.</a:t>
            </a:r>
          </a:p>
          <a:p>
            <a:r>
              <a:rPr lang="en-US" dirty="0"/>
              <a:t>Clearly defined stages.</a:t>
            </a:r>
          </a:p>
          <a:p>
            <a:r>
              <a:rPr lang="en-US" dirty="0"/>
              <a:t>Well understood milestones.</a:t>
            </a:r>
          </a:p>
          <a:p>
            <a:r>
              <a:rPr lang="en-US" dirty="0"/>
              <a:t>Easy to arrange tasks.</a:t>
            </a:r>
          </a:p>
          <a:p>
            <a:r>
              <a:rPr lang="en-US" dirty="0"/>
              <a:t>Process and results are well documented</a:t>
            </a:r>
          </a:p>
          <a:p>
            <a:endParaRPr lang="en-US" dirty="0"/>
          </a:p>
        </p:txBody>
      </p:sp>
    </p:spTree>
    <p:extLst>
      <p:ext uri="{BB962C8B-B14F-4D97-AF65-F5344CB8AC3E}">
        <p14:creationId xmlns:p14="http://schemas.microsoft.com/office/powerpoint/2010/main" val="2098480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19FD-7E55-45A5-8081-B01EFFB20418}"/>
              </a:ext>
            </a:extLst>
          </p:cNvPr>
          <p:cNvSpPr>
            <a:spLocks noGrp="1"/>
          </p:cNvSpPr>
          <p:nvPr>
            <p:ph type="title"/>
          </p:nvPr>
        </p:nvSpPr>
        <p:spPr/>
        <p:txBody>
          <a:bodyPr/>
          <a:lstStyle/>
          <a:p>
            <a:pPr algn="ctr"/>
            <a:r>
              <a:rPr lang="en-US" dirty="0"/>
              <a:t>Waterfall Model - Disadvantages</a:t>
            </a:r>
          </a:p>
        </p:txBody>
      </p:sp>
      <p:sp>
        <p:nvSpPr>
          <p:cNvPr id="3" name="Content Placeholder 2">
            <a:extLst>
              <a:ext uri="{FF2B5EF4-FFF2-40B4-BE49-F238E27FC236}">
                <a16:creationId xmlns:a16="http://schemas.microsoft.com/office/drawing/2014/main" id="{8FF6F507-9581-40E4-8238-1FC15DF1B897}"/>
              </a:ext>
            </a:extLst>
          </p:cNvPr>
          <p:cNvSpPr>
            <a:spLocks noGrp="1"/>
          </p:cNvSpPr>
          <p:nvPr>
            <p:ph idx="1"/>
          </p:nvPr>
        </p:nvSpPr>
        <p:spPr/>
        <p:txBody>
          <a:bodyPr/>
          <a:lstStyle/>
          <a:p>
            <a:r>
              <a:rPr lang="en-US" dirty="0"/>
              <a:t>The disadvantage of waterfall development is that it does not allow much reflection or revision. Once an application is in the testing stage, it is very difficult to go back and change something that was not well-documented or thought upon in the concept stage.</a:t>
            </a:r>
          </a:p>
        </p:txBody>
      </p:sp>
    </p:spTree>
    <p:extLst>
      <p:ext uri="{BB962C8B-B14F-4D97-AF65-F5344CB8AC3E}">
        <p14:creationId xmlns:p14="http://schemas.microsoft.com/office/powerpoint/2010/main" val="1244765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C85D-3D11-449E-84D2-54F2323D2AE0}"/>
              </a:ext>
            </a:extLst>
          </p:cNvPr>
          <p:cNvSpPr>
            <a:spLocks noGrp="1"/>
          </p:cNvSpPr>
          <p:nvPr>
            <p:ph type="title"/>
          </p:nvPr>
        </p:nvSpPr>
        <p:spPr/>
        <p:txBody>
          <a:bodyPr/>
          <a:lstStyle/>
          <a:p>
            <a:pPr algn="ctr"/>
            <a:r>
              <a:rPr lang="en-US" dirty="0"/>
              <a:t>Waterfall Model - Disadvantages</a:t>
            </a:r>
          </a:p>
        </p:txBody>
      </p:sp>
      <p:sp>
        <p:nvSpPr>
          <p:cNvPr id="3" name="Content Placeholder 2">
            <a:extLst>
              <a:ext uri="{FF2B5EF4-FFF2-40B4-BE49-F238E27FC236}">
                <a16:creationId xmlns:a16="http://schemas.microsoft.com/office/drawing/2014/main" id="{FB493B6F-6714-4877-9235-4404F1FCBBE5}"/>
              </a:ext>
            </a:extLst>
          </p:cNvPr>
          <p:cNvSpPr>
            <a:spLocks noGrp="1"/>
          </p:cNvSpPr>
          <p:nvPr>
            <p:ph idx="1"/>
          </p:nvPr>
        </p:nvSpPr>
        <p:spPr/>
        <p:txBody>
          <a:bodyPr>
            <a:normAutofit fontScale="77500" lnSpcReduction="20000"/>
          </a:bodyPr>
          <a:lstStyle/>
          <a:p>
            <a:pPr marL="0" indent="0">
              <a:buNone/>
            </a:pPr>
            <a:r>
              <a:rPr lang="en-US" dirty="0"/>
              <a:t>The major disadvantages of the Waterfall Model are as follows −</a:t>
            </a:r>
          </a:p>
          <a:p>
            <a:r>
              <a:rPr lang="en-US" dirty="0"/>
              <a:t>No working software is produced until late during the life cycle.</a:t>
            </a:r>
          </a:p>
          <a:p>
            <a:r>
              <a:rPr lang="en-US" dirty="0"/>
              <a:t>High amounts of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 So, risk and uncertainty is high with this process model.</a:t>
            </a:r>
          </a:p>
          <a:p>
            <a:r>
              <a:rPr lang="en-US" dirty="0"/>
              <a:t>It is difficult to measure progress within stages.</a:t>
            </a:r>
          </a:p>
          <a:p>
            <a:r>
              <a:rPr lang="en-US" dirty="0"/>
              <a:t>Cannot accommodate changing requirements.</a:t>
            </a:r>
          </a:p>
          <a:p>
            <a:r>
              <a:rPr lang="en-US" dirty="0"/>
              <a:t>Adjusting scope during the life cycle can end a project.</a:t>
            </a:r>
          </a:p>
          <a:p>
            <a:r>
              <a:rPr lang="en-US" dirty="0"/>
              <a:t>Integration is done as a "big-bang. at the very end, which doesn't allow identifying any technological or business bottleneck or challenges early.</a:t>
            </a:r>
          </a:p>
          <a:p>
            <a:endParaRPr lang="en-US" dirty="0"/>
          </a:p>
        </p:txBody>
      </p:sp>
    </p:spTree>
    <p:extLst>
      <p:ext uri="{BB962C8B-B14F-4D97-AF65-F5344CB8AC3E}">
        <p14:creationId xmlns:p14="http://schemas.microsoft.com/office/powerpoint/2010/main" val="555016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6CCB-8C07-4369-B809-3CF754E14733}"/>
              </a:ext>
            </a:extLst>
          </p:cNvPr>
          <p:cNvSpPr>
            <a:spLocks noGrp="1"/>
          </p:cNvSpPr>
          <p:nvPr>
            <p:ph type="title"/>
          </p:nvPr>
        </p:nvSpPr>
        <p:spPr/>
        <p:txBody>
          <a:bodyPr/>
          <a:lstStyle/>
          <a:p>
            <a:pPr algn="ctr"/>
            <a:r>
              <a:rPr lang="en-US" dirty="0"/>
              <a:t>SDLC - Agile Model</a:t>
            </a:r>
            <a:br>
              <a:rPr lang="en-US" dirty="0"/>
            </a:br>
            <a:endParaRPr lang="en-US" dirty="0"/>
          </a:p>
        </p:txBody>
      </p:sp>
      <p:sp>
        <p:nvSpPr>
          <p:cNvPr id="3" name="Content Placeholder 2">
            <a:extLst>
              <a:ext uri="{FF2B5EF4-FFF2-40B4-BE49-F238E27FC236}">
                <a16:creationId xmlns:a16="http://schemas.microsoft.com/office/drawing/2014/main" id="{D0B75B4D-4B1B-48F8-8302-F4A553B19927}"/>
              </a:ext>
            </a:extLst>
          </p:cNvPr>
          <p:cNvSpPr>
            <a:spLocks noGrp="1"/>
          </p:cNvSpPr>
          <p:nvPr>
            <p:ph idx="1"/>
          </p:nvPr>
        </p:nvSpPr>
        <p:spPr/>
        <p:txBody>
          <a:bodyPr/>
          <a:lstStyle/>
          <a:p>
            <a:r>
              <a:rPr lang="en-US" dirty="0"/>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a:t>
            </a:r>
          </a:p>
        </p:txBody>
      </p:sp>
    </p:spTree>
    <p:extLst>
      <p:ext uri="{BB962C8B-B14F-4D97-AF65-F5344CB8AC3E}">
        <p14:creationId xmlns:p14="http://schemas.microsoft.com/office/powerpoint/2010/main" val="3241980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7B7F-6EF4-497F-A9F3-8F82264B4F3C}"/>
              </a:ext>
            </a:extLst>
          </p:cNvPr>
          <p:cNvSpPr>
            <a:spLocks noGrp="1"/>
          </p:cNvSpPr>
          <p:nvPr>
            <p:ph type="title"/>
          </p:nvPr>
        </p:nvSpPr>
        <p:spPr/>
        <p:txBody>
          <a:bodyPr/>
          <a:lstStyle/>
          <a:p>
            <a:pPr algn="ctr"/>
            <a:r>
              <a:rPr lang="en-US" dirty="0"/>
              <a:t>SDLC - Agile Model</a:t>
            </a:r>
            <a:br>
              <a:rPr lang="en-US" dirty="0"/>
            </a:br>
            <a:endParaRPr lang="en-US" dirty="0"/>
          </a:p>
        </p:txBody>
      </p:sp>
      <p:sp>
        <p:nvSpPr>
          <p:cNvPr id="3" name="Content Placeholder 2">
            <a:extLst>
              <a:ext uri="{FF2B5EF4-FFF2-40B4-BE49-F238E27FC236}">
                <a16:creationId xmlns:a16="http://schemas.microsoft.com/office/drawing/2014/main" id="{EFF79D8A-58C9-4D93-AC8D-A63E3C0EB4D2}"/>
              </a:ext>
            </a:extLst>
          </p:cNvPr>
          <p:cNvSpPr>
            <a:spLocks noGrp="1"/>
          </p:cNvSpPr>
          <p:nvPr>
            <p:ph idx="1"/>
          </p:nvPr>
        </p:nvSpPr>
        <p:spPr/>
        <p:txBody>
          <a:bodyPr>
            <a:normAutofit fontScale="92500" lnSpcReduction="10000"/>
          </a:bodyPr>
          <a:lstStyle/>
          <a:p>
            <a:pPr marL="0" indent="0">
              <a:buNone/>
            </a:pPr>
            <a:r>
              <a:rPr lang="en-US" dirty="0"/>
              <a:t>Every iteration involves cross functional teams working simultaneously on various areas like −</a:t>
            </a:r>
          </a:p>
          <a:p>
            <a:r>
              <a:rPr lang="en-US" dirty="0"/>
              <a:t>Planning</a:t>
            </a:r>
          </a:p>
          <a:p>
            <a:r>
              <a:rPr lang="en-US" dirty="0"/>
              <a:t>Requirements Analysis</a:t>
            </a:r>
          </a:p>
          <a:p>
            <a:r>
              <a:rPr lang="en-US" dirty="0"/>
              <a:t>Design</a:t>
            </a:r>
          </a:p>
          <a:p>
            <a:r>
              <a:rPr lang="en-US" dirty="0"/>
              <a:t>Coding</a:t>
            </a:r>
          </a:p>
          <a:p>
            <a:r>
              <a:rPr lang="en-US" dirty="0"/>
              <a:t>Unit Testing and</a:t>
            </a:r>
          </a:p>
          <a:p>
            <a:r>
              <a:rPr lang="en-US" dirty="0"/>
              <a:t>Acceptance Testing.</a:t>
            </a:r>
          </a:p>
          <a:p>
            <a:r>
              <a:rPr lang="en-US" dirty="0"/>
              <a:t>At the end of the iteration, a working product is displayed to the customer and important stakeholders.</a:t>
            </a:r>
          </a:p>
          <a:p>
            <a:endParaRPr lang="en-US" dirty="0"/>
          </a:p>
        </p:txBody>
      </p:sp>
    </p:spTree>
    <p:extLst>
      <p:ext uri="{BB962C8B-B14F-4D97-AF65-F5344CB8AC3E}">
        <p14:creationId xmlns:p14="http://schemas.microsoft.com/office/powerpoint/2010/main" val="3156761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34C8-0883-490F-9330-7F9ACF876E26}"/>
              </a:ext>
            </a:extLst>
          </p:cNvPr>
          <p:cNvSpPr>
            <a:spLocks noGrp="1"/>
          </p:cNvSpPr>
          <p:nvPr>
            <p:ph type="title"/>
          </p:nvPr>
        </p:nvSpPr>
        <p:spPr/>
        <p:txBody>
          <a:bodyPr/>
          <a:lstStyle/>
          <a:p>
            <a:pPr algn="ctr"/>
            <a:r>
              <a:rPr lang="en-US" dirty="0"/>
              <a:t>SDLC - Agile Model</a:t>
            </a:r>
            <a:br>
              <a:rPr lang="en-US" dirty="0"/>
            </a:br>
            <a:endParaRPr lang="en-US" dirty="0"/>
          </a:p>
        </p:txBody>
      </p:sp>
      <p:sp>
        <p:nvSpPr>
          <p:cNvPr id="3" name="Content Placeholder 2">
            <a:extLst>
              <a:ext uri="{FF2B5EF4-FFF2-40B4-BE49-F238E27FC236}">
                <a16:creationId xmlns:a16="http://schemas.microsoft.com/office/drawing/2014/main" id="{186419C5-B1AF-4497-98D9-37521E7CF484}"/>
              </a:ext>
            </a:extLst>
          </p:cNvPr>
          <p:cNvSpPr>
            <a:spLocks noGrp="1"/>
          </p:cNvSpPr>
          <p:nvPr>
            <p:ph idx="1"/>
          </p:nvPr>
        </p:nvSpPr>
        <p:spPr/>
        <p:txBody>
          <a:bodyPr/>
          <a:lstStyle/>
          <a:p>
            <a:pPr marL="0" indent="0">
              <a:buNone/>
            </a:pPr>
            <a:r>
              <a:rPr lang="en-US" dirty="0"/>
              <a:t>What is Agile?</a:t>
            </a:r>
          </a:p>
          <a:p>
            <a:r>
              <a:rPr lang="en-US" dirty="0"/>
              <a:t>Agile model believes that every project needs to be handled differently and the existing methods need to be tailored to best suit the project requirements. In Agile, the tasks are divided to time boxes (small time frames) to deliver specific features for a release.</a:t>
            </a:r>
          </a:p>
          <a:p>
            <a:r>
              <a:rPr lang="en-US" dirty="0"/>
              <a:t>Iterative approach is taken and working software build is delivered after each iteration. Each build is incremental in terms of features; the final build holds all the features required by the customer.</a:t>
            </a:r>
          </a:p>
          <a:p>
            <a:endParaRPr lang="en-US" dirty="0"/>
          </a:p>
        </p:txBody>
      </p:sp>
    </p:spTree>
    <p:extLst>
      <p:ext uri="{BB962C8B-B14F-4D97-AF65-F5344CB8AC3E}">
        <p14:creationId xmlns:p14="http://schemas.microsoft.com/office/powerpoint/2010/main" val="2692192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D2CD-0289-454B-971A-48C66C225684}"/>
              </a:ext>
            </a:extLst>
          </p:cNvPr>
          <p:cNvSpPr>
            <a:spLocks noGrp="1"/>
          </p:cNvSpPr>
          <p:nvPr>
            <p:ph type="title"/>
          </p:nvPr>
        </p:nvSpPr>
        <p:spPr/>
        <p:txBody>
          <a:bodyPr/>
          <a:lstStyle/>
          <a:p>
            <a:pPr algn="ctr"/>
            <a:r>
              <a:rPr lang="en-US" dirty="0"/>
              <a:t>SDLC - Agile Model</a:t>
            </a:r>
            <a:br>
              <a:rPr lang="en-US" dirty="0"/>
            </a:br>
            <a:endParaRPr lang="en-US" dirty="0"/>
          </a:p>
        </p:txBody>
      </p:sp>
      <p:sp>
        <p:nvSpPr>
          <p:cNvPr id="3" name="Content Placeholder 2">
            <a:extLst>
              <a:ext uri="{FF2B5EF4-FFF2-40B4-BE49-F238E27FC236}">
                <a16:creationId xmlns:a16="http://schemas.microsoft.com/office/drawing/2014/main" id="{9D82B756-5075-4733-A472-46A9CD86C277}"/>
              </a:ext>
            </a:extLst>
          </p:cNvPr>
          <p:cNvSpPr>
            <a:spLocks noGrp="1"/>
          </p:cNvSpPr>
          <p:nvPr>
            <p:ph idx="1"/>
          </p:nvPr>
        </p:nvSpPr>
        <p:spPr/>
        <p:txBody>
          <a:bodyPr/>
          <a:lstStyle/>
          <a:p>
            <a:r>
              <a:rPr lang="en-US" dirty="0"/>
              <a:t>The Agile thought process had started early in the software development and started becoming popular with time due to its flexibility and adaptability.</a:t>
            </a:r>
          </a:p>
          <a:p>
            <a:r>
              <a:rPr lang="en-US" dirty="0"/>
              <a:t>The most popular Agile methods include Rational Unified Process (1994), Scrum (1995), Crystal Clear, Extreme Programming (1996), Adaptive Software Development, Feature Driven Development, and Dynamic Systems Development Method (DSDM) (1995). These are now collectively referred to as </a:t>
            </a:r>
            <a:r>
              <a:rPr lang="en-US" b="1" dirty="0"/>
              <a:t>Agile Methodologies</a:t>
            </a:r>
            <a:r>
              <a:rPr lang="en-US" dirty="0"/>
              <a:t>, after the Agile Manifesto was published in 2001.</a:t>
            </a:r>
          </a:p>
          <a:p>
            <a:endParaRPr lang="en-US" dirty="0"/>
          </a:p>
        </p:txBody>
      </p:sp>
    </p:spTree>
    <p:extLst>
      <p:ext uri="{BB962C8B-B14F-4D97-AF65-F5344CB8AC3E}">
        <p14:creationId xmlns:p14="http://schemas.microsoft.com/office/powerpoint/2010/main" val="287083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561A-8D76-464D-91CF-C46D9033038B}"/>
              </a:ext>
            </a:extLst>
          </p:cNvPr>
          <p:cNvSpPr>
            <a:spLocks noGrp="1"/>
          </p:cNvSpPr>
          <p:nvPr>
            <p:ph type="title"/>
          </p:nvPr>
        </p:nvSpPr>
        <p:spPr/>
        <p:txBody>
          <a:bodyPr/>
          <a:lstStyle/>
          <a:p>
            <a:pPr algn="ctr"/>
            <a:r>
              <a:rPr lang="en-US" dirty="0"/>
              <a:t>SDLC - Agile Model</a:t>
            </a:r>
          </a:p>
        </p:txBody>
      </p:sp>
      <p:sp>
        <p:nvSpPr>
          <p:cNvPr id="3" name="Content Placeholder 2">
            <a:extLst>
              <a:ext uri="{FF2B5EF4-FFF2-40B4-BE49-F238E27FC236}">
                <a16:creationId xmlns:a16="http://schemas.microsoft.com/office/drawing/2014/main" id="{A0DD05CF-B4F2-4452-9D9B-FD93802D2153}"/>
              </a:ext>
            </a:extLst>
          </p:cNvPr>
          <p:cNvSpPr>
            <a:spLocks noGrp="1"/>
          </p:cNvSpPr>
          <p:nvPr>
            <p:ph idx="1"/>
          </p:nvPr>
        </p:nvSpPr>
        <p:spPr/>
        <p:txBody>
          <a:bodyPr>
            <a:normAutofit fontScale="92500" lnSpcReduction="10000"/>
          </a:bodyPr>
          <a:lstStyle/>
          <a:p>
            <a:pPr marL="0" indent="0">
              <a:buNone/>
            </a:pPr>
            <a:r>
              <a:rPr lang="en-US" dirty="0"/>
              <a:t>Following are the Agile Manifesto principles −</a:t>
            </a:r>
          </a:p>
          <a:p>
            <a:r>
              <a:rPr lang="en-US" b="1" dirty="0"/>
              <a:t>Individuals and interactions</a:t>
            </a:r>
            <a:r>
              <a:rPr lang="en-US" dirty="0"/>
              <a:t> − In Agile development, self-organization and motivation are important, as are interactions like co-location and pair programming.</a:t>
            </a:r>
          </a:p>
          <a:p>
            <a:r>
              <a:rPr lang="en-US" b="1" dirty="0"/>
              <a:t>Working software</a:t>
            </a:r>
            <a:r>
              <a:rPr lang="en-US" dirty="0"/>
              <a:t> − Demo working software is considered the best means of communication with the customers to understand their requirements, instead of just depending on documentation.</a:t>
            </a:r>
          </a:p>
          <a:p>
            <a:r>
              <a:rPr lang="en-US" b="1" dirty="0"/>
              <a:t>Customer collaboration</a:t>
            </a:r>
            <a:r>
              <a:rPr lang="en-US" dirty="0"/>
              <a:t> − As the requirements cannot be gathered completely in the beginning of the project due to various factors, continuous customer interaction is very important to get proper product requirements.</a:t>
            </a:r>
          </a:p>
          <a:p>
            <a:r>
              <a:rPr lang="en-US" b="1" dirty="0"/>
              <a:t>Responding to change</a:t>
            </a:r>
            <a:r>
              <a:rPr lang="en-US" dirty="0"/>
              <a:t> − Agile Development is focused on quick responses to change and continuous development.</a:t>
            </a:r>
          </a:p>
          <a:p>
            <a:endParaRPr lang="en-US" dirty="0"/>
          </a:p>
        </p:txBody>
      </p:sp>
    </p:spTree>
    <p:extLst>
      <p:ext uri="{BB962C8B-B14F-4D97-AF65-F5344CB8AC3E}">
        <p14:creationId xmlns:p14="http://schemas.microsoft.com/office/powerpoint/2010/main" val="1033411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DA01-C4ED-41CF-B122-F623B7A5F8E4}"/>
              </a:ext>
            </a:extLst>
          </p:cNvPr>
          <p:cNvSpPr>
            <a:spLocks noGrp="1"/>
          </p:cNvSpPr>
          <p:nvPr>
            <p:ph type="title"/>
          </p:nvPr>
        </p:nvSpPr>
        <p:spPr/>
        <p:txBody>
          <a:bodyPr/>
          <a:lstStyle/>
          <a:p>
            <a:pPr algn="ctr"/>
            <a:r>
              <a:rPr lang="en-US" dirty="0"/>
              <a:t>Agile Model - Pros and Cons</a:t>
            </a:r>
            <a:br>
              <a:rPr lang="en-US" dirty="0"/>
            </a:br>
            <a:endParaRPr lang="en-US" dirty="0"/>
          </a:p>
        </p:txBody>
      </p:sp>
      <p:sp>
        <p:nvSpPr>
          <p:cNvPr id="3" name="Content Placeholder 2">
            <a:extLst>
              <a:ext uri="{FF2B5EF4-FFF2-40B4-BE49-F238E27FC236}">
                <a16:creationId xmlns:a16="http://schemas.microsoft.com/office/drawing/2014/main" id="{2CE23E41-5319-496E-82BC-AA1F78C7FC25}"/>
              </a:ext>
            </a:extLst>
          </p:cNvPr>
          <p:cNvSpPr>
            <a:spLocks noGrp="1"/>
          </p:cNvSpPr>
          <p:nvPr>
            <p:ph idx="1"/>
          </p:nvPr>
        </p:nvSpPr>
        <p:spPr/>
        <p:txBody>
          <a:bodyPr/>
          <a:lstStyle/>
          <a:p>
            <a:r>
              <a:rPr lang="en-US" dirty="0"/>
              <a:t>Agile methods are being widely accepted in the software world recently. However, this method may not always be suitable for all products. Here are some pros and cons of the Agile model.</a:t>
            </a:r>
          </a:p>
        </p:txBody>
      </p:sp>
    </p:spTree>
    <p:extLst>
      <p:ext uri="{BB962C8B-B14F-4D97-AF65-F5344CB8AC3E}">
        <p14:creationId xmlns:p14="http://schemas.microsoft.com/office/powerpoint/2010/main" val="1873970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52D7-FCF8-41A8-86FF-0398635D2F2C}"/>
              </a:ext>
            </a:extLst>
          </p:cNvPr>
          <p:cNvSpPr>
            <a:spLocks noGrp="1"/>
          </p:cNvSpPr>
          <p:nvPr>
            <p:ph type="title"/>
          </p:nvPr>
        </p:nvSpPr>
        <p:spPr/>
        <p:txBody>
          <a:bodyPr/>
          <a:lstStyle/>
          <a:p>
            <a:pPr algn="ctr"/>
            <a:r>
              <a:rPr lang="en-US" dirty="0"/>
              <a:t>Agile Model - Pros</a:t>
            </a:r>
          </a:p>
        </p:txBody>
      </p:sp>
      <p:sp>
        <p:nvSpPr>
          <p:cNvPr id="3" name="Content Placeholder 2">
            <a:extLst>
              <a:ext uri="{FF2B5EF4-FFF2-40B4-BE49-F238E27FC236}">
                <a16:creationId xmlns:a16="http://schemas.microsoft.com/office/drawing/2014/main" id="{E49486B8-1997-4CC2-96E9-1145803D965B}"/>
              </a:ext>
            </a:extLst>
          </p:cNvPr>
          <p:cNvSpPr>
            <a:spLocks noGrp="1"/>
          </p:cNvSpPr>
          <p:nvPr>
            <p:ph idx="1"/>
          </p:nvPr>
        </p:nvSpPr>
        <p:spPr/>
        <p:txBody>
          <a:bodyPr/>
          <a:lstStyle/>
          <a:p>
            <a:pPr marL="0" indent="0">
              <a:buNone/>
            </a:pPr>
            <a:r>
              <a:rPr lang="en-US" dirty="0"/>
              <a:t>The advantages of the Agile Model are as follows −</a:t>
            </a:r>
          </a:p>
          <a:p>
            <a:r>
              <a:rPr lang="en-US" dirty="0"/>
              <a:t>Is a very realistic approach to software development.</a:t>
            </a:r>
          </a:p>
          <a:p>
            <a:r>
              <a:rPr lang="en-US" dirty="0"/>
              <a:t>Promotes teamwork and cross training.</a:t>
            </a:r>
          </a:p>
          <a:p>
            <a:r>
              <a:rPr lang="en-US" dirty="0"/>
              <a:t>Functionality can be developed rapidly and demonstrated.</a:t>
            </a:r>
          </a:p>
          <a:p>
            <a:r>
              <a:rPr lang="en-US" dirty="0"/>
              <a:t>Resource requirements are minimum.</a:t>
            </a:r>
          </a:p>
          <a:p>
            <a:r>
              <a:rPr lang="en-US" dirty="0"/>
              <a:t>Suitable for fixed or changing requirements</a:t>
            </a:r>
          </a:p>
          <a:p>
            <a:r>
              <a:rPr lang="en-US" dirty="0"/>
              <a:t>Delivers early partial working solutions.</a:t>
            </a:r>
          </a:p>
          <a:p>
            <a:endParaRPr lang="en-US" dirty="0"/>
          </a:p>
        </p:txBody>
      </p:sp>
    </p:spTree>
    <p:extLst>
      <p:ext uri="{BB962C8B-B14F-4D97-AF65-F5344CB8AC3E}">
        <p14:creationId xmlns:p14="http://schemas.microsoft.com/office/powerpoint/2010/main" val="135398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501D-0E51-4EA4-9C44-9B7ABE51E6C1}"/>
              </a:ext>
            </a:extLst>
          </p:cNvPr>
          <p:cNvSpPr>
            <a:spLocks noGrp="1"/>
          </p:cNvSpPr>
          <p:nvPr>
            <p:ph type="title"/>
          </p:nvPr>
        </p:nvSpPr>
        <p:spPr/>
        <p:txBody>
          <a:bodyPr/>
          <a:lstStyle/>
          <a:p>
            <a:pPr algn="ctr"/>
            <a:r>
              <a:rPr lang="en-US" dirty="0"/>
              <a:t>Requirement Gathering &amp; Analysis</a:t>
            </a:r>
          </a:p>
        </p:txBody>
      </p:sp>
      <p:sp>
        <p:nvSpPr>
          <p:cNvPr id="3" name="Content Placeholder 2">
            <a:extLst>
              <a:ext uri="{FF2B5EF4-FFF2-40B4-BE49-F238E27FC236}">
                <a16:creationId xmlns:a16="http://schemas.microsoft.com/office/drawing/2014/main" id="{58CB122B-1904-42A1-A30B-3E112D2FF217}"/>
              </a:ext>
            </a:extLst>
          </p:cNvPr>
          <p:cNvSpPr>
            <a:spLocks noGrp="1"/>
          </p:cNvSpPr>
          <p:nvPr>
            <p:ph idx="1"/>
          </p:nvPr>
        </p:nvSpPr>
        <p:spPr>
          <a:xfrm>
            <a:off x="1154954" y="2603500"/>
            <a:ext cx="9777505" cy="3416300"/>
          </a:xfrm>
        </p:spPr>
        <p:txBody>
          <a:bodyPr>
            <a:normAutofit fontScale="92500" lnSpcReduction="10000"/>
          </a:bodyPr>
          <a:lstStyle/>
          <a:p>
            <a:pPr marL="0" indent="0" algn="just">
              <a:buNone/>
            </a:pPr>
            <a:r>
              <a:rPr lang="en-US" b="1" dirty="0"/>
              <a:t>Requirement Gathering and Analysis</a:t>
            </a:r>
            <a:endParaRPr lang="en-US" dirty="0"/>
          </a:p>
          <a:p>
            <a:pPr algn="just"/>
            <a:r>
              <a:rPr lang="en-US" dirty="0"/>
              <a:t>Requirements describe the features of the system we are going to design, develop etc. This is a most crucial phase in the software development lifecycle. Business Analyst will collect basic requirements from the clients like what does the software do, who are target customers etc. Based on that, BA will accept or decline the project. If the project is acceptable, BA will focus on what should be achieved and how to achieve it.</a:t>
            </a:r>
          </a:p>
          <a:p>
            <a:pPr algn="just"/>
            <a:r>
              <a:rPr lang="en-US" dirty="0"/>
              <a:t>After gathering the requirements, BA will prepare requirements document by adding all the customer needs. The requirements document should be shared with customers and it should be accepted by the customer. After getting approval from the customer, BA will give an overview for the team(team leads, designer, developers) to accomplish end user requirement. All requirements need to be documented perfectly. So, it will be easy for the whole team to understand the client expectations.</a:t>
            </a:r>
          </a:p>
          <a:p>
            <a:pPr algn="just"/>
            <a:endParaRPr lang="en-US" dirty="0"/>
          </a:p>
        </p:txBody>
      </p:sp>
    </p:spTree>
    <p:extLst>
      <p:ext uri="{BB962C8B-B14F-4D97-AF65-F5344CB8AC3E}">
        <p14:creationId xmlns:p14="http://schemas.microsoft.com/office/powerpoint/2010/main" val="42670517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FF0E-F78C-4D10-877E-ED6457146809}"/>
              </a:ext>
            </a:extLst>
          </p:cNvPr>
          <p:cNvSpPr>
            <a:spLocks noGrp="1"/>
          </p:cNvSpPr>
          <p:nvPr>
            <p:ph type="title"/>
          </p:nvPr>
        </p:nvSpPr>
        <p:spPr/>
        <p:txBody>
          <a:bodyPr/>
          <a:lstStyle/>
          <a:p>
            <a:pPr algn="ctr"/>
            <a:r>
              <a:rPr lang="en-US" dirty="0"/>
              <a:t>Agile Model - Pros </a:t>
            </a:r>
          </a:p>
        </p:txBody>
      </p:sp>
      <p:sp>
        <p:nvSpPr>
          <p:cNvPr id="3" name="Content Placeholder 2">
            <a:extLst>
              <a:ext uri="{FF2B5EF4-FFF2-40B4-BE49-F238E27FC236}">
                <a16:creationId xmlns:a16="http://schemas.microsoft.com/office/drawing/2014/main" id="{E16CF4AE-D500-41CA-9B16-A64E739ED2C2}"/>
              </a:ext>
            </a:extLst>
          </p:cNvPr>
          <p:cNvSpPr>
            <a:spLocks noGrp="1"/>
          </p:cNvSpPr>
          <p:nvPr>
            <p:ph idx="1"/>
          </p:nvPr>
        </p:nvSpPr>
        <p:spPr/>
        <p:txBody>
          <a:bodyPr/>
          <a:lstStyle/>
          <a:p>
            <a:r>
              <a:rPr lang="en-US" dirty="0"/>
              <a:t>Good model for environments that change steadily.</a:t>
            </a:r>
          </a:p>
          <a:p>
            <a:r>
              <a:rPr lang="en-US" dirty="0"/>
              <a:t>Minimal rules, documentation easily employed.</a:t>
            </a:r>
          </a:p>
          <a:p>
            <a:r>
              <a:rPr lang="en-US" dirty="0"/>
              <a:t>Enables concurrent development and delivery within an overall planned context.</a:t>
            </a:r>
          </a:p>
          <a:p>
            <a:r>
              <a:rPr lang="en-US" dirty="0"/>
              <a:t>Little or no planning required.</a:t>
            </a:r>
          </a:p>
          <a:p>
            <a:r>
              <a:rPr lang="en-US" dirty="0"/>
              <a:t>Easy to manage.</a:t>
            </a:r>
          </a:p>
          <a:p>
            <a:r>
              <a:rPr lang="en-US" dirty="0"/>
              <a:t>Gives flexibility to developers.</a:t>
            </a:r>
          </a:p>
          <a:p>
            <a:endParaRPr lang="en-US" dirty="0"/>
          </a:p>
        </p:txBody>
      </p:sp>
    </p:spTree>
    <p:extLst>
      <p:ext uri="{BB962C8B-B14F-4D97-AF65-F5344CB8AC3E}">
        <p14:creationId xmlns:p14="http://schemas.microsoft.com/office/powerpoint/2010/main" val="27361504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EAAD-9FC4-4277-AAB3-F4210DADD864}"/>
              </a:ext>
            </a:extLst>
          </p:cNvPr>
          <p:cNvSpPr>
            <a:spLocks noGrp="1"/>
          </p:cNvSpPr>
          <p:nvPr>
            <p:ph type="title"/>
          </p:nvPr>
        </p:nvSpPr>
        <p:spPr/>
        <p:txBody>
          <a:bodyPr/>
          <a:lstStyle/>
          <a:p>
            <a:r>
              <a:rPr lang="en-US" dirty="0"/>
              <a:t>Agile Model - Cons</a:t>
            </a:r>
          </a:p>
        </p:txBody>
      </p:sp>
      <p:sp>
        <p:nvSpPr>
          <p:cNvPr id="3" name="Content Placeholder 2">
            <a:extLst>
              <a:ext uri="{FF2B5EF4-FFF2-40B4-BE49-F238E27FC236}">
                <a16:creationId xmlns:a16="http://schemas.microsoft.com/office/drawing/2014/main" id="{85A0A89B-B64B-43AA-B7DC-74E5DB182A7C}"/>
              </a:ext>
            </a:extLst>
          </p:cNvPr>
          <p:cNvSpPr>
            <a:spLocks noGrp="1"/>
          </p:cNvSpPr>
          <p:nvPr>
            <p:ph idx="1"/>
          </p:nvPr>
        </p:nvSpPr>
        <p:spPr/>
        <p:txBody>
          <a:bodyPr/>
          <a:lstStyle/>
          <a:p>
            <a:pPr marL="0" indent="0">
              <a:buNone/>
            </a:pPr>
            <a:r>
              <a:rPr lang="en-US" dirty="0"/>
              <a:t>The disadvantages of the Agile Model are as follows −</a:t>
            </a:r>
          </a:p>
          <a:p>
            <a:r>
              <a:rPr lang="en-US" dirty="0"/>
              <a:t>Not suitable for handling complex dependencies.</a:t>
            </a:r>
          </a:p>
          <a:p>
            <a:r>
              <a:rPr lang="en-US" dirty="0"/>
              <a:t>More risk of sustainability, maintainability and extensibility.</a:t>
            </a:r>
          </a:p>
          <a:p>
            <a:r>
              <a:rPr lang="en-US" dirty="0"/>
              <a:t>An overall plan, an agile leader and agile PM practice is a must without which it will not work.</a:t>
            </a:r>
          </a:p>
          <a:p>
            <a:r>
              <a:rPr lang="en-US" dirty="0"/>
              <a:t>Strict delivery management dictates the scope, functionality to be delivered, and adjustments to meet the deadlines.</a:t>
            </a:r>
          </a:p>
          <a:p>
            <a:endParaRPr lang="en-US" dirty="0"/>
          </a:p>
        </p:txBody>
      </p:sp>
    </p:spTree>
    <p:extLst>
      <p:ext uri="{BB962C8B-B14F-4D97-AF65-F5344CB8AC3E}">
        <p14:creationId xmlns:p14="http://schemas.microsoft.com/office/powerpoint/2010/main" val="2814976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7646-B7CE-4759-89CC-66D4DE9E608C}"/>
              </a:ext>
            </a:extLst>
          </p:cNvPr>
          <p:cNvSpPr>
            <a:spLocks noGrp="1"/>
          </p:cNvSpPr>
          <p:nvPr>
            <p:ph type="title"/>
          </p:nvPr>
        </p:nvSpPr>
        <p:spPr/>
        <p:txBody>
          <a:bodyPr/>
          <a:lstStyle/>
          <a:p>
            <a:r>
              <a:rPr lang="en-US" dirty="0"/>
              <a:t>Agile Model - Cons</a:t>
            </a:r>
          </a:p>
        </p:txBody>
      </p:sp>
      <p:sp>
        <p:nvSpPr>
          <p:cNvPr id="3" name="Content Placeholder 2">
            <a:extLst>
              <a:ext uri="{FF2B5EF4-FFF2-40B4-BE49-F238E27FC236}">
                <a16:creationId xmlns:a16="http://schemas.microsoft.com/office/drawing/2014/main" id="{3973FFB2-F4FD-436B-910C-25E7C6529760}"/>
              </a:ext>
            </a:extLst>
          </p:cNvPr>
          <p:cNvSpPr>
            <a:spLocks noGrp="1"/>
          </p:cNvSpPr>
          <p:nvPr>
            <p:ph idx="1"/>
          </p:nvPr>
        </p:nvSpPr>
        <p:spPr/>
        <p:txBody>
          <a:bodyPr/>
          <a:lstStyle/>
          <a:p>
            <a:r>
              <a:rPr lang="en-US" dirty="0"/>
              <a:t>Depends heavily on customer interaction, so if customer is not clear, team can be driven in the wrong direction.</a:t>
            </a:r>
          </a:p>
          <a:p>
            <a:r>
              <a:rPr lang="en-US" dirty="0"/>
              <a:t>There is a very high individual dependency, since there is minimum documentation generated.</a:t>
            </a:r>
          </a:p>
          <a:p>
            <a:r>
              <a:rPr lang="en-US" dirty="0"/>
              <a:t>Transfer of technology to new team members may be quite challenging due to lack of documentation.</a:t>
            </a:r>
          </a:p>
          <a:p>
            <a:endParaRPr lang="en-US" dirty="0"/>
          </a:p>
        </p:txBody>
      </p:sp>
    </p:spTree>
    <p:extLst>
      <p:ext uri="{BB962C8B-B14F-4D97-AF65-F5344CB8AC3E}">
        <p14:creationId xmlns:p14="http://schemas.microsoft.com/office/powerpoint/2010/main" val="41411696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BD6F-433F-49E9-BBD1-F6CC2E57119E}"/>
              </a:ext>
            </a:extLst>
          </p:cNvPr>
          <p:cNvSpPr>
            <a:spLocks noGrp="1"/>
          </p:cNvSpPr>
          <p:nvPr>
            <p:ph type="title"/>
          </p:nvPr>
        </p:nvSpPr>
        <p:spPr/>
        <p:txBody>
          <a:bodyPr/>
          <a:lstStyle/>
          <a:p>
            <a:r>
              <a:rPr lang="en-US" dirty="0"/>
              <a:t>Agile Vs. Other Models</a:t>
            </a:r>
          </a:p>
        </p:txBody>
      </p:sp>
      <p:sp>
        <p:nvSpPr>
          <p:cNvPr id="3" name="Content Placeholder 2">
            <a:extLst>
              <a:ext uri="{FF2B5EF4-FFF2-40B4-BE49-F238E27FC236}">
                <a16:creationId xmlns:a16="http://schemas.microsoft.com/office/drawing/2014/main" id="{90348752-090C-4872-83E5-BE380E192BA5}"/>
              </a:ext>
            </a:extLst>
          </p:cNvPr>
          <p:cNvSpPr>
            <a:spLocks noGrp="1"/>
          </p:cNvSpPr>
          <p:nvPr>
            <p:ph idx="1"/>
          </p:nvPr>
        </p:nvSpPr>
        <p:spPr/>
        <p:txBody>
          <a:bodyPr/>
          <a:lstStyle/>
          <a:p>
            <a:r>
              <a:rPr lang="en-US" dirty="0"/>
              <a:t>Agile is based on the </a:t>
            </a:r>
            <a:r>
              <a:rPr lang="en-US" b="1" dirty="0"/>
              <a:t>adaptive software development methods</a:t>
            </a:r>
            <a:r>
              <a:rPr lang="en-US" dirty="0"/>
              <a:t>, whereas the traditional SDLC models like the waterfall model is based on a predictive approach. Predictive teams in the traditional SDLC models usually work with detailed planning and have a complete forecast of the exact tasks and features to be delivered in the next few months or during the product life cycle.</a:t>
            </a:r>
          </a:p>
          <a:p>
            <a:r>
              <a:rPr lang="en-US" dirty="0"/>
              <a:t>Predictive methods entirely depend on the </a:t>
            </a:r>
            <a:r>
              <a:rPr lang="en-US" b="1" dirty="0"/>
              <a:t>requirement analysis and planning</a:t>
            </a:r>
            <a:r>
              <a:rPr lang="en-US" dirty="0"/>
              <a:t> done in the beginning of cycle. Any changes to be incorporated go through a strict change control management and prioritization.</a:t>
            </a:r>
          </a:p>
          <a:p>
            <a:endParaRPr lang="en-US" dirty="0"/>
          </a:p>
        </p:txBody>
      </p:sp>
    </p:spTree>
    <p:extLst>
      <p:ext uri="{BB962C8B-B14F-4D97-AF65-F5344CB8AC3E}">
        <p14:creationId xmlns:p14="http://schemas.microsoft.com/office/powerpoint/2010/main" val="26277452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0562-8E5A-41CD-809E-B26F7B07C0F7}"/>
              </a:ext>
            </a:extLst>
          </p:cNvPr>
          <p:cNvSpPr>
            <a:spLocks noGrp="1"/>
          </p:cNvSpPr>
          <p:nvPr>
            <p:ph type="title"/>
          </p:nvPr>
        </p:nvSpPr>
        <p:spPr/>
        <p:txBody>
          <a:bodyPr/>
          <a:lstStyle/>
          <a:p>
            <a:r>
              <a:rPr lang="en-US" dirty="0"/>
              <a:t>Agile Vs. Other Models</a:t>
            </a:r>
          </a:p>
        </p:txBody>
      </p:sp>
      <p:sp>
        <p:nvSpPr>
          <p:cNvPr id="3" name="Content Placeholder 2">
            <a:extLst>
              <a:ext uri="{FF2B5EF4-FFF2-40B4-BE49-F238E27FC236}">
                <a16:creationId xmlns:a16="http://schemas.microsoft.com/office/drawing/2014/main" id="{0DDDC2FD-CABE-465D-95FE-6F9D1E783987}"/>
              </a:ext>
            </a:extLst>
          </p:cNvPr>
          <p:cNvSpPr>
            <a:spLocks noGrp="1"/>
          </p:cNvSpPr>
          <p:nvPr>
            <p:ph idx="1"/>
          </p:nvPr>
        </p:nvSpPr>
        <p:spPr/>
        <p:txBody>
          <a:bodyPr>
            <a:normAutofit/>
          </a:bodyPr>
          <a:lstStyle/>
          <a:p>
            <a:r>
              <a:rPr lang="en-US" dirty="0"/>
              <a:t>Agile uses an </a:t>
            </a:r>
            <a:r>
              <a:rPr lang="en-US" b="1" dirty="0"/>
              <a:t>adaptive approach</a:t>
            </a:r>
            <a:r>
              <a:rPr lang="en-US" dirty="0"/>
              <a:t> where there is no detailed planning and there is clarity on future tasks only in respect of what features need to be developed. There is feature driven development and the team adapts to the changing product requirements dynamically. The product is tested very frequently, through the release iterations, minimizing the risk of any major failures in future.</a:t>
            </a:r>
          </a:p>
          <a:p>
            <a:r>
              <a:rPr lang="en-US" b="1" dirty="0"/>
              <a:t>Customer Interaction</a:t>
            </a:r>
            <a:r>
              <a:rPr lang="en-US" dirty="0"/>
              <a:t> is the backbone of this Agile methodology, and open communication with minimum documentation are the typical features of Agile development environment. The agile teams work in close collaboration with each other and are most often located in the same geographical location.</a:t>
            </a:r>
          </a:p>
          <a:p>
            <a:pPr marL="0" indent="0">
              <a:buNone/>
            </a:pPr>
            <a:endParaRPr lang="en-US" dirty="0"/>
          </a:p>
        </p:txBody>
      </p:sp>
    </p:spTree>
    <p:extLst>
      <p:ext uri="{BB962C8B-B14F-4D97-AF65-F5344CB8AC3E}">
        <p14:creationId xmlns:p14="http://schemas.microsoft.com/office/powerpoint/2010/main" val="1401276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94D8-F838-48D5-A935-34FD5A2BF3EA}"/>
              </a:ext>
            </a:extLst>
          </p:cNvPr>
          <p:cNvSpPr>
            <a:spLocks noGrp="1"/>
          </p:cNvSpPr>
          <p:nvPr>
            <p:ph type="title"/>
          </p:nvPr>
        </p:nvSpPr>
        <p:spPr/>
        <p:txBody>
          <a:bodyPr/>
          <a:lstStyle/>
          <a:p>
            <a:r>
              <a:rPr lang="en-US" dirty="0"/>
              <a:t>SDLC - Iterative Model</a:t>
            </a:r>
          </a:p>
        </p:txBody>
      </p:sp>
      <p:sp>
        <p:nvSpPr>
          <p:cNvPr id="3" name="Content Placeholder 2">
            <a:extLst>
              <a:ext uri="{FF2B5EF4-FFF2-40B4-BE49-F238E27FC236}">
                <a16:creationId xmlns:a16="http://schemas.microsoft.com/office/drawing/2014/main" id="{726FE1F7-AE6E-4C31-BAAD-1968BBAA9E7C}"/>
              </a:ext>
            </a:extLst>
          </p:cNvPr>
          <p:cNvSpPr>
            <a:spLocks noGrp="1"/>
          </p:cNvSpPr>
          <p:nvPr>
            <p:ph idx="1"/>
          </p:nvPr>
        </p:nvSpPr>
        <p:spPr/>
        <p:txBody>
          <a:bodyPr/>
          <a:lstStyle/>
          <a:p>
            <a:r>
              <a:rPr lang="en-US" dirty="0"/>
              <a:t>The Iterative model is repetition incarnate. Instead of starting with fully known requirements, project teams implement a set of software requirements, then test, evaluate and pinpoint further requirements. A new version of the software is produced with each phase, or iteration. Rinse and repeat until the complete system is ready.</a:t>
            </a:r>
          </a:p>
        </p:txBody>
      </p:sp>
    </p:spTree>
    <p:extLst>
      <p:ext uri="{BB962C8B-B14F-4D97-AF65-F5344CB8AC3E}">
        <p14:creationId xmlns:p14="http://schemas.microsoft.com/office/powerpoint/2010/main" val="2285187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0E97-A1A3-4600-89C0-34BB606B084E}"/>
              </a:ext>
            </a:extLst>
          </p:cNvPr>
          <p:cNvSpPr>
            <a:spLocks noGrp="1"/>
          </p:cNvSpPr>
          <p:nvPr>
            <p:ph type="title"/>
          </p:nvPr>
        </p:nvSpPr>
        <p:spPr/>
        <p:txBody>
          <a:bodyPr/>
          <a:lstStyle/>
          <a:p>
            <a:r>
              <a:rPr lang="en-US" dirty="0"/>
              <a:t>SDLC - Iterative Model</a:t>
            </a:r>
          </a:p>
        </p:txBody>
      </p:sp>
      <p:sp>
        <p:nvSpPr>
          <p:cNvPr id="3" name="Content Placeholder 2">
            <a:extLst>
              <a:ext uri="{FF2B5EF4-FFF2-40B4-BE49-F238E27FC236}">
                <a16:creationId xmlns:a16="http://schemas.microsoft.com/office/drawing/2014/main" id="{A55988E4-2E3F-4224-B19D-FFE06FE679D7}"/>
              </a:ext>
            </a:extLst>
          </p:cNvPr>
          <p:cNvSpPr>
            <a:spLocks noGrp="1"/>
          </p:cNvSpPr>
          <p:nvPr>
            <p:ph idx="1"/>
          </p:nvPr>
        </p:nvSpPr>
        <p:spPr/>
        <p:txBody>
          <a:bodyPr/>
          <a:lstStyle/>
          <a:p>
            <a:endParaRPr lang="en-US" dirty="0"/>
          </a:p>
          <a:p>
            <a:r>
              <a:rPr lang="en-US" dirty="0"/>
              <a:t>Advantages of the Iterative model over other common SDLC methodologies is that it produces a working version of the project early in the process, and makes it less expensive to implement changes. </a:t>
            </a:r>
          </a:p>
          <a:p>
            <a:endParaRPr lang="en-US" dirty="0"/>
          </a:p>
          <a:p>
            <a:endParaRPr lang="en-US" dirty="0"/>
          </a:p>
          <a:p>
            <a:r>
              <a:rPr lang="en-US" dirty="0"/>
              <a:t>One disadvantage: Repetitive processes can consume resources quickly.</a:t>
            </a:r>
          </a:p>
        </p:txBody>
      </p:sp>
    </p:spTree>
    <p:extLst>
      <p:ext uri="{BB962C8B-B14F-4D97-AF65-F5344CB8AC3E}">
        <p14:creationId xmlns:p14="http://schemas.microsoft.com/office/powerpoint/2010/main" val="2258883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B6C7-2F90-4EEE-8366-59D6D66ECBAA}"/>
              </a:ext>
            </a:extLst>
          </p:cNvPr>
          <p:cNvSpPr>
            <a:spLocks noGrp="1"/>
          </p:cNvSpPr>
          <p:nvPr>
            <p:ph type="title"/>
          </p:nvPr>
        </p:nvSpPr>
        <p:spPr/>
        <p:txBody>
          <a:bodyPr/>
          <a:lstStyle/>
          <a:p>
            <a:r>
              <a:rPr lang="en-US" dirty="0"/>
              <a:t>SDLC - Iterative Model</a:t>
            </a:r>
          </a:p>
        </p:txBody>
      </p:sp>
      <p:sp>
        <p:nvSpPr>
          <p:cNvPr id="3" name="Content Placeholder 2">
            <a:extLst>
              <a:ext uri="{FF2B5EF4-FFF2-40B4-BE49-F238E27FC236}">
                <a16:creationId xmlns:a16="http://schemas.microsoft.com/office/drawing/2014/main" id="{9BE46F4E-6CD3-4567-BB93-426DC9FEB8D9}"/>
              </a:ext>
            </a:extLst>
          </p:cNvPr>
          <p:cNvSpPr>
            <a:spLocks noGrp="1"/>
          </p:cNvSpPr>
          <p:nvPr>
            <p:ph idx="1"/>
          </p:nvPr>
        </p:nvSpPr>
        <p:spPr/>
        <p:txBody>
          <a:bodyPr/>
          <a:lstStyle/>
          <a:p>
            <a:r>
              <a:rPr lang="en-US" dirty="0"/>
              <a:t>One example of an Iterative model is the Rational Unified Process (RUP), developed by IBM’s Rational Software division. As explained in this </a:t>
            </a:r>
            <a:r>
              <a:rPr lang="en-US" dirty="0">
                <a:hlinkClick r:id="rId2"/>
              </a:rPr>
              <a:t>document from IBM</a:t>
            </a:r>
            <a:r>
              <a:rPr lang="en-US" dirty="0"/>
              <a:t>, RUP is a “process product” designed to enhance team productivity that also “captures many of the best practices in modern software development in a form that is suitable for a wide range of projects and organizations.”</a:t>
            </a:r>
          </a:p>
        </p:txBody>
      </p:sp>
    </p:spTree>
    <p:extLst>
      <p:ext uri="{BB962C8B-B14F-4D97-AF65-F5344CB8AC3E}">
        <p14:creationId xmlns:p14="http://schemas.microsoft.com/office/powerpoint/2010/main" val="510818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C006-E96A-4C06-A853-101DE25B5DA8}"/>
              </a:ext>
            </a:extLst>
          </p:cNvPr>
          <p:cNvSpPr>
            <a:spLocks noGrp="1"/>
          </p:cNvSpPr>
          <p:nvPr>
            <p:ph type="title"/>
          </p:nvPr>
        </p:nvSpPr>
        <p:spPr/>
        <p:txBody>
          <a:bodyPr/>
          <a:lstStyle/>
          <a:p>
            <a:r>
              <a:rPr lang="en-US" dirty="0"/>
              <a:t>SDLC - Iterative Model</a:t>
            </a:r>
          </a:p>
        </p:txBody>
      </p:sp>
      <p:sp>
        <p:nvSpPr>
          <p:cNvPr id="3" name="Content Placeholder 2">
            <a:extLst>
              <a:ext uri="{FF2B5EF4-FFF2-40B4-BE49-F238E27FC236}">
                <a16:creationId xmlns:a16="http://schemas.microsoft.com/office/drawing/2014/main" id="{904241B2-11CF-4DDF-8759-560189EB6F63}"/>
              </a:ext>
            </a:extLst>
          </p:cNvPr>
          <p:cNvSpPr>
            <a:spLocks noGrp="1"/>
          </p:cNvSpPr>
          <p:nvPr>
            <p:ph idx="1"/>
          </p:nvPr>
        </p:nvSpPr>
        <p:spPr/>
        <p:txBody>
          <a:bodyPr/>
          <a:lstStyle/>
          <a:p>
            <a:pPr marL="0" indent="0">
              <a:buNone/>
            </a:pPr>
            <a:r>
              <a:rPr lang="en-US" dirty="0"/>
              <a:t>RUP divides the development process into four phases: </a:t>
            </a:r>
          </a:p>
          <a:p>
            <a:r>
              <a:rPr lang="en-US" dirty="0"/>
              <a:t>inception, when the idea for a project is set </a:t>
            </a:r>
          </a:p>
          <a:p>
            <a:r>
              <a:rPr lang="en-US" dirty="0"/>
              <a:t>elaboration, when the project is further defined, and resources are evaluated </a:t>
            </a:r>
          </a:p>
          <a:p>
            <a:r>
              <a:rPr lang="en-US" dirty="0"/>
              <a:t>construction, when the project is developed and completed</a:t>
            </a:r>
          </a:p>
          <a:p>
            <a:r>
              <a:rPr lang="en-US" dirty="0"/>
              <a:t>transition, when the product is released. </a:t>
            </a:r>
          </a:p>
          <a:p>
            <a:pPr marL="0" indent="0">
              <a:buNone/>
            </a:pPr>
            <a:endParaRPr lang="en-US" dirty="0"/>
          </a:p>
          <a:p>
            <a:pPr marL="0" indent="0">
              <a:buNone/>
            </a:pPr>
            <a:r>
              <a:rPr lang="en-US" dirty="0"/>
              <a:t>Each phase of the project involves business modeling, analysis and design, implementation, testing, and deployment.</a:t>
            </a:r>
          </a:p>
        </p:txBody>
      </p:sp>
    </p:spTree>
    <p:extLst>
      <p:ext uri="{BB962C8B-B14F-4D97-AF65-F5344CB8AC3E}">
        <p14:creationId xmlns:p14="http://schemas.microsoft.com/office/powerpoint/2010/main" val="4046514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75EF-D097-4F7E-840B-B3DB6E0087F2}"/>
              </a:ext>
            </a:extLst>
          </p:cNvPr>
          <p:cNvSpPr>
            <a:spLocks noGrp="1"/>
          </p:cNvSpPr>
          <p:nvPr>
            <p:ph type="title"/>
          </p:nvPr>
        </p:nvSpPr>
        <p:spPr/>
        <p:txBody>
          <a:bodyPr/>
          <a:lstStyle/>
          <a:p>
            <a:r>
              <a:rPr lang="en-US" b="1" i="1" dirty="0"/>
              <a:t>SDLC - RAD Model</a:t>
            </a:r>
            <a:endParaRPr lang="en-US" dirty="0"/>
          </a:p>
        </p:txBody>
      </p:sp>
      <p:sp>
        <p:nvSpPr>
          <p:cNvPr id="3" name="Content Placeholder 2">
            <a:extLst>
              <a:ext uri="{FF2B5EF4-FFF2-40B4-BE49-F238E27FC236}">
                <a16:creationId xmlns:a16="http://schemas.microsoft.com/office/drawing/2014/main" id="{E1512A86-2C12-45C2-936D-46400DF93217}"/>
              </a:ext>
            </a:extLst>
          </p:cNvPr>
          <p:cNvSpPr>
            <a:spLocks noGrp="1"/>
          </p:cNvSpPr>
          <p:nvPr>
            <p:ph idx="1"/>
          </p:nvPr>
        </p:nvSpPr>
        <p:spPr/>
        <p:txBody>
          <a:bodyPr/>
          <a:lstStyle/>
          <a:p>
            <a:r>
              <a:rPr lang="en-US" dirty="0"/>
              <a:t>Rapid Application Development (RAD) is  a software development methodology. It is a development lifecycle  designed to give much faster development  and higher-quality results than those achieved with the traditional lifecycle. It is designed to take the maximum advantage of powerful development software that has evolved recently.”</a:t>
            </a:r>
          </a:p>
        </p:txBody>
      </p:sp>
    </p:spTree>
    <p:extLst>
      <p:ext uri="{BB962C8B-B14F-4D97-AF65-F5344CB8AC3E}">
        <p14:creationId xmlns:p14="http://schemas.microsoft.com/office/powerpoint/2010/main" val="157355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EB8D-2D00-4BBE-8C55-75DABBB107BC}"/>
              </a:ext>
            </a:extLst>
          </p:cNvPr>
          <p:cNvSpPr>
            <a:spLocks noGrp="1"/>
          </p:cNvSpPr>
          <p:nvPr>
            <p:ph type="title"/>
          </p:nvPr>
        </p:nvSpPr>
        <p:spPr/>
        <p:txBody>
          <a:bodyPr/>
          <a:lstStyle/>
          <a:p>
            <a:pPr algn="ctr"/>
            <a:r>
              <a:rPr lang="en-US" dirty="0"/>
              <a:t>Design Phase</a:t>
            </a:r>
          </a:p>
        </p:txBody>
      </p:sp>
      <p:sp>
        <p:nvSpPr>
          <p:cNvPr id="3" name="Content Placeholder 2">
            <a:extLst>
              <a:ext uri="{FF2B5EF4-FFF2-40B4-BE49-F238E27FC236}">
                <a16:creationId xmlns:a16="http://schemas.microsoft.com/office/drawing/2014/main" id="{0A82E5C3-C0FA-4974-8323-AD8478841AB7}"/>
              </a:ext>
            </a:extLst>
          </p:cNvPr>
          <p:cNvSpPr>
            <a:spLocks noGrp="1"/>
          </p:cNvSpPr>
          <p:nvPr>
            <p:ph idx="1"/>
          </p:nvPr>
        </p:nvSpPr>
        <p:spPr>
          <a:xfrm>
            <a:off x="1154954" y="2603500"/>
            <a:ext cx="9432364" cy="3416300"/>
          </a:xfrm>
        </p:spPr>
        <p:txBody>
          <a:bodyPr/>
          <a:lstStyle/>
          <a:p>
            <a:pPr marL="0" indent="0" algn="just">
              <a:buNone/>
            </a:pPr>
            <a:r>
              <a:rPr lang="en-US" b="1" dirty="0"/>
              <a:t>Design</a:t>
            </a:r>
            <a:endParaRPr lang="en-US" dirty="0"/>
          </a:p>
          <a:p>
            <a:pPr algn="just"/>
            <a:r>
              <a:rPr lang="en-US" dirty="0"/>
              <a:t>In this phase, system architect and team leaders will discuss software &amp; hardware requirements for the overall system architecture based on the FRS(Functional Requirement Specification). System architect will prepare 2 types of document. One is the High-Level document and another one is the Low-Level document.</a:t>
            </a:r>
          </a:p>
          <a:p>
            <a:pPr algn="just"/>
            <a:r>
              <a:rPr lang="en-US" dirty="0"/>
              <a:t>In the High-Level document, we will get an overview of what are the modules in the entire system, how we are going to implement each module, link between each module etc. In the Low-Level document, we will design flowcharts, blueprints, in which programming language we are going to implement this application, databases etc.</a:t>
            </a:r>
          </a:p>
          <a:p>
            <a:pPr algn="just"/>
            <a:endParaRPr lang="en-US" dirty="0"/>
          </a:p>
        </p:txBody>
      </p:sp>
    </p:spTree>
    <p:extLst>
      <p:ext uri="{BB962C8B-B14F-4D97-AF65-F5344CB8AC3E}">
        <p14:creationId xmlns:p14="http://schemas.microsoft.com/office/powerpoint/2010/main" val="883480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8247-7D78-4BE9-BD25-2AD94E38105F}"/>
              </a:ext>
            </a:extLst>
          </p:cNvPr>
          <p:cNvSpPr>
            <a:spLocks noGrp="1"/>
          </p:cNvSpPr>
          <p:nvPr>
            <p:ph type="title"/>
          </p:nvPr>
        </p:nvSpPr>
        <p:spPr/>
        <p:txBody>
          <a:bodyPr/>
          <a:lstStyle/>
          <a:p>
            <a:r>
              <a:rPr lang="en-US" b="1" i="1" dirty="0"/>
              <a:t>SDLC - RAD Model</a:t>
            </a:r>
            <a:endParaRPr lang="en-US" dirty="0"/>
          </a:p>
        </p:txBody>
      </p:sp>
      <p:sp>
        <p:nvSpPr>
          <p:cNvPr id="3" name="Content Placeholder 2">
            <a:extLst>
              <a:ext uri="{FF2B5EF4-FFF2-40B4-BE49-F238E27FC236}">
                <a16:creationId xmlns:a16="http://schemas.microsoft.com/office/drawing/2014/main" id="{DD052124-E329-4637-AC03-00DA11F532F2}"/>
              </a:ext>
            </a:extLst>
          </p:cNvPr>
          <p:cNvSpPr>
            <a:spLocks noGrp="1"/>
          </p:cNvSpPr>
          <p:nvPr>
            <p:ph idx="1"/>
          </p:nvPr>
        </p:nvSpPr>
        <p:spPr/>
        <p:txBody>
          <a:bodyPr/>
          <a:lstStyle/>
          <a:p>
            <a:pPr marL="0" indent="0">
              <a:buNone/>
            </a:pPr>
            <a:r>
              <a:rPr lang="en-US" dirty="0"/>
              <a:t>The RAD approach encompasses the following phases:-</a:t>
            </a:r>
          </a:p>
          <a:p>
            <a:r>
              <a:rPr lang="en-US" dirty="0"/>
              <a:t>Ø  Business Modeling</a:t>
            </a:r>
          </a:p>
          <a:p>
            <a:r>
              <a:rPr lang="en-US" dirty="0"/>
              <a:t>Ø  Data modeling</a:t>
            </a:r>
          </a:p>
          <a:p>
            <a:r>
              <a:rPr lang="en-US" dirty="0"/>
              <a:t>Ø  Process Modeling</a:t>
            </a:r>
          </a:p>
          <a:p>
            <a:r>
              <a:rPr lang="en-US" dirty="0"/>
              <a:t>Ø  Application Generation</a:t>
            </a:r>
          </a:p>
          <a:p>
            <a:r>
              <a:rPr lang="en-US" dirty="0"/>
              <a:t>Ø  Testing &amp; Turnover</a:t>
            </a:r>
          </a:p>
          <a:p>
            <a:endParaRPr lang="en-US" dirty="0"/>
          </a:p>
        </p:txBody>
      </p:sp>
    </p:spTree>
    <p:extLst>
      <p:ext uri="{BB962C8B-B14F-4D97-AF65-F5344CB8AC3E}">
        <p14:creationId xmlns:p14="http://schemas.microsoft.com/office/powerpoint/2010/main" val="3495735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4839-C5C9-4D5E-8E90-AE9E387E791E}"/>
              </a:ext>
            </a:extLst>
          </p:cNvPr>
          <p:cNvSpPr>
            <a:spLocks noGrp="1"/>
          </p:cNvSpPr>
          <p:nvPr>
            <p:ph type="title"/>
          </p:nvPr>
        </p:nvSpPr>
        <p:spPr/>
        <p:txBody>
          <a:bodyPr/>
          <a:lstStyle/>
          <a:p>
            <a:r>
              <a:rPr lang="en-US" dirty="0"/>
              <a:t>SDLC – RAD Model Phases</a:t>
            </a:r>
          </a:p>
        </p:txBody>
      </p:sp>
      <p:sp>
        <p:nvSpPr>
          <p:cNvPr id="3" name="Content Placeholder 2">
            <a:extLst>
              <a:ext uri="{FF2B5EF4-FFF2-40B4-BE49-F238E27FC236}">
                <a16:creationId xmlns:a16="http://schemas.microsoft.com/office/drawing/2014/main" id="{AEAE4DC9-EF0D-4259-BFC5-F66D753CB61F}"/>
              </a:ext>
            </a:extLst>
          </p:cNvPr>
          <p:cNvSpPr>
            <a:spLocks noGrp="1"/>
          </p:cNvSpPr>
          <p:nvPr>
            <p:ph idx="1"/>
          </p:nvPr>
        </p:nvSpPr>
        <p:spPr/>
        <p:txBody>
          <a:bodyPr>
            <a:normAutofit lnSpcReduction="10000"/>
          </a:bodyPr>
          <a:lstStyle/>
          <a:p>
            <a:r>
              <a:rPr lang="en-US" b="1" i="1" dirty="0"/>
              <a:t>Business model</a:t>
            </a:r>
            <a:r>
              <a:rPr lang="en-US" dirty="0"/>
              <a:t>-Here we try to find answer to question like what information is generated? Who generate it? Etc.</a:t>
            </a:r>
          </a:p>
          <a:p>
            <a:r>
              <a:rPr lang="en-US" b="1" i="1" dirty="0"/>
              <a:t>Data modeling</a:t>
            </a:r>
            <a:r>
              <a:rPr lang="en-US" dirty="0"/>
              <a:t>-It is a method used to define and analyze data requirements needed to support the business processes of an organization.</a:t>
            </a:r>
          </a:p>
          <a:p>
            <a:r>
              <a:rPr lang="en-US" b="1" i="1" dirty="0"/>
              <a:t>Process modeling</a:t>
            </a:r>
            <a:r>
              <a:rPr lang="en-US" dirty="0"/>
              <a:t>- Process models are processes of the same nature that are classified together into a model.</a:t>
            </a:r>
          </a:p>
          <a:p>
            <a:r>
              <a:rPr lang="en-US" b="1" i="1" dirty="0"/>
              <a:t>Application generation</a:t>
            </a:r>
            <a:r>
              <a:rPr lang="en-US" dirty="0"/>
              <a:t>-A series of occasional musings on architecting, securing, optimizing and generating web based applications.</a:t>
            </a:r>
          </a:p>
          <a:p>
            <a:r>
              <a:rPr lang="en-US" b="1" i="1" dirty="0"/>
              <a:t>Testing &amp; Turnover</a:t>
            </a:r>
            <a:r>
              <a:rPr lang="en-US" dirty="0"/>
              <a:t>-Many of the program components have already been tested so this reduce overall testing time</a:t>
            </a:r>
          </a:p>
          <a:p>
            <a:endParaRPr lang="en-US" dirty="0"/>
          </a:p>
        </p:txBody>
      </p:sp>
    </p:spTree>
    <p:extLst>
      <p:ext uri="{BB962C8B-B14F-4D97-AF65-F5344CB8AC3E}">
        <p14:creationId xmlns:p14="http://schemas.microsoft.com/office/powerpoint/2010/main" val="1141867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8426-4873-41FF-99C4-52FB5F6431F7}"/>
              </a:ext>
            </a:extLst>
          </p:cNvPr>
          <p:cNvSpPr>
            <a:spLocks noGrp="1"/>
          </p:cNvSpPr>
          <p:nvPr>
            <p:ph type="title"/>
          </p:nvPr>
        </p:nvSpPr>
        <p:spPr/>
        <p:txBody>
          <a:bodyPr/>
          <a:lstStyle/>
          <a:p>
            <a:r>
              <a:rPr lang="en-US" dirty="0"/>
              <a:t>SDLC – RAD Model </a:t>
            </a:r>
          </a:p>
        </p:txBody>
      </p:sp>
      <p:sp>
        <p:nvSpPr>
          <p:cNvPr id="3" name="Content Placeholder 2">
            <a:extLst>
              <a:ext uri="{FF2B5EF4-FFF2-40B4-BE49-F238E27FC236}">
                <a16:creationId xmlns:a16="http://schemas.microsoft.com/office/drawing/2014/main" id="{9B50E0F3-0BC3-43C4-B33F-8C4232E3D932}"/>
              </a:ext>
            </a:extLst>
          </p:cNvPr>
          <p:cNvSpPr>
            <a:spLocks noGrp="1"/>
          </p:cNvSpPr>
          <p:nvPr>
            <p:ph idx="1"/>
          </p:nvPr>
        </p:nvSpPr>
        <p:spPr/>
        <p:txBody>
          <a:bodyPr>
            <a:normAutofit fontScale="92500" lnSpcReduction="20000"/>
          </a:bodyPr>
          <a:lstStyle/>
          <a:p>
            <a:pPr marL="0" indent="0">
              <a:buNone/>
            </a:pPr>
            <a:r>
              <a:rPr lang="en-US" b="1" i="1" u="sng" dirty="0"/>
              <a:t>Advantages</a:t>
            </a:r>
            <a:r>
              <a:rPr lang="en-US" dirty="0"/>
              <a:t>:-</a:t>
            </a:r>
          </a:p>
          <a:p>
            <a:r>
              <a:rPr lang="en-US" dirty="0"/>
              <a:t>•    Due to factors like iterative development more client satisfaction. Clients are involved from beginning to end.</a:t>
            </a:r>
          </a:p>
          <a:p>
            <a:r>
              <a:rPr lang="en-US" dirty="0"/>
              <a:t>•    If done right you work out more initial requirement bugs before installation.</a:t>
            </a:r>
          </a:p>
          <a:p>
            <a:r>
              <a:rPr lang="en-US" dirty="0"/>
              <a:t>•    You reduce the moving target syndrome.</a:t>
            </a:r>
          </a:p>
          <a:p>
            <a:r>
              <a:rPr lang="en-US" dirty="0"/>
              <a:t>•    Focalizing data into one view instead of many screens.</a:t>
            </a:r>
          </a:p>
          <a:p>
            <a:r>
              <a:rPr lang="en-US" dirty="0"/>
              <a:t>•    RAD's usual focus is on high return developments. Usually related to the financial sectors of the business. In my experience 10-1 payback in first year is easily obtainable.</a:t>
            </a:r>
          </a:p>
          <a:p>
            <a:r>
              <a:rPr lang="en-US" dirty="0"/>
              <a:t>•    Reusable  objects make future developments  even faster.</a:t>
            </a:r>
          </a:p>
          <a:p>
            <a:r>
              <a:rPr lang="en-US" dirty="0"/>
              <a:t>•    Time boxing really allows us to focus on deliverable components.</a:t>
            </a:r>
          </a:p>
          <a:p>
            <a:endParaRPr lang="en-US" dirty="0"/>
          </a:p>
        </p:txBody>
      </p:sp>
    </p:spTree>
    <p:extLst>
      <p:ext uri="{BB962C8B-B14F-4D97-AF65-F5344CB8AC3E}">
        <p14:creationId xmlns:p14="http://schemas.microsoft.com/office/powerpoint/2010/main" val="1600213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87D6-9CA4-4E94-AB27-0A28E524E009}"/>
              </a:ext>
            </a:extLst>
          </p:cNvPr>
          <p:cNvSpPr>
            <a:spLocks noGrp="1"/>
          </p:cNvSpPr>
          <p:nvPr>
            <p:ph type="title"/>
          </p:nvPr>
        </p:nvSpPr>
        <p:spPr/>
        <p:txBody>
          <a:bodyPr/>
          <a:lstStyle/>
          <a:p>
            <a:r>
              <a:rPr lang="en-US" dirty="0"/>
              <a:t>SDLC – RAD Model </a:t>
            </a:r>
          </a:p>
        </p:txBody>
      </p:sp>
      <p:sp>
        <p:nvSpPr>
          <p:cNvPr id="3" name="Content Placeholder 2">
            <a:extLst>
              <a:ext uri="{FF2B5EF4-FFF2-40B4-BE49-F238E27FC236}">
                <a16:creationId xmlns:a16="http://schemas.microsoft.com/office/drawing/2014/main" id="{17923E83-864E-4A09-B14E-7C04C11BCC8E}"/>
              </a:ext>
            </a:extLst>
          </p:cNvPr>
          <p:cNvSpPr>
            <a:spLocks noGrp="1"/>
          </p:cNvSpPr>
          <p:nvPr>
            <p:ph idx="1"/>
          </p:nvPr>
        </p:nvSpPr>
        <p:spPr/>
        <p:txBody>
          <a:bodyPr>
            <a:normAutofit fontScale="85000" lnSpcReduction="20000"/>
          </a:bodyPr>
          <a:lstStyle/>
          <a:p>
            <a:pPr marL="0" indent="0">
              <a:buNone/>
            </a:pPr>
            <a:r>
              <a:rPr lang="en-US" b="1" i="1" u="sng" dirty="0"/>
              <a:t>Disadvantages:-</a:t>
            </a:r>
            <a:endParaRPr lang="en-US" dirty="0"/>
          </a:p>
          <a:p>
            <a:r>
              <a:rPr lang="en-US" dirty="0"/>
              <a:t>•    Not all types of application are appropriate for RAD.</a:t>
            </a:r>
          </a:p>
          <a:p>
            <a:r>
              <a:rPr lang="en-US" dirty="0"/>
              <a:t>•    If the system cannot be properly modularize, building the component necessary for RAD will be problematic.</a:t>
            </a:r>
          </a:p>
          <a:p>
            <a:r>
              <a:rPr lang="en-US" dirty="0"/>
              <a:t>•    RAD is not appropriate when technical risk are high.</a:t>
            </a:r>
          </a:p>
          <a:p>
            <a:r>
              <a:rPr lang="en-US" dirty="0"/>
              <a:t>•    It is like college development projects. we would produce something that performed the required functions, looked good, but usually was not the best quality. Due to time constraints we submit what we have accomplished and take credit.</a:t>
            </a:r>
          </a:p>
          <a:p>
            <a:r>
              <a:rPr lang="en-US" dirty="0"/>
              <a:t>•    The client usually gets a shell of what they want with several sections to be added in future projects(if we get to them).</a:t>
            </a:r>
          </a:p>
          <a:p>
            <a:r>
              <a:rPr lang="en-US" dirty="0"/>
              <a:t>•    Initial project requirements are usually under estimated.</a:t>
            </a:r>
          </a:p>
          <a:p>
            <a:r>
              <a:rPr lang="en-US" dirty="0"/>
              <a:t>•    Client expectations go through the roof. Suddenly they can't wait six months. Even though before RAD  we told them two years or more.</a:t>
            </a:r>
          </a:p>
          <a:p>
            <a:endParaRPr lang="en-US" dirty="0"/>
          </a:p>
        </p:txBody>
      </p:sp>
    </p:spTree>
    <p:extLst>
      <p:ext uri="{BB962C8B-B14F-4D97-AF65-F5344CB8AC3E}">
        <p14:creationId xmlns:p14="http://schemas.microsoft.com/office/powerpoint/2010/main" val="4011623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04A45E-6304-4413-B8B6-83C2B9C71061}"/>
              </a:ext>
            </a:extLst>
          </p:cNvPr>
          <p:cNvSpPr>
            <a:spLocks noGrp="1"/>
          </p:cNvSpPr>
          <p:nvPr>
            <p:ph type="title"/>
          </p:nvPr>
        </p:nvSpPr>
        <p:spPr/>
        <p:txBody>
          <a:bodyPr/>
          <a:lstStyle/>
          <a:p>
            <a:r>
              <a:rPr lang="en-US" dirty="0"/>
              <a:t>Any Questions? </a:t>
            </a:r>
          </a:p>
        </p:txBody>
      </p:sp>
    </p:spTree>
    <p:extLst>
      <p:ext uri="{BB962C8B-B14F-4D97-AF65-F5344CB8AC3E}">
        <p14:creationId xmlns:p14="http://schemas.microsoft.com/office/powerpoint/2010/main" val="1834947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C95B9D-8F4F-4B86-A310-F0A849171DFD}"/>
              </a:ext>
            </a:extLst>
          </p:cNvPr>
          <p:cNvSpPr>
            <a:spLocks noGrp="1"/>
          </p:cNvSpPr>
          <p:nvPr>
            <p:ph type="title"/>
          </p:nvPr>
        </p:nvSpPr>
        <p:spPr/>
        <p:txBody>
          <a:bodyPr/>
          <a:lstStyle/>
          <a:p>
            <a:r>
              <a:rPr lang="en-US" dirty="0"/>
              <a:t>This is all I have for today!</a:t>
            </a:r>
            <a:br>
              <a:rPr lang="en-US" dirty="0"/>
            </a:br>
            <a:r>
              <a:rPr lang="en-US" dirty="0"/>
              <a:t>Thank you for joining the session!</a:t>
            </a:r>
          </a:p>
        </p:txBody>
      </p:sp>
    </p:spTree>
    <p:extLst>
      <p:ext uri="{BB962C8B-B14F-4D97-AF65-F5344CB8AC3E}">
        <p14:creationId xmlns:p14="http://schemas.microsoft.com/office/powerpoint/2010/main" val="2631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41C7-F0BD-4339-80DC-10D00280E045}"/>
              </a:ext>
            </a:extLst>
          </p:cNvPr>
          <p:cNvSpPr>
            <a:spLocks noGrp="1"/>
          </p:cNvSpPr>
          <p:nvPr>
            <p:ph type="title"/>
          </p:nvPr>
        </p:nvSpPr>
        <p:spPr/>
        <p:txBody>
          <a:bodyPr/>
          <a:lstStyle/>
          <a:p>
            <a:pPr algn="ctr"/>
            <a:r>
              <a:rPr lang="en-US" dirty="0"/>
              <a:t>Development Phase</a:t>
            </a:r>
          </a:p>
        </p:txBody>
      </p:sp>
      <p:sp>
        <p:nvSpPr>
          <p:cNvPr id="3" name="Content Placeholder 2">
            <a:extLst>
              <a:ext uri="{FF2B5EF4-FFF2-40B4-BE49-F238E27FC236}">
                <a16:creationId xmlns:a16="http://schemas.microsoft.com/office/drawing/2014/main" id="{45997118-4ACE-4152-A867-7B8E70C81717}"/>
              </a:ext>
            </a:extLst>
          </p:cNvPr>
          <p:cNvSpPr>
            <a:spLocks noGrp="1"/>
          </p:cNvSpPr>
          <p:nvPr>
            <p:ph idx="1"/>
          </p:nvPr>
        </p:nvSpPr>
        <p:spPr>
          <a:xfrm>
            <a:off x="1441824" y="2720041"/>
            <a:ext cx="9710270" cy="3416300"/>
          </a:xfrm>
        </p:spPr>
        <p:txBody>
          <a:bodyPr/>
          <a:lstStyle/>
          <a:p>
            <a:pPr marL="0" indent="0" algn="just">
              <a:buNone/>
            </a:pPr>
            <a:r>
              <a:rPr lang="en-US" b="1" dirty="0"/>
              <a:t>Development</a:t>
            </a:r>
            <a:endParaRPr lang="en-US" dirty="0"/>
          </a:p>
          <a:p>
            <a:pPr algn="just"/>
            <a:r>
              <a:rPr lang="en-US" dirty="0"/>
              <a:t>Only developers will involve in this phase and they will do programmatic part here. This is the longest phase of the SDLC. Developers will divide each module into different tasks and then will start coding/implementing each task. After completion of coding part, developers will do unit testing to find the logical errors in the initial stage.</a:t>
            </a:r>
          </a:p>
          <a:p>
            <a:pPr algn="just"/>
            <a:r>
              <a:rPr lang="en-US" dirty="0"/>
              <a:t>At the time of unit testing, if developers find any major issue or enhancements regarding requirements, they will report to requirements team for further process. After completion of this phase, the system will move to the testing phase.</a:t>
            </a:r>
          </a:p>
          <a:p>
            <a:pPr algn="just"/>
            <a:endParaRPr lang="en-US" dirty="0"/>
          </a:p>
        </p:txBody>
      </p:sp>
    </p:spTree>
    <p:extLst>
      <p:ext uri="{BB962C8B-B14F-4D97-AF65-F5344CB8AC3E}">
        <p14:creationId xmlns:p14="http://schemas.microsoft.com/office/powerpoint/2010/main" val="310585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C937-2C6E-4D51-A6E0-09CEF3B763D2}"/>
              </a:ext>
            </a:extLst>
          </p:cNvPr>
          <p:cNvSpPr>
            <a:spLocks noGrp="1"/>
          </p:cNvSpPr>
          <p:nvPr>
            <p:ph type="title"/>
          </p:nvPr>
        </p:nvSpPr>
        <p:spPr/>
        <p:txBody>
          <a:bodyPr/>
          <a:lstStyle/>
          <a:p>
            <a:pPr algn="ctr"/>
            <a:r>
              <a:rPr lang="en-US" dirty="0"/>
              <a:t>Testing Phase</a:t>
            </a:r>
          </a:p>
        </p:txBody>
      </p:sp>
      <p:sp>
        <p:nvSpPr>
          <p:cNvPr id="3" name="Content Placeholder 2">
            <a:extLst>
              <a:ext uri="{FF2B5EF4-FFF2-40B4-BE49-F238E27FC236}">
                <a16:creationId xmlns:a16="http://schemas.microsoft.com/office/drawing/2014/main" id="{816223B4-E041-404A-97DA-E6EE81A16DAB}"/>
              </a:ext>
            </a:extLst>
          </p:cNvPr>
          <p:cNvSpPr>
            <a:spLocks noGrp="1"/>
          </p:cNvSpPr>
          <p:nvPr>
            <p:ph idx="1"/>
          </p:nvPr>
        </p:nvSpPr>
        <p:spPr>
          <a:xfrm>
            <a:off x="1872131" y="2809688"/>
            <a:ext cx="8825659" cy="3416300"/>
          </a:xfrm>
        </p:spPr>
        <p:txBody>
          <a:bodyPr/>
          <a:lstStyle/>
          <a:p>
            <a:pPr marL="0" indent="0" algn="just">
              <a:buNone/>
            </a:pPr>
            <a:r>
              <a:rPr lang="en-US" b="1" dirty="0"/>
              <a:t>Testing</a:t>
            </a:r>
            <a:endParaRPr lang="en-US" dirty="0"/>
          </a:p>
          <a:p>
            <a:pPr algn="just"/>
            <a:r>
              <a:rPr lang="en-US" dirty="0"/>
              <a:t>Testers will test all the modules developed in the previous phase as a complete system. The QA (quality assurance) will do different kinds of test approaches to certify the application. Testing types are functional testing, system testing, regression, load testing, performance testing, UAT (user acceptance testing) etc.</a:t>
            </a:r>
          </a:p>
          <a:p>
            <a:pPr algn="just"/>
            <a:r>
              <a:rPr lang="en-US" dirty="0"/>
              <a:t>QA team will write test cases for each module with the positive and negative scenarios. If they find any bugs at the time of testing, again the development process will take place.</a:t>
            </a:r>
          </a:p>
          <a:p>
            <a:pPr algn="just"/>
            <a:endParaRPr lang="en-US" dirty="0"/>
          </a:p>
        </p:txBody>
      </p:sp>
    </p:spTree>
    <p:extLst>
      <p:ext uri="{BB962C8B-B14F-4D97-AF65-F5344CB8AC3E}">
        <p14:creationId xmlns:p14="http://schemas.microsoft.com/office/powerpoint/2010/main" val="314521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75A1-8EE6-40F8-9F06-A06EB73145AD}"/>
              </a:ext>
            </a:extLst>
          </p:cNvPr>
          <p:cNvSpPr>
            <a:spLocks noGrp="1"/>
          </p:cNvSpPr>
          <p:nvPr>
            <p:ph type="title"/>
          </p:nvPr>
        </p:nvSpPr>
        <p:spPr/>
        <p:txBody>
          <a:bodyPr/>
          <a:lstStyle/>
          <a:p>
            <a:pPr algn="ctr"/>
            <a:r>
              <a:rPr lang="en-US" dirty="0"/>
              <a:t>Deployment</a:t>
            </a:r>
          </a:p>
        </p:txBody>
      </p:sp>
      <p:sp>
        <p:nvSpPr>
          <p:cNvPr id="3" name="Content Placeholder 2">
            <a:extLst>
              <a:ext uri="{FF2B5EF4-FFF2-40B4-BE49-F238E27FC236}">
                <a16:creationId xmlns:a16="http://schemas.microsoft.com/office/drawing/2014/main" id="{8258ECCF-CEAC-40E0-8995-8D00C6757394}"/>
              </a:ext>
            </a:extLst>
          </p:cNvPr>
          <p:cNvSpPr>
            <a:spLocks noGrp="1"/>
          </p:cNvSpPr>
          <p:nvPr>
            <p:ph idx="1"/>
          </p:nvPr>
        </p:nvSpPr>
        <p:spPr>
          <a:xfrm>
            <a:off x="1939366" y="3526865"/>
            <a:ext cx="8825659" cy="2174688"/>
          </a:xfrm>
        </p:spPr>
        <p:txBody>
          <a:bodyPr/>
          <a:lstStyle/>
          <a:p>
            <a:pPr marL="0" indent="0">
              <a:buNone/>
            </a:pPr>
            <a:r>
              <a:rPr lang="en-US" b="1" dirty="0"/>
              <a:t>Deployment</a:t>
            </a:r>
            <a:endParaRPr lang="en-US" dirty="0"/>
          </a:p>
          <a:p>
            <a:pPr algn="just"/>
            <a:r>
              <a:rPr lang="en-US" dirty="0"/>
              <a:t>After fixing all the defects, the software will handover to the customer. In this phase, UAT (User Acceptance Testing) will take place. And we should prepare a user document in this phase. The software will be delivered to the limited number of users only for Beta testing.</a:t>
            </a:r>
          </a:p>
        </p:txBody>
      </p:sp>
    </p:spTree>
    <p:extLst>
      <p:ext uri="{BB962C8B-B14F-4D97-AF65-F5344CB8AC3E}">
        <p14:creationId xmlns:p14="http://schemas.microsoft.com/office/powerpoint/2010/main" val="31882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162</TotalTime>
  <Words>4750</Words>
  <Application>Microsoft Office PowerPoint</Application>
  <PresentationFormat>Widescreen</PresentationFormat>
  <Paragraphs>347</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Century Gothic</vt:lpstr>
      <vt:lpstr>Wingdings 3</vt:lpstr>
      <vt:lpstr>Ion Boardroom</vt:lpstr>
      <vt:lpstr>Software Development Lifecycle (SDLC) </vt:lpstr>
      <vt:lpstr>What is SDLC?</vt:lpstr>
      <vt:lpstr>Software Development Life Cycle (SDLC) phases</vt:lpstr>
      <vt:lpstr>Phases of SDLC  (in detail)</vt:lpstr>
      <vt:lpstr>Requirement Gathering &amp; Analysis</vt:lpstr>
      <vt:lpstr>Design Phase</vt:lpstr>
      <vt:lpstr>Development Phase</vt:lpstr>
      <vt:lpstr>Testing Phase</vt:lpstr>
      <vt:lpstr>Deployment</vt:lpstr>
      <vt:lpstr>Maintenance</vt:lpstr>
      <vt:lpstr>Why use SDLC?</vt:lpstr>
      <vt:lpstr>Features of SDLC</vt:lpstr>
      <vt:lpstr>Software Testing Life Cycle (STLC) </vt:lpstr>
      <vt:lpstr>What is STLC?</vt:lpstr>
      <vt:lpstr>Software Testing Life Cycle –STLC Phases</vt:lpstr>
      <vt:lpstr>Phases of STLC (in detail)</vt:lpstr>
      <vt:lpstr>Requirement Analysis </vt:lpstr>
      <vt:lpstr>Requirement Analysis</vt:lpstr>
      <vt:lpstr>Test Planning </vt:lpstr>
      <vt:lpstr>Test Case Development </vt:lpstr>
      <vt:lpstr>Test Environment Setup </vt:lpstr>
      <vt:lpstr>Test Environment Setup</vt:lpstr>
      <vt:lpstr>Test Execution </vt:lpstr>
      <vt:lpstr>Test Execution </vt:lpstr>
      <vt:lpstr>Test Cycle Closure </vt:lpstr>
      <vt:lpstr>Test Cycle Closure </vt:lpstr>
      <vt:lpstr>Why use STLC?</vt:lpstr>
      <vt:lpstr>Features of STLC</vt:lpstr>
      <vt:lpstr>SDLC Vs STLC</vt:lpstr>
      <vt:lpstr>What is Entry and Exit Criteria? </vt:lpstr>
      <vt:lpstr>Types of software development models</vt:lpstr>
      <vt:lpstr>SDLC – Waterfall Method</vt:lpstr>
      <vt:lpstr>SDLC – Waterfall Method</vt:lpstr>
      <vt:lpstr>SDLC – Waterfall Method - Phases</vt:lpstr>
      <vt:lpstr>SDLC – Waterfall Method - Phases</vt:lpstr>
      <vt:lpstr>SDLC – Waterfall Method - Phases</vt:lpstr>
      <vt:lpstr>SDLC – Waterfall Method - Phases</vt:lpstr>
      <vt:lpstr>Waterfall Model - Application </vt:lpstr>
      <vt:lpstr>Waterfall Model - Advantages </vt:lpstr>
      <vt:lpstr>Waterfall Model - Advantages</vt:lpstr>
      <vt:lpstr>Waterfall Model - Disadvantages</vt:lpstr>
      <vt:lpstr>Waterfall Model - Disadvantages</vt:lpstr>
      <vt:lpstr>SDLC - Agile Model </vt:lpstr>
      <vt:lpstr>SDLC - Agile Model </vt:lpstr>
      <vt:lpstr>SDLC - Agile Model </vt:lpstr>
      <vt:lpstr>SDLC - Agile Model </vt:lpstr>
      <vt:lpstr>SDLC - Agile Model</vt:lpstr>
      <vt:lpstr>Agile Model - Pros and Cons </vt:lpstr>
      <vt:lpstr>Agile Model - Pros</vt:lpstr>
      <vt:lpstr>Agile Model - Pros </vt:lpstr>
      <vt:lpstr>Agile Model - Cons</vt:lpstr>
      <vt:lpstr>Agile Model - Cons</vt:lpstr>
      <vt:lpstr>Agile Vs. Other Models</vt:lpstr>
      <vt:lpstr>Agile Vs. Other Models</vt:lpstr>
      <vt:lpstr>SDLC - Iterative Model</vt:lpstr>
      <vt:lpstr>SDLC - Iterative Model</vt:lpstr>
      <vt:lpstr>SDLC - Iterative Model</vt:lpstr>
      <vt:lpstr>SDLC - Iterative Model</vt:lpstr>
      <vt:lpstr>SDLC - RAD Model</vt:lpstr>
      <vt:lpstr>SDLC - RAD Model</vt:lpstr>
      <vt:lpstr>SDLC – RAD Model Phases</vt:lpstr>
      <vt:lpstr>SDLC – RAD Model </vt:lpstr>
      <vt:lpstr>SDLC – RAD Model </vt:lpstr>
      <vt:lpstr>Any Questions? </vt:lpstr>
      <vt:lpstr>This is all I have for today! Thank you for joining the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Lifecycle (SDLC)</dc:title>
  <dc:creator>Tarundeep Kalra</dc:creator>
  <cp:lastModifiedBy>md wahidul islam</cp:lastModifiedBy>
  <cp:revision>10</cp:revision>
  <dcterms:created xsi:type="dcterms:W3CDTF">2019-10-01T03:50:28Z</dcterms:created>
  <dcterms:modified xsi:type="dcterms:W3CDTF">2020-01-24T15:51:51Z</dcterms:modified>
</cp:coreProperties>
</file>