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3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32064-8D2C-4D34-A89E-F1E846C6771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9E1CB-3493-469B-8AA3-3D6F7EE947A0}">
      <dgm:prSet phldrT="[Text]"/>
      <dgm:spPr/>
      <dgm:t>
        <a:bodyPr/>
        <a:lstStyle/>
        <a:p>
          <a:r>
            <a:rPr lang="en-US" dirty="0"/>
            <a:t>DBMS</a:t>
          </a:r>
        </a:p>
      </dgm:t>
    </dgm:pt>
    <dgm:pt modelId="{E14CA92B-AD38-468C-9CF6-16F358DD1D3B}" type="parTrans" cxnId="{17408D46-5239-4357-95C1-ED6CD84446E1}">
      <dgm:prSet/>
      <dgm:spPr/>
      <dgm:t>
        <a:bodyPr/>
        <a:lstStyle/>
        <a:p>
          <a:endParaRPr lang="en-US"/>
        </a:p>
      </dgm:t>
    </dgm:pt>
    <dgm:pt modelId="{0FD1C91F-3DA5-4FDD-810A-3A4E7EB2B946}" type="sibTrans" cxnId="{17408D46-5239-4357-95C1-ED6CD84446E1}">
      <dgm:prSet/>
      <dgm:spPr/>
      <dgm:t>
        <a:bodyPr/>
        <a:lstStyle/>
        <a:p>
          <a:endParaRPr lang="en-US"/>
        </a:p>
      </dgm:t>
    </dgm:pt>
    <dgm:pt modelId="{9C99B1DB-48B3-46F1-BD14-061162BC048A}">
      <dgm:prSet phldrT="[Text]"/>
      <dgm:spPr/>
      <dgm:t>
        <a:bodyPr/>
        <a:lstStyle/>
        <a:p>
          <a:r>
            <a:rPr lang="en-US" dirty="0"/>
            <a:t>Hierarchical</a:t>
          </a:r>
        </a:p>
      </dgm:t>
    </dgm:pt>
    <dgm:pt modelId="{08E23A53-3A24-43A3-AD77-E9EB54CEA27E}" type="parTrans" cxnId="{00A4979F-96F4-4DBF-8311-4131D88F7B49}">
      <dgm:prSet/>
      <dgm:spPr/>
      <dgm:t>
        <a:bodyPr/>
        <a:lstStyle/>
        <a:p>
          <a:endParaRPr lang="en-US"/>
        </a:p>
      </dgm:t>
    </dgm:pt>
    <dgm:pt modelId="{75F0D326-5ABA-4119-B04B-160C8D657FCF}" type="sibTrans" cxnId="{00A4979F-96F4-4DBF-8311-4131D88F7B49}">
      <dgm:prSet/>
      <dgm:spPr/>
      <dgm:t>
        <a:bodyPr/>
        <a:lstStyle/>
        <a:p>
          <a:endParaRPr lang="en-US"/>
        </a:p>
      </dgm:t>
    </dgm:pt>
    <dgm:pt modelId="{577EDAFA-7CFF-40CE-B350-C8B38FF64F97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6654EA98-FC72-497B-919C-A3F644AA7EE9}" type="parTrans" cxnId="{244DF92B-81FB-4D7B-B07B-80C9317B2B50}">
      <dgm:prSet/>
      <dgm:spPr/>
      <dgm:t>
        <a:bodyPr/>
        <a:lstStyle/>
        <a:p>
          <a:endParaRPr lang="en-US"/>
        </a:p>
      </dgm:t>
    </dgm:pt>
    <dgm:pt modelId="{81411D01-5375-49A7-B716-22902851DB5D}" type="sibTrans" cxnId="{244DF92B-81FB-4D7B-B07B-80C9317B2B50}">
      <dgm:prSet/>
      <dgm:spPr/>
      <dgm:t>
        <a:bodyPr/>
        <a:lstStyle/>
        <a:p>
          <a:endParaRPr lang="en-US"/>
        </a:p>
      </dgm:t>
    </dgm:pt>
    <dgm:pt modelId="{668ED2C0-4ACA-45C2-88B3-A620652D0533}">
      <dgm:prSet phldrT="[Text]"/>
      <dgm:spPr/>
      <dgm:t>
        <a:bodyPr/>
        <a:lstStyle/>
        <a:p>
          <a:r>
            <a:rPr lang="en-US" dirty="0"/>
            <a:t>Relational</a:t>
          </a:r>
        </a:p>
      </dgm:t>
    </dgm:pt>
    <dgm:pt modelId="{3516D44F-6595-4175-B7B5-3ADE0782A54C}" type="parTrans" cxnId="{37281FEB-8229-4D33-8839-4BFED1A7EEDA}">
      <dgm:prSet/>
      <dgm:spPr/>
      <dgm:t>
        <a:bodyPr/>
        <a:lstStyle/>
        <a:p>
          <a:endParaRPr lang="en-US"/>
        </a:p>
      </dgm:t>
    </dgm:pt>
    <dgm:pt modelId="{E2182C0E-4899-44CC-A053-31E33EC8D8F0}" type="sibTrans" cxnId="{37281FEB-8229-4D33-8839-4BFED1A7EEDA}">
      <dgm:prSet/>
      <dgm:spPr/>
      <dgm:t>
        <a:bodyPr/>
        <a:lstStyle/>
        <a:p>
          <a:endParaRPr lang="en-US"/>
        </a:p>
      </dgm:t>
    </dgm:pt>
    <dgm:pt modelId="{6B2BC564-BB71-4738-8E10-8CB70D0B6ED3}">
      <dgm:prSet phldrT="[Text]"/>
      <dgm:spPr/>
      <dgm:t>
        <a:bodyPr/>
        <a:lstStyle/>
        <a:p>
          <a:r>
            <a:rPr lang="en-US" dirty="0"/>
            <a:t>Object</a:t>
          </a:r>
        </a:p>
        <a:p>
          <a:r>
            <a:rPr lang="en-US" dirty="0"/>
            <a:t>Oriented</a:t>
          </a:r>
        </a:p>
      </dgm:t>
    </dgm:pt>
    <dgm:pt modelId="{3A953F79-C760-476B-A76B-412D6822E433}" type="parTrans" cxnId="{DB58385B-5C98-4EBD-9DB4-994B73291813}">
      <dgm:prSet/>
      <dgm:spPr/>
      <dgm:t>
        <a:bodyPr/>
        <a:lstStyle/>
        <a:p>
          <a:endParaRPr lang="en-US"/>
        </a:p>
      </dgm:t>
    </dgm:pt>
    <dgm:pt modelId="{BE4C3895-40C2-4E5F-9DFC-1AB2BF566D23}" type="sibTrans" cxnId="{DB58385B-5C98-4EBD-9DB4-994B73291813}">
      <dgm:prSet/>
      <dgm:spPr/>
      <dgm:t>
        <a:bodyPr/>
        <a:lstStyle/>
        <a:p>
          <a:endParaRPr lang="en-US"/>
        </a:p>
      </dgm:t>
    </dgm:pt>
    <dgm:pt modelId="{518BE39B-0AA2-45CF-9A4C-03565134C122}" type="pres">
      <dgm:prSet presAssocID="{1A432064-8D2C-4D34-A89E-F1E846C6771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974162C-4816-4A3B-AFC2-CCDBF5C8F4E4}" type="pres">
      <dgm:prSet presAssocID="{1A432064-8D2C-4D34-A89E-F1E846C6771F}" presName="matrix" presStyleCnt="0"/>
      <dgm:spPr/>
    </dgm:pt>
    <dgm:pt modelId="{E5E83BF2-1D81-4457-80C6-9474666189EB}" type="pres">
      <dgm:prSet presAssocID="{1A432064-8D2C-4D34-A89E-F1E846C6771F}" presName="tile1" presStyleLbl="node1" presStyleIdx="0" presStyleCnt="4" custLinFactNeighborX="0"/>
      <dgm:spPr/>
    </dgm:pt>
    <dgm:pt modelId="{F544C7CC-0C12-4006-94D0-58212205EA15}" type="pres">
      <dgm:prSet presAssocID="{1A432064-8D2C-4D34-A89E-F1E846C6771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6B1583-F6B4-4C65-8FB9-EDF5E4B9CC1F}" type="pres">
      <dgm:prSet presAssocID="{1A432064-8D2C-4D34-A89E-F1E846C6771F}" presName="tile2" presStyleLbl="node1" presStyleIdx="1" presStyleCnt="4"/>
      <dgm:spPr/>
    </dgm:pt>
    <dgm:pt modelId="{FA8DC73E-7B65-4D5E-BF3C-01F313167661}" type="pres">
      <dgm:prSet presAssocID="{1A432064-8D2C-4D34-A89E-F1E846C6771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BC9E9C-E4C9-4DD0-B07C-5E7B401BFF55}" type="pres">
      <dgm:prSet presAssocID="{1A432064-8D2C-4D34-A89E-F1E846C6771F}" presName="tile3" presStyleLbl="node1" presStyleIdx="2" presStyleCnt="4"/>
      <dgm:spPr/>
    </dgm:pt>
    <dgm:pt modelId="{D20B51FB-5F28-4E56-A7ED-77F9A940415A}" type="pres">
      <dgm:prSet presAssocID="{1A432064-8D2C-4D34-A89E-F1E846C6771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BBCA0-9E4A-4C4F-B507-F084BFC67929}" type="pres">
      <dgm:prSet presAssocID="{1A432064-8D2C-4D34-A89E-F1E846C6771F}" presName="tile4" presStyleLbl="node1" presStyleIdx="3" presStyleCnt="4"/>
      <dgm:spPr/>
    </dgm:pt>
    <dgm:pt modelId="{565CC41C-E90C-4604-92CD-B3C05BED0DC5}" type="pres">
      <dgm:prSet presAssocID="{1A432064-8D2C-4D34-A89E-F1E846C6771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70E9EC-B185-4FC1-A851-321384EDD2C4}" type="pres">
      <dgm:prSet presAssocID="{1A432064-8D2C-4D34-A89E-F1E846C6771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E254F02-5BD7-404C-9945-174DDE3EE8AD}" type="presOf" srcId="{577EDAFA-7CFF-40CE-B350-C8B38FF64F97}" destId="{FA8DC73E-7B65-4D5E-BF3C-01F313167661}" srcOrd="1" destOrd="0" presId="urn:microsoft.com/office/officeart/2005/8/layout/matrix1"/>
    <dgm:cxn modelId="{945A1513-7C30-43DD-8A7C-C0B77E2C705A}" type="presOf" srcId="{6B2BC564-BB71-4738-8E10-8CB70D0B6ED3}" destId="{565CC41C-E90C-4604-92CD-B3C05BED0DC5}" srcOrd="1" destOrd="0" presId="urn:microsoft.com/office/officeart/2005/8/layout/matrix1"/>
    <dgm:cxn modelId="{8D860414-0562-48CE-B542-FF41A4EFD514}" type="presOf" srcId="{1A432064-8D2C-4D34-A89E-F1E846C6771F}" destId="{518BE39B-0AA2-45CF-9A4C-03565134C122}" srcOrd="0" destOrd="0" presId="urn:microsoft.com/office/officeart/2005/8/layout/matrix1"/>
    <dgm:cxn modelId="{244DF92B-81FB-4D7B-B07B-80C9317B2B50}" srcId="{0CD9E1CB-3493-469B-8AA3-3D6F7EE947A0}" destId="{577EDAFA-7CFF-40CE-B350-C8B38FF64F97}" srcOrd="1" destOrd="0" parTransId="{6654EA98-FC72-497B-919C-A3F644AA7EE9}" sibTransId="{81411D01-5375-49A7-B716-22902851DB5D}"/>
    <dgm:cxn modelId="{BC010C2C-1AC9-4D97-9499-30B91A8A230C}" type="presOf" srcId="{6B2BC564-BB71-4738-8E10-8CB70D0B6ED3}" destId="{540BBCA0-9E4A-4C4F-B507-F084BFC67929}" srcOrd="0" destOrd="0" presId="urn:microsoft.com/office/officeart/2005/8/layout/matrix1"/>
    <dgm:cxn modelId="{8A02FF35-4D1C-475E-AC7D-83BC87BC1207}" type="presOf" srcId="{0CD9E1CB-3493-469B-8AA3-3D6F7EE947A0}" destId="{B470E9EC-B185-4FC1-A851-321384EDD2C4}" srcOrd="0" destOrd="0" presId="urn:microsoft.com/office/officeart/2005/8/layout/matrix1"/>
    <dgm:cxn modelId="{DB58385B-5C98-4EBD-9DB4-994B73291813}" srcId="{0CD9E1CB-3493-469B-8AA3-3D6F7EE947A0}" destId="{6B2BC564-BB71-4738-8E10-8CB70D0B6ED3}" srcOrd="3" destOrd="0" parTransId="{3A953F79-C760-476B-A76B-412D6822E433}" sibTransId="{BE4C3895-40C2-4E5F-9DFC-1AB2BF566D23}"/>
    <dgm:cxn modelId="{17408D46-5239-4357-95C1-ED6CD84446E1}" srcId="{1A432064-8D2C-4D34-A89E-F1E846C6771F}" destId="{0CD9E1CB-3493-469B-8AA3-3D6F7EE947A0}" srcOrd="0" destOrd="0" parTransId="{E14CA92B-AD38-468C-9CF6-16F358DD1D3B}" sibTransId="{0FD1C91F-3DA5-4FDD-810A-3A4E7EB2B946}"/>
    <dgm:cxn modelId="{ABB01950-E604-4246-8446-2870B832D701}" type="presOf" srcId="{577EDAFA-7CFF-40CE-B350-C8B38FF64F97}" destId="{566B1583-F6B4-4C65-8FB9-EDF5E4B9CC1F}" srcOrd="0" destOrd="0" presId="urn:microsoft.com/office/officeart/2005/8/layout/matrix1"/>
    <dgm:cxn modelId="{AE9BCB96-7CEA-4E37-BF66-970817975D29}" type="presOf" srcId="{9C99B1DB-48B3-46F1-BD14-061162BC048A}" destId="{F544C7CC-0C12-4006-94D0-58212205EA15}" srcOrd="1" destOrd="0" presId="urn:microsoft.com/office/officeart/2005/8/layout/matrix1"/>
    <dgm:cxn modelId="{00A4979F-96F4-4DBF-8311-4131D88F7B49}" srcId="{0CD9E1CB-3493-469B-8AA3-3D6F7EE947A0}" destId="{9C99B1DB-48B3-46F1-BD14-061162BC048A}" srcOrd="0" destOrd="0" parTransId="{08E23A53-3A24-43A3-AD77-E9EB54CEA27E}" sibTransId="{75F0D326-5ABA-4119-B04B-160C8D657FCF}"/>
    <dgm:cxn modelId="{7265FDE5-8B3F-47DD-818B-E5F64ED7EFE0}" type="presOf" srcId="{9C99B1DB-48B3-46F1-BD14-061162BC048A}" destId="{E5E83BF2-1D81-4457-80C6-9474666189EB}" srcOrd="0" destOrd="0" presId="urn:microsoft.com/office/officeart/2005/8/layout/matrix1"/>
    <dgm:cxn modelId="{37281FEB-8229-4D33-8839-4BFED1A7EEDA}" srcId="{0CD9E1CB-3493-469B-8AA3-3D6F7EE947A0}" destId="{668ED2C0-4ACA-45C2-88B3-A620652D0533}" srcOrd="2" destOrd="0" parTransId="{3516D44F-6595-4175-B7B5-3ADE0782A54C}" sibTransId="{E2182C0E-4899-44CC-A053-31E33EC8D8F0}"/>
    <dgm:cxn modelId="{369575EC-11CA-4C07-B3C2-7BD99F48C4FD}" type="presOf" srcId="{668ED2C0-4ACA-45C2-88B3-A620652D0533}" destId="{D20B51FB-5F28-4E56-A7ED-77F9A940415A}" srcOrd="1" destOrd="0" presId="urn:microsoft.com/office/officeart/2005/8/layout/matrix1"/>
    <dgm:cxn modelId="{4BC0EEFB-0928-4DF3-AF1A-48495D4DB026}" type="presOf" srcId="{668ED2C0-4ACA-45C2-88B3-A620652D0533}" destId="{60BC9E9C-E4C9-4DD0-B07C-5E7B401BFF55}" srcOrd="0" destOrd="0" presId="urn:microsoft.com/office/officeart/2005/8/layout/matrix1"/>
    <dgm:cxn modelId="{68D60CF5-97F1-4807-94EB-5195D3FC35CD}" type="presParOf" srcId="{518BE39B-0AA2-45CF-9A4C-03565134C122}" destId="{3974162C-4816-4A3B-AFC2-CCDBF5C8F4E4}" srcOrd="0" destOrd="0" presId="urn:microsoft.com/office/officeart/2005/8/layout/matrix1"/>
    <dgm:cxn modelId="{8BCF302C-A5BD-4157-A564-216121EFE393}" type="presParOf" srcId="{3974162C-4816-4A3B-AFC2-CCDBF5C8F4E4}" destId="{E5E83BF2-1D81-4457-80C6-9474666189EB}" srcOrd="0" destOrd="0" presId="urn:microsoft.com/office/officeart/2005/8/layout/matrix1"/>
    <dgm:cxn modelId="{5F73B6D8-4E31-4012-82BC-7D1059398E5A}" type="presParOf" srcId="{3974162C-4816-4A3B-AFC2-CCDBF5C8F4E4}" destId="{F544C7CC-0C12-4006-94D0-58212205EA15}" srcOrd="1" destOrd="0" presId="urn:microsoft.com/office/officeart/2005/8/layout/matrix1"/>
    <dgm:cxn modelId="{2B7286DB-E36D-4E4E-90B2-1586C6C9444E}" type="presParOf" srcId="{3974162C-4816-4A3B-AFC2-CCDBF5C8F4E4}" destId="{566B1583-F6B4-4C65-8FB9-EDF5E4B9CC1F}" srcOrd="2" destOrd="0" presId="urn:microsoft.com/office/officeart/2005/8/layout/matrix1"/>
    <dgm:cxn modelId="{AA3F4DA7-3F1B-4E9D-AF21-03B8FFF01709}" type="presParOf" srcId="{3974162C-4816-4A3B-AFC2-CCDBF5C8F4E4}" destId="{FA8DC73E-7B65-4D5E-BF3C-01F313167661}" srcOrd="3" destOrd="0" presId="urn:microsoft.com/office/officeart/2005/8/layout/matrix1"/>
    <dgm:cxn modelId="{6595F307-BEF2-45A4-B7BC-F238F68754DF}" type="presParOf" srcId="{3974162C-4816-4A3B-AFC2-CCDBF5C8F4E4}" destId="{60BC9E9C-E4C9-4DD0-B07C-5E7B401BFF55}" srcOrd="4" destOrd="0" presId="urn:microsoft.com/office/officeart/2005/8/layout/matrix1"/>
    <dgm:cxn modelId="{3AC6D1DE-EB15-4A94-B089-5CB1524FD83E}" type="presParOf" srcId="{3974162C-4816-4A3B-AFC2-CCDBF5C8F4E4}" destId="{D20B51FB-5F28-4E56-A7ED-77F9A940415A}" srcOrd="5" destOrd="0" presId="urn:microsoft.com/office/officeart/2005/8/layout/matrix1"/>
    <dgm:cxn modelId="{8187ED7F-F02C-4DB3-8500-5F7C88483012}" type="presParOf" srcId="{3974162C-4816-4A3B-AFC2-CCDBF5C8F4E4}" destId="{540BBCA0-9E4A-4C4F-B507-F084BFC67929}" srcOrd="6" destOrd="0" presId="urn:microsoft.com/office/officeart/2005/8/layout/matrix1"/>
    <dgm:cxn modelId="{42B7D24A-0E0F-455F-BD5F-80DE85CAC87A}" type="presParOf" srcId="{3974162C-4816-4A3B-AFC2-CCDBF5C8F4E4}" destId="{565CC41C-E90C-4604-92CD-B3C05BED0DC5}" srcOrd="7" destOrd="0" presId="urn:microsoft.com/office/officeart/2005/8/layout/matrix1"/>
    <dgm:cxn modelId="{D3E9EA70-B9A1-4E18-96F8-10EEF15D39EC}" type="presParOf" srcId="{518BE39B-0AA2-45CF-9A4C-03565134C122}" destId="{B470E9EC-B185-4FC1-A851-321384EDD2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83BF2-1D81-4457-80C6-9474666189EB}">
      <dsp:nvSpPr>
        <dsp:cNvPr id="0" name=""/>
        <dsp:cNvSpPr/>
      </dsp:nvSpPr>
      <dsp:spPr>
        <a:xfrm rot="16200000">
          <a:off x="609600" y="-609600"/>
          <a:ext cx="1181099" cy="2400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Hierarchical</a:t>
          </a:r>
        </a:p>
      </dsp:txBody>
      <dsp:txXfrm rot="5400000">
        <a:off x="0" y="0"/>
        <a:ext cx="2400300" cy="885825"/>
      </dsp:txXfrm>
    </dsp:sp>
    <dsp:sp modelId="{566B1583-F6B4-4C65-8FB9-EDF5E4B9CC1F}">
      <dsp:nvSpPr>
        <dsp:cNvPr id="0" name=""/>
        <dsp:cNvSpPr/>
      </dsp:nvSpPr>
      <dsp:spPr>
        <a:xfrm>
          <a:off x="2400300" y="0"/>
          <a:ext cx="2400300" cy="1181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</a:t>
          </a:r>
        </a:p>
      </dsp:txBody>
      <dsp:txXfrm>
        <a:off x="2400300" y="0"/>
        <a:ext cx="2400300" cy="885825"/>
      </dsp:txXfrm>
    </dsp:sp>
    <dsp:sp modelId="{60BC9E9C-E4C9-4DD0-B07C-5E7B401BFF55}">
      <dsp:nvSpPr>
        <dsp:cNvPr id="0" name=""/>
        <dsp:cNvSpPr/>
      </dsp:nvSpPr>
      <dsp:spPr>
        <a:xfrm rot="10800000">
          <a:off x="0" y="1181099"/>
          <a:ext cx="2400300" cy="1181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Relational</a:t>
          </a:r>
        </a:p>
      </dsp:txBody>
      <dsp:txXfrm rot="10800000">
        <a:off x="0" y="1476374"/>
        <a:ext cx="2400300" cy="885825"/>
      </dsp:txXfrm>
    </dsp:sp>
    <dsp:sp modelId="{540BBCA0-9E4A-4C4F-B507-F084BFC67929}">
      <dsp:nvSpPr>
        <dsp:cNvPr id="0" name=""/>
        <dsp:cNvSpPr/>
      </dsp:nvSpPr>
      <dsp:spPr>
        <a:xfrm rot="5400000">
          <a:off x="3009900" y="571499"/>
          <a:ext cx="1181099" cy="2400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Oriented</a:t>
          </a:r>
        </a:p>
      </dsp:txBody>
      <dsp:txXfrm rot="-5400000">
        <a:off x="2400300" y="1476374"/>
        <a:ext cx="2400300" cy="885825"/>
      </dsp:txXfrm>
    </dsp:sp>
    <dsp:sp modelId="{B470E9EC-B185-4FC1-A851-321384EDD2C4}">
      <dsp:nvSpPr>
        <dsp:cNvPr id="0" name=""/>
        <dsp:cNvSpPr/>
      </dsp:nvSpPr>
      <dsp:spPr>
        <a:xfrm>
          <a:off x="1680210" y="885824"/>
          <a:ext cx="1440180" cy="59054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DBMS</a:t>
          </a:r>
        </a:p>
      </dsp:txBody>
      <dsp:txXfrm>
        <a:off x="1709038" y="914652"/>
        <a:ext cx="1382524" cy="532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A8EF-65A6-4F49-9282-A7098D63E78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71B9C-2FA5-42DF-B1C2-D8B22196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346235-2676-48EC-8B09-E2291136A52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5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8DB452-82B0-47C7-AB83-F11E3D0DAB5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35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It is a conditional clause.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So you select a column_name From a table Where the column name is equal to a certain value. English-like language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7B4DC4-8854-4EC9-8FDB-99364811625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69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D1355-C3EE-484A-80F0-F78141CA77ED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71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9F8E4B-ADE7-46B0-9FD7-37F2637DFD35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35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B9A8F5-8EE4-4ABC-92A1-E828FC22139B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9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E32FC3-1299-40F6-84F7-796BD748F74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53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D91E2E-1188-42A4-96A9-21023F732225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62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161ADB-DB47-4637-8EED-1824C13C167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9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D33C8-6D26-44C9-810F-43C7E78F9FA9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7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7CC150-E6E1-475E-8F8E-6102672C6D7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52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We’ll be using command-based SQL queries for this lesson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A5BB62-5B74-4AA2-B860-E3E100125ED9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205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3200D-BA6A-4BD9-99B1-8BD2F76AE80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47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BCADA6-E28B-4626-ADCE-D327C899C505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828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F9B9F5-CCBF-4E4E-B03A-B55F3FB29057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0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CF3606-48CE-4169-AF74-36B30A5CED7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584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FDA55D-590F-45C0-A54C-51E85A55170B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96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B46917-AB4C-4554-A527-81563537CA61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874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>
                <a:solidFill>
                  <a:srgbClr val="FF0000"/>
                </a:solidFill>
              </a:rPr>
              <a:t>Please remember</a:t>
            </a:r>
            <a:r>
              <a:rPr lang="en-US" altLang="en-US"/>
              <a:t>: Rownum is always used with less than sign (&lt;)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2839A-F72E-4A6D-BDBE-86ECC6AD917D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8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EDD832-BAEE-49CC-B6CE-08F79E0D6C3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14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2B34F7-E97F-4FE7-9ADF-FCDE655547C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613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77CEBD-4611-40C0-8E63-2439DA15548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5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063B69-DACC-4473-8DDB-B0FE403275B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573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DB9C7A-FAA8-4AA3-BB0D-2CFAF4815AA4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57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4694A1-0F10-4671-8C90-D4AD1DA42A49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11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FAC976-3FAA-4132-9B51-49C5F884DE6B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975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Think of a </a:t>
            </a:r>
            <a:r>
              <a:rPr lang="en-US" altLang="en-US" b="1"/>
              <a:t>schema</a:t>
            </a:r>
            <a:r>
              <a:rPr lang="en-US" altLang="en-US"/>
              <a:t> as a container of objects.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9D066C-1DDE-43CF-A6F4-5807F2EE240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566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E46B5-36C9-42AE-A3EF-AF518536B4A6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80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7ABC77-4A6E-4B3F-89EC-A19F6FDED367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390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460D4-30CC-4C1D-A6A6-1481089D0F20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816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will not show salaries of those employees who don’t belong to any department, as well as departments that do not have employees (Non-matching records). If you look at the database schema, </a:t>
            </a:r>
            <a:r>
              <a:rPr lang="en-US" altLang="en-US" b="1"/>
              <a:t>The Foreign key in the Child table (i.e. the Employee Table) will generally reference a Primary key in the Parent table (i.e. the Departments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A383B-6A2C-49A8-8A2E-65FE54E8D406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862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look at the database schema, </a:t>
            </a:r>
            <a:r>
              <a:rPr lang="en-US" altLang="en-US" b="1"/>
              <a:t>The Foreign key in the Child table (i.e. the Departments Table) will generally reference a Primary key in the Parent table (i.e. the Locations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4A4CFF-5084-4942-9D64-F443CB570786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95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look at the database schema, </a:t>
            </a:r>
            <a:r>
              <a:rPr lang="en-US" altLang="en-US" b="1"/>
              <a:t>The Foreign key in the Child table (i.e. the Locations Table) will generally reference a Primary key in the Parent table (i.e. the Country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0CFF2F-5886-4E6B-B178-655795D2BBC6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7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F56FF-76A5-478A-8B02-F88A8E2C2EB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89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look at the database schema, </a:t>
            </a:r>
            <a:r>
              <a:rPr lang="en-US" altLang="en-US" b="1"/>
              <a:t>The Foreign key in the Child table (i.e. the Country Table) will generally reference a Primary key in the Parent table (i.e. the Region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68B346-1277-4F30-A507-935888BD4894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2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look at the database schema, </a:t>
            </a:r>
            <a:r>
              <a:rPr lang="en-US" altLang="en-US" b="1"/>
              <a:t>The Foreign key in the Child table (i.e. the Job History Table) will generally reference a Primary key in the Parent table (i.e. the Departments Table).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/>
              <a:t>And, The Foreign key in the Child table (i.e. the Job History Table) will generally reference a Primary key in the Parent table (i.e. the Jobs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 b="1"/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If you look at the database schema, </a:t>
            </a:r>
            <a:r>
              <a:rPr lang="en-US" altLang="en-US" b="1"/>
              <a:t>The Foreign key in the Child table (i.e. the Country Table) will generally reference a Primary key in the Parent table (i.e. the Region Table).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0B8760-9F6A-4493-A299-FF17EE06969A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64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3F2F71-D3B7-4718-A723-0F243B62874F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25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So, the (+) on the left side means, SQL will take matching and non-matching records from table 2 (i.e. all the rows) and only matching records from table 1.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BA3E15-5B6B-4CF4-BB60-4A8EADE3ED90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43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09F6E-647F-4F9D-97E5-BA2B1BD93544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097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So, the (+) on the right side means, SQL will take matching and non-matching records from table 1 (i.e. all the rows) and only matching records from table 2.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C0011-ACCF-4040-82AB-31990A65151D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409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Don’t run this query.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6D811A-6911-4923-8498-ED3E31950DB7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98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5E2806-34EB-49F4-9ABE-72A68C6DFC40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4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516EA7-913E-43E3-8C7E-3669E3098DD3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395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Show the 2</a:t>
            </a:r>
            <a:r>
              <a:rPr lang="en-US" altLang="en-US" baseline="30000"/>
              <a:t>nd</a:t>
            </a:r>
            <a:r>
              <a:rPr lang="en-US" altLang="en-US"/>
              <a:t> query results to the audience from Slide 40; then show the results from the 1</a:t>
            </a:r>
            <a:r>
              <a:rPr lang="en-US" altLang="en-US" baseline="30000"/>
              <a:t>st</a:t>
            </a:r>
            <a:r>
              <a:rPr lang="en-US" altLang="en-US"/>
              <a:t> query on SQL.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F30FB-51B2-4CE0-B864-A617A74B7B41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4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For the purposes of our lesson, we’ll be using Oracle Database 10g Express edition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1E785-9B9E-4F43-93D4-FE6BAF21B47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3512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267E22-5281-4ED8-A2FE-E88373AD2797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39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0B7387-E99E-47E2-870A-E00D837927F7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8121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28FF01-C89E-4BEA-B41D-857397490499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23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80F76-3390-4ECF-AE8F-B168A7E9DC7F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72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32372-BC34-473B-8CD8-C60E82D5DDBF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668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SQL self-join can be any form of join such as inner join, outer join….so you can apply any join to the SQL self-join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A4FBDF-6FEE-409D-A8AC-B00C1E394396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723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To see how the employees were matched up with their managers, let’s look into the employees’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SELECT e.first_name Employee_first_name, e.last_name Employee_last_name, e.employee_id, e.manager_id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582652-B379-4240-A608-132F9FC41779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202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To find the employees managed by STEVEN KING just change (e.first_name) and (e.last_name) to (m.first_name) and (m.last_name)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E5953E-2691-4A3E-9364-92B3A7C8B36D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2765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F9E770-87C4-4755-BF62-85A4D73C7847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865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73B8A4-A166-449B-83D1-4CF94C52985A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70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5E9185-62A5-497F-A6C0-1765023E3CFA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892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CB215-13AA-4CEC-B08B-C18365A7962B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760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ACA167-7C78-4763-99CE-C0A096C5BC25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262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E407F-2899-44B3-8DC6-1FEE43E7397A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9474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Start with: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SELECT AVG(salary)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FROM employees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GROUP BY department_id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0B0E5D-00A6-4B37-A8CF-0001FE36976A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483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83F4C-1F4E-4F0C-8915-698D8B11D0C7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05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EA4381-6FE0-41B1-8E3B-F9FCF6BB8BC4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945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C58C60-43B3-4350-96B3-233ECC75368B}" type="slidenum">
              <a:rPr lang="en-US" altLang="en-US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52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In this case, the Income Tax function is returning a value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C30893-8ED0-411B-9170-0AB06720DCB6}" type="slidenum">
              <a:rPr lang="en-US" altLang="en-US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0600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78E481-7DDC-464D-8118-BE6A074FDEAD}" type="slidenum">
              <a:rPr lang="en-US" altLang="en-US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333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Refer to slide 73 for UPDATE query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If you want to keep the percentage open to change in the same procedure, then all you need to do is: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CREATE OR REPLACE PROCEDURE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Raise_percent_salary (id Number)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BEGIN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UPDATE employees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SET salary=salary+(salary*raisepercent/100)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WHERE employee_id=id</a:t>
            </a:r>
            <a:r>
              <a:rPr lang="en-US" altLang="en-US"/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END </a:t>
            </a:r>
            <a:r>
              <a:rPr lang="en-US" altLang="en-US">
                <a:solidFill>
                  <a:srgbClr val="FF0000"/>
                </a:solidFill>
              </a:rPr>
              <a:t>Raise_percent_salary</a:t>
            </a:r>
            <a:r>
              <a:rPr lang="en-US" altLang="en-US"/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EXECUTE Raise_percent_salary (206, 20);</a:t>
            </a: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B2FA02-91D7-4EEB-9ABB-5A3A9D6B3981}" type="slidenum">
              <a:rPr lang="en-US" altLang="en-US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59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B245C8-1508-4FA9-8929-F6385B142C6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4499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E1355F-D487-4DDB-9EB7-951FBCA41430}" type="slidenum">
              <a:rPr lang="en-US" altLang="en-US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0471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C0852-1EBF-4CC1-8427-085A3252C7F8}" type="slidenum">
              <a:rPr lang="en-US" altLang="en-US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6588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57D955-2E9E-4BDD-884D-C2B37627D47F}" type="slidenum">
              <a:rPr lang="en-US" altLang="en-US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1602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756FA-3C27-4461-8CF0-2FCD30F7A23E}" type="slidenum">
              <a:rPr lang="en-US" altLang="en-US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362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5102A6-0480-482A-864E-1BDD1DB4F2C6}" type="slidenum">
              <a:rPr lang="en-US" altLang="en-US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3386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79BBF0-43F7-4C0A-B9C0-DDD4AFBBDAC4}" type="slidenum">
              <a:rPr lang="en-US" altLang="en-US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21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F93BCB-23D4-4952-870A-682F8D7626C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0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AD65DE-1220-47D4-B363-1EAAB3E72CB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78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37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846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6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4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508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481DB6-ED8B-4248-A52C-5CFF314F058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522F8B-46C1-4A66-97BD-175E59939B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50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Query Language</a:t>
            </a:r>
            <a:br>
              <a:rPr lang="en-US" dirty="0"/>
            </a:br>
            <a:r>
              <a:rPr lang="en-US" dirty="0"/>
              <a:t>(SQL)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" y="5588130"/>
            <a:ext cx="5360213" cy="1101725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Presentation by</a:t>
            </a:r>
          </a:p>
          <a:p>
            <a:pPr>
              <a:defRPr/>
            </a:pPr>
            <a:r>
              <a:rPr lang="en-US" dirty="0"/>
              <a:t>Md wahidul islam</a:t>
            </a:r>
          </a:p>
          <a:p>
            <a:pPr>
              <a:defRPr/>
            </a:pPr>
            <a:r>
              <a:rPr lang="en-US" dirty="0"/>
              <a:t>Student ID: 20197va</a:t>
            </a:r>
          </a:p>
        </p:txBody>
      </p:sp>
    </p:spTree>
    <p:extLst>
      <p:ext uri="{BB962C8B-B14F-4D97-AF65-F5344CB8AC3E}">
        <p14:creationId xmlns:p14="http://schemas.microsoft.com/office/powerpoint/2010/main" val="304664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74676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DML: DATA MANIPULATION LANGUAGE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7239000" cy="5160963"/>
          </a:xfrm>
        </p:spPr>
        <p:txBody>
          <a:bodyPr/>
          <a:lstStyle/>
          <a:p>
            <a:pPr eaLnBrk="1" hangingPunct="1"/>
            <a:r>
              <a:rPr lang="en-US" altLang="en-US" sz="2000"/>
              <a:t>Data Manipulation Language(DML) is a group of syntax used for selecting, deleting, inserting and updating data in the database. </a:t>
            </a:r>
          </a:p>
          <a:p>
            <a:pPr eaLnBrk="1" hangingPunct="1"/>
            <a:r>
              <a:rPr lang="en-US" altLang="en-US" sz="2000"/>
              <a:t>        Select        Retrieves data from the database </a:t>
            </a:r>
          </a:p>
          <a:p>
            <a:pPr eaLnBrk="1" hangingPunct="1"/>
            <a:r>
              <a:rPr lang="en-US" altLang="en-US" sz="2000"/>
              <a:t>        Delete       Deletes all records from a table, the                  		     spaces in the table remain </a:t>
            </a:r>
          </a:p>
          <a:p>
            <a:pPr eaLnBrk="1" hangingPunct="1"/>
            <a:r>
              <a:rPr lang="en-US" altLang="en-US" sz="2000"/>
              <a:t>         Update      Updates existing data within a table </a:t>
            </a:r>
          </a:p>
          <a:p>
            <a:pPr eaLnBrk="1" hangingPunct="1"/>
            <a:r>
              <a:rPr lang="en-US" altLang="en-US" sz="2000"/>
              <a:t>         Insert        Insert data into a table </a:t>
            </a:r>
          </a:p>
          <a:p>
            <a:pPr eaLnBrk="1" hangingPunct="1"/>
            <a:r>
              <a:rPr lang="en-US" altLang="en-US" sz="2000" i="1"/>
              <a:t>When using DML command, it requires COMMIT command to save in the database</a:t>
            </a:r>
            <a:endParaRPr lang="en-US" altLang="en-US" sz="2000"/>
          </a:p>
        </p:txBody>
      </p:sp>
      <p:sp>
        <p:nvSpPr>
          <p:cNvPr id="4" name="Rounded Rectangle 3"/>
          <p:cNvSpPr/>
          <p:nvPr/>
        </p:nvSpPr>
        <p:spPr>
          <a:xfrm>
            <a:off x="6172200" y="5486400"/>
            <a:ext cx="25908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6000" b="1" i="1" dirty="0"/>
              <a:t>S DUI</a:t>
            </a:r>
          </a:p>
        </p:txBody>
      </p:sp>
    </p:spTree>
    <p:extLst>
      <p:ext uri="{BB962C8B-B14F-4D97-AF65-F5344CB8AC3E}">
        <p14:creationId xmlns:p14="http://schemas.microsoft.com/office/powerpoint/2010/main" val="16539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DCL: DATA CONTROL LANGUAGE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Control Language (DCL) is a syntax used to control access to data stored in a database.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Grant         Allows specified users to   			perform certain tasks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Revoke      Cancel previously granted 			or denied permissions </a:t>
            </a:r>
          </a:p>
        </p:txBody>
      </p:sp>
    </p:spTree>
    <p:extLst>
      <p:ext uri="{BB962C8B-B14F-4D97-AF65-F5344CB8AC3E}">
        <p14:creationId xmlns:p14="http://schemas.microsoft.com/office/powerpoint/2010/main" val="7364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59436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TCL: TRANSACTION control LANGUAGE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7239000" cy="5237163"/>
          </a:xfrm>
        </p:spPr>
        <p:txBody>
          <a:bodyPr/>
          <a:lstStyle/>
          <a:p>
            <a:pPr eaLnBrk="1" hangingPunct="1"/>
            <a:r>
              <a:rPr lang="en-US" altLang="en-US"/>
              <a:t>Transaction Control Language (TCL) is a computer language used to control transactional processing in a database.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Commit     Applies the transaction by 			      saving the database changes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Rollback     Undoes all changes of a        		       transaction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Savepoint   Identifies a point in the 			        transaction to which you can     	                 later rollback </a:t>
            </a:r>
          </a:p>
        </p:txBody>
      </p:sp>
    </p:spTree>
    <p:extLst>
      <p:ext uri="{BB962C8B-B14F-4D97-AF65-F5344CB8AC3E}">
        <p14:creationId xmlns:p14="http://schemas.microsoft.com/office/powerpoint/2010/main" val="257163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SQL 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Aggregate Functions include:</a:t>
            </a:r>
          </a:p>
          <a:p>
            <a:pPr lvl="1" eaLnBrk="1" hangingPunct="1"/>
            <a:r>
              <a:rPr lang="en-US" altLang="en-US"/>
              <a:t>AVG () returns the average value</a:t>
            </a:r>
          </a:p>
          <a:p>
            <a:pPr lvl="1" eaLnBrk="1" hangingPunct="1"/>
            <a:r>
              <a:rPr lang="en-US" altLang="en-US"/>
              <a:t>COUNT () returns the number of rows</a:t>
            </a:r>
          </a:p>
          <a:p>
            <a:pPr lvl="1" eaLnBrk="1" hangingPunct="1"/>
            <a:r>
              <a:rPr lang="en-US" altLang="en-US"/>
              <a:t>MAX () returns the largest value</a:t>
            </a:r>
          </a:p>
          <a:p>
            <a:pPr lvl="1" eaLnBrk="1" hangingPunct="1"/>
            <a:r>
              <a:rPr lang="en-US" altLang="en-US"/>
              <a:t>MIN () returns the smallest value</a:t>
            </a:r>
          </a:p>
          <a:p>
            <a:pPr lvl="1" eaLnBrk="1" hangingPunct="1"/>
            <a:r>
              <a:rPr lang="en-US" altLang="en-US"/>
              <a:t>SUM () returns the sum</a:t>
            </a:r>
          </a:p>
          <a:p>
            <a:pPr lvl="1" eaLnBrk="1" hangingPunct="1"/>
            <a:r>
              <a:rPr lang="en-US" altLang="en-US"/>
              <a:t>FIRST() returns the first value</a:t>
            </a:r>
          </a:p>
          <a:p>
            <a:pPr lvl="1" eaLnBrk="1" hangingPunct="1"/>
            <a:r>
              <a:rPr lang="en-US" altLang="en-US"/>
              <a:t>LAST() returns the last value</a:t>
            </a:r>
          </a:p>
        </p:txBody>
      </p:sp>
    </p:spTree>
    <p:extLst>
      <p:ext uri="{BB962C8B-B14F-4D97-AF65-F5344CB8AC3E}">
        <p14:creationId xmlns:p14="http://schemas.microsoft.com/office/powerpoint/2010/main" val="1371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Conditions |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are some conditional selections used in the  </a:t>
            </a:r>
            <a:r>
              <a:rPr lang="en-US" altLang="en-US" b="1"/>
              <a:t>where   </a:t>
            </a:r>
            <a:r>
              <a:rPr lang="en-US" altLang="en-US"/>
              <a:t>clause</a:t>
            </a:r>
            <a:r>
              <a:rPr lang="en-US" altLang="en-US" b="1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=	Equal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&gt;	Greater than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&lt;	Less than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&gt;=	Greater than or equal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&lt;=	Less than or equal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&lt;&gt;	Not equal to</a:t>
            </a:r>
          </a:p>
        </p:txBody>
      </p:sp>
    </p:spTree>
    <p:extLst>
      <p:ext uri="{BB962C8B-B14F-4D97-AF65-F5344CB8AC3E}">
        <p14:creationId xmlns:p14="http://schemas.microsoft.com/office/powerpoint/2010/main" val="38546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Keywords</a:t>
            </a:r>
          </a:p>
        </p:txBody>
      </p:sp>
    </p:spTree>
    <p:extLst>
      <p:ext uri="{BB962C8B-B14F-4D97-AF65-F5344CB8AC3E}">
        <p14:creationId xmlns:p14="http://schemas.microsoft.com/office/powerpoint/2010/main" val="327496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SELECT and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statement is used to select or retrieve data from one or more tables in a database. The result is stored in a result table, called the result set.</a:t>
            </a:r>
          </a:p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FROM</a:t>
            </a:r>
            <a:r>
              <a:rPr lang="en-US" dirty="0"/>
              <a:t> statement refers to these table/tables where the data is retrieved from.</a:t>
            </a:r>
          </a:p>
          <a:p>
            <a:pPr marL="274320" indent="-274320">
              <a:defRPr/>
            </a:pPr>
            <a:r>
              <a:rPr lang="en-US" dirty="0"/>
              <a:t>SQL Select Syntax: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is used to extract only those records that fulfill a specified criterion.</a:t>
            </a:r>
          </a:p>
          <a:p>
            <a:pPr marL="274320" indent="-274320">
              <a:defRPr/>
            </a:pPr>
            <a:r>
              <a:rPr lang="en-US" dirty="0"/>
              <a:t>SQL WHERE Syntax is: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WHERE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operator value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 rtlCol="0">
            <a:normAutofit lnSpcReduction="10000"/>
          </a:bodyPr>
          <a:lstStyle/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ORDER BY</a:t>
            </a:r>
            <a:r>
              <a:rPr lang="en-US" dirty="0"/>
              <a:t> statement is used to order the data retrieved from a table in Ascending or Descending Order.</a:t>
            </a:r>
          </a:p>
          <a:p>
            <a:pPr marL="274320" indent="-274320"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dirty="0"/>
              <a:t>SQL </a:t>
            </a:r>
            <a:r>
              <a:rPr lang="en-US" b="1" dirty="0"/>
              <a:t>ORDER BY (Ascending) </a:t>
            </a:r>
            <a:r>
              <a:rPr lang="en-US" dirty="0"/>
              <a:t>Syntax is: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ORDER BY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ASC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274320" indent="-274320">
              <a:defRPr/>
            </a:pPr>
            <a:r>
              <a:rPr lang="en-US" dirty="0"/>
              <a:t>SQL </a:t>
            </a:r>
            <a:r>
              <a:rPr lang="en-US" b="1" dirty="0"/>
              <a:t>ORDER BY (Descending) </a:t>
            </a:r>
            <a:r>
              <a:rPr lang="en-US" dirty="0"/>
              <a:t>Syntax is: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ORDER BY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DESC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DESCRIBE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DESCRIBE</a:t>
            </a:r>
            <a:r>
              <a:rPr lang="en-US" dirty="0"/>
              <a:t> SQL command is used to list all of the fields in a table and the data types (format) of each field.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dirty="0"/>
              <a:t>SQL DESCRIBE Syntax is: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DESCRIBE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What is SQL?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SQL pronounced </a:t>
            </a:r>
            <a:r>
              <a:rPr lang="en-US" altLang="en-US" i="1"/>
              <a:t>"ess-que-el"</a:t>
            </a:r>
          </a:p>
          <a:p>
            <a:pPr eaLnBrk="1" hangingPunct="1"/>
            <a:r>
              <a:rPr lang="en-US" altLang="en-US"/>
              <a:t> SQL stands for Structured Query Language.</a:t>
            </a:r>
          </a:p>
          <a:p>
            <a:pPr eaLnBrk="1" hangingPunct="1"/>
            <a:r>
              <a:rPr lang="en-US" altLang="en-US"/>
              <a:t> SQL is used to communicate with a database.</a:t>
            </a:r>
          </a:p>
          <a:p>
            <a:pPr eaLnBrk="1" hangingPunct="1"/>
            <a:r>
              <a:rPr lang="en-US" altLang="en-US"/>
              <a:t> According to ANSI (American National Standards Institute), it is the standard language for relational database management systems.</a:t>
            </a:r>
          </a:p>
          <a:p>
            <a:pPr eaLnBrk="1" hangingPunct="1"/>
            <a:r>
              <a:rPr lang="en-US" altLang="en-US"/>
              <a:t> SQL is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9127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21094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33501"/>
            <a:ext cx="8229600" cy="5516563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To List the Table Names in the Database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user_tables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tabs</a:t>
            </a:r>
          </a:p>
          <a:p>
            <a:pPr marL="274320" indent="-274320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/>
              <a:t>To List the Column Names in a Table and the Respective Data Types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274320" indent="-274320">
              <a:defRPr/>
            </a:pPr>
            <a:r>
              <a:rPr lang="en-US" dirty="0"/>
              <a:t>Describe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300" b="1" dirty="0"/>
              <a:t>To retrieve data from a table 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* FROM employees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FROM employees</a:t>
            </a:r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ASCENDING/DESCENDING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5181600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sz="3300" b="1" dirty="0"/>
              <a:t>To retrieve data from a table in Ascending Order (A-Z, Lowest to Highest)</a:t>
            </a:r>
          </a:p>
          <a:p>
            <a:pPr marL="0" indent="0">
              <a:buNone/>
              <a:defRPr/>
            </a:pPr>
            <a:endParaRPr lang="en-US" sz="3300" b="1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FROM employees ORDER BY </a:t>
            </a:r>
            <a:r>
              <a:rPr lang="en-US" dirty="0" err="1"/>
              <a:t>first_name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FROM employees ORDER BY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ASC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600" b="1" dirty="0"/>
              <a:t>To retrieve data from a table in Descending Order (Z-A, Highest to Lowest)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FROM employees ORDER BY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DESC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UPPER/LOWER/INITCAP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7625"/>
            <a:ext cx="8229600" cy="556260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endParaRPr lang="en-US" sz="3000" b="1" dirty="0"/>
          </a:p>
          <a:p>
            <a:pPr marL="274320" indent="-274320">
              <a:defRPr/>
            </a:pPr>
            <a:r>
              <a:rPr lang="en-US" sz="3000" dirty="0"/>
              <a:t> To Find salaries of all employees whose first name is Steven</a:t>
            </a:r>
          </a:p>
          <a:p>
            <a:pPr marL="274320" indent="-274320">
              <a:defRPr/>
            </a:pPr>
            <a:endParaRPr lang="en-US" sz="270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en-US" sz="2700" dirty="0"/>
              <a:t>SELECT </a:t>
            </a:r>
            <a:r>
              <a:rPr lang="en-US" sz="2700" dirty="0" err="1"/>
              <a:t>first_name</a:t>
            </a:r>
            <a:r>
              <a:rPr lang="en-US" sz="2700" dirty="0"/>
              <a:t>, </a:t>
            </a:r>
            <a:r>
              <a:rPr lang="en-US" sz="2700" dirty="0" err="1"/>
              <a:t>last_name</a:t>
            </a:r>
            <a:r>
              <a:rPr lang="en-US" sz="2700" dirty="0"/>
              <a:t>, salary 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FROM employees 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WHERE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first_name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=‘Steven’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514350" indent="-457200">
              <a:buFont typeface="+mj-lt"/>
              <a:buAutoNum type="arabicPeriod"/>
              <a:defRPr/>
            </a:pPr>
            <a:r>
              <a:rPr lang="en-US" sz="2700" dirty="0"/>
              <a:t> SELECT </a:t>
            </a:r>
            <a:r>
              <a:rPr lang="en-US" sz="2700" dirty="0" err="1"/>
              <a:t>first_name</a:t>
            </a:r>
            <a:r>
              <a:rPr lang="en-US" sz="2700" dirty="0"/>
              <a:t>, </a:t>
            </a:r>
            <a:r>
              <a:rPr lang="en-US" sz="2700" dirty="0" err="1"/>
              <a:t>last_name</a:t>
            </a:r>
            <a:r>
              <a:rPr lang="en-US" sz="2700" dirty="0"/>
              <a:t>, salary 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FROM employees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WHERE </a:t>
            </a:r>
            <a:r>
              <a:rPr lang="en-US" dirty="0">
                <a:solidFill>
                  <a:srgbClr val="FF0000"/>
                </a:solidFill>
              </a:rPr>
              <a:t>UPPER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first_name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)=‘STEVEN’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514350" indent="-457200">
              <a:buFont typeface="+mj-lt"/>
              <a:buAutoNum type="arabicPeriod"/>
              <a:defRPr/>
            </a:pPr>
            <a:r>
              <a:rPr lang="en-US" sz="2700" dirty="0"/>
              <a:t> SELECT </a:t>
            </a:r>
            <a:r>
              <a:rPr lang="en-US" sz="2700" dirty="0" err="1"/>
              <a:t>first_name</a:t>
            </a:r>
            <a:r>
              <a:rPr lang="en-US" sz="2700" dirty="0"/>
              <a:t>, </a:t>
            </a:r>
            <a:r>
              <a:rPr lang="en-US" sz="2700" dirty="0" err="1"/>
              <a:t>last_name</a:t>
            </a:r>
            <a:r>
              <a:rPr lang="en-US" sz="2700" dirty="0"/>
              <a:t>, salary 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FROM employees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WHERE </a:t>
            </a:r>
            <a:r>
              <a:rPr lang="en-US" dirty="0">
                <a:solidFill>
                  <a:srgbClr val="FF0000"/>
                </a:solidFill>
              </a:rPr>
              <a:t>LOWER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first_name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)=‘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steven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’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514350" indent="-457200">
              <a:buFont typeface="+mj-lt"/>
              <a:buAutoNum type="arabicPeriod"/>
              <a:defRPr/>
            </a:pPr>
            <a:r>
              <a:rPr lang="en-US" sz="2700" dirty="0"/>
              <a:t> SELECT </a:t>
            </a:r>
            <a:r>
              <a:rPr lang="en-US" sz="2700" dirty="0" err="1"/>
              <a:t>first_name</a:t>
            </a:r>
            <a:r>
              <a:rPr lang="en-US" sz="2700" dirty="0"/>
              <a:t>, </a:t>
            </a:r>
            <a:r>
              <a:rPr lang="en-US" sz="2700" dirty="0" err="1"/>
              <a:t>last_name</a:t>
            </a:r>
            <a:r>
              <a:rPr lang="en-US" sz="2700" dirty="0"/>
              <a:t>, salary 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FROM employees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WHERE </a:t>
            </a:r>
            <a:r>
              <a:rPr lang="en-US" dirty="0">
                <a:solidFill>
                  <a:srgbClr val="FF0000"/>
                </a:solidFill>
              </a:rPr>
              <a:t>INITCAP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first_name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)=‘Steven’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NULL/NOT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601980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3400" b="1" dirty="0"/>
              <a:t>To Find the names, salaries and commission % of all the employees</a:t>
            </a:r>
          </a:p>
          <a:p>
            <a:pPr marL="0" indent="0">
              <a:buNone/>
              <a:defRPr/>
            </a:pPr>
            <a:endParaRPr lang="en-US" sz="3000" dirty="0"/>
          </a:p>
          <a:p>
            <a:pPr marL="274320" indent="-274320">
              <a:defRPr/>
            </a:pPr>
            <a:r>
              <a:rPr lang="en-US" sz="2900" dirty="0"/>
              <a:t>SELECT </a:t>
            </a:r>
            <a:r>
              <a:rPr lang="en-US" sz="2900" dirty="0" err="1"/>
              <a:t>first_name</a:t>
            </a:r>
            <a:r>
              <a:rPr lang="en-US" sz="2900" dirty="0"/>
              <a:t>, </a:t>
            </a:r>
            <a:r>
              <a:rPr lang="en-US" sz="2900" dirty="0" err="1"/>
              <a:t>last_name</a:t>
            </a:r>
            <a:r>
              <a:rPr lang="en-US" sz="2900" dirty="0"/>
              <a:t>, salary, </a:t>
            </a:r>
            <a:r>
              <a:rPr lang="en-US" sz="2900" dirty="0" err="1"/>
              <a:t>commission_pct</a:t>
            </a:r>
            <a:r>
              <a:rPr lang="en-US" sz="2900" dirty="0"/>
              <a:t>  FROM employees;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400" b="1" dirty="0"/>
              <a:t>To Find the names, salaries and commission % of all the employees </a:t>
            </a:r>
            <a:r>
              <a:rPr lang="en-US" sz="3400" b="1" u="sng" dirty="0"/>
              <a:t>who get commission</a:t>
            </a:r>
          </a:p>
          <a:p>
            <a:pPr marL="0" indent="0">
              <a:buNone/>
              <a:defRPr/>
            </a:pPr>
            <a:endParaRPr lang="en-US" sz="3000" b="1" u="sng" dirty="0"/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  <a:r>
              <a:rPr lang="en-US" dirty="0" err="1"/>
              <a:t>commission_pct</a:t>
            </a:r>
            <a:r>
              <a:rPr lang="en-US" dirty="0"/>
              <a:t> FROM employees</a:t>
            </a:r>
          </a:p>
          <a:p>
            <a:pPr marL="0" indent="0">
              <a:buNone/>
              <a:defRPr/>
            </a:pPr>
            <a:r>
              <a:rPr lang="en-US" dirty="0"/>
              <a:t>      WHERE </a:t>
            </a:r>
            <a:r>
              <a:rPr lang="en-US" dirty="0" err="1"/>
              <a:t>commission_pct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endParaRPr lang="en-US" sz="3000" b="1" dirty="0"/>
          </a:p>
          <a:p>
            <a:pPr marL="0" indent="0">
              <a:buNone/>
              <a:defRPr/>
            </a:pPr>
            <a:r>
              <a:rPr lang="en-US" sz="3400" b="1" dirty="0"/>
              <a:t>To Find the names, salaries and commission % of all the employees who</a:t>
            </a:r>
            <a:r>
              <a:rPr lang="en-US" sz="3400" b="1" u="sng" dirty="0"/>
              <a:t> do not </a:t>
            </a:r>
            <a:r>
              <a:rPr lang="en-US" sz="3400" b="1" dirty="0"/>
              <a:t>get commission</a:t>
            </a:r>
          </a:p>
          <a:p>
            <a:pPr marL="0" indent="0">
              <a:buNone/>
              <a:defRPr/>
            </a:pPr>
            <a:endParaRPr lang="en-US" sz="3400" b="1" u="sng" dirty="0"/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  <a:r>
              <a:rPr lang="en-US" dirty="0" err="1"/>
              <a:t>commission_pct</a:t>
            </a:r>
            <a:r>
              <a:rPr lang="en-US" dirty="0"/>
              <a:t> FROM employees</a:t>
            </a:r>
          </a:p>
          <a:p>
            <a:pPr marL="0" indent="0">
              <a:buNone/>
              <a:defRPr/>
            </a:pPr>
            <a:r>
              <a:rPr lang="en-US" dirty="0"/>
              <a:t>      WHERE </a:t>
            </a:r>
            <a:r>
              <a:rPr lang="en-US" dirty="0" err="1"/>
              <a:t>commission_pct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3000" b="1" u="sng" dirty="0"/>
          </a:p>
          <a:p>
            <a:pPr marL="0" indent="0">
              <a:buNone/>
              <a:defRPr/>
            </a:pPr>
            <a:endParaRPr lang="en-US" sz="3000" b="1" u="sng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ALIAS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To Find the names, salaries, commission % and commission ($) of all the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salary, </a:t>
            </a:r>
            <a:r>
              <a:rPr lang="en-US" sz="2400" dirty="0" err="1"/>
              <a:t>commission_pct</a:t>
            </a:r>
            <a:r>
              <a:rPr lang="en-US" sz="2400" dirty="0"/>
              <a:t>, salary*</a:t>
            </a:r>
            <a:r>
              <a:rPr lang="en-US" sz="2400" dirty="0" err="1"/>
              <a:t>commission_pct</a:t>
            </a:r>
            <a:r>
              <a:rPr lang="en-US" sz="2400" dirty="0"/>
              <a:t>  FROM employees;</a:t>
            </a:r>
          </a:p>
          <a:p>
            <a:pPr marL="274320" indent="-274320">
              <a:defRPr/>
            </a:pPr>
            <a:endParaRPr lang="en-US" sz="2400" dirty="0"/>
          </a:p>
          <a:p>
            <a:pPr marL="274320" indent="-274320">
              <a:defRPr/>
            </a:pPr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salary, </a:t>
            </a:r>
            <a:r>
              <a:rPr lang="en-US" sz="2400" dirty="0" err="1"/>
              <a:t>commission_pct</a:t>
            </a:r>
            <a:r>
              <a:rPr lang="en-US" sz="2400" dirty="0"/>
              <a:t>, salary*</a:t>
            </a:r>
            <a:r>
              <a:rPr lang="en-US" sz="2400" dirty="0" err="1"/>
              <a:t>commission_pct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Commission</a:t>
            </a:r>
            <a:r>
              <a:rPr lang="en-US" sz="2400" dirty="0"/>
              <a:t>  FROM employees;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NVL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229600" cy="48006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To Find the names, salaries, commission ($) of all the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salary*</a:t>
            </a:r>
            <a:r>
              <a:rPr lang="en-US" dirty="0">
                <a:solidFill>
                  <a:srgbClr val="FF0000"/>
                </a:solidFill>
              </a:rPr>
              <a:t>NVL</a:t>
            </a:r>
            <a:r>
              <a:rPr lang="en-US" dirty="0"/>
              <a:t>(</a:t>
            </a:r>
            <a:r>
              <a:rPr lang="en-US" dirty="0" err="1"/>
              <a:t>commission_pct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 Commission </a:t>
            </a:r>
          </a:p>
          <a:p>
            <a:pPr marL="0" indent="0">
              <a:buNone/>
              <a:defRPr/>
            </a:pPr>
            <a:r>
              <a:rPr lang="en-US" dirty="0"/>
              <a:t>     FROM employees;</a:t>
            </a:r>
          </a:p>
          <a:p>
            <a:pPr marL="274320" indent="-274320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620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Alias with Monthly and Yearly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4320" indent="-274320">
              <a:defRPr/>
            </a:pPr>
            <a:r>
              <a:rPr lang="en-US" sz="3000" dirty="0"/>
              <a:t>SELECT </a:t>
            </a:r>
            <a:r>
              <a:rPr lang="en-US" sz="3000" dirty="0" err="1"/>
              <a:t>first_name</a:t>
            </a:r>
            <a:r>
              <a:rPr lang="en-US" sz="3000" dirty="0"/>
              <a:t>, </a:t>
            </a:r>
            <a:r>
              <a:rPr lang="en-US" sz="3000" dirty="0" err="1"/>
              <a:t>last_name</a:t>
            </a:r>
            <a:r>
              <a:rPr lang="en-US" sz="3000" dirty="0"/>
              <a:t>, salary, </a:t>
            </a:r>
            <a:r>
              <a:rPr lang="en-US" dirty="0"/>
              <a:t>salary*NVL(</a:t>
            </a:r>
            <a:r>
              <a:rPr lang="en-US" dirty="0" err="1"/>
              <a:t>commission_pct</a:t>
            </a:r>
            <a:r>
              <a:rPr lang="en-US" dirty="0"/>
              <a:t>, 0) Commission </a:t>
            </a:r>
            <a:r>
              <a:rPr lang="en-US" sz="3000" dirty="0" err="1"/>
              <a:t>salary+salary</a:t>
            </a:r>
            <a:r>
              <a:rPr lang="en-US" sz="3000" dirty="0"/>
              <a:t>*NVL(</a:t>
            </a:r>
            <a:r>
              <a:rPr lang="en-US" sz="3000" dirty="0" err="1"/>
              <a:t>commission_pct</a:t>
            </a:r>
            <a:r>
              <a:rPr lang="en-US" sz="3000" dirty="0"/>
              <a:t>, 0) </a:t>
            </a:r>
            <a:r>
              <a:rPr lang="en-US" sz="3000" dirty="0" err="1">
                <a:solidFill>
                  <a:srgbClr val="FF0000"/>
                </a:solidFill>
              </a:rPr>
              <a:t>Monthly_Salary</a:t>
            </a:r>
            <a:r>
              <a:rPr lang="en-US" sz="3000" dirty="0"/>
              <a:t>  FROM employees;</a:t>
            </a:r>
          </a:p>
          <a:p>
            <a:pPr marL="0" indent="0">
              <a:buNone/>
              <a:defRPr/>
            </a:pPr>
            <a:endParaRPr lang="en-US" sz="3000" dirty="0"/>
          </a:p>
          <a:p>
            <a:pPr marL="274320" indent="-274320">
              <a:defRPr/>
            </a:pPr>
            <a:r>
              <a:rPr lang="en-US" sz="3000" dirty="0"/>
              <a:t>SELECT </a:t>
            </a:r>
            <a:r>
              <a:rPr lang="en-US" sz="3000" dirty="0" err="1"/>
              <a:t>first_name</a:t>
            </a:r>
            <a:r>
              <a:rPr lang="en-US" sz="3000" dirty="0"/>
              <a:t>, </a:t>
            </a:r>
            <a:r>
              <a:rPr lang="en-US" sz="3000" dirty="0" err="1"/>
              <a:t>last_name</a:t>
            </a:r>
            <a:r>
              <a:rPr lang="en-US" sz="3000" dirty="0"/>
              <a:t>, salary, </a:t>
            </a:r>
            <a:r>
              <a:rPr lang="en-US" sz="3000" dirty="0" err="1"/>
              <a:t>salary+salary</a:t>
            </a:r>
            <a:r>
              <a:rPr lang="en-US" sz="3000" dirty="0"/>
              <a:t>*NVL(</a:t>
            </a:r>
            <a:r>
              <a:rPr lang="en-US" sz="3000" dirty="0" err="1"/>
              <a:t>commission_pct</a:t>
            </a:r>
            <a:r>
              <a:rPr lang="en-US" sz="3000" dirty="0"/>
              <a:t>, 0) </a:t>
            </a:r>
            <a:r>
              <a:rPr lang="en-US" sz="3000" dirty="0" err="1">
                <a:solidFill>
                  <a:srgbClr val="FF0000"/>
                </a:solidFill>
              </a:rPr>
              <a:t>Monthly_Salary</a:t>
            </a:r>
            <a:r>
              <a:rPr lang="en-US" sz="3000" dirty="0"/>
              <a:t>, (</a:t>
            </a:r>
            <a:r>
              <a:rPr lang="en-US" sz="3000" dirty="0" err="1"/>
              <a:t>salary+salary</a:t>
            </a:r>
            <a:r>
              <a:rPr lang="en-US" sz="3000" dirty="0"/>
              <a:t>*NVL(</a:t>
            </a:r>
            <a:r>
              <a:rPr lang="en-US" sz="3000" dirty="0" err="1"/>
              <a:t>commission_pct</a:t>
            </a:r>
            <a:r>
              <a:rPr lang="en-US" sz="3000" dirty="0"/>
              <a:t>, 0)) *12 </a:t>
            </a:r>
            <a:r>
              <a:rPr lang="en-US" sz="3000" dirty="0" err="1">
                <a:solidFill>
                  <a:srgbClr val="FF0000"/>
                </a:solidFill>
              </a:rPr>
              <a:t>Yearly_Salary</a:t>
            </a:r>
            <a:r>
              <a:rPr lang="en-US" sz="3000" dirty="0"/>
              <a:t> FROM employees;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b="1" dirty="0"/>
              <a:t>To Find out which employees get the MAXIMUM salary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Method 1</a:t>
            </a:r>
            <a:r>
              <a:rPr lang="en-US" dirty="0"/>
              <a:t>:</a:t>
            </a:r>
          </a:p>
          <a:p>
            <a:pPr marL="0" indent="0">
              <a:buNone/>
              <a:defRPr/>
            </a:pPr>
            <a:endParaRPr lang="en-US" u="sng" dirty="0"/>
          </a:p>
          <a:p>
            <a:pPr marL="0" indent="0">
              <a:buNone/>
              <a:defRPr/>
            </a:pPr>
            <a:r>
              <a:rPr lang="en-US" dirty="0"/>
              <a:t>STEP 1:</a:t>
            </a:r>
          </a:p>
          <a:p>
            <a:pPr marL="0" indent="0">
              <a:buNone/>
              <a:defRPr/>
            </a:pPr>
            <a:r>
              <a:rPr lang="en-US" dirty="0"/>
              <a:t>	SELECT MAX(salary) FROM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STEP 2:</a:t>
            </a:r>
          </a:p>
          <a:p>
            <a:pPr marL="0" indent="0">
              <a:buNone/>
              <a:defRPr/>
            </a:pPr>
            <a:r>
              <a:rPr lang="en-US" dirty="0"/>
              <a:t>	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pPr marL="0" indent="0">
              <a:buNone/>
              <a:defRPr/>
            </a:pPr>
            <a:r>
              <a:rPr lang="en-US" dirty="0"/>
              <a:t>    	FROM employees</a:t>
            </a:r>
          </a:p>
          <a:p>
            <a:pPr marL="0" indent="0">
              <a:buNone/>
              <a:defRPr/>
            </a:pPr>
            <a:r>
              <a:rPr lang="en-US" dirty="0"/>
              <a:t>    	WHERE salary=24000</a:t>
            </a:r>
          </a:p>
          <a:p>
            <a:pPr marL="0" indent="0">
              <a:buNone/>
              <a:defRPr/>
            </a:pPr>
            <a:r>
              <a:rPr lang="en-US" dirty="0"/>
              <a:t>     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SUB QUERY using 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u="sng" dirty="0"/>
              <a:t>Method 2</a:t>
            </a:r>
            <a:endParaRPr lang="en-US" dirty="0"/>
          </a:p>
          <a:p>
            <a:pPr marL="0" indent="0">
              <a:buNone/>
              <a:defRPr/>
            </a:pPr>
            <a:endParaRPr lang="en-US" u="sng" dirty="0"/>
          </a:p>
          <a:p>
            <a:pPr marL="0" indent="0">
              <a:buNone/>
              <a:defRPr/>
            </a:pPr>
            <a:r>
              <a:rPr lang="en-US" dirty="0"/>
              <a:t>    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pPr marL="0" indent="0">
              <a:buNone/>
              <a:defRPr/>
            </a:pPr>
            <a:r>
              <a:rPr lang="en-US" dirty="0"/>
              <a:t>    FROM employees</a:t>
            </a:r>
          </a:p>
          <a:p>
            <a:pPr marL="0" indent="0">
              <a:buNone/>
              <a:defRPr/>
            </a:pPr>
            <a:r>
              <a:rPr lang="en-US" dirty="0"/>
              <a:t>    WHERE salary=(SELECT MAX(salary) FROM </a:t>
            </a:r>
          </a:p>
          <a:p>
            <a:pPr marL="0" indent="0">
              <a:buNone/>
              <a:defRPr/>
            </a:pPr>
            <a:r>
              <a:rPr lang="en-US" dirty="0"/>
              <a:t>    employees)</a:t>
            </a:r>
          </a:p>
          <a:p>
            <a:pPr marL="0" indent="0">
              <a:buNone/>
              <a:defRPr/>
            </a:pPr>
            <a:endParaRPr lang="en-US" u="sng" dirty="0"/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A Sub Query is a query within a query. It can reside in the SELECT clause, the FROM clause, or the WHERE clause.</a:t>
            </a:r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can SQL </a:t>
            </a:r>
            <a:r>
              <a:rPr lang="en-US" dirty="0" err="1"/>
              <a:t>dO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execute queries against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retrieve data from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insert records in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update records in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delete records from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create new databases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create new tables in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create stored procedures in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create views in a database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dirty="0"/>
              <a:t>SQL can set permissions on tables, procedures, and views</a:t>
            </a:r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AVG Function/Greater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458200" cy="5791200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9600" b="1" dirty="0"/>
              <a:t>To Find out which employees’ salaries are </a:t>
            </a:r>
            <a:r>
              <a:rPr lang="en-US" sz="9600" b="1" dirty="0">
                <a:solidFill>
                  <a:srgbClr val="FF0000"/>
                </a:solidFill>
              </a:rPr>
              <a:t>greater</a:t>
            </a:r>
            <a:r>
              <a:rPr lang="en-US" sz="9600" b="1" dirty="0"/>
              <a:t> than AVERAGE salary</a:t>
            </a:r>
          </a:p>
          <a:p>
            <a:pPr marL="0" indent="0">
              <a:buNone/>
              <a:defRPr/>
            </a:pPr>
            <a:endParaRPr lang="en-US" sz="4400" dirty="0"/>
          </a:p>
          <a:p>
            <a:pPr marL="0" indent="0">
              <a:buNone/>
              <a:defRPr/>
            </a:pPr>
            <a:endParaRPr lang="en-US" sz="4400" dirty="0"/>
          </a:p>
          <a:p>
            <a:pPr marL="0" indent="0">
              <a:buNone/>
              <a:defRPr/>
            </a:pPr>
            <a:r>
              <a:rPr lang="en-US" sz="11500" u="sng" dirty="0"/>
              <a:t>Method 1</a:t>
            </a:r>
            <a:r>
              <a:rPr lang="en-US" sz="11500" dirty="0"/>
              <a:t>:</a:t>
            </a:r>
          </a:p>
          <a:p>
            <a:pPr marL="0" indent="0">
              <a:buNone/>
              <a:defRPr/>
            </a:pPr>
            <a:endParaRPr lang="en-US" u="sng" dirty="0"/>
          </a:p>
          <a:p>
            <a:pPr marL="274320" indent="-274320">
              <a:defRPr/>
            </a:pPr>
            <a:r>
              <a:rPr lang="en-US" sz="9600" dirty="0"/>
              <a:t>SELECT AVG(salary) FROM employees</a:t>
            </a:r>
          </a:p>
          <a:p>
            <a:pPr marL="0" indent="0">
              <a:buNone/>
              <a:defRPr/>
            </a:pPr>
            <a:endParaRPr lang="en-US" sz="9600" dirty="0"/>
          </a:p>
          <a:p>
            <a:pPr marL="274320" indent="-274320">
              <a:defRPr/>
            </a:pPr>
            <a:r>
              <a:rPr lang="en-US" sz="9600" dirty="0"/>
              <a:t>SELECT </a:t>
            </a:r>
            <a:r>
              <a:rPr lang="en-US" sz="9600" dirty="0" err="1"/>
              <a:t>first_name</a:t>
            </a:r>
            <a:r>
              <a:rPr lang="en-US" sz="9600" dirty="0"/>
              <a:t>, </a:t>
            </a:r>
            <a:r>
              <a:rPr lang="en-US" sz="9600" dirty="0" err="1"/>
              <a:t>last_name</a:t>
            </a:r>
            <a:r>
              <a:rPr lang="en-US" sz="9600" dirty="0"/>
              <a:t>, salary </a:t>
            </a:r>
          </a:p>
          <a:p>
            <a:pPr marL="0" indent="0">
              <a:buNone/>
              <a:defRPr/>
            </a:pPr>
            <a:r>
              <a:rPr lang="en-US" sz="9600" dirty="0"/>
              <a:t>     FROM employees</a:t>
            </a:r>
          </a:p>
          <a:p>
            <a:pPr marL="0" indent="0">
              <a:buNone/>
              <a:defRPr/>
            </a:pPr>
            <a:r>
              <a:rPr lang="en-US" sz="9600" dirty="0"/>
              <a:t>     WHERE salary</a:t>
            </a:r>
            <a:r>
              <a:rPr lang="en-US" sz="9600" b="1" dirty="0">
                <a:solidFill>
                  <a:srgbClr val="FF0000"/>
                </a:solidFill>
              </a:rPr>
              <a:t>&gt;</a:t>
            </a:r>
            <a:r>
              <a:rPr lang="en-US" sz="9600" dirty="0"/>
              <a:t>6461.68224</a:t>
            </a:r>
          </a:p>
          <a:p>
            <a:pPr marL="0" indent="0">
              <a:buNone/>
              <a:defRPr/>
            </a:pPr>
            <a:endParaRPr lang="en-US" sz="8000" dirty="0"/>
          </a:p>
          <a:p>
            <a:pPr marL="0" indent="0">
              <a:buNone/>
              <a:defRPr/>
            </a:pPr>
            <a:endParaRPr lang="en-US" sz="3600" dirty="0"/>
          </a:p>
          <a:p>
            <a:pPr marL="0" indent="0">
              <a:buNone/>
              <a:defRPr/>
            </a:pPr>
            <a:r>
              <a:rPr lang="en-US" sz="11500" u="sng" dirty="0"/>
              <a:t>Method 2 (Sub-Query)</a:t>
            </a:r>
            <a:endParaRPr lang="en-US" sz="11500" dirty="0"/>
          </a:p>
          <a:p>
            <a:pPr marL="0" indent="0">
              <a:buNone/>
              <a:defRPr/>
            </a:pPr>
            <a:endParaRPr lang="en-US" u="sng" dirty="0"/>
          </a:p>
          <a:p>
            <a:pPr marL="274320" indent="-274320">
              <a:defRPr/>
            </a:pPr>
            <a:r>
              <a:rPr lang="en-US" sz="9600" dirty="0"/>
              <a:t>SELECT </a:t>
            </a:r>
            <a:r>
              <a:rPr lang="en-US" sz="9600" dirty="0" err="1"/>
              <a:t>first_name</a:t>
            </a:r>
            <a:r>
              <a:rPr lang="en-US" sz="9600" dirty="0"/>
              <a:t>, </a:t>
            </a:r>
            <a:r>
              <a:rPr lang="en-US" sz="9600" dirty="0" err="1"/>
              <a:t>last_name</a:t>
            </a:r>
            <a:r>
              <a:rPr lang="en-US" sz="9600" dirty="0"/>
              <a:t>, salary </a:t>
            </a:r>
          </a:p>
          <a:p>
            <a:pPr marL="0" indent="0">
              <a:buNone/>
              <a:defRPr/>
            </a:pPr>
            <a:r>
              <a:rPr lang="en-US" sz="9600" dirty="0"/>
              <a:t>     FROM employees</a:t>
            </a:r>
          </a:p>
          <a:p>
            <a:pPr marL="0" indent="0">
              <a:buNone/>
              <a:defRPr/>
            </a:pPr>
            <a:r>
              <a:rPr lang="en-US" sz="9600" dirty="0"/>
              <a:t>     WHERE salary</a:t>
            </a:r>
            <a:r>
              <a:rPr lang="en-US" sz="9600" b="1" dirty="0">
                <a:solidFill>
                  <a:srgbClr val="FF0000"/>
                </a:solidFill>
              </a:rPr>
              <a:t>&gt;</a:t>
            </a:r>
            <a:r>
              <a:rPr lang="en-US" sz="9600" dirty="0"/>
              <a:t>(SELECT AVG(salary) </a:t>
            </a:r>
          </a:p>
          <a:p>
            <a:pPr marL="0" indent="0">
              <a:buNone/>
              <a:defRPr/>
            </a:pPr>
            <a:r>
              <a:rPr lang="en-US" sz="9600" dirty="0"/>
              <a:t>     FROM employees)</a:t>
            </a:r>
          </a:p>
          <a:p>
            <a:pPr marL="0" indent="0">
              <a:buNone/>
              <a:defRPr/>
            </a:pPr>
            <a:endParaRPr lang="en-US" sz="6200" dirty="0"/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     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AVG Function/LESS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58200" cy="5257800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9600" b="1" dirty="0"/>
              <a:t>To Find out which employees’ salaries are </a:t>
            </a:r>
            <a:r>
              <a:rPr lang="en-US" sz="9600" b="1" dirty="0">
                <a:solidFill>
                  <a:srgbClr val="FF0000"/>
                </a:solidFill>
              </a:rPr>
              <a:t>less</a:t>
            </a:r>
            <a:r>
              <a:rPr lang="en-US" sz="9600" b="1" dirty="0"/>
              <a:t> than AVERAGE salary</a:t>
            </a:r>
          </a:p>
          <a:p>
            <a:pPr marL="0" indent="0">
              <a:buNone/>
              <a:defRPr/>
            </a:pPr>
            <a:endParaRPr lang="en-US" sz="4400" dirty="0"/>
          </a:p>
          <a:p>
            <a:pPr marL="0" indent="0">
              <a:buNone/>
              <a:defRPr/>
            </a:pPr>
            <a:endParaRPr lang="en-US" sz="4400" dirty="0"/>
          </a:p>
          <a:p>
            <a:pPr marL="0" indent="0">
              <a:buNone/>
              <a:defRPr/>
            </a:pPr>
            <a:r>
              <a:rPr lang="en-US" sz="9600" u="sng" dirty="0"/>
              <a:t>Method 1</a:t>
            </a:r>
            <a:r>
              <a:rPr lang="en-US" sz="9600" dirty="0"/>
              <a:t>:</a:t>
            </a:r>
          </a:p>
          <a:p>
            <a:pPr marL="0" indent="0">
              <a:buNone/>
              <a:defRPr/>
            </a:pPr>
            <a:endParaRPr lang="en-US" u="sng" dirty="0"/>
          </a:p>
          <a:p>
            <a:pPr marL="274320" indent="-274320">
              <a:defRPr/>
            </a:pPr>
            <a:r>
              <a:rPr lang="en-US" sz="8000" dirty="0"/>
              <a:t>SELECT AVG(salary) FROM employees</a:t>
            </a:r>
          </a:p>
          <a:p>
            <a:pPr marL="0" indent="0">
              <a:buNone/>
              <a:defRPr/>
            </a:pPr>
            <a:endParaRPr lang="en-US" sz="8000" dirty="0"/>
          </a:p>
          <a:p>
            <a:pPr marL="274320" indent="-274320">
              <a:defRPr/>
            </a:pPr>
            <a:r>
              <a:rPr lang="en-US" sz="8000" dirty="0"/>
              <a:t>SELECT </a:t>
            </a:r>
            <a:r>
              <a:rPr lang="en-US" sz="8000" dirty="0" err="1"/>
              <a:t>first_name</a:t>
            </a:r>
            <a:r>
              <a:rPr lang="en-US" sz="8000" dirty="0"/>
              <a:t>, </a:t>
            </a:r>
            <a:r>
              <a:rPr lang="en-US" sz="8000" dirty="0" err="1"/>
              <a:t>last_name</a:t>
            </a:r>
            <a:r>
              <a:rPr lang="en-US" sz="8000" dirty="0"/>
              <a:t>, salary </a:t>
            </a:r>
          </a:p>
          <a:p>
            <a:pPr marL="0" indent="0">
              <a:buNone/>
              <a:defRPr/>
            </a:pPr>
            <a:r>
              <a:rPr lang="en-US" sz="8000" dirty="0"/>
              <a:t>      FROM employees</a:t>
            </a:r>
          </a:p>
          <a:p>
            <a:pPr marL="0" indent="0">
              <a:buNone/>
              <a:defRPr/>
            </a:pPr>
            <a:r>
              <a:rPr lang="en-US" sz="8000" dirty="0"/>
              <a:t>      WHERE salary</a:t>
            </a:r>
            <a:r>
              <a:rPr lang="en-US" sz="8000" b="1" dirty="0">
                <a:solidFill>
                  <a:srgbClr val="FF0000"/>
                </a:solidFill>
              </a:rPr>
              <a:t>&lt;</a:t>
            </a:r>
            <a:r>
              <a:rPr lang="en-US" sz="8000" dirty="0"/>
              <a:t>6461.68224</a:t>
            </a:r>
          </a:p>
          <a:p>
            <a:pPr marL="0" indent="0">
              <a:buNone/>
              <a:defRPr/>
            </a:pPr>
            <a:endParaRPr lang="en-US" sz="6200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9600" u="sng" dirty="0"/>
              <a:t>Method 2 (Sub-Query)</a:t>
            </a:r>
            <a:endParaRPr lang="en-US" sz="9600" dirty="0"/>
          </a:p>
          <a:p>
            <a:pPr marL="0" indent="0">
              <a:buNone/>
              <a:defRPr/>
            </a:pPr>
            <a:endParaRPr lang="en-US" sz="2000" u="sng" dirty="0"/>
          </a:p>
          <a:p>
            <a:pPr marL="274320" indent="-274320">
              <a:defRPr/>
            </a:pPr>
            <a:r>
              <a:rPr lang="en-US" sz="8000" dirty="0"/>
              <a:t>SELECT </a:t>
            </a:r>
            <a:r>
              <a:rPr lang="en-US" sz="8000" dirty="0" err="1"/>
              <a:t>first_name</a:t>
            </a:r>
            <a:r>
              <a:rPr lang="en-US" sz="8000" dirty="0"/>
              <a:t>, </a:t>
            </a:r>
            <a:r>
              <a:rPr lang="en-US" sz="8000" dirty="0" err="1"/>
              <a:t>last_name</a:t>
            </a:r>
            <a:r>
              <a:rPr lang="en-US" sz="8000" dirty="0"/>
              <a:t>, salary </a:t>
            </a:r>
          </a:p>
          <a:p>
            <a:pPr marL="0" indent="0">
              <a:buNone/>
              <a:defRPr/>
            </a:pPr>
            <a:r>
              <a:rPr lang="en-US" sz="8000" dirty="0"/>
              <a:t>      FROM employees</a:t>
            </a:r>
          </a:p>
          <a:p>
            <a:pPr marL="0" indent="0">
              <a:buNone/>
              <a:defRPr/>
            </a:pPr>
            <a:r>
              <a:rPr lang="en-US" sz="8000" dirty="0"/>
              <a:t>      WHERE salary</a:t>
            </a:r>
            <a:r>
              <a:rPr lang="en-US" sz="8000" b="1" dirty="0">
                <a:solidFill>
                  <a:srgbClr val="FF0000"/>
                </a:solidFill>
              </a:rPr>
              <a:t>&lt;</a:t>
            </a:r>
            <a:r>
              <a:rPr lang="en-US" sz="8000" dirty="0"/>
              <a:t>(SELECT AVG(salary) </a:t>
            </a:r>
          </a:p>
          <a:p>
            <a:pPr marL="0" indent="0">
              <a:buNone/>
              <a:defRPr/>
            </a:pPr>
            <a:r>
              <a:rPr lang="en-US" sz="8000" dirty="0"/>
              <a:t>      FROM employees)</a:t>
            </a:r>
          </a:p>
          <a:p>
            <a:pPr marL="0" indent="0">
              <a:buNone/>
              <a:defRPr/>
            </a:pPr>
            <a:endParaRPr lang="en-US" sz="6200" dirty="0"/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     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257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To Retrieve the first 10 records 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SELECT * FROM employees WHERE </a:t>
            </a:r>
            <a:r>
              <a:rPr lang="en-US" dirty="0" err="1"/>
              <a:t>rownum</a:t>
            </a:r>
            <a:r>
              <a:rPr lang="en-US" dirty="0"/>
              <a:t> IN (1,2,3,4,5,6,7,8,9,10)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SELECT * FROM employees WHERE </a:t>
            </a:r>
            <a:r>
              <a:rPr lang="en-US" dirty="0" err="1"/>
              <a:t>employee_id</a:t>
            </a:r>
            <a:r>
              <a:rPr lang="en-US" dirty="0"/>
              <a:t> BETWEEN 100 and 109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SELECT * FROM employees WHERE </a:t>
            </a:r>
            <a:r>
              <a:rPr lang="en-US" dirty="0" err="1"/>
              <a:t>rownum</a:t>
            </a:r>
            <a:r>
              <a:rPr lang="en-US" dirty="0"/>
              <a:t>&lt;11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SELECT * FROM employees WHERE </a:t>
            </a:r>
            <a:r>
              <a:rPr lang="en-US" dirty="0" err="1"/>
              <a:t>rownum</a:t>
            </a:r>
            <a:r>
              <a:rPr lang="en-US" dirty="0"/>
              <a:t>&lt;=10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1"/>
            <a:ext cx="8686800" cy="4525963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b="1" dirty="0"/>
              <a:t>To Retrieve details about rows 11 to 20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3500" dirty="0"/>
              <a:t>(SELECT * FROM employees WHERE </a:t>
            </a:r>
            <a:r>
              <a:rPr lang="en-US" sz="3500" dirty="0" err="1"/>
              <a:t>rownum</a:t>
            </a:r>
            <a:r>
              <a:rPr lang="en-US" sz="3500" dirty="0"/>
              <a:t>&lt;21) </a:t>
            </a:r>
          </a:p>
          <a:p>
            <a:pPr marL="400050" lvl="1" indent="0">
              <a:buClr>
                <a:schemeClr val="accent4"/>
              </a:buClr>
              <a:buNone/>
              <a:defRPr/>
            </a:pPr>
            <a:r>
              <a:rPr lang="en-US" sz="3500" dirty="0">
                <a:solidFill>
                  <a:schemeClr val="tx1">
                    <a:tint val="85000"/>
                  </a:schemeClr>
                </a:solidFill>
              </a:rPr>
              <a:t> </a:t>
            </a:r>
            <a:r>
              <a:rPr lang="en-US" sz="3500" dirty="0">
                <a:solidFill>
                  <a:srgbClr val="FF0000"/>
                </a:solidFill>
              </a:rPr>
              <a:t>MINUS</a:t>
            </a:r>
          </a:p>
          <a:p>
            <a:pPr marL="0" indent="0">
              <a:buNone/>
              <a:defRPr/>
            </a:pPr>
            <a:r>
              <a:rPr lang="en-US" sz="3500" dirty="0"/>
              <a:t>      (SELECT * FROM employees WHERE </a:t>
            </a:r>
            <a:r>
              <a:rPr lang="en-US" sz="3500" dirty="0" err="1"/>
              <a:t>rownum</a:t>
            </a:r>
            <a:r>
              <a:rPr lang="en-US" sz="3500" dirty="0"/>
              <a:t>&lt;11)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2.   </a:t>
            </a:r>
            <a:r>
              <a:rPr lang="en-US" sz="3500" dirty="0"/>
              <a:t>(SELECT * FROM employees WHERE </a:t>
            </a:r>
            <a:r>
              <a:rPr lang="en-US" sz="3500" dirty="0" err="1"/>
              <a:t>rownum</a:t>
            </a:r>
            <a:r>
              <a:rPr lang="en-US" sz="3500" dirty="0"/>
              <a:t>&lt;=20)</a:t>
            </a:r>
          </a:p>
          <a:p>
            <a:pPr marL="0" indent="0">
              <a:buNone/>
              <a:defRPr/>
            </a:pPr>
            <a:r>
              <a:rPr lang="en-US" sz="3500" dirty="0"/>
              <a:t>      </a:t>
            </a:r>
            <a:r>
              <a:rPr lang="en-US" sz="3500" dirty="0">
                <a:solidFill>
                  <a:srgbClr val="FF0000"/>
                </a:solidFill>
              </a:rPr>
              <a:t>MINUS</a:t>
            </a:r>
          </a:p>
          <a:p>
            <a:pPr marL="0" indent="0">
              <a:buNone/>
              <a:defRPr/>
            </a:pPr>
            <a:r>
              <a:rPr lang="en-US" sz="3500" dirty="0"/>
              <a:t>      (SELECT * FROM employees WHERE </a:t>
            </a:r>
            <a:r>
              <a:rPr lang="en-US" sz="3500" dirty="0" err="1"/>
              <a:t>rownum</a:t>
            </a:r>
            <a:r>
              <a:rPr lang="en-US" sz="3500" dirty="0"/>
              <a:t>&lt;=10)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3600" dirty="0"/>
              <a:t>To Find the top 10 salaried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Method 1</a:t>
            </a:r>
          </a:p>
          <a:p>
            <a:pPr marL="0" indent="0">
              <a:buNone/>
              <a:defRPr/>
            </a:pPr>
            <a:endParaRPr lang="en-US" u="sng" dirty="0"/>
          </a:p>
          <a:p>
            <a:pPr marL="274320" indent="-274320">
              <a:defRPr/>
            </a:pPr>
            <a:r>
              <a:rPr lang="en-US" dirty="0"/>
              <a:t>CREATE Table </a:t>
            </a:r>
            <a:r>
              <a:rPr lang="en-US" dirty="0" err="1"/>
              <a:t>Top_Ten_Salaried_Employees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 AS</a:t>
            </a:r>
          </a:p>
          <a:p>
            <a:pPr marL="0" indent="0">
              <a:buNone/>
              <a:defRPr/>
            </a:pPr>
            <a:r>
              <a:rPr lang="en-US" dirty="0"/>
              <a:t>     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  <a:defRPr/>
            </a:pPr>
            <a:r>
              <a:rPr lang="en-US" dirty="0"/>
              <a:t>     FROM employees</a:t>
            </a:r>
          </a:p>
          <a:p>
            <a:pPr marL="0" indent="0">
              <a:buNone/>
              <a:defRPr/>
            </a:pPr>
            <a:r>
              <a:rPr lang="en-US" dirty="0"/>
              <a:t>     ORDER BY salary DESC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  <a:defRPr/>
            </a:pPr>
            <a:r>
              <a:rPr lang="en-US" dirty="0"/>
              <a:t>     FROM </a:t>
            </a:r>
            <a:r>
              <a:rPr lang="en-US" dirty="0" err="1"/>
              <a:t>Top_Ten_Salaried_Employees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 WHERE </a:t>
            </a:r>
            <a:r>
              <a:rPr lang="en-US" dirty="0" err="1"/>
              <a:t>rownum</a:t>
            </a:r>
            <a:r>
              <a:rPr lang="en-US" dirty="0"/>
              <a:t>&lt;=10</a:t>
            </a:r>
          </a:p>
        </p:txBody>
      </p:sp>
    </p:spTree>
    <p:extLst>
      <p:ext uri="{BB962C8B-B14F-4D97-AF65-F5344CB8AC3E}">
        <p14:creationId xmlns:p14="http://schemas.microsoft.com/office/powerpoint/2010/main" val="38655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4000" dirty="0"/>
              <a:t>To Find the top 10 salaried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Method 2</a:t>
            </a:r>
          </a:p>
          <a:p>
            <a:pPr marL="0" indent="0">
              <a:buNone/>
              <a:defRPr/>
            </a:pPr>
            <a:r>
              <a:rPr lang="en-US" dirty="0"/>
              <a:t>     </a:t>
            </a:r>
          </a:p>
          <a:p>
            <a:pPr marL="274320" indent="-274320">
              <a:defRPr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  <a:defRPr/>
            </a:pPr>
            <a:r>
              <a:rPr lang="en-US" dirty="0"/>
              <a:t>    FROM (SELECT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  <a:defRPr/>
            </a:pPr>
            <a:r>
              <a:rPr lang="en-US" dirty="0"/>
              <a:t>    FROM employees</a:t>
            </a:r>
          </a:p>
          <a:p>
            <a:pPr marL="0" indent="0">
              <a:buNone/>
              <a:defRPr/>
            </a:pPr>
            <a:r>
              <a:rPr lang="en-US" dirty="0"/>
              <a:t>    ORDER BY salary DESC)</a:t>
            </a:r>
          </a:p>
          <a:p>
            <a:pPr marL="0" indent="0">
              <a:buNone/>
              <a:defRPr/>
            </a:pPr>
            <a:r>
              <a:rPr lang="en-US" dirty="0"/>
              <a:t>    WHERE </a:t>
            </a:r>
            <a:r>
              <a:rPr lang="en-US" dirty="0" err="1"/>
              <a:t>rownum</a:t>
            </a:r>
            <a:r>
              <a:rPr lang="en-US" dirty="0"/>
              <a:t>&lt;=10</a:t>
            </a:r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The primary key constraint uniquely identifies each record in a database table.</a:t>
            </a:r>
          </a:p>
          <a:p>
            <a:pPr eaLnBrk="1" hangingPunct="1"/>
            <a:r>
              <a:rPr lang="en-US" altLang="en-US"/>
              <a:t> Primary keys must contain unique values.</a:t>
            </a:r>
          </a:p>
          <a:p>
            <a:pPr eaLnBrk="1" hangingPunct="1"/>
            <a:r>
              <a:rPr lang="en-US" altLang="en-US"/>
              <a:t> A primary key column cannot contain null values.</a:t>
            </a:r>
          </a:p>
          <a:p>
            <a:pPr eaLnBrk="1" hangingPunct="1"/>
            <a:r>
              <a:rPr lang="en-US" altLang="en-US"/>
              <a:t> Most tables should have a primary key, and each table can have only one primary key.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9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Oracle, a primary key cannot contain more than 32 characters.</a:t>
            </a:r>
          </a:p>
          <a:p>
            <a:pPr eaLnBrk="1" hangingPunct="1"/>
            <a:r>
              <a:rPr lang="en-US" altLang="en-US"/>
              <a:t>A primary key can be defined in either a CREATE TABLE statement or an ALTER TABLE statement.</a:t>
            </a:r>
          </a:p>
        </p:txBody>
      </p:sp>
    </p:spTree>
    <p:extLst>
      <p:ext uri="{BB962C8B-B14F-4D97-AF65-F5344CB8AC3E}">
        <p14:creationId xmlns:p14="http://schemas.microsoft.com/office/powerpoint/2010/main" val="4731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A foreign key in one table points to a primary key in another table. </a:t>
            </a:r>
          </a:p>
          <a:p>
            <a:pPr eaLnBrk="1" hangingPunct="1"/>
            <a:r>
              <a:rPr lang="en-US" altLang="en-US"/>
              <a:t> The foreign key identifies a column or set of columns in one table that refers to a column or set of columns in another table. </a:t>
            </a:r>
          </a:p>
        </p:txBody>
      </p:sp>
    </p:spTree>
    <p:extLst>
      <p:ext uri="{BB962C8B-B14F-4D97-AF65-F5344CB8AC3E}">
        <p14:creationId xmlns:p14="http://schemas.microsoft.com/office/powerpoint/2010/main" val="4019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 </a:t>
            </a:r>
            <a:r>
              <a:rPr lang="en-US" altLang="en-US" b="1"/>
              <a:t>database schema</a:t>
            </a:r>
            <a:r>
              <a:rPr lang="en-US" altLang="en-US"/>
              <a:t> is a way to logically group and define objects such as tables into, a database structure. </a:t>
            </a:r>
          </a:p>
        </p:txBody>
      </p:sp>
    </p:spTree>
    <p:extLst>
      <p:ext uri="{BB962C8B-B14F-4D97-AF65-F5344CB8AC3E}">
        <p14:creationId xmlns:p14="http://schemas.microsoft.com/office/powerpoint/2010/main" val="21139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DiFFerence</a:t>
            </a:r>
            <a:r>
              <a:rPr lang="en-US" dirty="0"/>
              <a:t> between </a:t>
            </a:r>
            <a:r>
              <a:rPr lang="en-US" dirty="0" err="1"/>
              <a:t>sql</a:t>
            </a:r>
            <a:r>
              <a:rPr lang="en-US" dirty="0"/>
              <a:t> &amp; pl/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SQL is executed one statement at a time.</a:t>
            </a:r>
          </a:p>
          <a:p>
            <a:pPr eaLnBrk="1" hangingPunct="1"/>
            <a:r>
              <a:rPr lang="en-US" altLang="en-US"/>
              <a:t> PL/SQL is executed as a block of code. </a:t>
            </a:r>
          </a:p>
          <a:p>
            <a:pPr eaLnBrk="1" hangingPunct="1"/>
            <a:r>
              <a:rPr lang="en-US" altLang="en-US"/>
              <a:t> SQL tells the database what to do (declarative), not how to do it. In contrast</a:t>
            </a:r>
          </a:p>
          <a:p>
            <a:pPr eaLnBrk="1" hangingPunct="1"/>
            <a:r>
              <a:rPr lang="en-US" altLang="en-US"/>
              <a:t> PL/SQL tell the database how to do things (procedural). </a:t>
            </a:r>
          </a:p>
          <a:p>
            <a:pPr eaLnBrk="1" hangingPunct="1"/>
            <a:r>
              <a:rPr lang="en-US" altLang="en-US"/>
              <a:t> SQL is used to code queries, DML and DDL statements.</a:t>
            </a:r>
          </a:p>
          <a:p>
            <a:pPr eaLnBrk="1" hangingPunct="1"/>
            <a:r>
              <a:rPr lang="en-US" altLang="en-US"/>
              <a:t> PL/SQL is used to code program blocks, triggers, functions, procedures and packages.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910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schema</a:t>
            </a:r>
          </a:p>
        </p:txBody>
      </p:sp>
      <p:pic>
        <p:nvPicPr>
          <p:cNvPr id="808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9575" y="2001838"/>
            <a:ext cx="5302250" cy="4062412"/>
          </a:xfrm>
        </p:spPr>
      </p:pic>
    </p:spTree>
    <p:extLst>
      <p:ext uri="{BB962C8B-B14F-4D97-AF65-F5344CB8AC3E}">
        <p14:creationId xmlns:p14="http://schemas.microsoft.com/office/powerpoint/2010/main" val="3285844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SQL JOINs (INNER, OUTER, SELF)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SQL joins are used to query data from two or more tables, based on a relationship between certain columns in these tables.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1"/>
            <a:ext cx="50482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4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 is used to find matching records from two or more tables.</a:t>
            </a:r>
          </a:p>
          <a:p>
            <a:pPr eaLnBrk="1" hangingPunct="1"/>
            <a:r>
              <a:rPr lang="en-US" altLang="en-US"/>
              <a:t>Inner Join returns rows when there is at least one match in both tables.</a:t>
            </a:r>
          </a:p>
          <a:p>
            <a:pPr eaLnBrk="1" hangingPunct="1"/>
            <a:r>
              <a:rPr lang="en-US" altLang="en-US"/>
              <a:t>Inner Join=Matching Records</a:t>
            </a:r>
          </a:p>
        </p:txBody>
      </p:sp>
    </p:spTree>
    <p:extLst>
      <p:ext uri="{BB962C8B-B14F-4D97-AF65-F5344CB8AC3E}">
        <p14:creationId xmlns:p14="http://schemas.microsoft.com/office/powerpoint/2010/main" val="22963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/>
              <a:t>SQL INNER JOIN Syntax is:</a:t>
            </a:r>
          </a:p>
          <a:p>
            <a:pPr marL="457200" lvl="1" indent="0">
              <a:buNone/>
            </a:pPr>
            <a:r>
              <a:rPr lang="en-US" altLang="en-US"/>
              <a:t>-  SELECT column_name</a:t>
            </a:r>
          </a:p>
          <a:p>
            <a:pPr marL="457200" lvl="1" indent="0">
              <a:buNone/>
            </a:pPr>
            <a:r>
              <a:rPr lang="en-US" altLang="en-US"/>
              <a:t>    FROM table_name1, table_name2</a:t>
            </a:r>
          </a:p>
          <a:p>
            <a:pPr marL="457200" lvl="1" indent="0">
              <a:buNone/>
            </a:pPr>
            <a:r>
              <a:rPr lang="en-US" altLang="en-US"/>
              <a:t>    WHERE </a:t>
            </a:r>
          </a:p>
          <a:p>
            <a:pPr marL="457200" lvl="1" indent="0">
              <a:buNone/>
            </a:pPr>
            <a:r>
              <a:rPr lang="en-US" altLang="en-US"/>
              <a:t>    table_name1.column_name = table_name2.column_name</a:t>
            </a:r>
            <a:endParaRPr lang="en-US" altLang="en-US" sz="2000"/>
          </a:p>
          <a:p>
            <a:pPr marL="457200" lvl="1" indent="0">
              <a:buNone/>
            </a:pPr>
            <a:r>
              <a:rPr lang="en-US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01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09601"/>
            <a:ext cx="8458200" cy="566896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b="1"/>
              <a:t>Find out salaries of those employees who belong to a department AND departments which have employees (Matching Records </a:t>
            </a:r>
            <a:r>
              <a:rPr lang="en-US" altLang="en-US" b="1" u="sng"/>
              <a:t>only</a:t>
            </a:r>
            <a:r>
              <a:rPr lang="en-US" altLang="en-US" b="1"/>
              <a:t>)</a:t>
            </a:r>
          </a:p>
          <a:p>
            <a:pPr marL="0" indent="0">
              <a:buNone/>
            </a:pPr>
            <a:r>
              <a:rPr lang="en-US" altLang="en-US" b="1"/>
              <a:t>				OR</a:t>
            </a:r>
          </a:p>
          <a:p>
            <a:pPr marL="0" indent="0" algn="just">
              <a:buNone/>
            </a:pPr>
            <a:r>
              <a:rPr lang="en-US" altLang="en-US" b="1"/>
              <a:t>Find out Employees’ Name, Salary, Department Name</a:t>
            </a:r>
          </a:p>
          <a:p>
            <a:pPr marL="0" indent="0">
              <a:buNone/>
            </a:pPr>
            <a:r>
              <a:rPr lang="en-US" altLang="en-US"/>
              <a:t>SELECT e.first_name, e.last_name, e.salary, d.department_name</a:t>
            </a:r>
          </a:p>
          <a:p>
            <a:pPr marL="0" indent="0">
              <a:buNone/>
            </a:pPr>
            <a:r>
              <a:rPr lang="en-US" altLang="en-US"/>
              <a:t>FROM employees e, departments d</a:t>
            </a:r>
          </a:p>
          <a:p>
            <a:pPr marL="0" indent="0">
              <a:buNone/>
            </a:pPr>
            <a:r>
              <a:rPr lang="en-US" altLang="en-US"/>
              <a:t>WHERE e.department_id=d.department_id</a:t>
            </a:r>
          </a:p>
        </p:txBody>
      </p:sp>
    </p:spTree>
    <p:extLst>
      <p:ext uri="{BB962C8B-B14F-4D97-AF65-F5344CB8AC3E}">
        <p14:creationId xmlns:p14="http://schemas.microsoft.com/office/powerpoint/2010/main" val="37673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Employees’ Name, Salary, Department Name, </a:t>
            </a:r>
            <a:r>
              <a:rPr lang="en-US" altLang="en-US" b="1">
                <a:solidFill>
                  <a:srgbClr val="FF0000"/>
                </a:solidFill>
              </a:rPr>
              <a:t>City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e.first_name, e.last_name, e.salary, d.department_name, </a:t>
            </a:r>
            <a:r>
              <a:rPr lang="en-US" altLang="en-US">
                <a:solidFill>
                  <a:srgbClr val="FF0000"/>
                </a:solidFill>
              </a:rPr>
              <a:t>l.city</a:t>
            </a:r>
          </a:p>
          <a:p>
            <a:pPr marL="0" indent="0">
              <a:buNone/>
            </a:pPr>
            <a:r>
              <a:rPr lang="en-US" altLang="en-US"/>
              <a:t>FROM employees e, departments d, </a:t>
            </a:r>
            <a:r>
              <a:rPr lang="en-US" altLang="en-US">
                <a:solidFill>
                  <a:srgbClr val="FF0000"/>
                </a:solidFill>
              </a:rPr>
              <a:t>locations l</a:t>
            </a:r>
          </a:p>
          <a:p>
            <a:pPr marL="0" indent="0">
              <a:buNone/>
            </a:pPr>
            <a:r>
              <a:rPr lang="en-US" altLang="en-US"/>
              <a:t>WHERE e.department_id=d.department_id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AND d.location_id=l.location_id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7253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Employees’ Name, Salary, Department Name, City, </a:t>
            </a:r>
            <a:r>
              <a:rPr lang="en-US" altLang="en-US" b="1">
                <a:solidFill>
                  <a:srgbClr val="FF0000"/>
                </a:solidFill>
              </a:rPr>
              <a:t>Country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e.first_name, e.last_name, e.salary, d.department_name, l.city, </a:t>
            </a:r>
            <a:r>
              <a:rPr lang="en-US" altLang="en-US">
                <a:solidFill>
                  <a:srgbClr val="FF0000"/>
                </a:solidFill>
              </a:rPr>
              <a:t>c.country_name</a:t>
            </a:r>
          </a:p>
          <a:p>
            <a:pPr marL="0" indent="0">
              <a:buNone/>
            </a:pPr>
            <a:r>
              <a:rPr lang="en-US" altLang="en-US"/>
              <a:t>FROM employees e, departments d, locations l, </a:t>
            </a:r>
            <a:r>
              <a:rPr lang="en-US" altLang="en-US">
                <a:solidFill>
                  <a:srgbClr val="FF0000"/>
                </a:solidFill>
              </a:rPr>
              <a:t>countries c</a:t>
            </a:r>
          </a:p>
          <a:p>
            <a:pPr marL="0" indent="0">
              <a:buNone/>
            </a:pPr>
            <a:r>
              <a:rPr lang="en-US" altLang="en-US"/>
              <a:t>WHERE e.department_id=d.department_id</a:t>
            </a:r>
          </a:p>
          <a:p>
            <a:pPr marL="0" indent="0">
              <a:buNone/>
            </a:pPr>
            <a:r>
              <a:rPr lang="en-US" altLang="en-US"/>
              <a:t>AND d.location_id=l.location_id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AND l.country_id=c.country_id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458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/>
              <a:t>Find out Employees’ Name, Salary, Department Name, City, Country, </a:t>
            </a:r>
            <a:r>
              <a:rPr lang="en-US" altLang="en-US" b="1">
                <a:solidFill>
                  <a:srgbClr val="FF0000"/>
                </a:solidFill>
              </a:rPr>
              <a:t>Region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e.first_name, e.last_name, e.salary, d.department_name, l.city, c.country_name, </a:t>
            </a:r>
            <a:r>
              <a:rPr lang="en-US" altLang="en-US">
                <a:solidFill>
                  <a:srgbClr val="FF0000"/>
                </a:solidFill>
              </a:rPr>
              <a:t>r.region_name</a:t>
            </a:r>
          </a:p>
          <a:p>
            <a:pPr marL="0" indent="0">
              <a:buNone/>
            </a:pPr>
            <a:r>
              <a:rPr lang="en-US" altLang="en-US"/>
              <a:t>FROM employees e, departments d, locations l, countries c, </a:t>
            </a:r>
            <a:r>
              <a:rPr lang="en-US" altLang="en-US">
                <a:solidFill>
                  <a:srgbClr val="FF0000"/>
                </a:solidFill>
              </a:rPr>
              <a:t>regions r </a:t>
            </a:r>
          </a:p>
          <a:p>
            <a:pPr marL="0" indent="0">
              <a:buNone/>
            </a:pPr>
            <a:r>
              <a:rPr lang="en-US" altLang="en-US"/>
              <a:t>WHERE e.department_id=d.department_id</a:t>
            </a:r>
          </a:p>
          <a:p>
            <a:pPr marL="0" indent="0">
              <a:buNone/>
            </a:pPr>
            <a:r>
              <a:rPr lang="en-US" altLang="en-US"/>
              <a:t>AND d.location_id=l.location_id</a:t>
            </a:r>
          </a:p>
          <a:p>
            <a:pPr marL="0" indent="0">
              <a:buNone/>
            </a:pPr>
            <a:r>
              <a:rPr lang="en-US" altLang="en-US"/>
              <a:t>AND l.country_id=c.country_id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AND c.region_id=r.region_id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62484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Find out Employees’ Name, Salary, Department Name, City, Country, Region, </a:t>
            </a:r>
            <a:r>
              <a:rPr lang="en-US" b="1" dirty="0">
                <a:solidFill>
                  <a:srgbClr val="FF0000"/>
                </a:solidFill>
              </a:rPr>
              <a:t>Start Date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Job Title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/>
              <a:t>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e.salary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c.country_name</a:t>
            </a:r>
            <a:r>
              <a:rPr lang="en-US" dirty="0"/>
              <a:t>, </a:t>
            </a:r>
            <a:r>
              <a:rPr lang="en-US" dirty="0" err="1"/>
              <a:t>r.region_name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jh.start_date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j.job_title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FROM employees e, departments d, locations l, countries c, regions r, </a:t>
            </a:r>
            <a:r>
              <a:rPr lang="en-US" dirty="0" err="1">
                <a:solidFill>
                  <a:srgbClr val="FF0000"/>
                </a:solidFill>
              </a:rPr>
              <a:t>job_history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jh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jobs j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AND </a:t>
            </a:r>
            <a:r>
              <a:rPr lang="en-US" dirty="0" err="1"/>
              <a:t>d.location_id</a:t>
            </a:r>
            <a:r>
              <a:rPr lang="en-US" dirty="0"/>
              <a:t>=</a:t>
            </a:r>
            <a:r>
              <a:rPr lang="en-US" dirty="0" err="1"/>
              <a:t>l.location_id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AND </a:t>
            </a:r>
            <a:r>
              <a:rPr lang="en-US" dirty="0" err="1"/>
              <a:t>l.country_id</a:t>
            </a:r>
            <a:r>
              <a:rPr lang="en-US" dirty="0"/>
              <a:t>=</a:t>
            </a:r>
            <a:r>
              <a:rPr lang="en-US" dirty="0" err="1"/>
              <a:t>c.country_id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AND </a:t>
            </a:r>
            <a:r>
              <a:rPr lang="en-US" dirty="0" err="1"/>
              <a:t>c.region_id</a:t>
            </a:r>
            <a:r>
              <a:rPr lang="en-US" dirty="0"/>
              <a:t>=</a:t>
            </a:r>
            <a:r>
              <a:rPr lang="en-US" dirty="0" err="1"/>
              <a:t>r.region_id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jh.department_id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d.department_id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j.job_id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jh.job_id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/>
              <a:t>Outer Join returns all rows from one table and only those rows from a secondary table where the joined fields are equal i.e. join condition is met.</a:t>
            </a:r>
          </a:p>
          <a:p>
            <a:pPr eaLnBrk="1" hangingPunct="1"/>
            <a:r>
              <a:rPr lang="en-US" altLang="en-US"/>
              <a:t>Outer Join=Matching + Non-Matching Records</a:t>
            </a:r>
          </a:p>
          <a:p>
            <a:pPr eaLnBrk="1" hangingPunct="1"/>
            <a:r>
              <a:rPr lang="en-US" altLang="en-US"/>
              <a:t>Two types of Outer Join </a:t>
            </a:r>
          </a:p>
          <a:p>
            <a:pPr lvl="1" eaLnBrk="1" hangingPunct="1"/>
            <a:r>
              <a:rPr lang="en-US" altLang="en-US" b="1"/>
              <a:t>Left </a:t>
            </a:r>
            <a:r>
              <a:rPr lang="en-US" altLang="en-US"/>
              <a:t>Outer Join</a:t>
            </a:r>
          </a:p>
          <a:p>
            <a:pPr lvl="1" eaLnBrk="1" hangingPunct="1"/>
            <a:r>
              <a:rPr lang="en-US" altLang="en-US" b="1"/>
              <a:t>Right </a:t>
            </a:r>
            <a:r>
              <a:rPr lang="en-US" altLang="en-US"/>
              <a:t>Outer Join </a:t>
            </a:r>
          </a:p>
        </p:txBody>
      </p:sp>
    </p:spTree>
    <p:extLst>
      <p:ext uri="{BB962C8B-B14F-4D97-AF65-F5344CB8AC3E}">
        <p14:creationId xmlns:p14="http://schemas.microsoft.com/office/powerpoint/2010/main" val="27924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A database is a collection of information that is organized so that it can easily be accessed, managed, and updated.</a:t>
            </a:r>
          </a:p>
          <a:p>
            <a:pPr marL="457200" lvl="1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1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SQL LEFT OUTER JOIN Syntax: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alias_table_name1.column_name, alias_table_name2.column_name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FROM table_name1, table_name2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WHERE 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table_name1.column_name</a:t>
            </a:r>
            <a:r>
              <a:rPr lang="en-US" dirty="0">
                <a:solidFill>
                  <a:srgbClr val="FF0000"/>
                </a:solidFill>
              </a:rPr>
              <a:t>(+)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= table_name2.column_name</a:t>
            </a:r>
          </a:p>
          <a:p>
            <a:pPr marL="521208" lvl="1">
              <a:buClr>
                <a:schemeClr val="accent4"/>
              </a:buClr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This SQL statement would return all rows from table_name2 and </a:t>
            </a:r>
            <a:r>
              <a:rPr lang="en-US" u="sng" dirty="0">
                <a:solidFill>
                  <a:schemeClr val="tx1">
                    <a:tint val="85000"/>
                  </a:schemeClr>
                </a:solidFill>
              </a:rPr>
              <a:t>only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those from table_name1 where the joined fields are equal. </a:t>
            </a:r>
          </a:p>
        </p:txBody>
      </p:sp>
    </p:spTree>
    <p:extLst>
      <p:ext uri="{BB962C8B-B14F-4D97-AF65-F5344CB8AC3E}">
        <p14:creationId xmlns:p14="http://schemas.microsoft.com/office/powerpoint/2010/main" val="3110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9436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700" b="1" dirty="0"/>
              <a:t>Find out departments which have employees including the departments which do not have employees (matching &amp; non-matching records)</a:t>
            </a:r>
          </a:p>
          <a:p>
            <a:pPr marL="0" indent="0">
              <a:buNone/>
              <a:defRPr/>
            </a:pPr>
            <a:endParaRPr lang="en-US" sz="2700" b="1" dirty="0"/>
          </a:p>
          <a:p>
            <a:pPr marL="0" indent="0">
              <a:buNone/>
              <a:defRPr/>
            </a:pPr>
            <a:r>
              <a:rPr lang="en-US" sz="2700" dirty="0"/>
              <a:t>SELECT </a:t>
            </a:r>
            <a:r>
              <a:rPr lang="en-US" sz="2700" dirty="0" err="1"/>
              <a:t>e.first_name</a:t>
            </a:r>
            <a:r>
              <a:rPr lang="en-US" sz="2700" dirty="0"/>
              <a:t>, </a:t>
            </a:r>
            <a:r>
              <a:rPr lang="en-US" sz="2700" dirty="0" err="1"/>
              <a:t>e.last_name</a:t>
            </a:r>
            <a:r>
              <a:rPr lang="en-US" sz="2700" dirty="0"/>
              <a:t>, </a:t>
            </a:r>
            <a:r>
              <a:rPr lang="en-US" sz="2700" dirty="0" err="1"/>
              <a:t>e.department_id</a:t>
            </a:r>
            <a:r>
              <a:rPr lang="en-US" sz="2700" dirty="0"/>
              <a:t>, </a:t>
            </a:r>
            <a:r>
              <a:rPr lang="en-US" sz="2700" dirty="0" err="1"/>
              <a:t>d.department_name</a:t>
            </a:r>
            <a:endParaRPr lang="en-US" sz="2700" dirty="0"/>
          </a:p>
          <a:p>
            <a:pPr marL="0" indent="0">
              <a:buNone/>
              <a:defRPr/>
            </a:pPr>
            <a:r>
              <a:rPr lang="en-US" sz="2700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sz="2700" dirty="0"/>
              <a:t>WHERE </a:t>
            </a:r>
            <a:r>
              <a:rPr lang="en-US" sz="2700" dirty="0" err="1"/>
              <a:t>e.department_id</a:t>
            </a:r>
            <a:r>
              <a:rPr lang="en-US" sz="2700" dirty="0">
                <a:solidFill>
                  <a:srgbClr val="FF0000"/>
                </a:solidFill>
              </a:rPr>
              <a:t>(+)</a:t>
            </a:r>
            <a:r>
              <a:rPr lang="en-US" sz="2700" dirty="0"/>
              <a:t>=</a:t>
            </a:r>
            <a:r>
              <a:rPr lang="en-US" sz="2700" dirty="0" err="1"/>
              <a:t>d.department_id</a:t>
            </a:r>
            <a:endParaRPr lang="en-US" sz="2700" dirty="0"/>
          </a:p>
          <a:p>
            <a:pPr marL="0" indent="0">
              <a:buNone/>
              <a:defRPr/>
            </a:pPr>
            <a:endParaRPr lang="en-US" sz="2700" dirty="0"/>
          </a:p>
          <a:p>
            <a:pPr marL="274320" indent="-274320">
              <a:defRPr/>
            </a:pPr>
            <a:r>
              <a:rPr lang="en-US" sz="2700" dirty="0"/>
              <a:t>Outer Join: The </a:t>
            </a:r>
            <a:r>
              <a:rPr lang="en-US" sz="2700" dirty="0">
                <a:solidFill>
                  <a:srgbClr val="FF0000"/>
                </a:solidFill>
              </a:rPr>
              <a:t>(+)</a:t>
            </a:r>
            <a:r>
              <a:rPr lang="en-US" sz="2700" dirty="0"/>
              <a:t> from the </a:t>
            </a:r>
            <a:r>
              <a:rPr lang="en-US" sz="2700" dirty="0" err="1"/>
              <a:t>e.department_id</a:t>
            </a:r>
            <a:r>
              <a:rPr lang="en-US" sz="2700" dirty="0"/>
              <a:t> field indicates that, if a </a:t>
            </a:r>
            <a:r>
              <a:rPr lang="en-US" sz="2700" dirty="0" err="1"/>
              <a:t>department_id</a:t>
            </a:r>
            <a:r>
              <a:rPr lang="en-US" sz="2700" dirty="0"/>
              <a:t> value in the employees (e) table does not exist in the department (d) table, all fields in the department table will display as &lt;NULL&gt; </a:t>
            </a:r>
            <a:r>
              <a:rPr lang="en-US" sz="2700" i="1" dirty="0"/>
              <a:t>in the result set.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061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SQL RIGHT OUTER JOIN Syntax: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alias_table_name1.column_name, alias_table_name2.column_name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FROM table_name1, table_name2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WHERE 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table_name1.column_name= table_name2.column_name </a:t>
            </a:r>
            <a:r>
              <a:rPr lang="en-US" dirty="0">
                <a:solidFill>
                  <a:srgbClr val="FF0000"/>
                </a:solidFill>
              </a:rPr>
              <a:t>(+)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</a:t>
            </a:r>
          </a:p>
          <a:p>
            <a:pPr marL="521208" lvl="1">
              <a:buClr>
                <a:schemeClr val="accent4"/>
              </a:buClr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This SQL statement would return all rows from table_name1 and </a:t>
            </a:r>
            <a:r>
              <a:rPr lang="en-US" u="sng" dirty="0">
                <a:solidFill>
                  <a:schemeClr val="tx1">
                    <a:tint val="85000"/>
                  </a:schemeClr>
                </a:solidFill>
              </a:rPr>
              <a:t>only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those from table_name2 where the joined fields are equal. </a:t>
            </a:r>
          </a:p>
        </p:txBody>
      </p:sp>
    </p:spTree>
    <p:extLst>
      <p:ext uri="{BB962C8B-B14F-4D97-AF65-F5344CB8AC3E}">
        <p14:creationId xmlns:p14="http://schemas.microsoft.com/office/powerpoint/2010/main" val="35567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8305800" cy="59436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700" b="1" dirty="0"/>
              <a:t>Find out employees who belong to a department including employees who do not belong to a department (matching &amp; non-matching records)</a:t>
            </a:r>
          </a:p>
          <a:p>
            <a:pPr marL="0" indent="0">
              <a:buNone/>
              <a:defRPr/>
            </a:pPr>
            <a:endParaRPr lang="en-US" sz="2700" b="1" dirty="0"/>
          </a:p>
          <a:p>
            <a:pPr marL="0" indent="0">
              <a:buNone/>
              <a:defRPr/>
            </a:pPr>
            <a:r>
              <a:rPr lang="en-US" sz="2700" dirty="0"/>
              <a:t>SELECT </a:t>
            </a:r>
            <a:r>
              <a:rPr lang="en-US" sz="2700" dirty="0" err="1"/>
              <a:t>e.first_name</a:t>
            </a:r>
            <a:r>
              <a:rPr lang="en-US" sz="2700" dirty="0"/>
              <a:t>, </a:t>
            </a:r>
            <a:r>
              <a:rPr lang="en-US" sz="2700" dirty="0" err="1"/>
              <a:t>e.last_name</a:t>
            </a:r>
            <a:r>
              <a:rPr lang="en-US" sz="2700" dirty="0"/>
              <a:t>, </a:t>
            </a:r>
            <a:r>
              <a:rPr lang="en-US" sz="2700" dirty="0" err="1"/>
              <a:t>e.department_id</a:t>
            </a:r>
            <a:r>
              <a:rPr lang="en-US" sz="2700" dirty="0"/>
              <a:t>, </a:t>
            </a:r>
            <a:r>
              <a:rPr lang="en-US" sz="2700" dirty="0" err="1"/>
              <a:t>d.department_name</a:t>
            </a:r>
            <a:endParaRPr lang="en-US" sz="2700" dirty="0"/>
          </a:p>
          <a:p>
            <a:pPr marL="0" indent="0">
              <a:buNone/>
              <a:defRPr/>
            </a:pPr>
            <a:r>
              <a:rPr lang="en-US" sz="2700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sz="2700" dirty="0"/>
              <a:t>WHERE </a:t>
            </a:r>
            <a:r>
              <a:rPr lang="en-US" sz="2700" dirty="0" err="1"/>
              <a:t>e.department_id</a:t>
            </a:r>
            <a:r>
              <a:rPr lang="en-US" sz="2700" dirty="0"/>
              <a:t>=</a:t>
            </a:r>
            <a:r>
              <a:rPr lang="en-US" sz="2700" dirty="0" err="1"/>
              <a:t>d.department_id</a:t>
            </a:r>
            <a:r>
              <a:rPr lang="en-US" sz="2700" dirty="0">
                <a:solidFill>
                  <a:srgbClr val="FF0000"/>
                </a:solidFill>
              </a:rPr>
              <a:t>(+)</a:t>
            </a:r>
          </a:p>
          <a:p>
            <a:pPr marL="0" indent="0">
              <a:buNone/>
              <a:defRPr/>
            </a:pPr>
            <a:endParaRPr lang="en-US" sz="2700" dirty="0"/>
          </a:p>
          <a:p>
            <a:pPr marL="274320" indent="-274320">
              <a:defRPr/>
            </a:pPr>
            <a:r>
              <a:rPr lang="en-US" sz="2700" dirty="0"/>
              <a:t>Outer Join: The </a:t>
            </a:r>
            <a:r>
              <a:rPr lang="en-US" sz="2700" dirty="0">
                <a:solidFill>
                  <a:srgbClr val="FF0000"/>
                </a:solidFill>
              </a:rPr>
              <a:t>(+)</a:t>
            </a:r>
            <a:r>
              <a:rPr lang="en-US" sz="2700" dirty="0"/>
              <a:t> from the </a:t>
            </a:r>
            <a:r>
              <a:rPr lang="en-US" sz="2700" dirty="0" err="1"/>
              <a:t>d.department_id</a:t>
            </a:r>
            <a:r>
              <a:rPr lang="en-US" sz="2700" dirty="0"/>
              <a:t> field indicates that, if a </a:t>
            </a:r>
            <a:r>
              <a:rPr lang="en-US" sz="2700" dirty="0" err="1"/>
              <a:t>department_id</a:t>
            </a:r>
            <a:r>
              <a:rPr lang="en-US" sz="2700" dirty="0"/>
              <a:t> value in the departments (d) table does not exist in the employees(e) table, all fields in the employees table will display as &lt;NULL&gt; </a:t>
            </a:r>
            <a:r>
              <a:rPr lang="en-US" sz="2700" i="1" dirty="0"/>
              <a:t>in the result set.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23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MINUS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b="1" dirty="0"/>
              <a:t>MINUS </a:t>
            </a:r>
            <a:r>
              <a:rPr lang="en-US" dirty="0"/>
              <a:t>query returns all rows in the first query that are not returned in the second query.</a:t>
            </a:r>
          </a:p>
          <a:p>
            <a:pPr marL="274320" indent="-274320">
              <a:defRPr/>
            </a:pPr>
            <a:r>
              <a:rPr lang="en-US" dirty="0"/>
              <a:t>SQL MINUS Syntax is: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(SELECT col 1, col2,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col_n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FROM tables)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MINUS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(SELECT col1, col2,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col_n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FROM tables)</a:t>
            </a:r>
          </a:p>
          <a:p>
            <a:pPr marL="274320" indent="-274320">
              <a:defRPr/>
            </a:pPr>
            <a:r>
              <a:rPr lang="en-US" dirty="0"/>
              <a:t>Each SQL statement within the MINUS query must have the same number of fields in the result sets with similar data types</a:t>
            </a:r>
          </a:p>
        </p:txBody>
      </p:sp>
    </p:spTree>
    <p:extLst>
      <p:ext uri="{BB962C8B-B14F-4D97-AF65-F5344CB8AC3E}">
        <p14:creationId xmlns:p14="http://schemas.microsoft.com/office/powerpoint/2010/main" val="182301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the departments which do </a:t>
            </a:r>
            <a:r>
              <a:rPr lang="en-US" altLang="en-US" b="1" u="sng"/>
              <a:t>not</a:t>
            </a:r>
            <a:r>
              <a:rPr lang="en-US" altLang="en-US" b="1"/>
              <a:t> have employees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Outer Join (matching + non-matching records)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MINUS </a:t>
            </a:r>
          </a:p>
          <a:p>
            <a:pPr marL="0" indent="0">
              <a:buNone/>
            </a:pPr>
            <a:r>
              <a:rPr lang="en-US" altLang="en-US"/>
              <a:t>Inner Join (matching records)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0522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6019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Find out the departments which do </a:t>
            </a:r>
            <a:r>
              <a:rPr lang="en-US" b="1" u="sng" dirty="0"/>
              <a:t>not</a:t>
            </a:r>
            <a:r>
              <a:rPr lang="en-US" b="1" dirty="0"/>
              <a:t> have employees 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(+)=</a:t>
            </a:r>
            <a:r>
              <a:rPr lang="en-US" dirty="0" err="1"/>
              <a:t>d.department_id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FF0000"/>
                </a:solidFill>
              </a:rPr>
              <a:t>MINUS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9436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Find out employees who do </a:t>
            </a:r>
            <a:r>
              <a:rPr lang="en-US" b="1" u="sng" dirty="0"/>
              <a:t>not</a:t>
            </a:r>
            <a:r>
              <a:rPr lang="en-US" b="1" dirty="0"/>
              <a:t> belong to a department 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(+))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</a:rPr>
              <a:t>MINUS</a:t>
            </a:r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9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UNION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The UNION operator is used to combine the result-set of two or more SELECT statements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r>
              <a:rPr lang="en-US" dirty="0"/>
              <a:t>Notice that each SELECT statement within the UNION must have the same number of columns. The columns must also have similar </a:t>
            </a:r>
            <a:r>
              <a:rPr lang="en-US" dirty="0">
                <a:solidFill>
                  <a:srgbClr val="FF0000"/>
                </a:solidFill>
              </a:rPr>
              <a:t>data types</a:t>
            </a:r>
            <a:r>
              <a:rPr lang="en-US" dirty="0"/>
              <a:t>. Also, the columns in each SELECT statement must be in the same order.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UNION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dirty="0"/>
              <a:t>SQL UNION Syntax:</a:t>
            </a:r>
          </a:p>
          <a:p>
            <a:pPr marL="0" indent="0">
              <a:buNone/>
              <a:defRPr/>
            </a:pPr>
            <a:r>
              <a:rPr lang="en-US" dirty="0"/>
              <a:t>    SELECT  </a:t>
            </a:r>
            <a:r>
              <a:rPr lang="en-US" dirty="0" err="1"/>
              <a:t>column_name</a:t>
            </a:r>
            <a:r>
              <a:rPr lang="en-US" dirty="0"/>
              <a:t>(s) FROM table_name1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UNION </a:t>
            </a:r>
          </a:p>
          <a:p>
            <a:pPr marL="0" indent="0">
              <a:buNone/>
              <a:defRPr/>
            </a:pPr>
            <a:r>
              <a:rPr lang="en-US" dirty="0"/>
              <a:t>    SELECT </a:t>
            </a:r>
            <a:r>
              <a:rPr lang="en-US" dirty="0" err="1"/>
              <a:t>column_name</a:t>
            </a:r>
            <a:r>
              <a:rPr lang="en-US" dirty="0"/>
              <a:t>(s) FROM table_name2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Types of DBMS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DBMS is a software to manage database .</a:t>
            </a:r>
          </a:p>
          <a:p>
            <a:pPr eaLnBrk="1" hangingPunct="1"/>
            <a:r>
              <a:rPr lang="en-US" altLang="en-US"/>
              <a:t> There are four main types of database   management systems (DBMS) </a:t>
            </a:r>
          </a:p>
          <a:p>
            <a:pPr eaLnBrk="1" hangingPunct="1"/>
            <a:r>
              <a:rPr lang="en-US" altLang="en-US"/>
              <a:t> The types of DBMS are entirely dependent upon how the database is structured by that  particular DBMS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048000" y="4343400"/>
          <a:ext cx="4800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609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40080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3800" b="1" dirty="0"/>
              <a:t>Find out departments which do not have employees AND find out those employees who do not belong to any department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/>
              <a:t>((SELECT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(+)=</a:t>
            </a:r>
            <a:r>
              <a:rPr lang="en-US" dirty="0" err="1"/>
              <a:t>d.department_id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r>
              <a:rPr lang="en-US" dirty="0"/>
              <a:t>                                                         MINUS</a:t>
            </a:r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))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		        </a:t>
            </a:r>
            <a:r>
              <a:rPr lang="en-US" b="1" dirty="0"/>
              <a:t>UNION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/>
              <a:t>((SELECT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(+))</a:t>
            </a:r>
          </a:p>
          <a:p>
            <a:pPr marL="0" indent="0">
              <a:buNone/>
              <a:defRPr/>
            </a:pPr>
            <a:r>
              <a:rPr lang="en-US" dirty="0"/>
              <a:t>                                                        MINUS</a:t>
            </a:r>
          </a:p>
          <a:p>
            <a:pPr marL="0" indent="0">
              <a:buNone/>
              <a:defRPr/>
            </a:pPr>
            <a:r>
              <a:rPr lang="en-US" dirty="0"/>
              <a:t>(SELECT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departments d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=</a:t>
            </a:r>
            <a:r>
              <a:rPr lang="en-US" dirty="0" err="1"/>
              <a:t>d.department_id</a:t>
            </a:r>
            <a:r>
              <a:rPr lang="en-US" dirty="0"/>
              <a:t>))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7136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SQL UNION ALL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610600" cy="4525963"/>
          </a:xfrm>
        </p:spPr>
        <p:txBody>
          <a:bodyPr rtlCol="0">
            <a:normAutofit/>
          </a:bodyPr>
          <a:lstStyle/>
          <a:p>
            <a:pPr marL="342900" lvl="1" indent="-342900">
              <a:buClr>
                <a:schemeClr val="accent4"/>
              </a:buClr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The UNION operator selects only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values by default (common &amp; uncommon). To use duplicate values, use UNION ALL (common, uncommon and duplicate values)</a:t>
            </a:r>
          </a:p>
          <a:p>
            <a:pPr marL="274320" indent="-274320">
              <a:defRPr/>
            </a:pPr>
            <a:r>
              <a:rPr lang="en-US" dirty="0"/>
              <a:t>A= {1, 3, 4, 6}</a:t>
            </a:r>
          </a:p>
          <a:p>
            <a:pPr marL="0" indent="0">
              <a:buNone/>
              <a:defRPr/>
            </a:pPr>
            <a:r>
              <a:rPr lang="en-US" dirty="0"/>
              <a:t>    B= {2, 3, 5}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A UNION ALL B = {common, uncommon, &amp; duplicate}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A UNION ALL B = {3, 1, 4, 6, 2, 5, 3}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		              = {1, 2, 3, 3, 4, 5, 6}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endParaRPr lang="en-US" dirty="0">
              <a:solidFill>
                <a:schemeClr val="tx1"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08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Self Join</a:t>
            </a:r>
            <a:r>
              <a:rPr lang="en-US" altLang="en-US"/>
              <a:t> is a normal join which is used to join a table to </a:t>
            </a:r>
            <a:r>
              <a:rPr lang="en-US" altLang="en-US" i="1"/>
              <a:t>itself</a:t>
            </a:r>
            <a:r>
              <a:rPr lang="en-US" altLang="en-US"/>
              <a:t>. The SQL Self Join can be done by using table aliases to treat one table like a different table and then join them together. 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Self Join</a:t>
            </a:r>
            <a:r>
              <a:rPr lang="en-US" altLang="en-US"/>
              <a:t> is used to retrieve information where you need to scan a table twice or more.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2159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8305800" cy="60960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Find out managers of the employees (SELF JOIN)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/>
              <a:t>SELECT </a:t>
            </a:r>
            <a:r>
              <a:rPr lang="en-US" dirty="0" err="1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, </a:t>
            </a:r>
            <a:r>
              <a:rPr lang="en-US" dirty="0" err="1"/>
              <a:t>m.last_name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FROM employees e, employees m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e.manager_id</a:t>
            </a:r>
            <a:r>
              <a:rPr lang="en-US" dirty="0"/>
              <a:t>=</a:t>
            </a:r>
            <a:r>
              <a:rPr lang="en-US" dirty="0" err="1"/>
              <a:t>m.employee_id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/>
              <a:t>Find out managers of the employees </a:t>
            </a:r>
            <a:r>
              <a:rPr lang="en-US" b="1" i="1" dirty="0"/>
              <a:t>using alias</a:t>
            </a:r>
          </a:p>
          <a:p>
            <a:pPr marL="0" indent="0">
              <a:buNone/>
              <a:defRPr/>
            </a:pPr>
            <a:r>
              <a:rPr lang="en-US" i="1" dirty="0"/>
              <a:t> </a:t>
            </a:r>
          </a:p>
          <a:p>
            <a:pPr marL="0" indent="0">
              <a:buNone/>
              <a:defRPr/>
            </a:pPr>
            <a:r>
              <a:rPr lang="en-US" dirty="0"/>
              <a:t>SELECT </a:t>
            </a:r>
            <a:r>
              <a:rPr lang="en-US" dirty="0" err="1"/>
              <a:t>e.first_name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Employee_First_Name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Employee_Last_Name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Manager_First_Name</a:t>
            </a:r>
            <a:r>
              <a:rPr lang="en-US" dirty="0"/>
              <a:t>, </a:t>
            </a:r>
            <a:r>
              <a:rPr lang="en-US" dirty="0" err="1"/>
              <a:t>m.last_name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Manager_Last_Name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FROM employees e, employees m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e.manager_id</a:t>
            </a:r>
            <a:r>
              <a:rPr lang="en-US" dirty="0"/>
              <a:t>=</a:t>
            </a:r>
            <a:r>
              <a:rPr lang="en-US" dirty="0" err="1"/>
              <a:t>m.employee_id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the manager of Shanta Vollman</a:t>
            </a:r>
            <a:endParaRPr lang="en-US" altLang="en-US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/>
              <a:t>SELECT e.first_name Employee_First_Name, e.last_name Employee_Last_Name, m.first_name Manager_First_Name, m.last_name Manager_Last_Name</a:t>
            </a:r>
          </a:p>
          <a:p>
            <a:pPr marL="0" indent="0">
              <a:buNone/>
            </a:pPr>
            <a:r>
              <a:rPr lang="en-US" altLang="en-US"/>
              <a:t>FROM employees e, employees m</a:t>
            </a:r>
          </a:p>
          <a:p>
            <a:pPr marL="0" indent="0">
              <a:buNone/>
            </a:pPr>
            <a:r>
              <a:rPr lang="en-US" altLang="en-US"/>
              <a:t>WHERE e.manager_id=m.employee_id</a:t>
            </a:r>
          </a:p>
          <a:p>
            <a:pPr marL="0" indent="0">
              <a:buNone/>
            </a:pPr>
            <a:r>
              <a:rPr lang="en-US" altLang="en-US"/>
              <a:t>AND UPPER(e.first_name)=‘SHANTA’</a:t>
            </a:r>
          </a:p>
          <a:p>
            <a:pPr marL="0" indent="0">
              <a:buNone/>
            </a:pPr>
            <a:r>
              <a:rPr lang="en-US" altLang="en-US"/>
              <a:t>AND UPPER(e.last_name)=‘VOLLMAN’;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4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GROUP 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GROUP BY</a:t>
            </a:r>
            <a:r>
              <a:rPr lang="en-US" altLang="en-US"/>
              <a:t> clause can be used in a SELECT statement to collect data across multiple records and group the results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24974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b="1" dirty="0"/>
              <a:t>SQL</a:t>
            </a:r>
            <a:r>
              <a:rPr lang="en-US" dirty="0"/>
              <a:t> </a:t>
            </a:r>
            <a:r>
              <a:rPr lang="en-US" b="1" dirty="0"/>
              <a:t>GROUP BY Syntax: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column1, column2,…..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aggregate_function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(expression)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tables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WHERE (conditions)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GROUP BY column 1, column 2,……,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758952" lvl="2">
              <a:buClr>
                <a:schemeClr val="accent4"/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Aggregate_function</a:t>
            </a:r>
            <a:r>
              <a:rPr lang="en-US" dirty="0">
                <a:solidFill>
                  <a:srgbClr val="FF0000"/>
                </a:solidFill>
              </a:rPr>
              <a:t> can be a function such as SUM, COUNT, MAX or MIN</a:t>
            </a:r>
          </a:p>
        </p:txBody>
      </p:sp>
    </p:spTree>
    <p:extLst>
      <p:ext uri="{BB962C8B-B14F-4D97-AF65-F5344CB8AC3E}">
        <p14:creationId xmlns:p14="http://schemas.microsoft.com/office/powerpoint/2010/main" val="35017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HAVING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HAVING </a:t>
            </a:r>
            <a:r>
              <a:rPr lang="en-US" altLang="en-US"/>
              <a:t>clause is used in combination with the GROUP BY clause. It can be used in a SELECT statement to filter the records that a GROUP BY returns.</a:t>
            </a:r>
          </a:p>
        </p:txBody>
      </p:sp>
    </p:spTree>
    <p:extLst>
      <p:ext uri="{BB962C8B-B14F-4D97-AF65-F5344CB8AC3E}">
        <p14:creationId xmlns:p14="http://schemas.microsoft.com/office/powerpoint/2010/main" val="1421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HAVING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b="1" dirty="0"/>
              <a:t>SQL</a:t>
            </a:r>
            <a:r>
              <a:rPr lang="en-US" dirty="0"/>
              <a:t> </a:t>
            </a:r>
            <a:r>
              <a:rPr lang="en-US" b="1" dirty="0"/>
              <a:t>HAVING Syntax:</a:t>
            </a:r>
          </a:p>
          <a:p>
            <a:pPr marL="521208" lvl="1">
              <a:buClr>
                <a:schemeClr val="accent4"/>
              </a:buClr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SELECT column1, column2,…..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aggregate_function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(expression)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FROM tables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WHERE (conditions)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GROUP BY column 1, column 2,……,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column_n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   HAVING condition1,….,</a:t>
            </a:r>
            <a:r>
              <a:rPr lang="en-US" dirty="0" err="1">
                <a:solidFill>
                  <a:schemeClr val="tx1">
                    <a:tint val="85000"/>
                  </a:schemeClr>
                </a:solidFill>
              </a:rPr>
              <a:t>condition_n</a:t>
            </a:r>
            <a:endParaRPr lang="en-US" dirty="0">
              <a:solidFill>
                <a:schemeClr val="tx1"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those managers who manage only one employee</a:t>
            </a:r>
            <a:endParaRPr lang="en-US" altLang="en-US"/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e.manager_id, COUNT (m.employee_id)</a:t>
            </a:r>
          </a:p>
          <a:p>
            <a:pPr marL="0" indent="0">
              <a:buNone/>
            </a:pPr>
            <a:r>
              <a:rPr lang="en-US" altLang="en-US"/>
              <a:t>FROM employees e, employees m</a:t>
            </a:r>
          </a:p>
          <a:p>
            <a:pPr marL="0" indent="0">
              <a:buNone/>
            </a:pPr>
            <a:r>
              <a:rPr lang="en-US" altLang="en-US"/>
              <a:t>WHERE e.manager_id=m.employee_id</a:t>
            </a:r>
          </a:p>
          <a:p>
            <a:pPr marL="0" indent="0">
              <a:buNone/>
            </a:pPr>
            <a:r>
              <a:rPr lang="en-US" altLang="en-US"/>
              <a:t>GROUP BY e.manager_id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HAVING COUNT (m.employee_id)=1</a:t>
            </a:r>
          </a:p>
        </p:txBody>
      </p:sp>
    </p:spTree>
    <p:extLst>
      <p:ext uri="{BB962C8B-B14F-4D97-AF65-F5344CB8AC3E}">
        <p14:creationId xmlns:p14="http://schemas.microsoft.com/office/powerpoint/2010/main" val="33520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Microsoft Access </a:t>
            </a:r>
            <a:r>
              <a:rPr lang="en-US" altLang="en-US"/>
              <a:t>– An example of a database that has Frontend and Backend – Ideal for small to mid-sized businesses</a:t>
            </a:r>
          </a:p>
          <a:p>
            <a:pPr eaLnBrk="1" hangingPunct="1"/>
            <a:r>
              <a:rPr lang="en-US" altLang="en-US" b="1"/>
              <a:t>SQL server </a:t>
            </a:r>
            <a:r>
              <a:rPr lang="en-US" altLang="en-US"/>
              <a:t>– Ideal for mid-sized businesses</a:t>
            </a:r>
          </a:p>
          <a:p>
            <a:pPr eaLnBrk="1" hangingPunct="1"/>
            <a:r>
              <a:rPr lang="en-US" altLang="en-US" b="1"/>
              <a:t>Oracle</a:t>
            </a:r>
            <a:r>
              <a:rPr lang="en-US" altLang="en-US"/>
              <a:t> – Ideal for large businesses</a:t>
            </a:r>
          </a:p>
          <a:p>
            <a:pPr eaLnBrk="1" hangingPunct="1"/>
            <a:r>
              <a:rPr lang="en-US" altLang="en-US" b="1"/>
              <a:t>Sybase</a:t>
            </a:r>
            <a:r>
              <a:rPr lang="en-US" altLang="en-US"/>
              <a:t> – Ideal for large businesses</a:t>
            </a:r>
          </a:p>
          <a:p>
            <a:pPr eaLnBrk="1" hangingPunct="1"/>
            <a:r>
              <a:rPr lang="en-US" altLang="en-US" b="1"/>
              <a:t>DB2</a:t>
            </a:r>
            <a:r>
              <a:rPr lang="en-US" altLang="en-US"/>
              <a:t> – Ideal for Mainframe</a:t>
            </a:r>
          </a:p>
          <a:p>
            <a:pPr eaLnBrk="1" hangingPunct="1"/>
            <a:r>
              <a:rPr lang="en-US" altLang="en-US" b="1"/>
              <a:t>Informix</a:t>
            </a:r>
            <a:r>
              <a:rPr lang="en-US" altLang="en-US"/>
              <a:t> – Ideal for large businesses</a:t>
            </a:r>
          </a:p>
        </p:txBody>
      </p:sp>
    </p:spTree>
    <p:extLst>
      <p:ext uri="{BB962C8B-B14F-4D97-AF65-F5344CB8AC3E}">
        <p14:creationId xmlns:p14="http://schemas.microsoft.com/office/powerpoint/2010/main" val="22328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the employees’ Average Salary within their department 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department_id, AVG(salary)</a:t>
            </a:r>
          </a:p>
          <a:p>
            <a:pPr marL="0" indent="0">
              <a:buNone/>
            </a:pPr>
            <a:r>
              <a:rPr lang="en-US" altLang="en-US"/>
              <a:t>FROM employees</a:t>
            </a:r>
          </a:p>
          <a:p>
            <a:pPr marL="0" indent="0">
              <a:buNone/>
            </a:pPr>
            <a:r>
              <a:rPr lang="en-US" altLang="en-US"/>
              <a:t>WHERE department_id IS NOT NULL</a:t>
            </a:r>
          </a:p>
          <a:p>
            <a:pPr marL="0" indent="0">
              <a:buNone/>
            </a:pPr>
            <a:r>
              <a:rPr lang="en-US" altLang="en-US"/>
              <a:t>GROUP BY department_id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0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Find out employees Average Salary greater than 10,000 within their department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SELECT department_id, AVG(salary)</a:t>
            </a:r>
          </a:p>
          <a:p>
            <a:pPr marL="0" indent="0">
              <a:buNone/>
            </a:pPr>
            <a:r>
              <a:rPr lang="en-US" altLang="en-US"/>
              <a:t>FROM employees</a:t>
            </a:r>
          </a:p>
          <a:p>
            <a:pPr marL="0" indent="0">
              <a:buNone/>
            </a:pPr>
            <a:r>
              <a:rPr lang="en-US" altLang="en-US"/>
              <a:t>WHERE department_id IS NOT NULL</a:t>
            </a:r>
          </a:p>
          <a:p>
            <a:pPr marL="0" indent="0">
              <a:buNone/>
            </a:pPr>
            <a:r>
              <a:rPr lang="en-US" altLang="en-US"/>
              <a:t>GROUP BY department_id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HAVING AVG(salary)&gt;10000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ORDER BY department_id DESC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7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895600"/>
            <a:ext cx="8229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Procedural Language/Structured Query Language </a:t>
            </a:r>
            <a:br>
              <a:rPr lang="en-US" dirty="0"/>
            </a:br>
            <a:r>
              <a:rPr lang="en-US" dirty="0"/>
              <a:t>(PL/SQL)</a:t>
            </a:r>
          </a:p>
        </p:txBody>
      </p:sp>
    </p:spTree>
    <p:extLst>
      <p:ext uri="{BB962C8B-B14F-4D97-AF65-F5344CB8AC3E}">
        <p14:creationId xmlns:p14="http://schemas.microsoft.com/office/powerpoint/2010/main" val="2746093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538" y="1217613"/>
            <a:ext cx="8551862" cy="5257800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b="1" dirty="0"/>
              <a:t>Functions</a:t>
            </a:r>
            <a:r>
              <a:rPr lang="en-US" dirty="0"/>
              <a:t> are used to perform some actions that return a value</a:t>
            </a:r>
          </a:p>
          <a:p>
            <a:pPr marL="274320" indent="-274320">
              <a:defRPr/>
            </a:pPr>
            <a:r>
              <a:rPr lang="en-US" b="1" dirty="0"/>
              <a:t>PL/SQL FUNCTION Syntax is:</a:t>
            </a:r>
          </a:p>
          <a:p>
            <a:pPr marL="0" indent="0">
              <a:buNone/>
              <a:defRPr/>
            </a:pPr>
            <a:r>
              <a:rPr lang="en-US" dirty="0"/>
              <a:t>	CREATE OR REPLACE FUNCTION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(parameters)</a:t>
            </a:r>
          </a:p>
          <a:p>
            <a:pPr marL="0" indent="0">
              <a:buNone/>
              <a:defRPr/>
            </a:pPr>
            <a:r>
              <a:rPr lang="en-US" dirty="0"/>
              <a:t>	RETURN </a:t>
            </a:r>
            <a:r>
              <a:rPr lang="en-US" dirty="0" err="1"/>
              <a:t>return_</a:t>
            </a:r>
            <a:r>
              <a:rPr lang="en-US" i="1" dirty="0" err="1"/>
              <a:t>data_type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en-US" dirty="0"/>
              <a:t>	IS </a:t>
            </a:r>
            <a:r>
              <a:rPr lang="en-US" sz="2000" dirty="0">
                <a:solidFill>
                  <a:srgbClr val="FF0000"/>
                </a:solidFill>
              </a:rPr>
              <a:t>{Beginning of Declaration Section}</a:t>
            </a:r>
          </a:p>
          <a:p>
            <a:pPr marL="0" indent="0">
              <a:buNone/>
              <a:defRPr/>
            </a:pPr>
            <a:r>
              <a:rPr lang="en-US" dirty="0"/>
              <a:t>		BEGIN</a:t>
            </a:r>
          </a:p>
          <a:p>
            <a:pPr marL="0" indent="0">
              <a:buNone/>
              <a:defRPr/>
            </a:pPr>
            <a:r>
              <a:rPr lang="en-US" dirty="0"/>
              <a:t>		RETURN (</a:t>
            </a:r>
            <a:r>
              <a:rPr lang="en-US" dirty="0" err="1"/>
              <a:t>return_variable</a:t>
            </a:r>
            <a:r>
              <a:rPr lang="en-US" dirty="0"/>
              <a:t>); </a:t>
            </a:r>
            <a:r>
              <a:rPr lang="en-US" sz="2000" i="1" dirty="0">
                <a:solidFill>
                  <a:srgbClr val="FF0000"/>
                </a:solidFill>
              </a:rPr>
              <a:t>{</a:t>
            </a:r>
            <a:r>
              <a:rPr lang="en-US" sz="2000" i="1" dirty="0" err="1">
                <a:solidFill>
                  <a:srgbClr val="FF0000"/>
                </a:solidFill>
              </a:rPr>
              <a:t>Execution_section</a:t>
            </a:r>
            <a:r>
              <a:rPr lang="en-US" sz="2000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dirty="0"/>
              <a:t>		END </a:t>
            </a:r>
            <a:r>
              <a:rPr lang="en-US" dirty="0" err="1"/>
              <a:t>Function_Name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229600" cy="601980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Write a Function to calculate employees’ Income Tax where Income Tax is 10%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1</a:t>
            </a:r>
          </a:p>
          <a:p>
            <a:pPr marL="0" indent="0">
              <a:buNone/>
              <a:defRPr/>
            </a:pPr>
            <a:r>
              <a:rPr lang="en-US" dirty="0"/>
              <a:t>CREATE OR REPLACE FUNCTION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INCOME_TAX(salary IN NUMBER)</a:t>
            </a:r>
          </a:p>
          <a:p>
            <a:pPr marL="0" indent="0">
              <a:buNone/>
              <a:defRPr/>
            </a:pPr>
            <a:r>
              <a:rPr lang="en-US" dirty="0"/>
              <a:t>RETURN </a:t>
            </a: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pPr marL="0" indent="0">
              <a:buNone/>
              <a:defRPr/>
            </a:pPr>
            <a:r>
              <a:rPr lang="en-US" dirty="0"/>
              <a:t>IS</a:t>
            </a:r>
          </a:p>
          <a:p>
            <a:pPr marL="0" indent="0">
              <a:buNone/>
              <a:defRPr/>
            </a:pPr>
            <a:r>
              <a:rPr lang="en-US" dirty="0"/>
              <a:t>BEGIN</a:t>
            </a:r>
          </a:p>
          <a:p>
            <a:pPr marL="0" indent="0">
              <a:buNone/>
              <a:defRPr/>
            </a:pPr>
            <a:r>
              <a:rPr lang="en-US" dirty="0"/>
              <a:t>RETURN (</a:t>
            </a:r>
            <a:r>
              <a:rPr lang="en-US" dirty="0">
                <a:solidFill>
                  <a:srgbClr val="FF0000"/>
                </a:solidFill>
              </a:rPr>
              <a:t>salary *.10</a:t>
            </a:r>
            <a:r>
              <a:rPr lang="en-US" dirty="0"/>
              <a:t>);</a:t>
            </a:r>
          </a:p>
          <a:p>
            <a:pPr marL="0" indent="0">
              <a:buNone/>
              <a:defRPr/>
            </a:pPr>
            <a:r>
              <a:rPr lang="en-US" dirty="0"/>
              <a:t>END </a:t>
            </a:r>
            <a:r>
              <a:rPr lang="en-US" dirty="0" err="1"/>
              <a:t>Income_Tax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2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SELECT salary, INCOME_TAX(salary)</a:t>
            </a:r>
          </a:p>
          <a:p>
            <a:pPr marL="0" indent="0">
              <a:buNone/>
              <a:defRPr/>
            </a:pPr>
            <a:r>
              <a:rPr lang="en-US" dirty="0"/>
              <a:t>FROM employees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74320" indent="-274320">
              <a:defRPr/>
            </a:pPr>
            <a:r>
              <a:rPr lang="en-US" dirty="0"/>
              <a:t>A </a:t>
            </a:r>
            <a:r>
              <a:rPr lang="en-US" b="1" dirty="0"/>
              <a:t>Stored Procedure </a:t>
            </a:r>
            <a:r>
              <a:rPr lang="en-US" dirty="0"/>
              <a:t>is used to perform one or more specific tasks.</a:t>
            </a:r>
          </a:p>
          <a:p>
            <a:pPr marL="274320" indent="-274320">
              <a:defRPr/>
            </a:pPr>
            <a:r>
              <a:rPr lang="en-US" dirty="0"/>
              <a:t>A procedure is similar to an anonymous PL/SQL Function, but it is named for repeated usage.</a:t>
            </a:r>
          </a:p>
          <a:p>
            <a:pPr marL="274320" indent="-274320">
              <a:defRPr/>
            </a:pPr>
            <a:r>
              <a:rPr lang="en-US" b="1" dirty="0"/>
              <a:t>PL/SQL PROCEDURE Syntax is:</a:t>
            </a:r>
          </a:p>
          <a:p>
            <a:pPr marL="0" indent="0">
              <a:buNone/>
              <a:defRPr/>
            </a:pPr>
            <a:r>
              <a:rPr lang="en-US" dirty="0"/>
              <a:t>	CREATE OR REPLACE PROCEDURE	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Procedure_Name</a:t>
            </a:r>
            <a:r>
              <a:rPr lang="en-US" dirty="0"/>
              <a:t>(parameters)</a:t>
            </a:r>
          </a:p>
          <a:p>
            <a:pPr marL="0" indent="0">
              <a:buNone/>
              <a:defRPr/>
            </a:pPr>
            <a:r>
              <a:rPr lang="en-US" dirty="0"/>
              <a:t>	IS </a:t>
            </a:r>
            <a:r>
              <a:rPr lang="en-US" dirty="0">
                <a:solidFill>
                  <a:srgbClr val="FF0000"/>
                </a:solidFill>
              </a:rPr>
              <a:t>{Beginning of Declaration Section}</a:t>
            </a:r>
          </a:p>
          <a:p>
            <a:pPr marL="0" indent="0">
              <a:buNone/>
              <a:defRPr/>
            </a:pPr>
            <a:r>
              <a:rPr lang="en-US" dirty="0"/>
              <a:t>		BEGIN</a:t>
            </a:r>
          </a:p>
          <a:p>
            <a:pPr marL="0" indent="0">
              <a:buNone/>
              <a:defRPr/>
            </a:pPr>
            <a:r>
              <a:rPr lang="en-US" dirty="0"/>
              <a:t>		Expression; </a:t>
            </a:r>
            <a:r>
              <a:rPr lang="en-US" sz="2400" i="1" dirty="0">
                <a:solidFill>
                  <a:srgbClr val="FF0000"/>
                </a:solidFill>
              </a:rPr>
              <a:t>{</a:t>
            </a:r>
            <a:r>
              <a:rPr lang="en-US" sz="2400" i="1" dirty="0" err="1">
                <a:solidFill>
                  <a:srgbClr val="FF0000"/>
                </a:solidFill>
              </a:rPr>
              <a:t>Execution_section</a:t>
            </a:r>
            <a:r>
              <a:rPr lang="en-US" sz="2400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dirty="0"/>
              <a:t>		END </a:t>
            </a:r>
            <a:r>
              <a:rPr lang="en-US" dirty="0" err="1"/>
              <a:t>Procedure_Name</a:t>
            </a:r>
            <a:r>
              <a:rPr lang="en-US" dirty="0"/>
              <a:t>;</a:t>
            </a:r>
          </a:p>
          <a:p>
            <a:pPr marL="274320" indent="-274320"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79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943600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Write a Procedure which raises employee's salary up to 10%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1</a:t>
            </a:r>
          </a:p>
          <a:p>
            <a:pPr marL="0" indent="0">
              <a:buNone/>
              <a:defRPr/>
            </a:pPr>
            <a:r>
              <a:rPr lang="en-US" dirty="0"/>
              <a:t>CREATE OR REPLACE PROCEDURE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Raise_10percent_salary (id Number)</a:t>
            </a:r>
          </a:p>
          <a:p>
            <a:pPr marL="0" indent="0">
              <a:buNone/>
              <a:defRPr/>
            </a:pPr>
            <a:r>
              <a:rPr lang="en-US" dirty="0"/>
              <a:t>IS</a:t>
            </a:r>
          </a:p>
          <a:p>
            <a:pPr marL="0" indent="0">
              <a:buNone/>
              <a:defRPr/>
            </a:pPr>
            <a:r>
              <a:rPr lang="en-US" dirty="0"/>
              <a:t>BEGIN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UPDATE employees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SET salary=salary+(salary*10/100)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employee_id</a:t>
            </a:r>
            <a:r>
              <a:rPr lang="en-US" dirty="0">
                <a:solidFill>
                  <a:srgbClr val="FF0000"/>
                </a:solidFill>
              </a:rPr>
              <a:t>=id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r>
              <a:rPr lang="en-US" dirty="0"/>
              <a:t>END </a:t>
            </a:r>
            <a:r>
              <a:rPr lang="en-US" dirty="0">
                <a:solidFill>
                  <a:srgbClr val="FF0000"/>
                </a:solidFill>
              </a:rPr>
              <a:t>Raise_10percent_salary</a:t>
            </a:r>
            <a:r>
              <a:rPr lang="en-US" dirty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2</a:t>
            </a:r>
            <a:r>
              <a:rPr lang="en-US" dirty="0"/>
              <a:t> (optional)</a:t>
            </a:r>
          </a:p>
          <a:p>
            <a:pPr marL="0" indent="0">
              <a:buNone/>
              <a:defRPr/>
            </a:pPr>
            <a:r>
              <a:rPr lang="en-US" dirty="0"/>
              <a:t>COMMIT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3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EXECUTE Raise_10percent_salary </a:t>
            </a:r>
            <a:r>
              <a:rPr lang="en-US" dirty="0">
                <a:solidFill>
                  <a:srgbClr val="FF0000"/>
                </a:solidFill>
              </a:rPr>
              <a:t>(101)</a:t>
            </a:r>
          </a:p>
        </p:txBody>
      </p:sp>
    </p:spTree>
    <p:extLst>
      <p:ext uri="{BB962C8B-B14F-4D97-AF65-F5344CB8AC3E}">
        <p14:creationId xmlns:p14="http://schemas.microsoft.com/office/powerpoint/2010/main" val="23017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/>
              <a:t>TRIGGER</a:t>
            </a:r>
            <a:r>
              <a:rPr lang="en-US" altLang="en-US"/>
              <a:t> is a procedure you associate with a table. When you issue an SQL Statement for a table which meets a </a:t>
            </a:r>
            <a:r>
              <a:rPr lang="en-US" altLang="en-US" i="1"/>
              <a:t>Trigger Condition</a:t>
            </a:r>
            <a:r>
              <a:rPr lang="en-US" altLang="en-US"/>
              <a:t>, Oracle automatically fires the Trigger’s Body.</a:t>
            </a:r>
          </a:p>
          <a:p>
            <a:pPr eaLnBrk="1" hangingPunct="1"/>
            <a:r>
              <a:rPr lang="en-US" altLang="en-US"/>
              <a:t>A DML Trigger is fired by a DML statement, a DDL Trigger is fired by a DDL statement, and so on.</a:t>
            </a:r>
          </a:p>
        </p:txBody>
      </p:sp>
    </p:spTree>
    <p:extLst>
      <p:ext uri="{BB962C8B-B14F-4D97-AF65-F5344CB8AC3E}">
        <p14:creationId xmlns:p14="http://schemas.microsoft.com/office/powerpoint/2010/main" val="27078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 rtlCol="0">
            <a:normAutofit lnSpcReduction="10000"/>
          </a:bodyPr>
          <a:lstStyle/>
          <a:p>
            <a:pPr marL="274320" indent="-274320">
              <a:defRPr/>
            </a:pPr>
            <a:r>
              <a:rPr lang="en-US" b="1" dirty="0"/>
              <a:t>PL/SQL TRIGGER Syntax is:</a:t>
            </a:r>
          </a:p>
          <a:p>
            <a:pPr marL="0" indent="0">
              <a:buNone/>
              <a:defRPr/>
            </a:pPr>
            <a:r>
              <a:rPr lang="en-US" dirty="0"/>
              <a:t>CREATE OR REPLACE TRIGGER </a:t>
            </a:r>
            <a:r>
              <a:rPr lang="en-US" dirty="0" err="1"/>
              <a:t>Trigger_name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en-US" dirty="0"/>
              <a:t>{BEFORE | AFTER | INSTEAD OF } {INSERT | UPDATE | DELETE} </a:t>
            </a:r>
          </a:p>
          <a:p>
            <a:pPr marL="0" indent="0">
              <a:buNone/>
              <a:defRPr/>
            </a:pPr>
            <a:r>
              <a:rPr lang="en-US" dirty="0"/>
              <a:t>ON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FOR EACH ROW</a:t>
            </a:r>
          </a:p>
          <a:p>
            <a:pPr marL="0" indent="0">
              <a:buNone/>
              <a:defRPr/>
            </a:pPr>
            <a:r>
              <a:rPr lang="en-US" dirty="0"/>
              <a:t>	BEGIN</a:t>
            </a:r>
          </a:p>
          <a:p>
            <a:pPr marL="0" indent="0">
              <a:buNone/>
              <a:defRPr/>
            </a:pPr>
            <a:r>
              <a:rPr lang="en-US" dirty="0"/>
              <a:t>	{INSERT | UPDATE | DELETE}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SET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column_name</a:t>
            </a:r>
            <a:r>
              <a:rPr lang="en-US" dirty="0"/>
              <a:t> = :</a:t>
            </a:r>
            <a:r>
              <a:rPr lang="en-US" i="1" dirty="0"/>
              <a:t>new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), ….n </a:t>
            </a:r>
          </a:p>
          <a:p>
            <a:pPr marL="0" indent="0">
              <a:buNone/>
              <a:defRPr/>
            </a:pPr>
            <a:r>
              <a:rPr lang="en-US" dirty="0"/>
              <a:t>	WHERE </a:t>
            </a:r>
            <a:r>
              <a:rPr lang="en-US" dirty="0" err="1"/>
              <a:t>column_name</a:t>
            </a:r>
            <a:r>
              <a:rPr lang="en-US" dirty="0"/>
              <a:t> = :</a:t>
            </a:r>
            <a:r>
              <a:rPr lang="en-US" i="1" dirty="0"/>
              <a:t>old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);</a:t>
            </a:r>
          </a:p>
          <a:p>
            <a:pPr marL="0" indent="0">
              <a:buNone/>
              <a:defRPr/>
            </a:pPr>
            <a:r>
              <a:rPr lang="en-US" dirty="0"/>
              <a:t>	END; </a:t>
            </a:r>
          </a:p>
        </p:txBody>
      </p:sp>
    </p:spTree>
    <p:extLst>
      <p:ext uri="{BB962C8B-B14F-4D97-AF65-F5344CB8AC3E}">
        <p14:creationId xmlns:p14="http://schemas.microsoft.com/office/powerpoint/2010/main" val="40407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"/>
            <a:ext cx="8534400" cy="632460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b="1" dirty="0"/>
              <a:t>Write an Update Trigger for the employees’ table</a:t>
            </a:r>
            <a:endParaRPr lang="en-US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3600" u="sng" dirty="0"/>
              <a:t>Step 1</a:t>
            </a:r>
            <a:r>
              <a:rPr lang="en-US" sz="3600" dirty="0"/>
              <a:t> </a:t>
            </a:r>
            <a:endParaRPr lang="en-US" sz="3600" u="sng" dirty="0"/>
          </a:p>
          <a:p>
            <a:pPr marL="0" indent="0">
              <a:buNone/>
              <a:defRPr/>
            </a:pPr>
            <a:r>
              <a:rPr lang="en-US" sz="3100" dirty="0"/>
              <a:t>CREATE TABLE employees_trigger_</a:t>
            </a:r>
            <a:r>
              <a:rPr lang="en-US" sz="3100" dirty="0">
                <a:solidFill>
                  <a:srgbClr val="FF0000"/>
                </a:solidFill>
              </a:rPr>
              <a:t>update1</a:t>
            </a:r>
          </a:p>
          <a:p>
            <a:pPr marL="0" indent="0">
              <a:buNone/>
              <a:defRPr/>
            </a:pPr>
            <a:r>
              <a:rPr lang="en-US" sz="3100" dirty="0"/>
              <a:t>AS</a:t>
            </a:r>
          </a:p>
          <a:p>
            <a:pPr marL="0" indent="0">
              <a:buNone/>
              <a:defRPr/>
            </a:pPr>
            <a:r>
              <a:rPr lang="en-US" sz="3100" dirty="0"/>
              <a:t>SELECT * FROM employees</a:t>
            </a:r>
          </a:p>
          <a:p>
            <a:pPr marL="0" indent="0">
              <a:buNone/>
              <a:defRPr/>
            </a:pPr>
            <a:r>
              <a:rPr lang="en-US" sz="3100" dirty="0"/>
              <a:t>WHERE </a:t>
            </a:r>
            <a:r>
              <a:rPr lang="en-US" sz="3100" dirty="0" err="1"/>
              <a:t>employee_id</a:t>
            </a:r>
            <a:r>
              <a:rPr lang="en-US" sz="3100" dirty="0"/>
              <a:t> IN(100,101,102)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100" dirty="0"/>
              <a:t>CREATE TABLE employees_trigger_</a:t>
            </a:r>
            <a:r>
              <a:rPr lang="en-US" sz="3100" dirty="0">
                <a:solidFill>
                  <a:srgbClr val="FF0000"/>
                </a:solidFill>
              </a:rPr>
              <a:t>update2</a:t>
            </a:r>
          </a:p>
          <a:p>
            <a:pPr marL="0" indent="0">
              <a:buNone/>
              <a:defRPr/>
            </a:pPr>
            <a:r>
              <a:rPr lang="en-US" sz="3100" dirty="0"/>
              <a:t>AS</a:t>
            </a:r>
          </a:p>
          <a:p>
            <a:pPr marL="0" indent="0">
              <a:buNone/>
              <a:defRPr/>
            </a:pPr>
            <a:r>
              <a:rPr lang="en-US" sz="3100" dirty="0"/>
              <a:t>SELECT * FROM employees</a:t>
            </a:r>
          </a:p>
          <a:p>
            <a:pPr marL="0" indent="0">
              <a:buNone/>
              <a:defRPr/>
            </a:pPr>
            <a:r>
              <a:rPr lang="en-US" sz="3100" dirty="0"/>
              <a:t>WHERE </a:t>
            </a:r>
            <a:r>
              <a:rPr lang="en-US" sz="3100" dirty="0" err="1"/>
              <a:t>employee_id</a:t>
            </a:r>
            <a:r>
              <a:rPr lang="en-US" sz="3100" dirty="0"/>
              <a:t> IN(100,101,102)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3100" dirty="0"/>
              <a:t>CREATE TABLE employees_trigger_</a:t>
            </a:r>
            <a:r>
              <a:rPr lang="en-US" sz="3100" dirty="0">
                <a:solidFill>
                  <a:srgbClr val="FF0000"/>
                </a:solidFill>
              </a:rPr>
              <a:t>update3</a:t>
            </a:r>
          </a:p>
          <a:p>
            <a:pPr marL="0" indent="0">
              <a:buNone/>
              <a:defRPr/>
            </a:pPr>
            <a:r>
              <a:rPr lang="en-US" sz="3100" dirty="0"/>
              <a:t>AS</a:t>
            </a:r>
          </a:p>
          <a:p>
            <a:pPr marL="0" indent="0">
              <a:buNone/>
              <a:defRPr/>
            </a:pPr>
            <a:r>
              <a:rPr lang="en-US" sz="3100" dirty="0"/>
              <a:t>SELECT * FROM employees</a:t>
            </a:r>
          </a:p>
          <a:p>
            <a:pPr marL="0" indent="0">
              <a:buNone/>
              <a:defRPr/>
            </a:pPr>
            <a:r>
              <a:rPr lang="en-US" sz="3100" dirty="0"/>
              <a:t>WHERE </a:t>
            </a:r>
            <a:r>
              <a:rPr lang="en-US" sz="3100" dirty="0" err="1"/>
              <a:t>employee_id</a:t>
            </a:r>
            <a:r>
              <a:rPr lang="en-US" sz="3100" dirty="0"/>
              <a:t> IN(100,101,102)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67056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SQL commands/statements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95168"/>
            <a:ext cx="7239000" cy="4961196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An SQL statement directs the computer to perform a specified action. </a:t>
            </a:r>
          </a:p>
          <a:p>
            <a:pPr eaLnBrk="1" hangingPunct="1"/>
            <a:r>
              <a:rPr lang="en-US" altLang="en-US" sz="1600" dirty="0"/>
              <a:t>SQL statements that are used by programmers are divided into four categories: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 dirty="0"/>
              <a:t>             DDL Data Definition Language</a:t>
            </a:r>
            <a:endParaRPr lang="en-US" altLang="en-US" sz="2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           </a:t>
            </a:r>
            <a:r>
              <a:rPr lang="en-US" altLang="en-US" sz="1600" dirty="0"/>
              <a:t>DML Data Manipulation Language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 dirty="0"/>
              <a:t>             DCL Data Control Language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           </a:t>
            </a:r>
            <a:r>
              <a:rPr lang="en-US" altLang="en-US" sz="1600" dirty="0"/>
              <a:t>TCL Transaction Control Language</a:t>
            </a:r>
            <a:endParaRPr lang="en-US" altLang="en-US" sz="20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733800"/>
            <a:ext cx="6862763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7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8600"/>
            <a:ext cx="8534400" cy="6629400"/>
          </a:xfrm>
        </p:spPr>
        <p:txBody>
          <a:bodyPr rtlCol="0"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en-US" sz="4500" u="sng" dirty="0"/>
              <a:t>Step 2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3600" b="1" dirty="0"/>
              <a:t>CREATE OR REPLACE TRIGGER </a:t>
            </a:r>
            <a:r>
              <a:rPr lang="en-US" sz="3600" dirty="0" err="1">
                <a:solidFill>
                  <a:srgbClr val="FF0000"/>
                </a:solidFill>
              </a:rPr>
              <a:t>update_trigger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3600" b="1" dirty="0"/>
              <a:t>BEFORE UPDATE</a:t>
            </a:r>
          </a:p>
          <a:p>
            <a:pPr marL="0" indent="0">
              <a:buNone/>
              <a:defRPr/>
            </a:pPr>
            <a:r>
              <a:rPr lang="en-US" sz="3600" b="1" dirty="0"/>
              <a:t>ON </a:t>
            </a:r>
            <a:r>
              <a:rPr lang="en-US" sz="3600" dirty="0">
                <a:solidFill>
                  <a:srgbClr val="FF0000"/>
                </a:solidFill>
              </a:rPr>
              <a:t>employees_trigger_update1</a:t>
            </a:r>
          </a:p>
          <a:p>
            <a:pPr marL="0" indent="0">
              <a:buNone/>
              <a:defRPr/>
            </a:pPr>
            <a:r>
              <a:rPr lang="en-US" sz="3600" b="1" dirty="0"/>
              <a:t>FOR EACH ROW</a:t>
            </a:r>
          </a:p>
          <a:p>
            <a:pPr marL="0" indent="0">
              <a:buNone/>
              <a:defRPr/>
            </a:pPr>
            <a:r>
              <a:rPr lang="en-US" sz="3600" b="1" dirty="0"/>
              <a:t>	BEGIN</a:t>
            </a:r>
          </a:p>
          <a:p>
            <a:pPr marL="0" indent="0">
              <a:buNone/>
              <a:defRPr/>
            </a:pPr>
            <a:r>
              <a:rPr lang="en-US" sz="3600" b="1" dirty="0"/>
              <a:t>	UPDATE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employees_trigger_update2</a:t>
            </a:r>
          </a:p>
          <a:p>
            <a:pPr marL="0" indent="0">
              <a:buNone/>
              <a:defRPr/>
            </a:pPr>
            <a:r>
              <a:rPr lang="en-US" sz="3600" dirty="0"/>
              <a:t>	</a:t>
            </a:r>
            <a:r>
              <a:rPr lang="en-US" sz="3600" b="1" dirty="0"/>
              <a:t>SET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2600" dirty="0">
                <a:solidFill>
                  <a:schemeClr val="tx1">
                    <a:tint val="85000"/>
                  </a:schemeClr>
                </a:solidFill>
              </a:rPr>
              <a:t>	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EMPLOYEE_ID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EMPLOYEE_ID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FIRST_NAME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FIRST_NAME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LAST_NAME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LAST_NAME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EMAIL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EMAIL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PHONE_NUMBER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PHONE_NUMBER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HIRE_DATE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HIRE_DATE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JOB_ID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JOB_ID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SALARY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SALARY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COMMISSION_PCT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COMMISSION_PCT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MANAGER_ID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MANAGER_ID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,</a:t>
            </a:r>
          </a:p>
          <a:p>
            <a:pPr marL="1257300" lvl="3" indent="0">
              <a:buClr>
                <a:schemeClr val="accent4"/>
              </a:buClr>
              <a:buNone/>
              <a:defRPr/>
            </a:pP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	DEPARTMENT_ID = :</a:t>
            </a:r>
            <a:r>
              <a:rPr lang="en-US" sz="3300" dirty="0" err="1">
                <a:solidFill>
                  <a:srgbClr val="FF0000"/>
                </a:solidFill>
              </a:rPr>
              <a:t>new.</a:t>
            </a:r>
            <a:r>
              <a:rPr lang="en-US" sz="3300" dirty="0" err="1">
                <a:solidFill>
                  <a:schemeClr val="tx1">
                    <a:tint val="85000"/>
                  </a:schemeClr>
                </a:solidFill>
              </a:rPr>
              <a:t>DEPARTMENT_ID</a:t>
            </a:r>
            <a:r>
              <a:rPr lang="en-US" sz="3300" dirty="0">
                <a:solidFill>
                  <a:schemeClr val="tx1">
                    <a:tint val="8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700" dirty="0"/>
              <a:t>	</a:t>
            </a:r>
          </a:p>
          <a:p>
            <a:pPr marL="0" indent="0">
              <a:buNone/>
              <a:defRPr/>
            </a:pPr>
            <a:r>
              <a:rPr lang="en-US" sz="2700" b="1" dirty="0"/>
              <a:t>	</a:t>
            </a:r>
            <a:r>
              <a:rPr lang="en-US" sz="3600" b="1" dirty="0"/>
              <a:t>WHERE</a:t>
            </a:r>
            <a:r>
              <a:rPr lang="en-US" sz="3600" dirty="0"/>
              <a:t>    EMPLOYEE_ID = :</a:t>
            </a:r>
            <a:r>
              <a:rPr lang="en-US" sz="3600" dirty="0" err="1">
                <a:solidFill>
                  <a:srgbClr val="FF0000"/>
                </a:solidFill>
              </a:rPr>
              <a:t>old.</a:t>
            </a:r>
            <a:r>
              <a:rPr lang="en-US" sz="3600" dirty="0" err="1"/>
              <a:t>EMPLOYEE_ID</a:t>
            </a:r>
            <a:r>
              <a:rPr lang="en-US" sz="3600" dirty="0"/>
              <a:t>;</a:t>
            </a:r>
          </a:p>
          <a:p>
            <a:pPr marL="0" indent="0">
              <a:buNone/>
              <a:defRPr/>
            </a:pPr>
            <a:r>
              <a:rPr lang="en-US" sz="3600" dirty="0"/>
              <a:t>	</a:t>
            </a:r>
            <a:r>
              <a:rPr lang="en-US" sz="3600" b="1" dirty="0"/>
              <a:t>END;</a:t>
            </a:r>
            <a:r>
              <a:rPr lang="en-US" sz="3600" dirty="0"/>
              <a:t> 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8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609600"/>
            <a:ext cx="8229600" cy="59436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u="sng" dirty="0"/>
              <a:t>Step 3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UPDATE employees_trigger_update1</a:t>
            </a:r>
          </a:p>
          <a:p>
            <a:pPr marL="0" indent="0">
              <a:buNone/>
              <a:defRPr/>
            </a:pPr>
            <a:r>
              <a:rPr lang="en-US" dirty="0"/>
              <a:t>SET </a:t>
            </a:r>
            <a:r>
              <a:rPr lang="en-US" dirty="0" err="1"/>
              <a:t>phone_number</a:t>
            </a:r>
            <a:r>
              <a:rPr lang="en-US" dirty="0"/>
              <a:t> = ‘718-456-8989’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employee_id</a:t>
            </a:r>
            <a:r>
              <a:rPr lang="en-US" dirty="0"/>
              <a:t>=100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u="sng" dirty="0"/>
              <a:t>Step 4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Select * From employees_trigger_</a:t>
            </a:r>
            <a:r>
              <a:rPr lang="en-US" dirty="0">
                <a:solidFill>
                  <a:srgbClr val="FF0000"/>
                </a:solidFill>
              </a:rPr>
              <a:t>update1</a:t>
            </a:r>
          </a:p>
          <a:p>
            <a:pPr marL="0" indent="0">
              <a:buNone/>
              <a:defRPr/>
            </a:pPr>
            <a:r>
              <a:rPr lang="en-US" dirty="0"/>
              <a:t>Select * From employees_trigger_</a:t>
            </a:r>
            <a:r>
              <a:rPr lang="en-US" dirty="0">
                <a:solidFill>
                  <a:srgbClr val="FF0000"/>
                </a:solidFill>
              </a:rPr>
              <a:t>update2</a:t>
            </a:r>
          </a:p>
          <a:p>
            <a:pPr marL="0" indent="0">
              <a:buNone/>
              <a:defRPr/>
            </a:pPr>
            <a:r>
              <a:rPr lang="en-US" dirty="0"/>
              <a:t>Select * From employees_trigger_</a:t>
            </a:r>
            <a:r>
              <a:rPr lang="en-US" dirty="0">
                <a:solidFill>
                  <a:srgbClr val="FF0000"/>
                </a:solidFill>
              </a:rPr>
              <a:t>update3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21208" lvl="1">
              <a:buClr>
                <a:schemeClr val="accent4"/>
              </a:buClr>
              <a:defRPr/>
            </a:pP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An update in </a:t>
            </a:r>
            <a:r>
              <a:rPr lang="en-US" dirty="0">
                <a:solidFill>
                  <a:srgbClr val="FF0000"/>
                </a:solidFill>
              </a:rPr>
              <a:t>table 1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will trigger the same update in </a:t>
            </a:r>
            <a:r>
              <a:rPr lang="en-US" dirty="0">
                <a:solidFill>
                  <a:srgbClr val="FF0000"/>
                </a:solidFill>
              </a:rPr>
              <a:t>table 2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, but </a:t>
            </a:r>
            <a:r>
              <a:rPr lang="en-US" u="sng" dirty="0">
                <a:solidFill>
                  <a:schemeClr val="tx1">
                    <a:tint val="85000"/>
                  </a:schemeClr>
                </a:solidFill>
              </a:rPr>
              <a:t>not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table 3</a:t>
            </a:r>
            <a:r>
              <a:rPr lang="en-US" dirty="0">
                <a:solidFill>
                  <a:schemeClr val="tx1">
                    <a:tint val="85000"/>
                  </a:schemeClr>
                </a:solidFill>
              </a:rPr>
              <a:t> (since the trigger has been set between table 1 and table 2)</a:t>
            </a:r>
          </a:p>
        </p:txBody>
      </p:sp>
    </p:spTree>
    <p:extLst>
      <p:ext uri="{BB962C8B-B14F-4D97-AF65-F5344CB8AC3E}">
        <p14:creationId xmlns:p14="http://schemas.microsoft.com/office/powerpoint/2010/main" val="24655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2057400" y="2743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0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239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Ddl</a:t>
            </a:r>
            <a:r>
              <a:rPr lang="en-US" dirty="0"/>
              <a:t>: data definition language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396314"/>
            <a:ext cx="7239000" cy="506005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A data definition language or data description language (DDL) is a group of syntax used for defining data structures and database schemas.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Drop             Delete objects from the database </a:t>
            </a:r>
          </a:p>
          <a:p>
            <a:pPr eaLnBrk="1" hangingPunct="1"/>
            <a:r>
              <a:rPr lang="en-US" altLang="en-US" sz="1800" dirty="0"/>
              <a:t>Remove        Removes an object </a:t>
            </a:r>
          </a:p>
          <a:p>
            <a:pPr eaLnBrk="1" hangingPunct="1"/>
            <a:r>
              <a:rPr lang="en-US" altLang="en-US" sz="1800" dirty="0"/>
              <a:t>Create          Creates an object in the database </a:t>
            </a:r>
          </a:p>
          <a:p>
            <a:pPr eaLnBrk="1" hangingPunct="1"/>
            <a:r>
              <a:rPr lang="en-US" altLang="en-US" sz="1800" dirty="0"/>
              <a:t>Alter             Alters the structure of the database </a:t>
            </a:r>
          </a:p>
          <a:p>
            <a:pPr eaLnBrk="1" hangingPunct="1"/>
            <a:r>
              <a:rPr lang="en-US" altLang="en-US" sz="1800" dirty="0"/>
              <a:t>Truncate       Removes all records from a table including all spaces allocated for the records </a:t>
            </a:r>
          </a:p>
          <a:p>
            <a:pPr eaLnBrk="1" hangingPunct="1"/>
            <a:endParaRPr lang="en-US" altLang="en-US" sz="1800" i="1" dirty="0"/>
          </a:p>
          <a:p>
            <a:pPr eaLnBrk="1" hangingPunct="1"/>
            <a:r>
              <a:rPr lang="en-US" altLang="en-US" sz="1800" i="1" dirty="0"/>
              <a:t>When using DDL command, it doesn’t require COMMIT command to save, it will automatically save in the database. </a:t>
            </a:r>
            <a:endParaRPr lang="en-US" alt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6705600" y="5562600"/>
            <a:ext cx="22860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400" b="1" i="1" dirty="0"/>
              <a:t>DR CAT</a:t>
            </a:r>
          </a:p>
        </p:txBody>
      </p:sp>
    </p:spTree>
    <p:extLst>
      <p:ext uri="{BB962C8B-B14F-4D97-AF65-F5344CB8AC3E}">
        <p14:creationId xmlns:p14="http://schemas.microsoft.com/office/powerpoint/2010/main" val="41346462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1408</TotalTime>
  <Words>6175</Words>
  <Application>Microsoft Office PowerPoint</Application>
  <PresentationFormat>Widescreen</PresentationFormat>
  <Paragraphs>795</Paragraphs>
  <Slides>82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Gill Sans MT</vt:lpstr>
      <vt:lpstr>Impact</vt:lpstr>
      <vt:lpstr>Wingdings 2</vt:lpstr>
      <vt:lpstr>Badge</vt:lpstr>
      <vt:lpstr>Structured Query Language (SQL)</vt:lpstr>
      <vt:lpstr>What is SQL? </vt:lpstr>
      <vt:lpstr>What can SQL dO?</vt:lpstr>
      <vt:lpstr>DiFFerence between sql &amp; pl/sql</vt:lpstr>
      <vt:lpstr>What is Database?</vt:lpstr>
      <vt:lpstr>Types of DBMS</vt:lpstr>
      <vt:lpstr>Examples of Database</vt:lpstr>
      <vt:lpstr>SQL commands/statements</vt:lpstr>
      <vt:lpstr>Ddl: data definition language</vt:lpstr>
      <vt:lpstr>DML: DATA MANIPULATION LANGUAGE</vt:lpstr>
      <vt:lpstr>DCL: DATA CONTROL LANGUAGE</vt:lpstr>
      <vt:lpstr>TCL: TRANSACTION control LANGUAGE</vt:lpstr>
      <vt:lpstr>SQL Group Functions</vt:lpstr>
      <vt:lpstr>Conditions | where</vt:lpstr>
      <vt:lpstr>SQL Keywords</vt:lpstr>
      <vt:lpstr>SELECT and FROM</vt:lpstr>
      <vt:lpstr>WHERE </vt:lpstr>
      <vt:lpstr>ORDER BY</vt:lpstr>
      <vt:lpstr>DESCRIBE</vt:lpstr>
      <vt:lpstr>SQL QUERIES</vt:lpstr>
      <vt:lpstr>Basic SQL Queries</vt:lpstr>
      <vt:lpstr>ASCENDING/DESCENDING ORDER</vt:lpstr>
      <vt:lpstr>UPPER/LOWER/INITCAP Functions</vt:lpstr>
      <vt:lpstr>NULL/NOT NULL</vt:lpstr>
      <vt:lpstr>ALIAS NAME</vt:lpstr>
      <vt:lpstr>NVL FUNCTION</vt:lpstr>
      <vt:lpstr>Alias with Monthly and Yearly Salary</vt:lpstr>
      <vt:lpstr>MAX Function</vt:lpstr>
      <vt:lpstr>SUB QUERY using MAX Function</vt:lpstr>
      <vt:lpstr>AVG Function/Greater THAN</vt:lpstr>
      <vt:lpstr>AVG Function/LESS THAN</vt:lpstr>
      <vt:lpstr>PowerPoint Presentation</vt:lpstr>
      <vt:lpstr>PowerPoint Presentation</vt:lpstr>
      <vt:lpstr>PowerPoint Presentation</vt:lpstr>
      <vt:lpstr>PowerPoint Presentation</vt:lpstr>
      <vt:lpstr>Primary Key</vt:lpstr>
      <vt:lpstr>Primary Key</vt:lpstr>
      <vt:lpstr>Foreign Key</vt:lpstr>
      <vt:lpstr>Database Schema</vt:lpstr>
      <vt:lpstr>               schema</vt:lpstr>
      <vt:lpstr>SQL JOINs (INNER, OUTER, SELF)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Outer Join</vt:lpstr>
      <vt:lpstr>LEFT OUTER JOIN</vt:lpstr>
      <vt:lpstr>PowerPoint Presentation</vt:lpstr>
      <vt:lpstr>RIGHT OUTER JOIN</vt:lpstr>
      <vt:lpstr>PowerPoint Presentation</vt:lpstr>
      <vt:lpstr>SQL MINUS OPERATOR</vt:lpstr>
      <vt:lpstr>PowerPoint Presentation</vt:lpstr>
      <vt:lpstr>PowerPoint Presentation</vt:lpstr>
      <vt:lpstr>PowerPoint Presentation</vt:lpstr>
      <vt:lpstr>SQL UNION OPERATOR</vt:lpstr>
      <vt:lpstr>SQL UNION OPERATOR </vt:lpstr>
      <vt:lpstr>PowerPoint Presentation</vt:lpstr>
      <vt:lpstr>SQL UNION ALL OPERATOR</vt:lpstr>
      <vt:lpstr>SELF JOIN</vt:lpstr>
      <vt:lpstr>PowerPoint Presentation</vt:lpstr>
      <vt:lpstr>PowerPoint Presentation</vt:lpstr>
      <vt:lpstr>GROUP BY Statement</vt:lpstr>
      <vt:lpstr>GROUP BY</vt:lpstr>
      <vt:lpstr>HAVING Statement</vt:lpstr>
      <vt:lpstr>HAVING</vt:lpstr>
      <vt:lpstr>PowerPoint Presentation</vt:lpstr>
      <vt:lpstr>PowerPoint Presentation</vt:lpstr>
      <vt:lpstr>PowerPoint Presentation</vt:lpstr>
      <vt:lpstr>Procedural Language/Structured Query Language  (PL/SQL)</vt:lpstr>
      <vt:lpstr>FUNCTION</vt:lpstr>
      <vt:lpstr>PowerPoint Presentation</vt:lpstr>
      <vt:lpstr>STORED PROCEDURE</vt:lpstr>
      <vt:lpstr>PowerPoint Presentation</vt:lpstr>
      <vt:lpstr>TRIGGERS</vt:lpstr>
      <vt:lpstr>TRIGGERS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user</dc:creator>
  <cp:lastModifiedBy>md wahidul islam</cp:lastModifiedBy>
  <cp:revision>7</cp:revision>
  <dcterms:created xsi:type="dcterms:W3CDTF">2016-11-22T18:49:26Z</dcterms:created>
  <dcterms:modified xsi:type="dcterms:W3CDTF">2020-01-24T16:04:03Z</dcterms:modified>
</cp:coreProperties>
</file>