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sldIdLst>
    <p:sldId id="256" r:id="rId2"/>
    <p:sldId id="297" r:id="rId3"/>
    <p:sldId id="262" r:id="rId4"/>
    <p:sldId id="299" r:id="rId5"/>
    <p:sldId id="258" r:id="rId6"/>
    <p:sldId id="257" r:id="rId7"/>
    <p:sldId id="300" r:id="rId8"/>
    <p:sldId id="298" r:id="rId9"/>
    <p:sldId id="259" r:id="rId10"/>
    <p:sldId id="260" r:id="rId11"/>
    <p:sldId id="296" r:id="rId12"/>
    <p:sldId id="261" r:id="rId13"/>
    <p:sldId id="263" r:id="rId14"/>
    <p:sldId id="264" r:id="rId15"/>
    <p:sldId id="290" r:id="rId16"/>
    <p:sldId id="269" r:id="rId17"/>
    <p:sldId id="270" r:id="rId18"/>
    <p:sldId id="271" r:id="rId19"/>
    <p:sldId id="265" r:id="rId20"/>
    <p:sldId id="266" r:id="rId21"/>
    <p:sldId id="291" r:id="rId22"/>
    <p:sldId id="267" r:id="rId23"/>
    <p:sldId id="268" r:id="rId24"/>
    <p:sldId id="272" r:id="rId25"/>
    <p:sldId id="273" r:id="rId26"/>
    <p:sldId id="279" r:id="rId27"/>
    <p:sldId id="301" r:id="rId28"/>
    <p:sldId id="274" r:id="rId29"/>
    <p:sldId id="303" r:id="rId30"/>
    <p:sldId id="304" r:id="rId31"/>
    <p:sldId id="275" r:id="rId32"/>
    <p:sldId id="278" r:id="rId33"/>
    <p:sldId id="276" r:id="rId34"/>
    <p:sldId id="277" r:id="rId35"/>
    <p:sldId id="292" r:id="rId36"/>
    <p:sldId id="281" r:id="rId37"/>
    <p:sldId id="293" r:id="rId38"/>
    <p:sldId id="282" r:id="rId39"/>
    <p:sldId id="302" r:id="rId40"/>
    <p:sldId id="294" r:id="rId41"/>
    <p:sldId id="280" r:id="rId42"/>
    <p:sldId id="283" r:id="rId43"/>
    <p:sldId id="284" r:id="rId44"/>
    <p:sldId id="285" r:id="rId45"/>
    <p:sldId id="286" r:id="rId46"/>
    <p:sldId id="287" r:id="rId47"/>
    <p:sldId id="288" r:id="rId48"/>
    <p:sldId id="289" r:id="rId49"/>
    <p:sldId id="29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sorterViewPr>
    <p:cViewPr>
      <p:scale>
        <a:sx n="100" d="100"/>
        <a:sy n="100" d="100"/>
      </p:scale>
      <p:origin x="0" y="-69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964F16-4CB5-4374-998E-B65A30BE2E1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503136-C85F-4452-8449-AFC60299B697}">
      <dgm:prSet custT="1"/>
      <dgm:spPr/>
      <dgm:t>
        <a:bodyPr/>
        <a:lstStyle/>
        <a:p>
          <a:r>
            <a:rPr lang="en-US" sz="1400" dirty="0">
              <a:latin typeface="Bahnschrift Light" panose="020B0502040204020203" pitchFamily="34" charset="0"/>
            </a:rPr>
            <a:t>Developed in 2004 by Jason Huggins as a JavaScript library used to automate his manual testing routines</a:t>
          </a:r>
        </a:p>
      </dgm:t>
    </dgm:pt>
    <dgm:pt modelId="{20E1F9D4-DBF3-47B0-B4A6-D39D4E5139E1}" type="parTrans" cxnId="{58F26850-4E06-4C05-850C-41C1421A5206}">
      <dgm:prSet/>
      <dgm:spPr/>
      <dgm:t>
        <a:bodyPr/>
        <a:lstStyle/>
        <a:p>
          <a:endParaRPr lang="en-US"/>
        </a:p>
      </dgm:t>
    </dgm:pt>
    <dgm:pt modelId="{FC25CF72-E1B2-4391-B551-F6F0E76B40C7}" type="sibTrans" cxnId="{58F26850-4E06-4C05-850C-41C1421A5206}">
      <dgm:prSet/>
      <dgm:spPr/>
      <dgm:t>
        <a:bodyPr/>
        <a:lstStyle/>
        <a:p>
          <a:endParaRPr lang="en-US"/>
        </a:p>
      </dgm:t>
    </dgm:pt>
    <dgm:pt modelId="{E97F1CB2-3FB3-4EFE-AE04-7F0C447A9AED}">
      <dgm:prSet custT="1"/>
      <dgm:spPr/>
      <dgm:t>
        <a:bodyPr/>
        <a:lstStyle/>
        <a:p>
          <a:r>
            <a:rPr lang="en-US" sz="1400" dirty="0">
              <a:latin typeface="Bahnschrift Light" panose="020B0502040204020203" pitchFamily="34" charset="0"/>
            </a:rPr>
            <a:t>Selenium Core is born whose functionality underlies the Selenium RC (Remote Control) and Selenium IDE tools</a:t>
          </a:r>
        </a:p>
      </dgm:t>
    </dgm:pt>
    <dgm:pt modelId="{37F1CE78-2569-484F-8763-2D7F91171F99}" type="parTrans" cxnId="{A30F705F-D65E-4513-B895-4471ABF48683}">
      <dgm:prSet/>
      <dgm:spPr/>
      <dgm:t>
        <a:bodyPr/>
        <a:lstStyle/>
        <a:p>
          <a:endParaRPr lang="en-US"/>
        </a:p>
      </dgm:t>
    </dgm:pt>
    <dgm:pt modelId="{0E331200-FEDB-4A78-9075-8CE950CB62AE}" type="sibTrans" cxnId="{A30F705F-D65E-4513-B895-4471ABF48683}">
      <dgm:prSet/>
      <dgm:spPr/>
      <dgm:t>
        <a:bodyPr/>
        <a:lstStyle/>
        <a:p>
          <a:endParaRPr lang="en-US"/>
        </a:p>
      </dgm:t>
    </dgm:pt>
    <dgm:pt modelId="{36FF2E96-EA5F-4886-A0F8-188CF6C21DEA}">
      <dgm:prSet custT="1"/>
      <dgm:spPr/>
      <dgm:t>
        <a:bodyPr/>
        <a:lstStyle/>
        <a:p>
          <a:r>
            <a:rPr lang="en-US" sz="1400" dirty="0">
              <a:latin typeface="Bahnschrift Light" panose="020B0502040204020203" pitchFamily="34" charset="0"/>
            </a:rPr>
            <a:t>The Limitation of having a JavaScript based automation engine and browser security restricted Selenium to specific functionality</a:t>
          </a:r>
        </a:p>
      </dgm:t>
    </dgm:pt>
    <dgm:pt modelId="{8A99EC86-80DF-4992-AE42-89A3183E0F2E}" type="parTrans" cxnId="{44CB895C-4C01-4C6A-AC0D-4ECDABDB99D2}">
      <dgm:prSet/>
      <dgm:spPr/>
      <dgm:t>
        <a:bodyPr/>
        <a:lstStyle/>
        <a:p>
          <a:endParaRPr lang="en-US"/>
        </a:p>
      </dgm:t>
    </dgm:pt>
    <dgm:pt modelId="{6D3E8988-0BDE-40DD-B63C-E1D91DEC6056}" type="sibTrans" cxnId="{44CB895C-4C01-4C6A-AC0D-4ECDABDB99D2}">
      <dgm:prSet/>
      <dgm:spPr/>
      <dgm:t>
        <a:bodyPr/>
        <a:lstStyle/>
        <a:p>
          <a:endParaRPr lang="en-US"/>
        </a:p>
      </dgm:t>
    </dgm:pt>
    <dgm:pt modelId="{13FD35AF-5227-4EAF-AF1C-1B8FE432F013}">
      <dgm:prSet custT="1"/>
      <dgm:spPr/>
      <dgm:t>
        <a:bodyPr/>
        <a:lstStyle/>
        <a:p>
          <a:r>
            <a:rPr lang="en-US" sz="1400" dirty="0">
              <a:latin typeface="Bahnschrift Light" panose="020B0502040204020203" pitchFamily="34" charset="0"/>
            </a:rPr>
            <a:t>Google, who has been a longtime user of Selenium, had a developer named Simon Stewart who developed WebDriver. This tool circumvented Selenium’s JavaScript sandbox to allow it to communicate with the Browser and Operating System directly using native methods</a:t>
          </a:r>
        </a:p>
      </dgm:t>
    </dgm:pt>
    <dgm:pt modelId="{6034AEF9-66B6-4D73-99A1-81EBF80EEB9C}" type="parTrans" cxnId="{633FB1F3-5902-42A3-9889-892F2FBEC8B6}">
      <dgm:prSet/>
      <dgm:spPr/>
      <dgm:t>
        <a:bodyPr/>
        <a:lstStyle/>
        <a:p>
          <a:endParaRPr lang="en-US"/>
        </a:p>
      </dgm:t>
    </dgm:pt>
    <dgm:pt modelId="{31D13933-EFF3-4E7A-AE34-1E4467DCC33E}" type="sibTrans" cxnId="{633FB1F3-5902-42A3-9889-892F2FBEC8B6}">
      <dgm:prSet/>
      <dgm:spPr/>
      <dgm:t>
        <a:bodyPr/>
        <a:lstStyle/>
        <a:p>
          <a:endParaRPr lang="en-US"/>
        </a:p>
      </dgm:t>
    </dgm:pt>
    <dgm:pt modelId="{C854E11A-1B55-4081-8AE3-E6726ED3701B}">
      <dgm:prSet custT="1"/>
      <dgm:spPr/>
      <dgm:t>
        <a:bodyPr/>
        <a:lstStyle/>
        <a:p>
          <a:pPr algn="l"/>
          <a:r>
            <a:rPr lang="en-US" sz="1400" dirty="0">
              <a:latin typeface="Bahnschrift Light" panose="020B0502040204020203" pitchFamily="34" charset="0"/>
            </a:rPr>
            <a:t>In 2008, Selenium and WebDriver merged technologies and intellectual intelligence to provide the best possible test automation framework</a:t>
          </a:r>
        </a:p>
      </dgm:t>
    </dgm:pt>
    <dgm:pt modelId="{2CB77F28-0556-472A-880B-2FD2974BE359}" type="parTrans" cxnId="{192D477A-8F37-42EB-95E8-3490C8EC88F8}">
      <dgm:prSet/>
      <dgm:spPr/>
      <dgm:t>
        <a:bodyPr/>
        <a:lstStyle/>
        <a:p>
          <a:endParaRPr lang="en-US"/>
        </a:p>
      </dgm:t>
    </dgm:pt>
    <dgm:pt modelId="{09DAFFEF-681B-418A-AF0D-BE1D5AAA84B1}" type="sibTrans" cxnId="{192D477A-8F37-42EB-95E8-3490C8EC88F8}">
      <dgm:prSet/>
      <dgm:spPr/>
      <dgm:t>
        <a:bodyPr/>
        <a:lstStyle/>
        <a:p>
          <a:endParaRPr lang="en-US"/>
        </a:p>
      </dgm:t>
    </dgm:pt>
    <dgm:pt modelId="{8344FEE1-CE8C-45AB-B392-6B23B2EB079F}" type="pres">
      <dgm:prSet presAssocID="{3F964F16-4CB5-4374-998E-B65A30BE2E18}" presName="root" presStyleCnt="0">
        <dgm:presLayoutVars>
          <dgm:dir/>
          <dgm:resizeHandles val="exact"/>
        </dgm:presLayoutVars>
      </dgm:prSet>
      <dgm:spPr/>
    </dgm:pt>
    <dgm:pt modelId="{5FC44AC5-0A7A-499C-97A4-E53CC96166C5}" type="pres">
      <dgm:prSet presAssocID="{3F964F16-4CB5-4374-998E-B65A30BE2E18}" presName="container" presStyleCnt="0">
        <dgm:presLayoutVars>
          <dgm:dir/>
          <dgm:resizeHandles val="exact"/>
        </dgm:presLayoutVars>
      </dgm:prSet>
      <dgm:spPr/>
    </dgm:pt>
    <dgm:pt modelId="{C3F657F9-5E51-41AF-A381-A8B9FBA3C819}" type="pres">
      <dgm:prSet presAssocID="{18503136-C85F-4452-8449-AFC60299B697}" presName="compNode" presStyleCnt="0"/>
      <dgm:spPr/>
    </dgm:pt>
    <dgm:pt modelId="{F4C4244B-3E3F-45E3-B365-EDAD0A46D179}" type="pres">
      <dgm:prSet presAssocID="{18503136-C85F-4452-8449-AFC60299B697}" presName="iconBgRect" presStyleLbl="bgShp" presStyleIdx="0" presStyleCnt="5"/>
      <dgm:spPr/>
    </dgm:pt>
    <dgm:pt modelId="{6C9872F8-537D-4323-BD85-75D60534AAA5}" type="pres">
      <dgm:prSet presAssocID="{18503136-C85F-4452-8449-AFC60299B69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02BA980-C149-456C-8B9B-2F5D3D54A219}" type="pres">
      <dgm:prSet presAssocID="{18503136-C85F-4452-8449-AFC60299B697}" presName="spaceRect" presStyleCnt="0"/>
      <dgm:spPr/>
    </dgm:pt>
    <dgm:pt modelId="{A3469F62-6096-4534-8D23-B4397454DB63}" type="pres">
      <dgm:prSet presAssocID="{18503136-C85F-4452-8449-AFC60299B697}" presName="textRect" presStyleLbl="revTx" presStyleIdx="0" presStyleCnt="5" custScaleY="211116">
        <dgm:presLayoutVars>
          <dgm:chMax val="1"/>
          <dgm:chPref val="1"/>
        </dgm:presLayoutVars>
      </dgm:prSet>
      <dgm:spPr/>
    </dgm:pt>
    <dgm:pt modelId="{CCC1355F-59D9-46D6-8569-EA612FD9ED84}" type="pres">
      <dgm:prSet presAssocID="{FC25CF72-E1B2-4391-B551-F6F0E76B40C7}" presName="sibTrans" presStyleLbl="sibTrans2D1" presStyleIdx="0" presStyleCnt="0"/>
      <dgm:spPr/>
    </dgm:pt>
    <dgm:pt modelId="{1DE819A9-2C5D-4508-9740-F8C7BE5C5D1A}" type="pres">
      <dgm:prSet presAssocID="{E97F1CB2-3FB3-4EFE-AE04-7F0C447A9AED}" presName="compNode" presStyleCnt="0"/>
      <dgm:spPr/>
    </dgm:pt>
    <dgm:pt modelId="{96955639-2E41-4966-95A9-14FCD1668C6A}" type="pres">
      <dgm:prSet presAssocID="{E97F1CB2-3FB3-4EFE-AE04-7F0C447A9AED}" presName="iconBgRect" presStyleLbl="bgShp" presStyleIdx="1" presStyleCnt="5" custLinFactNeighborX="-16964"/>
      <dgm:spPr/>
    </dgm:pt>
    <dgm:pt modelId="{A13A830A-C186-4E20-9853-BA1E7411F01D}" type="pres">
      <dgm:prSet presAssocID="{E97F1CB2-3FB3-4EFE-AE04-7F0C447A9AED}" presName="iconRect" presStyleLbl="node1" presStyleIdx="1" presStyleCnt="5" custLinFactNeighborX="-2924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C1D7A57-E79E-4719-B5B2-58979A406A95}" type="pres">
      <dgm:prSet presAssocID="{E97F1CB2-3FB3-4EFE-AE04-7F0C447A9AED}" presName="spaceRect" presStyleCnt="0"/>
      <dgm:spPr/>
    </dgm:pt>
    <dgm:pt modelId="{3406EA2C-72FF-4E70-983D-400B718BE2AD}" type="pres">
      <dgm:prSet presAssocID="{E97F1CB2-3FB3-4EFE-AE04-7F0C447A9AED}" presName="textRect" presStyleLbl="revTx" presStyleIdx="1" presStyleCnt="5" custScaleX="127059" custScaleY="214509" custLinFactNeighborX="7039" custLinFactNeighborY="-4966">
        <dgm:presLayoutVars>
          <dgm:chMax val="1"/>
          <dgm:chPref val="1"/>
        </dgm:presLayoutVars>
      </dgm:prSet>
      <dgm:spPr/>
    </dgm:pt>
    <dgm:pt modelId="{7B08A940-C6D7-4EBB-9E5D-7CEBF5814A0B}" type="pres">
      <dgm:prSet presAssocID="{0E331200-FEDB-4A78-9075-8CE950CB62AE}" presName="sibTrans" presStyleLbl="sibTrans2D1" presStyleIdx="0" presStyleCnt="0"/>
      <dgm:spPr/>
    </dgm:pt>
    <dgm:pt modelId="{CB76520D-9DE3-4BED-8CF5-35BDEAFEA7D4}" type="pres">
      <dgm:prSet presAssocID="{36FF2E96-EA5F-4886-A0F8-188CF6C21DEA}" presName="compNode" presStyleCnt="0"/>
      <dgm:spPr/>
    </dgm:pt>
    <dgm:pt modelId="{617B155F-B1A7-4ED9-9DCE-0B1D236FE39C}" type="pres">
      <dgm:prSet presAssocID="{36FF2E96-EA5F-4886-A0F8-188CF6C21DEA}" presName="iconBgRect" presStyleLbl="bgShp" presStyleIdx="2" presStyleCnt="5"/>
      <dgm:spPr/>
    </dgm:pt>
    <dgm:pt modelId="{1FE4A7B9-BFF5-4300-8EAD-9776BE29C654}" type="pres">
      <dgm:prSet presAssocID="{36FF2E96-EA5F-4886-A0F8-188CF6C21DE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B0757A1-B23A-4CE4-875F-33599CE43516}" type="pres">
      <dgm:prSet presAssocID="{36FF2E96-EA5F-4886-A0F8-188CF6C21DEA}" presName="spaceRect" presStyleCnt="0"/>
      <dgm:spPr/>
    </dgm:pt>
    <dgm:pt modelId="{F6EFDDB9-DEBD-4474-8E91-23579D428F7B}" type="pres">
      <dgm:prSet presAssocID="{36FF2E96-EA5F-4886-A0F8-188CF6C21DEA}" presName="textRect" presStyleLbl="revTx" presStyleIdx="2" presStyleCnt="5" custScaleX="116568" custScaleY="227671" custLinFactNeighborX="9041">
        <dgm:presLayoutVars>
          <dgm:chMax val="1"/>
          <dgm:chPref val="1"/>
        </dgm:presLayoutVars>
      </dgm:prSet>
      <dgm:spPr/>
    </dgm:pt>
    <dgm:pt modelId="{2DF58FD6-72D8-4FE9-9E40-AE048BDC2A3A}" type="pres">
      <dgm:prSet presAssocID="{6D3E8988-0BDE-40DD-B63C-E1D91DEC6056}" presName="sibTrans" presStyleLbl="sibTrans2D1" presStyleIdx="0" presStyleCnt="0"/>
      <dgm:spPr/>
    </dgm:pt>
    <dgm:pt modelId="{8C29ADB2-9B1C-4A22-ADC7-4A6026F8E602}" type="pres">
      <dgm:prSet presAssocID="{13FD35AF-5227-4EAF-AF1C-1B8FE432F013}" presName="compNode" presStyleCnt="0"/>
      <dgm:spPr/>
    </dgm:pt>
    <dgm:pt modelId="{188991B2-EEEB-4792-B7E2-CB95934BBFFA}" type="pres">
      <dgm:prSet presAssocID="{13FD35AF-5227-4EAF-AF1C-1B8FE432F013}" presName="iconBgRect" presStyleLbl="bgShp" presStyleIdx="3" presStyleCnt="5"/>
      <dgm:spPr/>
    </dgm:pt>
    <dgm:pt modelId="{6632997D-185D-4074-86EF-FC49FA9E1B33}" type="pres">
      <dgm:prSet presAssocID="{13FD35AF-5227-4EAF-AF1C-1B8FE432F0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2FC9FB3-FADD-43D2-8441-8543038C0B3A}" type="pres">
      <dgm:prSet presAssocID="{13FD35AF-5227-4EAF-AF1C-1B8FE432F013}" presName="spaceRect" presStyleCnt="0"/>
      <dgm:spPr/>
    </dgm:pt>
    <dgm:pt modelId="{1978961D-B91C-43B9-A1F0-9FDFC38B1E1E}" type="pres">
      <dgm:prSet presAssocID="{13FD35AF-5227-4EAF-AF1C-1B8FE432F013}" presName="textRect" presStyleLbl="revTx" presStyleIdx="3" presStyleCnt="5" custScaleX="174423" custScaleY="274836" custLinFactNeighborX="42271" custLinFactNeighborY="-2769">
        <dgm:presLayoutVars>
          <dgm:chMax val="1"/>
          <dgm:chPref val="1"/>
        </dgm:presLayoutVars>
      </dgm:prSet>
      <dgm:spPr/>
    </dgm:pt>
    <dgm:pt modelId="{DD68696E-1138-45FE-8763-E660E7BA52E0}" type="pres">
      <dgm:prSet presAssocID="{31D13933-EFF3-4E7A-AE34-1E4467DCC33E}" presName="sibTrans" presStyleLbl="sibTrans2D1" presStyleIdx="0" presStyleCnt="0"/>
      <dgm:spPr/>
    </dgm:pt>
    <dgm:pt modelId="{B57EF0D5-6D9A-4949-99B2-167E5FA32F52}" type="pres">
      <dgm:prSet presAssocID="{C854E11A-1B55-4081-8AE3-E6726ED3701B}" presName="compNode" presStyleCnt="0"/>
      <dgm:spPr/>
    </dgm:pt>
    <dgm:pt modelId="{BFC1742E-7C33-40F6-B531-903CD7E300D7}" type="pres">
      <dgm:prSet presAssocID="{C854E11A-1B55-4081-8AE3-E6726ED3701B}" presName="iconBgRect" presStyleLbl="bgShp" presStyleIdx="4" presStyleCnt="5" custLinFactNeighborX="89847"/>
      <dgm:spPr/>
    </dgm:pt>
    <dgm:pt modelId="{C03BE6C6-7892-4EC8-9ADA-07C7A8598BB4}" type="pres">
      <dgm:prSet presAssocID="{C854E11A-1B55-4081-8AE3-E6726ED3701B}" presName="iconRect" presStyleLbl="node1" presStyleIdx="4" presStyleCnt="5" custLinFactX="54911" custLinFactNeighborX="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82115648-BD7C-43E2-9708-F717BE8AD710}" type="pres">
      <dgm:prSet presAssocID="{C854E11A-1B55-4081-8AE3-E6726ED3701B}" presName="spaceRect" presStyleCnt="0"/>
      <dgm:spPr/>
    </dgm:pt>
    <dgm:pt modelId="{7B627DD7-AC3A-41E3-AA75-D048E82C1C3F}" type="pres">
      <dgm:prSet presAssocID="{C854E11A-1B55-4081-8AE3-E6726ED3701B}" presName="textRect" presStyleLbl="revTx" presStyleIdx="4" presStyleCnt="5" custScaleX="167631" custScaleY="257279" custLinFactNeighborX="73481">
        <dgm:presLayoutVars>
          <dgm:chMax val="1"/>
          <dgm:chPref val="1"/>
        </dgm:presLayoutVars>
      </dgm:prSet>
      <dgm:spPr/>
    </dgm:pt>
  </dgm:ptLst>
  <dgm:cxnLst>
    <dgm:cxn modelId="{3615601C-7CC3-40DE-8905-10F508D4A316}" type="presOf" srcId="{31D13933-EFF3-4E7A-AE34-1E4467DCC33E}" destId="{DD68696E-1138-45FE-8763-E660E7BA52E0}" srcOrd="0" destOrd="0" presId="urn:microsoft.com/office/officeart/2018/2/layout/IconCircleList"/>
    <dgm:cxn modelId="{58B7562D-3E6D-4F8C-A11C-FEEB6FF6C153}" type="presOf" srcId="{0E331200-FEDB-4A78-9075-8CE950CB62AE}" destId="{7B08A940-C6D7-4EBB-9E5D-7CEBF5814A0B}" srcOrd="0" destOrd="0" presId="urn:microsoft.com/office/officeart/2018/2/layout/IconCircleList"/>
    <dgm:cxn modelId="{2DD87A2F-71AA-46B6-9FC2-36D6F6347C7D}" type="presOf" srcId="{18503136-C85F-4452-8449-AFC60299B697}" destId="{A3469F62-6096-4534-8D23-B4397454DB63}" srcOrd="0" destOrd="0" presId="urn:microsoft.com/office/officeart/2018/2/layout/IconCircleList"/>
    <dgm:cxn modelId="{44CB895C-4C01-4C6A-AC0D-4ECDABDB99D2}" srcId="{3F964F16-4CB5-4374-998E-B65A30BE2E18}" destId="{36FF2E96-EA5F-4886-A0F8-188CF6C21DEA}" srcOrd="2" destOrd="0" parTransId="{8A99EC86-80DF-4992-AE42-89A3183E0F2E}" sibTransId="{6D3E8988-0BDE-40DD-B63C-E1D91DEC6056}"/>
    <dgm:cxn modelId="{A30F705F-D65E-4513-B895-4471ABF48683}" srcId="{3F964F16-4CB5-4374-998E-B65A30BE2E18}" destId="{E97F1CB2-3FB3-4EFE-AE04-7F0C447A9AED}" srcOrd="1" destOrd="0" parTransId="{37F1CE78-2569-484F-8763-2D7F91171F99}" sibTransId="{0E331200-FEDB-4A78-9075-8CE950CB62AE}"/>
    <dgm:cxn modelId="{F3448D47-EB99-4058-A4BC-7FEACA74264C}" type="presOf" srcId="{36FF2E96-EA5F-4886-A0F8-188CF6C21DEA}" destId="{F6EFDDB9-DEBD-4474-8E91-23579D428F7B}" srcOrd="0" destOrd="0" presId="urn:microsoft.com/office/officeart/2018/2/layout/IconCircleList"/>
    <dgm:cxn modelId="{732C1E6B-5678-4752-B112-2B06969D7B79}" type="presOf" srcId="{13FD35AF-5227-4EAF-AF1C-1B8FE432F013}" destId="{1978961D-B91C-43B9-A1F0-9FDFC38B1E1E}" srcOrd="0" destOrd="0" presId="urn:microsoft.com/office/officeart/2018/2/layout/IconCircleList"/>
    <dgm:cxn modelId="{58F26850-4E06-4C05-850C-41C1421A5206}" srcId="{3F964F16-4CB5-4374-998E-B65A30BE2E18}" destId="{18503136-C85F-4452-8449-AFC60299B697}" srcOrd="0" destOrd="0" parTransId="{20E1F9D4-DBF3-47B0-B4A6-D39D4E5139E1}" sibTransId="{FC25CF72-E1B2-4391-B551-F6F0E76B40C7}"/>
    <dgm:cxn modelId="{E4DCDF79-9857-40F3-A7AF-BFCD53E418BD}" type="presOf" srcId="{6D3E8988-0BDE-40DD-B63C-E1D91DEC6056}" destId="{2DF58FD6-72D8-4FE9-9E40-AE048BDC2A3A}" srcOrd="0" destOrd="0" presId="urn:microsoft.com/office/officeart/2018/2/layout/IconCircleList"/>
    <dgm:cxn modelId="{192D477A-8F37-42EB-95E8-3490C8EC88F8}" srcId="{3F964F16-4CB5-4374-998E-B65A30BE2E18}" destId="{C854E11A-1B55-4081-8AE3-E6726ED3701B}" srcOrd="4" destOrd="0" parTransId="{2CB77F28-0556-472A-880B-2FD2974BE359}" sibTransId="{09DAFFEF-681B-418A-AF0D-BE1D5AAA84B1}"/>
    <dgm:cxn modelId="{17BDA8BB-25AF-4B56-A3D0-CAB630E8F937}" type="presOf" srcId="{E97F1CB2-3FB3-4EFE-AE04-7F0C447A9AED}" destId="{3406EA2C-72FF-4E70-983D-400B718BE2AD}" srcOrd="0" destOrd="0" presId="urn:microsoft.com/office/officeart/2018/2/layout/IconCircleList"/>
    <dgm:cxn modelId="{1F657BC3-23DA-4C50-83BA-F52F3ED61F48}" type="presOf" srcId="{3F964F16-4CB5-4374-998E-B65A30BE2E18}" destId="{8344FEE1-CE8C-45AB-B392-6B23B2EB079F}" srcOrd="0" destOrd="0" presId="urn:microsoft.com/office/officeart/2018/2/layout/IconCircleList"/>
    <dgm:cxn modelId="{6B76ECC4-82E4-40B8-843B-7EA9F0E447ED}" type="presOf" srcId="{C854E11A-1B55-4081-8AE3-E6726ED3701B}" destId="{7B627DD7-AC3A-41E3-AA75-D048E82C1C3F}" srcOrd="0" destOrd="0" presId="urn:microsoft.com/office/officeart/2018/2/layout/IconCircleList"/>
    <dgm:cxn modelId="{BCD2FBD8-6552-4FB3-952F-163E00F2C0CC}" type="presOf" srcId="{FC25CF72-E1B2-4391-B551-F6F0E76B40C7}" destId="{CCC1355F-59D9-46D6-8569-EA612FD9ED84}" srcOrd="0" destOrd="0" presId="urn:microsoft.com/office/officeart/2018/2/layout/IconCircleList"/>
    <dgm:cxn modelId="{633FB1F3-5902-42A3-9889-892F2FBEC8B6}" srcId="{3F964F16-4CB5-4374-998E-B65A30BE2E18}" destId="{13FD35AF-5227-4EAF-AF1C-1B8FE432F013}" srcOrd="3" destOrd="0" parTransId="{6034AEF9-66B6-4D73-99A1-81EBF80EEB9C}" sibTransId="{31D13933-EFF3-4E7A-AE34-1E4467DCC33E}"/>
    <dgm:cxn modelId="{12F9BE26-8A80-4B3A-A45E-65ED510CD23B}" type="presParOf" srcId="{8344FEE1-CE8C-45AB-B392-6B23B2EB079F}" destId="{5FC44AC5-0A7A-499C-97A4-E53CC96166C5}" srcOrd="0" destOrd="0" presId="urn:microsoft.com/office/officeart/2018/2/layout/IconCircleList"/>
    <dgm:cxn modelId="{B7E88DF9-DC75-4DF1-B09C-46058E76ED65}" type="presParOf" srcId="{5FC44AC5-0A7A-499C-97A4-E53CC96166C5}" destId="{C3F657F9-5E51-41AF-A381-A8B9FBA3C819}" srcOrd="0" destOrd="0" presId="urn:microsoft.com/office/officeart/2018/2/layout/IconCircleList"/>
    <dgm:cxn modelId="{CF34729F-0252-410A-A155-B12083728A21}" type="presParOf" srcId="{C3F657F9-5E51-41AF-A381-A8B9FBA3C819}" destId="{F4C4244B-3E3F-45E3-B365-EDAD0A46D179}" srcOrd="0" destOrd="0" presId="urn:microsoft.com/office/officeart/2018/2/layout/IconCircleList"/>
    <dgm:cxn modelId="{769FE683-5581-4945-A81B-062E9CF29202}" type="presParOf" srcId="{C3F657F9-5E51-41AF-A381-A8B9FBA3C819}" destId="{6C9872F8-537D-4323-BD85-75D60534AAA5}" srcOrd="1" destOrd="0" presId="urn:microsoft.com/office/officeart/2018/2/layout/IconCircleList"/>
    <dgm:cxn modelId="{5411944B-59AF-4C34-A603-8D39C7D24BEF}" type="presParOf" srcId="{C3F657F9-5E51-41AF-A381-A8B9FBA3C819}" destId="{E02BA980-C149-456C-8B9B-2F5D3D54A219}" srcOrd="2" destOrd="0" presId="urn:microsoft.com/office/officeart/2018/2/layout/IconCircleList"/>
    <dgm:cxn modelId="{3E1E3B69-B686-4E24-9A0D-521A36D314E7}" type="presParOf" srcId="{C3F657F9-5E51-41AF-A381-A8B9FBA3C819}" destId="{A3469F62-6096-4534-8D23-B4397454DB63}" srcOrd="3" destOrd="0" presId="urn:microsoft.com/office/officeart/2018/2/layout/IconCircleList"/>
    <dgm:cxn modelId="{D50C37CE-5841-43D5-AF2E-FE8555A28926}" type="presParOf" srcId="{5FC44AC5-0A7A-499C-97A4-E53CC96166C5}" destId="{CCC1355F-59D9-46D6-8569-EA612FD9ED84}" srcOrd="1" destOrd="0" presId="urn:microsoft.com/office/officeart/2018/2/layout/IconCircleList"/>
    <dgm:cxn modelId="{4B43E019-72B9-4F99-BF75-ECF51588D46B}" type="presParOf" srcId="{5FC44AC5-0A7A-499C-97A4-E53CC96166C5}" destId="{1DE819A9-2C5D-4508-9740-F8C7BE5C5D1A}" srcOrd="2" destOrd="0" presId="urn:microsoft.com/office/officeart/2018/2/layout/IconCircleList"/>
    <dgm:cxn modelId="{5F830C48-3F87-4383-B8CE-0C5CB995AFED}" type="presParOf" srcId="{1DE819A9-2C5D-4508-9740-F8C7BE5C5D1A}" destId="{96955639-2E41-4966-95A9-14FCD1668C6A}" srcOrd="0" destOrd="0" presId="urn:microsoft.com/office/officeart/2018/2/layout/IconCircleList"/>
    <dgm:cxn modelId="{49A8E073-33A7-4D89-A8E9-B075EC1A1FC7}" type="presParOf" srcId="{1DE819A9-2C5D-4508-9740-F8C7BE5C5D1A}" destId="{A13A830A-C186-4E20-9853-BA1E7411F01D}" srcOrd="1" destOrd="0" presId="urn:microsoft.com/office/officeart/2018/2/layout/IconCircleList"/>
    <dgm:cxn modelId="{A945D8B0-7786-46B0-92FC-BBC5DA7AE381}" type="presParOf" srcId="{1DE819A9-2C5D-4508-9740-F8C7BE5C5D1A}" destId="{AC1D7A57-E79E-4719-B5B2-58979A406A95}" srcOrd="2" destOrd="0" presId="urn:microsoft.com/office/officeart/2018/2/layout/IconCircleList"/>
    <dgm:cxn modelId="{93D99A4C-3C20-4EB3-8DF9-05BB90FC96ED}" type="presParOf" srcId="{1DE819A9-2C5D-4508-9740-F8C7BE5C5D1A}" destId="{3406EA2C-72FF-4E70-983D-400B718BE2AD}" srcOrd="3" destOrd="0" presId="urn:microsoft.com/office/officeart/2018/2/layout/IconCircleList"/>
    <dgm:cxn modelId="{73A9346F-CFF1-4A09-A589-25A08647F669}" type="presParOf" srcId="{5FC44AC5-0A7A-499C-97A4-E53CC96166C5}" destId="{7B08A940-C6D7-4EBB-9E5D-7CEBF5814A0B}" srcOrd="3" destOrd="0" presId="urn:microsoft.com/office/officeart/2018/2/layout/IconCircleList"/>
    <dgm:cxn modelId="{4059EE4D-5A9B-49E5-82C1-1449AFC53653}" type="presParOf" srcId="{5FC44AC5-0A7A-499C-97A4-E53CC96166C5}" destId="{CB76520D-9DE3-4BED-8CF5-35BDEAFEA7D4}" srcOrd="4" destOrd="0" presId="urn:microsoft.com/office/officeart/2018/2/layout/IconCircleList"/>
    <dgm:cxn modelId="{23740C03-A840-4927-A66D-ABC17E1701EC}" type="presParOf" srcId="{CB76520D-9DE3-4BED-8CF5-35BDEAFEA7D4}" destId="{617B155F-B1A7-4ED9-9DCE-0B1D236FE39C}" srcOrd="0" destOrd="0" presId="urn:microsoft.com/office/officeart/2018/2/layout/IconCircleList"/>
    <dgm:cxn modelId="{836E354F-D8B1-4E8E-BECE-3B24761A1AAC}" type="presParOf" srcId="{CB76520D-9DE3-4BED-8CF5-35BDEAFEA7D4}" destId="{1FE4A7B9-BFF5-4300-8EAD-9776BE29C654}" srcOrd="1" destOrd="0" presId="urn:microsoft.com/office/officeart/2018/2/layout/IconCircleList"/>
    <dgm:cxn modelId="{9ACAA5DF-76B4-40E4-B751-99BF6E97F848}" type="presParOf" srcId="{CB76520D-9DE3-4BED-8CF5-35BDEAFEA7D4}" destId="{BB0757A1-B23A-4CE4-875F-33599CE43516}" srcOrd="2" destOrd="0" presId="urn:microsoft.com/office/officeart/2018/2/layout/IconCircleList"/>
    <dgm:cxn modelId="{C5E431F5-3B74-43E1-81A0-DB7F6B634C52}" type="presParOf" srcId="{CB76520D-9DE3-4BED-8CF5-35BDEAFEA7D4}" destId="{F6EFDDB9-DEBD-4474-8E91-23579D428F7B}" srcOrd="3" destOrd="0" presId="urn:microsoft.com/office/officeart/2018/2/layout/IconCircleList"/>
    <dgm:cxn modelId="{27CCA185-19BB-45A3-87B6-9EDE6EF54EF9}" type="presParOf" srcId="{5FC44AC5-0A7A-499C-97A4-E53CC96166C5}" destId="{2DF58FD6-72D8-4FE9-9E40-AE048BDC2A3A}" srcOrd="5" destOrd="0" presId="urn:microsoft.com/office/officeart/2018/2/layout/IconCircleList"/>
    <dgm:cxn modelId="{87F1A7C8-AAEB-4A08-A2FD-28DAE0521CA5}" type="presParOf" srcId="{5FC44AC5-0A7A-499C-97A4-E53CC96166C5}" destId="{8C29ADB2-9B1C-4A22-ADC7-4A6026F8E602}" srcOrd="6" destOrd="0" presId="urn:microsoft.com/office/officeart/2018/2/layout/IconCircleList"/>
    <dgm:cxn modelId="{5131645D-3A06-4B66-8D16-AE955D6C9EB5}" type="presParOf" srcId="{8C29ADB2-9B1C-4A22-ADC7-4A6026F8E602}" destId="{188991B2-EEEB-4792-B7E2-CB95934BBFFA}" srcOrd="0" destOrd="0" presId="urn:microsoft.com/office/officeart/2018/2/layout/IconCircleList"/>
    <dgm:cxn modelId="{AE23ECB7-1645-4364-9431-966A02FCB289}" type="presParOf" srcId="{8C29ADB2-9B1C-4A22-ADC7-4A6026F8E602}" destId="{6632997D-185D-4074-86EF-FC49FA9E1B33}" srcOrd="1" destOrd="0" presId="urn:microsoft.com/office/officeart/2018/2/layout/IconCircleList"/>
    <dgm:cxn modelId="{66240899-4F47-4A67-BC79-4AD7D42D1D9F}" type="presParOf" srcId="{8C29ADB2-9B1C-4A22-ADC7-4A6026F8E602}" destId="{02FC9FB3-FADD-43D2-8441-8543038C0B3A}" srcOrd="2" destOrd="0" presId="urn:microsoft.com/office/officeart/2018/2/layout/IconCircleList"/>
    <dgm:cxn modelId="{765C4E5D-B137-426A-B93E-424174E73242}" type="presParOf" srcId="{8C29ADB2-9B1C-4A22-ADC7-4A6026F8E602}" destId="{1978961D-B91C-43B9-A1F0-9FDFC38B1E1E}" srcOrd="3" destOrd="0" presId="urn:microsoft.com/office/officeart/2018/2/layout/IconCircleList"/>
    <dgm:cxn modelId="{D59E27C5-8762-47E3-AAF5-1B209541DCD9}" type="presParOf" srcId="{5FC44AC5-0A7A-499C-97A4-E53CC96166C5}" destId="{DD68696E-1138-45FE-8763-E660E7BA52E0}" srcOrd="7" destOrd="0" presId="urn:microsoft.com/office/officeart/2018/2/layout/IconCircleList"/>
    <dgm:cxn modelId="{17243823-8C36-415D-B17D-67A3287D5F18}" type="presParOf" srcId="{5FC44AC5-0A7A-499C-97A4-E53CC96166C5}" destId="{B57EF0D5-6D9A-4949-99B2-167E5FA32F52}" srcOrd="8" destOrd="0" presId="urn:microsoft.com/office/officeart/2018/2/layout/IconCircleList"/>
    <dgm:cxn modelId="{07E97E82-1AE9-4B56-A9C8-D343C397EF93}" type="presParOf" srcId="{B57EF0D5-6D9A-4949-99B2-167E5FA32F52}" destId="{BFC1742E-7C33-40F6-B531-903CD7E300D7}" srcOrd="0" destOrd="0" presId="urn:microsoft.com/office/officeart/2018/2/layout/IconCircleList"/>
    <dgm:cxn modelId="{1EADCC6B-222E-480B-A952-2B033EFE7299}" type="presParOf" srcId="{B57EF0D5-6D9A-4949-99B2-167E5FA32F52}" destId="{C03BE6C6-7892-4EC8-9ADA-07C7A8598BB4}" srcOrd="1" destOrd="0" presId="urn:microsoft.com/office/officeart/2018/2/layout/IconCircleList"/>
    <dgm:cxn modelId="{C5FDE925-1F9E-42FB-9C3E-3AE34270E025}" type="presParOf" srcId="{B57EF0D5-6D9A-4949-99B2-167E5FA32F52}" destId="{82115648-BD7C-43E2-9708-F717BE8AD710}" srcOrd="2" destOrd="0" presId="urn:microsoft.com/office/officeart/2018/2/layout/IconCircleList"/>
    <dgm:cxn modelId="{F612CC76-AB1C-4412-91BD-50C80E4C71A0}" type="presParOf" srcId="{B57EF0D5-6D9A-4949-99B2-167E5FA32F52}" destId="{7B627DD7-AC3A-41E3-AA75-D048E82C1C3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4244B-3E3F-45E3-B365-EDAD0A46D179}">
      <dsp:nvSpPr>
        <dsp:cNvPr id="0" name=""/>
        <dsp:cNvSpPr/>
      </dsp:nvSpPr>
      <dsp:spPr>
        <a:xfrm>
          <a:off x="253182" y="671434"/>
          <a:ext cx="659909" cy="659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872F8-537D-4323-BD85-75D60534AAA5}">
      <dsp:nvSpPr>
        <dsp:cNvPr id="0" name=""/>
        <dsp:cNvSpPr/>
      </dsp:nvSpPr>
      <dsp:spPr>
        <a:xfrm>
          <a:off x="391763" y="810015"/>
          <a:ext cx="382747" cy="382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469F62-6096-4534-8D23-B4397454DB63}">
      <dsp:nvSpPr>
        <dsp:cNvPr id="0" name=""/>
        <dsp:cNvSpPr/>
      </dsp:nvSpPr>
      <dsp:spPr>
        <a:xfrm>
          <a:off x="1054501" y="304802"/>
          <a:ext cx="1555500" cy="1393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ahnschrift Light" panose="020B0502040204020203" pitchFamily="34" charset="0"/>
            </a:rPr>
            <a:t>Developed in 2004 by Jason Huggins as a JavaScript library used to automate his manual testing routines</a:t>
          </a:r>
        </a:p>
      </dsp:txBody>
      <dsp:txXfrm>
        <a:off x="1054501" y="304802"/>
        <a:ext cx="1555500" cy="1393173"/>
      </dsp:txXfrm>
    </dsp:sp>
    <dsp:sp modelId="{96955639-2E41-4966-95A9-14FCD1668C6A}">
      <dsp:nvSpPr>
        <dsp:cNvPr id="0" name=""/>
        <dsp:cNvSpPr/>
      </dsp:nvSpPr>
      <dsp:spPr>
        <a:xfrm>
          <a:off x="2769088" y="671434"/>
          <a:ext cx="659909" cy="6599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A830A-C186-4E20-9853-BA1E7411F01D}">
      <dsp:nvSpPr>
        <dsp:cNvPr id="0" name=""/>
        <dsp:cNvSpPr/>
      </dsp:nvSpPr>
      <dsp:spPr>
        <a:xfrm>
          <a:off x="2907674" y="810015"/>
          <a:ext cx="382747" cy="382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06EA2C-72FF-4E70-983D-400B718BE2AD}">
      <dsp:nvSpPr>
        <dsp:cNvPr id="0" name=""/>
        <dsp:cNvSpPr/>
      </dsp:nvSpPr>
      <dsp:spPr>
        <a:xfrm>
          <a:off x="3581394" y="260836"/>
          <a:ext cx="1976403" cy="14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ahnschrift Light" panose="020B0502040204020203" pitchFamily="34" charset="0"/>
            </a:rPr>
            <a:t>Selenium Core is born whose functionality underlies the Selenium RC (Remote Control) and Selenium IDE tools</a:t>
          </a:r>
        </a:p>
      </dsp:txBody>
      <dsp:txXfrm>
        <a:off x="3581394" y="260836"/>
        <a:ext cx="1976403" cy="1415564"/>
      </dsp:txXfrm>
    </dsp:sp>
    <dsp:sp modelId="{617B155F-B1A7-4ED9-9DCE-0B1D236FE39C}">
      <dsp:nvSpPr>
        <dsp:cNvPr id="0" name=""/>
        <dsp:cNvSpPr/>
      </dsp:nvSpPr>
      <dsp:spPr>
        <a:xfrm>
          <a:off x="5719339" y="671434"/>
          <a:ext cx="659909" cy="6599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4A7B9-BFF5-4300-8EAD-9776BE29C654}">
      <dsp:nvSpPr>
        <dsp:cNvPr id="0" name=""/>
        <dsp:cNvSpPr/>
      </dsp:nvSpPr>
      <dsp:spPr>
        <a:xfrm>
          <a:off x="5857920" y="810015"/>
          <a:ext cx="382747" cy="382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EFDDB9-DEBD-4474-8E91-23579D428F7B}">
      <dsp:nvSpPr>
        <dsp:cNvPr id="0" name=""/>
        <dsp:cNvSpPr/>
      </dsp:nvSpPr>
      <dsp:spPr>
        <a:xfrm>
          <a:off x="6532433" y="250178"/>
          <a:ext cx="1813215" cy="15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ahnschrift Light" panose="020B0502040204020203" pitchFamily="34" charset="0"/>
            </a:rPr>
            <a:t>The Limitation of having a JavaScript based automation engine and browser security restricted Selenium to specific functionality</a:t>
          </a:r>
        </a:p>
      </dsp:txBody>
      <dsp:txXfrm>
        <a:off x="6532433" y="250178"/>
        <a:ext cx="1813215" cy="1502421"/>
      </dsp:txXfrm>
    </dsp:sp>
    <dsp:sp modelId="{188991B2-EEEB-4792-B7E2-CB95934BBFFA}">
      <dsp:nvSpPr>
        <dsp:cNvPr id="0" name=""/>
        <dsp:cNvSpPr/>
      </dsp:nvSpPr>
      <dsp:spPr>
        <a:xfrm>
          <a:off x="253182" y="3111161"/>
          <a:ext cx="659909" cy="6599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2997D-185D-4074-86EF-FC49FA9E1B33}">
      <dsp:nvSpPr>
        <dsp:cNvPr id="0" name=""/>
        <dsp:cNvSpPr/>
      </dsp:nvSpPr>
      <dsp:spPr>
        <a:xfrm>
          <a:off x="391763" y="3249742"/>
          <a:ext cx="382747" cy="3827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78961D-B91C-43B9-A1F0-9FDFC38B1E1E}">
      <dsp:nvSpPr>
        <dsp:cNvPr id="0" name=""/>
        <dsp:cNvSpPr/>
      </dsp:nvSpPr>
      <dsp:spPr>
        <a:xfrm>
          <a:off x="1133201" y="2516009"/>
          <a:ext cx="2713150" cy="1813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ahnschrift Light" panose="020B0502040204020203" pitchFamily="34" charset="0"/>
            </a:rPr>
            <a:t>Google, who has been a longtime user of Selenium, had a developer named Simon Stewart who developed WebDriver. This tool circumvented Selenium’s JavaScript sandbox to allow it to communicate with the Browser and Operating System directly using native methods</a:t>
          </a:r>
        </a:p>
      </dsp:txBody>
      <dsp:txXfrm>
        <a:off x="1133201" y="2516009"/>
        <a:ext cx="2713150" cy="1813668"/>
      </dsp:txXfrm>
    </dsp:sp>
    <dsp:sp modelId="{BFC1742E-7C33-40F6-B531-903CD7E300D7}">
      <dsp:nvSpPr>
        <dsp:cNvPr id="0" name=""/>
        <dsp:cNvSpPr/>
      </dsp:nvSpPr>
      <dsp:spPr>
        <a:xfrm>
          <a:off x="4052769" y="3111161"/>
          <a:ext cx="659909" cy="659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BE6C6-7892-4EC8-9ADA-07C7A8598BB4}">
      <dsp:nvSpPr>
        <dsp:cNvPr id="0" name=""/>
        <dsp:cNvSpPr/>
      </dsp:nvSpPr>
      <dsp:spPr>
        <a:xfrm>
          <a:off x="4191359" y="3249742"/>
          <a:ext cx="382747" cy="3827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627DD7-AC3A-41E3-AA75-D048E82C1C3F}">
      <dsp:nvSpPr>
        <dsp:cNvPr id="0" name=""/>
        <dsp:cNvSpPr/>
      </dsp:nvSpPr>
      <dsp:spPr>
        <a:xfrm>
          <a:off x="4878175" y="2592212"/>
          <a:ext cx="2607500" cy="1697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ahnschrift Light" panose="020B0502040204020203" pitchFamily="34" charset="0"/>
            </a:rPr>
            <a:t>In 2008, Selenium and WebDriver merged technologies and intellectual intelligence to provide the best possible test automation framework</a:t>
          </a:r>
        </a:p>
      </dsp:txBody>
      <dsp:txXfrm>
        <a:off x="4878175" y="2592212"/>
        <a:ext cx="2607500" cy="169780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A50D0D-0667-4A8D-B3F3-4926233E0B42}" type="datetimeFigureOut">
              <a:rPr lang="en-US" smtClean="0"/>
              <a:t>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3E5D3-3C26-4B1D-899B-BAF0C8C934A8}" type="slidenum">
              <a:rPr lang="en-US" smtClean="0"/>
              <a:t>‹#›</a:t>
            </a:fld>
            <a:endParaRPr lang="en-US"/>
          </a:p>
        </p:txBody>
      </p:sp>
    </p:spTree>
    <p:extLst>
      <p:ext uri="{BB962C8B-B14F-4D97-AF65-F5344CB8AC3E}">
        <p14:creationId xmlns:p14="http://schemas.microsoft.com/office/powerpoint/2010/main" val="317326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793E5D3-3C26-4B1D-899B-BAF0C8C934A8}" type="slidenum">
              <a:rPr lang="en-US" smtClean="0"/>
              <a:t>1</a:t>
            </a:fld>
            <a:endParaRPr lang="en-US"/>
          </a:p>
        </p:txBody>
      </p:sp>
    </p:spTree>
    <p:extLst>
      <p:ext uri="{BB962C8B-B14F-4D97-AF65-F5344CB8AC3E}">
        <p14:creationId xmlns:p14="http://schemas.microsoft.com/office/powerpoint/2010/main" val="202179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1/24/2020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95FCC764-DAE0-4EBF-A6F7-1FF471CB0601}"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38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164381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131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21C7C197-28B6-47D8-8475-CEE111295B0B}" type="datetimeFigureOut">
              <a:rPr lang="en-US" smtClean="0"/>
              <a:t>1/24/2020</a:t>
            </a:fld>
            <a:endParaRPr lang="en-US"/>
          </a:p>
        </p:txBody>
      </p:sp>
      <p:sp>
        <p:nvSpPr>
          <p:cNvPr id="12" name="Slide Number Placeholder 11"/>
          <p:cNvSpPr>
            <a:spLocks noGrp="1"/>
          </p:cNvSpPr>
          <p:nvPr>
            <p:ph type="sldNum" sz="quarter" idx="15"/>
          </p:nvPr>
        </p:nvSpPr>
        <p:spPr/>
        <p:txBody>
          <a:bodyPr/>
          <a:lstStyle/>
          <a:p>
            <a:fld id="{95FCC764-DAE0-4EBF-A6F7-1FF471CB0601}"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60807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7C197-28B6-47D8-8475-CEE111295B0B}"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6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7C197-28B6-47D8-8475-CEE111295B0B}"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CC764-DAE0-4EBF-A6F7-1FF471CB0601}"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39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7C197-28B6-47D8-8475-CEE111295B0B}"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81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7C197-28B6-47D8-8475-CEE111295B0B}"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311082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7C197-28B6-47D8-8475-CEE111295B0B}"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81985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7C197-28B6-47D8-8475-CEE111295B0B}"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CC764-DAE0-4EBF-A6F7-1FF471CB0601}" type="slidenum">
              <a:rPr lang="en-US" smtClean="0"/>
              <a:t>‹#›</a:t>
            </a:fld>
            <a:endParaRPr lang="en-US"/>
          </a:p>
        </p:txBody>
      </p:sp>
    </p:spTree>
    <p:extLst>
      <p:ext uri="{BB962C8B-B14F-4D97-AF65-F5344CB8AC3E}">
        <p14:creationId xmlns:p14="http://schemas.microsoft.com/office/powerpoint/2010/main" val="215829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1C7C197-28B6-47D8-8475-CEE111295B0B}"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08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1C7C197-28B6-47D8-8475-CEE111295B0B}" type="datetimeFigureOut">
              <a:rPr lang="en-US" smtClean="0"/>
              <a:t>1/24/2020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95FCC764-DAE0-4EBF-A6F7-1FF471CB0601}"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587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C7C197-28B6-47D8-8475-CEE111295B0B}" type="datetimeFigureOut">
              <a:rPr lang="en-US" smtClean="0"/>
              <a:t>1/24/2020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5FCC764-DAE0-4EBF-A6F7-1FF471CB0601}" type="slidenum">
              <a:rPr lang="en-US" smtClean="0"/>
              <a:t>‹#›</a:t>
            </a:fld>
            <a:endParaRPr lang="en-US"/>
          </a:p>
        </p:txBody>
      </p:sp>
    </p:spTree>
    <p:extLst>
      <p:ext uri="{BB962C8B-B14F-4D97-AF65-F5344CB8AC3E}">
        <p14:creationId xmlns:p14="http://schemas.microsoft.com/office/powerpoint/2010/main" val="38965256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docs.seleniumhq.org/docs/appendix_migrating_from_rc_to_webdriver.jsp#migrating-to-webdriver-reference"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ios-driver.github.io/ios-driver/" TargetMode="External"/><Relationship Id="rId2" Type="http://schemas.openxmlformats.org/officeDocument/2006/relationships/hyperlink" Target="http://code.google.com/p/selenium/wiki/OperaDriver" TargetMode="External"/><Relationship Id="rId1" Type="http://schemas.openxmlformats.org/officeDocument/2006/relationships/slideLayout" Target="../slideLayouts/slideLayout12.xml"/><Relationship Id="rId5" Type="http://schemas.openxmlformats.org/officeDocument/2006/relationships/hyperlink" Target="http://selendroid.io/" TargetMode="External"/><Relationship Id="rId4" Type="http://schemas.openxmlformats.org/officeDocument/2006/relationships/hyperlink" Target="http://appium.io/"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file:///C:\HighmarkApps\DesktopServicesUse\workspaces\meb10\Practice\Selenium\src\HomePage.java" TargetMode="External"/><Relationship Id="rId2" Type="http://schemas.openxmlformats.org/officeDocument/2006/relationships/hyperlink" Target="file:///C:\HighmarkApps\DesktopServicesUse\workspaces\meb10\Practice\Selenium\src\LoginPage.java" TargetMode="External"/><Relationship Id="rId1" Type="http://schemas.openxmlformats.org/officeDocument/2006/relationships/slideLayout" Target="../slideLayouts/slideLayout12.xml"/><Relationship Id="rId4" Type="http://schemas.openxmlformats.org/officeDocument/2006/relationships/hyperlink" Target="file:///C:\HighmarkApps\DesktopServicesUse\workspaces\meb10\Practice\Selenium\src\LoginTest.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2133600"/>
            <a:ext cx="5618515" cy="1210130"/>
          </a:xfrm>
        </p:spPr>
        <p:txBody>
          <a:bodyPr/>
          <a:lstStyle/>
          <a:p>
            <a:r>
              <a:rPr lang="en-US" b="1" dirty="0">
                <a:latin typeface="Bahnschrift SemiCondensed" panose="020B0502040204020203" pitchFamily="34" charset="0"/>
              </a:rPr>
              <a:t>Selenium</a:t>
            </a:r>
          </a:p>
        </p:txBody>
      </p:sp>
      <p:sp>
        <p:nvSpPr>
          <p:cNvPr id="3" name="Subtitle 2"/>
          <p:cNvSpPr>
            <a:spLocks noGrp="1"/>
          </p:cNvSpPr>
          <p:nvPr>
            <p:ph type="subTitle" idx="1"/>
          </p:nvPr>
        </p:nvSpPr>
        <p:spPr>
          <a:xfrm>
            <a:off x="5257800" y="4114800"/>
            <a:ext cx="2667000" cy="1676400"/>
          </a:xfrm>
        </p:spPr>
        <p:txBody>
          <a:bodyPr>
            <a:normAutofit/>
          </a:bodyPr>
          <a:lstStyle/>
          <a:p>
            <a:pPr algn="r"/>
            <a:r>
              <a:rPr lang="en-US" sz="1400" b="1" i="1" dirty="0">
                <a:solidFill>
                  <a:schemeClr val="tx1"/>
                </a:solidFill>
                <a:latin typeface="Bahnschrift Light" panose="020B0502040204020203" pitchFamily="34" charset="0"/>
              </a:rPr>
              <a:t>Automated Testing Tool </a:t>
            </a:r>
          </a:p>
          <a:p>
            <a:pPr algn="r"/>
            <a:r>
              <a:rPr lang="en-US" sz="1400" b="1" dirty="0">
                <a:solidFill>
                  <a:schemeClr val="tx1"/>
                </a:solidFill>
                <a:latin typeface="Bahnschrift Light" panose="020B0502040204020203" pitchFamily="34" charset="0"/>
              </a:rPr>
              <a:t>Presenter</a:t>
            </a:r>
            <a:r>
              <a:rPr lang="en-US" sz="1400" b="1" dirty="0">
                <a:latin typeface="Bahnschrift Light" panose="020B0502040204020203" pitchFamily="34" charset="0"/>
              </a:rPr>
              <a:t> </a:t>
            </a:r>
            <a:r>
              <a:rPr lang="en-US" sz="1400" b="1" dirty="0">
                <a:solidFill>
                  <a:schemeClr val="tx1"/>
                </a:solidFill>
                <a:latin typeface="Bahnschrift Light" panose="020B0502040204020203" pitchFamily="34" charset="0"/>
              </a:rPr>
              <a:t>name :-</a:t>
            </a:r>
          </a:p>
          <a:p>
            <a:pPr algn="r"/>
            <a:r>
              <a:rPr lang="en-US" sz="1400" b="1" dirty="0">
                <a:solidFill>
                  <a:schemeClr val="tx1"/>
                </a:solidFill>
                <a:latin typeface="Bahnschrift Light" panose="020B0502040204020203" pitchFamily="34" charset="0"/>
              </a:rPr>
              <a:t>md wahidul islam</a:t>
            </a:r>
          </a:p>
          <a:p>
            <a:pPr algn="r"/>
            <a:r>
              <a:rPr lang="en-US" sz="1400" b="1" i="1" dirty="0">
                <a:latin typeface="Bahnschrift Light" panose="020B0502040204020203" pitchFamily="34" charset="0"/>
              </a:rPr>
              <a:t>Student ID: </a:t>
            </a:r>
            <a:r>
              <a:rPr lang="en-US" sz="1400" b="1" dirty="0">
                <a:latin typeface="Bahnschrift Light" panose="020B0502040204020203" pitchFamily="34" charset="0"/>
              </a:rPr>
              <a:t>20197</a:t>
            </a:r>
            <a:r>
              <a:rPr lang="en-US" sz="1400" b="1" i="1" dirty="0">
                <a:latin typeface="Bahnschrift Light" panose="020B0502040204020203" pitchFamily="34" charset="0"/>
              </a:rPr>
              <a:t> VA </a:t>
            </a:r>
          </a:p>
        </p:txBody>
      </p:sp>
    </p:spTree>
    <p:extLst>
      <p:ext uri="{BB962C8B-B14F-4D97-AF65-F5344CB8AC3E}">
        <p14:creationId xmlns:p14="http://schemas.microsoft.com/office/powerpoint/2010/main" val="299708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171700"/>
            <a:ext cx="7924800" cy="2705100"/>
          </a:xfrm>
        </p:spPr>
        <p:txBody>
          <a:bodyPr>
            <a:normAutofit/>
          </a:bodyPr>
          <a:lstStyle/>
          <a:p>
            <a:pPr marL="342900" indent="-342900" algn="l">
              <a:buFont typeface="Arial" panose="020B0604020202020204" pitchFamily="34" charset="0"/>
              <a:buChar char="•"/>
            </a:pPr>
            <a:r>
              <a:rPr lang="en-US" b="1" dirty="0">
                <a:latin typeface="Bahnschrift Light" panose="020B0502040204020203" pitchFamily="34" charset="0"/>
              </a:rPr>
              <a:t>Selenium RC aka Selenium 1</a:t>
            </a:r>
          </a:p>
          <a:p>
            <a:pPr marL="742950" lvl="2" indent="-342900" algn="l">
              <a:buFont typeface="Arial" panose="020B0604020202020204" pitchFamily="34" charset="0"/>
              <a:buChar char="•"/>
            </a:pPr>
            <a:r>
              <a:rPr lang="en-US" sz="1800" dirty="0">
                <a:latin typeface="Bahnschrift Light" panose="020B0502040204020203" pitchFamily="34" charset="0"/>
              </a:rPr>
              <a:t>It ‘inject’ JavaScript functions into the browser when the browser is loaded and then uses its JavaScript to drive the AUT within the browser</a:t>
            </a:r>
          </a:p>
          <a:p>
            <a:pPr marL="742950" lvl="2" indent="-342900" algn="l">
              <a:buFont typeface="Arial" panose="020B0604020202020204" pitchFamily="34" charset="0"/>
              <a:buChar char="•"/>
            </a:pPr>
            <a:r>
              <a:rPr lang="en-US" sz="1800" dirty="0">
                <a:latin typeface="Bahnschrift Light" panose="020B0502040204020203" pitchFamily="34" charset="0"/>
              </a:rPr>
              <a:t>Mainly supported in maintenance mode</a:t>
            </a:r>
          </a:p>
          <a:p>
            <a:pPr marL="742950" lvl="2" indent="-342900" algn="l">
              <a:buFont typeface="Arial" panose="020B0604020202020204" pitchFamily="34" charset="0"/>
              <a:buChar char="•"/>
            </a:pPr>
            <a:r>
              <a:rPr lang="en-US" sz="1800" dirty="0">
                <a:latin typeface="Bahnschrift Light" panose="020B0502040204020203" pitchFamily="34" charset="0"/>
              </a:rPr>
              <a:t>Provides support for several programming languages</a:t>
            </a:r>
          </a:p>
        </p:txBody>
      </p:sp>
      <p:sp>
        <p:nvSpPr>
          <p:cNvPr id="2" name="Title 1"/>
          <p:cNvSpPr>
            <a:spLocks noGrp="1"/>
          </p:cNvSpPr>
          <p:nvPr>
            <p:ph type="title"/>
          </p:nvPr>
        </p:nvSpPr>
        <p:spPr>
          <a:xfrm>
            <a:off x="609600" y="914400"/>
            <a:ext cx="6571343" cy="685800"/>
          </a:xfrm>
        </p:spPr>
        <p:txBody>
          <a:bodyPr>
            <a:normAutofit/>
          </a:bodyPr>
          <a:lstStyle/>
          <a:p>
            <a:r>
              <a:rPr lang="en-US" sz="3600" b="1" dirty="0">
                <a:latin typeface="Bahnschrift SemiBold SemiConden" panose="020B0502040204020203" pitchFamily="34" charset="0"/>
              </a:rPr>
              <a:t>Selenium Tools</a:t>
            </a:r>
          </a:p>
        </p:txBody>
      </p:sp>
    </p:spTree>
    <p:extLst>
      <p:ext uri="{BB962C8B-B14F-4D97-AF65-F5344CB8AC3E}">
        <p14:creationId xmlns:p14="http://schemas.microsoft.com/office/powerpoint/2010/main" val="111345626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75C305-1AF8-428F-843F-39EEED196CDB}"/>
              </a:ext>
            </a:extLst>
          </p:cNvPr>
          <p:cNvSpPr>
            <a:spLocks noGrp="1"/>
          </p:cNvSpPr>
          <p:nvPr>
            <p:ph sz="quarter" idx="13"/>
          </p:nvPr>
        </p:nvSpPr>
        <p:spPr>
          <a:xfrm>
            <a:off x="685800" y="1524000"/>
            <a:ext cx="8001000" cy="4075176"/>
          </a:xfrm>
        </p:spPr>
        <p:txBody>
          <a:bodyPr>
            <a:normAutofit fontScale="92500" lnSpcReduction="10000"/>
          </a:bodyPr>
          <a:lstStyle/>
          <a:p>
            <a:pPr marL="342900" indent="-342900"/>
            <a:r>
              <a:rPr lang="en-US" b="1" dirty="0">
                <a:latin typeface="Bahnschrift Light" panose="020B0502040204020203" pitchFamily="34" charset="0"/>
              </a:rPr>
              <a:t>Selenium WebDriver</a:t>
            </a:r>
          </a:p>
          <a:p>
            <a:pPr marL="742950" lvl="2" indent="-342900"/>
            <a:r>
              <a:rPr lang="en-US" sz="1800" dirty="0">
                <a:latin typeface="Bahnschrift Light" panose="020B0502040204020203" pitchFamily="34" charset="0"/>
              </a:rPr>
              <a:t>Designed to provide a simpler, more concise programming interface in addition to addressing some limitations in the Selenium-RC API</a:t>
            </a:r>
          </a:p>
          <a:p>
            <a:pPr marL="742950" lvl="2" indent="-342900"/>
            <a:r>
              <a:rPr lang="en-US" sz="1800" dirty="0">
                <a:latin typeface="Bahnschrift Light" panose="020B0502040204020203" pitchFamily="34" charset="0"/>
              </a:rPr>
              <a:t>Developed to better support dynamic web pages where elements of a page may change without the page itself being reloaded</a:t>
            </a:r>
          </a:p>
          <a:p>
            <a:pPr marL="742950" lvl="2" indent="-342900"/>
            <a:r>
              <a:rPr lang="en-US" sz="1800" dirty="0">
                <a:latin typeface="Bahnschrift Light" panose="020B0502040204020203" pitchFamily="34" charset="0"/>
              </a:rPr>
              <a:t>Makes direct calls to the browser using each browser’s native support for automation.</a:t>
            </a:r>
          </a:p>
          <a:p>
            <a:pPr marL="742950" lvl="2" indent="-342900"/>
            <a:r>
              <a:rPr lang="en-US" sz="1800" dirty="0">
                <a:latin typeface="Bahnschrift Light" panose="020B0502040204020203" pitchFamily="34" charset="0"/>
              </a:rPr>
              <a:t>Has the Selenium 1 (aka Selenium RC) underlying technology for flexibility and Portability</a:t>
            </a:r>
          </a:p>
          <a:p>
            <a:pPr marL="742950" lvl="2" indent="-342900"/>
            <a:r>
              <a:rPr lang="en-US" sz="1800" i="1" dirty="0">
                <a:latin typeface="Bahnschrift Light" panose="020B0502040204020203" pitchFamily="34" charset="0"/>
                <a:hlinkClick r:id="rId2"/>
              </a:rPr>
              <a:t>Migrating From Selenium RC to Selenium WebDriver</a:t>
            </a:r>
            <a:endParaRPr lang="en-US" sz="1800" i="1" dirty="0">
              <a:latin typeface="Bahnschrift Light" panose="020B0502040204020203" pitchFamily="34" charset="0"/>
            </a:endParaRPr>
          </a:p>
          <a:p>
            <a:pPr marL="742950" lvl="2" indent="-342900"/>
            <a:r>
              <a:rPr lang="en-US" sz="1800" dirty="0">
                <a:latin typeface="Bahnschrift Light" panose="020B0502040204020203" pitchFamily="34" charset="0"/>
              </a:rPr>
              <a:t>Not tied to any particular test framework, so it can be used equally well in unit testing or from a plain old “main” method.</a:t>
            </a:r>
          </a:p>
          <a:p>
            <a:endParaRPr lang="en-US" dirty="0">
              <a:latin typeface="Bahnschrift Light" panose="020B0502040204020203" pitchFamily="34" charset="0"/>
            </a:endParaRPr>
          </a:p>
        </p:txBody>
      </p:sp>
      <p:sp>
        <p:nvSpPr>
          <p:cNvPr id="3" name="Title 2">
            <a:extLst>
              <a:ext uri="{FF2B5EF4-FFF2-40B4-BE49-F238E27FC236}">
                <a16:creationId xmlns:a16="http://schemas.microsoft.com/office/drawing/2014/main" id="{5A434183-1495-4C53-9778-92F1A60FF9F0}"/>
              </a:ext>
            </a:extLst>
          </p:cNvPr>
          <p:cNvSpPr>
            <a:spLocks noGrp="1"/>
          </p:cNvSpPr>
          <p:nvPr>
            <p:ph type="title"/>
          </p:nvPr>
        </p:nvSpPr>
        <p:spPr>
          <a:xfrm>
            <a:off x="914400" y="685801"/>
            <a:ext cx="6571343" cy="762000"/>
          </a:xfrm>
        </p:spPr>
        <p:txBody>
          <a:bodyPr>
            <a:normAutofit/>
          </a:bodyPr>
          <a:lstStyle/>
          <a:p>
            <a:r>
              <a:rPr lang="en-US" sz="3600" dirty="0">
                <a:latin typeface="Bahnschrift SemiBold SemiConden" panose="020B0502040204020203" pitchFamily="34" charset="0"/>
              </a:rPr>
              <a:t>Selenium Tools</a:t>
            </a:r>
          </a:p>
        </p:txBody>
      </p:sp>
    </p:spTree>
    <p:extLst>
      <p:ext uri="{BB962C8B-B14F-4D97-AF65-F5344CB8AC3E}">
        <p14:creationId xmlns:p14="http://schemas.microsoft.com/office/powerpoint/2010/main" val="397412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752600"/>
            <a:ext cx="8229600" cy="3846576"/>
          </a:xfrm>
        </p:spPr>
        <p:txBody>
          <a:bodyPr/>
          <a:lstStyle/>
          <a:p>
            <a:pPr marL="342900" indent="-342900" algn="l">
              <a:buFont typeface="Arial" panose="020B0604020202020204" pitchFamily="34" charset="0"/>
              <a:buChar char="•"/>
            </a:pPr>
            <a:r>
              <a:rPr lang="en-US" b="1" dirty="0">
                <a:latin typeface="Bahnschrift Light" panose="020B0502040204020203" pitchFamily="34" charset="0"/>
              </a:rPr>
              <a:t>Selenium Grid</a:t>
            </a:r>
          </a:p>
          <a:p>
            <a:pPr marL="742950" lvl="2" indent="-342900" algn="l">
              <a:buFont typeface="Arial" panose="020B0604020202020204" pitchFamily="34" charset="0"/>
              <a:buChar char="•"/>
            </a:pPr>
            <a:r>
              <a:rPr lang="en-US" sz="1800" dirty="0">
                <a:latin typeface="Bahnschrift Light" panose="020B0502040204020203" pitchFamily="34" charset="0"/>
              </a:rPr>
              <a:t>Scales the Selenium RC solution for large test suites and test that must be run in multiple environments</a:t>
            </a:r>
          </a:p>
          <a:p>
            <a:pPr marL="742950" lvl="2" indent="-342900" algn="l">
              <a:buFont typeface="Arial" panose="020B0604020202020204" pitchFamily="34" charset="0"/>
              <a:buChar char="•"/>
            </a:pPr>
            <a:r>
              <a:rPr lang="en-US" sz="1800" dirty="0">
                <a:latin typeface="Bahnschrift Light" panose="020B0502040204020203" pitchFamily="34" charset="0"/>
              </a:rPr>
              <a:t>Tests can be run in parallel with simultaneous execution (different tests on different remote machines)</a:t>
            </a:r>
          </a:p>
          <a:p>
            <a:pPr marL="742950" lvl="2" indent="-342900" algn="l">
              <a:buFont typeface="Arial" panose="020B0604020202020204" pitchFamily="34" charset="0"/>
              <a:buChar char="•"/>
            </a:pPr>
            <a:r>
              <a:rPr lang="en-US" sz="1800" dirty="0">
                <a:latin typeface="Bahnschrift Light" panose="020B0502040204020203" pitchFamily="34" charset="0"/>
              </a:rPr>
              <a:t>It allows for running your tests in a </a:t>
            </a:r>
            <a:r>
              <a:rPr lang="en-US" sz="1800" i="1" dirty="0">
                <a:latin typeface="Bahnschrift Light" panose="020B0502040204020203" pitchFamily="34" charset="0"/>
              </a:rPr>
              <a:t>distributed test execution</a:t>
            </a:r>
            <a:r>
              <a:rPr lang="en-US" sz="1800" dirty="0">
                <a:latin typeface="Bahnschrift Light" panose="020B0502040204020203" pitchFamily="34" charset="0"/>
              </a:rPr>
              <a:t> environment</a:t>
            </a:r>
          </a:p>
          <a:p>
            <a:pPr marL="742950" lvl="2" indent="-342900" algn="l">
              <a:buFont typeface="Arial" panose="020B0604020202020204" pitchFamily="34" charset="0"/>
              <a:buChar char="•"/>
            </a:pPr>
            <a:r>
              <a:rPr lang="en-US" sz="1800" dirty="0">
                <a:latin typeface="Bahnschrift Light" panose="020B0502040204020203" pitchFamily="34" charset="0"/>
              </a:rPr>
              <a:t>Used to run your tests against multiple browsers, multiple versions of browser, and browsers running on different operating systems</a:t>
            </a:r>
          </a:p>
          <a:p>
            <a:pPr marL="742950" lvl="2" indent="-342900" algn="l">
              <a:buFont typeface="Arial" panose="020B0604020202020204" pitchFamily="34" charset="0"/>
              <a:buChar char="•"/>
            </a:pPr>
            <a:r>
              <a:rPr lang="en-US" sz="1800" dirty="0">
                <a:latin typeface="Bahnschrift Light" panose="020B0502040204020203" pitchFamily="34" charset="0"/>
              </a:rPr>
              <a:t>It reduces the time it takes for the test suite to complete a test pass</a:t>
            </a:r>
          </a:p>
          <a:p>
            <a:pPr lvl="1"/>
            <a:endParaRPr lang="en-US" dirty="0"/>
          </a:p>
        </p:txBody>
      </p:sp>
      <p:sp>
        <p:nvSpPr>
          <p:cNvPr id="2" name="Title 1"/>
          <p:cNvSpPr>
            <a:spLocks noGrp="1"/>
          </p:cNvSpPr>
          <p:nvPr>
            <p:ph type="title"/>
          </p:nvPr>
        </p:nvSpPr>
        <p:spPr>
          <a:xfrm>
            <a:off x="762000" y="457200"/>
            <a:ext cx="6571343" cy="1049235"/>
          </a:xfrm>
        </p:spPr>
        <p:txBody>
          <a:bodyPr>
            <a:normAutofit/>
          </a:bodyPr>
          <a:lstStyle/>
          <a:p>
            <a:r>
              <a:rPr lang="en-US" sz="3600" b="1" dirty="0">
                <a:latin typeface="Bahnschrift SemiBold SemiConden" panose="020B0502040204020203" pitchFamily="34" charset="0"/>
              </a:rPr>
              <a:t>Selenium Tools</a:t>
            </a:r>
          </a:p>
        </p:txBody>
      </p:sp>
    </p:spTree>
    <p:extLst>
      <p:ext uri="{BB962C8B-B14F-4D97-AF65-F5344CB8AC3E}">
        <p14:creationId xmlns:p14="http://schemas.microsoft.com/office/powerpoint/2010/main" val="28011847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37870" y="1143000"/>
            <a:ext cx="5401129" cy="457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066800" y="304800"/>
            <a:ext cx="6571343" cy="1049235"/>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108187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837176"/>
          </a:xfrm>
        </p:spPr>
        <p:txBody>
          <a:bodyPr>
            <a:normAutofit/>
          </a:bodyPr>
          <a:lstStyle/>
          <a:p>
            <a:r>
              <a:rPr lang="en-US" b="1" dirty="0" err="1">
                <a:latin typeface="Bahnschrift Light" panose="020B0502040204020203" pitchFamily="34" charset="0"/>
              </a:rPr>
              <a:t>Selenese</a:t>
            </a:r>
            <a:r>
              <a:rPr lang="en-US" b="1" dirty="0">
                <a:latin typeface="Bahnschrift Light" panose="020B0502040204020203" pitchFamily="34" charset="0"/>
              </a:rPr>
              <a:t> Commands</a:t>
            </a:r>
          </a:p>
          <a:p>
            <a:pPr lvl="1"/>
            <a:r>
              <a:rPr lang="en-US" b="1" dirty="0">
                <a:latin typeface="Bahnschrift Light" panose="020B0502040204020203" pitchFamily="34" charset="0"/>
              </a:rPr>
              <a:t>Action</a:t>
            </a:r>
          </a:p>
          <a:p>
            <a:pPr lvl="2"/>
            <a:r>
              <a:rPr lang="en-US" dirty="0">
                <a:latin typeface="Bahnschrift Light" panose="020B0502040204020203" pitchFamily="34" charset="0"/>
              </a:rPr>
              <a:t>Manipulate the state of the application</a:t>
            </a:r>
          </a:p>
          <a:p>
            <a:pPr lvl="2"/>
            <a:r>
              <a:rPr lang="en-US" dirty="0">
                <a:latin typeface="Bahnschrift Light" panose="020B0502040204020203" pitchFamily="34" charset="0"/>
              </a:rPr>
              <a:t>Used with “</a:t>
            </a:r>
            <a:r>
              <a:rPr lang="en-US" dirty="0" err="1">
                <a:solidFill>
                  <a:srgbClr val="00B0F0"/>
                </a:solidFill>
                <a:latin typeface="Bahnschrift Light" panose="020B0502040204020203" pitchFamily="34" charset="0"/>
              </a:rPr>
              <a:t>AndWait</a:t>
            </a:r>
            <a:r>
              <a:rPr lang="en-US" dirty="0">
                <a:latin typeface="Bahnschrift Light" panose="020B0502040204020203" pitchFamily="34" charset="0"/>
              </a:rPr>
              <a:t>” (</a:t>
            </a:r>
            <a:r>
              <a:rPr lang="en-US" dirty="0" err="1">
                <a:solidFill>
                  <a:srgbClr val="00B0F0"/>
                </a:solidFill>
                <a:latin typeface="Bahnschrift Light" panose="020B0502040204020203" pitchFamily="34" charset="0"/>
              </a:rPr>
              <a:t>clickAndWait</a:t>
            </a:r>
            <a:r>
              <a:rPr lang="en-US" dirty="0">
                <a:latin typeface="Bahnschrift Light" panose="020B0502040204020203" pitchFamily="34" charset="0"/>
              </a:rPr>
              <a:t>)</a:t>
            </a:r>
          </a:p>
          <a:p>
            <a:pPr lvl="1"/>
            <a:r>
              <a:rPr lang="en-US" b="1" dirty="0" err="1">
                <a:latin typeface="Bahnschrift Light" panose="020B0502040204020203" pitchFamily="34" charset="0"/>
              </a:rPr>
              <a:t>Accessors</a:t>
            </a:r>
            <a:endParaRPr lang="en-US" b="1" dirty="0">
              <a:latin typeface="Bahnschrift Light" panose="020B0502040204020203" pitchFamily="34" charset="0"/>
            </a:endParaRPr>
          </a:p>
          <a:p>
            <a:pPr lvl="2"/>
            <a:r>
              <a:rPr lang="en-US" dirty="0">
                <a:latin typeface="Bahnschrift Light" panose="020B0502040204020203" pitchFamily="34" charset="0"/>
              </a:rPr>
              <a:t>Examines the application state and stores the results in variables</a:t>
            </a:r>
          </a:p>
          <a:p>
            <a:pPr lvl="2"/>
            <a:r>
              <a:rPr lang="en-US" dirty="0">
                <a:latin typeface="Bahnschrift Light" panose="020B0502040204020203" pitchFamily="34" charset="0"/>
              </a:rPr>
              <a:t>Used to auto generate Assertions</a:t>
            </a:r>
          </a:p>
          <a:p>
            <a:pPr lvl="1"/>
            <a:r>
              <a:rPr lang="en-US" b="1" dirty="0">
                <a:latin typeface="Bahnschrift Light" panose="020B0502040204020203" pitchFamily="34" charset="0"/>
              </a:rPr>
              <a:t>Assertions</a:t>
            </a:r>
          </a:p>
          <a:p>
            <a:pPr lvl="2"/>
            <a:r>
              <a:rPr lang="en-US" dirty="0">
                <a:latin typeface="Bahnschrift Light" panose="020B0502040204020203" pitchFamily="34" charset="0"/>
              </a:rPr>
              <a:t>Similar to </a:t>
            </a:r>
            <a:r>
              <a:rPr lang="en-US" dirty="0" err="1">
                <a:latin typeface="Bahnschrift Light" panose="020B0502040204020203" pitchFamily="34" charset="0"/>
              </a:rPr>
              <a:t>Accessors</a:t>
            </a:r>
            <a:r>
              <a:rPr lang="en-US" dirty="0">
                <a:latin typeface="Bahnschrift Light" panose="020B0502040204020203" pitchFamily="34" charset="0"/>
              </a:rPr>
              <a:t> but verifies the state of the application to what is expected</a:t>
            </a:r>
          </a:p>
          <a:p>
            <a:pPr lvl="2"/>
            <a:r>
              <a:rPr lang="en-US" dirty="0">
                <a:latin typeface="Bahnschrift Light" panose="020B0502040204020203" pitchFamily="34" charset="0"/>
              </a:rPr>
              <a:t>Modes: assert, verify and </a:t>
            </a:r>
            <a:r>
              <a:rPr lang="en-US" dirty="0" err="1">
                <a:latin typeface="Bahnschrift Light" panose="020B0502040204020203" pitchFamily="34" charset="0"/>
              </a:rPr>
              <a:t>waitFor</a:t>
            </a:r>
            <a:endParaRPr lang="en-US" dirty="0">
              <a:latin typeface="Bahnschrift Light" panose="020B0502040204020203" pitchFamily="34" charset="0"/>
            </a:endParaRPr>
          </a:p>
          <a:p>
            <a:pPr marL="457200" lvl="1" indent="0">
              <a:buNone/>
            </a:pPr>
            <a:endParaRPr lang="en-US" dirty="0">
              <a:latin typeface="Bahnschrift Light" panose="020B0502040204020203" pitchFamily="34" charset="0"/>
            </a:endParaRPr>
          </a:p>
        </p:txBody>
      </p:sp>
      <p:sp>
        <p:nvSpPr>
          <p:cNvPr id="2" name="Title 1"/>
          <p:cNvSpPr>
            <a:spLocks noGrp="1"/>
          </p:cNvSpPr>
          <p:nvPr>
            <p:ph type="title"/>
          </p:nvPr>
        </p:nvSpPr>
        <p:spPr>
          <a:xfrm>
            <a:off x="838200" y="420624"/>
            <a:ext cx="6571343" cy="1049235"/>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66411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391412"/>
            <a:ext cx="8229600" cy="4075176"/>
          </a:xfrm>
        </p:spPr>
        <p:txBody>
          <a:bodyPr/>
          <a:lstStyle/>
          <a:p>
            <a:pPr lvl="1"/>
            <a:r>
              <a:rPr lang="en-US" sz="2000" b="1" dirty="0">
                <a:latin typeface="Bahnschrift Light" panose="020B0502040204020203" pitchFamily="34" charset="0"/>
              </a:rPr>
              <a:t>Syntax</a:t>
            </a:r>
          </a:p>
          <a:p>
            <a:pPr lvl="2"/>
            <a:r>
              <a:rPr lang="en-US" sz="2000" dirty="0">
                <a:latin typeface="Bahnschrift Light" panose="020B0502040204020203" pitchFamily="34" charset="0"/>
              </a:rPr>
              <a:t>Has two parameters (both are not required)</a:t>
            </a:r>
          </a:p>
          <a:p>
            <a:pPr lvl="2"/>
            <a:r>
              <a:rPr lang="en-US" sz="2000" dirty="0">
                <a:latin typeface="Bahnschrift Light" panose="020B0502040204020203" pitchFamily="34" charset="0"/>
              </a:rPr>
              <a:t>Can view command requirements from the command reference tab</a:t>
            </a:r>
          </a:p>
          <a:p>
            <a:pPr lvl="1"/>
            <a:r>
              <a:rPr lang="en-US" sz="2000" b="1" dirty="0">
                <a:latin typeface="Bahnschrift Light" panose="020B0502040204020203" pitchFamily="34" charset="0"/>
              </a:rPr>
              <a:t>Parameters</a:t>
            </a:r>
          </a:p>
          <a:p>
            <a:pPr lvl="2"/>
            <a:r>
              <a:rPr lang="en-US" sz="2000" dirty="0">
                <a:latin typeface="Bahnschrift Light" panose="020B0502040204020203" pitchFamily="34" charset="0"/>
              </a:rPr>
              <a:t>Locators identify a UI Element on a page</a:t>
            </a:r>
          </a:p>
          <a:p>
            <a:pPr lvl="2"/>
            <a:r>
              <a:rPr lang="en-US" sz="2000" dirty="0">
                <a:latin typeface="Bahnschrift Light" panose="020B0502040204020203" pitchFamily="34" charset="0"/>
              </a:rPr>
              <a:t>Test Patterns are used for asserting or verifying</a:t>
            </a:r>
          </a:p>
          <a:p>
            <a:pPr lvl="2"/>
            <a:r>
              <a:rPr lang="en-US" sz="2000" dirty="0">
                <a:latin typeface="Bahnschrift Light" panose="020B0502040204020203" pitchFamily="34" charset="0"/>
              </a:rPr>
              <a:t>Selenium variable or Text Patterns that can be entered in input fields or drop down selections</a:t>
            </a:r>
          </a:p>
          <a:p>
            <a:pPr marL="114300"/>
            <a:endParaRPr lang="en-US" sz="2800" dirty="0">
              <a:latin typeface="Bahnschrift Light" panose="020B0502040204020203" pitchFamily="34" charset="0"/>
            </a:endParaRPr>
          </a:p>
          <a:p>
            <a:endParaRPr lang="en-US" dirty="0">
              <a:latin typeface="Bahnschrift Light" panose="020B0502040204020203" pitchFamily="34" charset="0"/>
            </a:endParaRPr>
          </a:p>
        </p:txBody>
      </p:sp>
      <p:sp>
        <p:nvSpPr>
          <p:cNvPr id="3" name="Title 2"/>
          <p:cNvSpPr>
            <a:spLocks noGrp="1"/>
          </p:cNvSpPr>
          <p:nvPr>
            <p:ph type="title"/>
          </p:nvPr>
        </p:nvSpPr>
        <p:spPr>
          <a:xfrm>
            <a:off x="914400" y="609600"/>
            <a:ext cx="6571343" cy="1049235"/>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145686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19200"/>
            <a:ext cx="8229600" cy="4684776"/>
          </a:xfrm>
        </p:spPr>
        <p:txBody>
          <a:bodyPr>
            <a:normAutofit fontScale="92500" lnSpcReduction="10000"/>
          </a:bodyPr>
          <a:lstStyle/>
          <a:p>
            <a:r>
              <a:rPr lang="en-US" b="1" dirty="0" err="1">
                <a:latin typeface="Bahnschrift Light" panose="020B0502040204020203" pitchFamily="34" charset="0"/>
              </a:rPr>
              <a:t>Selenese</a:t>
            </a:r>
            <a:r>
              <a:rPr lang="en-US" b="1" dirty="0">
                <a:latin typeface="Bahnschrift Light" panose="020B0502040204020203" pitchFamily="34" charset="0"/>
              </a:rPr>
              <a:t> Command (continued)</a:t>
            </a:r>
          </a:p>
          <a:p>
            <a:pPr lvl="1"/>
            <a:r>
              <a:rPr lang="en-US" b="1" dirty="0" err="1">
                <a:latin typeface="Bahnschrift Light" panose="020B0502040204020203" pitchFamily="34" charset="0"/>
              </a:rPr>
              <a:t>AndWait</a:t>
            </a:r>
            <a:endParaRPr lang="en-US" b="1" dirty="0">
              <a:latin typeface="Bahnschrift Light" panose="020B0502040204020203" pitchFamily="34" charset="0"/>
            </a:endParaRPr>
          </a:p>
          <a:p>
            <a:pPr lvl="2"/>
            <a:r>
              <a:rPr lang="en-US" dirty="0">
                <a:latin typeface="Bahnschrift Light" panose="020B0502040204020203" pitchFamily="34" charset="0"/>
              </a:rPr>
              <a:t>Tells Selenium to wait for the page to load after an action has been performed</a:t>
            </a:r>
          </a:p>
          <a:p>
            <a:pPr lvl="2"/>
            <a:r>
              <a:rPr lang="en-US" dirty="0">
                <a:latin typeface="Bahnschrift Light" panose="020B0502040204020203" pitchFamily="34" charset="0"/>
              </a:rPr>
              <a:t>Used when triggering navigation/page refresh (test will fail otherwise)</a:t>
            </a:r>
          </a:p>
          <a:p>
            <a:pPr lvl="2"/>
            <a:r>
              <a:rPr lang="en-US" dirty="0">
                <a:latin typeface="Bahnschrift Light" panose="020B0502040204020203" pitchFamily="34" charset="0"/>
              </a:rPr>
              <a:t>Command: </a:t>
            </a:r>
            <a:r>
              <a:rPr lang="en-US" dirty="0" err="1">
                <a:solidFill>
                  <a:srgbClr val="00B0F0"/>
                </a:solidFill>
                <a:latin typeface="Bahnschrift Light" panose="020B0502040204020203" pitchFamily="34" charset="0"/>
              </a:rPr>
              <a:t>clickAndWait</a:t>
            </a:r>
            <a:endParaRPr lang="en-US" dirty="0">
              <a:solidFill>
                <a:srgbClr val="00B0F0"/>
              </a:solidFill>
              <a:latin typeface="Bahnschrift Light" panose="020B0502040204020203" pitchFamily="34" charset="0"/>
            </a:endParaRPr>
          </a:p>
          <a:p>
            <a:pPr lvl="1"/>
            <a:r>
              <a:rPr lang="en-US" b="1" dirty="0" err="1">
                <a:latin typeface="Bahnschrift Light" panose="020B0502040204020203" pitchFamily="34" charset="0"/>
              </a:rPr>
              <a:t>WaitFor</a:t>
            </a:r>
            <a:endParaRPr lang="en-US" b="1" dirty="0">
              <a:latin typeface="Bahnschrift Light" panose="020B0502040204020203" pitchFamily="34" charset="0"/>
            </a:endParaRPr>
          </a:p>
          <a:p>
            <a:pPr lvl="2"/>
            <a:r>
              <a:rPr lang="en-US" dirty="0">
                <a:latin typeface="Bahnschrift Light" panose="020B0502040204020203" pitchFamily="34" charset="0"/>
              </a:rPr>
              <a:t>No set time period</a:t>
            </a:r>
          </a:p>
          <a:p>
            <a:pPr lvl="2"/>
            <a:r>
              <a:rPr lang="en-US" dirty="0">
                <a:latin typeface="Bahnschrift Light" panose="020B0502040204020203" pitchFamily="34" charset="0"/>
              </a:rPr>
              <a:t>Dynamically waits for the desired condition, checking every second</a:t>
            </a:r>
          </a:p>
          <a:p>
            <a:pPr lvl="2"/>
            <a:r>
              <a:rPr lang="en-US" dirty="0">
                <a:latin typeface="Bahnschrift Light" panose="020B0502040204020203" pitchFamily="34" charset="0"/>
              </a:rPr>
              <a:t>Commands: </a:t>
            </a:r>
            <a:r>
              <a:rPr lang="en-US" dirty="0" err="1">
                <a:solidFill>
                  <a:srgbClr val="00B0F0"/>
                </a:solidFill>
                <a:latin typeface="Bahnschrift Light" panose="020B0502040204020203" pitchFamily="34" charset="0"/>
              </a:rPr>
              <a:t>waitForElementPresent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waitForVisible</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etc</a:t>
            </a:r>
            <a:r>
              <a:rPr lang="en-US" dirty="0">
                <a:solidFill>
                  <a:srgbClr val="00B0F0"/>
                </a:solidFill>
                <a:latin typeface="Bahnschrift Light" panose="020B0502040204020203" pitchFamily="34" charset="0"/>
              </a:rPr>
              <a:t>…</a:t>
            </a:r>
          </a:p>
          <a:p>
            <a:pPr lvl="1"/>
            <a:r>
              <a:rPr lang="en-US" b="1" dirty="0">
                <a:latin typeface="Bahnschrift Light" panose="020B0502040204020203" pitchFamily="34" charset="0"/>
              </a:rPr>
              <a:t>Echo</a:t>
            </a:r>
            <a:r>
              <a:rPr lang="en-US" dirty="0">
                <a:latin typeface="Bahnschrift Light" panose="020B0502040204020203" pitchFamily="34" charset="0"/>
              </a:rPr>
              <a:t> </a:t>
            </a:r>
          </a:p>
          <a:p>
            <a:pPr lvl="2"/>
            <a:r>
              <a:rPr lang="en-US" dirty="0">
                <a:latin typeface="Bahnschrift Light" panose="020B0502040204020203" pitchFamily="34" charset="0"/>
              </a:rPr>
              <a:t>Used to display information progress notes that is displayed to the console during test execution</a:t>
            </a:r>
          </a:p>
          <a:p>
            <a:pPr lvl="2"/>
            <a:r>
              <a:rPr lang="en-US" dirty="0">
                <a:latin typeface="Bahnschrift Light" panose="020B0502040204020203" pitchFamily="34" charset="0"/>
              </a:rPr>
              <a:t>Informational notes can be used to provide context within your test results report</a:t>
            </a:r>
          </a:p>
          <a:p>
            <a:pPr lvl="2"/>
            <a:r>
              <a:rPr lang="en-US" dirty="0">
                <a:latin typeface="Bahnschrift Light" panose="020B0502040204020203" pitchFamily="34" charset="0"/>
              </a:rPr>
              <a:t>Used to print the contents of Selenium variables</a:t>
            </a:r>
          </a:p>
        </p:txBody>
      </p:sp>
      <p:sp>
        <p:nvSpPr>
          <p:cNvPr id="2" name="Title 1"/>
          <p:cNvSpPr>
            <a:spLocks noGrp="1"/>
          </p:cNvSpPr>
          <p:nvPr>
            <p:ph type="title"/>
          </p:nvPr>
        </p:nvSpPr>
        <p:spPr>
          <a:xfrm>
            <a:off x="762000" y="457201"/>
            <a:ext cx="6571343" cy="609600"/>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334848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95400"/>
            <a:ext cx="8458200" cy="4075176"/>
          </a:xfrm>
        </p:spPr>
        <p:txBody>
          <a:bodyPr>
            <a:normAutofit lnSpcReduction="10000"/>
          </a:bodyPr>
          <a:lstStyle/>
          <a:p>
            <a:r>
              <a:rPr lang="en-US" sz="2400" b="1" dirty="0">
                <a:latin typeface="Bahnschrift Light" panose="020B0502040204020203" pitchFamily="34" charset="0"/>
              </a:rPr>
              <a:t>Store Commands and Selenium Variables</a:t>
            </a:r>
          </a:p>
          <a:p>
            <a:pPr lvl="1"/>
            <a:r>
              <a:rPr lang="en-US" sz="1800" dirty="0">
                <a:latin typeface="Bahnschrift Light" panose="020B0502040204020203" pitchFamily="34" charset="0"/>
              </a:rPr>
              <a:t>Selenium variables can be used to store constants at the beginning of scripts and values passed to a test script from the command-line, another program or file</a:t>
            </a:r>
          </a:p>
          <a:p>
            <a:pPr lvl="1"/>
            <a:r>
              <a:rPr lang="en-US" sz="1800" b="1" dirty="0">
                <a:latin typeface="Bahnschrift Light" panose="020B0502040204020203" pitchFamily="34" charset="0"/>
              </a:rPr>
              <a:t>Store Command</a:t>
            </a:r>
          </a:p>
          <a:p>
            <a:pPr lvl="2"/>
            <a:r>
              <a:rPr lang="en-US" sz="1800" dirty="0">
                <a:latin typeface="Bahnschrift Light" panose="020B0502040204020203" pitchFamily="34" charset="0"/>
              </a:rPr>
              <a:t>Two parameters (text value and Selenium variable)</a:t>
            </a:r>
          </a:p>
          <a:p>
            <a:pPr lvl="2"/>
            <a:r>
              <a:rPr lang="en-US" sz="1800" dirty="0">
                <a:latin typeface="Bahnschrift Light" panose="020B0502040204020203" pitchFamily="34" charset="0"/>
              </a:rPr>
              <a:t>Uses </a:t>
            </a:r>
            <a:r>
              <a:rPr lang="en-US" sz="1800" dirty="0">
                <a:solidFill>
                  <a:srgbClr val="00B0F0"/>
                </a:solidFill>
                <a:latin typeface="Bahnschrift Light" panose="020B0502040204020203" pitchFamily="34" charset="0"/>
              </a:rPr>
              <a:t>${}</a:t>
            </a:r>
            <a:r>
              <a:rPr lang="en-US" sz="1800" dirty="0">
                <a:latin typeface="Bahnschrift Light" panose="020B0502040204020203" pitchFamily="34" charset="0"/>
              </a:rPr>
              <a:t> to access the value of a variable</a:t>
            </a:r>
          </a:p>
          <a:p>
            <a:pPr lvl="2"/>
            <a:r>
              <a:rPr lang="en-US" sz="1800" dirty="0">
                <a:latin typeface="Bahnschrift Light" panose="020B0502040204020203" pitchFamily="34" charset="0"/>
              </a:rPr>
              <a:t>Can be used in the first or second parameter or within a locator expression</a:t>
            </a:r>
          </a:p>
          <a:p>
            <a:pPr lvl="2"/>
            <a:r>
              <a:rPr lang="en-US" sz="1800" dirty="0">
                <a:latin typeface="Bahnschrift Light" panose="020B0502040204020203" pitchFamily="34" charset="0"/>
              </a:rPr>
              <a:t>Other Store Commands: </a:t>
            </a:r>
            <a:r>
              <a:rPr lang="en-US" sz="1800" dirty="0" err="1">
                <a:solidFill>
                  <a:srgbClr val="00B0F0"/>
                </a:solidFill>
                <a:latin typeface="Bahnschrift Light" panose="020B0502040204020203" pitchFamily="34" charset="0"/>
              </a:rPr>
              <a:t>storeElementPresent</a:t>
            </a:r>
            <a:r>
              <a:rPr lang="en-US" sz="1800" dirty="0">
                <a:solidFill>
                  <a:srgbClr val="00B0F0"/>
                </a:solidFill>
                <a:latin typeface="Bahnschrift Light" panose="020B0502040204020203" pitchFamily="34" charset="0"/>
              </a:rPr>
              <a:t>, </a:t>
            </a:r>
            <a:r>
              <a:rPr lang="en-US" sz="1800" dirty="0" err="1">
                <a:solidFill>
                  <a:srgbClr val="00B0F0"/>
                </a:solidFill>
                <a:latin typeface="Bahnschrift Light" panose="020B0502040204020203" pitchFamily="34" charset="0"/>
              </a:rPr>
              <a:t>storeText</a:t>
            </a:r>
            <a:r>
              <a:rPr lang="en-US" sz="1800" dirty="0">
                <a:solidFill>
                  <a:srgbClr val="00B0F0"/>
                </a:solidFill>
                <a:latin typeface="Bahnschrift Light" panose="020B0502040204020203" pitchFamily="34" charset="0"/>
              </a:rPr>
              <a:t>, </a:t>
            </a:r>
            <a:r>
              <a:rPr lang="en-US" sz="1800" dirty="0" err="1">
                <a:solidFill>
                  <a:srgbClr val="00B0F0"/>
                </a:solidFill>
                <a:latin typeface="Bahnschrift Light" panose="020B0502040204020203" pitchFamily="34" charset="0"/>
              </a:rPr>
              <a:t>storeEval</a:t>
            </a:r>
            <a:r>
              <a:rPr lang="en-US" sz="1800" dirty="0">
                <a:solidFill>
                  <a:srgbClr val="00B0F0"/>
                </a:solidFill>
                <a:latin typeface="Bahnschrift Light" panose="020B0502040204020203" pitchFamily="34" charset="0"/>
              </a:rPr>
              <a:t>, </a:t>
            </a:r>
            <a:r>
              <a:rPr lang="en-US" sz="1800" dirty="0" err="1">
                <a:solidFill>
                  <a:srgbClr val="00B0F0"/>
                </a:solidFill>
                <a:latin typeface="Bahnschrift Light" panose="020B0502040204020203" pitchFamily="34" charset="0"/>
              </a:rPr>
              <a:t>ect</a:t>
            </a:r>
            <a:r>
              <a:rPr lang="en-US" sz="1800" dirty="0">
                <a:solidFill>
                  <a:srgbClr val="00B0F0"/>
                </a:solidFill>
                <a:latin typeface="Bahnschrift Light" panose="020B0502040204020203" pitchFamily="34" charset="0"/>
              </a:rPr>
              <a:t>…</a:t>
            </a:r>
          </a:p>
        </p:txBody>
      </p:sp>
      <p:sp>
        <p:nvSpPr>
          <p:cNvPr id="2" name="Title 1"/>
          <p:cNvSpPr>
            <a:spLocks noGrp="1"/>
          </p:cNvSpPr>
          <p:nvPr>
            <p:ph type="title"/>
          </p:nvPr>
        </p:nvSpPr>
        <p:spPr>
          <a:xfrm>
            <a:off x="685800" y="457201"/>
            <a:ext cx="6571343" cy="685800"/>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277811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95400"/>
            <a:ext cx="8229600" cy="4419600"/>
          </a:xfrm>
        </p:spPr>
        <p:txBody>
          <a:bodyPr>
            <a:normAutofit/>
          </a:bodyPr>
          <a:lstStyle/>
          <a:p>
            <a:r>
              <a:rPr lang="en-US" b="1" dirty="0">
                <a:latin typeface="Bahnschrift Light" panose="020B0502040204020203" pitchFamily="34" charset="0"/>
              </a:rPr>
              <a:t>JavaScript and </a:t>
            </a:r>
            <a:r>
              <a:rPr lang="en-US" b="1" dirty="0" err="1">
                <a:latin typeface="Bahnschrift Light" panose="020B0502040204020203" pitchFamily="34" charset="0"/>
              </a:rPr>
              <a:t>Selenese</a:t>
            </a:r>
            <a:r>
              <a:rPr lang="en-US" b="1" dirty="0">
                <a:latin typeface="Bahnschrift Light" panose="020B0502040204020203" pitchFamily="34" charset="0"/>
              </a:rPr>
              <a:t> Parameters</a:t>
            </a:r>
          </a:p>
          <a:p>
            <a:pPr lvl="1"/>
            <a:r>
              <a:rPr lang="en-US" dirty="0">
                <a:latin typeface="Bahnschrift Light" panose="020B0502040204020203" pitchFamily="34" charset="0"/>
              </a:rPr>
              <a:t>JavaScript uses script and non-script </a:t>
            </a:r>
            <a:r>
              <a:rPr lang="en-US" dirty="0" err="1">
                <a:latin typeface="Bahnschrift Light" panose="020B0502040204020203" pitchFamily="34" charset="0"/>
              </a:rPr>
              <a:t>Selenese</a:t>
            </a:r>
            <a:r>
              <a:rPr lang="en-US" dirty="0">
                <a:latin typeface="Bahnschrift Light" panose="020B0502040204020203" pitchFamily="34" charset="0"/>
              </a:rPr>
              <a:t> parameters</a:t>
            </a:r>
          </a:p>
          <a:p>
            <a:pPr lvl="1"/>
            <a:r>
              <a:rPr lang="en-US" dirty="0">
                <a:latin typeface="Bahnschrift Light" panose="020B0502040204020203" pitchFamily="34" charset="0"/>
              </a:rPr>
              <a:t>Parameters can be accessed via a JavaScript associative array “</a:t>
            </a:r>
            <a:r>
              <a:rPr lang="en-US" dirty="0" err="1">
                <a:solidFill>
                  <a:srgbClr val="00B0F0"/>
                </a:solidFill>
                <a:latin typeface="Bahnschrift Light" panose="020B0502040204020203" pitchFamily="34" charset="0"/>
              </a:rPr>
              <a:t>storedVars</a:t>
            </a:r>
            <a:r>
              <a:rPr lang="en-US" dirty="0">
                <a:solidFill>
                  <a:srgbClr val="00B0F0"/>
                </a:solidFill>
                <a:latin typeface="Bahnschrift Light" panose="020B0502040204020203" pitchFamily="34" charset="0"/>
              </a:rPr>
              <a:t>[]</a:t>
            </a:r>
            <a:r>
              <a:rPr lang="en-US" dirty="0">
                <a:latin typeface="Bahnschrift Light" panose="020B0502040204020203" pitchFamily="34" charset="0"/>
              </a:rPr>
              <a:t>”</a:t>
            </a:r>
          </a:p>
          <a:p>
            <a:pPr lvl="1"/>
            <a:r>
              <a:rPr lang="en-US" b="1" dirty="0">
                <a:latin typeface="Bahnschrift Light" panose="020B0502040204020203" pitchFamily="34" charset="0"/>
              </a:rPr>
              <a:t>Script Parameters</a:t>
            </a:r>
          </a:p>
          <a:p>
            <a:pPr lvl="2"/>
            <a:r>
              <a:rPr lang="en-US" dirty="0">
                <a:latin typeface="Bahnschrift Light" panose="020B0502040204020203" pitchFamily="34" charset="0"/>
              </a:rPr>
              <a:t>Specified by </a:t>
            </a:r>
            <a:r>
              <a:rPr lang="en-US" dirty="0" err="1">
                <a:solidFill>
                  <a:srgbClr val="00B0F0"/>
                </a:solidFill>
                <a:latin typeface="Bahnschrift Light" panose="020B0502040204020203" pitchFamily="34" charset="0"/>
              </a:rPr>
              <a:t>assertEval</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verifyEval</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storeEval</a:t>
            </a:r>
            <a:r>
              <a:rPr lang="en-US" dirty="0">
                <a:solidFill>
                  <a:srgbClr val="00B0F0"/>
                </a:solidFill>
                <a:latin typeface="Bahnschrift Light" panose="020B0502040204020203" pitchFamily="34" charset="0"/>
              </a:rPr>
              <a:t> and </a:t>
            </a:r>
            <a:r>
              <a:rPr lang="en-US" dirty="0" err="1">
                <a:solidFill>
                  <a:srgbClr val="00B0F0"/>
                </a:solidFill>
                <a:latin typeface="Bahnschrift Light" panose="020B0502040204020203" pitchFamily="34" charset="0"/>
              </a:rPr>
              <a:t>waitForEval</a:t>
            </a:r>
            <a:endParaRPr lang="en-US" dirty="0">
              <a:solidFill>
                <a:srgbClr val="00B0F0"/>
              </a:solidFill>
              <a:latin typeface="Bahnschrift Light" panose="020B0502040204020203" pitchFamily="34" charset="0"/>
            </a:endParaRPr>
          </a:p>
          <a:p>
            <a:pPr lvl="2"/>
            <a:r>
              <a:rPr lang="en-US" dirty="0">
                <a:latin typeface="Bahnschrift Light" panose="020B0502040204020203" pitchFamily="34" charset="0"/>
              </a:rPr>
              <a:t>A snippet of JavaScript code is placed into the appropriate field, normally the Target field (script parameters are usually the first or only parameter)</a:t>
            </a:r>
          </a:p>
          <a:p>
            <a:pPr lvl="1"/>
            <a:r>
              <a:rPr lang="en-US" b="1" dirty="0">
                <a:latin typeface="Bahnschrift Light" panose="020B0502040204020203" pitchFamily="34" charset="0"/>
              </a:rPr>
              <a:t>Non-Script Parameters</a:t>
            </a:r>
          </a:p>
          <a:p>
            <a:pPr lvl="2"/>
            <a:r>
              <a:rPr lang="en-US" dirty="0">
                <a:latin typeface="Bahnschrift Light" panose="020B0502040204020203" pitchFamily="34" charset="0"/>
              </a:rPr>
              <a:t>Uses JavaScript to generate values for elements with non-script parameters</a:t>
            </a:r>
          </a:p>
          <a:p>
            <a:pPr lvl="2"/>
            <a:r>
              <a:rPr lang="en-US" dirty="0">
                <a:latin typeface="Bahnschrift Light" panose="020B0502040204020203" pitchFamily="34" charset="0"/>
              </a:rPr>
              <a:t>JavaScript must be enclosed in curly braces and proceeded by the label “</a:t>
            </a:r>
            <a:r>
              <a:rPr lang="en-US" dirty="0" err="1">
                <a:solidFill>
                  <a:srgbClr val="00B0F0"/>
                </a:solidFill>
                <a:latin typeface="Bahnschrift Light" panose="020B0502040204020203" pitchFamily="34" charset="0"/>
              </a:rPr>
              <a:t>javascript</a:t>
            </a:r>
            <a:r>
              <a:rPr lang="en-US" dirty="0">
                <a:latin typeface="Bahnschrift Light" panose="020B0502040204020203" pitchFamily="34" charset="0"/>
              </a:rPr>
              <a:t>”</a:t>
            </a:r>
          </a:p>
        </p:txBody>
      </p:sp>
      <p:sp>
        <p:nvSpPr>
          <p:cNvPr id="2" name="Title 1"/>
          <p:cNvSpPr>
            <a:spLocks noGrp="1"/>
          </p:cNvSpPr>
          <p:nvPr>
            <p:ph type="title"/>
          </p:nvPr>
        </p:nvSpPr>
        <p:spPr>
          <a:xfrm>
            <a:off x="685800" y="457201"/>
            <a:ext cx="6571343" cy="609600"/>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319338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524000"/>
            <a:ext cx="8229600" cy="4075176"/>
          </a:xfrm>
        </p:spPr>
        <p:txBody>
          <a:bodyPr>
            <a:normAutofit/>
          </a:bodyPr>
          <a:lstStyle/>
          <a:p>
            <a:r>
              <a:rPr lang="en-US" sz="2400" b="1" dirty="0">
                <a:latin typeface="Bahnschrift Light" panose="020B0502040204020203" pitchFamily="34" charset="0"/>
              </a:rPr>
              <a:t>Commonly Used Selenium Commands</a:t>
            </a:r>
          </a:p>
          <a:p>
            <a:pPr lvl="1"/>
            <a:r>
              <a:rPr lang="en-US" sz="1800" dirty="0">
                <a:solidFill>
                  <a:srgbClr val="00B0F0"/>
                </a:solidFill>
                <a:latin typeface="Bahnschrift Light" panose="020B0502040204020203" pitchFamily="34" charset="0"/>
              </a:rPr>
              <a:t>open</a:t>
            </a:r>
          </a:p>
          <a:p>
            <a:pPr lvl="1"/>
            <a:r>
              <a:rPr lang="en-US" sz="1800" dirty="0">
                <a:solidFill>
                  <a:srgbClr val="00B0F0"/>
                </a:solidFill>
                <a:latin typeface="Bahnschrift Light" panose="020B0502040204020203" pitchFamily="34" charset="0"/>
              </a:rPr>
              <a:t>click/</a:t>
            </a:r>
            <a:r>
              <a:rPr lang="en-US" sz="1800" dirty="0" err="1">
                <a:solidFill>
                  <a:srgbClr val="00B0F0"/>
                </a:solidFill>
                <a:latin typeface="Bahnschrift Light" panose="020B0502040204020203" pitchFamily="34" charset="0"/>
              </a:rPr>
              <a:t>clickAndWait</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verifyTitle</a:t>
            </a:r>
            <a:r>
              <a:rPr lang="en-US" sz="1800" dirty="0">
                <a:solidFill>
                  <a:srgbClr val="00B0F0"/>
                </a:solidFill>
                <a:latin typeface="Bahnschrift Light" panose="020B0502040204020203" pitchFamily="34" charset="0"/>
              </a:rPr>
              <a:t>/</a:t>
            </a:r>
            <a:r>
              <a:rPr lang="en-US" sz="1800" dirty="0" err="1">
                <a:solidFill>
                  <a:srgbClr val="00B0F0"/>
                </a:solidFill>
                <a:latin typeface="Bahnschrift Light" panose="020B0502040204020203" pitchFamily="34" charset="0"/>
              </a:rPr>
              <a:t>assertTitle</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verifyTextPresent</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verifyElementPresent</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verifyText</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verifyTable</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waitForPageToLoad</a:t>
            </a:r>
            <a:endParaRPr lang="en-US" sz="1800" dirty="0">
              <a:solidFill>
                <a:srgbClr val="00B0F0"/>
              </a:solidFill>
              <a:latin typeface="Bahnschrift Light" panose="020B0502040204020203" pitchFamily="34" charset="0"/>
            </a:endParaRPr>
          </a:p>
          <a:p>
            <a:pPr lvl="1"/>
            <a:r>
              <a:rPr lang="en-US" sz="1800" dirty="0" err="1">
                <a:solidFill>
                  <a:srgbClr val="00B0F0"/>
                </a:solidFill>
                <a:latin typeface="Bahnschrift Light" panose="020B0502040204020203" pitchFamily="34" charset="0"/>
              </a:rPr>
              <a:t>waitForElementPresent</a:t>
            </a:r>
            <a:r>
              <a:rPr lang="en-US" sz="1800" dirty="0">
                <a:solidFill>
                  <a:srgbClr val="00B0F0"/>
                </a:solidFill>
                <a:latin typeface="Bahnschrift Light" panose="020B0502040204020203" pitchFamily="34" charset="0"/>
              </a:rPr>
              <a:t> </a:t>
            </a:r>
          </a:p>
          <a:p>
            <a:endParaRPr lang="en-US" sz="2400" dirty="0">
              <a:latin typeface="Bahnschrift Light" panose="020B0502040204020203" pitchFamily="34" charset="0"/>
            </a:endParaRPr>
          </a:p>
        </p:txBody>
      </p:sp>
      <p:sp>
        <p:nvSpPr>
          <p:cNvPr id="2" name="Title 1"/>
          <p:cNvSpPr>
            <a:spLocks noGrp="1"/>
          </p:cNvSpPr>
          <p:nvPr>
            <p:ph type="title"/>
          </p:nvPr>
        </p:nvSpPr>
        <p:spPr>
          <a:xfrm>
            <a:off x="762000" y="685800"/>
            <a:ext cx="6571343" cy="643280"/>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101895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ACB4-743F-43EE-ACC0-DB45C8859FA2}"/>
              </a:ext>
            </a:extLst>
          </p:cNvPr>
          <p:cNvSpPr>
            <a:spLocks noGrp="1"/>
          </p:cNvSpPr>
          <p:nvPr>
            <p:ph type="title"/>
          </p:nvPr>
        </p:nvSpPr>
        <p:spPr>
          <a:xfrm>
            <a:off x="1443491" y="915253"/>
            <a:ext cx="6571343" cy="1049235"/>
          </a:xfrm>
        </p:spPr>
        <p:txBody>
          <a:bodyPr>
            <a:normAutofit/>
          </a:bodyPr>
          <a:lstStyle/>
          <a:p>
            <a:r>
              <a:rPr lang="en-US" sz="3600" dirty="0">
                <a:latin typeface="Bahnschrift SemiBold SemiConden" panose="020B0502040204020203" pitchFamily="34" charset="0"/>
              </a:rPr>
              <a:t>Why automate testing?</a:t>
            </a:r>
          </a:p>
        </p:txBody>
      </p:sp>
      <p:sp>
        <p:nvSpPr>
          <p:cNvPr id="3" name="Content Placeholder 2">
            <a:extLst>
              <a:ext uri="{FF2B5EF4-FFF2-40B4-BE49-F238E27FC236}">
                <a16:creationId xmlns:a16="http://schemas.microsoft.com/office/drawing/2014/main" id="{DB62A4DD-A8F6-4915-853A-52944FAAEB8F}"/>
              </a:ext>
            </a:extLst>
          </p:cNvPr>
          <p:cNvSpPr>
            <a:spLocks noGrp="1"/>
          </p:cNvSpPr>
          <p:nvPr>
            <p:ph idx="1"/>
          </p:nvPr>
        </p:nvSpPr>
        <p:spPr>
          <a:xfrm>
            <a:off x="1443491" y="1905000"/>
            <a:ext cx="6786109" cy="4037747"/>
          </a:xfrm>
        </p:spPr>
        <p:txBody>
          <a:bodyPr>
            <a:normAutofit fontScale="92500" lnSpcReduction="20000"/>
          </a:bodyPr>
          <a:lstStyle/>
          <a:p>
            <a:pPr marL="0" indent="0">
              <a:buNone/>
            </a:pPr>
            <a:r>
              <a:rPr lang="en-US" dirty="0"/>
              <a:t>Test automation has specific advantages for improving the long-term efficiency of a software team’s testing processes. Test automation supports: </a:t>
            </a:r>
          </a:p>
          <a:p>
            <a:r>
              <a:rPr lang="en-US" dirty="0"/>
              <a:t>Frequent regression testing </a:t>
            </a:r>
          </a:p>
          <a:p>
            <a:r>
              <a:rPr lang="en-US" dirty="0"/>
              <a:t>Rapid feedback to developers </a:t>
            </a:r>
          </a:p>
          <a:p>
            <a:r>
              <a:rPr lang="en-US" dirty="0"/>
              <a:t>Virtually unlimited iterations of test case execution </a:t>
            </a:r>
          </a:p>
          <a:p>
            <a:r>
              <a:rPr lang="en-US" dirty="0"/>
              <a:t>Support for Agile and extreme development methodologies</a:t>
            </a:r>
          </a:p>
          <a:p>
            <a:r>
              <a:rPr lang="en-US" dirty="0"/>
              <a:t> Disciplined documentation of test cases </a:t>
            </a:r>
          </a:p>
          <a:p>
            <a:r>
              <a:rPr lang="en-US" dirty="0"/>
              <a:t>Customized defect reporting </a:t>
            </a:r>
          </a:p>
          <a:p>
            <a:r>
              <a:rPr lang="en-US" dirty="0"/>
              <a:t>Finding defects missed by manual testing</a:t>
            </a:r>
          </a:p>
        </p:txBody>
      </p:sp>
    </p:spTree>
    <p:extLst>
      <p:ext uri="{BB962C8B-B14F-4D97-AF65-F5344CB8AC3E}">
        <p14:creationId xmlns:p14="http://schemas.microsoft.com/office/powerpoint/2010/main" val="354626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066800"/>
            <a:ext cx="8229600" cy="4876800"/>
          </a:xfrm>
        </p:spPr>
        <p:txBody>
          <a:bodyPr>
            <a:normAutofit/>
          </a:bodyPr>
          <a:lstStyle/>
          <a:p>
            <a:r>
              <a:rPr lang="en-US" b="1" dirty="0">
                <a:latin typeface="Bahnschrift Light" panose="020B0502040204020203" pitchFamily="34" charset="0"/>
              </a:rPr>
              <a:t>Locators</a:t>
            </a:r>
          </a:p>
          <a:p>
            <a:pPr lvl="1"/>
            <a:r>
              <a:rPr lang="en-US" sz="1400" b="1" dirty="0">
                <a:latin typeface="Bahnschrift Light" panose="020B0502040204020203" pitchFamily="34" charset="0"/>
              </a:rPr>
              <a:t>By Identifier</a:t>
            </a:r>
          </a:p>
          <a:p>
            <a:pPr lvl="2"/>
            <a:r>
              <a:rPr lang="en-US" sz="1400" dirty="0">
                <a:latin typeface="Bahnschrift Light" panose="020B0502040204020203" pitchFamily="34" charset="0"/>
              </a:rPr>
              <a:t>Used by default</a:t>
            </a:r>
          </a:p>
          <a:p>
            <a:pPr lvl="2"/>
            <a:r>
              <a:rPr lang="en-US" sz="1400" dirty="0">
                <a:latin typeface="Bahnschrift Light" panose="020B0502040204020203" pitchFamily="34" charset="0"/>
              </a:rPr>
              <a:t>Locator type is “</a:t>
            </a:r>
            <a:r>
              <a:rPr lang="en-US" sz="1400" dirty="0">
                <a:solidFill>
                  <a:srgbClr val="00B0F0"/>
                </a:solidFill>
                <a:latin typeface="Bahnschrift Light" panose="020B0502040204020203" pitchFamily="34" charset="0"/>
              </a:rPr>
              <a:t>identifier</a:t>
            </a:r>
            <a:r>
              <a:rPr lang="en-US" sz="1400" dirty="0">
                <a:latin typeface="Bahnschrift Light" panose="020B0502040204020203" pitchFamily="34" charset="0"/>
              </a:rPr>
              <a:t>”</a:t>
            </a:r>
          </a:p>
          <a:p>
            <a:pPr lvl="2"/>
            <a:r>
              <a:rPr lang="en-US" sz="1400" dirty="0">
                <a:latin typeface="Bahnschrift Light" panose="020B0502040204020203" pitchFamily="34" charset="0"/>
              </a:rPr>
              <a:t>First element with id attribute value matching the location will be used</a:t>
            </a:r>
          </a:p>
          <a:p>
            <a:pPr lvl="2"/>
            <a:r>
              <a:rPr lang="en-US" sz="1400" dirty="0">
                <a:latin typeface="Bahnschrift Light" panose="020B0502040204020203" pitchFamily="34" charset="0"/>
              </a:rPr>
              <a:t>First element with a name attribute matching the location will be used if there are no id matches</a:t>
            </a:r>
          </a:p>
          <a:p>
            <a:pPr lvl="1"/>
            <a:r>
              <a:rPr lang="en-US" sz="1400" b="1" dirty="0">
                <a:latin typeface="Bahnschrift Light" panose="020B0502040204020203" pitchFamily="34" charset="0"/>
              </a:rPr>
              <a:t>By ID</a:t>
            </a:r>
          </a:p>
          <a:p>
            <a:pPr lvl="2"/>
            <a:r>
              <a:rPr lang="en-US" sz="1400" dirty="0">
                <a:latin typeface="Bahnschrift Light" panose="020B0502040204020203" pitchFamily="34" charset="0"/>
              </a:rPr>
              <a:t>More limited than the “</a:t>
            </a:r>
            <a:r>
              <a:rPr lang="en-US" sz="1400" dirty="0">
                <a:solidFill>
                  <a:srgbClr val="00B0F0"/>
                </a:solidFill>
                <a:latin typeface="Bahnschrift Light" panose="020B0502040204020203" pitchFamily="34" charset="0"/>
              </a:rPr>
              <a:t>identifier</a:t>
            </a:r>
            <a:r>
              <a:rPr lang="en-US" sz="1400" dirty="0">
                <a:latin typeface="Bahnschrift Light" panose="020B0502040204020203" pitchFamily="34" charset="0"/>
              </a:rPr>
              <a:t>” type</a:t>
            </a:r>
          </a:p>
          <a:p>
            <a:pPr lvl="2"/>
            <a:r>
              <a:rPr lang="en-US" sz="1400" dirty="0">
                <a:latin typeface="Bahnschrift Light" panose="020B0502040204020203" pitchFamily="34" charset="0"/>
              </a:rPr>
              <a:t>Locator type is “</a:t>
            </a:r>
            <a:r>
              <a:rPr lang="en-US" sz="1400" dirty="0">
                <a:solidFill>
                  <a:srgbClr val="00B0F0"/>
                </a:solidFill>
                <a:latin typeface="Bahnschrift Light" panose="020B0502040204020203" pitchFamily="34" charset="0"/>
              </a:rPr>
              <a:t>id</a:t>
            </a:r>
            <a:r>
              <a:rPr lang="en-US" sz="1400" dirty="0">
                <a:latin typeface="Bahnschrift Light" panose="020B0502040204020203" pitchFamily="34" charset="0"/>
              </a:rPr>
              <a:t>”</a:t>
            </a:r>
          </a:p>
          <a:p>
            <a:pPr lvl="2"/>
            <a:r>
              <a:rPr lang="en-US" sz="1400" dirty="0">
                <a:latin typeface="Bahnschrift Light" panose="020B0502040204020203" pitchFamily="34" charset="0"/>
              </a:rPr>
              <a:t>Use this type when you know the element’s id</a:t>
            </a:r>
          </a:p>
          <a:p>
            <a:pPr lvl="1"/>
            <a:r>
              <a:rPr lang="en-US" sz="1400" b="1" dirty="0">
                <a:latin typeface="Bahnschrift Light" panose="020B0502040204020203" pitchFamily="34" charset="0"/>
              </a:rPr>
              <a:t>By Name</a:t>
            </a:r>
          </a:p>
          <a:p>
            <a:pPr lvl="2"/>
            <a:r>
              <a:rPr lang="en-US" sz="1400" dirty="0">
                <a:latin typeface="Bahnschrift Light" panose="020B0502040204020203" pitchFamily="34" charset="0"/>
              </a:rPr>
              <a:t>Locates an element with a matching name attribute</a:t>
            </a:r>
          </a:p>
          <a:p>
            <a:pPr lvl="2"/>
            <a:r>
              <a:rPr lang="en-US" sz="1400" dirty="0">
                <a:latin typeface="Bahnschrift Light" panose="020B0502040204020203" pitchFamily="34" charset="0"/>
              </a:rPr>
              <a:t>Filters can be applied for elements with the same name attribute</a:t>
            </a:r>
          </a:p>
          <a:p>
            <a:pPr lvl="2"/>
            <a:r>
              <a:rPr lang="en-US" sz="1400" dirty="0">
                <a:latin typeface="Bahnschrift Light" panose="020B0502040204020203" pitchFamily="34" charset="0"/>
              </a:rPr>
              <a:t>Locator type is “</a:t>
            </a:r>
            <a:r>
              <a:rPr lang="en-US" sz="1400" dirty="0">
                <a:solidFill>
                  <a:srgbClr val="00B0F0"/>
                </a:solidFill>
                <a:latin typeface="Bahnschrift Light" panose="020B0502040204020203" pitchFamily="34" charset="0"/>
              </a:rPr>
              <a:t>name</a:t>
            </a:r>
            <a:r>
              <a:rPr lang="en-US" sz="1400" dirty="0">
                <a:latin typeface="Bahnschrift Light" panose="020B0502040204020203" pitchFamily="34" charset="0"/>
              </a:rPr>
              <a:t>”</a:t>
            </a:r>
          </a:p>
        </p:txBody>
      </p:sp>
      <p:sp>
        <p:nvSpPr>
          <p:cNvPr id="2" name="Title 1"/>
          <p:cNvSpPr>
            <a:spLocks noGrp="1"/>
          </p:cNvSpPr>
          <p:nvPr>
            <p:ph type="title"/>
          </p:nvPr>
        </p:nvSpPr>
        <p:spPr>
          <a:xfrm>
            <a:off x="609600" y="381000"/>
            <a:ext cx="4114800" cy="701040"/>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334116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066800"/>
            <a:ext cx="8153400" cy="4876800"/>
          </a:xfrm>
        </p:spPr>
        <p:txBody>
          <a:bodyPr>
            <a:normAutofit lnSpcReduction="10000"/>
          </a:bodyPr>
          <a:lstStyle/>
          <a:p>
            <a:pPr lvl="1"/>
            <a:r>
              <a:rPr lang="en-US" b="1" dirty="0">
                <a:latin typeface="Bahnschrift Light" panose="020B0502040204020203" pitchFamily="34" charset="0"/>
              </a:rPr>
              <a:t>X-Path</a:t>
            </a:r>
          </a:p>
          <a:p>
            <a:pPr lvl="2"/>
            <a:r>
              <a:rPr lang="en-US" dirty="0">
                <a:latin typeface="Bahnschrift Light" panose="020B0502040204020203" pitchFamily="34" charset="0"/>
              </a:rPr>
              <a:t>Used for locating nodes in an XML document</a:t>
            </a:r>
          </a:p>
          <a:p>
            <a:pPr lvl="2"/>
            <a:r>
              <a:rPr lang="en-US" dirty="0">
                <a:latin typeface="Bahnschrift Light" panose="020B0502040204020203" pitchFamily="34" charset="0"/>
              </a:rPr>
              <a:t>Elements can be located in regard to absolute terms or a relative position to an element that has a specified id or name attribute</a:t>
            </a:r>
          </a:p>
          <a:p>
            <a:pPr lvl="2"/>
            <a:r>
              <a:rPr lang="en-US" dirty="0">
                <a:latin typeface="Bahnschrift Light" panose="020B0502040204020203" pitchFamily="34" charset="0"/>
              </a:rPr>
              <a:t>Can locate elements via attributes other than id or name</a:t>
            </a:r>
          </a:p>
          <a:p>
            <a:pPr lvl="2"/>
            <a:r>
              <a:rPr lang="en-US" dirty="0">
                <a:latin typeface="Bahnschrift Light" panose="020B0502040204020203" pitchFamily="34" charset="0"/>
              </a:rPr>
              <a:t>Starts with “</a:t>
            </a:r>
            <a:r>
              <a:rPr lang="en-US" dirty="0">
                <a:solidFill>
                  <a:srgbClr val="00B0F0"/>
                </a:solidFill>
                <a:latin typeface="Bahnschrift Light" panose="020B0502040204020203" pitchFamily="34" charset="0"/>
              </a:rPr>
              <a:t>//</a:t>
            </a:r>
            <a:r>
              <a:rPr lang="en-US" dirty="0">
                <a:latin typeface="Bahnschrift Light" panose="020B0502040204020203" pitchFamily="34" charset="0"/>
              </a:rPr>
              <a:t>”</a:t>
            </a:r>
          </a:p>
          <a:p>
            <a:pPr lvl="1"/>
            <a:r>
              <a:rPr lang="en-US" b="1" dirty="0">
                <a:latin typeface="Bahnschrift Light" panose="020B0502040204020203" pitchFamily="34" charset="0"/>
              </a:rPr>
              <a:t>By DOM</a:t>
            </a:r>
          </a:p>
          <a:p>
            <a:pPr lvl="2"/>
            <a:r>
              <a:rPr lang="en-US" dirty="0">
                <a:latin typeface="Bahnschrift Light" panose="020B0502040204020203" pitchFamily="34" charset="0"/>
              </a:rPr>
              <a:t>Can be accessed using </a:t>
            </a:r>
            <a:r>
              <a:rPr lang="en-US" dirty="0" err="1">
                <a:latin typeface="Bahnschrift Light" panose="020B0502040204020203" pitchFamily="34" charset="0"/>
              </a:rPr>
              <a:t>Javascript</a:t>
            </a:r>
            <a:endParaRPr lang="en-US" dirty="0">
              <a:latin typeface="Bahnschrift Light" panose="020B0502040204020203" pitchFamily="34" charset="0"/>
            </a:endParaRPr>
          </a:p>
          <a:p>
            <a:pPr lvl="2"/>
            <a:r>
              <a:rPr lang="en-US" dirty="0">
                <a:latin typeface="Bahnschrift Light" panose="020B0502040204020203" pitchFamily="34" charset="0"/>
              </a:rPr>
              <a:t>Locator type is “</a:t>
            </a:r>
            <a:r>
              <a:rPr lang="en-US" dirty="0">
                <a:solidFill>
                  <a:srgbClr val="00B0F0"/>
                </a:solidFill>
                <a:latin typeface="Bahnschrift Light" panose="020B0502040204020203" pitchFamily="34" charset="0"/>
              </a:rPr>
              <a:t>document</a:t>
            </a:r>
            <a:r>
              <a:rPr lang="en-US" dirty="0">
                <a:latin typeface="Bahnschrift Light" panose="020B0502040204020203" pitchFamily="34" charset="0"/>
              </a:rPr>
              <a:t>”</a:t>
            </a:r>
          </a:p>
          <a:p>
            <a:pPr lvl="1"/>
            <a:r>
              <a:rPr lang="en-US" b="1" dirty="0">
                <a:latin typeface="Bahnschrift Light" panose="020B0502040204020203" pitchFamily="34" charset="0"/>
              </a:rPr>
              <a:t>By CSS</a:t>
            </a:r>
          </a:p>
          <a:p>
            <a:pPr lvl="2"/>
            <a:r>
              <a:rPr lang="en-US" dirty="0">
                <a:latin typeface="Bahnschrift Light" panose="020B0502040204020203" pitchFamily="34" charset="0"/>
              </a:rPr>
              <a:t>Uses the style binding of selectors  to elements in a document as a locating strategy</a:t>
            </a:r>
          </a:p>
          <a:p>
            <a:pPr lvl="2"/>
            <a:r>
              <a:rPr lang="en-US" dirty="0">
                <a:latin typeface="Bahnschrift Light" panose="020B0502040204020203" pitchFamily="34" charset="0"/>
              </a:rPr>
              <a:t>Faster than X-Path and can find the most complicated objects in an intrinsic HTML document</a:t>
            </a:r>
          </a:p>
          <a:p>
            <a:pPr lvl="2"/>
            <a:r>
              <a:rPr lang="en-US" dirty="0">
                <a:latin typeface="Bahnschrift Light" panose="020B0502040204020203" pitchFamily="34" charset="0"/>
              </a:rPr>
              <a:t>Locator type is “</a:t>
            </a:r>
            <a:r>
              <a:rPr lang="en-US" dirty="0" err="1">
                <a:solidFill>
                  <a:srgbClr val="00B0F0"/>
                </a:solidFill>
                <a:latin typeface="Bahnschrift Light" panose="020B0502040204020203" pitchFamily="34" charset="0"/>
              </a:rPr>
              <a:t>css</a:t>
            </a:r>
            <a:r>
              <a:rPr lang="en-US" dirty="0">
                <a:latin typeface="Bahnschrift Light" panose="020B0502040204020203" pitchFamily="34" charset="0"/>
              </a:rPr>
              <a:t>”</a:t>
            </a:r>
          </a:p>
          <a:p>
            <a:endParaRPr lang="en-US" dirty="0">
              <a:latin typeface="Bahnschrift Light" panose="020B0502040204020203" pitchFamily="34" charset="0"/>
            </a:endParaRPr>
          </a:p>
        </p:txBody>
      </p:sp>
      <p:sp>
        <p:nvSpPr>
          <p:cNvPr id="3" name="Title 2"/>
          <p:cNvSpPr>
            <a:spLocks noGrp="1"/>
          </p:cNvSpPr>
          <p:nvPr>
            <p:ph type="title"/>
          </p:nvPr>
        </p:nvSpPr>
        <p:spPr>
          <a:xfrm>
            <a:off x="990600" y="304801"/>
            <a:ext cx="6571343" cy="685800"/>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274373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935936"/>
            <a:ext cx="8229600" cy="5145024"/>
          </a:xfrm>
        </p:spPr>
        <p:txBody>
          <a:bodyPr>
            <a:normAutofit/>
          </a:bodyPr>
          <a:lstStyle/>
          <a:p>
            <a:r>
              <a:rPr lang="en-US" b="1" dirty="0">
                <a:latin typeface="Bahnschrift Light" panose="020B0502040204020203" pitchFamily="34" charset="0"/>
              </a:rPr>
              <a:t>Matching Patterns</a:t>
            </a:r>
          </a:p>
          <a:p>
            <a:pPr lvl="1"/>
            <a:r>
              <a:rPr lang="en-US" b="1" dirty="0">
                <a:latin typeface="Bahnschrift Light" panose="020B0502040204020203" pitchFamily="34" charset="0"/>
              </a:rPr>
              <a:t>Text Patterns</a:t>
            </a:r>
          </a:p>
          <a:p>
            <a:pPr lvl="2"/>
            <a:r>
              <a:rPr lang="en-US" dirty="0">
                <a:latin typeface="Bahnschrift Light" panose="020B0502040204020203" pitchFamily="34" charset="0"/>
              </a:rPr>
              <a:t>A parameter required by following </a:t>
            </a:r>
            <a:r>
              <a:rPr lang="en-US" dirty="0" err="1">
                <a:latin typeface="Bahnschrift Light" panose="020B0502040204020203" pitchFamily="34" charset="0"/>
              </a:rPr>
              <a:t>Selenese</a:t>
            </a:r>
            <a:r>
              <a:rPr lang="en-US" dirty="0">
                <a:latin typeface="Bahnschrift Light" panose="020B0502040204020203" pitchFamily="34" charset="0"/>
              </a:rPr>
              <a:t> commands: </a:t>
            </a:r>
            <a:r>
              <a:rPr lang="en-US" dirty="0" err="1">
                <a:solidFill>
                  <a:srgbClr val="00B0F0"/>
                </a:solidFill>
                <a:latin typeface="Bahnschrift Light" panose="020B0502040204020203" pitchFamily="34" charset="0"/>
              </a:rPr>
              <a:t>verifyText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verifyText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verifyTitle</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verifyAlert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assertConfirmation</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verifyPrompt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ect</a:t>
            </a:r>
            <a:r>
              <a:rPr lang="en-US" dirty="0">
                <a:solidFill>
                  <a:srgbClr val="00B0F0"/>
                </a:solidFill>
                <a:latin typeface="Bahnschrift Light" panose="020B0502040204020203" pitchFamily="34" charset="0"/>
              </a:rPr>
              <a:t>…</a:t>
            </a:r>
          </a:p>
          <a:p>
            <a:pPr lvl="1"/>
            <a:r>
              <a:rPr lang="en-US" b="1" dirty="0" err="1">
                <a:latin typeface="Bahnschrift Light" panose="020B0502040204020203" pitchFamily="34" charset="0"/>
              </a:rPr>
              <a:t>Globbing</a:t>
            </a:r>
            <a:r>
              <a:rPr lang="en-US" b="1" dirty="0">
                <a:latin typeface="Bahnschrift Light" panose="020B0502040204020203" pitchFamily="34" charset="0"/>
              </a:rPr>
              <a:t> Patterns</a:t>
            </a:r>
          </a:p>
          <a:p>
            <a:pPr lvl="2"/>
            <a:r>
              <a:rPr lang="en-US" dirty="0">
                <a:latin typeface="Bahnschrift Light" panose="020B0502040204020203" pitchFamily="34" charset="0"/>
              </a:rPr>
              <a:t>Pattern matching based on wild card characters </a:t>
            </a:r>
            <a:r>
              <a:rPr lang="en-US" dirty="0">
                <a:solidFill>
                  <a:srgbClr val="00B0F0"/>
                </a:solidFill>
                <a:latin typeface="Bahnschrift Light" panose="020B0502040204020203" pitchFamily="34" charset="0"/>
              </a:rPr>
              <a:t>(*, [], -)</a:t>
            </a:r>
          </a:p>
          <a:p>
            <a:pPr lvl="2"/>
            <a:r>
              <a:rPr lang="en-US" dirty="0">
                <a:latin typeface="Bahnschrift Light" panose="020B0502040204020203" pitchFamily="34" charset="0"/>
              </a:rPr>
              <a:t>Uses the “</a:t>
            </a:r>
            <a:r>
              <a:rPr lang="en-US" dirty="0">
                <a:solidFill>
                  <a:srgbClr val="00B0F0"/>
                </a:solidFill>
                <a:latin typeface="Bahnschrift Light" panose="020B0502040204020203" pitchFamily="34" charset="0"/>
              </a:rPr>
              <a:t>glob:</a:t>
            </a:r>
            <a:r>
              <a:rPr lang="en-US" dirty="0">
                <a:latin typeface="Bahnschrift Light" panose="020B0502040204020203" pitchFamily="34" charset="0"/>
              </a:rPr>
              <a:t>” label</a:t>
            </a:r>
          </a:p>
          <a:p>
            <a:pPr lvl="2"/>
            <a:r>
              <a:rPr lang="en-US" dirty="0">
                <a:latin typeface="Bahnschrift Light" panose="020B0502040204020203" pitchFamily="34" charset="0"/>
              </a:rPr>
              <a:t>Default pattern matching scheme</a:t>
            </a:r>
          </a:p>
          <a:p>
            <a:pPr lvl="1"/>
            <a:r>
              <a:rPr lang="en-US" b="1" dirty="0">
                <a:latin typeface="Bahnschrift Light" panose="020B0502040204020203" pitchFamily="34" charset="0"/>
              </a:rPr>
              <a:t>Regular Expressions</a:t>
            </a:r>
          </a:p>
          <a:p>
            <a:pPr lvl="2"/>
            <a:r>
              <a:rPr lang="en-US" dirty="0">
                <a:latin typeface="Bahnschrift Light" panose="020B0502040204020203" pitchFamily="34" charset="0"/>
              </a:rPr>
              <a:t>The most powerful pattern matching scheme</a:t>
            </a:r>
          </a:p>
          <a:p>
            <a:pPr lvl="2"/>
            <a:r>
              <a:rPr lang="en-US" dirty="0">
                <a:latin typeface="Bahnschrift Light" panose="020B0502040204020203" pitchFamily="34" charset="0"/>
              </a:rPr>
              <a:t>Prefixed with “</a:t>
            </a:r>
            <a:r>
              <a:rPr lang="en-US" dirty="0" err="1">
                <a:solidFill>
                  <a:srgbClr val="00B0F0"/>
                </a:solidFill>
                <a:latin typeface="Bahnschrift Light" panose="020B0502040204020203" pitchFamily="34" charset="0"/>
              </a:rPr>
              <a:t>regexp</a:t>
            </a:r>
            <a:r>
              <a:rPr lang="en-US" dirty="0">
                <a:solidFill>
                  <a:srgbClr val="00B0F0"/>
                </a:solidFill>
                <a:latin typeface="Bahnschrift Light" panose="020B0502040204020203" pitchFamily="34" charset="0"/>
              </a:rPr>
              <a:t>:</a:t>
            </a:r>
            <a:r>
              <a:rPr lang="en-US" dirty="0">
                <a:latin typeface="Bahnschrift Light" panose="020B0502040204020203" pitchFamily="34" charset="0"/>
              </a:rPr>
              <a:t>” label</a:t>
            </a:r>
          </a:p>
          <a:p>
            <a:pPr lvl="1"/>
            <a:r>
              <a:rPr lang="en-US" b="1" dirty="0">
                <a:latin typeface="Bahnschrift Light" panose="020B0502040204020203" pitchFamily="34" charset="0"/>
              </a:rPr>
              <a:t>Exact Patterns</a:t>
            </a:r>
          </a:p>
          <a:p>
            <a:pPr lvl="2"/>
            <a:r>
              <a:rPr lang="en-US" dirty="0">
                <a:latin typeface="Bahnschrift Light" panose="020B0502040204020203" pitchFamily="34" charset="0"/>
              </a:rPr>
              <a:t>Uses no special characters, no need to escape characters</a:t>
            </a:r>
          </a:p>
          <a:p>
            <a:pPr lvl="2"/>
            <a:r>
              <a:rPr lang="en-US" dirty="0">
                <a:latin typeface="Bahnschrift Light" panose="020B0502040204020203" pitchFamily="34" charset="0"/>
              </a:rPr>
              <a:t>Prefixed with “</a:t>
            </a:r>
            <a:r>
              <a:rPr lang="en-US" dirty="0">
                <a:solidFill>
                  <a:srgbClr val="00B0F0"/>
                </a:solidFill>
                <a:latin typeface="Bahnschrift Light" panose="020B0502040204020203" pitchFamily="34" charset="0"/>
              </a:rPr>
              <a:t>exact:</a:t>
            </a:r>
            <a:r>
              <a:rPr lang="en-US" dirty="0">
                <a:latin typeface="Bahnschrift Light" panose="020B0502040204020203" pitchFamily="34" charset="0"/>
              </a:rPr>
              <a:t>” label</a:t>
            </a:r>
          </a:p>
        </p:txBody>
      </p:sp>
      <p:sp>
        <p:nvSpPr>
          <p:cNvPr id="2" name="Title 1"/>
          <p:cNvSpPr>
            <a:spLocks noGrp="1"/>
          </p:cNvSpPr>
          <p:nvPr>
            <p:ph type="title"/>
          </p:nvPr>
        </p:nvSpPr>
        <p:spPr>
          <a:xfrm>
            <a:off x="762000" y="304801"/>
            <a:ext cx="6571343" cy="609600"/>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133432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76400"/>
            <a:ext cx="8229600" cy="3770376"/>
          </a:xfrm>
        </p:spPr>
        <p:txBody>
          <a:bodyPr>
            <a:normAutofit/>
          </a:bodyPr>
          <a:lstStyle/>
          <a:p>
            <a:pPr marL="0" indent="0" algn="l">
              <a:buNone/>
            </a:pPr>
            <a:r>
              <a:rPr lang="en-US" sz="2400" b="1" dirty="0">
                <a:latin typeface="Bahnschrift Light" panose="020B0502040204020203" pitchFamily="34" charset="0"/>
              </a:rPr>
              <a:t>Alerts, Pop-ups and Multiple Windows</a:t>
            </a:r>
          </a:p>
          <a:p>
            <a:pPr marL="285750" lvl="1" indent="-285750" algn="l">
              <a:buFont typeface="Arial" panose="020B0604020202020204" pitchFamily="34" charset="0"/>
              <a:buChar char="•"/>
            </a:pPr>
            <a:r>
              <a:rPr lang="en-US" sz="2000" dirty="0">
                <a:latin typeface="Bahnschrift Light" panose="020B0502040204020203" pitchFamily="34" charset="0"/>
              </a:rPr>
              <a:t>In Selenium, JavaScript alert and confirmation pop-ups will not appear, they are overridden at runtime by Selenium’s own JavaScript</a:t>
            </a:r>
          </a:p>
          <a:p>
            <a:pPr marL="285750" lvl="1" indent="-285750" algn="l">
              <a:buFont typeface="Arial" panose="020B0604020202020204" pitchFamily="34" charset="0"/>
              <a:buChar char="•"/>
            </a:pPr>
            <a:r>
              <a:rPr lang="en-US" sz="2000" dirty="0">
                <a:latin typeface="Bahnschrift Light" panose="020B0502040204020203" pitchFamily="34" charset="0"/>
              </a:rPr>
              <a:t>Alert pop-ups, however, still have a presence and would need to be asserted with one of the various </a:t>
            </a:r>
            <a:r>
              <a:rPr lang="en-US" sz="2000" dirty="0" err="1">
                <a:solidFill>
                  <a:srgbClr val="00B0F0"/>
                </a:solidFill>
                <a:latin typeface="Bahnschrift Light" panose="020B0502040204020203" pitchFamily="34" charset="0"/>
              </a:rPr>
              <a:t>assertFoo</a:t>
            </a:r>
            <a:r>
              <a:rPr lang="en-US" sz="2000" dirty="0">
                <a:solidFill>
                  <a:srgbClr val="00B0F0"/>
                </a:solidFill>
                <a:latin typeface="Bahnschrift Light" panose="020B0502040204020203" pitchFamily="34" charset="0"/>
              </a:rPr>
              <a:t> functions (</a:t>
            </a:r>
            <a:r>
              <a:rPr lang="en-US" sz="2000" dirty="0" err="1">
                <a:solidFill>
                  <a:srgbClr val="00B0F0"/>
                </a:solidFill>
                <a:latin typeface="Bahnschrift Light" panose="020B0502040204020203" pitchFamily="34" charset="0"/>
              </a:rPr>
              <a:t>assertFoo</a:t>
            </a:r>
            <a:r>
              <a:rPr lang="en-US" sz="2000" dirty="0">
                <a:solidFill>
                  <a:srgbClr val="00B0F0"/>
                </a:solidFill>
                <a:latin typeface="Bahnschrift Light" panose="020B0502040204020203" pitchFamily="34" charset="0"/>
              </a:rPr>
              <a:t>(pattern), </a:t>
            </a:r>
            <a:r>
              <a:rPr lang="en-US" sz="2000" dirty="0" err="1">
                <a:solidFill>
                  <a:srgbClr val="00B0F0"/>
                </a:solidFill>
                <a:latin typeface="Bahnschrift Light" panose="020B0502040204020203" pitchFamily="34" charset="0"/>
              </a:rPr>
              <a:t>assertFooPresent</a:t>
            </a:r>
            <a:r>
              <a:rPr lang="en-US" sz="2000" dirty="0">
                <a:solidFill>
                  <a:srgbClr val="00B0F0"/>
                </a:solidFill>
                <a:latin typeface="Bahnschrift Light" panose="020B0502040204020203" pitchFamily="34" charset="0"/>
              </a:rPr>
              <a:t>(), </a:t>
            </a:r>
            <a:r>
              <a:rPr lang="en-US" sz="2000" dirty="0" err="1">
                <a:solidFill>
                  <a:srgbClr val="00B0F0"/>
                </a:solidFill>
                <a:latin typeface="Bahnschrift Light" panose="020B0502040204020203" pitchFamily="34" charset="0"/>
              </a:rPr>
              <a:t>assertFooNotPresent</a:t>
            </a:r>
            <a:r>
              <a:rPr lang="en-US" sz="2000" dirty="0">
                <a:solidFill>
                  <a:srgbClr val="00B0F0"/>
                </a:solidFill>
                <a:latin typeface="Bahnschrift Light" panose="020B0502040204020203" pitchFamily="34" charset="0"/>
              </a:rPr>
              <a:t>(), </a:t>
            </a:r>
            <a:r>
              <a:rPr lang="en-US" sz="2000" dirty="0" err="1">
                <a:solidFill>
                  <a:srgbClr val="00B0F0"/>
                </a:solidFill>
                <a:latin typeface="Bahnschrift Light" panose="020B0502040204020203" pitchFamily="34" charset="0"/>
              </a:rPr>
              <a:t>storeFoo</a:t>
            </a:r>
            <a:r>
              <a:rPr lang="en-US" sz="2000" dirty="0">
                <a:solidFill>
                  <a:srgbClr val="00B0F0"/>
                </a:solidFill>
                <a:latin typeface="Bahnschrift Light" panose="020B0502040204020203" pitchFamily="34" charset="0"/>
              </a:rPr>
              <a:t>(variable), </a:t>
            </a:r>
            <a:r>
              <a:rPr lang="en-US" sz="2000" dirty="0" err="1">
                <a:solidFill>
                  <a:srgbClr val="00B0F0"/>
                </a:solidFill>
                <a:latin typeface="Bahnschrift Light" panose="020B0502040204020203" pitchFamily="34" charset="0"/>
              </a:rPr>
              <a:t>storeFooPresent</a:t>
            </a:r>
            <a:r>
              <a:rPr lang="en-US" sz="2000" dirty="0">
                <a:solidFill>
                  <a:srgbClr val="00B0F0"/>
                </a:solidFill>
                <a:latin typeface="Bahnschrift Light" panose="020B0502040204020203" pitchFamily="34" charset="0"/>
              </a:rPr>
              <a:t>(variable), </a:t>
            </a:r>
            <a:r>
              <a:rPr lang="en-US" sz="2000" dirty="0" err="1">
                <a:solidFill>
                  <a:srgbClr val="00B0F0"/>
                </a:solidFill>
                <a:latin typeface="Bahnschrift Light" panose="020B0502040204020203" pitchFamily="34" charset="0"/>
              </a:rPr>
              <a:t>ect</a:t>
            </a:r>
            <a:r>
              <a:rPr lang="en-US" sz="2000" dirty="0">
                <a:solidFill>
                  <a:srgbClr val="00B0F0"/>
                </a:solidFill>
                <a:latin typeface="Bahnschrift Light" panose="020B0502040204020203" pitchFamily="34" charset="0"/>
              </a:rPr>
              <a:t>…</a:t>
            </a:r>
          </a:p>
          <a:p>
            <a:pPr marL="285750" lvl="1" indent="-285750" algn="l">
              <a:buFont typeface="Arial" panose="020B0604020202020204" pitchFamily="34" charset="0"/>
              <a:buChar char="•"/>
            </a:pPr>
            <a:r>
              <a:rPr lang="en-US" sz="2000" dirty="0">
                <a:latin typeface="Bahnschrift Light" panose="020B0502040204020203" pitchFamily="34" charset="0"/>
              </a:rPr>
              <a:t>Confirmation pop-ups select “Ok” by default and use </a:t>
            </a:r>
            <a:r>
              <a:rPr lang="en-US" sz="2000" dirty="0" err="1">
                <a:solidFill>
                  <a:srgbClr val="00B0F0"/>
                </a:solidFill>
                <a:latin typeface="Bahnschrift Light" panose="020B0502040204020203" pitchFamily="34" charset="0"/>
              </a:rPr>
              <a:t>assertConfirmation</a:t>
            </a:r>
            <a:r>
              <a:rPr lang="en-US" sz="2000" dirty="0">
                <a:solidFill>
                  <a:srgbClr val="00B0F0"/>
                </a:solidFill>
                <a:latin typeface="Bahnschrift Light" panose="020B0502040204020203" pitchFamily="34" charset="0"/>
              </a:rPr>
              <a:t>, </a:t>
            </a:r>
            <a:r>
              <a:rPr lang="en-US" sz="2000" dirty="0" err="1">
                <a:solidFill>
                  <a:srgbClr val="00B0F0"/>
                </a:solidFill>
                <a:latin typeface="Bahnschrift Light" panose="020B0502040204020203" pitchFamily="34" charset="0"/>
              </a:rPr>
              <a:t>assertConfirmationPresent</a:t>
            </a:r>
            <a:r>
              <a:rPr lang="en-US" sz="2000" dirty="0">
                <a:solidFill>
                  <a:srgbClr val="00B0F0"/>
                </a:solidFill>
                <a:latin typeface="Bahnschrift Light" panose="020B0502040204020203" pitchFamily="34" charset="0"/>
              </a:rPr>
              <a:t>, </a:t>
            </a:r>
            <a:r>
              <a:rPr lang="en-US" sz="2000" dirty="0" err="1">
                <a:solidFill>
                  <a:srgbClr val="00B0F0"/>
                </a:solidFill>
                <a:latin typeface="Bahnschrift Light" panose="020B0502040204020203" pitchFamily="34" charset="0"/>
              </a:rPr>
              <a:t>ect</a:t>
            </a:r>
            <a:r>
              <a:rPr lang="en-US" sz="2000" dirty="0">
                <a:solidFill>
                  <a:srgbClr val="00B0F0"/>
                </a:solidFill>
                <a:latin typeface="Bahnschrift Light" panose="020B0502040204020203" pitchFamily="34" charset="0"/>
              </a:rPr>
              <a:t>.. </a:t>
            </a:r>
            <a:r>
              <a:rPr lang="en-US" sz="2000" dirty="0">
                <a:latin typeface="Bahnschrift Light" panose="020B0502040204020203" pitchFamily="34" charset="0"/>
              </a:rPr>
              <a:t>functions</a:t>
            </a:r>
          </a:p>
        </p:txBody>
      </p:sp>
      <p:sp>
        <p:nvSpPr>
          <p:cNvPr id="2" name="Title 1"/>
          <p:cNvSpPr>
            <a:spLocks noGrp="1"/>
          </p:cNvSpPr>
          <p:nvPr>
            <p:ph type="title"/>
          </p:nvPr>
        </p:nvSpPr>
        <p:spPr>
          <a:xfrm>
            <a:off x="609600" y="627165"/>
            <a:ext cx="6571343" cy="668235"/>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148702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219200"/>
            <a:ext cx="8229600" cy="4075176"/>
          </a:xfrm>
        </p:spPr>
        <p:txBody>
          <a:bodyPr>
            <a:normAutofit fontScale="92500" lnSpcReduction="10000"/>
          </a:bodyPr>
          <a:lstStyle/>
          <a:p>
            <a:pPr marL="0" indent="0" algn="l">
              <a:buNone/>
            </a:pPr>
            <a:r>
              <a:rPr lang="en-US" sz="2600" b="1" dirty="0">
                <a:latin typeface="Bahnschrift Light" panose="020B0502040204020203" pitchFamily="34" charset="0"/>
              </a:rPr>
              <a:t>Debugging and Start Points</a:t>
            </a:r>
          </a:p>
          <a:p>
            <a:pPr marL="285750" lvl="1" indent="-285750" algn="l">
              <a:buFont typeface="Arial" panose="020B0604020202020204" pitchFamily="34" charset="0"/>
              <a:buChar char="•"/>
            </a:pPr>
            <a:r>
              <a:rPr lang="en-US" sz="2000" dirty="0">
                <a:latin typeface="Bahnschrift Light" panose="020B0502040204020203" pitchFamily="34" charset="0"/>
              </a:rPr>
              <a:t>Set a debug start point by right-clicking a command and toggle “break point/start point”</a:t>
            </a:r>
          </a:p>
          <a:p>
            <a:pPr marL="285750" lvl="1" indent="-285750" algn="l">
              <a:buFont typeface="Arial" panose="020B0604020202020204" pitchFamily="34" charset="0"/>
              <a:buChar char="•"/>
            </a:pPr>
            <a:r>
              <a:rPr lang="en-US" sz="2000" dirty="0">
                <a:latin typeface="Bahnschrift Light" panose="020B0502040204020203" pitchFamily="34" charset="0"/>
              </a:rPr>
              <a:t>The Find button highlights the currently selected UI element on the displayed page. From the Table view, select any command that has a locator parameter and click the Find button</a:t>
            </a:r>
          </a:p>
          <a:p>
            <a:pPr marL="285750" lvl="1" indent="-285750" algn="l">
              <a:buFont typeface="Arial" panose="020B0604020202020204" pitchFamily="34" charset="0"/>
              <a:buChar char="•"/>
            </a:pPr>
            <a:r>
              <a:rPr lang="en-US" sz="2000" dirty="0">
                <a:latin typeface="Bahnschrift Light" panose="020B0502040204020203" pitchFamily="34" charset="0"/>
              </a:rPr>
              <a:t>To view portions of the Page Source, select the respective portion of the web page, right-click, select view selection source</a:t>
            </a:r>
          </a:p>
          <a:p>
            <a:pPr marL="285750" lvl="1" indent="-285750" algn="l">
              <a:buFont typeface="Arial" panose="020B0604020202020204" pitchFamily="34" charset="0"/>
              <a:buChar char="•"/>
            </a:pPr>
            <a:r>
              <a:rPr lang="en-US" sz="2000" dirty="0">
                <a:latin typeface="Bahnschrift Light" panose="020B0502040204020203" pitchFamily="34" charset="0"/>
              </a:rPr>
              <a:t>In recording a locator-type argument, Selenium IDE stores additional information that presents the user with alternative locator-type arguments</a:t>
            </a:r>
          </a:p>
        </p:txBody>
      </p:sp>
      <p:sp>
        <p:nvSpPr>
          <p:cNvPr id="2" name="Title 1"/>
          <p:cNvSpPr>
            <a:spLocks noGrp="1"/>
          </p:cNvSpPr>
          <p:nvPr>
            <p:ph type="title"/>
          </p:nvPr>
        </p:nvSpPr>
        <p:spPr>
          <a:xfrm>
            <a:off x="609600" y="381001"/>
            <a:ext cx="6571343" cy="685800"/>
          </a:xfrm>
        </p:spPr>
        <p:txBody>
          <a:bodyPr>
            <a:normAutofit/>
          </a:bodyPr>
          <a:lstStyle/>
          <a:p>
            <a:r>
              <a:rPr lang="en-US" sz="3600" dirty="0">
                <a:latin typeface="Bahnschrift SemiBold SemiConden" panose="020B0502040204020203" pitchFamily="34" charset="0"/>
              </a:rPr>
              <a:t>Selenium IDE</a:t>
            </a:r>
          </a:p>
        </p:txBody>
      </p:sp>
    </p:spTree>
    <p:extLst>
      <p:ext uri="{BB962C8B-B14F-4D97-AF65-F5344CB8AC3E}">
        <p14:creationId xmlns:p14="http://schemas.microsoft.com/office/powerpoint/2010/main" val="165860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57262" y="2209800"/>
            <a:ext cx="7543800" cy="2017776"/>
          </a:xfrm>
        </p:spPr>
        <p:txBody>
          <a:bodyPr>
            <a:normAutofit/>
          </a:bodyPr>
          <a:lstStyle/>
          <a:p>
            <a:pPr marL="0" indent="0" algn="l">
              <a:buNone/>
            </a:pPr>
            <a:r>
              <a:rPr lang="en-US" sz="2400" b="1" dirty="0">
                <a:latin typeface="Bahnschrift Light" panose="020B0502040204020203" pitchFamily="34" charset="0"/>
              </a:rPr>
              <a:t>User Extensions</a:t>
            </a:r>
          </a:p>
          <a:p>
            <a:pPr marL="285750" lvl="1" indent="-285750" algn="l">
              <a:buFont typeface="Arial" panose="020B0604020202020204" pitchFamily="34" charset="0"/>
              <a:buChar char="•"/>
            </a:pPr>
            <a:r>
              <a:rPr lang="en-US" sz="2000" dirty="0">
                <a:latin typeface="Bahnschrift Light" panose="020B0502040204020203" pitchFamily="34" charset="0"/>
              </a:rPr>
              <a:t>JavaScript files created for customizations and features to add additional functionality to Selenium IDE</a:t>
            </a:r>
          </a:p>
          <a:p>
            <a:pPr marL="285750" lvl="1" indent="-285750" algn="l">
              <a:buFont typeface="Arial" panose="020B0604020202020204" pitchFamily="34" charset="0"/>
              <a:buChar char="•"/>
            </a:pPr>
            <a:r>
              <a:rPr lang="en-US" sz="2000" dirty="0">
                <a:latin typeface="Bahnschrift Light" panose="020B0502040204020203" pitchFamily="34" charset="0"/>
              </a:rPr>
              <a:t>For Flow Control, install the </a:t>
            </a:r>
            <a:r>
              <a:rPr lang="en-US" sz="2000" dirty="0">
                <a:solidFill>
                  <a:srgbClr val="00B0F0"/>
                </a:solidFill>
                <a:latin typeface="Bahnschrift Light" panose="020B0502040204020203" pitchFamily="34" charset="0"/>
              </a:rPr>
              <a:t>goto_sel_ide.js extension</a:t>
            </a:r>
            <a:endParaRPr lang="en-US" sz="2000" dirty="0">
              <a:latin typeface="Bahnschrift Light" panose="020B0502040204020203" pitchFamily="34" charset="0"/>
            </a:endParaRPr>
          </a:p>
        </p:txBody>
      </p:sp>
      <p:sp>
        <p:nvSpPr>
          <p:cNvPr id="2" name="Title 1"/>
          <p:cNvSpPr>
            <a:spLocks noGrp="1"/>
          </p:cNvSpPr>
          <p:nvPr>
            <p:ph type="title"/>
          </p:nvPr>
        </p:nvSpPr>
        <p:spPr>
          <a:xfrm>
            <a:off x="914400" y="838200"/>
            <a:ext cx="6571343" cy="685800"/>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180274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0062" y="1371600"/>
            <a:ext cx="7119938" cy="4495800"/>
          </a:xfrm>
        </p:spPr>
        <p:txBody>
          <a:bodyPr>
            <a:normAutofit/>
          </a:bodyPr>
          <a:lstStyle/>
          <a:p>
            <a:pPr algn="l"/>
            <a:r>
              <a:rPr lang="en-US" b="1" dirty="0">
                <a:latin typeface="Bahnschrift Light" panose="020B0502040204020203" pitchFamily="34" charset="0"/>
              </a:rPr>
              <a:t>Java Test Script Example</a:t>
            </a:r>
          </a:p>
          <a:p>
            <a:pPr marL="0" indent="0" algn="l">
              <a:buNone/>
            </a:pPr>
            <a:r>
              <a:rPr lang="en-US" dirty="0">
                <a:latin typeface="Bahnschrift Light" panose="020B0502040204020203" pitchFamily="34" charset="0"/>
              </a:rPr>
              <a:t>	</a:t>
            </a:r>
            <a:r>
              <a:rPr lang="en-US" b="1" dirty="0">
                <a:solidFill>
                  <a:srgbClr val="00B0F0"/>
                </a:solidFill>
                <a:latin typeface="Bahnschrift Light" panose="020B0502040204020203" pitchFamily="34" charset="0"/>
              </a:rPr>
              <a:t>public void </a:t>
            </a:r>
            <a:r>
              <a:rPr lang="en-US" b="1" dirty="0" err="1">
                <a:solidFill>
                  <a:srgbClr val="00B0F0"/>
                </a:solidFill>
                <a:latin typeface="Bahnschrift Light" panose="020B0502040204020203" pitchFamily="34" charset="0"/>
              </a:rPr>
              <a:t>testGoogleTestSearch</a:t>
            </a:r>
            <a:r>
              <a:rPr lang="en-US" b="1" dirty="0">
                <a:solidFill>
                  <a:srgbClr val="00B0F0"/>
                </a:solidFill>
                <a:latin typeface="Bahnschrift Light" panose="020B0502040204020203" pitchFamily="34" charset="0"/>
              </a:rPr>
              <a:t>() throws Exception</a:t>
            </a:r>
          </a:p>
          <a:p>
            <a:pPr marL="0" indent="0" algn="l">
              <a:buNone/>
            </a:pPr>
            <a:r>
              <a:rPr lang="en-US" b="1" dirty="0">
                <a:solidFill>
                  <a:srgbClr val="00B0F0"/>
                </a:solidFill>
                <a:latin typeface="Bahnschrift Light" panose="020B0502040204020203" pitchFamily="34" charset="0"/>
              </a:rPr>
              <a:t>	</a:t>
            </a:r>
            <a:r>
              <a:rPr lang="en-US" sz="1600" b="1" dirty="0">
                <a:solidFill>
                  <a:srgbClr val="00B0F0"/>
                </a:solidFill>
                <a:latin typeface="Bahnschrift Light" panose="020B0502040204020203" pitchFamily="34" charset="0"/>
              </a:rPr>
              <a:t>{</a:t>
            </a:r>
          </a:p>
          <a:p>
            <a:pPr marL="1314450" lvl="3" indent="0" algn="l">
              <a:buNone/>
            </a:pPr>
            <a:r>
              <a:rPr lang="en-US" sz="1600" b="1" dirty="0" err="1">
                <a:solidFill>
                  <a:srgbClr val="00B0F0"/>
                </a:solidFill>
                <a:latin typeface="Bahnschrift Light" panose="020B0502040204020203" pitchFamily="34" charset="0"/>
              </a:rPr>
              <a:t>selenium.open</a:t>
            </a:r>
            <a:r>
              <a:rPr lang="en-US" sz="1600" b="1" dirty="0">
                <a:solidFill>
                  <a:srgbClr val="00B0F0"/>
                </a:solidFill>
                <a:latin typeface="Bahnschrift Light" panose="020B0502040204020203" pitchFamily="34" charset="0"/>
              </a:rPr>
              <a:t>("http://www.google.com/webhp");</a:t>
            </a:r>
          </a:p>
          <a:p>
            <a:pPr marL="1314450" lvl="3" indent="0" algn="l">
              <a:buNone/>
            </a:pPr>
            <a:r>
              <a:rPr lang="en-US" sz="1600" b="1" dirty="0" err="1">
                <a:solidFill>
                  <a:srgbClr val="00B0F0"/>
                </a:solidFill>
                <a:latin typeface="Bahnschrift Light" panose="020B0502040204020203" pitchFamily="34" charset="0"/>
              </a:rPr>
              <a:t>assertEquals</a:t>
            </a:r>
            <a:r>
              <a:rPr lang="en-US" sz="1600" b="1" dirty="0">
                <a:solidFill>
                  <a:srgbClr val="00B0F0"/>
                </a:solidFill>
                <a:latin typeface="Bahnschrift Light" panose="020B0502040204020203" pitchFamily="34" charset="0"/>
              </a:rPr>
              <a:t>("Google", </a:t>
            </a:r>
            <a:r>
              <a:rPr lang="en-US" sz="1600" b="1" dirty="0" err="1">
                <a:solidFill>
                  <a:srgbClr val="00B0F0"/>
                </a:solidFill>
                <a:latin typeface="Bahnschrift Light" panose="020B0502040204020203" pitchFamily="34" charset="0"/>
              </a:rPr>
              <a:t>selenium.getTitle</a:t>
            </a:r>
            <a:r>
              <a:rPr lang="en-US" sz="1600" b="1" dirty="0">
                <a:solidFill>
                  <a:srgbClr val="00B0F0"/>
                </a:solidFill>
                <a:latin typeface="Bahnschrift Light" panose="020B0502040204020203" pitchFamily="34" charset="0"/>
              </a:rPr>
              <a:t>());</a:t>
            </a:r>
          </a:p>
          <a:p>
            <a:pPr marL="1314450" lvl="3" indent="0" algn="l">
              <a:buNone/>
            </a:pPr>
            <a:r>
              <a:rPr lang="en-US" sz="1600" b="1" dirty="0" err="1">
                <a:solidFill>
                  <a:srgbClr val="00B0F0"/>
                </a:solidFill>
                <a:latin typeface="Bahnschrift Light" panose="020B0502040204020203" pitchFamily="34" charset="0"/>
              </a:rPr>
              <a:t>selenium.type</a:t>
            </a:r>
            <a:r>
              <a:rPr lang="en-US" sz="1600" b="1" dirty="0">
                <a:solidFill>
                  <a:srgbClr val="00B0F0"/>
                </a:solidFill>
                <a:latin typeface="Bahnschrift Light" panose="020B0502040204020203" pitchFamily="34" charset="0"/>
              </a:rPr>
              <a:t>("q", "Selenium </a:t>
            </a:r>
            <a:r>
              <a:rPr lang="en-US" sz="1600" b="1" dirty="0" err="1">
                <a:solidFill>
                  <a:srgbClr val="00B0F0"/>
                </a:solidFill>
                <a:latin typeface="Bahnschrift Light" panose="020B0502040204020203" pitchFamily="34" charset="0"/>
              </a:rPr>
              <a:t>OpenQA</a:t>
            </a:r>
            <a:r>
              <a:rPr lang="en-US" sz="1600" b="1" dirty="0">
                <a:solidFill>
                  <a:srgbClr val="00B0F0"/>
                </a:solidFill>
                <a:latin typeface="Bahnschrift Light" panose="020B0502040204020203" pitchFamily="34" charset="0"/>
              </a:rPr>
              <a:t>");</a:t>
            </a:r>
          </a:p>
          <a:p>
            <a:pPr marL="1314450" lvl="3" indent="0" algn="l">
              <a:buNone/>
            </a:pPr>
            <a:r>
              <a:rPr lang="en-US" sz="1600" b="1" dirty="0" err="1">
                <a:solidFill>
                  <a:srgbClr val="00B0F0"/>
                </a:solidFill>
                <a:latin typeface="Bahnschrift Light" panose="020B0502040204020203" pitchFamily="34" charset="0"/>
              </a:rPr>
              <a:t>selenium.click</a:t>
            </a:r>
            <a:r>
              <a:rPr lang="en-US" sz="1600" b="1" dirty="0">
                <a:solidFill>
                  <a:srgbClr val="00B0F0"/>
                </a:solidFill>
                <a:latin typeface="Bahnschrift Light" panose="020B0502040204020203" pitchFamily="34" charset="0"/>
              </a:rPr>
              <a:t>("</a:t>
            </a:r>
            <a:r>
              <a:rPr lang="en-US" sz="1600" b="1" dirty="0" err="1">
                <a:solidFill>
                  <a:srgbClr val="00B0F0"/>
                </a:solidFill>
                <a:latin typeface="Bahnschrift Light" panose="020B0502040204020203" pitchFamily="34" charset="0"/>
              </a:rPr>
              <a:t>btnG</a:t>
            </a:r>
            <a:r>
              <a:rPr lang="en-US" sz="1600" b="1" dirty="0">
                <a:solidFill>
                  <a:srgbClr val="00B0F0"/>
                </a:solidFill>
                <a:latin typeface="Bahnschrift Light" panose="020B0502040204020203" pitchFamily="34" charset="0"/>
              </a:rPr>
              <a:t>");</a:t>
            </a:r>
          </a:p>
          <a:p>
            <a:pPr marL="1314450" lvl="3" indent="0" algn="l">
              <a:buNone/>
            </a:pPr>
            <a:r>
              <a:rPr lang="en-US" sz="1600" b="1" dirty="0" err="1">
                <a:solidFill>
                  <a:srgbClr val="00B0F0"/>
                </a:solidFill>
                <a:latin typeface="Bahnschrift Light" panose="020B0502040204020203" pitchFamily="34" charset="0"/>
              </a:rPr>
              <a:t>selenium.waitForPageToLoad</a:t>
            </a:r>
            <a:r>
              <a:rPr lang="en-US" sz="1600" b="1" dirty="0">
                <a:solidFill>
                  <a:srgbClr val="00B0F0"/>
                </a:solidFill>
                <a:latin typeface="Bahnschrift Light" panose="020B0502040204020203" pitchFamily="34" charset="0"/>
              </a:rPr>
              <a:t>("5000");</a:t>
            </a:r>
          </a:p>
          <a:p>
            <a:pPr marL="1314450" lvl="3" indent="0" algn="l">
              <a:buNone/>
            </a:pPr>
            <a:r>
              <a:rPr lang="en-US" sz="1600" b="1" dirty="0" err="1">
                <a:solidFill>
                  <a:srgbClr val="00B0F0"/>
                </a:solidFill>
                <a:latin typeface="Bahnschrift Light" panose="020B0502040204020203" pitchFamily="34" charset="0"/>
              </a:rPr>
              <a:t>assertEquals</a:t>
            </a:r>
            <a:r>
              <a:rPr lang="en-US" sz="1600" b="1" dirty="0">
                <a:solidFill>
                  <a:srgbClr val="00B0F0"/>
                </a:solidFill>
                <a:latin typeface="Bahnschrift Light" panose="020B0502040204020203" pitchFamily="34" charset="0"/>
              </a:rPr>
              <a:t>("Selenium </a:t>
            </a:r>
            <a:r>
              <a:rPr lang="en-US" sz="1600" b="1" dirty="0" err="1">
                <a:solidFill>
                  <a:srgbClr val="00B0F0"/>
                </a:solidFill>
                <a:latin typeface="Bahnschrift Light" panose="020B0502040204020203" pitchFamily="34" charset="0"/>
              </a:rPr>
              <a:t>OpenQA</a:t>
            </a:r>
            <a:r>
              <a:rPr lang="en-US" sz="1600" b="1" dirty="0">
                <a:solidFill>
                  <a:srgbClr val="00B0F0"/>
                </a:solidFill>
                <a:latin typeface="Bahnschrift Light" panose="020B0502040204020203" pitchFamily="34" charset="0"/>
              </a:rPr>
              <a:t> - Google Search",</a:t>
            </a:r>
          </a:p>
          <a:p>
            <a:pPr marL="1314450" lvl="3" indent="0" algn="l">
              <a:buNone/>
            </a:pPr>
            <a:r>
              <a:rPr lang="en-US" sz="1600" b="1" dirty="0" err="1">
                <a:solidFill>
                  <a:srgbClr val="00B0F0"/>
                </a:solidFill>
                <a:latin typeface="Bahnschrift Light" panose="020B0502040204020203" pitchFamily="34" charset="0"/>
              </a:rPr>
              <a:t>selenium.getTitle</a:t>
            </a:r>
            <a:r>
              <a:rPr lang="en-US" sz="1600" b="1" dirty="0">
                <a:solidFill>
                  <a:srgbClr val="00B0F0"/>
                </a:solidFill>
                <a:latin typeface="Bahnschrift Light" panose="020B0502040204020203" pitchFamily="34" charset="0"/>
              </a:rPr>
              <a:t>());</a:t>
            </a:r>
          </a:p>
          <a:p>
            <a:pPr marL="0" indent="0" algn="l">
              <a:buNone/>
            </a:pPr>
            <a:r>
              <a:rPr lang="en-US" sz="1600" b="1" dirty="0">
                <a:solidFill>
                  <a:srgbClr val="00B0F0"/>
                </a:solidFill>
                <a:latin typeface="Bahnschrift Light" panose="020B0502040204020203" pitchFamily="34" charset="0"/>
              </a:rPr>
              <a:t>	}</a:t>
            </a:r>
          </a:p>
          <a:p>
            <a:pPr marL="0" indent="0">
              <a:buNone/>
            </a:pPr>
            <a:endParaRPr lang="en-US" dirty="0">
              <a:latin typeface="Bahnschrift Light" panose="020B0502040204020203" pitchFamily="34" charset="0"/>
            </a:endParaRPr>
          </a:p>
        </p:txBody>
      </p:sp>
      <p:sp>
        <p:nvSpPr>
          <p:cNvPr id="2" name="Title 1"/>
          <p:cNvSpPr>
            <a:spLocks noGrp="1"/>
          </p:cNvSpPr>
          <p:nvPr>
            <p:ph type="title"/>
          </p:nvPr>
        </p:nvSpPr>
        <p:spPr>
          <a:xfrm>
            <a:off x="609600" y="457200"/>
            <a:ext cx="6571343" cy="668235"/>
          </a:xfrm>
        </p:spPr>
        <p:txBody>
          <a:bodyPr>
            <a:normAutofit/>
          </a:bodyPr>
          <a:lstStyle/>
          <a:p>
            <a:r>
              <a:rPr lang="en-US" sz="3600" b="1" dirty="0">
                <a:latin typeface="Bahnschrift SemiBold SemiConden" panose="020B0502040204020203" pitchFamily="34" charset="0"/>
              </a:rPr>
              <a:t>Selenium IDE</a:t>
            </a:r>
          </a:p>
        </p:txBody>
      </p:sp>
    </p:spTree>
    <p:extLst>
      <p:ext uri="{BB962C8B-B14F-4D97-AF65-F5344CB8AC3E}">
        <p14:creationId xmlns:p14="http://schemas.microsoft.com/office/powerpoint/2010/main" val="288217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lock&#10;&#10;Description automatically generated">
            <a:extLst>
              <a:ext uri="{FF2B5EF4-FFF2-40B4-BE49-F238E27FC236}">
                <a16:creationId xmlns:a16="http://schemas.microsoft.com/office/drawing/2014/main" id="{5B0371CE-3475-4E30-B03F-509E20F8EA76}"/>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5290" t="17725" r="19498" b="18699"/>
          <a:stretch/>
        </p:blipFill>
        <p:spPr>
          <a:xfrm>
            <a:off x="1462626" y="1752600"/>
            <a:ext cx="6588886" cy="3613259"/>
          </a:xfrm>
        </p:spPr>
      </p:pic>
      <p:sp>
        <p:nvSpPr>
          <p:cNvPr id="3" name="Title 2">
            <a:extLst>
              <a:ext uri="{FF2B5EF4-FFF2-40B4-BE49-F238E27FC236}">
                <a16:creationId xmlns:a16="http://schemas.microsoft.com/office/drawing/2014/main" id="{A941D330-1C46-4DBB-AA38-3633BFE51BCB}"/>
              </a:ext>
            </a:extLst>
          </p:cNvPr>
          <p:cNvSpPr>
            <a:spLocks noGrp="1"/>
          </p:cNvSpPr>
          <p:nvPr>
            <p:ph type="title"/>
          </p:nvPr>
        </p:nvSpPr>
        <p:spPr/>
        <p:txBody>
          <a:bodyPr>
            <a:normAutofit/>
          </a:bodyPr>
          <a:lstStyle/>
          <a:p>
            <a:r>
              <a:rPr lang="en-US" sz="3600" b="1" dirty="0">
                <a:latin typeface="Bahnschrift SemiBold SemiConden" panose="020B0502040204020203" pitchFamily="34" charset="0"/>
              </a:rPr>
              <a:t>WHY Selenium WebDriver?</a:t>
            </a:r>
            <a:endParaRPr lang="en-US" sz="3600" dirty="0"/>
          </a:p>
        </p:txBody>
      </p:sp>
    </p:spTree>
    <p:extLst>
      <p:ext uri="{BB962C8B-B14F-4D97-AF65-F5344CB8AC3E}">
        <p14:creationId xmlns:p14="http://schemas.microsoft.com/office/powerpoint/2010/main" val="1458592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371600"/>
            <a:ext cx="7772400" cy="3389376"/>
          </a:xfrm>
        </p:spPr>
        <p:txBody>
          <a:bodyPr>
            <a:normAutofit/>
          </a:bodyPr>
          <a:lstStyle/>
          <a:p>
            <a:r>
              <a:rPr lang="en-US" b="1" dirty="0">
                <a:latin typeface="Bahnschrift Light" panose="020B0502040204020203" pitchFamily="34" charset="0"/>
              </a:rPr>
              <a:t>Project Setup</a:t>
            </a:r>
          </a:p>
          <a:p>
            <a:pPr lvl="1"/>
            <a:r>
              <a:rPr lang="en-US" b="1" dirty="0">
                <a:latin typeface="Bahnschrift Light" panose="020B0502040204020203" pitchFamily="34" charset="0"/>
              </a:rPr>
              <a:t>Java</a:t>
            </a:r>
          </a:p>
          <a:p>
            <a:pPr lvl="2"/>
            <a:r>
              <a:rPr lang="en-US" dirty="0">
                <a:latin typeface="Bahnschrift Light" panose="020B0502040204020203" pitchFamily="34" charset="0"/>
              </a:rPr>
              <a:t>The easiest way is use Maven. Maven will download the java bindings (the Selenium 2.0 java client library) and all its dependencies, and will create the project for you, using a maven pom.xml (project configuration) file</a:t>
            </a:r>
          </a:p>
          <a:p>
            <a:pPr lvl="2"/>
            <a:r>
              <a:rPr lang="en-US" dirty="0">
                <a:latin typeface="Bahnschrift Light" panose="020B0502040204020203" pitchFamily="34" charset="0"/>
              </a:rPr>
              <a:t>You can then import the maven project into your preferred IDE, </a:t>
            </a:r>
            <a:r>
              <a:rPr lang="en-US" dirty="0" err="1">
                <a:latin typeface="Bahnschrift Light" panose="020B0502040204020203" pitchFamily="34" charset="0"/>
              </a:rPr>
              <a:t>IntelliJ</a:t>
            </a:r>
            <a:r>
              <a:rPr lang="en-US" dirty="0">
                <a:latin typeface="Bahnschrift Light" panose="020B0502040204020203" pitchFamily="34" charset="0"/>
              </a:rPr>
              <a:t> IDEA or Eclipse.</a:t>
            </a:r>
          </a:p>
          <a:p>
            <a:pPr lvl="2"/>
            <a:r>
              <a:rPr lang="en-US" dirty="0">
                <a:latin typeface="Bahnschrift Light" panose="020B0502040204020203" pitchFamily="34" charset="0"/>
              </a:rPr>
              <a:t>From a command-line, CD into the project directory and run maven as follows: </a:t>
            </a:r>
            <a:r>
              <a:rPr lang="en-US" dirty="0" err="1">
                <a:solidFill>
                  <a:srgbClr val="00B0F0"/>
                </a:solidFill>
                <a:latin typeface="Bahnschrift Light" panose="020B0502040204020203" pitchFamily="34" charset="0"/>
              </a:rPr>
              <a:t>mvn</a:t>
            </a:r>
            <a:r>
              <a:rPr lang="en-US" dirty="0">
                <a:solidFill>
                  <a:srgbClr val="00B0F0"/>
                </a:solidFill>
                <a:latin typeface="Bahnschrift Light" panose="020B0502040204020203" pitchFamily="34" charset="0"/>
              </a:rPr>
              <a:t> clean install </a:t>
            </a:r>
          </a:p>
          <a:p>
            <a:pPr lvl="2"/>
            <a:endParaRPr lang="en-US" dirty="0">
              <a:latin typeface="Bahnschrift Light" panose="020B0502040204020203" pitchFamily="34" charset="0"/>
            </a:endParaRPr>
          </a:p>
        </p:txBody>
      </p:sp>
      <p:sp>
        <p:nvSpPr>
          <p:cNvPr id="2" name="Title 1"/>
          <p:cNvSpPr>
            <a:spLocks noGrp="1"/>
          </p:cNvSpPr>
          <p:nvPr>
            <p:ph type="title"/>
          </p:nvPr>
        </p:nvSpPr>
        <p:spPr>
          <a:xfrm>
            <a:off x="685800" y="457201"/>
            <a:ext cx="6571343" cy="609600"/>
          </a:xfrm>
        </p:spPr>
        <p:txBody>
          <a:bodyPr>
            <a:normAutofit/>
          </a:bodyPr>
          <a:lstStyle/>
          <a:p>
            <a:r>
              <a:rPr lang="en-US" sz="3600" b="1" dirty="0">
                <a:latin typeface="Bahnschrift SemiBold SemiConden" panose="020B0502040204020203" pitchFamily="34" charset="0"/>
              </a:rPr>
              <a:t>Selenium </a:t>
            </a:r>
            <a:r>
              <a:rPr lang="en-US" sz="3600" b="1" dirty="0" err="1">
                <a:latin typeface="Bahnschrift SemiBold SemiConden" panose="020B0502040204020203" pitchFamily="34" charset="0"/>
              </a:rPr>
              <a:t>WebDriver</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1015748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3632E10-77FA-4CCC-9791-BE4210FBF967}"/>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6816" t="19595" r="8980" b="11219"/>
          <a:stretch/>
        </p:blipFill>
        <p:spPr>
          <a:xfrm>
            <a:off x="532606" y="1676400"/>
            <a:ext cx="8078788" cy="3733800"/>
          </a:xfrm>
        </p:spPr>
      </p:pic>
      <p:sp>
        <p:nvSpPr>
          <p:cNvPr id="3" name="Title 2">
            <a:extLst>
              <a:ext uri="{FF2B5EF4-FFF2-40B4-BE49-F238E27FC236}">
                <a16:creationId xmlns:a16="http://schemas.microsoft.com/office/drawing/2014/main" id="{B88D12EB-10B8-4A77-BDFD-0A4F81ECFC77}"/>
              </a:ext>
            </a:extLst>
          </p:cNvPr>
          <p:cNvSpPr>
            <a:spLocks noGrp="1"/>
          </p:cNvSpPr>
          <p:nvPr>
            <p:ph type="title"/>
          </p:nvPr>
        </p:nvSpPr>
        <p:spPr>
          <a:xfrm>
            <a:off x="1286328" y="762000"/>
            <a:ext cx="6571343" cy="1049235"/>
          </a:xfrm>
        </p:spPr>
        <p:txBody>
          <a:bodyPr>
            <a:normAutofit/>
          </a:bodyPr>
          <a:lstStyle/>
          <a:p>
            <a:r>
              <a:rPr lang="en-US" sz="3600" b="1" dirty="0">
                <a:latin typeface="Bahnschrift SemiBold SemiConden" panose="020B0502040204020203" pitchFamily="34" charset="0"/>
              </a:rPr>
              <a:t>ELEMENT LOCATORS IN 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172711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409700"/>
            <a:ext cx="8077200" cy="4038600"/>
          </a:xfrm>
        </p:spPr>
        <p:txBody>
          <a:bodyPr>
            <a:noAutofit/>
          </a:bodyPr>
          <a:lstStyle/>
          <a:p>
            <a:pPr>
              <a:lnSpc>
                <a:spcPct val="150000"/>
              </a:lnSpc>
            </a:pPr>
            <a:r>
              <a:rPr lang="en-US" dirty="0">
                <a:latin typeface="Bahnschrift Light" panose="020B0502040204020203" pitchFamily="34" charset="0"/>
              </a:rPr>
              <a:t>Increases your marketability</a:t>
            </a:r>
          </a:p>
          <a:p>
            <a:pPr>
              <a:lnSpc>
                <a:spcPct val="150000"/>
              </a:lnSpc>
            </a:pPr>
            <a:r>
              <a:rPr lang="en-US" dirty="0">
                <a:latin typeface="Bahnschrift Light" panose="020B0502040204020203" pitchFamily="34" charset="0"/>
              </a:rPr>
              <a:t>Has a lot of Java planks</a:t>
            </a:r>
          </a:p>
          <a:p>
            <a:pPr>
              <a:lnSpc>
                <a:spcPct val="150000"/>
              </a:lnSpc>
            </a:pPr>
            <a:r>
              <a:rPr lang="en-US" dirty="0">
                <a:latin typeface="Bahnschrift Light" panose="020B0502040204020203" pitchFamily="34" charset="0"/>
              </a:rPr>
              <a:t>Growing Industry standard</a:t>
            </a:r>
          </a:p>
          <a:p>
            <a:pPr>
              <a:lnSpc>
                <a:spcPct val="150000"/>
              </a:lnSpc>
            </a:pPr>
            <a:r>
              <a:rPr lang="en-US" dirty="0">
                <a:latin typeface="Bahnschrift Light" panose="020B0502040204020203" pitchFamily="34" charset="0"/>
              </a:rPr>
              <a:t>Assist with the deployment of defective-free code</a:t>
            </a:r>
          </a:p>
          <a:p>
            <a:pPr>
              <a:lnSpc>
                <a:spcPct val="150000"/>
              </a:lnSpc>
            </a:pPr>
            <a:r>
              <a:rPr lang="en-US" dirty="0">
                <a:latin typeface="Bahnschrift Light" panose="020B0502040204020203" pitchFamily="34" charset="0"/>
              </a:rPr>
              <a:t>Open source, web-based testing automation tool and cross-browser compliant</a:t>
            </a:r>
          </a:p>
          <a:p>
            <a:pPr>
              <a:lnSpc>
                <a:spcPct val="150000"/>
              </a:lnSpc>
            </a:pPr>
            <a:r>
              <a:rPr lang="en-US" dirty="0" err="1">
                <a:latin typeface="Bahnschrift Light" panose="020B0502040204020203" pitchFamily="34" charset="0"/>
              </a:rPr>
              <a:t>Muti</a:t>
            </a:r>
            <a:r>
              <a:rPr lang="en-US" dirty="0">
                <a:latin typeface="Bahnschrift Light" panose="020B0502040204020203" pitchFamily="34" charset="0"/>
              </a:rPr>
              <a:t>-language backend support (Java, Ruby, Python, C#, PHP, etc.)</a:t>
            </a:r>
          </a:p>
        </p:txBody>
      </p:sp>
      <p:sp>
        <p:nvSpPr>
          <p:cNvPr id="2" name="Title 1"/>
          <p:cNvSpPr>
            <a:spLocks noGrp="1"/>
          </p:cNvSpPr>
          <p:nvPr>
            <p:ph type="title"/>
          </p:nvPr>
        </p:nvSpPr>
        <p:spPr>
          <a:xfrm>
            <a:off x="685800" y="344424"/>
            <a:ext cx="6571343" cy="762000"/>
          </a:xfrm>
        </p:spPr>
        <p:txBody>
          <a:bodyPr>
            <a:normAutofit/>
          </a:bodyPr>
          <a:lstStyle/>
          <a:p>
            <a:r>
              <a:rPr lang="en-US" sz="3600" b="1" dirty="0">
                <a:latin typeface="Bahnschrift SemiBold SemiConden" panose="020B0502040204020203" pitchFamily="34" charset="0"/>
              </a:rPr>
              <a:t>Why Use/Learn Selenium</a:t>
            </a:r>
          </a:p>
        </p:txBody>
      </p:sp>
    </p:spTree>
    <p:extLst>
      <p:ext uri="{BB962C8B-B14F-4D97-AF65-F5344CB8AC3E}">
        <p14:creationId xmlns:p14="http://schemas.microsoft.com/office/powerpoint/2010/main" val="304770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E3C452C-0223-4EFB-9DD8-9E4261A00B8A}"/>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6815" t="12115" r="7927" b="9349"/>
          <a:stretch/>
        </p:blipFill>
        <p:spPr>
          <a:xfrm>
            <a:off x="533400" y="1447800"/>
            <a:ext cx="8088287" cy="4191000"/>
          </a:xfrm>
        </p:spPr>
      </p:pic>
      <p:sp>
        <p:nvSpPr>
          <p:cNvPr id="3" name="Title 2">
            <a:extLst>
              <a:ext uri="{FF2B5EF4-FFF2-40B4-BE49-F238E27FC236}">
                <a16:creationId xmlns:a16="http://schemas.microsoft.com/office/drawing/2014/main" id="{847B2D56-0E17-4C3A-BDDC-279AACD2B2C4}"/>
              </a:ext>
            </a:extLst>
          </p:cNvPr>
          <p:cNvSpPr>
            <a:spLocks noGrp="1"/>
          </p:cNvSpPr>
          <p:nvPr>
            <p:ph type="title"/>
          </p:nvPr>
        </p:nvSpPr>
        <p:spPr>
          <a:xfrm>
            <a:off x="2167164" y="457200"/>
            <a:ext cx="4809672" cy="719480"/>
          </a:xfrm>
        </p:spPr>
        <p:txBody>
          <a:bodyPr>
            <a:normAutofit/>
          </a:bodyPr>
          <a:lstStyle/>
          <a:p>
            <a:r>
              <a:rPr lang="en-US" sz="3600" b="1" dirty="0">
                <a:latin typeface="Bahnschrift SemiBold SemiConden" panose="020B0502040204020203" pitchFamily="34" charset="0"/>
              </a:rPr>
              <a:t>BASIC ACTION COMMANDS </a:t>
            </a:r>
            <a:endParaRPr lang="en-US" sz="3600" dirty="0"/>
          </a:p>
        </p:txBody>
      </p:sp>
    </p:spTree>
    <p:extLst>
      <p:ext uri="{BB962C8B-B14F-4D97-AF65-F5344CB8AC3E}">
        <p14:creationId xmlns:p14="http://schemas.microsoft.com/office/powerpoint/2010/main" val="1069721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914400"/>
            <a:ext cx="8001000" cy="5105400"/>
          </a:xfrm>
        </p:spPr>
        <p:txBody>
          <a:bodyPr wrap="square" lIns="0" tIns="0" rIns="548640" bIns="0" numCol="1">
            <a:normAutofit fontScale="92500" lnSpcReduction="10000"/>
          </a:bodyPr>
          <a:lstStyle/>
          <a:p>
            <a:pPr marL="342900" indent="-342900" algn="l">
              <a:buFont typeface="Arial" panose="020B0604020202020204" pitchFamily="34" charset="0"/>
              <a:buChar char="•"/>
            </a:pPr>
            <a:r>
              <a:rPr lang="en-US" b="1" dirty="0">
                <a:latin typeface="Bahnschrift Light" panose="020B0502040204020203" pitchFamily="34" charset="0"/>
              </a:rPr>
              <a:t>Commands and Operations</a:t>
            </a:r>
          </a:p>
          <a:p>
            <a:pPr marL="457200" lvl="1" indent="-457200" algn="l">
              <a:buFont typeface="Arial" panose="020B0604020202020204" pitchFamily="34" charset="0"/>
              <a:buChar char="•"/>
            </a:pPr>
            <a:r>
              <a:rPr lang="en-US" b="1" dirty="0">
                <a:latin typeface="Bahnschrift Light" panose="020B0502040204020203" pitchFamily="34" charset="0"/>
              </a:rPr>
              <a:t>To fetch a page you would use the “get” command</a:t>
            </a:r>
          </a:p>
          <a:p>
            <a:pPr marL="1200150" lvl="2" indent="-285750" algn="l">
              <a:buFont typeface="Arial" panose="020B0604020202020204" pitchFamily="34" charset="0"/>
              <a:buChar char="•"/>
            </a:pPr>
            <a:r>
              <a:rPr lang="en-US" sz="1700" dirty="0" err="1">
                <a:solidFill>
                  <a:srgbClr val="00B0F0"/>
                </a:solidFill>
                <a:latin typeface="Bahnschrift Light" panose="020B0502040204020203" pitchFamily="34" charset="0"/>
              </a:rPr>
              <a:t>driver.get</a:t>
            </a:r>
            <a:r>
              <a:rPr lang="en-US" sz="1700" dirty="0">
                <a:solidFill>
                  <a:srgbClr val="00B0F0"/>
                </a:solidFill>
                <a:latin typeface="Bahnschrift Light" panose="020B0502040204020203" pitchFamily="34" charset="0"/>
              </a:rPr>
              <a:t>("http://www.google.com");</a:t>
            </a:r>
          </a:p>
          <a:p>
            <a:pPr marL="457200" lvl="1" indent="-457200" algn="l">
              <a:buFont typeface="Arial" panose="020B0604020202020204" pitchFamily="34" charset="0"/>
              <a:buChar char="•"/>
            </a:pPr>
            <a:r>
              <a:rPr lang="en-US" sz="1500" b="1" dirty="0">
                <a:latin typeface="Bahnschrift Light" panose="020B0502040204020203" pitchFamily="34" charset="0"/>
              </a:rPr>
              <a:t>Locating UI Elements </a:t>
            </a:r>
            <a:r>
              <a:rPr lang="en-US" sz="900" dirty="0">
                <a:latin typeface="Bahnschrift Light" panose="020B0502040204020203" pitchFamily="34" charset="0"/>
              </a:rPr>
              <a:t>	</a:t>
            </a:r>
          </a:p>
          <a:p>
            <a:pPr marL="457200" lvl="2" indent="-457200" algn="l">
              <a:buFont typeface="Arial" panose="020B0604020202020204" pitchFamily="34" charset="0"/>
              <a:buChar char="•"/>
            </a:pPr>
            <a:r>
              <a:rPr lang="en-US" dirty="0">
                <a:latin typeface="Bahnschrift Light" panose="020B0502040204020203" pitchFamily="34" charset="0"/>
              </a:rPr>
              <a:t>Language bindings expose a “</a:t>
            </a:r>
            <a:r>
              <a:rPr lang="en-US" dirty="0" err="1">
                <a:solidFill>
                  <a:srgbClr val="00B0F0"/>
                </a:solidFill>
                <a:latin typeface="Bahnschrift Light" panose="020B0502040204020203" pitchFamily="34" charset="0"/>
              </a:rPr>
              <a:t>findElement</a:t>
            </a:r>
            <a:r>
              <a:rPr lang="en-US" dirty="0">
                <a:latin typeface="Bahnschrift Light" panose="020B0502040204020203" pitchFamily="34" charset="0"/>
              </a:rPr>
              <a:t>” and “Find Elements” method</a:t>
            </a:r>
          </a:p>
          <a:p>
            <a:pPr marL="457200" lvl="2" indent="-457200" algn="l">
              <a:buFont typeface="Arial" panose="020B0604020202020204" pitchFamily="34" charset="0"/>
              <a:buChar char="•"/>
            </a:pPr>
            <a:r>
              <a:rPr lang="en-US" dirty="0">
                <a:latin typeface="Bahnschrift Light" panose="020B0502040204020203" pitchFamily="34" charset="0"/>
              </a:rPr>
              <a:t>The “</a:t>
            </a:r>
            <a:r>
              <a:rPr lang="en-US" dirty="0">
                <a:solidFill>
                  <a:srgbClr val="00B0F0"/>
                </a:solidFill>
                <a:latin typeface="Bahnschrift Light" panose="020B0502040204020203" pitchFamily="34" charset="0"/>
              </a:rPr>
              <a:t>Find</a:t>
            </a:r>
            <a:r>
              <a:rPr lang="en-US" dirty="0">
                <a:latin typeface="Bahnschrift Light" panose="020B0502040204020203" pitchFamily="34" charset="0"/>
              </a:rPr>
              <a:t>” methods take a locator or query object called “</a:t>
            </a:r>
            <a:r>
              <a:rPr lang="en-US" dirty="0">
                <a:solidFill>
                  <a:srgbClr val="00B0F0"/>
                </a:solidFill>
                <a:latin typeface="Bahnschrift Light" panose="020B0502040204020203" pitchFamily="34" charset="0"/>
              </a:rPr>
              <a:t>By</a:t>
            </a:r>
            <a:r>
              <a:rPr lang="en-US" dirty="0">
                <a:latin typeface="Bahnschrift Light" panose="020B0502040204020203" pitchFamily="34" charset="0"/>
              </a:rPr>
              <a:t>”</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element=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(By.id("</a:t>
            </a:r>
            <a:r>
              <a:rPr lang="en-US" dirty="0" err="1">
                <a:solidFill>
                  <a:srgbClr val="00B0F0"/>
                </a:solidFill>
                <a:latin typeface="Bahnschrift Light" panose="020B0502040204020203" pitchFamily="34" charset="0"/>
              </a:rPr>
              <a:t>coolestWidgetEvah</a:t>
            </a:r>
            <a:r>
              <a:rPr lang="en-US" dirty="0">
                <a:solidFill>
                  <a:srgbClr val="00B0F0"/>
                </a:solidFill>
                <a:latin typeface="Bahnschrift Light" panose="020B0502040204020203" pitchFamily="34" charset="0"/>
              </a:rPr>
              <a:t>")); </a:t>
            </a:r>
          </a:p>
          <a:p>
            <a:pPr marL="457200" lvl="2" indent="-457200" algn="l">
              <a:buFont typeface="Arial" panose="020B0604020202020204" pitchFamily="34" charset="0"/>
              <a:buChar char="•"/>
            </a:pPr>
            <a:r>
              <a:rPr lang="en-US" dirty="0">
                <a:solidFill>
                  <a:srgbClr val="00B0F0"/>
                </a:solidFill>
                <a:latin typeface="Bahnschrift Light" panose="020B0502040204020203" pitchFamily="34" charset="0"/>
              </a:rPr>
              <a:t>List&lt;</a:t>
            </a: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&gt;cheeses = </a:t>
            </a:r>
            <a:r>
              <a:rPr lang="en-US" dirty="0" err="1">
                <a:solidFill>
                  <a:srgbClr val="00B0F0"/>
                </a:solidFill>
                <a:latin typeface="Bahnschrift Light" panose="020B0502040204020203" pitchFamily="34" charset="0"/>
              </a:rPr>
              <a:t>driver.findElements</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By.className</a:t>
            </a:r>
            <a:r>
              <a:rPr lang="en-US" dirty="0">
                <a:solidFill>
                  <a:srgbClr val="00B0F0"/>
                </a:solidFill>
                <a:latin typeface="Bahnschrift Light" panose="020B0502040204020203" pitchFamily="34" charset="0"/>
              </a:rPr>
              <a:t>("cheese"));</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frame =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By.tagName</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iframe</a:t>
            </a:r>
            <a:r>
              <a:rPr lang="en-US" dirty="0">
                <a:solidFill>
                  <a:srgbClr val="00B0F0"/>
                </a:solidFill>
                <a:latin typeface="Bahnschrift Light" panose="020B0502040204020203" pitchFamily="34" charset="0"/>
              </a:rPr>
              <a:t>"));</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cheese =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(By.name("cheese"));</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cheese =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By.linkText</a:t>
            </a:r>
            <a:r>
              <a:rPr lang="en-US" dirty="0">
                <a:solidFill>
                  <a:srgbClr val="00B0F0"/>
                </a:solidFill>
                <a:latin typeface="Bahnschrift Light" panose="020B0502040204020203" pitchFamily="34" charset="0"/>
              </a:rPr>
              <a:t>("cheese"));</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cheese =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By.partialLinkText</a:t>
            </a:r>
            <a:r>
              <a:rPr lang="en-US" dirty="0">
                <a:solidFill>
                  <a:srgbClr val="00B0F0"/>
                </a:solidFill>
                <a:latin typeface="Bahnschrift Light" panose="020B0502040204020203" pitchFamily="34" charset="0"/>
              </a:rPr>
              <a:t>("cheese"));</a:t>
            </a:r>
          </a:p>
          <a:p>
            <a:pPr marL="457200" lvl="2" indent="-457200" algn="l">
              <a:buFont typeface="Arial" panose="020B0604020202020204" pitchFamily="34" charset="0"/>
              <a:buChar char="•"/>
            </a:pPr>
            <a:r>
              <a:rPr lang="en-US" dirty="0">
                <a:solidFill>
                  <a:srgbClr val="00B0F0"/>
                </a:solidFill>
                <a:latin typeface="Bahnschrift Light" panose="020B0502040204020203" pitchFamily="34" charset="0"/>
              </a:rPr>
              <a:t>Web Element cheese = </a:t>
            </a:r>
            <a:r>
              <a:rPr lang="en-US" dirty="0" err="1">
                <a:solidFill>
                  <a:srgbClr val="00B0F0"/>
                </a:solidFill>
                <a:latin typeface="Bahnschrift Light" panose="020B0502040204020203" pitchFamily="34" charset="0"/>
              </a:rPr>
              <a:t>driver.findElement</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By.cssSelector</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food.span.dairy.aged</a:t>
            </a:r>
            <a:r>
              <a:rPr lang="en-US" dirty="0">
                <a:solidFill>
                  <a:srgbClr val="00B0F0"/>
                </a:solidFill>
                <a:latin typeface="Bahnschrift Light" panose="020B0502040204020203" pitchFamily="34" charset="0"/>
              </a:rPr>
              <a:t>”)) List&lt;</a:t>
            </a: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&gt; inputs = </a:t>
            </a:r>
            <a:r>
              <a:rPr lang="en-US" dirty="0" err="1">
                <a:solidFill>
                  <a:srgbClr val="00B0F0"/>
                </a:solidFill>
                <a:latin typeface="Bahnschrift Light" panose="020B0502040204020203" pitchFamily="34" charset="0"/>
              </a:rPr>
              <a:t>driver.findElements</a:t>
            </a:r>
            <a:r>
              <a:rPr lang="en-US" dirty="0">
                <a:solidFill>
                  <a:srgbClr val="00B0F0"/>
                </a:solidFill>
                <a:latin typeface="Bahnschrift Light" panose="020B0502040204020203" pitchFamily="34" charset="0"/>
              </a:rPr>
              <a:t>(</a:t>
            </a:r>
            <a:r>
              <a:rPr lang="en-US" dirty="0" err="1">
                <a:solidFill>
                  <a:srgbClr val="00B0F0"/>
                </a:solidFill>
                <a:latin typeface="Bahnschrift Light" panose="020B0502040204020203" pitchFamily="34" charset="0"/>
              </a:rPr>
              <a:t>By.xpath</a:t>
            </a:r>
            <a:r>
              <a:rPr lang="en-US" dirty="0">
                <a:solidFill>
                  <a:srgbClr val="00B0F0"/>
                </a:solidFill>
                <a:latin typeface="Bahnschrift Light" panose="020B0502040204020203" pitchFamily="34" charset="0"/>
              </a:rPr>
              <a:t>("//input"));</a:t>
            </a:r>
          </a:p>
          <a:p>
            <a:pPr marL="457200" lvl="2" indent="-457200" algn="l">
              <a:buFont typeface="Arial" panose="020B0604020202020204" pitchFamily="34" charset="0"/>
              <a:buChar char="•"/>
            </a:pP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element = (</a:t>
            </a:r>
            <a:r>
              <a:rPr lang="en-US" dirty="0" err="1">
                <a:solidFill>
                  <a:srgbClr val="00B0F0"/>
                </a:solidFill>
                <a:latin typeface="Bahnschrift Light" panose="020B0502040204020203" pitchFamily="34" charset="0"/>
              </a:rPr>
              <a:t>WebElement</a:t>
            </a:r>
            <a:r>
              <a:rPr lang="en-US" dirty="0">
                <a:solidFill>
                  <a:srgbClr val="00B0F0"/>
                </a:solidFill>
                <a:latin typeface="Bahnschrift Light" panose="020B0502040204020203" pitchFamily="34" charset="0"/>
              </a:rPr>
              <a:t>) ((</a:t>
            </a:r>
            <a:r>
              <a:rPr lang="en-US" dirty="0" err="1">
                <a:solidFill>
                  <a:srgbClr val="00B0F0"/>
                </a:solidFill>
                <a:latin typeface="Bahnschrift Light" panose="020B0502040204020203" pitchFamily="34" charset="0"/>
              </a:rPr>
              <a:t>JavascriptExecutor</a:t>
            </a:r>
            <a:r>
              <a:rPr lang="en-US" dirty="0">
                <a:solidFill>
                  <a:srgbClr val="00B0F0"/>
                </a:solidFill>
                <a:latin typeface="Bahnschrift Light" panose="020B0502040204020203" pitchFamily="34" charset="0"/>
              </a:rPr>
              <a:t>)driver).</a:t>
            </a:r>
            <a:r>
              <a:rPr lang="en-US" dirty="0" err="1">
                <a:solidFill>
                  <a:srgbClr val="00B0F0"/>
                </a:solidFill>
                <a:latin typeface="Bahnschrift Light" panose="020B0502040204020203" pitchFamily="34" charset="0"/>
              </a:rPr>
              <a:t>executeScript</a:t>
            </a:r>
            <a:r>
              <a:rPr lang="en-US" dirty="0">
                <a:solidFill>
                  <a:srgbClr val="00B0F0"/>
                </a:solidFill>
                <a:latin typeface="Bahnschrift Light" panose="020B0502040204020203" pitchFamily="34" charset="0"/>
              </a:rPr>
              <a:t>("return $('.cheese')[0]");</a:t>
            </a:r>
          </a:p>
          <a:p>
            <a:pPr marL="285750" lvl="2" indent="-285750" algn="l">
              <a:buFont typeface="Arial" panose="020B0604020202020204" pitchFamily="34" charset="0"/>
              <a:buChar char="•"/>
            </a:pPr>
            <a:endParaRPr lang="en-US" sz="800" dirty="0">
              <a:latin typeface="Bahnschrift Light" panose="020B0502040204020203" pitchFamily="34" charset="0"/>
            </a:endParaRPr>
          </a:p>
        </p:txBody>
      </p:sp>
      <p:sp>
        <p:nvSpPr>
          <p:cNvPr id="2" name="Title 1"/>
          <p:cNvSpPr>
            <a:spLocks noGrp="1"/>
          </p:cNvSpPr>
          <p:nvPr>
            <p:ph type="title"/>
          </p:nvPr>
        </p:nvSpPr>
        <p:spPr>
          <a:xfrm>
            <a:off x="533400" y="304801"/>
            <a:ext cx="6571343" cy="533400"/>
          </a:xfrm>
        </p:spPr>
        <p:txBody>
          <a:bodyPr>
            <a:noAutofit/>
          </a:bodyPr>
          <a:lstStyle/>
          <a:p>
            <a:r>
              <a:rPr lang="en-US" sz="3600" dirty="0">
                <a:latin typeface="Bahnschrift SemiBold SemiConden" panose="020B0502040204020203" pitchFamily="34" charset="0"/>
              </a:rPr>
              <a:t>Selenium </a:t>
            </a:r>
            <a:r>
              <a:rPr lang="en-US" sz="3600" dirty="0" err="1">
                <a:latin typeface="Bahnschrift SemiBold SemiConden" panose="020B0502040204020203" pitchFamily="34" charset="0"/>
              </a:rPr>
              <a:t>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359160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143000"/>
            <a:ext cx="7696200" cy="4075176"/>
          </a:xfrm>
        </p:spPr>
        <p:txBody>
          <a:bodyPr>
            <a:normAutofit fontScale="77500" lnSpcReduction="20000"/>
          </a:bodyPr>
          <a:lstStyle/>
          <a:p>
            <a:pPr marL="0" indent="0" algn="l">
              <a:buNone/>
            </a:pPr>
            <a:r>
              <a:rPr lang="en-US" sz="2400" b="1" dirty="0">
                <a:latin typeface="Bahnschrift Light" panose="020B0502040204020203" pitchFamily="34" charset="0"/>
              </a:rPr>
              <a:t>Input and Navigation</a:t>
            </a:r>
          </a:p>
          <a:p>
            <a:pPr marL="342900" lvl="1" indent="-342900" algn="l">
              <a:buFont typeface="Arial" panose="020B0604020202020204" pitchFamily="34" charset="0"/>
              <a:buChar char="•"/>
            </a:pPr>
            <a:r>
              <a:rPr lang="en-US" sz="2400" dirty="0">
                <a:solidFill>
                  <a:srgbClr val="00B0F0"/>
                </a:solidFill>
                <a:latin typeface="Bahnschrift Light" panose="020B0502040204020203" pitchFamily="34" charset="0"/>
              </a:rPr>
              <a:t>Select </a:t>
            </a:r>
            <a:r>
              <a:rPr lang="en-US" sz="2400" dirty="0" err="1">
                <a:solidFill>
                  <a:srgbClr val="00B0F0"/>
                </a:solidFill>
                <a:latin typeface="Bahnschrift Light" panose="020B0502040204020203" pitchFamily="34" charset="0"/>
              </a:rPr>
              <a:t>select</a:t>
            </a:r>
            <a:r>
              <a:rPr lang="en-US" sz="2400" dirty="0">
                <a:solidFill>
                  <a:srgbClr val="00B0F0"/>
                </a:solidFill>
                <a:latin typeface="Bahnschrift Light" panose="020B0502040204020203" pitchFamily="34" charset="0"/>
              </a:rPr>
              <a:t> = new Select(</a:t>
            </a:r>
            <a:r>
              <a:rPr lang="en-US" sz="2400" dirty="0" err="1">
                <a:solidFill>
                  <a:srgbClr val="00B0F0"/>
                </a:solidFill>
                <a:latin typeface="Bahnschrift Light" panose="020B0502040204020203" pitchFamily="34" charset="0"/>
              </a:rPr>
              <a:t>driver.findElement</a:t>
            </a:r>
            <a:r>
              <a:rPr lang="en-US" sz="2400" dirty="0">
                <a:solidFill>
                  <a:srgbClr val="00B0F0"/>
                </a:solidFill>
                <a:latin typeface="Bahnschrift Light" panose="020B0502040204020203" pitchFamily="34" charset="0"/>
              </a:rPr>
              <a:t>(</a:t>
            </a:r>
            <a:r>
              <a:rPr lang="en-US" sz="2400" dirty="0" err="1">
                <a:solidFill>
                  <a:srgbClr val="00B0F0"/>
                </a:solidFill>
                <a:latin typeface="Bahnschrift Light" panose="020B0502040204020203" pitchFamily="34" charset="0"/>
              </a:rPr>
              <a:t>By.tagName</a:t>
            </a:r>
            <a:r>
              <a:rPr lang="en-US" sz="2400" dirty="0">
                <a:solidFill>
                  <a:srgbClr val="00B0F0"/>
                </a:solidFill>
                <a:latin typeface="Bahnschrift Light" panose="020B0502040204020203" pitchFamily="34" charset="0"/>
              </a:rPr>
              <a:t>("select"))); </a:t>
            </a:r>
            <a:r>
              <a:rPr lang="en-US" sz="2400" dirty="0" err="1">
                <a:solidFill>
                  <a:srgbClr val="00B0F0"/>
                </a:solidFill>
                <a:latin typeface="Bahnschrift Light" panose="020B0502040204020203" pitchFamily="34" charset="0"/>
              </a:rPr>
              <a:t>select.deselectAll</a:t>
            </a:r>
            <a:r>
              <a:rPr lang="en-US" sz="2400" dirty="0">
                <a:solidFill>
                  <a:srgbClr val="00B0F0"/>
                </a:solidFill>
                <a:latin typeface="Bahnschrift Light" panose="020B0502040204020203" pitchFamily="34" charset="0"/>
              </a:rPr>
              <a:t>(); </a:t>
            </a:r>
            <a:r>
              <a:rPr lang="en-US" sz="2400" dirty="0" err="1">
                <a:solidFill>
                  <a:srgbClr val="00B0F0"/>
                </a:solidFill>
                <a:latin typeface="Bahnschrift Light" panose="020B0502040204020203" pitchFamily="34" charset="0"/>
              </a:rPr>
              <a:t>select.selectByVisibleText</a:t>
            </a:r>
            <a:r>
              <a:rPr lang="en-US" sz="2400" dirty="0">
                <a:solidFill>
                  <a:srgbClr val="00B0F0"/>
                </a:solidFill>
                <a:latin typeface="Bahnschrift Light" panose="020B0502040204020203" pitchFamily="34" charset="0"/>
              </a:rPr>
              <a:t>("Edam");</a:t>
            </a:r>
          </a:p>
          <a:p>
            <a:pPr marL="342900" lvl="1" indent="-342900" algn="l">
              <a:buFont typeface="Arial" panose="020B0604020202020204" pitchFamily="34" charset="0"/>
              <a:buChar char="•"/>
            </a:pPr>
            <a:r>
              <a:rPr lang="en-US" sz="2400" dirty="0" err="1">
                <a:solidFill>
                  <a:srgbClr val="00B0F0"/>
                </a:solidFill>
                <a:latin typeface="Bahnschrift Light" panose="020B0502040204020203" pitchFamily="34" charset="0"/>
              </a:rPr>
              <a:t>driver.findElement</a:t>
            </a:r>
            <a:r>
              <a:rPr lang="en-US" sz="2400" dirty="0">
                <a:solidFill>
                  <a:srgbClr val="00B0F0"/>
                </a:solidFill>
                <a:latin typeface="Bahnschrift Light" panose="020B0502040204020203" pitchFamily="34" charset="0"/>
              </a:rPr>
              <a:t>(By.id("submit")).click();</a:t>
            </a:r>
          </a:p>
          <a:p>
            <a:pPr marL="342900" lvl="1" indent="-342900" algn="l">
              <a:buFont typeface="Arial" panose="020B0604020202020204" pitchFamily="34" charset="0"/>
              <a:buChar char="•"/>
            </a:pPr>
            <a:r>
              <a:rPr lang="en-US" sz="2400" dirty="0" err="1">
                <a:solidFill>
                  <a:srgbClr val="00B0F0"/>
                </a:solidFill>
                <a:latin typeface="Bahnschrift Light" panose="020B0502040204020203" pitchFamily="34" charset="0"/>
              </a:rPr>
              <a:t>driver.switchTo</a:t>
            </a:r>
            <a:r>
              <a:rPr lang="en-US" sz="2400" dirty="0">
                <a:solidFill>
                  <a:srgbClr val="00B0F0"/>
                </a:solidFill>
                <a:latin typeface="Bahnschrift Light" panose="020B0502040204020203" pitchFamily="34" charset="0"/>
              </a:rPr>
              <a:t>().window("</a:t>
            </a:r>
            <a:r>
              <a:rPr lang="en-US" sz="2400" dirty="0" err="1">
                <a:solidFill>
                  <a:srgbClr val="00B0F0"/>
                </a:solidFill>
                <a:latin typeface="Bahnschrift Light" panose="020B0502040204020203" pitchFamily="34" charset="0"/>
              </a:rPr>
              <a:t>windowName</a:t>
            </a:r>
            <a:r>
              <a:rPr lang="en-US" sz="2400" dirty="0">
                <a:solidFill>
                  <a:srgbClr val="00B0F0"/>
                </a:solidFill>
                <a:latin typeface="Bahnschrift Light" panose="020B0502040204020203" pitchFamily="34" charset="0"/>
              </a:rPr>
              <a:t>");</a:t>
            </a:r>
          </a:p>
          <a:p>
            <a:pPr marL="342900" lvl="1" indent="-342900" algn="l">
              <a:buFont typeface="Arial" panose="020B0604020202020204" pitchFamily="34" charset="0"/>
              <a:buChar char="•"/>
            </a:pPr>
            <a:r>
              <a:rPr lang="en-US" sz="2400" dirty="0">
                <a:solidFill>
                  <a:srgbClr val="00B0F0"/>
                </a:solidFill>
                <a:latin typeface="Bahnschrift Light" panose="020B0502040204020203" pitchFamily="34" charset="0"/>
              </a:rPr>
              <a:t>for (String handle : </a:t>
            </a:r>
            <a:r>
              <a:rPr lang="en-US" sz="2400" dirty="0" err="1">
                <a:solidFill>
                  <a:srgbClr val="00B0F0"/>
                </a:solidFill>
                <a:latin typeface="Bahnschrift Light" panose="020B0502040204020203" pitchFamily="34" charset="0"/>
              </a:rPr>
              <a:t>driver.getWindowHandles</a:t>
            </a:r>
            <a:r>
              <a:rPr lang="en-US" sz="2400" dirty="0">
                <a:solidFill>
                  <a:srgbClr val="00B0F0"/>
                </a:solidFill>
                <a:latin typeface="Bahnschrift Light" panose="020B0502040204020203" pitchFamily="34" charset="0"/>
              </a:rPr>
              <a:t>()) { </a:t>
            </a:r>
            <a:r>
              <a:rPr lang="en-US" sz="2400" dirty="0" err="1">
                <a:solidFill>
                  <a:srgbClr val="00B0F0"/>
                </a:solidFill>
                <a:latin typeface="Bahnschrift Light" panose="020B0502040204020203" pitchFamily="34" charset="0"/>
              </a:rPr>
              <a:t>driver.switchTo</a:t>
            </a:r>
            <a:r>
              <a:rPr lang="en-US" sz="2400" dirty="0">
                <a:solidFill>
                  <a:srgbClr val="00B0F0"/>
                </a:solidFill>
                <a:latin typeface="Bahnschrift Light" panose="020B0502040204020203" pitchFamily="34" charset="0"/>
              </a:rPr>
              <a:t>().window(handle); }</a:t>
            </a:r>
          </a:p>
          <a:p>
            <a:pPr marL="342900" lvl="1" indent="-342900" algn="l">
              <a:buFont typeface="Arial" panose="020B0604020202020204" pitchFamily="34" charset="0"/>
              <a:buChar char="•"/>
            </a:pPr>
            <a:r>
              <a:rPr lang="en-US" sz="2400" dirty="0" err="1">
                <a:solidFill>
                  <a:srgbClr val="00B0F0"/>
                </a:solidFill>
                <a:latin typeface="Bahnschrift Light" panose="020B0502040204020203" pitchFamily="34" charset="0"/>
              </a:rPr>
              <a:t>driver.switchTo</a:t>
            </a:r>
            <a:r>
              <a:rPr lang="en-US" sz="2400" dirty="0">
                <a:solidFill>
                  <a:srgbClr val="00B0F0"/>
                </a:solidFill>
                <a:latin typeface="Bahnschrift Light" panose="020B0502040204020203" pitchFamily="34" charset="0"/>
              </a:rPr>
              <a:t>().frame("</a:t>
            </a:r>
            <a:r>
              <a:rPr lang="en-US" sz="2400" dirty="0" err="1">
                <a:solidFill>
                  <a:srgbClr val="00B0F0"/>
                </a:solidFill>
                <a:latin typeface="Bahnschrift Light" panose="020B0502040204020203" pitchFamily="34" charset="0"/>
              </a:rPr>
              <a:t>frameName</a:t>
            </a:r>
            <a:r>
              <a:rPr lang="en-US" sz="2400" dirty="0">
                <a:solidFill>
                  <a:srgbClr val="00B0F0"/>
                </a:solidFill>
                <a:latin typeface="Bahnschrift Light" panose="020B0502040204020203" pitchFamily="34" charset="0"/>
              </a:rPr>
              <a:t>");</a:t>
            </a:r>
          </a:p>
          <a:p>
            <a:pPr marL="342900" lvl="1" indent="-342900" algn="l">
              <a:buFont typeface="Arial" panose="020B0604020202020204" pitchFamily="34" charset="0"/>
              <a:buChar char="•"/>
            </a:pPr>
            <a:r>
              <a:rPr lang="en-US" sz="2400" dirty="0">
                <a:solidFill>
                  <a:srgbClr val="00B0F0"/>
                </a:solidFill>
                <a:latin typeface="Bahnschrift Light" panose="020B0502040204020203" pitchFamily="34" charset="0"/>
              </a:rPr>
              <a:t>Alert </a:t>
            </a:r>
            <a:r>
              <a:rPr lang="en-US" sz="2400" dirty="0" err="1">
                <a:solidFill>
                  <a:srgbClr val="00B0F0"/>
                </a:solidFill>
                <a:latin typeface="Bahnschrift Light" panose="020B0502040204020203" pitchFamily="34" charset="0"/>
              </a:rPr>
              <a:t>alert</a:t>
            </a:r>
            <a:r>
              <a:rPr lang="en-US" sz="2400" dirty="0">
                <a:solidFill>
                  <a:srgbClr val="00B0F0"/>
                </a:solidFill>
                <a:latin typeface="Bahnschrift Light" panose="020B0502040204020203" pitchFamily="34" charset="0"/>
              </a:rPr>
              <a:t> = </a:t>
            </a:r>
            <a:r>
              <a:rPr lang="en-US" sz="2400" dirty="0" err="1">
                <a:solidFill>
                  <a:srgbClr val="00B0F0"/>
                </a:solidFill>
                <a:latin typeface="Bahnschrift Light" panose="020B0502040204020203" pitchFamily="34" charset="0"/>
              </a:rPr>
              <a:t>driver.switchTo</a:t>
            </a:r>
            <a:r>
              <a:rPr lang="en-US" sz="2400" dirty="0">
                <a:solidFill>
                  <a:srgbClr val="00B0F0"/>
                </a:solidFill>
                <a:latin typeface="Bahnschrift Light" panose="020B0502040204020203" pitchFamily="34" charset="0"/>
              </a:rPr>
              <a:t>().alert();</a:t>
            </a:r>
          </a:p>
          <a:p>
            <a:pPr marL="342900" lvl="1" indent="-342900" algn="l">
              <a:buFont typeface="Arial" panose="020B0604020202020204" pitchFamily="34" charset="0"/>
              <a:buChar char="•"/>
            </a:pPr>
            <a:r>
              <a:rPr lang="en-US" sz="2400" dirty="0" err="1">
                <a:solidFill>
                  <a:srgbClr val="00B0F0"/>
                </a:solidFill>
                <a:latin typeface="Bahnschrift Light" panose="020B0502040204020203" pitchFamily="34" charset="0"/>
              </a:rPr>
              <a:t>driver.navigate</a:t>
            </a:r>
            <a:r>
              <a:rPr lang="en-US" sz="2400" dirty="0">
                <a:solidFill>
                  <a:srgbClr val="00B0F0"/>
                </a:solidFill>
                <a:latin typeface="Bahnschrift Light" panose="020B0502040204020203" pitchFamily="34" charset="0"/>
              </a:rPr>
              <a:t>().to("http://www.example.com");</a:t>
            </a:r>
          </a:p>
          <a:p>
            <a:pPr marL="342900" lvl="1" indent="-342900" algn="l">
              <a:buFont typeface="Arial" panose="020B0604020202020204" pitchFamily="34" charset="0"/>
              <a:buChar char="•"/>
            </a:pPr>
            <a:r>
              <a:rPr lang="en-US" sz="2400" dirty="0" err="1">
                <a:solidFill>
                  <a:srgbClr val="00B0F0"/>
                </a:solidFill>
                <a:latin typeface="Bahnschrift Light" panose="020B0502040204020203" pitchFamily="34" charset="0"/>
              </a:rPr>
              <a:t>driver.navigate</a:t>
            </a:r>
            <a:r>
              <a:rPr lang="en-US" sz="2400" dirty="0">
                <a:solidFill>
                  <a:srgbClr val="00B0F0"/>
                </a:solidFill>
                <a:latin typeface="Bahnschrift Light" panose="020B0502040204020203" pitchFamily="34" charset="0"/>
              </a:rPr>
              <a:t>().forward(); </a:t>
            </a:r>
            <a:r>
              <a:rPr lang="en-US" sz="2400" dirty="0" err="1">
                <a:solidFill>
                  <a:srgbClr val="00B0F0"/>
                </a:solidFill>
                <a:latin typeface="Bahnschrift Light" panose="020B0502040204020203" pitchFamily="34" charset="0"/>
              </a:rPr>
              <a:t>driver.navigate</a:t>
            </a:r>
            <a:r>
              <a:rPr lang="en-US" sz="2400" dirty="0">
                <a:solidFill>
                  <a:srgbClr val="00B0F0"/>
                </a:solidFill>
                <a:latin typeface="Bahnschrift Light" panose="020B0502040204020203" pitchFamily="34" charset="0"/>
              </a:rPr>
              <a:t>().back();</a:t>
            </a:r>
          </a:p>
        </p:txBody>
      </p:sp>
      <p:sp>
        <p:nvSpPr>
          <p:cNvPr id="2" name="Title 1"/>
          <p:cNvSpPr>
            <a:spLocks noGrp="1"/>
          </p:cNvSpPr>
          <p:nvPr>
            <p:ph type="title"/>
          </p:nvPr>
        </p:nvSpPr>
        <p:spPr>
          <a:xfrm>
            <a:off x="685800" y="304801"/>
            <a:ext cx="6571343" cy="685800"/>
          </a:xfrm>
        </p:spPr>
        <p:txBody>
          <a:bodyPr>
            <a:normAutofit/>
          </a:bodyPr>
          <a:lstStyle/>
          <a:p>
            <a:r>
              <a:rPr lang="en-US" sz="3600" dirty="0">
                <a:latin typeface="Bahnschrift SemiBold SemiConden" panose="020B0502040204020203" pitchFamily="34" charset="0"/>
              </a:rPr>
              <a:t>Selenium WebDriver</a:t>
            </a:r>
            <a:endParaRPr lang="en-US" sz="3600" dirty="0"/>
          </a:p>
        </p:txBody>
      </p:sp>
    </p:spTree>
    <p:extLst>
      <p:ext uri="{BB962C8B-B14F-4D97-AF65-F5344CB8AC3E}">
        <p14:creationId xmlns:p14="http://schemas.microsoft.com/office/powerpoint/2010/main" val="1448001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2743" y="1610106"/>
            <a:ext cx="7545457" cy="3637788"/>
          </a:xfrm>
        </p:spPr>
        <p:txBody>
          <a:bodyPr/>
          <a:lstStyle/>
          <a:p>
            <a:r>
              <a:rPr lang="en-US" b="1" dirty="0">
                <a:latin typeface="Bahnschrift Light" panose="020B0502040204020203" pitchFamily="34" charset="0"/>
              </a:rPr>
              <a:t>Page Objects</a:t>
            </a:r>
          </a:p>
          <a:p>
            <a:pPr lvl="2">
              <a:lnSpc>
                <a:spcPct val="150000"/>
              </a:lnSpc>
            </a:pPr>
            <a:r>
              <a:rPr lang="en-US" dirty="0">
                <a:latin typeface="Bahnschrift Light" panose="020B0502040204020203" pitchFamily="34" charset="0"/>
              </a:rPr>
              <a:t>OO Library that separates test code into an MVC pattern bringing OOP to test scripts</a:t>
            </a:r>
          </a:p>
          <a:p>
            <a:pPr lvl="2">
              <a:lnSpc>
                <a:spcPct val="150000"/>
              </a:lnSpc>
            </a:pPr>
            <a:r>
              <a:rPr lang="en-US" dirty="0">
                <a:latin typeface="Bahnschrift Light" panose="020B0502040204020203" pitchFamily="34" charset="0"/>
              </a:rPr>
              <a:t>Language neutral pattern for representing a complete page or position of a page in an OO manner</a:t>
            </a:r>
          </a:p>
          <a:p>
            <a:pPr lvl="2">
              <a:lnSpc>
                <a:spcPct val="150000"/>
              </a:lnSpc>
            </a:pPr>
            <a:r>
              <a:rPr lang="en-US" dirty="0">
                <a:latin typeface="Bahnschrift Light" panose="020B0502040204020203" pitchFamily="34" charset="0"/>
              </a:rPr>
              <a:t>Requires Language specific coding</a:t>
            </a:r>
          </a:p>
          <a:p>
            <a:pPr lvl="2">
              <a:lnSpc>
                <a:spcPct val="150000"/>
              </a:lnSpc>
            </a:pPr>
            <a:r>
              <a:rPr lang="en-US" dirty="0">
                <a:latin typeface="Bahnschrift Light" panose="020B0502040204020203" pitchFamily="34" charset="0"/>
              </a:rPr>
              <a:t>Used for maintenance, script cascading, enhanced script readability/functionality</a:t>
            </a:r>
          </a:p>
          <a:p>
            <a:pPr marL="285750" lvl="1" indent="-285750" algn="l">
              <a:buFont typeface="Arial" panose="020B0604020202020204" pitchFamily="34" charset="0"/>
              <a:buChar char="•"/>
            </a:pPr>
            <a:endParaRPr lang="en-US" dirty="0">
              <a:latin typeface="Bahnschrift Light" panose="020B0502040204020203" pitchFamily="34" charset="0"/>
            </a:endParaRPr>
          </a:p>
          <a:p>
            <a:pPr lvl="1"/>
            <a:endParaRPr lang="en-US" dirty="0">
              <a:latin typeface="Bahnschrift Light" panose="020B0502040204020203" pitchFamily="34" charset="0"/>
            </a:endParaRPr>
          </a:p>
        </p:txBody>
      </p:sp>
      <p:sp>
        <p:nvSpPr>
          <p:cNvPr id="2" name="Title 1"/>
          <p:cNvSpPr>
            <a:spLocks noGrp="1"/>
          </p:cNvSpPr>
          <p:nvPr>
            <p:ph type="title"/>
          </p:nvPr>
        </p:nvSpPr>
        <p:spPr>
          <a:xfrm>
            <a:off x="912743" y="609600"/>
            <a:ext cx="5109709" cy="914400"/>
          </a:xfrm>
        </p:spPr>
        <p:txBody>
          <a:bodyPr>
            <a:normAutofit/>
          </a:bodyPr>
          <a:lstStyle/>
          <a:p>
            <a:r>
              <a:rPr lang="en-US" sz="3600" b="1" dirty="0">
                <a:latin typeface="Bahnschrift SemiBold SemiConden" panose="020B0502040204020203" pitchFamily="34" charset="0"/>
              </a:rPr>
              <a:t>Selenium </a:t>
            </a:r>
            <a:r>
              <a:rPr lang="en-US" sz="3600" b="1" dirty="0" err="1">
                <a:latin typeface="Bahnschrift SemiBold SemiConden" panose="020B0502040204020203" pitchFamily="34" charset="0"/>
              </a:rPr>
              <a:t>WebDriver</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117751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0" y="1295400"/>
            <a:ext cx="7772400" cy="4419600"/>
          </a:xfrm>
        </p:spPr>
        <p:txBody>
          <a:bodyPr>
            <a:normAutofit/>
          </a:bodyPr>
          <a:lstStyle/>
          <a:p>
            <a:r>
              <a:rPr lang="en-US" sz="2400" b="1" dirty="0">
                <a:latin typeface="Bahnschrift Light" panose="020B0502040204020203" pitchFamily="34" charset="0"/>
              </a:rPr>
              <a:t>Scripts and Page Objects</a:t>
            </a:r>
          </a:p>
          <a:p>
            <a:pPr lvl="1"/>
            <a:r>
              <a:rPr lang="en-US" sz="2000" dirty="0">
                <a:latin typeface="Bahnschrift Light" panose="020B0502040204020203" pitchFamily="34" charset="0"/>
              </a:rPr>
              <a:t>Scripts are more procedural while Page Objects are detail oriented</a:t>
            </a:r>
          </a:p>
          <a:p>
            <a:pPr lvl="1"/>
            <a:r>
              <a:rPr lang="en-US" sz="2000" dirty="0">
                <a:latin typeface="Bahnschrift Light" panose="020B0502040204020203" pitchFamily="34" charset="0"/>
              </a:rPr>
              <a:t>Locators appear once in all Page Objects of a page and do not cross Page Object boundaries</a:t>
            </a:r>
          </a:p>
          <a:p>
            <a:pPr lvl="1"/>
            <a:r>
              <a:rPr lang="en-US" sz="2000" dirty="0">
                <a:latin typeface="Bahnschrift Light" panose="020B0502040204020203" pitchFamily="34" charset="0"/>
              </a:rPr>
              <a:t>Uses Elements, Actions and Synchronization</a:t>
            </a:r>
          </a:p>
          <a:p>
            <a:pPr lvl="1"/>
            <a:r>
              <a:rPr lang="en-US" sz="2000" dirty="0">
                <a:latin typeface="Bahnschrift Light" panose="020B0502040204020203" pitchFamily="34" charset="0"/>
              </a:rPr>
              <a:t>Order of Operation</a:t>
            </a:r>
          </a:p>
          <a:p>
            <a:pPr lvl="8"/>
            <a:r>
              <a:rPr lang="en-US" sz="1600" dirty="0">
                <a:latin typeface="Bahnschrift Light" panose="020B0502040204020203" pitchFamily="34" charset="0"/>
              </a:rPr>
              <a:t>Locator</a:t>
            </a:r>
          </a:p>
          <a:p>
            <a:pPr lvl="8"/>
            <a:r>
              <a:rPr lang="en-US" sz="1600" dirty="0">
                <a:latin typeface="Bahnschrift Light" panose="020B0502040204020203" pitchFamily="34" charset="0"/>
              </a:rPr>
              <a:t>Element Implementation</a:t>
            </a:r>
          </a:p>
          <a:p>
            <a:pPr lvl="8"/>
            <a:r>
              <a:rPr lang="en-US" sz="1600" dirty="0">
                <a:latin typeface="Bahnschrift Light" panose="020B0502040204020203" pitchFamily="34" charset="0"/>
              </a:rPr>
              <a:t>Add Elements to Page Objects</a:t>
            </a:r>
          </a:p>
          <a:p>
            <a:pPr lvl="8"/>
            <a:r>
              <a:rPr lang="en-US" sz="1600" dirty="0">
                <a:latin typeface="Bahnschrift Light" panose="020B0502040204020203" pitchFamily="34" charset="0"/>
              </a:rPr>
              <a:t>Actions</a:t>
            </a:r>
          </a:p>
        </p:txBody>
      </p:sp>
      <p:sp>
        <p:nvSpPr>
          <p:cNvPr id="2" name="Title 1"/>
          <p:cNvSpPr>
            <a:spLocks noGrp="1"/>
          </p:cNvSpPr>
          <p:nvPr>
            <p:ph type="title"/>
          </p:nvPr>
        </p:nvSpPr>
        <p:spPr>
          <a:xfrm>
            <a:off x="762000" y="342177"/>
            <a:ext cx="6571343" cy="724623"/>
          </a:xfrm>
        </p:spPr>
        <p:txBody>
          <a:bodyPr>
            <a:normAutofit/>
          </a:bodyPr>
          <a:lstStyle/>
          <a:p>
            <a:r>
              <a:rPr lang="en-US" sz="3600" dirty="0">
                <a:latin typeface="Bahnschrift SemiBold SemiConden" panose="020B0502040204020203" pitchFamily="34" charset="0"/>
              </a:rPr>
              <a:t>Selenium </a:t>
            </a:r>
            <a:r>
              <a:rPr lang="en-US" sz="3600" dirty="0" err="1">
                <a:latin typeface="Bahnschrift SemiBold SemiConden" panose="020B0502040204020203" pitchFamily="34" charset="0"/>
              </a:rPr>
              <a:t>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326505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533400" y="2020824"/>
            <a:ext cx="8153400" cy="3313176"/>
          </a:xfrm>
        </p:spPr>
        <p:txBody>
          <a:bodyPr/>
          <a:lstStyle/>
          <a:p>
            <a:pPr lvl="1"/>
            <a:r>
              <a:rPr lang="en-US" sz="2000" dirty="0">
                <a:latin typeface="Bahnschrift Light" panose="020B0502040204020203" pitchFamily="34" charset="0"/>
              </a:rPr>
              <a:t>Do not create the Page Object all at once, build test incrementally</a:t>
            </a:r>
          </a:p>
          <a:p>
            <a:pPr lvl="1"/>
            <a:r>
              <a:rPr lang="en-US" sz="2000" dirty="0">
                <a:latin typeface="Bahnschrift Light" panose="020B0502040204020203" pitchFamily="34" charset="0"/>
              </a:rPr>
              <a:t>Scripts Should </a:t>
            </a:r>
          </a:p>
          <a:p>
            <a:pPr lvl="2"/>
            <a:r>
              <a:rPr lang="en-US" sz="2000" dirty="0">
                <a:latin typeface="Bahnschrift Light" panose="020B0502040204020203" pitchFamily="34" charset="0"/>
              </a:rPr>
              <a:t>Not contain any synchronization code</a:t>
            </a:r>
          </a:p>
          <a:p>
            <a:pPr lvl="2"/>
            <a:r>
              <a:rPr lang="en-US" sz="2000" dirty="0">
                <a:latin typeface="Bahnschrift Light" panose="020B0502040204020203" pitchFamily="34" charset="0"/>
              </a:rPr>
              <a:t>Not contain any Driver API calls (promotes changes to Selenium or other technology without changing the scripts)</a:t>
            </a:r>
          </a:p>
          <a:p>
            <a:pPr lvl="2"/>
            <a:r>
              <a:rPr lang="en-US" sz="2000" dirty="0">
                <a:latin typeface="Bahnschrift Light" panose="020B0502040204020203" pitchFamily="34" charset="0"/>
              </a:rPr>
              <a:t>Has asserts (determination of results)</a:t>
            </a:r>
          </a:p>
          <a:p>
            <a:endParaRPr lang="en-US" dirty="0">
              <a:latin typeface="Bahnschrift Light" panose="020B0502040204020203" pitchFamily="34" charset="0"/>
            </a:endParaRPr>
          </a:p>
        </p:txBody>
      </p:sp>
      <p:sp>
        <p:nvSpPr>
          <p:cNvPr id="3" name="Title 2"/>
          <p:cNvSpPr>
            <a:spLocks noGrp="1"/>
          </p:cNvSpPr>
          <p:nvPr>
            <p:ph type="title"/>
          </p:nvPr>
        </p:nvSpPr>
        <p:spPr>
          <a:xfrm>
            <a:off x="914400" y="762000"/>
            <a:ext cx="6571343" cy="774566"/>
          </a:xfrm>
        </p:spPr>
        <p:txBody>
          <a:bodyPr>
            <a:normAutofit/>
          </a:bodyPr>
          <a:lstStyle/>
          <a:p>
            <a:r>
              <a:rPr lang="en-US" sz="3600" dirty="0">
                <a:latin typeface="Bahnschrift SemiBold SemiConden" panose="020B0502040204020203" pitchFamily="34" charset="0"/>
              </a:rPr>
              <a:t>Selenium </a:t>
            </a:r>
            <a:r>
              <a:rPr lang="en-US" sz="3600" dirty="0" err="1">
                <a:latin typeface="Bahnschrift SemiBold SemiConden" panose="020B0502040204020203" pitchFamily="34" charset="0"/>
              </a:rPr>
              <a:t>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336265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277112"/>
            <a:ext cx="8153400" cy="4303776"/>
          </a:xfrm>
        </p:spPr>
        <p:txBody>
          <a:bodyPr>
            <a:normAutofit/>
          </a:bodyPr>
          <a:lstStyle/>
          <a:p>
            <a:r>
              <a:rPr lang="en-US" b="1" dirty="0">
                <a:latin typeface="Bahnschrift Light" panose="020B0502040204020203" pitchFamily="34" charset="0"/>
              </a:rPr>
              <a:t>Driver Implementations</a:t>
            </a:r>
          </a:p>
          <a:p>
            <a:pPr lvl="1"/>
            <a:r>
              <a:rPr lang="en-US" b="1" dirty="0" err="1">
                <a:latin typeface="Bahnschrift Light" panose="020B0502040204020203" pitchFamily="34" charset="0"/>
              </a:rPr>
              <a:t>HtmlUnitDriver</a:t>
            </a:r>
            <a:endParaRPr lang="en-US" b="1" dirty="0">
              <a:latin typeface="Bahnschrift Light" panose="020B0502040204020203" pitchFamily="34" charset="0"/>
            </a:endParaRPr>
          </a:p>
          <a:p>
            <a:pPr lvl="2"/>
            <a:r>
              <a:rPr lang="en-US" dirty="0">
                <a:latin typeface="Bahnschrift Light" panose="020B0502040204020203" pitchFamily="34" charset="0"/>
              </a:rPr>
              <a:t>The fastest and most lightweight implementation of </a:t>
            </a:r>
            <a:r>
              <a:rPr lang="en-US" dirty="0" err="1">
                <a:latin typeface="Bahnschrift Light" panose="020B0502040204020203" pitchFamily="34" charset="0"/>
              </a:rPr>
              <a:t>WebDriver</a:t>
            </a:r>
            <a:endParaRPr lang="en-US" dirty="0">
              <a:latin typeface="Bahnschrift Light" panose="020B0502040204020203" pitchFamily="34" charset="0"/>
            </a:endParaRPr>
          </a:p>
          <a:p>
            <a:pPr lvl="2"/>
            <a:r>
              <a:rPr lang="en-US" dirty="0" err="1">
                <a:latin typeface="Bahnschrift Light" panose="020B0502040204020203" pitchFamily="34" charset="0"/>
              </a:rPr>
              <a:t>HtmlUnit</a:t>
            </a:r>
            <a:r>
              <a:rPr lang="en-US" dirty="0">
                <a:latin typeface="Bahnschrift Light" panose="020B0502040204020203" pitchFamily="34" charset="0"/>
              </a:rPr>
              <a:t> is a java based implementation of a </a:t>
            </a:r>
            <a:r>
              <a:rPr lang="en-US" dirty="0" err="1">
                <a:latin typeface="Bahnschrift Light" panose="020B0502040204020203" pitchFamily="34" charset="0"/>
              </a:rPr>
              <a:t>WebBrowser</a:t>
            </a:r>
            <a:r>
              <a:rPr lang="en-US" dirty="0">
                <a:latin typeface="Bahnschrift Light" panose="020B0502040204020203" pitchFamily="34" charset="0"/>
              </a:rPr>
              <a:t> without a GUI</a:t>
            </a:r>
          </a:p>
          <a:p>
            <a:pPr lvl="2"/>
            <a:r>
              <a:rPr lang="en-US" dirty="0">
                <a:latin typeface="Bahnschrift Light" panose="020B0502040204020203" pitchFamily="34" charset="0"/>
              </a:rPr>
              <a:t>For any language binding (other than java) the Selenium Server is required to use this driver</a:t>
            </a:r>
          </a:p>
          <a:p>
            <a:pPr lvl="2"/>
            <a:r>
              <a:rPr lang="en-US" dirty="0">
                <a:latin typeface="Bahnschrift Light" panose="020B0502040204020203" pitchFamily="34" charset="0"/>
              </a:rPr>
              <a:t>A pure Java solution and so it is platform independent</a:t>
            </a:r>
          </a:p>
          <a:p>
            <a:pPr lvl="2"/>
            <a:r>
              <a:rPr lang="en-US" dirty="0">
                <a:latin typeface="Bahnschrift Light" panose="020B0502040204020203" pitchFamily="34" charset="0"/>
              </a:rPr>
              <a:t>Supports JavaScript but emulates other browsers’ JavaScript </a:t>
            </a:r>
            <a:r>
              <a:rPr lang="en-US" dirty="0" err="1">
                <a:latin typeface="Bahnschrift Light" panose="020B0502040204020203" pitchFamily="34" charset="0"/>
              </a:rPr>
              <a:t>behaviour</a:t>
            </a:r>
            <a:endParaRPr lang="en-US" dirty="0">
              <a:latin typeface="Bahnschrift Light" panose="020B0502040204020203" pitchFamily="34" charset="0"/>
            </a:endParaRPr>
          </a:p>
          <a:p>
            <a:pPr lvl="1"/>
            <a:r>
              <a:rPr lang="en-US" b="1" dirty="0" err="1">
                <a:latin typeface="Bahnschrift Light" panose="020B0502040204020203" pitchFamily="34" charset="0"/>
              </a:rPr>
              <a:t>FireFox</a:t>
            </a:r>
            <a:r>
              <a:rPr lang="en-US" b="1" dirty="0">
                <a:latin typeface="Bahnschrift Light" panose="020B0502040204020203" pitchFamily="34" charset="0"/>
              </a:rPr>
              <a:t> Driver</a:t>
            </a:r>
          </a:p>
          <a:p>
            <a:pPr lvl="2"/>
            <a:r>
              <a:rPr lang="en-US" dirty="0">
                <a:latin typeface="Bahnschrift Light" panose="020B0502040204020203" pitchFamily="34" charset="0"/>
              </a:rPr>
              <a:t>Controls the Firefox browser using a Firefox plugin</a:t>
            </a:r>
          </a:p>
          <a:p>
            <a:pPr lvl="2"/>
            <a:r>
              <a:rPr lang="en-US" dirty="0">
                <a:latin typeface="Bahnschrift Light" panose="020B0502040204020203" pitchFamily="34" charset="0"/>
              </a:rPr>
              <a:t>Runs in a real browser and supports JavaScript</a:t>
            </a:r>
          </a:p>
          <a:p>
            <a:pPr lvl="2"/>
            <a:r>
              <a:rPr lang="en-US" dirty="0">
                <a:latin typeface="Bahnschrift Light" panose="020B0502040204020203" pitchFamily="34" charset="0"/>
              </a:rPr>
              <a:t>Faster than the Internet Explorer Driver but slower than </a:t>
            </a:r>
            <a:r>
              <a:rPr lang="en-US" dirty="0" err="1">
                <a:latin typeface="Bahnschrift Light" panose="020B0502040204020203" pitchFamily="34" charset="0"/>
              </a:rPr>
              <a:t>HtmlUnitDriver</a:t>
            </a:r>
            <a:endParaRPr lang="en-US" dirty="0">
              <a:latin typeface="Bahnschrift Light" panose="020B0502040204020203" pitchFamily="34" charset="0"/>
            </a:endParaRPr>
          </a:p>
        </p:txBody>
      </p:sp>
      <p:sp>
        <p:nvSpPr>
          <p:cNvPr id="2" name="Title 1"/>
          <p:cNvSpPr>
            <a:spLocks noGrp="1"/>
          </p:cNvSpPr>
          <p:nvPr>
            <p:ph type="title"/>
          </p:nvPr>
        </p:nvSpPr>
        <p:spPr>
          <a:xfrm>
            <a:off x="685800" y="457201"/>
            <a:ext cx="6571343" cy="762000"/>
          </a:xfrm>
        </p:spPr>
        <p:txBody>
          <a:bodyPr>
            <a:normAutofit/>
          </a:bodyPr>
          <a:lstStyle/>
          <a:p>
            <a:r>
              <a:rPr lang="en-US" sz="3600" dirty="0">
                <a:latin typeface="Bahnschrift SemiBold SemiConden" panose="020B0502040204020203" pitchFamily="34" charset="0"/>
              </a:rPr>
              <a:t>Selenium </a:t>
            </a:r>
            <a:r>
              <a:rPr lang="en-US" sz="3600" dirty="0" err="1">
                <a:latin typeface="Bahnschrift SemiBold SemiConden" panose="020B0502040204020203" pitchFamily="34" charset="0"/>
              </a:rPr>
              <a:t>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2919461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4191000"/>
          </a:xfrm>
        </p:spPr>
        <p:txBody>
          <a:bodyPr>
            <a:normAutofit/>
          </a:bodyPr>
          <a:lstStyle/>
          <a:p>
            <a:pPr lvl="1"/>
            <a:r>
              <a:rPr lang="en-US" sz="1800" dirty="0">
                <a:latin typeface="Bahnschrift Light" panose="020B0502040204020203" pitchFamily="34" charset="0"/>
              </a:rPr>
              <a:t>Internet Explorer Driver</a:t>
            </a:r>
          </a:p>
          <a:p>
            <a:pPr lvl="2"/>
            <a:r>
              <a:rPr lang="en-US" sz="1800" dirty="0">
                <a:latin typeface="Bahnschrift Light" panose="020B0502040204020203" pitchFamily="34" charset="0"/>
              </a:rPr>
              <a:t>This driver is controlled by a .</a:t>
            </a:r>
            <a:r>
              <a:rPr lang="en-US" sz="1800" dirty="0" err="1">
                <a:latin typeface="Bahnschrift Light" panose="020B0502040204020203" pitchFamily="34" charset="0"/>
              </a:rPr>
              <a:t>dll</a:t>
            </a:r>
            <a:r>
              <a:rPr lang="en-US" sz="1800" dirty="0">
                <a:latin typeface="Bahnschrift Light" panose="020B0502040204020203" pitchFamily="34" charset="0"/>
              </a:rPr>
              <a:t> files and is thus only available on Windows OS</a:t>
            </a:r>
          </a:p>
          <a:p>
            <a:pPr lvl="2"/>
            <a:r>
              <a:rPr lang="en-US" sz="1800" dirty="0">
                <a:latin typeface="Bahnschrift Light" panose="020B0502040204020203" pitchFamily="34" charset="0"/>
              </a:rPr>
              <a:t>Each Selenium release has its core functionality tested against versions 6, 7 and 8 on XP, and 9 on Windows7</a:t>
            </a:r>
          </a:p>
          <a:p>
            <a:pPr lvl="2"/>
            <a:r>
              <a:rPr lang="en-US" sz="1800" dirty="0">
                <a:latin typeface="Bahnschrift Light" panose="020B0502040204020203" pitchFamily="34" charset="0"/>
              </a:rPr>
              <a:t>Runs in a real browser and supports JavaScript </a:t>
            </a:r>
          </a:p>
          <a:p>
            <a:pPr lvl="2"/>
            <a:r>
              <a:rPr lang="en-US" sz="1800" dirty="0" err="1">
                <a:latin typeface="Bahnschrift Light" panose="020B0502040204020203" pitchFamily="34" charset="0"/>
              </a:rPr>
              <a:t>XPath</a:t>
            </a:r>
            <a:r>
              <a:rPr lang="en-US" sz="1800" dirty="0">
                <a:latin typeface="Bahnschrift Light" panose="020B0502040204020203" pitchFamily="34" charset="0"/>
              </a:rPr>
              <a:t> is not natively supported in most versions</a:t>
            </a:r>
          </a:p>
          <a:p>
            <a:pPr lvl="2"/>
            <a:r>
              <a:rPr lang="en-US" sz="1800" dirty="0">
                <a:latin typeface="Bahnschrift Light" panose="020B0502040204020203" pitchFamily="34" charset="0"/>
              </a:rPr>
              <a:t>CSS is not natively supported in versions 6 and 7</a:t>
            </a:r>
          </a:p>
          <a:p>
            <a:pPr lvl="2"/>
            <a:r>
              <a:rPr lang="en-US" sz="1800" dirty="0">
                <a:latin typeface="Bahnschrift Light" panose="020B0502040204020203" pitchFamily="34" charset="0"/>
              </a:rPr>
              <a:t>CSS selectors in IE 8 and 9 are native, but those browsers don’t fully support CSS3</a:t>
            </a:r>
          </a:p>
          <a:p>
            <a:endParaRPr lang="en-US" sz="2400" dirty="0">
              <a:latin typeface="Bahnschrift Light" panose="020B0502040204020203" pitchFamily="34" charset="0"/>
            </a:endParaRPr>
          </a:p>
        </p:txBody>
      </p:sp>
      <p:sp>
        <p:nvSpPr>
          <p:cNvPr id="3" name="Title 2"/>
          <p:cNvSpPr>
            <a:spLocks noGrp="1"/>
          </p:cNvSpPr>
          <p:nvPr>
            <p:ph type="title"/>
          </p:nvPr>
        </p:nvSpPr>
        <p:spPr>
          <a:xfrm>
            <a:off x="914400" y="457201"/>
            <a:ext cx="6571343" cy="762000"/>
          </a:xfrm>
        </p:spPr>
        <p:txBody>
          <a:bodyPr>
            <a:normAutofit/>
          </a:bodyPr>
          <a:lstStyle/>
          <a:p>
            <a:r>
              <a:rPr lang="en-US" sz="3600" dirty="0">
                <a:latin typeface="Bahnschrift SemiBold SemiConden" panose="020B0502040204020203" pitchFamily="34" charset="0"/>
              </a:rPr>
              <a:t>Selenium </a:t>
            </a:r>
            <a:r>
              <a:rPr lang="en-US" sz="3600" dirty="0" err="1">
                <a:latin typeface="Bahnschrift SemiBold SemiConden" panose="020B0502040204020203" pitchFamily="34" charset="0"/>
              </a:rPr>
              <a:t>WebDriver</a:t>
            </a:r>
            <a:endParaRPr lang="en-US" sz="3600" dirty="0">
              <a:latin typeface="Bahnschrift SemiBold SemiConden" panose="020B0502040204020203" pitchFamily="34" charset="0"/>
            </a:endParaRPr>
          </a:p>
        </p:txBody>
      </p:sp>
    </p:spTree>
    <p:extLst>
      <p:ext uri="{BB962C8B-B14F-4D97-AF65-F5344CB8AC3E}">
        <p14:creationId xmlns:p14="http://schemas.microsoft.com/office/powerpoint/2010/main" val="4120801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391412"/>
            <a:ext cx="8001000" cy="4075176"/>
          </a:xfrm>
        </p:spPr>
        <p:txBody>
          <a:bodyPr>
            <a:normAutofit lnSpcReduction="10000"/>
          </a:bodyPr>
          <a:lstStyle/>
          <a:p>
            <a:r>
              <a:rPr lang="en-US" sz="2400" b="1" dirty="0">
                <a:latin typeface="Bahnschrift Light" panose="020B0502040204020203" pitchFamily="34" charset="0"/>
              </a:rPr>
              <a:t>Driver Implementation</a:t>
            </a:r>
          </a:p>
          <a:p>
            <a:pPr lvl="1"/>
            <a:r>
              <a:rPr lang="en-US" sz="1800" b="1" dirty="0">
                <a:latin typeface="Bahnschrift Light" panose="020B0502040204020203" pitchFamily="34" charset="0"/>
              </a:rPr>
              <a:t>Chrome Driver</a:t>
            </a:r>
          </a:p>
          <a:p>
            <a:pPr lvl="2"/>
            <a:r>
              <a:rPr lang="en-US" sz="1800" dirty="0">
                <a:latin typeface="Bahnschrift Light" panose="020B0502040204020203" pitchFamily="34" charset="0"/>
              </a:rPr>
              <a:t>Chrome Driver is maintained / supported by the Chromium Project</a:t>
            </a:r>
          </a:p>
          <a:p>
            <a:pPr lvl="2"/>
            <a:r>
              <a:rPr lang="en-US" sz="1800" dirty="0" err="1">
                <a:latin typeface="Bahnschrift Light" panose="020B0502040204020203" pitchFamily="34" charset="0"/>
              </a:rPr>
              <a:t>WebDriver</a:t>
            </a:r>
            <a:r>
              <a:rPr lang="en-US" sz="1800" dirty="0">
                <a:latin typeface="Bahnschrift Light" panose="020B0502040204020203" pitchFamily="34" charset="0"/>
              </a:rPr>
              <a:t> works with Chrome through the </a:t>
            </a:r>
            <a:r>
              <a:rPr lang="en-US" sz="1800" dirty="0" err="1">
                <a:latin typeface="Bahnschrift Light" panose="020B0502040204020203" pitchFamily="34" charset="0"/>
              </a:rPr>
              <a:t>chromedriver</a:t>
            </a:r>
            <a:r>
              <a:rPr lang="en-US" sz="1800" dirty="0">
                <a:latin typeface="Bahnschrift Light" panose="020B0502040204020203" pitchFamily="34" charset="0"/>
              </a:rPr>
              <a:t> binary (found on the chromium project’s download page)</a:t>
            </a:r>
          </a:p>
          <a:p>
            <a:pPr lvl="2"/>
            <a:r>
              <a:rPr lang="en-US" sz="1800" dirty="0">
                <a:latin typeface="Bahnschrift Light" panose="020B0502040204020203" pitchFamily="34" charset="0"/>
              </a:rPr>
              <a:t>Runs in a real browser and supports JavaScript</a:t>
            </a:r>
          </a:p>
          <a:p>
            <a:pPr lvl="2"/>
            <a:r>
              <a:rPr lang="en-US" sz="1800" dirty="0">
                <a:latin typeface="Bahnschrift Light" panose="020B0502040204020203" pitchFamily="34" charset="0"/>
              </a:rPr>
              <a:t>Because Chrome is a </a:t>
            </a:r>
            <a:r>
              <a:rPr lang="en-US" sz="1800" dirty="0" err="1">
                <a:latin typeface="Bahnschrift Light" panose="020B0502040204020203" pitchFamily="34" charset="0"/>
              </a:rPr>
              <a:t>Webkit</a:t>
            </a:r>
            <a:r>
              <a:rPr lang="en-US" sz="1800" dirty="0">
                <a:latin typeface="Bahnschrift Light" panose="020B0502040204020203" pitchFamily="34" charset="0"/>
              </a:rPr>
              <a:t>-based browser, the Chrome Driver may allow you to verify that your site works in Safari. Note that since Chrome uses its own V8 JavaScript engine rather than Safari’s Nitro engine, JavaScript execution may differ</a:t>
            </a:r>
          </a:p>
          <a:p>
            <a:pPr lvl="2"/>
            <a:r>
              <a:rPr lang="en-US" sz="1800" dirty="0">
                <a:latin typeface="Bahnschrift Light" panose="020B0502040204020203" pitchFamily="34" charset="0"/>
              </a:rPr>
              <a:t>Slower than the Html Unit Driver</a:t>
            </a:r>
            <a:endParaRPr lang="en-US" sz="2400" dirty="0">
              <a:latin typeface="Bahnschrift Light" panose="020B0502040204020203" pitchFamily="34" charset="0"/>
            </a:endParaRPr>
          </a:p>
        </p:txBody>
      </p:sp>
      <p:sp>
        <p:nvSpPr>
          <p:cNvPr id="2" name="Title 1"/>
          <p:cNvSpPr>
            <a:spLocks noGrp="1"/>
          </p:cNvSpPr>
          <p:nvPr>
            <p:ph type="title"/>
          </p:nvPr>
        </p:nvSpPr>
        <p:spPr>
          <a:xfrm>
            <a:off x="762000" y="457201"/>
            <a:ext cx="6571343" cy="762000"/>
          </a:xfrm>
        </p:spPr>
        <p:txBody>
          <a:bodyPr>
            <a:normAutofit/>
          </a:bodyPr>
          <a:lstStyle/>
          <a:p>
            <a:r>
              <a:rPr lang="en-US" sz="3600" b="1" dirty="0">
                <a:latin typeface="Bahnschrift SemiBold SemiConden" panose="020B0502040204020203" pitchFamily="34" charset="0"/>
              </a:rPr>
              <a:t>Selenium </a:t>
            </a:r>
            <a:r>
              <a:rPr lang="en-US" sz="3600" b="1" dirty="0" err="1">
                <a:latin typeface="Bahnschrift SemiBold SemiConden" panose="020B0502040204020203" pitchFamily="34" charset="0"/>
              </a:rPr>
              <a:t>WebDriver</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183214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piece of paper&#10;&#10;Description automatically generated">
            <a:extLst>
              <a:ext uri="{FF2B5EF4-FFF2-40B4-BE49-F238E27FC236}">
                <a16:creationId xmlns:a16="http://schemas.microsoft.com/office/drawing/2014/main" id="{9D54F422-7C56-4D1F-BEB6-971A4F1EA12E}"/>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6829" t="18211" r="17959" b="8862"/>
          <a:stretch/>
        </p:blipFill>
        <p:spPr>
          <a:xfrm>
            <a:off x="1438030" y="1600200"/>
            <a:ext cx="6299201" cy="3962400"/>
          </a:xfrm>
        </p:spPr>
      </p:pic>
      <p:sp>
        <p:nvSpPr>
          <p:cNvPr id="3" name="Title 2">
            <a:extLst>
              <a:ext uri="{FF2B5EF4-FFF2-40B4-BE49-F238E27FC236}">
                <a16:creationId xmlns:a16="http://schemas.microsoft.com/office/drawing/2014/main" id="{E1B5EA5F-4169-49FF-AE7C-B7118FF1131F}"/>
              </a:ext>
            </a:extLst>
          </p:cNvPr>
          <p:cNvSpPr>
            <a:spLocks noGrp="1"/>
          </p:cNvSpPr>
          <p:nvPr>
            <p:ph type="title"/>
          </p:nvPr>
        </p:nvSpPr>
        <p:spPr>
          <a:xfrm>
            <a:off x="1143000" y="457200"/>
            <a:ext cx="6571343" cy="1049235"/>
          </a:xfrm>
        </p:spPr>
        <p:txBody>
          <a:bodyPr>
            <a:noAutofit/>
          </a:bodyPr>
          <a:lstStyle/>
          <a:p>
            <a:pPr algn="ctr"/>
            <a:r>
              <a:rPr lang="en-US" sz="3600" b="1" dirty="0">
                <a:latin typeface="Bahnschrift SemiBold SemiConden" panose="020B0502040204020203" pitchFamily="34" charset="0"/>
              </a:rPr>
              <a:t>ADVANTAGES &amp; DISADVANTAGES OF WEBDRIVER</a:t>
            </a:r>
            <a:endParaRPr lang="en-US" sz="3600" dirty="0"/>
          </a:p>
        </p:txBody>
      </p:sp>
    </p:spTree>
    <p:extLst>
      <p:ext uri="{BB962C8B-B14F-4D97-AF65-F5344CB8AC3E}">
        <p14:creationId xmlns:p14="http://schemas.microsoft.com/office/powerpoint/2010/main" val="253805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751E-B739-48BC-9647-262FD965AFBE}"/>
              </a:ext>
            </a:extLst>
          </p:cNvPr>
          <p:cNvSpPr>
            <a:spLocks noGrp="1"/>
          </p:cNvSpPr>
          <p:nvPr>
            <p:ph type="title"/>
          </p:nvPr>
        </p:nvSpPr>
        <p:spPr>
          <a:xfrm>
            <a:off x="1438916" y="1066801"/>
            <a:ext cx="6571343" cy="685800"/>
          </a:xfrm>
        </p:spPr>
        <p:txBody>
          <a:bodyPr>
            <a:normAutofit/>
          </a:bodyPr>
          <a:lstStyle/>
          <a:p>
            <a:r>
              <a:rPr lang="en-US" sz="3600" dirty="0">
                <a:latin typeface="Bahnschrift SemiBold SemiConden" panose="020B0502040204020203" pitchFamily="34" charset="0"/>
              </a:rPr>
              <a:t>Automation Test Life Cycle</a:t>
            </a:r>
          </a:p>
        </p:txBody>
      </p:sp>
      <p:pic>
        <p:nvPicPr>
          <p:cNvPr id="5" name="Content Placeholder 4" descr="A screenshot of a cell phone&#10;&#10;Description automatically generated">
            <a:extLst>
              <a:ext uri="{FF2B5EF4-FFF2-40B4-BE49-F238E27FC236}">
                <a16:creationId xmlns:a16="http://schemas.microsoft.com/office/drawing/2014/main" id="{66DE4BA3-DC90-41DE-8695-F989615AE0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7400" y="1981200"/>
            <a:ext cx="5334376" cy="3740784"/>
          </a:xfrm>
        </p:spPr>
      </p:pic>
    </p:spTree>
    <p:extLst>
      <p:ext uri="{BB962C8B-B14F-4D97-AF65-F5344CB8AC3E}">
        <p14:creationId xmlns:p14="http://schemas.microsoft.com/office/powerpoint/2010/main" val="555722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3581400"/>
          </a:xfrm>
        </p:spPr>
        <p:txBody>
          <a:bodyPr>
            <a:normAutofit/>
          </a:bodyPr>
          <a:lstStyle/>
          <a:p>
            <a:pPr lvl="1"/>
            <a:r>
              <a:rPr lang="en-US" sz="2000" b="1" dirty="0">
                <a:latin typeface="Bahnschrift Light" panose="020B0502040204020203" pitchFamily="34" charset="0"/>
              </a:rPr>
              <a:t>Opera Driver</a:t>
            </a:r>
          </a:p>
          <a:p>
            <a:pPr lvl="2"/>
            <a:r>
              <a:rPr lang="en-US" sz="2000" dirty="0">
                <a:latin typeface="Bahnschrift Light" panose="020B0502040204020203" pitchFamily="34" charset="0"/>
              </a:rPr>
              <a:t>See the </a:t>
            </a:r>
            <a:r>
              <a:rPr lang="en-US" sz="2000" dirty="0">
                <a:latin typeface="Bahnschrift Light" panose="020B0502040204020203" pitchFamily="34" charset="0"/>
                <a:hlinkClick r:id="rId2"/>
              </a:rPr>
              <a:t>Opera Driver wiki article</a:t>
            </a:r>
            <a:r>
              <a:rPr lang="en-US" sz="2000" dirty="0">
                <a:latin typeface="Bahnschrift Light" panose="020B0502040204020203" pitchFamily="34" charset="0"/>
              </a:rPr>
              <a:t> in the Selenium Wiki for information on using the Opera Driver</a:t>
            </a:r>
          </a:p>
          <a:p>
            <a:pPr lvl="1"/>
            <a:r>
              <a:rPr lang="en-US" sz="2000" b="1" dirty="0">
                <a:latin typeface="Bahnschrift Light" panose="020B0502040204020203" pitchFamily="34" charset="0"/>
              </a:rPr>
              <a:t>iOS Driver</a:t>
            </a:r>
          </a:p>
          <a:p>
            <a:pPr lvl="2"/>
            <a:r>
              <a:rPr lang="en-US" sz="2000" dirty="0">
                <a:latin typeface="Bahnschrift Light" panose="020B0502040204020203" pitchFamily="34" charset="0"/>
              </a:rPr>
              <a:t>See either the </a:t>
            </a:r>
            <a:r>
              <a:rPr lang="en-US" sz="2000" dirty="0" err="1">
                <a:latin typeface="Bahnschrift Light" panose="020B0502040204020203" pitchFamily="34" charset="0"/>
                <a:hlinkClick r:id="rId3"/>
              </a:rPr>
              <a:t>ios</a:t>
            </a:r>
            <a:r>
              <a:rPr lang="en-US" sz="2000" dirty="0">
                <a:latin typeface="Bahnschrift Light" panose="020B0502040204020203" pitchFamily="34" charset="0"/>
                <a:hlinkClick r:id="rId3"/>
              </a:rPr>
              <a:t>-driver</a:t>
            </a:r>
            <a:r>
              <a:rPr lang="en-US" sz="2000" dirty="0">
                <a:latin typeface="Bahnschrift Light" panose="020B0502040204020203" pitchFamily="34" charset="0"/>
              </a:rPr>
              <a:t> or </a:t>
            </a:r>
            <a:r>
              <a:rPr lang="en-US" sz="2000" dirty="0" err="1">
                <a:latin typeface="Bahnschrift Light" panose="020B0502040204020203" pitchFamily="34" charset="0"/>
                <a:hlinkClick r:id="rId4"/>
              </a:rPr>
              <a:t>appium</a:t>
            </a:r>
            <a:r>
              <a:rPr lang="en-US" sz="2000" dirty="0">
                <a:latin typeface="Bahnschrift Light" panose="020B0502040204020203" pitchFamily="34" charset="0"/>
              </a:rPr>
              <a:t> projects</a:t>
            </a:r>
          </a:p>
          <a:p>
            <a:pPr lvl="1"/>
            <a:r>
              <a:rPr lang="en-US" sz="2000" b="1" dirty="0">
                <a:latin typeface="Bahnschrift Light" panose="020B0502040204020203" pitchFamily="34" charset="0"/>
              </a:rPr>
              <a:t>Android Driver</a:t>
            </a:r>
          </a:p>
          <a:p>
            <a:pPr lvl="2"/>
            <a:r>
              <a:rPr lang="en-US" sz="2000" dirty="0">
                <a:latin typeface="Bahnschrift Light" panose="020B0502040204020203" pitchFamily="34" charset="0"/>
              </a:rPr>
              <a:t>See the </a:t>
            </a:r>
            <a:r>
              <a:rPr lang="en-US" sz="2000" dirty="0" err="1">
                <a:latin typeface="Bahnschrift Light" panose="020B0502040204020203" pitchFamily="34" charset="0"/>
                <a:hlinkClick r:id="rId5"/>
              </a:rPr>
              <a:t>Selendroid</a:t>
            </a:r>
            <a:r>
              <a:rPr lang="en-US" sz="2000" dirty="0">
                <a:latin typeface="Bahnschrift Light" panose="020B0502040204020203" pitchFamily="34" charset="0"/>
                <a:hlinkClick r:id="rId5"/>
              </a:rPr>
              <a:t> project</a:t>
            </a:r>
            <a:endParaRPr lang="en-US" sz="2800" dirty="0">
              <a:latin typeface="Bahnschrift Light" panose="020B0502040204020203" pitchFamily="34" charset="0"/>
            </a:endParaRPr>
          </a:p>
        </p:txBody>
      </p:sp>
      <p:sp>
        <p:nvSpPr>
          <p:cNvPr id="3" name="Title 2"/>
          <p:cNvSpPr>
            <a:spLocks noGrp="1"/>
          </p:cNvSpPr>
          <p:nvPr>
            <p:ph type="title"/>
          </p:nvPr>
        </p:nvSpPr>
        <p:spPr>
          <a:xfrm>
            <a:off x="914400" y="609601"/>
            <a:ext cx="6571343" cy="762000"/>
          </a:xfrm>
        </p:spPr>
        <p:txBody>
          <a:bodyPr>
            <a:normAutofit/>
          </a:bodyPr>
          <a:lstStyle/>
          <a:p>
            <a:r>
              <a:rPr lang="en-US" sz="3600" b="1" dirty="0">
                <a:latin typeface="Bahnschrift SemiBold SemiConden" panose="020B0502040204020203" pitchFamily="34" charset="0"/>
              </a:rPr>
              <a:t>Selenium </a:t>
            </a:r>
            <a:r>
              <a:rPr lang="en-US" sz="3600" b="1" dirty="0" err="1">
                <a:latin typeface="Bahnschrift SemiBold SemiConden" panose="020B0502040204020203" pitchFamily="34" charset="0"/>
              </a:rPr>
              <a:t>WebDriver</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2542368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75252" y="2209800"/>
            <a:ext cx="5943600" cy="2322576"/>
          </a:xfrm>
        </p:spPr>
        <p:txBody>
          <a:bodyPr>
            <a:normAutofit/>
          </a:bodyPr>
          <a:lstStyle/>
          <a:p>
            <a:r>
              <a:rPr lang="en-US" sz="2400" dirty="0">
                <a:latin typeface="Bahnschrift Light" panose="020B0502040204020203" pitchFamily="34" charset="0"/>
              </a:rPr>
              <a:t>Example Java Implementation</a:t>
            </a:r>
          </a:p>
          <a:p>
            <a:pPr lvl="1"/>
            <a:r>
              <a:rPr lang="en-US" sz="2000" dirty="0">
                <a:latin typeface="Bahnschrift Light" panose="020B0502040204020203" pitchFamily="34" charset="0"/>
                <a:hlinkClick r:id="rId2" action="ppaction://hlinkfile"/>
              </a:rPr>
              <a:t>LoginPage.java</a:t>
            </a:r>
            <a:endParaRPr lang="en-US" sz="2000" dirty="0">
              <a:latin typeface="Bahnschrift Light" panose="020B0502040204020203" pitchFamily="34" charset="0"/>
            </a:endParaRPr>
          </a:p>
          <a:p>
            <a:pPr lvl="1"/>
            <a:r>
              <a:rPr lang="en-US" sz="2000" dirty="0">
                <a:latin typeface="Bahnschrift Light" panose="020B0502040204020203" pitchFamily="34" charset="0"/>
                <a:hlinkClick r:id="rId3" action="ppaction://hlinkfile"/>
              </a:rPr>
              <a:t>HomePage.java</a:t>
            </a:r>
            <a:endParaRPr lang="en-US" sz="2000" dirty="0">
              <a:latin typeface="Bahnschrift Light" panose="020B0502040204020203" pitchFamily="34" charset="0"/>
            </a:endParaRPr>
          </a:p>
          <a:p>
            <a:pPr lvl="1"/>
            <a:r>
              <a:rPr lang="en-US" sz="2000" dirty="0">
                <a:latin typeface="Bahnschrift Light" panose="020B0502040204020203" pitchFamily="34" charset="0"/>
                <a:hlinkClick r:id="rId4" action="ppaction://hlinkfile"/>
              </a:rPr>
              <a:t>LoginTest.java</a:t>
            </a:r>
            <a:endParaRPr lang="en-US" sz="2000" dirty="0">
              <a:latin typeface="Bahnschrift Light" panose="020B0502040204020203" pitchFamily="34" charset="0"/>
            </a:endParaRPr>
          </a:p>
          <a:p>
            <a:pPr marL="457200" lvl="1" indent="0">
              <a:buNone/>
            </a:pPr>
            <a:endParaRPr lang="en-US" sz="1600" dirty="0">
              <a:latin typeface="Bahnschrift Light" panose="020B0502040204020203" pitchFamily="34" charset="0"/>
            </a:endParaRPr>
          </a:p>
        </p:txBody>
      </p:sp>
      <p:sp>
        <p:nvSpPr>
          <p:cNvPr id="2" name="Title 1"/>
          <p:cNvSpPr>
            <a:spLocks noGrp="1"/>
          </p:cNvSpPr>
          <p:nvPr>
            <p:ph type="title"/>
          </p:nvPr>
        </p:nvSpPr>
        <p:spPr>
          <a:xfrm>
            <a:off x="762000" y="609600"/>
            <a:ext cx="6571343" cy="795680"/>
          </a:xfrm>
        </p:spPr>
        <p:txBody>
          <a:bodyPr>
            <a:normAutofit/>
          </a:bodyPr>
          <a:lstStyle/>
          <a:p>
            <a:r>
              <a:rPr lang="en-US" sz="3600" b="1" dirty="0">
                <a:latin typeface="Bahnschrift SemiBold SemiConden" panose="020B0502040204020203" pitchFamily="34" charset="0"/>
              </a:rPr>
              <a:t>Selenium </a:t>
            </a:r>
            <a:r>
              <a:rPr lang="en-US" sz="3600" b="1" dirty="0" err="1">
                <a:latin typeface="Bahnschrift SemiBold SemiConden" panose="020B0502040204020203" pitchFamily="34" charset="0"/>
              </a:rPr>
              <a:t>WebDriver</a:t>
            </a:r>
            <a:endParaRPr lang="en-US" sz="3600" b="1" dirty="0">
              <a:latin typeface="Bahnschrift SemiBold SemiConden" panose="020B0502040204020203" pitchFamily="34" charset="0"/>
            </a:endParaRPr>
          </a:p>
        </p:txBody>
      </p:sp>
    </p:spTree>
    <p:extLst>
      <p:ext uri="{BB962C8B-B14F-4D97-AF65-F5344CB8AC3E}">
        <p14:creationId xmlns:p14="http://schemas.microsoft.com/office/powerpoint/2010/main" val="1244393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524000"/>
            <a:ext cx="8001000" cy="3541776"/>
          </a:xfrm>
        </p:spPr>
        <p:txBody>
          <a:bodyPr>
            <a:normAutofit/>
          </a:bodyPr>
          <a:lstStyle/>
          <a:p>
            <a:pPr marL="342900" indent="-342900" algn="l">
              <a:buFont typeface="Arial" panose="020B0604020202020204" pitchFamily="34" charset="0"/>
              <a:buChar char="•"/>
            </a:pPr>
            <a:r>
              <a:rPr lang="en-US" dirty="0">
                <a:latin typeface="Bahnschrift Light" panose="020B0502040204020203" pitchFamily="34" charset="0"/>
              </a:rPr>
              <a:t>In Selenium RC, the Selenium Server launches and kills browsers, interprets and runs the </a:t>
            </a:r>
            <a:r>
              <a:rPr lang="en-US" dirty="0" err="1">
                <a:latin typeface="Bahnschrift Light" panose="020B0502040204020203" pitchFamily="34" charset="0"/>
              </a:rPr>
              <a:t>Selenese</a:t>
            </a:r>
            <a:r>
              <a:rPr lang="en-US" dirty="0">
                <a:latin typeface="Bahnschrift Light" panose="020B0502040204020203" pitchFamily="34" charset="0"/>
              </a:rPr>
              <a:t> commands passed from the test program, and acts as an </a:t>
            </a:r>
            <a:r>
              <a:rPr lang="en-US" i="1" dirty="0">
                <a:latin typeface="Bahnschrift Light" panose="020B0502040204020203" pitchFamily="34" charset="0"/>
              </a:rPr>
              <a:t>HTTP proxy</a:t>
            </a:r>
            <a:r>
              <a:rPr lang="en-US" dirty="0">
                <a:latin typeface="Bahnschrift Light" panose="020B0502040204020203" pitchFamily="34" charset="0"/>
              </a:rPr>
              <a:t>, intercepting and verifying HTTP messages passed between the browser and the AUT</a:t>
            </a:r>
          </a:p>
          <a:p>
            <a:pPr marL="342900" indent="-342900" algn="l">
              <a:buFont typeface="Arial" panose="020B0604020202020204" pitchFamily="34" charset="0"/>
              <a:buChar char="•"/>
            </a:pPr>
            <a:r>
              <a:rPr lang="en-US" dirty="0">
                <a:latin typeface="Bahnschrift Light" panose="020B0502040204020203" pitchFamily="34" charset="0"/>
              </a:rPr>
              <a:t>Client libraries which provide the interface between each programming language and the Selenium RC Server.</a:t>
            </a:r>
          </a:p>
          <a:p>
            <a:pPr marL="342900" indent="-342900" algn="l">
              <a:buFont typeface="Arial" panose="020B0604020202020204" pitchFamily="34" charset="0"/>
              <a:buChar char="•"/>
            </a:pPr>
            <a:r>
              <a:rPr lang="en-US" dirty="0">
                <a:latin typeface="Bahnschrift Light" panose="020B0502040204020203" pitchFamily="34" charset="0"/>
              </a:rPr>
              <a:t>The primary task for using Selenium RC is to convert your </a:t>
            </a:r>
            <a:r>
              <a:rPr lang="en-US" dirty="0" err="1">
                <a:latin typeface="Bahnschrift Light" panose="020B0502040204020203" pitchFamily="34" charset="0"/>
              </a:rPr>
              <a:t>Selenese</a:t>
            </a:r>
            <a:r>
              <a:rPr lang="en-US" dirty="0">
                <a:latin typeface="Bahnschrift Light" panose="020B0502040204020203" pitchFamily="34" charset="0"/>
              </a:rPr>
              <a:t> into a programming language</a:t>
            </a:r>
          </a:p>
          <a:p>
            <a:endParaRPr lang="en-US" dirty="0">
              <a:latin typeface="Bahnschrift Light" panose="020B0502040204020203" pitchFamily="34" charset="0"/>
            </a:endParaRPr>
          </a:p>
        </p:txBody>
      </p:sp>
      <p:sp>
        <p:nvSpPr>
          <p:cNvPr id="2" name="Title 1"/>
          <p:cNvSpPr>
            <a:spLocks noGrp="1"/>
          </p:cNvSpPr>
          <p:nvPr>
            <p:ph type="title"/>
          </p:nvPr>
        </p:nvSpPr>
        <p:spPr>
          <a:xfrm>
            <a:off x="596349" y="457201"/>
            <a:ext cx="4280452" cy="762000"/>
          </a:xfrm>
        </p:spPr>
        <p:txBody>
          <a:bodyPr>
            <a:normAutofit/>
          </a:bodyPr>
          <a:lstStyle/>
          <a:p>
            <a:r>
              <a:rPr lang="en-US" sz="3600" dirty="0">
                <a:latin typeface="Bahnschrift SemiBold SemiConden" panose="020B0502040204020203" pitchFamily="34" charset="0"/>
              </a:rPr>
              <a:t>Selenium RC</a:t>
            </a:r>
          </a:p>
        </p:txBody>
      </p:sp>
    </p:spTree>
    <p:extLst>
      <p:ext uri="{BB962C8B-B14F-4D97-AF65-F5344CB8AC3E}">
        <p14:creationId xmlns:p14="http://schemas.microsoft.com/office/powerpoint/2010/main" val="246165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514600" y="1524000"/>
            <a:ext cx="44509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066800" y="762000"/>
            <a:ext cx="6571343" cy="685800"/>
          </a:xfrm>
        </p:spPr>
        <p:txBody>
          <a:bodyPr>
            <a:normAutofit/>
          </a:bodyPr>
          <a:lstStyle/>
          <a:p>
            <a:r>
              <a:rPr lang="en-US" sz="3600" dirty="0">
                <a:latin typeface="Bahnschrift SemiBold SemiConden" panose="020B0502040204020203" pitchFamily="34" charset="0"/>
              </a:rPr>
              <a:t>Selenium RC</a:t>
            </a:r>
          </a:p>
        </p:txBody>
      </p:sp>
    </p:spTree>
    <p:extLst>
      <p:ext uri="{BB962C8B-B14F-4D97-AF65-F5344CB8AC3E}">
        <p14:creationId xmlns:p14="http://schemas.microsoft.com/office/powerpoint/2010/main" val="3667474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642552664"/>
              </p:ext>
            </p:extLst>
          </p:nvPr>
        </p:nvGraphicFramePr>
        <p:xfrm>
          <a:off x="457200" y="2819400"/>
          <a:ext cx="8229600" cy="2183130"/>
        </p:xfrm>
        <a:graphic>
          <a:graphicData uri="http://schemas.openxmlformats.org/drawingml/2006/table">
            <a:tbl>
              <a:tblPr>
                <a:effectLst/>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14350">
                <a:tc>
                  <a:txBody>
                    <a:bodyPr/>
                    <a:lstStyle/>
                    <a:p>
                      <a:r>
                        <a:rPr lang="en-US" sz="1800" b="1" dirty="0">
                          <a:solidFill>
                            <a:schemeClr val="tx1"/>
                          </a:solidFill>
                          <a:latin typeface="Bahnschrift Light" panose="020B0502040204020203" pitchFamily="34" charset="0"/>
                        </a:rPr>
                        <a:t>open</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a:solidFill>
                            <a:schemeClr val="tx1"/>
                          </a:solidFill>
                          <a:latin typeface="Bahnschrift Light" panose="020B0502040204020203" pitchFamily="34" charset="0"/>
                        </a:rPr>
                        <a: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 </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514350">
                <a:tc>
                  <a:txBody>
                    <a:bodyPr/>
                    <a:lstStyle/>
                    <a:p>
                      <a:r>
                        <a:rPr lang="en-US" sz="1800" b="1" dirty="0">
                          <a:solidFill>
                            <a:schemeClr val="tx1"/>
                          </a:solidFill>
                          <a:latin typeface="Bahnschrift Light" panose="020B0502040204020203" pitchFamily="34" charset="0"/>
                        </a:rPr>
                        <a:t>type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q</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selenium </a:t>
                      </a:r>
                      <a:r>
                        <a:rPr lang="en-US" sz="1800" b="1" dirty="0" err="1">
                          <a:solidFill>
                            <a:schemeClr val="tx1"/>
                          </a:solidFill>
                          <a:latin typeface="Bahnschrift Light" panose="020B0502040204020203" pitchFamily="34" charset="0"/>
                        </a:rPr>
                        <a:t>rc</a:t>
                      </a:r>
                      <a:endParaRPr lang="en-US" sz="1800" b="1" dirty="0">
                        <a:solidFill>
                          <a:schemeClr val="tx1"/>
                        </a:solidFill>
                        <a:latin typeface="Bahnschrift Light" panose="020B0502040204020203" pitchFamily="34" charset="0"/>
                      </a:endParaRP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514350">
                <a:tc>
                  <a:txBody>
                    <a:bodyPr/>
                    <a:lstStyle/>
                    <a:p>
                      <a:r>
                        <a:rPr lang="en-US" sz="1800" b="1">
                          <a:solidFill>
                            <a:schemeClr val="tx1"/>
                          </a:solidFill>
                          <a:latin typeface="Bahnschrift Light" panose="020B0502040204020203" pitchFamily="34" charset="0"/>
                        </a:rPr>
                        <a:t>clickAndWait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err="1">
                          <a:solidFill>
                            <a:schemeClr val="tx1"/>
                          </a:solidFill>
                          <a:latin typeface="Bahnschrift Light" panose="020B0502040204020203" pitchFamily="34" charset="0"/>
                        </a:rPr>
                        <a:t>btnG</a:t>
                      </a:r>
                      <a:endParaRPr lang="en-US" sz="1800" b="1" dirty="0">
                        <a:solidFill>
                          <a:schemeClr val="tx1"/>
                        </a:solidFill>
                        <a:latin typeface="Bahnschrift Light" panose="020B0502040204020203" pitchFamily="34" charset="0"/>
                      </a:endParaRP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 </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514350">
                <a:tc>
                  <a:txBody>
                    <a:bodyPr/>
                    <a:lstStyle/>
                    <a:p>
                      <a:r>
                        <a:rPr lang="en-US" sz="1800" b="1" dirty="0" err="1">
                          <a:solidFill>
                            <a:schemeClr val="tx1"/>
                          </a:solidFill>
                          <a:latin typeface="Bahnschrift Light" panose="020B0502040204020203" pitchFamily="34" charset="0"/>
                        </a:rPr>
                        <a:t>assertTextPresent</a:t>
                      </a:r>
                      <a:endParaRPr lang="en-US" sz="1800" b="1" dirty="0">
                        <a:solidFill>
                          <a:schemeClr val="tx1"/>
                        </a:solidFill>
                        <a:latin typeface="Bahnschrift Light" panose="020B0502040204020203" pitchFamily="34" charset="0"/>
                      </a:endParaRP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Results * for selenium </a:t>
                      </a:r>
                      <a:r>
                        <a:rPr lang="en-US" sz="1800" b="1" dirty="0" err="1">
                          <a:solidFill>
                            <a:schemeClr val="tx1"/>
                          </a:solidFill>
                          <a:latin typeface="Bahnschrift Light" panose="020B0502040204020203" pitchFamily="34" charset="0"/>
                        </a:rPr>
                        <a:t>rc</a:t>
                      </a:r>
                      <a:endParaRPr lang="en-US" sz="1800" b="1" dirty="0">
                        <a:solidFill>
                          <a:schemeClr val="tx1"/>
                        </a:solidFill>
                        <a:latin typeface="Bahnschrift Light" panose="020B0502040204020203" pitchFamily="34" charset="0"/>
                      </a:endParaRP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1800" b="1" dirty="0">
                          <a:solidFill>
                            <a:schemeClr val="tx1"/>
                          </a:solidFill>
                          <a:latin typeface="Bahnschrift Light" panose="020B0502040204020203" pitchFamily="34" charset="0"/>
                        </a:rPr>
                        <a:t> </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533400" y="533401"/>
            <a:ext cx="6571343" cy="838200"/>
          </a:xfrm>
        </p:spPr>
        <p:txBody>
          <a:bodyPr>
            <a:normAutofit/>
          </a:bodyPr>
          <a:lstStyle/>
          <a:p>
            <a:r>
              <a:rPr lang="en-US" sz="3600" dirty="0">
                <a:latin typeface="Bahnschrift SemiBold SemiConden" panose="020B0502040204020203" pitchFamily="34" charset="0"/>
              </a:rPr>
              <a:t>Selenium RC</a:t>
            </a:r>
          </a:p>
        </p:txBody>
      </p:sp>
      <p:sp>
        <p:nvSpPr>
          <p:cNvPr id="5" name="TextBox 4"/>
          <p:cNvSpPr txBox="1"/>
          <p:nvPr/>
        </p:nvSpPr>
        <p:spPr>
          <a:xfrm>
            <a:off x="504825" y="2057400"/>
            <a:ext cx="3733800" cy="400110"/>
          </a:xfrm>
          <a:prstGeom prst="rect">
            <a:avLst/>
          </a:prstGeom>
          <a:noFill/>
        </p:spPr>
        <p:txBody>
          <a:bodyPr wrap="square" rtlCol="0">
            <a:spAutoFit/>
          </a:bodyPr>
          <a:lstStyle/>
          <a:p>
            <a:r>
              <a:rPr lang="en-US" sz="2000" b="1" dirty="0">
                <a:latin typeface="Bahnschrift Light" panose="020B0502040204020203" pitchFamily="34" charset="0"/>
              </a:rPr>
              <a:t>Sample Test Script</a:t>
            </a:r>
          </a:p>
        </p:txBody>
      </p:sp>
    </p:spTree>
    <p:extLst>
      <p:ext uri="{BB962C8B-B14F-4D97-AF65-F5344CB8AC3E}">
        <p14:creationId xmlns:p14="http://schemas.microsoft.com/office/powerpoint/2010/main" val="3156230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41074" y="1028700"/>
            <a:ext cx="8229600" cy="4800600"/>
          </a:xfrm>
        </p:spPr>
        <p:txBody>
          <a:bodyPr>
            <a:normAutofit fontScale="92500" lnSpcReduction="20000"/>
          </a:bodyPr>
          <a:lstStyle/>
          <a:p>
            <a:pPr marL="0" indent="0" algn="l">
              <a:lnSpc>
                <a:spcPct val="110000"/>
              </a:lnSpc>
              <a:buNone/>
            </a:pPr>
            <a:r>
              <a:rPr lang="en-US" sz="1100" dirty="0">
                <a:latin typeface="Bahnschrift Light" panose="020B0502040204020203" pitchFamily="34" charset="0"/>
              </a:rPr>
              <a:t> </a:t>
            </a:r>
            <a:r>
              <a:rPr lang="en-US" sz="1300" dirty="0">
                <a:latin typeface="Bahnschrift Light" panose="020B0502040204020203" pitchFamily="34" charset="0"/>
              </a:rPr>
              <a:t>/** Add </a:t>
            </a:r>
            <a:r>
              <a:rPr lang="en-US" sz="1300" dirty="0" err="1">
                <a:latin typeface="Bahnschrift Light" panose="020B0502040204020203" pitchFamily="34" charset="0"/>
              </a:rPr>
              <a:t>JUnit</a:t>
            </a:r>
            <a:r>
              <a:rPr lang="en-US" sz="1300" dirty="0">
                <a:latin typeface="Bahnschrift Light" panose="020B0502040204020203" pitchFamily="34" charset="0"/>
              </a:rPr>
              <a:t> framework to your </a:t>
            </a:r>
            <a:r>
              <a:rPr lang="en-US" sz="1300" dirty="0" err="1">
                <a:latin typeface="Bahnschrift Light" panose="020B0502040204020203" pitchFamily="34" charset="0"/>
              </a:rPr>
              <a:t>classpath</a:t>
            </a:r>
            <a:r>
              <a:rPr lang="en-US" sz="1300" dirty="0">
                <a:latin typeface="Bahnschrift Light" panose="020B0502040204020203" pitchFamily="34" charset="0"/>
              </a:rPr>
              <a:t> if not already there</a:t>
            </a:r>
          </a:p>
          <a:p>
            <a:pPr marL="0" indent="0" algn="l">
              <a:lnSpc>
                <a:spcPct val="110000"/>
              </a:lnSpc>
              <a:buNone/>
            </a:pPr>
            <a:r>
              <a:rPr lang="en-US" sz="1300" dirty="0">
                <a:latin typeface="Bahnschrift Light" panose="020B0502040204020203" pitchFamily="34" charset="0"/>
              </a:rPr>
              <a:t>     *  for this example to work</a:t>
            </a:r>
          </a:p>
          <a:p>
            <a:pPr marL="0" indent="0" algn="l">
              <a:lnSpc>
                <a:spcPct val="110000"/>
              </a:lnSpc>
              <a:buNone/>
            </a:pPr>
            <a:r>
              <a:rPr lang="en" sz="1300" dirty="0">
                <a:latin typeface="Bahnschrift Light" panose="020B0502040204020203" pitchFamily="34" charset="0"/>
              </a:rPr>
              <a:t>    */</a:t>
            </a:r>
          </a:p>
          <a:p>
            <a:pPr marL="0" indent="0" algn="l">
              <a:lnSpc>
                <a:spcPct val="110000"/>
              </a:lnSpc>
              <a:buNone/>
            </a:pPr>
            <a:r>
              <a:rPr lang="en-US" sz="1100" dirty="0">
                <a:solidFill>
                  <a:srgbClr val="00B0F0"/>
                </a:solidFill>
                <a:latin typeface="Bahnschrift Light" panose="020B0502040204020203" pitchFamily="34" charset="0"/>
              </a:rPr>
              <a:t>package </a:t>
            </a:r>
            <a:r>
              <a:rPr lang="en-US" sz="1100" dirty="0" err="1">
                <a:solidFill>
                  <a:srgbClr val="00B0F0"/>
                </a:solidFill>
                <a:latin typeface="Bahnschrift Light" panose="020B0502040204020203" pitchFamily="34" charset="0"/>
              </a:rPr>
              <a:t>com.example.tests</a:t>
            </a:r>
            <a:r>
              <a:rPr lang="en-US" sz="1100" dirty="0">
                <a:solidFill>
                  <a:srgbClr val="00B0F0"/>
                </a:solidFill>
                <a:latin typeface="Bahnschrift Light" panose="020B0502040204020203" pitchFamily="34" charset="0"/>
              </a:rPr>
              <a:t>;</a:t>
            </a:r>
            <a:endParaRPr lang="en" sz="1100" dirty="0">
              <a:solidFill>
                <a:srgbClr val="00B0F0"/>
              </a:solidFill>
              <a:latin typeface="Bahnschrift Light" panose="020B0502040204020203" pitchFamily="34" charset="0"/>
            </a:endParaRPr>
          </a:p>
          <a:p>
            <a:pPr marL="0" indent="0" algn="l">
              <a:lnSpc>
                <a:spcPct val="110000"/>
              </a:lnSpc>
              <a:buNone/>
            </a:pPr>
            <a:r>
              <a:rPr lang="en-US" sz="1100" dirty="0">
                <a:solidFill>
                  <a:srgbClr val="00B0F0"/>
                </a:solidFill>
                <a:latin typeface="Bahnschrift Light" panose="020B0502040204020203" pitchFamily="34" charset="0"/>
              </a:rPr>
              <a:t>import </a:t>
            </a:r>
            <a:r>
              <a:rPr lang="en-US" sz="1100" dirty="0" err="1">
                <a:solidFill>
                  <a:srgbClr val="00B0F0"/>
                </a:solidFill>
                <a:latin typeface="Bahnschrift Light" panose="020B0502040204020203" pitchFamily="34" charset="0"/>
              </a:rPr>
              <a:t>com.thoughtworks.selenium</a:t>
            </a:r>
            <a:r>
              <a:rPr lang="en-US" sz="1100" dirty="0">
                <a:solidFill>
                  <a:srgbClr val="00B0F0"/>
                </a:solidFill>
                <a:latin typeface="Bahnschrift Light" panose="020B0502040204020203" pitchFamily="34" charset="0"/>
              </a:rPr>
              <a:t>.*;</a:t>
            </a:r>
          </a:p>
          <a:p>
            <a:pPr marL="0" indent="0" algn="l">
              <a:lnSpc>
                <a:spcPct val="110000"/>
              </a:lnSpc>
              <a:buNone/>
            </a:pPr>
            <a:r>
              <a:rPr lang="en-US" sz="1100" dirty="0">
                <a:solidFill>
                  <a:srgbClr val="00B0F0"/>
                </a:solidFill>
                <a:latin typeface="Bahnschrift Light" panose="020B0502040204020203" pitchFamily="34" charset="0"/>
              </a:rPr>
              <a:t>import </a:t>
            </a:r>
            <a:r>
              <a:rPr lang="en-US" sz="1100" dirty="0" err="1">
                <a:solidFill>
                  <a:srgbClr val="00B0F0"/>
                </a:solidFill>
                <a:latin typeface="Bahnschrift Light" panose="020B0502040204020203" pitchFamily="34" charset="0"/>
              </a:rPr>
              <a:t>java.util.regex.Pattern</a:t>
            </a:r>
            <a:r>
              <a:rPr lang="en-US" sz="1100" dirty="0">
                <a:solidFill>
                  <a:srgbClr val="00B0F0"/>
                </a:solidFill>
                <a:latin typeface="Bahnschrift Light" panose="020B0502040204020203" pitchFamily="34" charset="0"/>
              </a:rPr>
              <a:t>;</a:t>
            </a:r>
            <a:endParaRPr lang="en" sz="1100" dirty="0">
              <a:solidFill>
                <a:srgbClr val="00B0F0"/>
              </a:solidFill>
              <a:latin typeface="Bahnschrift Light" panose="020B0502040204020203" pitchFamily="34" charset="0"/>
            </a:endParaRPr>
          </a:p>
          <a:p>
            <a:pPr marL="0" indent="0" algn="l">
              <a:lnSpc>
                <a:spcPct val="110000"/>
              </a:lnSpc>
              <a:buNone/>
            </a:pPr>
            <a:r>
              <a:rPr lang="en-US" sz="1100" dirty="0">
                <a:solidFill>
                  <a:srgbClr val="00B0F0"/>
                </a:solidFill>
                <a:latin typeface="Bahnschrift Light" panose="020B0502040204020203" pitchFamily="34" charset="0"/>
              </a:rPr>
              <a:t>public class </a:t>
            </a:r>
            <a:r>
              <a:rPr lang="en-US" sz="1100" dirty="0" err="1">
                <a:solidFill>
                  <a:srgbClr val="00B0F0"/>
                </a:solidFill>
                <a:latin typeface="Bahnschrift Light" panose="020B0502040204020203" pitchFamily="34" charset="0"/>
              </a:rPr>
              <a:t>NewTest</a:t>
            </a:r>
            <a:r>
              <a:rPr lang="en-US" sz="1100" dirty="0">
                <a:solidFill>
                  <a:srgbClr val="00B0F0"/>
                </a:solidFill>
                <a:latin typeface="Bahnschrift Light" panose="020B0502040204020203" pitchFamily="34" charset="0"/>
              </a:rPr>
              <a:t> extends </a:t>
            </a:r>
            <a:r>
              <a:rPr lang="en-US" sz="1100" dirty="0" err="1">
                <a:solidFill>
                  <a:srgbClr val="00B0F0"/>
                </a:solidFill>
                <a:latin typeface="Bahnschrift Light" panose="020B0502040204020203" pitchFamily="34" charset="0"/>
              </a:rPr>
              <a:t>SeleneseTestCase</a:t>
            </a:r>
            <a:r>
              <a:rPr lang="en-US" sz="1100" dirty="0">
                <a:solidFill>
                  <a:srgbClr val="00B0F0"/>
                </a:solidFill>
                <a:latin typeface="Bahnschrift Light" panose="020B0502040204020203" pitchFamily="34" charset="0"/>
              </a:rPr>
              <a:t> {</a:t>
            </a:r>
          </a:p>
          <a:p>
            <a:pPr marL="0" indent="0" algn="l">
              <a:lnSpc>
                <a:spcPct val="110000"/>
              </a:lnSpc>
              <a:buNone/>
            </a:pPr>
            <a:r>
              <a:rPr lang="en-US" sz="1100" dirty="0">
                <a:solidFill>
                  <a:srgbClr val="00B0F0"/>
                </a:solidFill>
                <a:latin typeface="Bahnschrift Light" panose="020B0502040204020203" pitchFamily="34" charset="0"/>
              </a:rPr>
              <a:t>    public void </a:t>
            </a:r>
            <a:r>
              <a:rPr lang="en-US" sz="1100" dirty="0" err="1">
                <a:solidFill>
                  <a:srgbClr val="00B0F0"/>
                </a:solidFill>
                <a:latin typeface="Bahnschrift Light" panose="020B0502040204020203" pitchFamily="34" charset="0"/>
              </a:rPr>
              <a:t>setUp</a:t>
            </a:r>
            <a:r>
              <a:rPr lang="en-US" sz="1100" dirty="0">
                <a:solidFill>
                  <a:srgbClr val="00B0F0"/>
                </a:solidFill>
                <a:latin typeface="Bahnschrift Light" panose="020B0502040204020203" pitchFamily="34" charset="0"/>
              </a:rPr>
              <a:t>() throws Exception {</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setUp</a:t>
            </a:r>
            <a:r>
              <a:rPr lang="en-US" sz="1100" dirty="0">
                <a:solidFill>
                  <a:srgbClr val="00B0F0"/>
                </a:solidFill>
                <a:latin typeface="Bahnschrift Light" panose="020B0502040204020203" pitchFamily="34" charset="0"/>
              </a:rPr>
              <a:t>("http://www.google.com/", "*</a:t>
            </a:r>
            <a:r>
              <a:rPr lang="en-US" sz="1100" dirty="0" err="1">
                <a:solidFill>
                  <a:srgbClr val="00B0F0"/>
                </a:solidFill>
                <a:latin typeface="Bahnschrift Light" panose="020B0502040204020203" pitchFamily="34" charset="0"/>
              </a:rPr>
              <a:t>firefox</a:t>
            </a:r>
            <a:r>
              <a:rPr lang="en-US" sz="1100" dirty="0">
                <a:solidFill>
                  <a:srgbClr val="00B0F0"/>
                </a:solidFill>
                <a:latin typeface="Bahnschrift Light" panose="020B0502040204020203" pitchFamily="34" charset="0"/>
              </a:rPr>
              <a:t>");</a:t>
            </a:r>
          </a:p>
          <a:p>
            <a:pPr marL="0" indent="0" algn="l">
              <a:lnSpc>
                <a:spcPct val="110000"/>
              </a:lnSpc>
              <a:buNone/>
            </a:pPr>
            <a:r>
              <a:rPr lang="en" sz="1100" dirty="0">
                <a:solidFill>
                  <a:srgbClr val="00B0F0"/>
                </a:solidFill>
                <a:latin typeface="Bahnschrift Light" panose="020B0502040204020203" pitchFamily="34" charset="0"/>
              </a:rPr>
              <a:t>    }</a:t>
            </a:r>
          </a:p>
          <a:p>
            <a:pPr marL="0" indent="0" algn="l">
              <a:lnSpc>
                <a:spcPct val="110000"/>
              </a:lnSpc>
              <a:buNone/>
            </a:pPr>
            <a:r>
              <a:rPr lang="en-US" sz="1100" dirty="0">
                <a:solidFill>
                  <a:srgbClr val="00B0F0"/>
                </a:solidFill>
                <a:latin typeface="Bahnschrift Light" panose="020B0502040204020203" pitchFamily="34" charset="0"/>
              </a:rPr>
              <a:t>      public void </a:t>
            </a:r>
            <a:r>
              <a:rPr lang="en-US" sz="1100" dirty="0" err="1">
                <a:solidFill>
                  <a:srgbClr val="00B0F0"/>
                </a:solidFill>
                <a:latin typeface="Bahnschrift Light" panose="020B0502040204020203" pitchFamily="34" charset="0"/>
              </a:rPr>
              <a:t>testNew</a:t>
            </a:r>
            <a:r>
              <a:rPr lang="en-US" sz="1100" dirty="0">
                <a:solidFill>
                  <a:srgbClr val="00B0F0"/>
                </a:solidFill>
                <a:latin typeface="Bahnschrift Light" panose="020B0502040204020203" pitchFamily="34" charset="0"/>
              </a:rPr>
              <a:t>() throws Exception {</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selenium.open</a:t>
            </a:r>
            <a:r>
              <a:rPr lang="en-US" sz="1100" dirty="0">
                <a:solidFill>
                  <a:srgbClr val="00B0F0"/>
                </a:solidFill>
                <a:latin typeface="Bahnschrift Light" panose="020B0502040204020203" pitchFamily="34" charset="0"/>
              </a:rPr>
              <a:t>("/");</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selenium.type</a:t>
            </a:r>
            <a:r>
              <a:rPr lang="en-US" sz="1100" dirty="0">
                <a:solidFill>
                  <a:srgbClr val="00B0F0"/>
                </a:solidFill>
                <a:latin typeface="Bahnschrift Light" panose="020B0502040204020203" pitchFamily="34" charset="0"/>
              </a:rPr>
              <a:t>("q", "selenium </a:t>
            </a:r>
            <a:r>
              <a:rPr lang="en-US" sz="1100" dirty="0" err="1">
                <a:solidFill>
                  <a:srgbClr val="00B0F0"/>
                </a:solidFill>
                <a:latin typeface="Bahnschrift Light" panose="020B0502040204020203" pitchFamily="34" charset="0"/>
              </a:rPr>
              <a:t>rc</a:t>
            </a:r>
            <a:r>
              <a:rPr lang="en-US" sz="1100" dirty="0">
                <a:solidFill>
                  <a:srgbClr val="00B0F0"/>
                </a:solidFill>
                <a:latin typeface="Bahnschrift Light" panose="020B0502040204020203" pitchFamily="34" charset="0"/>
              </a:rPr>
              <a:t>");</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selenium.click</a:t>
            </a:r>
            <a:r>
              <a:rPr lang="en-US" sz="1100" dirty="0">
                <a:solidFill>
                  <a:srgbClr val="00B0F0"/>
                </a:solidFill>
                <a:latin typeface="Bahnschrift Light" panose="020B0502040204020203" pitchFamily="34" charset="0"/>
              </a:rPr>
              <a:t>("</a:t>
            </a:r>
            <a:r>
              <a:rPr lang="en-US" sz="1100" dirty="0" err="1">
                <a:solidFill>
                  <a:srgbClr val="00B0F0"/>
                </a:solidFill>
                <a:latin typeface="Bahnschrift Light" panose="020B0502040204020203" pitchFamily="34" charset="0"/>
              </a:rPr>
              <a:t>btnG</a:t>
            </a:r>
            <a:r>
              <a:rPr lang="en-US" sz="1100" dirty="0">
                <a:solidFill>
                  <a:srgbClr val="00B0F0"/>
                </a:solidFill>
                <a:latin typeface="Bahnschrift Light" panose="020B0502040204020203" pitchFamily="34" charset="0"/>
              </a:rPr>
              <a:t>");</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selenium.waitForPageToLoad</a:t>
            </a:r>
            <a:r>
              <a:rPr lang="en-US" sz="1100" dirty="0">
                <a:solidFill>
                  <a:srgbClr val="00B0F0"/>
                </a:solidFill>
                <a:latin typeface="Bahnschrift Light" panose="020B0502040204020203" pitchFamily="34" charset="0"/>
              </a:rPr>
              <a:t>("30000");</a:t>
            </a:r>
          </a:p>
          <a:p>
            <a:pPr marL="0" indent="0" algn="l">
              <a:lnSpc>
                <a:spcPct val="110000"/>
              </a:lnSpc>
              <a:buNone/>
            </a:pPr>
            <a:r>
              <a:rPr lang="en-US" sz="1100" dirty="0">
                <a:solidFill>
                  <a:srgbClr val="00B0F0"/>
                </a:solidFill>
                <a:latin typeface="Bahnschrift Light" panose="020B0502040204020203" pitchFamily="34" charset="0"/>
              </a:rPr>
              <a:t>          </a:t>
            </a:r>
            <a:r>
              <a:rPr lang="en-US" sz="1100" dirty="0" err="1">
                <a:solidFill>
                  <a:srgbClr val="00B0F0"/>
                </a:solidFill>
                <a:latin typeface="Bahnschrift Light" panose="020B0502040204020203" pitchFamily="34" charset="0"/>
              </a:rPr>
              <a:t>assertTrue</a:t>
            </a:r>
            <a:r>
              <a:rPr lang="en-US" sz="1100" dirty="0">
                <a:solidFill>
                  <a:srgbClr val="00B0F0"/>
                </a:solidFill>
                <a:latin typeface="Bahnschrift Light" panose="020B0502040204020203" pitchFamily="34" charset="0"/>
              </a:rPr>
              <a:t>(</a:t>
            </a:r>
            <a:r>
              <a:rPr lang="en-US" sz="1100" dirty="0" err="1">
                <a:solidFill>
                  <a:srgbClr val="00B0F0"/>
                </a:solidFill>
                <a:latin typeface="Bahnschrift Light" panose="020B0502040204020203" pitchFamily="34" charset="0"/>
              </a:rPr>
              <a:t>selenium.isTextPresent</a:t>
            </a:r>
            <a:r>
              <a:rPr lang="en-US" sz="1100" dirty="0">
                <a:solidFill>
                  <a:srgbClr val="00B0F0"/>
                </a:solidFill>
                <a:latin typeface="Bahnschrift Light" panose="020B0502040204020203" pitchFamily="34" charset="0"/>
              </a:rPr>
              <a:t>("Results * for selenium </a:t>
            </a:r>
            <a:r>
              <a:rPr lang="en-US" sz="1100" dirty="0" err="1">
                <a:solidFill>
                  <a:srgbClr val="00B0F0"/>
                </a:solidFill>
                <a:latin typeface="Bahnschrift Light" panose="020B0502040204020203" pitchFamily="34" charset="0"/>
              </a:rPr>
              <a:t>rc</a:t>
            </a:r>
            <a:r>
              <a:rPr lang="en-US" sz="1100" dirty="0">
                <a:solidFill>
                  <a:srgbClr val="00B0F0"/>
                </a:solidFill>
                <a:latin typeface="Bahnschrift Light" panose="020B0502040204020203" pitchFamily="34" charset="0"/>
              </a:rPr>
              <a:t>"));</a:t>
            </a:r>
          </a:p>
          <a:p>
            <a:pPr marL="0" indent="0" algn="l">
              <a:lnSpc>
                <a:spcPct val="110000"/>
              </a:lnSpc>
              <a:buNone/>
            </a:pPr>
            <a:r>
              <a:rPr lang="en" sz="1100" dirty="0">
                <a:solidFill>
                  <a:srgbClr val="00B0F0"/>
                </a:solidFill>
                <a:latin typeface="Bahnschrift Light" panose="020B0502040204020203" pitchFamily="34" charset="0"/>
              </a:rPr>
              <a:t>    }}</a:t>
            </a:r>
          </a:p>
          <a:p>
            <a:pPr>
              <a:lnSpc>
                <a:spcPct val="110000"/>
              </a:lnSpc>
            </a:pPr>
            <a:endParaRPr lang="en-US" sz="1100" dirty="0">
              <a:latin typeface="Bahnschrift Light" panose="020B0502040204020203" pitchFamily="34" charset="0"/>
            </a:endParaRPr>
          </a:p>
        </p:txBody>
      </p:sp>
      <p:sp>
        <p:nvSpPr>
          <p:cNvPr id="2" name="Title 1"/>
          <p:cNvSpPr>
            <a:spLocks noGrp="1"/>
          </p:cNvSpPr>
          <p:nvPr>
            <p:ph type="title"/>
          </p:nvPr>
        </p:nvSpPr>
        <p:spPr>
          <a:xfrm>
            <a:off x="609600" y="304801"/>
            <a:ext cx="6571343" cy="762000"/>
          </a:xfrm>
        </p:spPr>
        <p:txBody>
          <a:bodyPr>
            <a:normAutofit/>
          </a:bodyPr>
          <a:lstStyle/>
          <a:p>
            <a:r>
              <a:rPr lang="en-US" sz="3600" dirty="0">
                <a:latin typeface="Bahnschrift SemiBold SemiConden" panose="020B0502040204020203" pitchFamily="34" charset="0"/>
              </a:rPr>
              <a:t>Selenium RC</a:t>
            </a:r>
          </a:p>
        </p:txBody>
      </p:sp>
    </p:spTree>
    <p:extLst>
      <p:ext uri="{BB962C8B-B14F-4D97-AF65-F5344CB8AC3E}">
        <p14:creationId xmlns:p14="http://schemas.microsoft.com/office/powerpoint/2010/main" val="3068099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89722" y="1600200"/>
            <a:ext cx="8077200" cy="4015541"/>
          </a:xfrm>
        </p:spPr>
        <p:txBody>
          <a:bodyPr>
            <a:normAutofit/>
          </a:bodyPr>
          <a:lstStyle/>
          <a:p>
            <a:r>
              <a:rPr lang="en-US" b="1" dirty="0">
                <a:latin typeface="Bahnschrift Light" panose="020B0502040204020203" pitchFamily="34" charset="0"/>
              </a:rPr>
              <a:t>Learning the API</a:t>
            </a:r>
          </a:p>
          <a:p>
            <a:pPr lvl="2"/>
            <a:r>
              <a:rPr lang="en-US" dirty="0" err="1">
                <a:solidFill>
                  <a:srgbClr val="00B0F0"/>
                </a:solidFill>
                <a:latin typeface="Bahnschrift Light" panose="020B0502040204020203" pitchFamily="34" charset="0"/>
              </a:rPr>
              <a:t>setUp</a:t>
            </a:r>
            <a:r>
              <a:rPr lang="en-US" dirty="0">
                <a:solidFill>
                  <a:srgbClr val="00B0F0"/>
                </a:solidFill>
                <a:latin typeface="Bahnschrift Light" panose="020B0502040204020203" pitchFamily="34" charset="0"/>
              </a:rPr>
              <a:t>("http://www.google.com/", "*</a:t>
            </a:r>
            <a:r>
              <a:rPr lang="en-US" dirty="0" err="1">
                <a:solidFill>
                  <a:srgbClr val="00B0F0"/>
                </a:solidFill>
                <a:latin typeface="Bahnschrift Light" panose="020B0502040204020203" pitchFamily="34" charset="0"/>
              </a:rPr>
              <a:t>firefox</a:t>
            </a:r>
            <a:r>
              <a:rPr lang="en-US" dirty="0">
                <a:solidFill>
                  <a:srgbClr val="00B0F0"/>
                </a:solidFill>
                <a:latin typeface="Bahnschrift Light" panose="020B0502040204020203" pitchFamily="34" charset="0"/>
              </a:rPr>
              <a:t>");</a:t>
            </a:r>
          </a:p>
          <a:p>
            <a:pPr lvl="2"/>
            <a:r>
              <a:rPr lang="en-US" dirty="0">
                <a:latin typeface="Bahnschrift Light" panose="020B0502040204020203" pitchFamily="34" charset="0"/>
              </a:rPr>
              <a:t>The Browser is manipulated by a Browser Instance that is assigned to a program variable</a:t>
            </a:r>
          </a:p>
          <a:p>
            <a:pPr lvl="2"/>
            <a:r>
              <a:rPr lang="en-US" dirty="0">
                <a:latin typeface="Bahnschrift Light" panose="020B0502040204020203" pitchFamily="34" charset="0"/>
              </a:rPr>
              <a:t>This program variable is then used to call methods from the browser</a:t>
            </a:r>
          </a:p>
          <a:p>
            <a:pPr lvl="2"/>
            <a:r>
              <a:rPr lang="en-US" dirty="0" err="1">
                <a:latin typeface="Bahnschrift Light" panose="020B0502040204020203" pitchFamily="34" charset="0"/>
              </a:rPr>
              <a:t>Selenese</a:t>
            </a:r>
            <a:r>
              <a:rPr lang="en-US" dirty="0">
                <a:latin typeface="Bahnschrift Light" panose="020B0502040204020203" pitchFamily="34" charset="0"/>
              </a:rPr>
              <a:t> commands are then ran by calling the respective methods from the browser variable - </a:t>
            </a:r>
            <a:r>
              <a:rPr lang="en-US" dirty="0" err="1">
                <a:solidFill>
                  <a:srgbClr val="00B0F0"/>
                </a:solidFill>
                <a:latin typeface="Bahnschrift Light" panose="020B0502040204020203" pitchFamily="34" charset="0"/>
              </a:rPr>
              <a:t>selenium.type</a:t>
            </a:r>
            <a:r>
              <a:rPr lang="en-US" dirty="0">
                <a:solidFill>
                  <a:srgbClr val="00B0F0"/>
                </a:solidFill>
                <a:latin typeface="Bahnschrift Light" panose="020B0502040204020203" pitchFamily="34" charset="0"/>
              </a:rPr>
              <a:t>(“field-</a:t>
            </a:r>
            <a:r>
              <a:rPr lang="en-US" dirty="0" err="1">
                <a:solidFill>
                  <a:srgbClr val="00B0F0"/>
                </a:solidFill>
                <a:latin typeface="Bahnschrift Light" panose="020B0502040204020203" pitchFamily="34" charset="0"/>
              </a:rPr>
              <a:t>id”,”string</a:t>
            </a:r>
            <a:r>
              <a:rPr lang="en-US" dirty="0">
                <a:solidFill>
                  <a:srgbClr val="00B0F0"/>
                </a:solidFill>
                <a:latin typeface="Bahnschrift Light" panose="020B0502040204020203" pitchFamily="34" charset="0"/>
              </a:rPr>
              <a:t> to type”)</a:t>
            </a:r>
          </a:p>
          <a:p>
            <a:pPr lvl="2"/>
            <a:r>
              <a:rPr lang="en-US" dirty="0">
                <a:latin typeface="Bahnschrift Light" panose="020B0502040204020203" pitchFamily="34" charset="0"/>
              </a:rPr>
              <a:t>To utilize iteration and conditional logic, Selenium RC uses program language specific methods in conjunction with </a:t>
            </a:r>
            <a:r>
              <a:rPr lang="en-US" dirty="0" err="1">
                <a:latin typeface="Bahnschrift Light" panose="020B0502040204020203" pitchFamily="34" charset="0"/>
              </a:rPr>
              <a:t>Selenese</a:t>
            </a:r>
            <a:r>
              <a:rPr lang="en-US" dirty="0">
                <a:latin typeface="Bahnschrift Light" panose="020B0502040204020203" pitchFamily="34" charset="0"/>
              </a:rPr>
              <a:t> commands</a:t>
            </a:r>
          </a:p>
          <a:p>
            <a:pPr lvl="2"/>
            <a:r>
              <a:rPr lang="en-US" dirty="0">
                <a:latin typeface="Bahnschrift Light" panose="020B0502040204020203" pitchFamily="34" charset="0"/>
              </a:rPr>
              <a:t>Use the </a:t>
            </a:r>
            <a:r>
              <a:rPr lang="en-US" b="1" dirty="0" err="1">
                <a:latin typeface="Bahnschrift Light" panose="020B0502040204020203" pitchFamily="34" charset="0"/>
              </a:rPr>
              <a:t>getEval</a:t>
            </a:r>
            <a:r>
              <a:rPr lang="en-US" dirty="0">
                <a:latin typeface="Bahnschrift Light" panose="020B0502040204020203" pitchFamily="34" charset="0"/>
              </a:rPr>
              <a:t> method of selenium API to execute JavaScript from selenium RC</a:t>
            </a:r>
          </a:p>
          <a:p>
            <a:pPr lvl="2"/>
            <a:endParaRPr lang="en-US" dirty="0">
              <a:latin typeface="Bahnschrift Light" panose="020B0502040204020203" pitchFamily="34" charset="0"/>
            </a:endParaRPr>
          </a:p>
          <a:p>
            <a:pPr lvl="1"/>
            <a:endParaRPr lang="en-US" dirty="0">
              <a:latin typeface="Bahnschrift Light" panose="020B0502040204020203" pitchFamily="34" charset="0"/>
            </a:endParaRPr>
          </a:p>
        </p:txBody>
      </p:sp>
      <p:sp>
        <p:nvSpPr>
          <p:cNvPr id="2" name="Title 1"/>
          <p:cNvSpPr>
            <a:spLocks noGrp="1"/>
          </p:cNvSpPr>
          <p:nvPr>
            <p:ph type="title"/>
          </p:nvPr>
        </p:nvSpPr>
        <p:spPr>
          <a:xfrm>
            <a:off x="685800" y="685800"/>
            <a:ext cx="6571343" cy="685800"/>
          </a:xfrm>
        </p:spPr>
        <p:txBody>
          <a:bodyPr>
            <a:normAutofit/>
          </a:bodyPr>
          <a:lstStyle/>
          <a:p>
            <a:r>
              <a:rPr lang="en-US" sz="3600" dirty="0">
                <a:latin typeface="Bahnschrift SemiBold SemiConden" panose="020B0502040204020203" pitchFamily="34" charset="0"/>
              </a:rPr>
              <a:t>Selenium RC</a:t>
            </a:r>
          </a:p>
        </p:txBody>
      </p:sp>
    </p:spTree>
    <p:extLst>
      <p:ext uri="{BB962C8B-B14F-4D97-AF65-F5344CB8AC3E}">
        <p14:creationId xmlns:p14="http://schemas.microsoft.com/office/powerpoint/2010/main" val="1293306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27350"/>
            <a:ext cx="8229600" cy="4563850"/>
          </a:xfrm>
        </p:spPr>
        <p:txBody>
          <a:bodyPr>
            <a:normAutofit/>
          </a:bodyPr>
          <a:lstStyle/>
          <a:p>
            <a:pPr marL="0" indent="0" algn="l">
              <a:buNone/>
            </a:pPr>
            <a:r>
              <a:rPr lang="en-US" sz="1800" b="1" dirty="0">
                <a:latin typeface="Bahnschrift Light" panose="020B0502040204020203" pitchFamily="34" charset="0"/>
              </a:rPr>
              <a:t>Server, Security and </a:t>
            </a:r>
            <a:r>
              <a:rPr lang="en-US" sz="1800" b="1" dirty="0" err="1">
                <a:latin typeface="Bahnschrift Light" panose="020B0502040204020203" pitchFamily="34" charset="0"/>
              </a:rPr>
              <a:t>Browers</a:t>
            </a:r>
            <a:r>
              <a:rPr lang="en-US" sz="1800" b="1" dirty="0">
                <a:latin typeface="Bahnschrift Light" panose="020B0502040204020203" pitchFamily="34" charset="0"/>
              </a:rPr>
              <a:t> Configurations</a:t>
            </a:r>
          </a:p>
          <a:p>
            <a:pPr marL="285750" lvl="1" indent="-285750" algn="l">
              <a:buFont typeface="Arial" panose="020B0604020202020204" pitchFamily="34" charset="0"/>
              <a:buChar char="•"/>
            </a:pPr>
            <a:r>
              <a:rPr lang="en-US" dirty="0">
                <a:latin typeface="Bahnschrift Light" panose="020B0502040204020203" pitchFamily="34" charset="0"/>
              </a:rPr>
              <a:t>Command line options can be used to change the default server </a:t>
            </a:r>
            <a:r>
              <a:rPr lang="en-US" dirty="0" err="1">
                <a:latin typeface="Bahnschrift Light" panose="020B0502040204020203" pitchFamily="34" charset="0"/>
              </a:rPr>
              <a:t>behaviour</a:t>
            </a:r>
            <a:r>
              <a:rPr lang="en-US" dirty="0">
                <a:latin typeface="Bahnschrift Light" panose="020B0502040204020203" pitchFamily="34" charset="0"/>
              </a:rPr>
              <a:t>.</a:t>
            </a:r>
          </a:p>
          <a:p>
            <a:pPr marL="285750" lvl="1" indent="-285750" algn="l">
              <a:buFont typeface="Arial" panose="020B0604020202020204" pitchFamily="34" charset="0"/>
              <a:buChar char="•"/>
            </a:pPr>
            <a:r>
              <a:rPr lang="en-US" dirty="0">
                <a:latin typeface="Bahnschrift Light" panose="020B0502040204020203" pitchFamily="34" charset="0"/>
              </a:rPr>
              <a:t>If your AUT is behind an HTTP proxy which requires authentication then you should configure </a:t>
            </a:r>
            <a:r>
              <a:rPr lang="en-US" dirty="0" err="1">
                <a:latin typeface="Bahnschrift Light" panose="020B0502040204020203" pitchFamily="34" charset="0"/>
              </a:rPr>
              <a:t>http.proxyHost</a:t>
            </a:r>
            <a:r>
              <a:rPr lang="en-US" dirty="0">
                <a:latin typeface="Bahnschrift Light" panose="020B0502040204020203" pitchFamily="34" charset="0"/>
              </a:rPr>
              <a:t>, </a:t>
            </a:r>
            <a:r>
              <a:rPr lang="en-US" dirty="0" err="1">
                <a:latin typeface="Bahnschrift Light" panose="020B0502040204020203" pitchFamily="34" charset="0"/>
              </a:rPr>
              <a:t>http.proxyPort</a:t>
            </a:r>
            <a:r>
              <a:rPr lang="en-US" dirty="0">
                <a:latin typeface="Bahnschrift Light" panose="020B0502040204020203" pitchFamily="34" charset="0"/>
              </a:rPr>
              <a:t>, </a:t>
            </a:r>
            <a:r>
              <a:rPr lang="en-US" dirty="0" err="1">
                <a:latin typeface="Bahnschrift Light" panose="020B0502040204020203" pitchFamily="34" charset="0"/>
              </a:rPr>
              <a:t>http.proxyUser</a:t>
            </a:r>
            <a:r>
              <a:rPr lang="en-US" dirty="0">
                <a:latin typeface="Bahnschrift Light" panose="020B0502040204020203" pitchFamily="34" charset="0"/>
              </a:rPr>
              <a:t> and </a:t>
            </a:r>
            <a:r>
              <a:rPr lang="en-US" dirty="0" err="1">
                <a:latin typeface="Bahnschrift Light" panose="020B0502040204020203" pitchFamily="34" charset="0"/>
              </a:rPr>
              <a:t>http.proxyPassword</a:t>
            </a:r>
            <a:endParaRPr lang="en-US" dirty="0">
              <a:latin typeface="Bahnschrift Light" panose="020B0502040204020203" pitchFamily="34" charset="0"/>
            </a:endParaRPr>
          </a:p>
          <a:p>
            <a:pPr marL="285750" lvl="1" indent="-285750" algn="l">
              <a:buFont typeface="Arial" panose="020B0604020202020204" pitchFamily="34" charset="0"/>
              <a:buChar char="•"/>
            </a:pPr>
            <a:r>
              <a:rPr lang="en-US" dirty="0">
                <a:latin typeface="Bahnschrift Light" panose="020B0502040204020203" pitchFamily="34" charset="0"/>
              </a:rPr>
              <a:t>You can run </a:t>
            </a:r>
            <a:r>
              <a:rPr lang="en-US" dirty="0" err="1">
                <a:latin typeface="Bahnschrift Light" panose="020B0502040204020203" pitchFamily="34" charset="0"/>
              </a:rPr>
              <a:t>Selenese</a:t>
            </a:r>
            <a:r>
              <a:rPr lang="en-US" dirty="0">
                <a:latin typeface="Bahnschrift Light" panose="020B0502040204020203" pitchFamily="34" charset="0"/>
              </a:rPr>
              <a:t> html files directly within the Selenium Server by passing the html file to the server’s command line</a:t>
            </a:r>
          </a:p>
          <a:p>
            <a:pPr marL="285750" lvl="1" indent="-285750" algn="l">
              <a:buFont typeface="Arial" panose="020B0604020202020204" pitchFamily="34" charset="0"/>
              <a:buChar char="•"/>
            </a:pPr>
            <a:r>
              <a:rPr lang="en-US" dirty="0">
                <a:latin typeface="Bahnschrift Light" panose="020B0502040204020203" pitchFamily="34" charset="0"/>
              </a:rPr>
              <a:t>When launching selenium server the </a:t>
            </a:r>
            <a:r>
              <a:rPr lang="en-US" b="1" dirty="0">
                <a:latin typeface="Bahnschrift Light" panose="020B0502040204020203" pitchFamily="34" charset="0"/>
              </a:rPr>
              <a:t>-log</a:t>
            </a:r>
            <a:r>
              <a:rPr lang="en-US" dirty="0">
                <a:latin typeface="Bahnschrift Light" panose="020B0502040204020203" pitchFamily="34" charset="0"/>
              </a:rPr>
              <a:t> option can be used to record valuable debugging information reported by the Selenium Server to a text file</a:t>
            </a:r>
          </a:p>
          <a:p>
            <a:pPr marL="285750" lvl="1" indent="-285750" algn="l">
              <a:buFont typeface="Arial" panose="020B0604020202020204" pitchFamily="34" charset="0"/>
              <a:buChar char="•"/>
            </a:pPr>
            <a:r>
              <a:rPr lang="en-US" dirty="0">
                <a:latin typeface="Bahnschrift Light" panose="020B0502040204020203" pitchFamily="34" charset="0"/>
              </a:rPr>
              <a:t>When dealing with HTTPS in a Selenium RC test, there is a run mode that supports handling security pop-ups and processes the security certificate for you</a:t>
            </a:r>
          </a:p>
          <a:p>
            <a:pPr marL="285750" lvl="1" indent="-285750" algn="l">
              <a:buFont typeface="Arial" panose="020B0604020202020204" pitchFamily="34" charset="0"/>
              <a:buChar char="•"/>
            </a:pPr>
            <a:r>
              <a:rPr lang="en-US" dirty="0">
                <a:latin typeface="Bahnschrift Light" panose="020B0502040204020203" pitchFamily="34" charset="0"/>
              </a:rPr>
              <a:t>When a browser is not directly supported, you may still run your Selenium tests against a browser of your choice by using the “*custom” run-mode (i.e. in place of *</a:t>
            </a:r>
            <a:r>
              <a:rPr lang="en-US" dirty="0" err="1">
                <a:latin typeface="Bahnschrift Light" panose="020B0502040204020203" pitchFamily="34" charset="0"/>
              </a:rPr>
              <a:t>firefox</a:t>
            </a:r>
            <a:r>
              <a:rPr lang="en-US" dirty="0">
                <a:latin typeface="Bahnschrift Light" panose="020B0502040204020203" pitchFamily="34" charset="0"/>
              </a:rPr>
              <a:t> or *</a:t>
            </a:r>
            <a:r>
              <a:rPr lang="en-US" dirty="0" err="1">
                <a:latin typeface="Bahnschrift Light" panose="020B0502040204020203" pitchFamily="34" charset="0"/>
              </a:rPr>
              <a:t>iexplore</a:t>
            </a:r>
            <a:r>
              <a:rPr lang="en-US" dirty="0">
                <a:latin typeface="Bahnschrift Light" panose="020B0502040204020203" pitchFamily="34" charset="0"/>
              </a:rPr>
              <a:t>) when your test application starts the browser.</a:t>
            </a:r>
          </a:p>
        </p:txBody>
      </p:sp>
      <p:sp>
        <p:nvSpPr>
          <p:cNvPr id="2" name="Title 1"/>
          <p:cNvSpPr>
            <a:spLocks noGrp="1"/>
          </p:cNvSpPr>
          <p:nvPr>
            <p:ph type="title"/>
          </p:nvPr>
        </p:nvSpPr>
        <p:spPr>
          <a:xfrm>
            <a:off x="609600" y="381001"/>
            <a:ext cx="6571343" cy="762000"/>
          </a:xfrm>
        </p:spPr>
        <p:txBody>
          <a:bodyPr>
            <a:normAutofit/>
          </a:bodyPr>
          <a:lstStyle/>
          <a:p>
            <a:r>
              <a:rPr lang="en-US" sz="3600" dirty="0">
                <a:latin typeface="Bahnschrift SemiBold SemiConden" panose="020B0502040204020203" pitchFamily="34" charset="0"/>
              </a:rPr>
              <a:t>Selenium RC</a:t>
            </a:r>
          </a:p>
        </p:txBody>
      </p:sp>
    </p:spTree>
    <p:extLst>
      <p:ext uri="{BB962C8B-B14F-4D97-AF65-F5344CB8AC3E}">
        <p14:creationId xmlns:p14="http://schemas.microsoft.com/office/powerpoint/2010/main" val="4113204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4265" y="1258825"/>
            <a:ext cx="8022535" cy="4075176"/>
          </a:xfrm>
        </p:spPr>
        <p:txBody>
          <a:bodyPr>
            <a:normAutofit fontScale="92500" lnSpcReduction="20000"/>
          </a:bodyPr>
          <a:lstStyle/>
          <a:p>
            <a:pPr marL="342900" indent="-342900" algn="l">
              <a:buFont typeface="Arial" panose="020B0604020202020204" pitchFamily="34" charset="0"/>
              <a:buChar char="•"/>
            </a:pPr>
            <a:r>
              <a:rPr lang="en-US" dirty="0">
                <a:latin typeface="Bahnschrift Light" panose="020B0502040204020203" pitchFamily="34" charset="0"/>
              </a:rPr>
              <a:t>A Grid consists of a single Hub, and one or more Nodes. Both are started using a selenium-server.jar executable. </a:t>
            </a:r>
          </a:p>
          <a:p>
            <a:pPr marL="342900" indent="-342900" algn="l">
              <a:buFont typeface="Arial" panose="020B0604020202020204" pitchFamily="34" charset="0"/>
              <a:buChar char="•"/>
            </a:pPr>
            <a:r>
              <a:rPr lang="en-US" dirty="0">
                <a:latin typeface="Bahnschrift Light" panose="020B0502040204020203" pitchFamily="34" charset="0"/>
              </a:rPr>
              <a:t>The Hub receives a test to be executed along with information on which browser and ‘platform’ (i.e. WINDOWS, LINUX, </a:t>
            </a:r>
            <a:r>
              <a:rPr lang="en-US" dirty="0" err="1">
                <a:latin typeface="Bahnschrift Light" panose="020B0502040204020203" pitchFamily="34" charset="0"/>
              </a:rPr>
              <a:t>etc</a:t>
            </a:r>
            <a:r>
              <a:rPr lang="en-US" dirty="0">
                <a:latin typeface="Bahnschrift Light" panose="020B0502040204020203" pitchFamily="34" charset="0"/>
              </a:rPr>
              <a:t>) where the test should be run. </a:t>
            </a:r>
          </a:p>
          <a:p>
            <a:pPr marL="342900" indent="-342900" algn="l">
              <a:buFont typeface="Arial" panose="020B0604020202020204" pitchFamily="34" charset="0"/>
              <a:buChar char="•"/>
            </a:pPr>
            <a:r>
              <a:rPr lang="en-US" dirty="0">
                <a:latin typeface="Bahnschrift Light" panose="020B0502040204020203" pitchFamily="34" charset="0"/>
              </a:rPr>
              <a:t>Since the Hub knows the configuration for each registered Node, it selects an available Node that has the requested browser-platform combination</a:t>
            </a:r>
          </a:p>
          <a:p>
            <a:pPr marL="342900" indent="-342900" algn="l">
              <a:buFont typeface="Arial" panose="020B0604020202020204" pitchFamily="34" charset="0"/>
              <a:buChar char="•"/>
            </a:pPr>
            <a:r>
              <a:rPr lang="en-US" dirty="0">
                <a:latin typeface="Bahnschrift Light" panose="020B0502040204020203" pitchFamily="34" charset="0"/>
              </a:rPr>
              <a:t>Selenium commands initiated by the test are sent to the Hub, which passes them to the Node assigned to that test</a:t>
            </a:r>
          </a:p>
          <a:p>
            <a:pPr marL="342900" indent="-342900" algn="l">
              <a:buFont typeface="Arial" panose="020B0604020202020204" pitchFamily="34" charset="0"/>
              <a:buChar char="•"/>
            </a:pPr>
            <a:r>
              <a:rPr lang="en-US" dirty="0">
                <a:latin typeface="Bahnschrift Light" panose="020B0502040204020203" pitchFamily="34" charset="0"/>
              </a:rPr>
              <a:t>The Node runs the browser, and executes the Selenium commands within that browser against the application under test</a:t>
            </a:r>
          </a:p>
        </p:txBody>
      </p:sp>
      <p:sp>
        <p:nvSpPr>
          <p:cNvPr id="2" name="Title 1"/>
          <p:cNvSpPr>
            <a:spLocks noGrp="1"/>
          </p:cNvSpPr>
          <p:nvPr>
            <p:ph type="title"/>
          </p:nvPr>
        </p:nvSpPr>
        <p:spPr>
          <a:xfrm>
            <a:off x="685800" y="381000"/>
            <a:ext cx="6571343" cy="761999"/>
          </a:xfrm>
        </p:spPr>
        <p:txBody>
          <a:bodyPr>
            <a:normAutofit/>
          </a:bodyPr>
          <a:lstStyle/>
          <a:p>
            <a:r>
              <a:rPr lang="en-US" sz="3600" dirty="0">
                <a:latin typeface="Bahnschrift SemiBold SemiConden" panose="020B0502040204020203" pitchFamily="34" charset="0"/>
              </a:rPr>
              <a:t>Selenium Grid</a:t>
            </a:r>
          </a:p>
        </p:txBody>
      </p:sp>
    </p:spTree>
    <p:extLst>
      <p:ext uri="{BB962C8B-B14F-4D97-AF65-F5344CB8AC3E}">
        <p14:creationId xmlns:p14="http://schemas.microsoft.com/office/powerpoint/2010/main" val="4000410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3276600"/>
            <a:ext cx="7620000" cy="2014880"/>
          </a:xfrm>
        </p:spPr>
        <p:txBody>
          <a:bodyPr>
            <a:normAutofit/>
          </a:bodyPr>
          <a:lstStyle/>
          <a:p>
            <a:pPr>
              <a:lnSpc>
                <a:spcPct val="200000"/>
              </a:lnSpc>
            </a:pPr>
            <a:r>
              <a:rPr lang="en-US" b="1" dirty="0">
                <a:solidFill>
                  <a:srgbClr val="FF0000"/>
                </a:solidFill>
                <a:latin typeface="Bahnschrift Light" panose="020B0502040204020203" pitchFamily="34" charset="0"/>
              </a:rPr>
              <a:t>This is all I have for today!</a:t>
            </a:r>
            <a:br>
              <a:rPr lang="en-US" b="1" dirty="0">
                <a:solidFill>
                  <a:srgbClr val="FF0000"/>
                </a:solidFill>
                <a:latin typeface="Bahnschrift Light" panose="020B0502040204020203" pitchFamily="34" charset="0"/>
              </a:rPr>
            </a:br>
            <a:r>
              <a:rPr lang="en-US" b="1" dirty="0">
                <a:solidFill>
                  <a:srgbClr val="FF0000"/>
                </a:solidFill>
                <a:latin typeface="Bahnschrift Light" panose="020B0502040204020203" pitchFamily="34" charset="0"/>
              </a:rPr>
              <a:t>Thank you for joining the session!</a:t>
            </a:r>
          </a:p>
        </p:txBody>
      </p:sp>
    </p:spTree>
    <p:extLst>
      <p:ext uri="{BB962C8B-B14F-4D97-AF65-F5344CB8AC3E}">
        <p14:creationId xmlns:p14="http://schemas.microsoft.com/office/powerpoint/2010/main" val="118124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202456" cy="609600"/>
          </a:xfrm>
        </p:spPr>
        <p:txBody>
          <a:bodyPr>
            <a:normAutofit/>
          </a:bodyPr>
          <a:lstStyle/>
          <a:p>
            <a:r>
              <a:rPr lang="en-US" sz="3600" b="1" dirty="0">
                <a:latin typeface="Bahnschrift SemiCondensed" panose="020B0502040204020203" pitchFamily="34" charset="0"/>
              </a:rPr>
              <a:t>History</a:t>
            </a:r>
          </a:p>
        </p:txBody>
      </p:sp>
      <p:graphicFrame>
        <p:nvGraphicFramePr>
          <p:cNvPr id="5" name="Content Placeholder 2">
            <a:extLst>
              <a:ext uri="{FF2B5EF4-FFF2-40B4-BE49-F238E27FC236}">
                <a16:creationId xmlns:a16="http://schemas.microsoft.com/office/drawing/2014/main" id="{E39BB1DE-E235-4904-A9A5-00C854A2F908}"/>
              </a:ext>
            </a:extLst>
          </p:cNvPr>
          <p:cNvGraphicFramePr>
            <a:graphicFrameLocks noGrp="1"/>
          </p:cNvGraphicFramePr>
          <p:nvPr>
            <p:ph sz="quarter" idx="13"/>
            <p:extLst>
              <p:ext uri="{D42A27DB-BD31-4B8C-83A1-F6EECF244321}">
                <p14:modId xmlns:p14="http://schemas.microsoft.com/office/powerpoint/2010/main" val="798827766"/>
              </p:ext>
            </p:extLst>
          </p:nvPr>
        </p:nvGraphicFramePr>
        <p:xfrm>
          <a:off x="381000" y="1066800"/>
          <a:ext cx="8458199" cy="4598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79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63624"/>
            <a:ext cx="8229600" cy="4075176"/>
          </a:xfrm>
        </p:spPr>
        <p:txBody>
          <a:bodyPr>
            <a:normAutofit fontScale="92500"/>
          </a:bodyPr>
          <a:lstStyle/>
          <a:p>
            <a:pPr marL="342900" indent="-342900" algn="l">
              <a:buFont typeface="Arial" panose="020B0604020202020204" pitchFamily="34" charset="0"/>
              <a:buChar char="•"/>
            </a:pPr>
            <a:r>
              <a:rPr lang="en-US" sz="2200" dirty="0">
                <a:latin typeface="Bahnschrift Light" panose="020B0502040204020203" pitchFamily="34" charset="0"/>
              </a:rPr>
              <a:t>Selenium is a suite of testing automation tools used for Web-Base applications: Selenium IDE, Selenium RC, Selenium WebDriver and Selenium Grid</a:t>
            </a:r>
          </a:p>
          <a:p>
            <a:pPr marL="342900" indent="-342900" algn="l">
              <a:buFont typeface="Arial" panose="020B0604020202020204" pitchFamily="34" charset="0"/>
              <a:buChar char="•"/>
            </a:pPr>
            <a:r>
              <a:rPr lang="en-US" sz="2200" dirty="0">
                <a:latin typeface="Bahnschrift Light" panose="020B0502040204020203" pitchFamily="34" charset="0"/>
              </a:rPr>
              <a:t>These tools provide a rich set of testing functions specifically geared to varied testing scenarios of all types of Web applications </a:t>
            </a:r>
          </a:p>
          <a:p>
            <a:pPr marL="342900" indent="-342900" algn="l">
              <a:buFont typeface="Arial" panose="020B0604020202020204" pitchFamily="34" charset="0"/>
              <a:buChar char="•"/>
            </a:pPr>
            <a:r>
              <a:rPr lang="en-US" sz="2200" dirty="0">
                <a:latin typeface="Bahnschrift Light" panose="020B0502040204020203" pitchFamily="34" charset="0"/>
              </a:rPr>
              <a:t>The operations provided by these tools are highly flexible and afford many options for comparing UI elements to expected application behavior</a:t>
            </a:r>
          </a:p>
          <a:p>
            <a:pPr marL="342900" indent="-342900" algn="l">
              <a:buFont typeface="Arial" panose="020B0604020202020204" pitchFamily="34" charset="0"/>
              <a:buChar char="•"/>
            </a:pPr>
            <a:r>
              <a:rPr lang="en-US" sz="2200" dirty="0">
                <a:latin typeface="Bahnschrift Light" panose="020B0502040204020203" pitchFamily="34" charset="0"/>
              </a:rPr>
              <a:t>Selenium tests can be executed on multiple browser platforms </a:t>
            </a:r>
          </a:p>
        </p:txBody>
      </p:sp>
      <p:sp>
        <p:nvSpPr>
          <p:cNvPr id="2" name="Title 1"/>
          <p:cNvSpPr>
            <a:spLocks noGrp="1"/>
          </p:cNvSpPr>
          <p:nvPr>
            <p:ph type="title"/>
          </p:nvPr>
        </p:nvSpPr>
        <p:spPr>
          <a:xfrm>
            <a:off x="838200" y="559836"/>
            <a:ext cx="6571343" cy="628611"/>
          </a:xfrm>
        </p:spPr>
        <p:txBody>
          <a:bodyPr>
            <a:normAutofit/>
          </a:bodyPr>
          <a:lstStyle/>
          <a:p>
            <a:r>
              <a:rPr lang="en-US" sz="3600" b="1" dirty="0">
                <a:latin typeface="Bahnschrift SemiBold SemiConden" panose="020B0502040204020203" pitchFamily="34" charset="0"/>
              </a:rPr>
              <a:t>Introduction</a:t>
            </a:r>
          </a:p>
        </p:txBody>
      </p:sp>
    </p:spTree>
    <p:extLst>
      <p:ext uri="{BB962C8B-B14F-4D97-AF65-F5344CB8AC3E}">
        <p14:creationId xmlns:p14="http://schemas.microsoft.com/office/powerpoint/2010/main" val="309808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F39509-FD9B-443F-A87A-B2AA8BD2B977}"/>
              </a:ext>
            </a:extLst>
          </p:cNvPr>
          <p:cNvSpPr>
            <a:spLocks noGrp="1"/>
          </p:cNvSpPr>
          <p:nvPr>
            <p:ph type="title"/>
          </p:nvPr>
        </p:nvSpPr>
        <p:spPr/>
        <p:txBody>
          <a:bodyPr/>
          <a:lstStyle/>
          <a:p>
            <a:r>
              <a:rPr lang="en-US" b="1" dirty="0">
                <a:latin typeface="Bahnschrift SemiBold SemiConden" panose="020B0502040204020203" pitchFamily="34" charset="0"/>
              </a:rPr>
              <a:t>Selenium SUITE COMPONENTS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DEA95FCB-0A84-4D5A-B1A0-D4C4A7B1CCA6}"/>
              </a:ext>
            </a:extLst>
          </p:cNvPr>
          <p:cNvPicPr>
            <a:picLocks noChangeAspect="1"/>
          </p:cNvPicPr>
          <p:nvPr/>
        </p:nvPicPr>
        <p:blipFill rotWithShape="1">
          <a:blip r:embed="rId2">
            <a:extLst>
              <a:ext uri="{28A0092B-C50C-407E-A947-70E740481C1C}">
                <a14:useLocalDpi xmlns:a14="http://schemas.microsoft.com/office/drawing/2010/main" val="0"/>
              </a:ext>
            </a:extLst>
          </a:blip>
          <a:srcRect l="6666" t="30741" r="6666" b="17408"/>
          <a:stretch/>
        </p:blipFill>
        <p:spPr>
          <a:xfrm>
            <a:off x="609600" y="2438400"/>
            <a:ext cx="7924800" cy="2667000"/>
          </a:xfrm>
          <a:prstGeom prst="rect">
            <a:avLst/>
          </a:prstGeom>
        </p:spPr>
      </p:pic>
    </p:spTree>
    <p:extLst>
      <p:ext uri="{BB962C8B-B14F-4D97-AF65-F5344CB8AC3E}">
        <p14:creationId xmlns:p14="http://schemas.microsoft.com/office/powerpoint/2010/main" val="15158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3324AB-303D-4AA2-993E-786482744C4F}"/>
              </a:ext>
            </a:extLst>
          </p:cNvPr>
          <p:cNvSpPr>
            <a:spLocks noGrp="1"/>
          </p:cNvSpPr>
          <p:nvPr>
            <p:ph type="title"/>
          </p:nvPr>
        </p:nvSpPr>
        <p:spPr>
          <a:xfrm>
            <a:off x="1225107" y="381000"/>
            <a:ext cx="6571343" cy="1049235"/>
          </a:xfrm>
        </p:spPr>
        <p:txBody>
          <a:bodyPr>
            <a:normAutofit/>
          </a:bodyPr>
          <a:lstStyle/>
          <a:p>
            <a:r>
              <a:rPr lang="en-US" sz="3600" dirty="0">
                <a:latin typeface="Bahnschrift SemiBold SemiConden" panose="020B0502040204020203" pitchFamily="34" charset="0"/>
              </a:rPr>
              <a:t>Selenium world</a:t>
            </a:r>
          </a:p>
        </p:txBody>
      </p:sp>
      <p:pic>
        <p:nvPicPr>
          <p:cNvPr id="5" name="Picture 4" descr="A screenshot of a social media post&#10;&#10;Description automatically generated">
            <a:extLst>
              <a:ext uri="{FF2B5EF4-FFF2-40B4-BE49-F238E27FC236}">
                <a16:creationId xmlns:a16="http://schemas.microsoft.com/office/drawing/2014/main" id="{52BF5DDA-77A3-4C70-9ECC-9DEEEA8EBB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5107" y="1066800"/>
            <a:ext cx="7008107" cy="4691669"/>
          </a:xfrm>
          <a:prstGeom prst="rect">
            <a:avLst/>
          </a:prstGeom>
        </p:spPr>
      </p:pic>
    </p:spTree>
    <p:extLst>
      <p:ext uri="{BB962C8B-B14F-4D97-AF65-F5344CB8AC3E}">
        <p14:creationId xmlns:p14="http://schemas.microsoft.com/office/powerpoint/2010/main" val="8456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8229600" cy="4075176"/>
          </a:xfrm>
        </p:spPr>
        <p:txBody>
          <a:bodyPr>
            <a:normAutofit fontScale="85000" lnSpcReduction="20000"/>
          </a:bodyPr>
          <a:lstStyle/>
          <a:p>
            <a:pPr marL="342900" indent="-342900" algn="l">
              <a:buFont typeface="Arial" panose="020B0604020202020204" pitchFamily="34" charset="0"/>
              <a:buChar char="•"/>
            </a:pPr>
            <a:r>
              <a:rPr lang="en-US" b="1" dirty="0">
                <a:latin typeface="Bahnschrift Light" panose="020B0502040204020203" pitchFamily="34" charset="0"/>
              </a:rPr>
              <a:t>Selenium IDE </a:t>
            </a:r>
          </a:p>
          <a:p>
            <a:pPr marL="800100" lvl="2" indent="-400050" algn="l">
              <a:buFont typeface="Arial" panose="020B0604020202020204" pitchFamily="34" charset="0"/>
              <a:buChar char="•"/>
            </a:pPr>
            <a:r>
              <a:rPr lang="en-US" sz="1800" dirty="0">
                <a:latin typeface="Bahnschrift Light" panose="020B0502040204020203" pitchFamily="34" charset="0"/>
              </a:rPr>
              <a:t>Rapid prototyping tool for building test scripts</a:t>
            </a:r>
          </a:p>
          <a:p>
            <a:pPr marL="800100" lvl="2" indent="-400050" algn="l">
              <a:buFont typeface="Arial" panose="020B0604020202020204" pitchFamily="34" charset="0"/>
              <a:buChar char="•"/>
            </a:pPr>
            <a:r>
              <a:rPr lang="en-US" sz="1800" dirty="0">
                <a:latin typeface="Bahnschrift Light" panose="020B0502040204020203" pitchFamily="34" charset="0"/>
              </a:rPr>
              <a:t>Firefox plugin</a:t>
            </a:r>
          </a:p>
          <a:p>
            <a:pPr marL="800100" lvl="2" indent="-400050" algn="l">
              <a:buFont typeface="Arial" panose="020B0604020202020204" pitchFamily="34" charset="0"/>
              <a:buChar char="•"/>
            </a:pPr>
            <a:r>
              <a:rPr lang="en-US" sz="1800" dirty="0">
                <a:latin typeface="Bahnschrift Light" panose="020B0502040204020203" pitchFamily="34" charset="0"/>
              </a:rPr>
              <a:t>Can be used by developers with little to no programming experience to write simple tests quickly and gain familiarity with the </a:t>
            </a:r>
            <a:r>
              <a:rPr lang="en-US" sz="1800" dirty="0" err="1">
                <a:latin typeface="Bahnschrift Light" panose="020B0502040204020203" pitchFamily="34" charset="0"/>
              </a:rPr>
              <a:t>Selenese</a:t>
            </a:r>
            <a:r>
              <a:rPr lang="en-US" sz="1800" dirty="0">
                <a:latin typeface="Bahnschrift Light" panose="020B0502040204020203" pitchFamily="34" charset="0"/>
              </a:rPr>
              <a:t> commands</a:t>
            </a:r>
          </a:p>
          <a:p>
            <a:pPr marL="800100" lvl="2" indent="-400050" algn="l">
              <a:buFont typeface="Arial" panose="020B0604020202020204" pitchFamily="34" charset="0"/>
              <a:buChar char="•"/>
            </a:pPr>
            <a:r>
              <a:rPr lang="en-US" sz="1800" dirty="0">
                <a:latin typeface="Bahnschrift Light" panose="020B0502040204020203" pitchFamily="34" charset="0"/>
              </a:rPr>
              <a:t>Has a recording feature that records a user’s live actions that can be exported in one of many programming languages</a:t>
            </a:r>
          </a:p>
          <a:p>
            <a:pPr marL="800100" lvl="2" indent="-400050" algn="l">
              <a:buFont typeface="Arial" panose="020B0604020202020204" pitchFamily="34" charset="0"/>
              <a:buChar char="•"/>
            </a:pPr>
            <a:r>
              <a:rPr lang="en-US" sz="1800" dirty="0">
                <a:latin typeface="Bahnschrift Light" panose="020B0502040204020203" pitchFamily="34" charset="0"/>
              </a:rPr>
              <a:t>Does not provide iteration or conditional statements for test scripts</a:t>
            </a:r>
          </a:p>
          <a:p>
            <a:pPr marL="800100" lvl="2" indent="-400050" algn="l">
              <a:buFont typeface="Arial" panose="020B0604020202020204" pitchFamily="34" charset="0"/>
              <a:buChar char="•"/>
            </a:pPr>
            <a:r>
              <a:rPr lang="en-US" sz="1800" dirty="0">
                <a:latin typeface="Bahnschrift Light" panose="020B0502040204020203" pitchFamily="34" charset="0"/>
              </a:rPr>
              <a:t>Can only run tests against </a:t>
            </a:r>
            <a:r>
              <a:rPr lang="en-US" sz="1800" dirty="0" err="1">
                <a:latin typeface="Bahnschrift Light" panose="020B0502040204020203" pitchFamily="34" charset="0"/>
              </a:rPr>
              <a:t>FireFox</a:t>
            </a:r>
            <a:endParaRPr lang="en-US" sz="1800" dirty="0">
              <a:latin typeface="Bahnschrift Light" panose="020B0502040204020203" pitchFamily="34" charset="0"/>
            </a:endParaRPr>
          </a:p>
          <a:p>
            <a:pPr marL="800100" lvl="2" indent="-400050" algn="l">
              <a:buFont typeface="Arial" panose="020B0604020202020204" pitchFamily="34" charset="0"/>
              <a:buChar char="•"/>
            </a:pPr>
            <a:r>
              <a:rPr lang="en-US" sz="1800" dirty="0">
                <a:latin typeface="Bahnschrift Light" panose="020B0502040204020203" pitchFamily="34" charset="0"/>
              </a:rPr>
              <a:t>Developed tests can be run against other browsers, using a simple command-line interface that invokes the Selenium RC server</a:t>
            </a:r>
          </a:p>
          <a:p>
            <a:pPr marL="800100" lvl="2" indent="-400050" algn="l">
              <a:buFont typeface="Arial" panose="020B0604020202020204" pitchFamily="34" charset="0"/>
              <a:buChar char="•"/>
            </a:pPr>
            <a:r>
              <a:rPr lang="en-US" sz="1800" dirty="0">
                <a:latin typeface="Bahnschrift Light" panose="020B0502040204020203" pitchFamily="34" charset="0"/>
              </a:rPr>
              <a:t>Can export WebDriver or Remote Control scripts (these scripts should be in Page Object structure)</a:t>
            </a:r>
          </a:p>
          <a:p>
            <a:pPr marL="800100" lvl="2" indent="-400050" algn="l">
              <a:buFont typeface="Arial" panose="020B0604020202020204" pitchFamily="34" charset="0"/>
              <a:buChar char="•"/>
            </a:pPr>
            <a:r>
              <a:rPr lang="en-US" sz="1800" dirty="0">
                <a:latin typeface="Bahnschrift Light" panose="020B0502040204020203" pitchFamily="34" charset="0"/>
              </a:rPr>
              <a:t>Allows you the option to select a language for saving and displaying  test cases</a:t>
            </a:r>
          </a:p>
        </p:txBody>
      </p:sp>
      <p:sp>
        <p:nvSpPr>
          <p:cNvPr id="2" name="Title 1"/>
          <p:cNvSpPr>
            <a:spLocks noGrp="1"/>
          </p:cNvSpPr>
          <p:nvPr>
            <p:ph type="title"/>
          </p:nvPr>
        </p:nvSpPr>
        <p:spPr>
          <a:xfrm>
            <a:off x="541601" y="381001"/>
            <a:ext cx="6571343" cy="609600"/>
          </a:xfrm>
        </p:spPr>
        <p:txBody>
          <a:bodyPr>
            <a:normAutofit/>
          </a:bodyPr>
          <a:lstStyle/>
          <a:p>
            <a:r>
              <a:rPr lang="en-US" sz="3600" b="1" dirty="0">
                <a:latin typeface="Bahnschrift SemiBold SemiConden" panose="020B0502040204020203" pitchFamily="34" charset="0"/>
              </a:rPr>
              <a:t>Selenium Tools</a:t>
            </a:r>
          </a:p>
        </p:txBody>
      </p:sp>
    </p:spTree>
    <p:extLst>
      <p:ext uri="{BB962C8B-B14F-4D97-AF65-F5344CB8AC3E}">
        <p14:creationId xmlns:p14="http://schemas.microsoft.com/office/powerpoint/2010/main" val="24699547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4842</TotalTime>
  <Words>3182</Words>
  <Application>Microsoft Office PowerPoint</Application>
  <PresentationFormat>On-screen Show (4:3)</PresentationFormat>
  <Paragraphs>356</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Bahnschrift Light</vt:lpstr>
      <vt:lpstr>Bahnschrift SemiBold SemiConden</vt:lpstr>
      <vt:lpstr>Bahnschrift SemiCondensed</vt:lpstr>
      <vt:lpstr>Calibri</vt:lpstr>
      <vt:lpstr>Gill Sans MT</vt:lpstr>
      <vt:lpstr>Gallery</vt:lpstr>
      <vt:lpstr>Selenium</vt:lpstr>
      <vt:lpstr>Why automate testing?</vt:lpstr>
      <vt:lpstr>Why Use/Learn Selenium</vt:lpstr>
      <vt:lpstr>Automation Test Life Cycle</vt:lpstr>
      <vt:lpstr>History</vt:lpstr>
      <vt:lpstr>Introduction</vt:lpstr>
      <vt:lpstr>Selenium SUITE COMPONENTS</vt:lpstr>
      <vt:lpstr>Selenium world</vt:lpstr>
      <vt:lpstr>Selenium Tools</vt:lpstr>
      <vt:lpstr>Selenium Tools</vt:lpstr>
      <vt:lpstr>Selenium Tools</vt:lpstr>
      <vt:lpstr>Selenium Tools</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Selenium IDE</vt:lpstr>
      <vt:lpstr>WHY Selenium WebDriver?</vt:lpstr>
      <vt:lpstr>Selenium WebDriver</vt:lpstr>
      <vt:lpstr>ELEMENT LOCATORS IN WebDriver</vt:lpstr>
      <vt:lpstr>BASIC ACTION COMMANDS </vt:lpstr>
      <vt:lpstr>Selenium WebDriver</vt:lpstr>
      <vt:lpstr>Selenium WebDriver</vt:lpstr>
      <vt:lpstr>Selenium WebDriver</vt:lpstr>
      <vt:lpstr>Selenium WebDriver</vt:lpstr>
      <vt:lpstr>Selenium WebDriver</vt:lpstr>
      <vt:lpstr>Selenium WebDriver</vt:lpstr>
      <vt:lpstr>Selenium WebDriver</vt:lpstr>
      <vt:lpstr>Selenium WebDriver</vt:lpstr>
      <vt:lpstr>ADVANTAGES &amp; DISADVANTAGES OF WEBDRIVER</vt:lpstr>
      <vt:lpstr>Selenium WebDriver</vt:lpstr>
      <vt:lpstr>Selenium WebDriver</vt:lpstr>
      <vt:lpstr>Selenium RC</vt:lpstr>
      <vt:lpstr>Selenium RC</vt:lpstr>
      <vt:lpstr>Selenium RC</vt:lpstr>
      <vt:lpstr>Selenium RC</vt:lpstr>
      <vt:lpstr>Selenium RC</vt:lpstr>
      <vt:lpstr>Selenium RC</vt:lpstr>
      <vt:lpstr>Selenium Grid</vt:lpstr>
      <vt:lpstr>This is all I have for today! Thank you for joining the session!</vt:lpstr>
    </vt:vector>
  </TitlesOfParts>
  <Company>Highmark,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Highmark</dc:creator>
  <cp:lastModifiedBy>md wahidul islam</cp:lastModifiedBy>
  <cp:revision>275</cp:revision>
  <dcterms:created xsi:type="dcterms:W3CDTF">2014-10-18T18:04:19Z</dcterms:created>
  <dcterms:modified xsi:type="dcterms:W3CDTF">2020-01-24T16:11:26Z</dcterms:modified>
</cp:coreProperties>
</file>