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81" r:id="rId4"/>
    <p:sldId id="259" r:id="rId5"/>
    <p:sldId id="282" r:id="rId6"/>
    <p:sldId id="287" r:id="rId7"/>
    <p:sldId id="283" r:id="rId8"/>
    <p:sldId id="285" r:id="rId9"/>
    <p:sldId id="286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05.01.2020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05.01.2020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05.01.2020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EC2D-B7A7-426D-8B70-8EB86BD9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8CC91-4A39-4651-A53B-E5F3515B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Geschäftsanforderung für die Zugriffskontrolle</a:t>
            </a:r>
          </a:p>
          <a:p>
            <a:pPr lvl="1"/>
            <a:r>
              <a:rPr lang="de-DE" sz="1600" dirty="0"/>
              <a:t>Zugriffskontrollrichtlinie</a:t>
            </a:r>
          </a:p>
          <a:p>
            <a:pPr lvl="2"/>
            <a:r>
              <a:rPr lang="de-DE" sz="1200" dirty="0"/>
              <a:t>sollte etabliert, dokumentiert werden</a:t>
            </a:r>
          </a:p>
          <a:p>
            <a:pPr lvl="2"/>
            <a:r>
              <a:rPr lang="de-DE" sz="1200" dirty="0"/>
              <a:t>Geschäfts- und Sicherheitsanforderungen für den Zugang sollten geprüft werden</a:t>
            </a:r>
          </a:p>
          <a:p>
            <a:r>
              <a:rPr lang="de-DE" sz="2400" dirty="0"/>
              <a:t>Benutzerzugriffsverwaltung</a:t>
            </a:r>
          </a:p>
          <a:p>
            <a:pPr lvl="1"/>
            <a:r>
              <a:rPr lang="de-DE" sz="1600" dirty="0"/>
              <a:t>Benutzerregistrierung</a:t>
            </a:r>
          </a:p>
          <a:p>
            <a:pPr lvl="1"/>
            <a:r>
              <a:rPr lang="de-DE" sz="1600" dirty="0"/>
              <a:t>Rechteverwaltung</a:t>
            </a:r>
          </a:p>
          <a:p>
            <a:pPr lvl="1"/>
            <a:r>
              <a:rPr lang="de-DE" sz="1600" dirty="0"/>
              <a:t>Passwortverwaltung</a:t>
            </a:r>
          </a:p>
          <a:p>
            <a:r>
              <a:rPr lang="de-DE" sz="2400" dirty="0"/>
              <a:t>Pflichten des Benutzers</a:t>
            </a:r>
          </a:p>
          <a:p>
            <a:pPr lvl="1"/>
            <a:r>
              <a:rPr lang="de-DE" sz="1600" dirty="0"/>
              <a:t>Passwortbenutzung</a:t>
            </a:r>
          </a:p>
          <a:p>
            <a:pPr lvl="1"/>
            <a:r>
              <a:rPr lang="de-DE" sz="1600" dirty="0"/>
              <a:t>Sauberer Schreibtisch und Bildschirmrichtlinie</a:t>
            </a:r>
          </a:p>
          <a:p>
            <a:r>
              <a:rPr lang="de-DE" sz="2400" dirty="0"/>
              <a:t>Netzwerkzugangskontrolle</a:t>
            </a:r>
          </a:p>
          <a:p>
            <a:pPr lvl="1"/>
            <a:r>
              <a:rPr lang="de-DE" sz="1600" dirty="0"/>
              <a:t>Authentifizierung für externe Verbindungen</a:t>
            </a:r>
          </a:p>
          <a:p>
            <a:pPr lvl="1"/>
            <a:r>
              <a:rPr lang="de-DE" sz="1600" dirty="0"/>
              <a:t>Equipment Identifikation in Netzwerken</a:t>
            </a:r>
          </a:p>
          <a:p>
            <a:pPr lvl="1"/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F56D27-A337-4B20-9479-07581464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A5C6E0-1049-44FD-8F35-8427ECE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3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59438-E716-458D-8679-6FADA287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651EA-AF47-4149-9396-AE2D8685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Zugriffskontrolle des Betriebssystems</a:t>
            </a:r>
          </a:p>
          <a:p>
            <a:pPr lvl="1"/>
            <a:r>
              <a:rPr lang="de-DE" sz="1600" dirty="0"/>
              <a:t>Sichere Anmeldeverfahren</a:t>
            </a:r>
          </a:p>
          <a:p>
            <a:pPr lvl="1"/>
            <a:r>
              <a:rPr lang="de-DE" sz="1600" dirty="0"/>
              <a:t>Benutzeridentifikation und Autorisierung</a:t>
            </a:r>
          </a:p>
          <a:p>
            <a:pPr lvl="1"/>
            <a:r>
              <a:rPr lang="de-DE" sz="1600" dirty="0"/>
              <a:t>Session Timeout</a:t>
            </a:r>
          </a:p>
          <a:p>
            <a:pPr lvl="1"/>
            <a:r>
              <a:rPr lang="de-DE" sz="1600" dirty="0"/>
              <a:t>Limitierung der Verbindungszeit</a:t>
            </a:r>
          </a:p>
          <a:p>
            <a:r>
              <a:rPr lang="de-DE" sz="2400" dirty="0"/>
              <a:t>Zugriffskontrolle für Anwendungen und Informationen</a:t>
            </a:r>
          </a:p>
          <a:p>
            <a:pPr lvl="1"/>
            <a:r>
              <a:rPr lang="de-DE" sz="1600" dirty="0"/>
              <a:t>Einschränkung des Informationszugriffs</a:t>
            </a:r>
          </a:p>
          <a:p>
            <a:pPr lvl="1"/>
            <a:r>
              <a:rPr lang="de-DE" sz="1600" dirty="0"/>
              <a:t>Sensible Systemisolation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715F6-148B-4922-9511-FC8F0E56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C1E35B-A95C-492C-B87A-02E88CA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4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1BE63-6AF3-4762-87B9-A4C883D0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Informationssicherheits-Störungsmanagement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8BCD0-57DC-44E7-9099-B2BD200A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Meldung von Informationssicherheitsereignissen und –schwächen</a:t>
            </a:r>
          </a:p>
          <a:p>
            <a:pPr lvl="1"/>
            <a:r>
              <a:rPr lang="de-DE" sz="2000" dirty="0"/>
              <a:t>Melden von Informationssicherheitsereignissen</a:t>
            </a:r>
          </a:p>
          <a:p>
            <a:pPr lvl="1"/>
            <a:r>
              <a:rPr lang="de-DE" sz="2000" dirty="0"/>
              <a:t>Sicherheitslücken melden</a:t>
            </a:r>
          </a:p>
          <a:p>
            <a:r>
              <a:rPr lang="de-DE" sz="2400" dirty="0"/>
              <a:t>Management von Informationssicherheitsvorfällen und Verbesserungen</a:t>
            </a:r>
          </a:p>
          <a:p>
            <a:pPr lvl="1"/>
            <a:r>
              <a:rPr lang="de-DE" sz="2000" dirty="0"/>
              <a:t>Verantwortlichkeiten und Verfahren</a:t>
            </a:r>
          </a:p>
          <a:p>
            <a:pPr lvl="1"/>
            <a:r>
              <a:rPr lang="de-DE" sz="2000" dirty="0"/>
              <a:t>Lernen aus Sicherheitsvorfällen</a:t>
            </a:r>
          </a:p>
          <a:p>
            <a:pPr lvl="1"/>
            <a:r>
              <a:rPr lang="de-DE" sz="2000" dirty="0"/>
              <a:t>Beweisaufnahme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1A9BC-E826-42B8-A569-AB1FBD28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7CE6E4-2374-4CEF-B1FE-4BBFE8EA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54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C51A-3508-4BA6-B2AA-44F28E6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Kontinutätsmangement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4C251-9AB6-4D55-84EE-12627031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Informationssicherheitsaspekte des Geschäftsbetriebs</a:t>
            </a:r>
          </a:p>
          <a:p>
            <a:pPr lvl="1"/>
            <a:r>
              <a:rPr lang="de-DE" dirty="0"/>
              <a:t>Einbeziehung der Informationssicherheit in den Business Continuity Management-Prozess</a:t>
            </a:r>
          </a:p>
          <a:p>
            <a:pPr lvl="1"/>
            <a:r>
              <a:rPr lang="de-DE" dirty="0"/>
              <a:t>Geschäftskontinuität und Risikobewertung</a:t>
            </a:r>
          </a:p>
          <a:p>
            <a:pPr lvl="1"/>
            <a:r>
              <a:rPr lang="de-DE" dirty="0"/>
              <a:t>Entwicklung und Implementierung von Kontinuitätsplänen einschließlich Informationssicherheit</a:t>
            </a:r>
          </a:p>
          <a:p>
            <a:pPr lvl="1"/>
            <a:r>
              <a:rPr lang="de-DE" dirty="0"/>
              <a:t>Rahmen für die Planung der Geschäftskontinuität</a:t>
            </a:r>
          </a:p>
          <a:p>
            <a:pPr lvl="1"/>
            <a:r>
              <a:rPr lang="de-DE" dirty="0"/>
              <a:t>Testen, Aufrechterhalten und Neubewertung </a:t>
            </a:r>
            <a:r>
              <a:rPr lang="de-DE"/>
              <a:t>von Geschäftskontinuitätsplänen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6AAF29-E5EC-47F6-8808-422041A2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68CD0-CEBF-43F4-9E8F-030F0D6A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46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 (Moritz)</a:t>
            </a:r>
          </a:p>
          <a:p>
            <a:r>
              <a:rPr lang="en-NZ" sz="1700" dirty="0" err="1"/>
              <a:t>Geschichte</a:t>
            </a:r>
            <a:r>
              <a:rPr lang="en-NZ" sz="1700" dirty="0"/>
              <a:t> (Marcel)</a:t>
            </a:r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</a:t>
            </a:r>
            <a:r>
              <a:rPr lang="de-DE" sz="1050" dirty="0">
                <a:solidFill>
                  <a:prstClr val="black">
                    <a:alpha val="80000"/>
                  </a:prstClr>
                </a:solidFill>
                <a:latin typeface="Calibri" panose="020F0502020204030204"/>
              </a:rPr>
              <a:t>ISO 27001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WS19/20 – </a:t>
            </a:r>
            <a:r>
              <a:rPr lang="de-DE" sz="1200">
                <a:solidFill>
                  <a:prstClr val="black">
                    <a:alpha val="80000"/>
                  </a:prstClr>
                </a:solidFill>
                <a:latin typeface="+mn-lt"/>
              </a:rPr>
              <a:t>ISO 27001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A7AFF-1525-4DBB-AD91-64C739FD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r>
              <a:rPr lang="de-DE" dirty="0"/>
              <a:t>ISO/IEC 27001:2005 ging aus dem zweiten Teil von BS 7799-2:2002 hervor</a:t>
            </a:r>
          </a:p>
          <a:p>
            <a:r>
              <a:rPr lang="de-DE" dirty="0"/>
              <a:t>Erste Veröffentlichung 15.Oktober 2005</a:t>
            </a:r>
          </a:p>
          <a:p>
            <a:r>
              <a:rPr lang="de-DE" dirty="0"/>
              <a:t>September 2008 erste deutsche Übersetzung als DIN-Norm(27001:2008)</a:t>
            </a:r>
          </a:p>
          <a:p>
            <a:r>
              <a:rPr lang="de-DE" dirty="0"/>
              <a:t>25.September 2013 überarbeitete Version ISO/IEC 27001:2013 in englisch</a:t>
            </a:r>
          </a:p>
          <a:p>
            <a:r>
              <a:rPr lang="de-DE" dirty="0"/>
              <a:t>10.Januar 2014 ISO/IEC 27001:2014 Entwurf in deutscher Sprache</a:t>
            </a:r>
          </a:p>
          <a:p>
            <a:r>
              <a:rPr lang="de-DE" dirty="0"/>
              <a:t>März 2015 27001:2015 in deutscher Sprache veröffentlicht</a:t>
            </a:r>
          </a:p>
          <a:p>
            <a:r>
              <a:rPr lang="de-DE" dirty="0"/>
              <a:t>Seit Juni 2017 ist die aktuelle Version DIN EN ISO/IEC 27001:2017 in deutscher Sprache gängig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D8D780-5C79-42B8-AF04-B47BCE8A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BA322-69B7-4D4C-A2C3-BF0EBCE2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4" y="73652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14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Domänen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9215"/>
            <a:ext cx="5314543" cy="480041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dirty="0" err="1"/>
              <a:t>Sicherheitspolitik</a:t>
            </a:r>
            <a:r>
              <a:rPr lang="en-US" sz="2000" dirty="0"/>
              <a:t> – 2 Controls (Valentin)</a:t>
            </a:r>
          </a:p>
          <a:p>
            <a:r>
              <a:rPr lang="en-US" sz="2000" dirty="0" err="1"/>
              <a:t>Organisation</a:t>
            </a:r>
            <a:r>
              <a:rPr lang="en-US" sz="2000" dirty="0"/>
              <a:t> der </a:t>
            </a:r>
            <a:r>
              <a:rPr lang="en-US" sz="2000" dirty="0" err="1"/>
              <a:t>Informationssicherheit</a:t>
            </a:r>
            <a:r>
              <a:rPr lang="en-US" sz="2000" dirty="0"/>
              <a:t> – 7 Controls (Valentin)</a:t>
            </a:r>
          </a:p>
          <a:p>
            <a:r>
              <a:rPr lang="en-US" sz="2000" dirty="0" err="1"/>
              <a:t>Personalsicherheit</a:t>
            </a:r>
            <a:r>
              <a:rPr lang="en-US" sz="2000" dirty="0"/>
              <a:t> – 6 Controls (Nicola)</a:t>
            </a:r>
          </a:p>
          <a:p>
            <a:r>
              <a:rPr lang="en-US" sz="2000" dirty="0" err="1"/>
              <a:t>Ressourcenmanagement</a:t>
            </a:r>
            <a:r>
              <a:rPr lang="en-US" sz="2000" dirty="0"/>
              <a:t> – 10 Controls (Valentin)</a:t>
            </a:r>
          </a:p>
          <a:p>
            <a:r>
              <a:rPr lang="en-US" sz="2000" dirty="0" err="1"/>
              <a:t>Zugriffskontrolle</a:t>
            </a:r>
            <a:r>
              <a:rPr lang="en-US" sz="2000" dirty="0"/>
              <a:t> – 14 Controls (Marcel)</a:t>
            </a:r>
          </a:p>
          <a:p>
            <a:r>
              <a:rPr lang="en-US" sz="2000" dirty="0" err="1"/>
              <a:t>Kryptografie</a:t>
            </a:r>
            <a:r>
              <a:rPr lang="en-US" sz="2000" dirty="0"/>
              <a:t> – 2 Controls (Nicola)</a:t>
            </a:r>
          </a:p>
          <a:p>
            <a:r>
              <a:rPr lang="en-US" sz="2000" dirty="0" err="1"/>
              <a:t>Umgebungssicherheit</a:t>
            </a:r>
            <a:r>
              <a:rPr lang="en-US" sz="2000" dirty="0"/>
              <a:t> – 15 Controls (Nicola)</a:t>
            </a:r>
          </a:p>
          <a:p>
            <a:r>
              <a:rPr lang="en-US" sz="2000" dirty="0" err="1"/>
              <a:t>Betriebssicherheit</a:t>
            </a:r>
            <a:r>
              <a:rPr lang="en-US" sz="2000" dirty="0"/>
              <a:t> – 14 Controls (Moritz)</a:t>
            </a:r>
          </a:p>
          <a:p>
            <a:r>
              <a:rPr lang="en-US" sz="2000" dirty="0" err="1"/>
              <a:t>Kommunikationssicherheit</a:t>
            </a:r>
            <a:r>
              <a:rPr lang="en-US" sz="2000" dirty="0"/>
              <a:t> – 7 Controls (Moritz)</a:t>
            </a:r>
          </a:p>
          <a:p>
            <a:r>
              <a:rPr lang="en-US" sz="2000" dirty="0" err="1"/>
              <a:t>Systemerwerb</a:t>
            </a:r>
            <a:r>
              <a:rPr lang="en-US" sz="2000" dirty="0"/>
              <a:t>, </a:t>
            </a:r>
            <a:r>
              <a:rPr lang="en-US" sz="2000" dirty="0" err="1"/>
              <a:t>Entwicklung</a:t>
            </a:r>
            <a:r>
              <a:rPr lang="en-US" sz="2000" dirty="0"/>
              <a:t> und </a:t>
            </a:r>
            <a:r>
              <a:rPr lang="en-US" sz="2000" dirty="0" err="1"/>
              <a:t>Wartung</a:t>
            </a:r>
            <a:r>
              <a:rPr lang="en-US" sz="2000" dirty="0"/>
              <a:t> – 13 Controls (Nicola)</a:t>
            </a:r>
          </a:p>
          <a:p>
            <a:r>
              <a:rPr lang="en-US" sz="2000" dirty="0" err="1"/>
              <a:t>Lieferantenbeziehungen</a:t>
            </a:r>
            <a:r>
              <a:rPr lang="en-US" sz="2000" dirty="0"/>
              <a:t>  - 5 Controls (Moritz)</a:t>
            </a:r>
          </a:p>
          <a:p>
            <a:r>
              <a:rPr lang="en-US" sz="2000" dirty="0" err="1"/>
              <a:t>Informationssicherheits-Störfallmanagement</a:t>
            </a:r>
            <a:r>
              <a:rPr lang="en-US" sz="2000" dirty="0"/>
              <a:t> – 7 Controls (Marcel)</a:t>
            </a:r>
          </a:p>
          <a:p>
            <a:r>
              <a:rPr lang="en-US" sz="2000" dirty="0" err="1"/>
              <a:t>Kontinuitätsmanagement</a:t>
            </a:r>
            <a:r>
              <a:rPr lang="en-US" sz="2000" dirty="0"/>
              <a:t> – 4 Controls (Marcel)</a:t>
            </a:r>
          </a:p>
          <a:p>
            <a:r>
              <a:rPr lang="en-US" sz="2000" dirty="0"/>
              <a:t>Compliance/</a:t>
            </a:r>
            <a:r>
              <a:rPr lang="en-US" sz="2000" dirty="0" err="1"/>
              <a:t>Konformität</a:t>
            </a:r>
            <a:r>
              <a:rPr lang="en-US" sz="2000" dirty="0"/>
              <a:t> – 8 Controls (Valentin)</a:t>
            </a: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Laptop Secure">
            <a:extLst>
              <a:ext uri="{FF2B5EF4-FFF2-40B4-BE49-F238E27FC236}">
                <a16:creationId xmlns:a16="http://schemas.microsoft.com/office/drawing/2014/main" id="{62A86241-3E86-4275-975E-2322E0B29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134" y="953394"/>
            <a:ext cx="2930708" cy="29307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Sicherheitspolitik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Breitbild</PresentationFormat>
  <Paragraphs>99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PowerPoint-Präsentation</vt:lpstr>
      <vt:lpstr>Geschichte</vt:lpstr>
      <vt:lpstr>PowerPoint-Präsentation</vt:lpstr>
      <vt:lpstr>Die 14 Domänen</vt:lpstr>
      <vt:lpstr>Die 14 Domänen</vt:lpstr>
      <vt:lpstr>Sicherheitspolitik</vt:lpstr>
      <vt:lpstr>Zugriffskontrolle I</vt:lpstr>
      <vt:lpstr>Zugriffskontrolle II</vt:lpstr>
      <vt:lpstr>Informationssicherheits-Störungsmanagement</vt:lpstr>
      <vt:lpstr>Kontinutätsmangement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Marcel Kossendey</cp:lastModifiedBy>
  <cp:revision>14</cp:revision>
  <dcterms:created xsi:type="dcterms:W3CDTF">2020-01-04T13:14:28Z</dcterms:created>
  <dcterms:modified xsi:type="dcterms:W3CDTF">2020-01-05T16:07:47Z</dcterms:modified>
</cp:coreProperties>
</file>