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81" r:id="rId4"/>
    <p:sldId id="259" r:id="rId5"/>
    <p:sldId id="289" r:id="rId6"/>
    <p:sldId id="288" r:id="rId7"/>
    <p:sldId id="282" r:id="rId8"/>
    <p:sldId id="283" r:id="rId9"/>
    <p:sldId id="285" r:id="rId10"/>
    <p:sldId id="286" r:id="rId11"/>
    <p:sldId id="292" r:id="rId12"/>
    <p:sldId id="290" r:id="rId13"/>
    <p:sldId id="291" r:id="rId14"/>
    <p:sldId id="293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ms.online/iso-27001/requirements-controls/" TargetMode="External"/><Relationship Id="rId2" Type="http://schemas.openxmlformats.org/officeDocument/2006/relationships/hyperlink" Target="https://www.iso27001security.com/html/270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governance.co.uk/blog/iso-27001-the-14-control-sets-of-annex-a-explain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wenn</a:t>
            </a:r>
            <a:r>
              <a:rPr lang="en-NZ" dirty="0"/>
              <a:t> </a:t>
            </a:r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mächtiger</a:t>
            </a:r>
            <a:r>
              <a:rPr lang="en-NZ" dirty="0"/>
              <a:t> </a:t>
            </a:r>
            <a:r>
              <a:rPr lang="en-NZ" dirty="0" err="1"/>
              <a:t>ist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Kunde</a:t>
            </a:r>
          </a:p>
          <a:p>
            <a:pPr lvl="1"/>
            <a:r>
              <a:rPr lang="en-NZ" dirty="0" err="1"/>
              <a:t>Einfluss</a:t>
            </a:r>
            <a:r>
              <a:rPr lang="en-NZ" dirty="0"/>
              <a:t> je nach </a:t>
            </a:r>
            <a:r>
              <a:rPr lang="en-NZ" dirty="0" err="1"/>
              <a:t>Größenverhältnis</a:t>
            </a:r>
            <a:r>
              <a:rPr lang="en-NZ" dirty="0"/>
              <a:t> </a:t>
            </a:r>
            <a:r>
              <a:rPr lang="en-NZ" dirty="0" err="1"/>
              <a:t>unterschiedlich</a:t>
            </a:r>
            <a:endParaRPr lang="en-NZ" dirty="0"/>
          </a:p>
          <a:p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sollte</a:t>
            </a:r>
            <a:r>
              <a:rPr lang="en-NZ" dirty="0"/>
              <a:t> </a:t>
            </a:r>
            <a:r>
              <a:rPr lang="en-NZ" dirty="0" err="1"/>
              <a:t>sich</a:t>
            </a:r>
            <a:r>
              <a:rPr lang="en-NZ" dirty="0"/>
              <a:t> </a:t>
            </a:r>
            <a:r>
              <a:rPr lang="en-NZ" dirty="0" err="1"/>
              <a:t>ebenfalls</a:t>
            </a:r>
            <a:r>
              <a:rPr lang="en-NZ" dirty="0"/>
              <a:t> an ISO 27001 </a:t>
            </a:r>
            <a:r>
              <a:rPr lang="en-NZ" dirty="0" err="1"/>
              <a:t>halten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nach </a:t>
            </a:r>
            <a:r>
              <a:rPr lang="en-NZ" dirty="0" err="1"/>
              <a:t>Risiko</a:t>
            </a:r>
            <a:r>
              <a:rPr lang="en-NZ" dirty="0"/>
              <a:t> und </a:t>
            </a:r>
            <a:r>
              <a:rPr lang="en-NZ" dirty="0" err="1"/>
              <a:t>Wichtigkeit</a:t>
            </a:r>
            <a:r>
              <a:rPr lang="en-NZ" dirty="0"/>
              <a:t> </a:t>
            </a:r>
            <a:r>
              <a:rPr lang="en-NZ" dirty="0" err="1"/>
              <a:t>einstufen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nach </a:t>
            </a:r>
            <a:r>
              <a:rPr lang="en-NZ" dirty="0" err="1"/>
              <a:t>Leistung</a:t>
            </a:r>
            <a:r>
              <a:rPr lang="en-NZ" dirty="0"/>
              <a:t> </a:t>
            </a:r>
            <a:r>
              <a:rPr lang="en-NZ" dirty="0" err="1"/>
              <a:t>bewerten</a:t>
            </a:r>
            <a:endParaRPr lang="en-NZ" dirty="0"/>
          </a:p>
          <a:p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im</a:t>
            </a:r>
            <a:r>
              <a:rPr lang="en-NZ" dirty="0"/>
              <a:t> </a:t>
            </a:r>
            <a:r>
              <a:rPr lang="en-NZ" dirty="0" err="1"/>
              <a:t>Umfeld</a:t>
            </a:r>
            <a:r>
              <a:rPr lang="en-NZ" dirty="0"/>
              <a:t> </a:t>
            </a:r>
            <a:r>
              <a:rPr lang="en-NZ" dirty="0" err="1"/>
              <a:t>auch</a:t>
            </a:r>
            <a:r>
              <a:rPr lang="en-NZ" dirty="0"/>
              <a:t> auf </a:t>
            </a:r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beziehen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mögen</a:t>
            </a:r>
            <a:r>
              <a:rPr lang="en-NZ" dirty="0"/>
              <a:t> </a:t>
            </a:r>
            <a:r>
              <a:rPr lang="en-NZ" dirty="0" err="1"/>
              <a:t>nicht</a:t>
            </a:r>
            <a:r>
              <a:rPr lang="en-NZ" dirty="0"/>
              <a:t> </a:t>
            </a:r>
            <a:r>
              <a:rPr lang="en-NZ" dirty="0" err="1"/>
              <a:t>eigenes</a:t>
            </a:r>
            <a:r>
              <a:rPr lang="en-NZ" dirty="0"/>
              <a:t> </a:t>
            </a:r>
            <a:r>
              <a:rPr lang="en-NZ" dirty="0" err="1"/>
              <a:t>Unternehmen</a:t>
            </a:r>
            <a:r>
              <a:rPr lang="en-NZ" dirty="0"/>
              <a:t> </a:t>
            </a:r>
            <a:r>
              <a:rPr lang="en-NZ" dirty="0" err="1"/>
              <a:t>betreffen</a:t>
            </a:r>
            <a:r>
              <a:rPr lang="en-NZ" dirty="0"/>
              <a:t>, </a:t>
            </a:r>
            <a:r>
              <a:rPr lang="en-NZ" dirty="0" err="1"/>
              <a:t>aber</a:t>
            </a:r>
            <a:r>
              <a:rPr lang="en-NZ" dirty="0"/>
              <a:t> </a:t>
            </a:r>
            <a:r>
              <a:rPr lang="en-NZ" dirty="0" err="1"/>
              <a:t>Lieferanten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B07-BF99-4884-A815-7EEB424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300" dirty="0"/>
              <a:t>Wie </a:t>
            </a:r>
            <a:r>
              <a:rPr lang="en-NZ" sz="4300" dirty="0" err="1"/>
              <a:t>sind</a:t>
            </a:r>
            <a:r>
              <a:rPr lang="en-NZ" sz="4300" dirty="0"/>
              <a:t> die Controls nun </a:t>
            </a:r>
            <a:r>
              <a:rPr lang="en-NZ" sz="4300" dirty="0" err="1"/>
              <a:t>zu</a:t>
            </a:r>
            <a:r>
              <a:rPr lang="en-NZ" sz="4300" dirty="0"/>
              <a:t> </a:t>
            </a:r>
            <a:r>
              <a:rPr lang="en-NZ" sz="4300" dirty="0" err="1"/>
              <a:t>implementieren</a:t>
            </a:r>
            <a:r>
              <a:rPr lang="en-NZ" sz="43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447F-6980-4AD6-9912-706BF9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475"/>
            <a:ext cx="10515600" cy="66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dirty="0" err="1"/>
              <a:t>Ausführungen</a:t>
            </a:r>
            <a:r>
              <a:rPr lang="en-NZ" sz="4000" dirty="0"/>
              <a:t> in ISO 27002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570B9-C416-42D2-A4D0-261FA0B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9649C-80CD-4BB3-9C40-FC74A47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1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https://www.iso27001security.com/html/27001.html</a:t>
            </a:r>
            <a:endParaRPr lang="en-NZ" dirty="0">
              <a:hlinkClick r:id="rId3"/>
            </a:endParaRPr>
          </a:p>
          <a:p>
            <a:r>
              <a:rPr lang="en-NZ" dirty="0">
                <a:hlinkClick r:id="rId3"/>
              </a:rPr>
              <a:t>https://www.isms.online/iso-27001/requirements-controls/</a:t>
            </a:r>
            <a:endParaRPr lang="en-NZ" dirty="0"/>
          </a:p>
          <a:p>
            <a:r>
              <a:rPr lang="en-NZ" dirty="0">
                <a:hlinkClick r:id="rId4"/>
              </a:rPr>
              <a:t>https://www.itgovernance.co.uk/blog/iso-27001-the-14-control-sets-of-annex-a-explained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</a:t>
            </a:r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endParaRPr lang="en-NZ" sz="1700" dirty="0"/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können</a:t>
            </a:r>
            <a:r>
              <a:rPr lang="en-NZ" sz="1900" dirty="0"/>
              <a:t> in 14 </a:t>
            </a:r>
            <a:r>
              <a:rPr lang="en-NZ" sz="1900" dirty="0" err="1"/>
              <a:t>Komponenten</a:t>
            </a:r>
            <a:r>
              <a:rPr lang="en-NZ" sz="1900" dirty="0"/>
              <a:t> </a:t>
            </a:r>
            <a:r>
              <a:rPr lang="en-NZ" sz="1900" dirty="0" err="1"/>
              <a:t>aufgeteilt</a:t>
            </a:r>
            <a:r>
              <a:rPr lang="en-NZ" sz="1900" dirty="0"/>
              <a:t> </a:t>
            </a:r>
            <a:r>
              <a:rPr lang="en-NZ" sz="1900" dirty="0" err="1"/>
              <a:t>werden</a:t>
            </a:r>
            <a:endParaRPr lang="en-NZ" sz="1900" dirty="0"/>
          </a:p>
          <a:p>
            <a:pPr lvl="1"/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de-DE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>
                <a:latin typeface="+mn-lt"/>
              </a:rPr>
              <a:t>ISO 27001</a:t>
            </a:r>
            <a:r>
              <a:rPr kumimoji="0" lang="de-DE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/>
              <a:t>Implementation Guideline ISO/IEC 27001:2013</a:t>
            </a:r>
          </a:p>
          <a:p>
            <a:pPr algn="ctr"/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Quelle: Implementation Guideline ISO/IEC 27001:2013 –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dpunkt.verlag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Juli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2016</a:t>
            </a:r>
          </a:p>
          <a:p>
            <a:pPr algn="ctr"/>
            <a:endParaRPr lang="en-NZ" sz="700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22F225-6767-4215-B64B-905329CB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434" y="236220"/>
            <a:ext cx="8433131" cy="4933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5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/>
              <a:t>Components of an ISMS with ISO/IEC 27001:2013</a:t>
            </a:r>
          </a:p>
          <a:p>
            <a:pPr algn="ctr"/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Quelle: Implementation Guideline ISO/IEC 27001:2013 –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dpunkt.verlag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Juli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2016</a:t>
            </a:r>
          </a:p>
          <a:p>
            <a:pPr algn="ctr"/>
            <a:endParaRPr lang="en-NZ" sz="700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Die 14 </a:t>
            </a:r>
            <a:r>
              <a:rPr lang="en-NZ" dirty="0" err="1"/>
              <a:t>Domänen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r>
              <a:rPr lang="en-NZ" sz="2700" dirty="0" err="1"/>
              <a:t>Sicherheitspolitik</a:t>
            </a:r>
            <a:r>
              <a:rPr lang="en-NZ" sz="2700" dirty="0"/>
              <a:t> – 2 Controls (Valentin)</a:t>
            </a:r>
          </a:p>
          <a:p>
            <a:r>
              <a:rPr lang="en-NZ" sz="2700" dirty="0"/>
              <a:t>Organisation der </a:t>
            </a:r>
            <a:r>
              <a:rPr lang="en-NZ" sz="2700" dirty="0" err="1"/>
              <a:t>Informationssicherheit</a:t>
            </a:r>
            <a:r>
              <a:rPr lang="en-NZ" sz="2700" dirty="0"/>
              <a:t> – 7 Controls (Valentin)</a:t>
            </a:r>
          </a:p>
          <a:p>
            <a:r>
              <a:rPr lang="en-NZ" sz="2700" dirty="0" err="1"/>
              <a:t>Personalsicherheit</a:t>
            </a:r>
            <a:r>
              <a:rPr lang="en-NZ" sz="2700" dirty="0"/>
              <a:t> – 6 Controls (Nicola)</a:t>
            </a:r>
          </a:p>
          <a:p>
            <a:r>
              <a:rPr lang="en-NZ" sz="2700" dirty="0" err="1"/>
              <a:t>Ressourcenmanagement</a:t>
            </a:r>
            <a:r>
              <a:rPr lang="en-NZ" sz="2700" dirty="0"/>
              <a:t> – 10 Controls (Valentin)</a:t>
            </a:r>
          </a:p>
          <a:p>
            <a:r>
              <a:rPr lang="en-NZ" sz="2700" dirty="0" err="1"/>
              <a:t>Zugriffskontrolle</a:t>
            </a:r>
            <a:r>
              <a:rPr lang="en-NZ" sz="2700" dirty="0"/>
              <a:t> – 14 Controls (Marcel)</a:t>
            </a:r>
          </a:p>
          <a:p>
            <a:r>
              <a:rPr lang="en-NZ" sz="2700" dirty="0" err="1"/>
              <a:t>Kryptografie</a:t>
            </a:r>
            <a:r>
              <a:rPr lang="en-NZ" sz="2700" dirty="0"/>
              <a:t> – 2 Controls (Nicola)</a:t>
            </a:r>
          </a:p>
          <a:p>
            <a:r>
              <a:rPr lang="en-NZ" sz="2700" dirty="0" err="1"/>
              <a:t>Umgebungssicherheit</a:t>
            </a:r>
            <a:r>
              <a:rPr lang="en-NZ" sz="2700" dirty="0"/>
              <a:t> – 15 Controls (Nicola)</a:t>
            </a:r>
          </a:p>
          <a:p>
            <a:r>
              <a:rPr lang="en-NZ" sz="2700" dirty="0" err="1"/>
              <a:t>Betriebssicherheit</a:t>
            </a:r>
            <a:r>
              <a:rPr lang="en-NZ" sz="2700" dirty="0"/>
              <a:t> – 14 Controls (Moritz)</a:t>
            </a:r>
          </a:p>
          <a:p>
            <a:r>
              <a:rPr lang="en-NZ" sz="2700" dirty="0" err="1"/>
              <a:t>Kommunikationssicherheit</a:t>
            </a:r>
            <a:r>
              <a:rPr lang="en-NZ" sz="2700" dirty="0"/>
              <a:t> – 7 Controls (Moritz)</a:t>
            </a:r>
          </a:p>
          <a:p>
            <a:r>
              <a:rPr lang="en-NZ" sz="2700" dirty="0" err="1"/>
              <a:t>Systemerwerb</a:t>
            </a:r>
            <a:r>
              <a:rPr lang="en-NZ" sz="2700" dirty="0"/>
              <a:t>, </a:t>
            </a:r>
            <a:r>
              <a:rPr lang="en-NZ" sz="2700" dirty="0" err="1"/>
              <a:t>Entwicklung</a:t>
            </a:r>
            <a:r>
              <a:rPr lang="en-NZ" sz="2700" dirty="0"/>
              <a:t> und </a:t>
            </a:r>
            <a:r>
              <a:rPr lang="en-NZ" sz="2700" dirty="0" err="1"/>
              <a:t>Wartung</a:t>
            </a:r>
            <a:r>
              <a:rPr lang="en-NZ" sz="2700" dirty="0"/>
              <a:t> – 13 Controls (Nicola)</a:t>
            </a:r>
          </a:p>
          <a:p>
            <a:r>
              <a:rPr lang="en-NZ" sz="2700" dirty="0" err="1"/>
              <a:t>Lieferantenbeziehungen</a:t>
            </a:r>
            <a:r>
              <a:rPr lang="en-NZ" sz="2700" dirty="0"/>
              <a:t>  - 5 Controls (Moritz)</a:t>
            </a:r>
          </a:p>
          <a:p>
            <a:r>
              <a:rPr lang="en-NZ" sz="2700" dirty="0" err="1"/>
              <a:t>Informationssicherheits-Störfallmanagement</a:t>
            </a:r>
            <a:r>
              <a:rPr lang="en-NZ" sz="2700" dirty="0"/>
              <a:t> – 7 Controls (Marcel)</a:t>
            </a:r>
          </a:p>
          <a:p>
            <a:r>
              <a:rPr lang="en-NZ" sz="2700" dirty="0" err="1"/>
              <a:t>Kontinuitätsmanagement</a:t>
            </a:r>
            <a:r>
              <a:rPr lang="en-NZ" sz="2700" dirty="0"/>
              <a:t> – 4 Controls (Marcel)</a:t>
            </a:r>
          </a:p>
          <a:p>
            <a:r>
              <a:rPr lang="en-NZ" sz="2700" dirty="0"/>
              <a:t>Compliance/</a:t>
            </a:r>
            <a:r>
              <a:rPr lang="en-NZ" sz="2700" dirty="0" err="1"/>
              <a:t>Konformität</a:t>
            </a:r>
            <a:r>
              <a:rPr lang="en-NZ" sz="2700" dirty="0"/>
              <a:t> – 8 Controls (Valentin)</a:t>
            </a:r>
          </a:p>
          <a:p>
            <a:endParaRPr lang="en-NZ" sz="2600" dirty="0"/>
          </a:p>
          <a:p>
            <a:endParaRPr lang="en-NZ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l">
              <a:spcAft>
                <a:spcPts val="600"/>
              </a:spcAft>
              <a:defRPr/>
            </a:pP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648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PowerPoint Presentation</vt:lpstr>
      <vt:lpstr>ISO 27001 - Vorteile</vt:lpstr>
      <vt:lpstr>Geschichte</vt:lpstr>
      <vt:lpstr>Die 14 Domänen</vt:lpstr>
      <vt:lpstr>Die 14 Domänen</vt:lpstr>
      <vt:lpstr>Betriebssicherheit I</vt:lpstr>
      <vt:lpstr>Betriebssicherheit II</vt:lpstr>
      <vt:lpstr>Kommunikationssicherheit</vt:lpstr>
      <vt:lpstr>Lieferantenbeziehungen</vt:lpstr>
      <vt:lpstr>Wie sind die Controls nun zu implementieren?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9</cp:revision>
  <dcterms:created xsi:type="dcterms:W3CDTF">2020-01-04T15:05:58Z</dcterms:created>
  <dcterms:modified xsi:type="dcterms:W3CDTF">2020-01-05T11:16:24Z</dcterms:modified>
</cp:coreProperties>
</file>