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87" r:id="rId3"/>
    <p:sldId id="281" r:id="rId4"/>
    <p:sldId id="259" r:id="rId5"/>
    <p:sldId id="290" r:id="rId6"/>
    <p:sldId id="288" r:id="rId7"/>
    <p:sldId id="282" r:id="rId8"/>
    <p:sldId id="296" r:id="rId9"/>
    <p:sldId id="317" r:id="rId10"/>
    <p:sldId id="315" r:id="rId11"/>
    <p:sldId id="289" r:id="rId12"/>
    <p:sldId id="319" r:id="rId13"/>
    <p:sldId id="318" r:id="rId14"/>
    <p:sldId id="320" r:id="rId15"/>
    <p:sldId id="321" r:id="rId16"/>
    <p:sldId id="323" r:id="rId17"/>
    <p:sldId id="324" r:id="rId18"/>
    <p:sldId id="314" r:id="rId19"/>
    <p:sldId id="313" r:id="rId20"/>
    <p:sldId id="283" r:id="rId21"/>
    <p:sldId id="285" r:id="rId22"/>
    <p:sldId id="308" r:id="rId23"/>
    <p:sldId id="309" r:id="rId24"/>
    <p:sldId id="310" r:id="rId25"/>
    <p:sldId id="311" r:id="rId26"/>
    <p:sldId id="301" r:id="rId27"/>
    <p:sldId id="312" r:id="rId28"/>
    <p:sldId id="297" r:id="rId29"/>
    <p:sldId id="298" r:id="rId30"/>
    <p:sldId id="302" r:id="rId31"/>
    <p:sldId id="303" r:id="rId32"/>
    <p:sldId id="304" r:id="rId33"/>
    <p:sldId id="286" r:id="rId34"/>
    <p:sldId id="292" r:id="rId35"/>
    <p:sldId id="293" r:id="rId36"/>
    <p:sldId id="305" r:id="rId37"/>
    <p:sldId id="306" r:id="rId38"/>
    <p:sldId id="291" r:id="rId39"/>
    <p:sldId id="299" r:id="rId40"/>
    <p:sldId id="300" r:id="rId41"/>
    <p:sldId id="307" r:id="rId42"/>
    <p:sldId id="294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98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AA0A8-DB8D-40FB-A905-D8E16490B3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39C0F8-6AFA-42D9-BD49-D23F3FAE51C5}">
      <dgm:prSet/>
      <dgm:spPr/>
      <dgm:t>
        <a:bodyPr/>
        <a:lstStyle/>
        <a:p>
          <a:r>
            <a:rPr lang="en-NZ"/>
            <a:t>Anwendungsbereich festlegen</a:t>
          </a:r>
          <a:endParaRPr lang="en-US"/>
        </a:p>
      </dgm:t>
    </dgm:pt>
    <dgm:pt modelId="{0F8BDF92-8703-4BBD-8AE0-4D6CA9E8C879}" type="parTrans" cxnId="{15157AD8-9A8D-4F4B-ACE9-AA7005169880}">
      <dgm:prSet/>
      <dgm:spPr/>
      <dgm:t>
        <a:bodyPr/>
        <a:lstStyle/>
        <a:p>
          <a:endParaRPr lang="en-US"/>
        </a:p>
      </dgm:t>
    </dgm:pt>
    <dgm:pt modelId="{1E76229D-795B-484C-B59B-D712E14D842E}" type="sibTrans" cxnId="{15157AD8-9A8D-4F4B-ACE9-AA7005169880}">
      <dgm:prSet/>
      <dgm:spPr/>
      <dgm:t>
        <a:bodyPr/>
        <a:lstStyle/>
        <a:p>
          <a:endParaRPr lang="en-US"/>
        </a:p>
      </dgm:t>
    </dgm:pt>
    <dgm:pt modelId="{A9DF877D-2A8D-4827-9A40-53CABB282BAD}">
      <dgm:prSet/>
      <dgm:spPr/>
      <dgm:t>
        <a:bodyPr/>
        <a:lstStyle/>
        <a:p>
          <a:r>
            <a:rPr lang="en-NZ"/>
            <a:t>ISMS-Leitlinie erstellen</a:t>
          </a:r>
          <a:endParaRPr lang="en-US"/>
        </a:p>
      </dgm:t>
    </dgm:pt>
    <dgm:pt modelId="{A44063EA-D35D-41C4-9429-A8A50B40DD30}" type="parTrans" cxnId="{C0991685-285E-46E8-8D84-77F7B1AB7F66}">
      <dgm:prSet/>
      <dgm:spPr/>
      <dgm:t>
        <a:bodyPr/>
        <a:lstStyle/>
        <a:p>
          <a:endParaRPr lang="en-US"/>
        </a:p>
      </dgm:t>
    </dgm:pt>
    <dgm:pt modelId="{586BAF4D-AA0D-4AA7-B4E0-F15060199B19}" type="sibTrans" cxnId="{C0991685-285E-46E8-8D84-77F7B1AB7F66}">
      <dgm:prSet/>
      <dgm:spPr/>
      <dgm:t>
        <a:bodyPr/>
        <a:lstStyle/>
        <a:p>
          <a:endParaRPr lang="en-US"/>
        </a:p>
      </dgm:t>
    </dgm:pt>
    <dgm:pt modelId="{CBABAC05-230E-44B4-883A-A49D1FAED722}">
      <dgm:prSet/>
      <dgm:spPr/>
      <dgm:t>
        <a:bodyPr/>
        <a:lstStyle/>
        <a:p>
          <a:r>
            <a:rPr lang="en-NZ"/>
            <a:t>Ansatz zur Risikoeinschätzung definieren</a:t>
          </a:r>
          <a:endParaRPr lang="en-US"/>
        </a:p>
      </dgm:t>
    </dgm:pt>
    <dgm:pt modelId="{B9C45441-C340-4593-863C-01836A66ADA3}" type="parTrans" cxnId="{E40E5D38-D0FF-4E1E-BACB-45A735EB5569}">
      <dgm:prSet/>
      <dgm:spPr/>
      <dgm:t>
        <a:bodyPr/>
        <a:lstStyle/>
        <a:p>
          <a:endParaRPr lang="en-US"/>
        </a:p>
      </dgm:t>
    </dgm:pt>
    <dgm:pt modelId="{C3774FD8-3FC8-4D38-B137-48CA2932B863}" type="sibTrans" cxnId="{E40E5D38-D0FF-4E1E-BACB-45A735EB5569}">
      <dgm:prSet/>
      <dgm:spPr/>
      <dgm:t>
        <a:bodyPr/>
        <a:lstStyle/>
        <a:p>
          <a:endParaRPr lang="en-US"/>
        </a:p>
      </dgm:t>
    </dgm:pt>
    <dgm:pt modelId="{1EB4E8D1-B33F-4F65-9E92-D524F98E2B97}">
      <dgm:prSet/>
      <dgm:spPr/>
      <dgm:t>
        <a:bodyPr/>
        <a:lstStyle/>
        <a:p>
          <a:r>
            <a:rPr lang="en-NZ"/>
            <a:t>Risiken identifizieren</a:t>
          </a:r>
          <a:endParaRPr lang="en-US"/>
        </a:p>
      </dgm:t>
    </dgm:pt>
    <dgm:pt modelId="{25E15483-ABCC-4735-8F82-868DA9BE606E}" type="parTrans" cxnId="{9181A1C2-ACBC-482B-9A55-F70362A50579}">
      <dgm:prSet/>
      <dgm:spPr/>
      <dgm:t>
        <a:bodyPr/>
        <a:lstStyle/>
        <a:p>
          <a:endParaRPr lang="en-US"/>
        </a:p>
      </dgm:t>
    </dgm:pt>
    <dgm:pt modelId="{A45DFEE2-7A93-4BA3-A2B6-A333863544F4}" type="sibTrans" cxnId="{9181A1C2-ACBC-482B-9A55-F70362A50579}">
      <dgm:prSet/>
      <dgm:spPr/>
      <dgm:t>
        <a:bodyPr/>
        <a:lstStyle/>
        <a:p>
          <a:endParaRPr lang="en-US"/>
        </a:p>
      </dgm:t>
    </dgm:pt>
    <dgm:pt modelId="{26F411D1-5DE7-46EF-86D8-41D1DD499651}">
      <dgm:prSet/>
      <dgm:spPr/>
      <dgm:t>
        <a:bodyPr/>
        <a:lstStyle/>
        <a:p>
          <a:r>
            <a:rPr lang="en-NZ"/>
            <a:t>Risiken analysieren</a:t>
          </a:r>
          <a:endParaRPr lang="en-US"/>
        </a:p>
      </dgm:t>
    </dgm:pt>
    <dgm:pt modelId="{EEE4ABF6-7DB1-4A05-AD84-5DEE1D6DFFC2}" type="parTrans" cxnId="{B25EE7D3-D823-462F-8A88-EBFD5051B34D}">
      <dgm:prSet/>
      <dgm:spPr/>
      <dgm:t>
        <a:bodyPr/>
        <a:lstStyle/>
        <a:p>
          <a:endParaRPr lang="en-US"/>
        </a:p>
      </dgm:t>
    </dgm:pt>
    <dgm:pt modelId="{ED9C18B3-E808-4AEF-8FCC-AA35A1077F04}" type="sibTrans" cxnId="{B25EE7D3-D823-462F-8A88-EBFD5051B34D}">
      <dgm:prSet/>
      <dgm:spPr/>
      <dgm:t>
        <a:bodyPr/>
        <a:lstStyle/>
        <a:p>
          <a:endParaRPr lang="en-US"/>
        </a:p>
      </dgm:t>
    </dgm:pt>
    <dgm:pt modelId="{CF305408-2BC1-4959-B65D-2C59D309F509}">
      <dgm:prSet/>
      <dgm:spPr/>
      <dgm:t>
        <a:bodyPr/>
        <a:lstStyle/>
        <a:p>
          <a:r>
            <a:rPr lang="en-NZ"/>
            <a:t>Risiobehandlungsoptionen bewerten</a:t>
          </a:r>
          <a:endParaRPr lang="en-US"/>
        </a:p>
      </dgm:t>
    </dgm:pt>
    <dgm:pt modelId="{387769F7-BD3E-42BE-94AC-F25F46161430}" type="parTrans" cxnId="{D1F74944-EF8D-4159-9D81-E2B1CD01CF3C}">
      <dgm:prSet/>
      <dgm:spPr/>
      <dgm:t>
        <a:bodyPr/>
        <a:lstStyle/>
        <a:p>
          <a:endParaRPr lang="en-US"/>
        </a:p>
      </dgm:t>
    </dgm:pt>
    <dgm:pt modelId="{39B21B24-50E6-46A4-AFB3-386203B1B273}" type="sibTrans" cxnId="{D1F74944-EF8D-4159-9D81-E2B1CD01CF3C}">
      <dgm:prSet/>
      <dgm:spPr/>
      <dgm:t>
        <a:bodyPr/>
        <a:lstStyle/>
        <a:p>
          <a:endParaRPr lang="en-US"/>
        </a:p>
      </dgm:t>
    </dgm:pt>
    <dgm:pt modelId="{F34DCCB1-AEC5-4568-972E-3992A4D9DF9D}">
      <dgm:prSet/>
      <dgm:spPr/>
      <dgm:t>
        <a:bodyPr/>
        <a:lstStyle/>
        <a:p>
          <a:r>
            <a:rPr lang="en-NZ"/>
            <a:t>Maßnahmenziele und Maßnahmen auswählen</a:t>
          </a:r>
          <a:endParaRPr lang="en-US"/>
        </a:p>
      </dgm:t>
    </dgm:pt>
    <dgm:pt modelId="{ABCD77F0-7FC4-4DCF-822D-F18C9FADB62A}" type="parTrans" cxnId="{4551EF50-B920-49A8-B405-922621543290}">
      <dgm:prSet/>
      <dgm:spPr/>
      <dgm:t>
        <a:bodyPr/>
        <a:lstStyle/>
        <a:p>
          <a:endParaRPr lang="en-US"/>
        </a:p>
      </dgm:t>
    </dgm:pt>
    <dgm:pt modelId="{111C3E87-42B2-475E-945F-E30EB6468B3D}" type="sibTrans" cxnId="{4551EF50-B920-49A8-B405-922621543290}">
      <dgm:prSet/>
      <dgm:spPr/>
      <dgm:t>
        <a:bodyPr/>
        <a:lstStyle/>
        <a:p>
          <a:endParaRPr lang="en-US"/>
        </a:p>
      </dgm:t>
    </dgm:pt>
    <dgm:pt modelId="{286F1226-8708-4BC5-82DD-A6DA130430B1}">
      <dgm:prSet/>
      <dgm:spPr/>
      <dgm:t>
        <a:bodyPr/>
        <a:lstStyle/>
        <a:p>
          <a:r>
            <a:rPr lang="en-NZ"/>
            <a:t>Management-Zustimmung zu Restrisiken einholen</a:t>
          </a:r>
          <a:endParaRPr lang="en-US"/>
        </a:p>
      </dgm:t>
    </dgm:pt>
    <dgm:pt modelId="{EF60E9ED-C1F9-40B8-A2D0-B40C89EF85BE}" type="parTrans" cxnId="{7578FA67-633D-4F6A-9AD8-B115FBEAC9D2}">
      <dgm:prSet/>
      <dgm:spPr/>
      <dgm:t>
        <a:bodyPr/>
        <a:lstStyle/>
        <a:p>
          <a:endParaRPr lang="en-US"/>
        </a:p>
      </dgm:t>
    </dgm:pt>
    <dgm:pt modelId="{E844AE1D-38CB-46B3-901A-B6AB5A095110}" type="sibTrans" cxnId="{7578FA67-633D-4F6A-9AD8-B115FBEAC9D2}">
      <dgm:prSet/>
      <dgm:spPr/>
      <dgm:t>
        <a:bodyPr/>
        <a:lstStyle/>
        <a:p>
          <a:endParaRPr lang="en-US"/>
        </a:p>
      </dgm:t>
    </dgm:pt>
    <dgm:pt modelId="{1912A106-1092-4B45-8E9A-698BB0FF7E8F}">
      <dgm:prSet/>
      <dgm:spPr/>
      <dgm:t>
        <a:bodyPr/>
        <a:lstStyle/>
        <a:p>
          <a:r>
            <a:rPr lang="en-NZ"/>
            <a:t>Management-Zustimmung für Umsetzung und Durchführung des ISMS einholen</a:t>
          </a:r>
          <a:endParaRPr lang="en-US"/>
        </a:p>
      </dgm:t>
    </dgm:pt>
    <dgm:pt modelId="{4F17BC9F-B4CA-4CDF-A45E-15D423FE885B}" type="parTrans" cxnId="{56132D50-F94A-47CD-B4A9-5C6D88CBC0F2}">
      <dgm:prSet/>
      <dgm:spPr/>
      <dgm:t>
        <a:bodyPr/>
        <a:lstStyle/>
        <a:p>
          <a:endParaRPr lang="en-US"/>
        </a:p>
      </dgm:t>
    </dgm:pt>
    <dgm:pt modelId="{EDE73BDD-25BC-4D17-99B9-62660342C618}" type="sibTrans" cxnId="{56132D50-F94A-47CD-B4A9-5C6D88CBC0F2}">
      <dgm:prSet/>
      <dgm:spPr/>
      <dgm:t>
        <a:bodyPr/>
        <a:lstStyle/>
        <a:p>
          <a:endParaRPr lang="en-US"/>
        </a:p>
      </dgm:t>
    </dgm:pt>
    <dgm:pt modelId="{B146987F-FEA6-4751-BE02-539F6EF89F6C}">
      <dgm:prSet/>
      <dgm:spPr/>
      <dgm:t>
        <a:bodyPr/>
        <a:lstStyle/>
        <a:p>
          <a:r>
            <a:rPr lang="en-NZ"/>
            <a:t>Erklärung zur Anwendbarkeit erstellen</a:t>
          </a:r>
          <a:endParaRPr lang="en-US"/>
        </a:p>
      </dgm:t>
    </dgm:pt>
    <dgm:pt modelId="{AF0B2D64-B825-43AF-B461-A7C55E6C0566}" type="parTrans" cxnId="{18FFDBB8-ECB7-489F-AE38-F36ED8763EBA}">
      <dgm:prSet/>
      <dgm:spPr/>
      <dgm:t>
        <a:bodyPr/>
        <a:lstStyle/>
        <a:p>
          <a:endParaRPr lang="en-US"/>
        </a:p>
      </dgm:t>
    </dgm:pt>
    <dgm:pt modelId="{5B950600-8575-42EE-BCB7-BBEC08CF4408}" type="sibTrans" cxnId="{18FFDBB8-ECB7-489F-AE38-F36ED8763EBA}">
      <dgm:prSet/>
      <dgm:spPr/>
      <dgm:t>
        <a:bodyPr/>
        <a:lstStyle/>
        <a:p>
          <a:endParaRPr lang="en-US"/>
        </a:p>
      </dgm:t>
    </dgm:pt>
    <dgm:pt modelId="{97CC02F8-B36A-4A50-A6E1-5B2F8974FCDB}" type="pres">
      <dgm:prSet presAssocID="{40BAA0A8-DB8D-40FB-A905-D8E16490B36F}" presName="linear" presStyleCnt="0">
        <dgm:presLayoutVars>
          <dgm:animLvl val="lvl"/>
          <dgm:resizeHandles val="exact"/>
        </dgm:presLayoutVars>
      </dgm:prSet>
      <dgm:spPr/>
    </dgm:pt>
    <dgm:pt modelId="{A3D5AFED-9C70-43F4-80E4-D71B6AEACC0F}" type="pres">
      <dgm:prSet presAssocID="{C839C0F8-6AFA-42D9-BD49-D23F3FAE51C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5340A3-CD0F-49C2-8E1E-958C7043FA5C}" type="pres">
      <dgm:prSet presAssocID="{1E76229D-795B-484C-B59B-D712E14D842E}" presName="spacer" presStyleCnt="0"/>
      <dgm:spPr/>
    </dgm:pt>
    <dgm:pt modelId="{1141A4B1-CAFD-4300-B8EF-4D755597D829}" type="pres">
      <dgm:prSet presAssocID="{A9DF877D-2A8D-4827-9A40-53CABB282BA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ADA42E14-19CA-4F92-9F7F-2742327E8435}" type="pres">
      <dgm:prSet presAssocID="{586BAF4D-AA0D-4AA7-B4E0-F15060199B19}" presName="spacer" presStyleCnt="0"/>
      <dgm:spPr/>
    </dgm:pt>
    <dgm:pt modelId="{87BC8EE0-4666-4F95-B5C5-EE4C5D2B60C3}" type="pres">
      <dgm:prSet presAssocID="{CBABAC05-230E-44B4-883A-A49D1FAED72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3AFB957-BD60-4076-9F94-4BADD7C96B95}" type="pres">
      <dgm:prSet presAssocID="{C3774FD8-3FC8-4D38-B137-48CA2932B863}" presName="spacer" presStyleCnt="0"/>
      <dgm:spPr/>
    </dgm:pt>
    <dgm:pt modelId="{4E2D2C1C-21B7-4529-89F0-81FD6AD9B59E}" type="pres">
      <dgm:prSet presAssocID="{1EB4E8D1-B33F-4F65-9E92-D524F98E2B9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DD99BDD-EDFF-4180-A11C-A06F24D07E2F}" type="pres">
      <dgm:prSet presAssocID="{A45DFEE2-7A93-4BA3-A2B6-A333863544F4}" presName="spacer" presStyleCnt="0"/>
      <dgm:spPr/>
    </dgm:pt>
    <dgm:pt modelId="{447B064C-C267-418E-AA09-CE66EAFDC78C}" type="pres">
      <dgm:prSet presAssocID="{26F411D1-5DE7-46EF-86D8-41D1DD49965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83DB828-F5CD-4331-A1E8-7A39910747AE}" type="pres">
      <dgm:prSet presAssocID="{ED9C18B3-E808-4AEF-8FCC-AA35A1077F04}" presName="spacer" presStyleCnt="0"/>
      <dgm:spPr/>
    </dgm:pt>
    <dgm:pt modelId="{C4D7E146-6FAC-4949-8109-BE59DF131D0A}" type="pres">
      <dgm:prSet presAssocID="{CF305408-2BC1-4959-B65D-2C59D309F509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608167B-1301-485E-9639-B30ECC71C5FC}" type="pres">
      <dgm:prSet presAssocID="{39B21B24-50E6-46A4-AFB3-386203B1B273}" presName="spacer" presStyleCnt="0"/>
      <dgm:spPr/>
    </dgm:pt>
    <dgm:pt modelId="{E90370D5-87EC-42CB-8801-A14B56BE6D0A}" type="pres">
      <dgm:prSet presAssocID="{F34DCCB1-AEC5-4568-972E-3992A4D9DF9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64D8511-3D9B-4D7D-953A-E31DA45A7507}" type="pres">
      <dgm:prSet presAssocID="{111C3E87-42B2-475E-945F-E30EB6468B3D}" presName="spacer" presStyleCnt="0"/>
      <dgm:spPr/>
    </dgm:pt>
    <dgm:pt modelId="{59F05F81-C444-4314-97A4-66C3F81912F8}" type="pres">
      <dgm:prSet presAssocID="{286F1226-8708-4BC5-82DD-A6DA130430B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383C15A1-4E08-4B6E-B054-07B2706336BE}" type="pres">
      <dgm:prSet presAssocID="{E844AE1D-38CB-46B3-901A-B6AB5A095110}" presName="spacer" presStyleCnt="0"/>
      <dgm:spPr/>
    </dgm:pt>
    <dgm:pt modelId="{DAA37BE0-6012-4DD5-8D0B-975472A32697}" type="pres">
      <dgm:prSet presAssocID="{1912A106-1092-4B45-8E9A-698BB0FF7E8F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0B5732E-D354-463E-A108-4CD9DB886488}" type="pres">
      <dgm:prSet presAssocID="{EDE73BDD-25BC-4D17-99B9-62660342C618}" presName="spacer" presStyleCnt="0"/>
      <dgm:spPr/>
    </dgm:pt>
    <dgm:pt modelId="{BEE96175-5BD1-47B0-9068-15735198D4AF}" type="pres">
      <dgm:prSet presAssocID="{B146987F-FEA6-4751-BE02-539F6EF89F6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9EAC00D-0DDB-4210-9950-87893C1F332C}" type="presOf" srcId="{F34DCCB1-AEC5-4568-972E-3992A4D9DF9D}" destId="{E90370D5-87EC-42CB-8801-A14B56BE6D0A}" srcOrd="0" destOrd="0" presId="urn:microsoft.com/office/officeart/2005/8/layout/vList2"/>
    <dgm:cxn modelId="{B873050F-8983-4418-82B2-A4E7CE710E49}" type="presOf" srcId="{26F411D1-5DE7-46EF-86D8-41D1DD499651}" destId="{447B064C-C267-418E-AA09-CE66EAFDC78C}" srcOrd="0" destOrd="0" presId="urn:microsoft.com/office/officeart/2005/8/layout/vList2"/>
    <dgm:cxn modelId="{FB23E010-3D86-4FDA-B07F-FA2786E5190D}" type="presOf" srcId="{40BAA0A8-DB8D-40FB-A905-D8E16490B36F}" destId="{97CC02F8-B36A-4A50-A6E1-5B2F8974FCDB}" srcOrd="0" destOrd="0" presId="urn:microsoft.com/office/officeart/2005/8/layout/vList2"/>
    <dgm:cxn modelId="{E40E5D38-D0FF-4E1E-BACB-45A735EB5569}" srcId="{40BAA0A8-DB8D-40FB-A905-D8E16490B36F}" destId="{CBABAC05-230E-44B4-883A-A49D1FAED722}" srcOrd="2" destOrd="0" parTransId="{B9C45441-C340-4593-863C-01836A66ADA3}" sibTransId="{C3774FD8-3FC8-4D38-B137-48CA2932B863}"/>
    <dgm:cxn modelId="{EA083E3C-1645-4461-BC0B-B12C94DE457A}" type="presOf" srcId="{1912A106-1092-4B45-8E9A-698BB0FF7E8F}" destId="{DAA37BE0-6012-4DD5-8D0B-975472A32697}" srcOrd="0" destOrd="0" presId="urn:microsoft.com/office/officeart/2005/8/layout/vList2"/>
    <dgm:cxn modelId="{D1F74944-EF8D-4159-9D81-E2B1CD01CF3C}" srcId="{40BAA0A8-DB8D-40FB-A905-D8E16490B36F}" destId="{CF305408-2BC1-4959-B65D-2C59D309F509}" srcOrd="5" destOrd="0" parTransId="{387769F7-BD3E-42BE-94AC-F25F46161430}" sibTransId="{39B21B24-50E6-46A4-AFB3-386203B1B273}"/>
    <dgm:cxn modelId="{7578FA67-633D-4F6A-9AD8-B115FBEAC9D2}" srcId="{40BAA0A8-DB8D-40FB-A905-D8E16490B36F}" destId="{286F1226-8708-4BC5-82DD-A6DA130430B1}" srcOrd="7" destOrd="0" parTransId="{EF60E9ED-C1F9-40B8-A2D0-B40C89EF85BE}" sibTransId="{E844AE1D-38CB-46B3-901A-B6AB5A095110}"/>
    <dgm:cxn modelId="{56132D50-F94A-47CD-B4A9-5C6D88CBC0F2}" srcId="{40BAA0A8-DB8D-40FB-A905-D8E16490B36F}" destId="{1912A106-1092-4B45-8E9A-698BB0FF7E8F}" srcOrd="8" destOrd="0" parTransId="{4F17BC9F-B4CA-4CDF-A45E-15D423FE885B}" sibTransId="{EDE73BDD-25BC-4D17-99B9-62660342C618}"/>
    <dgm:cxn modelId="{4551EF50-B920-49A8-B405-922621543290}" srcId="{40BAA0A8-DB8D-40FB-A905-D8E16490B36F}" destId="{F34DCCB1-AEC5-4568-972E-3992A4D9DF9D}" srcOrd="6" destOrd="0" parTransId="{ABCD77F0-7FC4-4DCF-822D-F18C9FADB62A}" sibTransId="{111C3E87-42B2-475E-945F-E30EB6468B3D}"/>
    <dgm:cxn modelId="{92608872-0C36-41F2-8223-7408F9D47050}" type="presOf" srcId="{C839C0F8-6AFA-42D9-BD49-D23F3FAE51C5}" destId="{A3D5AFED-9C70-43F4-80E4-D71B6AEACC0F}" srcOrd="0" destOrd="0" presId="urn:microsoft.com/office/officeart/2005/8/layout/vList2"/>
    <dgm:cxn modelId="{FFD13153-A3EE-4825-9FC6-C263AF32ACA1}" type="presOf" srcId="{A9DF877D-2A8D-4827-9A40-53CABB282BAD}" destId="{1141A4B1-CAFD-4300-B8EF-4D755597D829}" srcOrd="0" destOrd="0" presId="urn:microsoft.com/office/officeart/2005/8/layout/vList2"/>
    <dgm:cxn modelId="{55D63B7E-E07A-48D8-98B8-9FFF0DA76766}" type="presOf" srcId="{286F1226-8708-4BC5-82DD-A6DA130430B1}" destId="{59F05F81-C444-4314-97A4-66C3F81912F8}" srcOrd="0" destOrd="0" presId="urn:microsoft.com/office/officeart/2005/8/layout/vList2"/>
    <dgm:cxn modelId="{C0991685-285E-46E8-8D84-77F7B1AB7F66}" srcId="{40BAA0A8-DB8D-40FB-A905-D8E16490B36F}" destId="{A9DF877D-2A8D-4827-9A40-53CABB282BAD}" srcOrd="1" destOrd="0" parTransId="{A44063EA-D35D-41C4-9429-A8A50B40DD30}" sibTransId="{586BAF4D-AA0D-4AA7-B4E0-F15060199B19}"/>
    <dgm:cxn modelId="{2C60B892-7BC7-417E-9F68-24D16500CBEC}" type="presOf" srcId="{B146987F-FEA6-4751-BE02-539F6EF89F6C}" destId="{BEE96175-5BD1-47B0-9068-15735198D4AF}" srcOrd="0" destOrd="0" presId="urn:microsoft.com/office/officeart/2005/8/layout/vList2"/>
    <dgm:cxn modelId="{8C4C60A0-74C4-4D06-A374-258E8CC45576}" type="presOf" srcId="{CF305408-2BC1-4959-B65D-2C59D309F509}" destId="{C4D7E146-6FAC-4949-8109-BE59DF131D0A}" srcOrd="0" destOrd="0" presId="urn:microsoft.com/office/officeart/2005/8/layout/vList2"/>
    <dgm:cxn modelId="{B4FA47B0-1B9B-486C-A2BD-5F0E8F50F40F}" type="presOf" srcId="{CBABAC05-230E-44B4-883A-A49D1FAED722}" destId="{87BC8EE0-4666-4F95-B5C5-EE4C5D2B60C3}" srcOrd="0" destOrd="0" presId="urn:microsoft.com/office/officeart/2005/8/layout/vList2"/>
    <dgm:cxn modelId="{18FFDBB8-ECB7-489F-AE38-F36ED8763EBA}" srcId="{40BAA0A8-DB8D-40FB-A905-D8E16490B36F}" destId="{B146987F-FEA6-4751-BE02-539F6EF89F6C}" srcOrd="9" destOrd="0" parTransId="{AF0B2D64-B825-43AF-B461-A7C55E6C0566}" sibTransId="{5B950600-8575-42EE-BCB7-BBEC08CF4408}"/>
    <dgm:cxn modelId="{EEA9A4B9-C16A-46C5-BD47-DBED5C79A521}" type="presOf" srcId="{1EB4E8D1-B33F-4F65-9E92-D524F98E2B97}" destId="{4E2D2C1C-21B7-4529-89F0-81FD6AD9B59E}" srcOrd="0" destOrd="0" presId="urn:microsoft.com/office/officeart/2005/8/layout/vList2"/>
    <dgm:cxn modelId="{9181A1C2-ACBC-482B-9A55-F70362A50579}" srcId="{40BAA0A8-DB8D-40FB-A905-D8E16490B36F}" destId="{1EB4E8D1-B33F-4F65-9E92-D524F98E2B97}" srcOrd="3" destOrd="0" parTransId="{25E15483-ABCC-4735-8F82-868DA9BE606E}" sibTransId="{A45DFEE2-7A93-4BA3-A2B6-A333863544F4}"/>
    <dgm:cxn modelId="{B25EE7D3-D823-462F-8A88-EBFD5051B34D}" srcId="{40BAA0A8-DB8D-40FB-A905-D8E16490B36F}" destId="{26F411D1-5DE7-46EF-86D8-41D1DD499651}" srcOrd="4" destOrd="0" parTransId="{EEE4ABF6-7DB1-4A05-AD84-5DEE1D6DFFC2}" sibTransId="{ED9C18B3-E808-4AEF-8FCC-AA35A1077F04}"/>
    <dgm:cxn modelId="{15157AD8-9A8D-4F4B-ACE9-AA7005169880}" srcId="{40BAA0A8-DB8D-40FB-A905-D8E16490B36F}" destId="{C839C0F8-6AFA-42D9-BD49-D23F3FAE51C5}" srcOrd="0" destOrd="0" parTransId="{0F8BDF92-8703-4BBD-8AE0-4D6CA9E8C879}" sibTransId="{1E76229D-795B-484C-B59B-D712E14D842E}"/>
    <dgm:cxn modelId="{3669C185-E0AC-460D-8FC9-0028FF7F3AEA}" type="presParOf" srcId="{97CC02F8-B36A-4A50-A6E1-5B2F8974FCDB}" destId="{A3D5AFED-9C70-43F4-80E4-D71B6AEACC0F}" srcOrd="0" destOrd="0" presId="urn:microsoft.com/office/officeart/2005/8/layout/vList2"/>
    <dgm:cxn modelId="{1346D337-4745-46A1-9737-3AB2DEFC2E49}" type="presParOf" srcId="{97CC02F8-B36A-4A50-A6E1-5B2F8974FCDB}" destId="{CB5340A3-CD0F-49C2-8E1E-958C7043FA5C}" srcOrd="1" destOrd="0" presId="urn:microsoft.com/office/officeart/2005/8/layout/vList2"/>
    <dgm:cxn modelId="{B56954E1-05AD-48B0-85DF-7C3A1C90F38A}" type="presParOf" srcId="{97CC02F8-B36A-4A50-A6E1-5B2F8974FCDB}" destId="{1141A4B1-CAFD-4300-B8EF-4D755597D829}" srcOrd="2" destOrd="0" presId="urn:microsoft.com/office/officeart/2005/8/layout/vList2"/>
    <dgm:cxn modelId="{11F2F85F-D41E-4B32-AE81-9E096EE01CA4}" type="presParOf" srcId="{97CC02F8-B36A-4A50-A6E1-5B2F8974FCDB}" destId="{ADA42E14-19CA-4F92-9F7F-2742327E8435}" srcOrd="3" destOrd="0" presId="urn:microsoft.com/office/officeart/2005/8/layout/vList2"/>
    <dgm:cxn modelId="{0EB21A0C-3B76-487D-90B7-BA244D7EC4E8}" type="presParOf" srcId="{97CC02F8-B36A-4A50-A6E1-5B2F8974FCDB}" destId="{87BC8EE0-4666-4F95-B5C5-EE4C5D2B60C3}" srcOrd="4" destOrd="0" presId="urn:microsoft.com/office/officeart/2005/8/layout/vList2"/>
    <dgm:cxn modelId="{44282B71-9958-4066-8BA3-2F3BF33DCB55}" type="presParOf" srcId="{97CC02F8-B36A-4A50-A6E1-5B2F8974FCDB}" destId="{43AFB957-BD60-4076-9F94-4BADD7C96B95}" srcOrd="5" destOrd="0" presId="urn:microsoft.com/office/officeart/2005/8/layout/vList2"/>
    <dgm:cxn modelId="{69632840-FAD9-409F-BBD9-D3606BA823A5}" type="presParOf" srcId="{97CC02F8-B36A-4A50-A6E1-5B2F8974FCDB}" destId="{4E2D2C1C-21B7-4529-89F0-81FD6AD9B59E}" srcOrd="6" destOrd="0" presId="urn:microsoft.com/office/officeart/2005/8/layout/vList2"/>
    <dgm:cxn modelId="{10BEC672-81EC-497B-A85F-AB0008EBDD14}" type="presParOf" srcId="{97CC02F8-B36A-4A50-A6E1-5B2F8974FCDB}" destId="{7DD99BDD-EDFF-4180-A11C-A06F24D07E2F}" srcOrd="7" destOrd="0" presId="urn:microsoft.com/office/officeart/2005/8/layout/vList2"/>
    <dgm:cxn modelId="{9E057263-9183-4659-AE5D-D4596E6011E0}" type="presParOf" srcId="{97CC02F8-B36A-4A50-A6E1-5B2F8974FCDB}" destId="{447B064C-C267-418E-AA09-CE66EAFDC78C}" srcOrd="8" destOrd="0" presId="urn:microsoft.com/office/officeart/2005/8/layout/vList2"/>
    <dgm:cxn modelId="{B111A38E-0C84-4937-AEB2-88CC3F02A936}" type="presParOf" srcId="{97CC02F8-B36A-4A50-A6E1-5B2F8974FCDB}" destId="{F83DB828-F5CD-4331-A1E8-7A39910747AE}" srcOrd="9" destOrd="0" presId="urn:microsoft.com/office/officeart/2005/8/layout/vList2"/>
    <dgm:cxn modelId="{AF711FA7-800B-4FBC-907D-1640B73B4373}" type="presParOf" srcId="{97CC02F8-B36A-4A50-A6E1-5B2F8974FCDB}" destId="{C4D7E146-6FAC-4949-8109-BE59DF131D0A}" srcOrd="10" destOrd="0" presId="urn:microsoft.com/office/officeart/2005/8/layout/vList2"/>
    <dgm:cxn modelId="{2651EF0C-BE0D-4ABD-A090-4A77B22B4739}" type="presParOf" srcId="{97CC02F8-B36A-4A50-A6E1-5B2F8974FCDB}" destId="{A608167B-1301-485E-9639-B30ECC71C5FC}" srcOrd="11" destOrd="0" presId="urn:microsoft.com/office/officeart/2005/8/layout/vList2"/>
    <dgm:cxn modelId="{E4FEAEE3-3CEB-446D-8050-06C52490A5FB}" type="presParOf" srcId="{97CC02F8-B36A-4A50-A6E1-5B2F8974FCDB}" destId="{E90370D5-87EC-42CB-8801-A14B56BE6D0A}" srcOrd="12" destOrd="0" presId="urn:microsoft.com/office/officeart/2005/8/layout/vList2"/>
    <dgm:cxn modelId="{2BDFA1BF-5177-49CD-A48F-3FED78958E87}" type="presParOf" srcId="{97CC02F8-B36A-4A50-A6E1-5B2F8974FCDB}" destId="{064D8511-3D9B-4D7D-953A-E31DA45A7507}" srcOrd="13" destOrd="0" presId="urn:microsoft.com/office/officeart/2005/8/layout/vList2"/>
    <dgm:cxn modelId="{4E46D7DB-A892-4598-9452-9029FF958A21}" type="presParOf" srcId="{97CC02F8-B36A-4A50-A6E1-5B2F8974FCDB}" destId="{59F05F81-C444-4314-97A4-66C3F81912F8}" srcOrd="14" destOrd="0" presId="urn:microsoft.com/office/officeart/2005/8/layout/vList2"/>
    <dgm:cxn modelId="{F6321926-A354-4E93-B94A-0CB9B5CB296A}" type="presParOf" srcId="{97CC02F8-B36A-4A50-A6E1-5B2F8974FCDB}" destId="{383C15A1-4E08-4B6E-B054-07B2706336BE}" srcOrd="15" destOrd="0" presId="urn:microsoft.com/office/officeart/2005/8/layout/vList2"/>
    <dgm:cxn modelId="{5EF52A79-23DB-4BAC-9B00-9FFF5C78D516}" type="presParOf" srcId="{97CC02F8-B36A-4A50-A6E1-5B2F8974FCDB}" destId="{DAA37BE0-6012-4DD5-8D0B-975472A32697}" srcOrd="16" destOrd="0" presId="urn:microsoft.com/office/officeart/2005/8/layout/vList2"/>
    <dgm:cxn modelId="{5A89C2DD-1794-4A13-A288-0EBC7FD006A2}" type="presParOf" srcId="{97CC02F8-B36A-4A50-A6E1-5B2F8974FCDB}" destId="{E0B5732E-D354-463E-A108-4CD9DB886488}" srcOrd="17" destOrd="0" presId="urn:microsoft.com/office/officeart/2005/8/layout/vList2"/>
    <dgm:cxn modelId="{00BE627F-C217-4548-BCAC-5E90EA0B7157}" type="presParOf" srcId="{97CC02F8-B36A-4A50-A6E1-5B2F8974FCDB}" destId="{BEE96175-5BD1-47B0-9068-15735198D4A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5AFED-9C70-43F4-80E4-D71B6AEACC0F}">
      <dsp:nvSpPr>
        <dsp:cNvPr id="0" name=""/>
        <dsp:cNvSpPr/>
      </dsp:nvSpPr>
      <dsp:spPr>
        <a:xfrm>
          <a:off x="0" y="949438"/>
          <a:ext cx="6513603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Anwendungsbereich festlegen</a:t>
          </a:r>
          <a:endParaRPr lang="en-US" sz="1500" kern="1200"/>
        </a:p>
      </dsp:txBody>
      <dsp:txXfrm>
        <a:off x="17563" y="967001"/>
        <a:ext cx="6478477" cy="324648"/>
      </dsp:txXfrm>
    </dsp:sp>
    <dsp:sp modelId="{1141A4B1-CAFD-4300-B8EF-4D755597D829}">
      <dsp:nvSpPr>
        <dsp:cNvPr id="0" name=""/>
        <dsp:cNvSpPr/>
      </dsp:nvSpPr>
      <dsp:spPr>
        <a:xfrm>
          <a:off x="0" y="1352413"/>
          <a:ext cx="6513603" cy="359774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ISMS-Leitlinie erstellen</a:t>
          </a:r>
          <a:endParaRPr lang="en-US" sz="1500" kern="1200"/>
        </a:p>
      </dsp:txBody>
      <dsp:txXfrm>
        <a:off x="17563" y="1369976"/>
        <a:ext cx="6478477" cy="324648"/>
      </dsp:txXfrm>
    </dsp:sp>
    <dsp:sp modelId="{87BC8EE0-4666-4F95-B5C5-EE4C5D2B60C3}">
      <dsp:nvSpPr>
        <dsp:cNvPr id="0" name=""/>
        <dsp:cNvSpPr/>
      </dsp:nvSpPr>
      <dsp:spPr>
        <a:xfrm>
          <a:off x="0" y="1755388"/>
          <a:ext cx="6513603" cy="359774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Ansatz zur Risikoeinschätzung definieren</a:t>
          </a:r>
          <a:endParaRPr lang="en-US" sz="1500" kern="1200"/>
        </a:p>
      </dsp:txBody>
      <dsp:txXfrm>
        <a:off x="17563" y="1772951"/>
        <a:ext cx="6478477" cy="324648"/>
      </dsp:txXfrm>
    </dsp:sp>
    <dsp:sp modelId="{4E2D2C1C-21B7-4529-89F0-81FD6AD9B59E}">
      <dsp:nvSpPr>
        <dsp:cNvPr id="0" name=""/>
        <dsp:cNvSpPr/>
      </dsp:nvSpPr>
      <dsp:spPr>
        <a:xfrm>
          <a:off x="0" y="2158363"/>
          <a:ext cx="6513603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Risiken identifizieren</a:t>
          </a:r>
          <a:endParaRPr lang="en-US" sz="1500" kern="1200"/>
        </a:p>
      </dsp:txBody>
      <dsp:txXfrm>
        <a:off x="17563" y="2175926"/>
        <a:ext cx="6478477" cy="324648"/>
      </dsp:txXfrm>
    </dsp:sp>
    <dsp:sp modelId="{447B064C-C267-418E-AA09-CE66EAFDC78C}">
      <dsp:nvSpPr>
        <dsp:cNvPr id="0" name=""/>
        <dsp:cNvSpPr/>
      </dsp:nvSpPr>
      <dsp:spPr>
        <a:xfrm>
          <a:off x="0" y="2561338"/>
          <a:ext cx="6513603" cy="359774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Risiken analysieren</a:t>
          </a:r>
          <a:endParaRPr lang="en-US" sz="1500" kern="1200"/>
        </a:p>
      </dsp:txBody>
      <dsp:txXfrm>
        <a:off x="17563" y="2578901"/>
        <a:ext cx="6478477" cy="324648"/>
      </dsp:txXfrm>
    </dsp:sp>
    <dsp:sp modelId="{C4D7E146-6FAC-4949-8109-BE59DF131D0A}">
      <dsp:nvSpPr>
        <dsp:cNvPr id="0" name=""/>
        <dsp:cNvSpPr/>
      </dsp:nvSpPr>
      <dsp:spPr>
        <a:xfrm>
          <a:off x="0" y="2964313"/>
          <a:ext cx="6513603" cy="359774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Risiobehandlungsoptionen bewerten</a:t>
          </a:r>
          <a:endParaRPr lang="en-US" sz="1500" kern="1200"/>
        </a:p>
      </dsp:txBody>
      <dsp:txXfrm>
        <a:off x="17563" y="2981876"/>
        <a:ext cx="6478477" cy="324648"/>
      </dsp:txXfrm>
    </dsp:sp>
    <dsp:sp modelId="{E90370D5-87EC-42CB-8801-A14B56BE6D0A}">
      <dsp:nvSpPr>
        <dsp:cNvPr id="0" name=""/>
        <dsp:cNvSpPr/>
      </dsp:nvSpPr>
      <dsp:spPr>
        <a:xfrm>
          <a:off x="0" y="3367288"/>
          <a:ext cx="6513603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Maßnahmenziele und Maßnahmen auswählen</a:t>
          </a:r>
          <a:endParaRPr lang="en-US" sz="1500" kern="1200"/>
        </a:p>
      </dsp:txBody>
      <dsp:txXfrm>
        <a:off x="17563" y="3384851"/>
        <a:ext cx="6478477" cy="324648"/>
      </dsp:txXfrm>
    </dsp:sp>
    <dsp:sp modelId="{59F05F81-C444-4314-97A4-66C3F81912F8}">
      <dsp:nvSpPr>
        <dsp:cNvPr id="0" name=""/>
        <dsp:cNvSpPr/>
      </dsp:nvSpPr>
      <dsp:spPr>
        <a:xfrm>
          <a:off x="0" y="3770263"/>
          <a:ext cx="6513603" cy="359774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Management-Zustimmung zu Restrisiken einholen</a:t>
          </a:r>
          <a:endParaRPr lang="en-US" sz="1500" kern="1200"/>
        </a:p>
      </dsp:txBody>
      <dsp:txXfrm>
        <a:off x="17563" y="3787826"/>
        <a:ext cx="6478477" cy="324648"/>
      </dsp:txXfrm>
    </dsp:sp>
    <dsp:sp modelId="{DAA37BE0-6012-4DD5-8D0B-975472A32697}">
      <dsp:nvSpPr>
        <dsp:cNvPr id="0" name=""/>
        <dsp:cNvSpPr/>
      </dsp:nvSpPr>
      <dsp:spPr>
        <a:xfrm>
          <a:off x="0" y="4173238"/>
          <a:ext cx="6513603" cy="359774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Management-Zustimmung für Umsetzung und Durchführung des ISMS einholen</a:t>
          </a:r>
          <a:endParaRPr lang="en-US" sz="1500" kern="1200"/>
        </a:p>
      </dsp:txBody>
      <dsp:txXfrm>
        <a:off x="17563" y="4190801"/>
        <a:ext cx="6478477" cy="324648"/>
      </dsp:txXfrm>
    </dsp:sp>
    <dsp:sp modelId="{BEE96175-5BD1-47B0-9068-15735198D4AF}">
      <dsp:nvSpPr>
        <dsp:cNvPr id="0" name=""/>
        <dsp:cNvSpPr/>
      </dsp:nvSpPr>
      <dsp:spPr>
        <a:xfrm>
          <a:off x="0" y="4576213"/>
          <a:ext cx="6513603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/>
            <a:t>Erklärung zur Anwendbarkeit erstellen</a:t>
          </a:r>
          <a:endParaRPr lang="en-US" sz="1500" kern="1200"/>
        </a:p>
      </dsp:txBody>
      <dsp:txXfrm>
        <a:off x="17563" y="4593776"/>
        <a:ext cx="647847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FBEB-4D74-4855-8308-27BA373E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Grundaspekte</a:t>
            </a:r>
            <a:r>
              <a:rPr lang="en-NZ" dirty="0"/>
              <a:t> der ISO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488D-F12A-4C5B-8A8E-3066C62AE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ISO 27001 </a:t>
            </a:r>
            <a:r>
              <a:rPr lang="en-NZ" dirty="0" err="1"/>
              <a:t>verfolgt</a:t>
            </a:r>
            <a:r>
              <a:rPr lang="en-NZ" dirty="0"/>
              <a:t> </a:t>
            </a:r>
            <a:r>
              <a:rPr lang="en-NZ" dirty="0" err="1"/>
              <a:t>risikobasierten</a:t>
            </a:r>
            <a:r>
              <a:rPr lang="en-NZ" dirty="0"/>
              <a:t> Ansatz</a:t>
            </a:r>
          </a:p>
          <a:p>
            <a:r>
              <a:rPr lang="en-NZ" dirty="0" err="1"/>
              <a:t>Leitfaden</a:t>
            </a:r>
            <a:r>
              <a:rPr lang="en-NZ" dirty="0"/>
              <a:t>, um </a:t>
            </a:r>
            <a:r>
              <a:rPr lang="en-NZ" dirty="0" err="1"/>
              <a:t>Risiken</a:t>
            </a:r>
            <a:r>
              <a:rPr lang="en-NZ" dirty="0"/>
              <a:t>:</a:t>
            </a:r>
          </a:p>
          <a:p>
            <a:pPr lvl="1"/>
            <a:r>
              <a:rPr lang="en-NZ" dirty="0"/>
              <a:t>Zu </a:t>
            </a:r>
            <a:r>
              <a:rPr lang="en-NZ" dirty="0" err="1"/>
              <a:t>identifizieren</a:t>
            </a:r>
            <a:endParaRPr lang="en-NZ" dirty="0"/>
          </a:p>
          <a:p>
            <a:pPr lvl="1"/>
            <a:r>
              <a:rPr lang="en-NZ" dirty="0"/>
              <a:t>Zu </a:t>
            </a:r>
            <a:r>
              <a:rPr lang="en-NZ" dirty="0" err="1"/>
              <a:t>behandeln</a:t>
            </a:r>
            <a:endParaRPr lang="en-NZ" dirty="0"/>
          </a:p>
          <a:p>
            <a:pPr lvl="1"/>
            <a:r>
              <a:rPr lang="en-NZ" dirty="0"/>
              <a:t>Zu </a:t>
            </a:r>
            <a:r>
              <a:rPr lang="en-NZ" dirty="0" err="1"/>
              <a:t>beseitigen</a:t>
            </a:r>
            <a:endParaRPr lang="en-NZ" dirty="0"/>
          </a:p>
          <a:p>
            <a:endParaRPr lang="en-NZ" dirty="0"/>
          </a:p>
          <a:p>
            <a:r>
              <a:rPr lang="en-NZ" dirty="0"/>
              <a:t>PDCA Cycle </a:t>
            </a:r>
            <a:r>
              <a:rPr lang="en-NZ" dirty="0" err="1"/>
              <a:t>dient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</a:t>
            </a:r>
            <a:r>
              <a:rPr lang="en-NZ" dirty="0" err="1"/>
              <a:t>vierphasiger</a:t>
            </a:r>
            <a:r>
              <a:rPr lang="en-NZ" dirty="0"/>
              <a:t> </a:t>
            </a:r>
            <a:r>
              <a:rPr lang="en-NZ" dirty="0" err="1"/>
              <a:t>Problemlösungszyklus</a:t>
            </a:r>
            <a:endParaRPr lang="en-NZ" dirty="0"/>
          </a:p>
          <a:p>
            <a:r>
              <a:rPr lang="en-NZ" dirty="0"/>
              <a:t>IT und Organisation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auf der </a:t>
            </a:r>
            <a:r>
              <a:rPr lang="en-NZ" dirty="0" err="1"/>
              <a:t>Prüfstand</a:t>
            </a:r>
            <a:r>
              <a:rPr lang="en-NZ" dirty="0"/>
              <a:t> </a:t>
            </a:r>
            <a:r>
              <a:rPr lang="en-NZ" dirty="0" err="1"/>
              <a:t>gestellt</a:t>
            </a:r>
            <a:endParaRPr lang="en-NZ" dirty="0"/>
          </a:p>
          <a:p>
            <a:pPr lvl="1"/>
            <a:r>
              <a:rPr lang="en-NZ" dirty="0" err="1"/>
              <a:t>Kontinuierlich</a:t>
            </a:r>
            <a:endParaRPr lang="en-NZ" dirty="0"/>
          </a:p>
          <a:p>
            <a:pPr lvl="1"/>
            <a:r>
              <a:rPr lang="en-NZ" dirty="0" err="1"/>
              <a:t>Schrittweise</a:t>
            </a:r>
            <a:endParaRPr lang="en-NZ" dirty="0"/>
          </a:p>
          <a:p>
            <a:pPr lvl="1"/>
            <a:r>
              <a:rPr lang="en-NZ" dirty="0" err="1"/>
              <a:t>Qualitätsorientiert</a:t>
            </a:r>
            <a:endParaRPr lang="en-NZ" dirty="0"/>
          </a:p>
          <a:p>
            <a:pPr lvl="1"/>
            <a:endParaRPr lang="en-NZ" dirty="0"/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7EEF-A16A-400B-A3D0-310D0A3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5999-28A0-49CC-ABA7-D727F909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29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</a:t>
            </a:r>
            <a:r>
              <a:rPr lang="en-NZ" sz="800" dirty="0">
                <a:solidFill>
                  <a:schemeClr val="bg1">
                    <a:lumMod val="65000"/>
                  </a:schemeClr>
                </a:solidFill>
              </a:rPr>
              <a:t>https://slycon.com/iso-27001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F55B3-5EBA-4F64-8AEC-1457A391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671513"/>
            <a:ext cx="84296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1B0-D40B-4DBE-B164-FE704C63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Zentrale</a:t>
            </a:r>
            <a:r>
              <a:rPr lang="en-NZ" dirty="0"/>
              <a:t> </a:t>
            </a:r>
            <a:r>
              <a:rPr lang="en-NZ" dirty="0" err="1"/>
              <a:t>Komponenten</a:t>
            </a:r>
            <a:r>
              <a:rPr lang="en-NZ" dirty="0"/>
              <a:t> </a:t>
            </a:r>
            <a:r>
              <a:rPr lang="en-NZ" dirty="0" err="1"/>
              <a:t>eines</a:t>
            </a:r>
            <a:r>
              <a:rPr lang="en-NZ" dirty="0"/>
              <a:t> ISMS nach ISO 27001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E484A-0621-450B-A5EB-EFE45E3D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BFCD6-E1BF-4F30-9FB8-BFE87C3D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38C4A-967A-4E95-A00C-51B359187CF4}"/>
              </a:ext>
            </a:extLst>
          </p:cNvPr>
          <p:cNvSpPr txBox="1"/>
          <p:nvPr/>
        </p:nvSpPr>
        <p:spPr>
          <a:xfrm>
            <a:off x="2331187" y="5858407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Gutes</a:t>
            </a:r>
            <a:r>
              <a:rPr lang="en-NZ" dirty="0"/>
              <a:t> </a:t>
            </a:r>
            <a:r>
              <a:rPr lang="en-NZ" dirty="0" err="1"/>
              <a:t>Zusammenspiel</a:t>
            </a:r>
            <a:r>
              <a:rPr lang="en-NZ" dirty="0"/>
              <a:t> der </a:t>
            </a:r>
            <a:r>
              <a:rPr lang="en-NZ" dirty="0" err="1"/>
              <a:t>Komponenten</a:t>
            </a:r>
            <a:r>
              <a:rPr lang="en-NZ" dirty="0"/>
              <a:t> </a:t>
            </a:r>
            <a:r>
              <a:rPr lang="en-NZ" dirty="0" err="1"/>
              <a:t>essentiell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ein</a:t>
            </a:r>
            <a:r>
              <a:rPr lang="en-NZ" dirty="0"/>
              <a:t> </a:t>
            </a:r>
            <a:r>
              <a:rPr lang="en-NZ" dirty="0" err="1"/>
              <a:t>gelungenes</a:t>
            </a:r>
            <a:r>
              <a:rPr lang="en-NZ" dirty="0"/>
              <a:t> System!</a:t>
            </a:r>
            <a:endParaRPr lang="de-DE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4721C-C583-4B1A-A351-1307A05B3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64" y="1247154"/>
            <a:ext cx="7276870" cy="4546947"/>
          </a:xfrm>
        </p:spPr>
      </p:pic>
    </p:spTree>
    <p:extLst>
      <p:ext uri="{BB962C8B-B14F-4D97-AF65-F5344CB8AC3E}">
        <p14:creationId xmlns:p14="http://schemas.microsoft.com/office/powerpoint/2010/main" val="234963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Risikobasierter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Ansatz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85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A947-29B0-4AE6-BD49-23C4E43D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</a:t>
            </a:r>
            <a:r>
              <a:rPr lang="en-NZ" dirty="0" err="1"/>
              <a:t>Kapitel</a:t>
            </a:r>
            <a:r>
              <a:rPr lang="en-NZ" dirty="0"/>
              <a:t> 4-10 </a:t>
            </a:r>
            <a:r>
              <a:rPr lang="en-NZ" dirty="0" err="1"/>
              <a:t>als</a:t>
            </a:r>
            <a:r>
              <a:rPr lang="en-NZ" dirty="0"/>
              <a:t> </a:t>
            </a:r>
            <a:r>
              <a:rPr lang="en-NZ" dirty="0" err="1"/>
              <a:t>Kernelement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4F58-F614-4CB4-A19C-0AEF8B65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Z" dirty="0" err="1"/>
              <a:t>Risiken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gefunden</a:t>
            </a:r>
            <a:r>
              <a:rPr lang="en-NZ" dirty="0"/>
              <a:t> und </a:t>
            </a:r>
            <a:r>
              <a:rPr lang="en-NZ" dirty="0" err="1"/>
              <a:t>identifizert</a:t>
            </a:r>
            <a:r>
              <a:rPr lang="en-NZ" dirty="0"/>
              <a:t> warden</a:t>
            </a:r>
          </a:p>
          <a:p>
            <a:r>
              <a:rPr lang="en-NZ" dirty="0" err="1"/>
              <a:t>Risiken</a:t>
            </a:r>
            <a:r>
              <a:rPr lang="en-NZ" dirty="0"/>
              <a:t> </a:t>
            </a:r>
            <a:r>
              <a:rPr lang="en-NZ" dirty="0" err="1"/>
              <a:t>sollen</a:t>
            </a:r>
            <a:r>
              <a:rPr lang="en-NZ" dirty="0"/>
              <a:t> </a:t>
            </a:r>
            <a:r>
              <a:rPr lang="en-NZ" dirty="0" err="1"/>
              <a:t>beseitigt</a:t>
            </a:r>
            <a:r>
              <a:rPr lang="en-NZ" dirty="0"/>
              <a:t> warden</a:t>
            </a:r>
          </a:p>
          <a:p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jedes</a:t>
            </a:r>
            <a:r>
              <a:rPr lang="en-NZ" dirty="0"/>
              <a:t> </a:t>
            </a:r>
            <a:r>
              <a:rPr lang="en-NZ" dirty="0" err="1"/>
              <a:t>identifizertes</a:t>
            </a:r>
            <a:r>
              <a:rPr lang="en-NZ" dirty="0"/>
              <a:t> </a:t>
            </a:r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werden</a:t>
            </a:r>
            <a:r>
              <a:rPr lang="en-NZ" dirty="0"/>
              <a:t> Controls </a:t>
            </a:r>
            <a:r>
              <a:rPr lang="en-NZ" dirty="0" err="1"/>
              <a:t>durchlaufen</a:t>
            </a:r>
            <a:endParaRPr lang="en-NZ" dirty="0"/>
          </a:p>
          <a:p>
            <a:pPr lvl="1"/>
            <a:r>
              <a:rPr lang="en-NZ" dirty="0" err="1"/>
              <a:t>Durch</a:t>
            </a:r>
            <a:r>
              <a:rPr lang="en-NZ" dirty="0"/>
              <a:t> auf </a:t>
            </a:r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zutreffende</a:t>
            </a:r>
            <a:r>
              <a:rPr lang="en-NZ" dirty="0"/>
              <a:t> Controls </a:t>
            </a:r>
            <a:r>
              <a:rPr lang="en-NZ" dirty="0" err="1"/>
              <a:t>kann</a:t>
            </a:r>
            <a:r>
              <a:rPr lang="en-NZ" dirty="0"/>
              <a:t> </a:t>
            </a:r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behandelt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Controls </a:t>
            </a:r>
            <a:r>
              <a:rPr lang="en-NZ" dirty="0" err="1"/>
              <a:t>bieten</a:t>
            </a:r>
            <a:r>
              <a:rPr lang="en-NZ" dirty="0"/>
              <a:t> </a:t>
            </a:r>
            <a:r>
              <a:rPr lang="en-NZ" dirty="0" err="1"/>
              <a:t>Maßnahmen</a:t>
            </a:r>
            <a:r>
              <a:rPr lang="en-NZ" dirty="0"/>
              <a:t>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Behandlung</a:t>
            </a:r>
            <a:r>
              <a:rPr lang="en-NZ" dirty="0"/>
              <a:t> des </a:t>
            </a:r>
            <a:r>
              <a:rPr lang="en-NZ" dirty="0" err="1"/>
              <a:t>Risikos</a:t>
            </a:r>
            <a:endParaRPr lang="en-NZ" dirty="0"/>
          </a:p>
          <a:p>
            <a:pPr lvl="1"/>
            <a:r>
              <a:rPr lang="en-NZ" dirty="0" err="1"/>
              <a:t>Beseitigung</a:t>
            </a:r>
            <a:r>
              <a:rPr lang="en-NZ" dirty="0"/>
              <a:t> </a:t>
            </a:r>
            <a:r>
              <a:rPr lang="en-NZ" dirty="0" err="1"/>
              <a:t>oder</a:t>
            </a:r>
            <a:r>
              <a:rPr lang="en-NZ" dirty="0"/>
              <a:t> </a:t>
            </a:r>
            <a:r>
              <a:rPr lang="en-NZ" dirty="0" err="1"/>
              <a:t>zumindest</a:t>
            </a:r>
            <a:r>
              <a:rPr lang="en-NZ" dirty="0"/>
              <a:t> </a:t>
            </a:r>
            <a:r>
              <a:rPr lang="en-NZ" dirty="0" err="1"/>
              <a:t>Reduzierung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A4C4-21AF-4C91-B982-81B9418C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9B66-64F9-4A1D-8CAF-C1D719E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A846C-F522-4A46-9561-BE68249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Schritt 1: Festlegung / Planung des ISMS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F5B-DF88-4E15-886D-D57B916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6E92-CDDC-4D95-9EAE-D89F8D9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6B21085-B275-4C79-B05C-B78303A8F4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72999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58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A846C-F522-4A46-9561-BE68249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Schritt</a:t>
            </a:r>
            <a:r>
              <a:rPr lang="en-NZ" dirty="0">
                <a:solidFill>
                  <a:schemeClr val="bg1"/>
                </a:solidFill>
              </a:rPr>
              <a:t> 2: </a:t>
            </a:r>
            <a:r>
              <a:rPr lang="en-NZ" sz="3300" dirty="0" err="1">
                <a:solidFill>
                  <a:schemeClr val="bg1"/>
                </a:solidFill>
              </a:rPr>
              <a:t>Risikoeinschätzung</a:t>
            </a:r>
            <a:endParaRPr lang="en-US" sz="3300" kern="1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F5B-DF88-4E15-886D-D57B916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6E92-CDDC-4D95-9EAE-D89F8D9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6121A-66E1-4CCA-ADD5-774BE1B5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13" y="1012004"/>
            <a:ext cx="6924575" cy="4165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2101F-01FC-45C8-A486-0BB0DF16810A}"/>
              </a:ext>
            </a:extLst>
          </p:cNvPr>
          <p:cNvSpPr txBox="1"/>
          <p:nvPr/>
        </p:nvSpPr>
        <p:spPr>
          <a:xfrm>
            <a:off x="5432915" y="5177858"/>
            <a:ext cx="5932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Leibniz </a:t>
            </a:r>
            <a:r>
              <a:rPr kumimoji="0" lang="en-N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Rechenzentrum</a:t>
            </a:r>
            <a:r>
              <a: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TÜV Süd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9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A846C-F522-4A46-9561-BE68249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Schritt</a:t>
            </a:r>
            <a:r>
              <a:rPr lang="en-NZ" dirty="0">
                <a:solidFill>
                  <a:schemeClr val="bg1"/>
                </a:solidFill>
              </a:rPr>
              <a:t> 3: </a:t>
            </a:r>
            <a:r>
              <a:rPr lang="en-NZ" sz="3600" dirty="0" err="1">
                <a:solidFill>
                  <a:schemeClr val="bg1"/>
                </a:solidFill>
              </a:rPr>
              <a:t>Risikobehandlung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F5B-DF88-4E15-886D-D57B916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6E92-CDDC-4D95-9EAE-D89F8D9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57B05BD-D519-426F-A8CE-40E4FE511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38" y="2310036"/>
            <a:ext cx="6653665" cy="3628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1F3B9-AD33-4610-91CA-C039DE3C1F18}"/>
              </a:ext>
            </a:extLst>
          </p:cNvPr>
          <p:cNvSpPr txBox="1"/>
          <p:nvPr/>
        </p:nvSpPr>
        <p:spPr>
          <a:xfrm>
            <a:off x="5275367" y="5938748"/>
            <a:ext cx="5932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Leibniz </a:t>
            </a:r>
            <a:r>
              <a:rPr kumimoji="0" lang="en-N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Rechenzentrum</a:t>
            </a:r>
            <a:r>
              <a: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TÜV Süd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F2AA5-63C7-4906-9AEB-54452C24D7C8}"/>
              </a:ext>
            </a:extLst>
          </p:cNvPr>
          <p:cNvSpPr txBox="1"/>
          <p:nvPr/>
        </p:nvSpPr>
        <p:spPr>
          <a:xfrm>
            <a:off x="5244038" y="470925"/>
            <a:ext cx="627740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/>
              <a:t>Aufgrund</a:t>
            </a:r>
            <a:r>
              <a:rPr lang="en-NZ" b="1" dirty="0"/>
              <a:t> von </a:t>
            </a:r>
            <a:r>
              <a:rPr lang="en-NZ" b="1" dirty="0" err="1"/>
              <a:t>Durchführugen</a:t>
            </a:r>
            <a:r>
              <a:rPr lang="en-NZ" b="1" dirty="0"/>
              <a:t> von </a:t>
            </a:r>
            <a:r>
              <a:rPr lang="en-NZ" b="1" dirty="0" err="1"/>
              <a:t>Schritt</a:t>
            </a:r>
            <a:r>
              <a:rPr lang="en-NZ" b="1" dirty="0"/>
              <a:t> 2:</a:t>
            </a:r>
          </a:p>
          <a:p>
            <a:endParaRPr lang="en-N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Je nach </a:t>
            </a:r>
            <a:r>
              <a:rPr lang="en-NZ" dirty="0" err="1"/>
              <a:t>Risikoeinschätzung</a:t>
            </a:r>
            <a:r>
              <a:rPr lang="en-NZ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700" dirty="0" err="1"/>
              <a:t>Akzeptieren</a:t>
            </a:r>
            <a:endParaRPr lang="en-NZ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aus</a:t>
            </a:r>
            <a:r>
              <a:rPr lang="en-NZ" sz="1700" dirty="0"/>
              <a:t> </a:t>
            </a:r>
            <a:r>
              <a:rPr lang="en-NZ" sz="1700" dirty="0" err="1"/>
              <a:t>Anhang</a:t>
            </a:r>
            <a:r>
              <a:rPr lang="en-NZ" sz="1700" dirty="0"/>
              <a:t> A (Controls) auf  </a:t>
            </a:r>
            <a:r>
              <a:rPr lang="en-NZ" sz="1700" dirty="0" err="1"/>
              <a:t>Risiko</a:t>
            </a:r>
            <a:r>
              <a:rPr lang="en-NZ" sz="1700" dirty="0"/>
              <a:t> </a:t>
            </a:r>
            <a:r>
              <a:rPr lang="en-NZ" sz="1700" dirty="0" err="1"/>
              <a:t>anwenden</a:t>
            </a:r>
            <a:endParaRPr lang="en-NZ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700" dirty="0" err="1"/>
              <a:t>Risiko</a:t>
            </a:r>
            <a:r>
              <a:rPr lang="en-NZ" sz="1700" dirty="0"/>
              <a:t> </a:t>
            </a:r>
            <a:r>
              <a:rPr lang="en-NZ" sz="1700" dirty="0" err="1"/>
              <a:t>übertragen</a:t>
            </a:r>
            <a:r>
              <a:rPr lang="en-NZ" sz="1700" dirty="0"/>
              <a:t> (auf </a:t>
            </a:r>
            <a:r>
              <a:rPr lang="en-NZ" sz="1700" dirty="0" err="1"/>
              <a:t>Dritte</a:t>
            </a:r>
            <a:r>
              <a:rPr lang="en-NZ" sz="1700" dirty="0"/>
              <a:t> </a:t>
            </a:r>
            <a:r>
              <a:rPr lang="en-NZ" sz="1700" dirty="0" err="1"/>
              <a:t>verlagern</a:t>
            </a:r>
            <a:r>
              <a:rPr lang="en-NZ" sz="1700" dirty="0"/>
              <a:t>, </a:t>
            </a:r>
            <a:r>
              <a:rPr lang="en-NZ" sz="1700" dirty="0" err="1"/>
              <a:t>z.B</a:t>
            </a:r>
            <a:r>
              <a:rPr lang="en-NZ" sz="1700" dirty="0"/>
              <a:t>. </a:t>
            </a:r>
            <a:r>
              <a:rPr lang="en-NZ" sz="1700" dirty="0" err="1"/>
              <a:t>Versicherung</a:t>
            </a:r>
            <a:r>
              <a:rPr lang="en-NZ" sz="17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52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PDCA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30E-A005-4E74-814A-3AAFAAC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1924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Plan-Do-Check-Act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6D1-47C7-445F-9836-5FCCB02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01D5-8900-4518-B9DC-80B6B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E8DC9-E012-4CED-9D29-64BA6F9F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5" y="855678"/>
            <a:ext cx="8563768" cy="5431464"/>
          </a:xfrm>
        </p:spPr>
      </p:pic>
    </p:spTree>
    <p:extLst>
      <p:ext uri="{BB962C8B-B14F-4D97-AF65-F5344CB8AC3E}">
        <p14:creationId xmlns:p14="http://schemas.microsoft.com/office/powerpoint/2010/main" val="20819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 err="1"/>
              <a:t>Grundaspekte</a:t>
            </a:r>
            <a:r>
              <a:rPr lang="en-NZ" sz="1700" dirty="0"/>
              <a:t> der ISO</a:t>
            </a:r>
          </a:p>
          <a:p>
            <a:r>
              <a:rPr lang="en-NZ" sz="1700" dirty="0" err="1"/>
              <a:t>Risikobasierter</a:t>
            </a:r>
            <a:r>
              <a:rPr lang="en-NZ" sz="1700" dirty="0"/>
              <a:t> Ansatz</a:t>
            </a:r>
          </a:p>
          <a:p>
            <a:r>
              <a:rPr lang="en-NZ" sz="1700" dirty="0"/>
              <a:t>PDCA Cycle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609220" cy="48004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 I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 II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Personalsicherheit</a:t>
            </a:r>
            <a:endParaRPr lang="en-NZ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Screening</a:t>
            </a:r>
          </a:p>
          <a:p>
            <a:pPr lvl="1"/>
            <a:r>
              <a:rPr lang="de-DE" sz="1800" dirty="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 dirty="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 dirty="0">
                <a:cs typeface="Calibri"/>
              </a:rPr>
              <a:t>Beschäftigungsbedingungen</a:t>
            </a:r>
          </a:p>
          <a:p>
            <a:r>
              <a:rPr lang="de-DE" sz="2200" dirty="0">
                <a:cs typeface="Calibri"/>
              </a:rPr>
              <a:t>Verantwortlichkeiten des Management</a:t>
            </a:r>
          </a:p>
          <a:p>
            <a:pPr lvl="1"/>
            <a:r>
              <a:rPr lang="de-DE" sz="1800" dirty="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 dirty="0">
                <a:ea typeface="+mn-lt"/>
                <a:cs typeface="+mn-lt"/>
              </a:rPr>
              <a:t>Verhinderung und Schadenseingrenzung durch regelmäßige Schulungen </a:t>
            </a:r>
          </a:p>
          <a:p>
            <a:r>
              <a:rPr lang="de-DE" sz="2200" dirty="0">
                <a:cs typeface="Calibri"/>
              </a:rPr>
              <a:t>Disziplinarverfahren</a:t>
            </a:r>
          </a:p>
          <a:p>
            <a:r>
              <a:rPr lang="de-DE" sz="2200" dirty="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 dirty="0">
                <a:cs typeface="Calibri"/>
              </a:rPr>
              <a:t>Informationen bleiben vertraulich</a:t>
            </a:r>
          </a:p>
          <a:p>
            <a:pPr lvl="1"/>
            <a:r>
              <a:rPr lang="de-DE" sz="1800" dirty="0">
                <a:cs typeface="Calibri"/>
              </a:rPr>
              <a:t>Nach Wechsel hat der Mitarbeiter nur noch Zugriff auf Daten, die er in der neuen Position auch braucht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2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Kryptografie</a:t>
            </a:r>
            <a:endParaRPr lang="en-NZ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Benutzung und Auswahl von Kryptografie</a:t>
            </a:r>
          </a:p>
          <a:p>
            <a:pPr lvl="1"/>
            <a:r>
              <a:rPr lang="de-DE" sz="2000" dirty="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 dirty="0">
                <a:cs typeface="Calibri"/>
              </a:rPr>
              <a:t>Verwaltung und Aufbewahrung von Schlüsseln und Zertifikaten</a:t>
            </a:r>
          </a:p>
          <a:p>
            <a:r>
              <a:rPr lang="de-DE" sz="2400" dirty="0">
                <a:cs typeface="Calibri"/>
              </a:rPr>
              <a:t>Schlüsselverwaltung</a:t>
            </a:r>
          </a:p>
          <a:p>
            <a:pPr lvl="1"/>
            <a:r>
              <a:rPr lang="de-DE" sz="2000" dirty="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 dirty="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 dirty="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Physische</a:t>
            </a:r>
            <a:r>
              <a:rPr lang="en-NZ" dirty="0">
                <a:ea typeface="+mj-lt"/>
                <a:cs typeface="+mj-lt"/>
              </a:rPr>
              <a:t>- und </a:t>
            </a:r>
            <a:r>
              <a:rPr lang="en-NZ" dirty="0" err="1">
                <a:ea typeface="+mj-lt"/>
                <a:cs typeface="+mj-lt"/>
              </a:rPr>
              <a:t>Umgebungssicherheit</a:t>
            </a:r>
            <a:r>
              <a:rPr lang="en-NZ" dirty="0">
                <a:ea typeface="+mj-lt"/>
                <a:cs typeface="+mj-lt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Physische Sicherheit und Zugangskontrollen</a:t>
            </a:r>
          </a:p>
          <a:p>
            <a:pPr lvl="1"/>
            <a:r>
              <a:rPr lang="de-DE" sz="2000" dirty="0">
                <a:cs typeface="Calibri"/>
              </a:rPr>
              <a:t>Legt Übergänge von Schutzanforderungen fest</a:t>
            </a:r>
          </a:p>
          <a:p>
            <a:pPr lvl="2"/>
            <a:r>
              <a:rPr lang="de-DE" sz="1600" dirty="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 dirty="0">
                <a:cs typeface="Calibri"/>
              </a:rPr>
              <a:t>Sicherheit bei Heimarbeit und Arbeitsreisen (Hotel, Kundenräume usw.)</a:t>
            </a:r>
          </a:p>
          <a:p>
            <a:pPr lvl="1"/>
            <a:r>
              <a:rPr lang="de-DE" sz="2000" dirty="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 dirty="0">
                <a:cs typeface="Calibri"/>
              </a:rPr>
              <a:t>Zugriffskontrollen von Mitarbeitern, Reinigungspersonal und Besuchern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Sichere Bereiche müssen mit angemessen Zugangskontrollen geschützt werden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Ein-/Ausgangsprotokollierung, </a:t>
            </a:r>
            <a:r>
              <a:rPr lang="de-DE" sz="1600" dirty="0" err="1">
                <a:cs typeface="Calibri"/>
              </a:rPr>
              <a:t>Beschrängung</a:t>
            </a:r>
            <a:r>
              <a:rPr lang="de-DE" sz="1600" dirty="0">
                <a:cs typeface="Calibri"/>
              </a:rPr>
              <a:t> des unbeaufsichtigten Arbeitens</a:t>
            </a:r>
          </a:p>
          <a:p>
            <a:pPr lvl="2"/>
            <a:r>
              <a:rPr lang="de-DE" sz="1600" dirty="0" err="1">
                <a:cs typeface="Calibri"/>
              </a:rPr>
              <a:t>Zutrittkontrollen</a:t>
            </a:r>
            <a:r>
              <a:rPr lang="de-DE" sz="1600" dirty="0">
                <a:cs typeface="Calibri"/>
              </a:rPr>
              <a:t> bei Liefer-/Verladebereichen und Abschottung von Informationsverarbeitung</a:t>
            </a:r>
          </a:p>
          <a:p>
            <a:pPr lvl="1"/>
            <a:r>
              <a:rPr lang="de-DE" sz="2000" dirty="0">
                <a:cs typeface="Calibri"/>
              </a:rPr>
              <a:t>Schutz vor Umweltbedrohungen</a:t>
            </a:r>
          </a:p>
          <a:p>
            <a:pPr lvl="2"/>
            <a:r>
              <a:rPr lang="de-DE" sz="1600" dirty="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en-NZ" sz="3600" dirty="0" err="1">
                <a:ea typeface="+mj-lt"/>
                <a:cs typeface="+mj-lt"/>
              </a:rPr>
              <a:t>Physische</a:t>
            </a:r>
            <a:r>
              <a:rPr lang="en-NZ" sz="3600" dirty="0">
                <a:ea typeface="+mj-lt"/>
                <a:cs typeface="+mj-lt"/>
              </a:rPr>
              <a:t>- und </a:t>
            </a:r>
            <a:r>
              <a:rPr lang="en-NZ" sz="3600" dirty="0" err="1">
                <a:ea typeface="+mj-lt"/>
                <a:cs typeface="+mj-lt"/>
              </a:rPr>
              <a:t>Umgebungssicherheit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Aufstellung/Nutzung von Geräten und Ausrüstung</a:t>
            </a:r>
          </a:p>
          <a:p>
            <a:pPr lvl="1"/>
            <a:r>
              <a:rPr lang="de-DE" sz="1800" dirty="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 dirty="0">
                <a:cs typeface="Calibri"/>
              </a:rPr>
              <a:t>Auch bei Heimarbeit darauf achten, dass Freunde und Familie nicht </a:t>
            </a:r>
            <a:r>
              <a:rPr lang="de-DE" sz="1600" dirty="0" err="1">
                <a:cs typeface="Calibri"/>
              </a:rPr>
              <a:t>unbeabsichtig</a:t>
            </a:r>
            <a:r>
              <a:rPr lang="de-DE" sz="1600" dirty="0">
                <a:cs typeface="Calibri"/>
              </a:rPr>
              <a:t> Zugang bekommen</a:t>
            </a:r>
          </a:p>
          <a:p>
            <a:pPr lvl="1"/>
            <a:r>
              <a:rPr lang="de-DE" sz="1800" dirty="0">
                <a:cs typeface="Calibri"/>
              </a:rPr>
              <a:t>Speise/Getränke Nutzung festlegen</a:t>
            </a:r>
          </a:p>
          <a:p>
            <a:pPr lvl="1"/>
            <a:r>
              <a:rPr lang="de-DE" sz="1800" dirty="0">
                <a:cs typeface="Calibri"/>
              </a:rPr>
              <a:t>Mitnahme von Unternehmenseigentum muss dokumentiert und reguliert werden</a:t>
            </a:r>
          </a:p>
          <a:p>
            <a:pPr lvl="1"/>
            <a:r>
              <a:rPr lang="de-DE" sz="1800" dirty="0">
                <a:cs typeface="Calibri"/>
              </a:rPr>
              <a:t>Die Sicherheit von Geräten und Daten außerhalb des Unternehmens muss stehts gewährleistet sein</a:t>
            </a:r>
          </a:p>
          <a:p>
            <a:r>
              <a:rPr lang="de-DE" sz="2200" dirty="0">
                <a:cs typeface="Calibri"/>
              </a:rPr>
              <a:t>Schutz vor Strom-, Telefon-, Internetausfall</a:t>
            </a:r>
          </a:p>
          <a:p>
            <a:pPr lvl="1"/>
            <a:r>
              <a:rPr lang="de-DE" sz="1800" dirty="0">
                <a:cs typeface="Calibri"/>
              </a:rPr>
              <a:t>Auch Abhören oder andere Störungen muss verhindert werden</a:t>
            </a:r>
          </a:p>
          <a:p>
            <a:r>
              <a:rPr lang="de-DE" sz="2200" dirty="0">
                <a:cs typeface="Calibri"/>
              </a:rPr>
              <a:t>Wartung der Ausrüstung durch geschultes Personal</a:t>
            </a:r>
          </a:p>
          <a:p>
            <a:r>
              <a:rPr lang="de-DE" sz="2200" dirty="0">
                <a:cs typeface="Calibri"/>
              </a:rPr>
              <a:t>Sichere Vernichtung von Daten oder Geräten</a:t>
            </a:r>
          </a:p>
          <a:p>
            <a:pPr lvl="1"/>
            <a:r>
              <a:rPr lang="de-DE" sz="1800" dirty="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 dirty="0">
                <a:cs typeface="Calibri"/>
              </a:rPr>
              <a:t>Es muss Richtlinien zum Schutz von unbeaufsichtigten Geräten geben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dirty="0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dirty="0" err="1">
                <a:ea typeface="+mj-lt"/>
                <a:cs typeface="+mj-lt"/>
              </a:rPr>
              <a:t>Wartung</a:t>
            </a:r>
            <a:r>
              <a:rPr lang="en-NZ" dirty="0">
                <a:ea typeface="+mj-lt"/>
                <a:cs typeface="+mj-lt"/>
              </a:rPr>
              <a:t> 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Es muss eine Anforderungsanalyse und eine Spezifizierung der Anwendung verfasst werden</a:t>
            </a:r>
          </a:p>
          <a:p>
            <a:pPr lvl="1"/>
            <a:r>
              <a:rPr lang="de-DE" sz="1800" dirty="0">
                <a:cs typeface="Calibri"/>
              </a:rPr>
              <a:t>Alle Entscheidungen müssen dokumentiert werden, sodass sie bei der Entwicklung referenziert werden können</a:t>
            </a:r>
          </a:p>
          <a:p>
            <a:r>
              <a:rPr lang="de-DE" sz="2200" dirty="0">
                <a:cs typeface="Calibri"/>
              </a:rPr>
              <a:t>Anwendungen müssen, besonders wenn sie über das Internet laufen, stets auf Angriffe und unerwünschte Aktivitäten überwacht werden</a:t>
            </a:r>
          </a:p>
          <a:p>
            <a:r>
              <a:rPr lang="de-DE" sz="2200" dirty="0">
                <a:cs typeface="Calibri"/>
              </a:rPr>
              <a:t>Transaktionen müssen stets auf Richtigkeit und Vollständigkeit geprüft werden</a:t>
            </a:r>
          </a:p>
          <a:p>
            <a:pPr lvl="1"/>
            <a:r>
              <a:rPr lang="de-DE" sz="1800" dirty="0">
                <a:cs typeface="Calibri"/>
              </a:rPr>
              <a:t>Nutzen von Signaturen zum Schutz</a:t>
            </a:r>
          </a:p>
          <a:p>
            <a:r>
              <a:rPr lang="de-DE" sz="2200" dirty="0">
                <a:cs typeface="Calibri"/>
              </a:rPr>
              <a:t>Testdaten von Software muss sorgfältig ausgewählt, geschützt und kontrolliert, sowie am Ende sicher gelöscht werden</a:t>
            </a:r>
          </a:p>
          <a:p>
            <a:r>
              <a:rPr lang="de-DE" sz="2200" dirty="0">
                <a:cs typeface="Calibri"/>
              </a:rPr>
              <a:t>Für neue Informationssysteme, Upgrades und Versionen müssen Testprogramme und Kriterien festgelegt werden</a:t>
            </a: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en-NZ" sz="3600" dirty="0" err="1">
                <a:ea typeface="+mj-lt"/>
                <a:cs typeface="+mj-lt"/>
              </a:rPr>
              <a:t>Systemerwerb</a:t>
            </a:r>
            <a:r>
              <a:rPr lang="en-NZ" sz="3600" dirty="0">
                <a:ea typeface="+mj-lt"/>
                <a:cs typeface="+mj-lt"/>
              </a:rPr>
              <a:t>, </a:t>
            </a:r>
            <a:r>
              <a:rPr lang="en-NZ" sz="3600" dirty="0" err="1">
                <a:ea typeface="+mj-lt"/>
                <a:cs typeface="+mj-lt"/>
              </a:rPr>
              <a:t>Entwicklung</a:t>
            </a:r>
            <a:r>
              <a:rPr lang="en-NZ" sz="3600" dirty="0">
                <a:ea typeface="+mj-lt"/>
                <a:cs typeface="+mj-lt"/>
              </a:rPr>
              <a:t> und </a:t>
            </a:r>
            <a:r>
              <a:rPr lang="en-NZ" sz="3600" dirty="0" err="1">
                <a:ea typeface="+mj-lt"/>
                <a:cs typeface="+mj-lt"/>
              </a:rPr>
              <a:t>Wartung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 Regeln für die Entwicklung von Software und Systemen festgelegen</a:t>
            </a:r>
          </a:p>
          <a:p>
            <a:pPr lvl="1"/>
            <a:r>
              <a:rPr lang="de-DE" sz="1800" dirty="0">
                <a:cs typeface="Calibri"/>
              </a:rPr>
              <a:t>Außerdem müssen Grundsätze sicherer Systeme festgelegt werden</a:t>
            </a:r>
          </a:p>
          <a:p>
            <a:r>
              <a:rPr lang="de-DE" sz="2200" dirty="0">
                <a:cs typeface="Calibri"/>
              </a:rPr>
              <a:t>Alle Änderungen müssen protokolliert werden</a:t>
            </a:r>
          </a:p>
          <a:p>
            <a:r>
              <a:rPr lang="de-DE" sz="2200" dirty="0">
                <a:cs typeface="Calibri"/>
              </a:rPr>
              <a:t>Wird die Betriebsplattform geändert, muss getestet werden, dass die Software keine negativen Auswirkungen hat</a:t>
            </a:r>
          </a:p>
          <a:p>
            <a:r>
              <a:rPr lang="de-DE" sz="2200" dirty="0">
                <a:cs typeface="Calibri"/>
              </a:rPr>
              <a:t>Gibt es Softwarepakete, müssen diese eingeschränkt werden, um negative Auswirkungen auszuschließen</a:t>
            </a:r>
          </a:p>
          <a:p>
            <a:r>
              <a:rPr lang="de-DE" sz="2200" dirty="0">
                <a:cs typeface="Calibri"/>
              </a:rPr>
              <a:t>Die Entwicklungsumgebung muss abgesichert sein, dass keine böswilligen oder versehentlichen Entwicklungen oder Aktualisierungen vorgenommen werden</a:t>
            </a:r>
          </a:p>
          <a:p>
            <a:r>
              <a:rPr lang="de-DE" sz="2200" dirty="0">
                <a:cs typeface="Calibri"/>
              </a:rPr>
              <a:t>Wird die Entwicklung ganz oder teilweise an externe Organisationen vergeben, müssen Sicherheitsanforderungen vertraglich vereinbart werden</a:t>
            </a:r>
          </a:p>
          <a:p>
            <a:pPr lvl="1"/>
            <a:r>
              <a:rPr lang="de-DE" sz="1800" dirty="0">
                <a:cs typeface="Calibri"/>
              </a:rPr>
              <a:t>Das Einhalten des Vertrages muss geprüft werden</a:t>
            </a:r>
          </a:p>
          <a:p>
            <a:r>
              <a:rPr lang="de-DE" sz="2200" dirty="0">
                <a:cs typeface="Calibri"/>
              </a:rPr>
              <a:t>Die Sicherheitsfunktionalität muss während der Entwicklung getestet und die Ergebnisse dokumentiert werden</a:t>
            </a: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Gefährlich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Guideline ISO/IEC 27001:2013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Implementation Guideline ISO/IEC 27001:2013 –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dpunkt.verlag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https://www.iso27001security.com/html/27001.html</a:t>
            </a:r>
          </a:p>
          <a:p>
            <a:r>
              <a:rPr lang="en-NZ" dirty="0"/>
              <a:t>https://www.isms.online/iso-27001/requirements-controls/</a:t>
            </a:r>
          </a:p>
          <a:p>
            <a:r>
              <a:rPr lang="en-NZ" dirty="0"/>
              <a:t>https://www.itgovernance.co.uk/blog/iso-27001-the-14-control-sets-of-annex-a-explained</a:t>
            </a:r>
          </a:p>
          <a:p>
            <a:r>
              <a:rPr lang="de-DE" dirty="0">
                <a:ea typeface="+mn-lt"/>
                <a:cs typeface="+mn-lt"/>
              </a:rPr>
              <a:t>http://gender.govmu.org/English/Documents/activities/gender%20infsys/AnnexIX1302.pdf</a:t>
            </a:r>
          </a:p>
          <a:p>
            <a:r>
              <a:rPr lang="de-DE" dirty="0">
                <a:ea typeface="+mn-lt"/>
                <a:cs typeface="+mn-lt"/>
              </a:rPr>
              <a:t>https://www.iso27001-it-sicherheit.de/isms/sicherheitspolitik_iso_27001_27002/</a:t>
            </a:r>
          </a:p>
          <a:p>
            <a:r>
              <a:rPr lang="de-DE" dirty="0">
                <a:ea typeface="+mn-lt"/>
                <a:cs typeface="+mn-lt"/>
              </a:rPr>
              <a:t>https://www.security-insider.de/bestimmungen-und-tipps-fuer-das-sicherheits-management-in-unternehmen-a-88275/index2.html</a:t>
            </a:r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Vorteile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5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B0-938F-4B98-8B40-36E8939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27001 - </a:t>
            </a:r>
            <a:r>
              <a:rPr lang="en-NZ" dirty="0" err="1"/>
              <a:t>Geschichte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466-FD55-4BD0-AE51-A8C86A9A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96D6-2341-4842-8B7D-BD92226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DD4-CA49-461F-87F2-9429C851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Grundaspekte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1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Microsoft Office PowerPoint</Application>
  <PresentationFormat>Widescreen</PresentationFormat>
  <Paragraphs>396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Vorteile der ISO 27001</vt:lpstr>
      <vt:lpstr>ISO 27001 - Vorteile</vt:lpstr>
      <vt:lpstr>Geschichte</vt:lpstr>
      <vt:lpstr>ISO 27001 - Geschichte</vt:lpstr>
      <vt:lpstr>Grundaspekte der ISO</vt:lpstr>
      <vt:lpstr>Grundaspekte der ISO</vt:lpstr>
      <vt:lpstr>PowerPoint Presentation</vt:lpstr>
      <vt:lpstr>Zentrale Komponenten eines ISMS nach ISO 27001</vt:lpstr>
      <vt:lpstr>Risikobasierter Ansatz</vt:lpstr>
      <vt:lpstr>ISO Kapitel 4-10 als Kernelement</vt:lpstr>
      <vt:lpstr>Schritt 1: Festlegung / Planung des ISMS</vt:lpstr>
      <vt:lpstr>Schritt 2: Risikoeinschätzung</vt:lpstr>
      <vt:lpstr>Schritt 3: Risikobehandlung</vt:lpstr>
      <vt:lpstr>PDCA Cycle</vt:lpstr>
      <vt:lpstr>Plan-Do-Check-Act Cycle</vt:lpstr>
      <vt:lpstr>Die 14 Domänen</vt:lpstr>
      <vt:lpstr>Die 14 Domänen</vt:lpstr>
      <vt:lpstr>Sicherheitspolitik I</vt:lpstr>
      <vt:lpstr>Sicherheitspolitik II</vt:lpstr>
      <vt:lpstr>Organisation der Informationssicherheit I</vt:lpstr>
      <vt:lpstr>Organisation der Informationssicherheit II</vt:lpstr>
      <vt:lpstr>Personalsicherheit</vt:lpstr>
      <vt:lpstr>Ressourcenmanagement</vt:lpstr>
      <vt:lpstr>Zugriffskontrolle I</vt:lpstr>
      <vt:lpstr>Zugriffskontrolle II</vt:lpstr>
      <vt:lpstr>Kryptografie</vt:lpstr>
      <vt:lpstr>Physische- und Umgebungssicherheit I</vt:lpstr>
      <vt:lpstr>Physische- und Umgebungssicherheit II</vt:lpstr>
      <vt:lpstr>Betriebssicherheit I</vt:lpstr>
      <vt:lpstr>Betriebssicherheit II</vt:lpstr>
      <vt:lpstr>Kommunikationssicherheit</vt:lpstr>
      <vt:lpstr>Systemerwerb, Entwicklung und Wartung I</vt:lpstr>
      <vt:lpstr>Systemerwerb, Entwicklung und Wartung II</vt:lpstr>
      <vt:lpstr>Lieferantenbeziehungen</vt:lpstr>
      <vt:lpstr>Informationssicherheits-Störungsmanagement</vt:lpstr>
      <vt:lpstr>Kontinutätsmangement</vt:lpstr>
      <vt:lpstr>Compliance/Konformität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10</cp:revision>
  <dcterms:created xsi:type="dcterms:W3CDTF">2020-01-14T09:06:13Z</dcterms:created>
  <dcterms:modified xsi:type="dcterms:W3CDTF">2020-01-14T09:22:54Z</dcterms:modified>
</cp:coreProperties>
</file>