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81" r:id="rId4"/>
    <p:sldId id="259" r:id="rId5"/>
    <p:sldId id="282" r:id="rId6"/>
    <p:sldId id="283" r:id="rId7"/>
    <p:sldId id="285" r:id="rId8"/>
    <p:sldId id="286" r:id="rId9"/>
    <p:sldId id="287" r:id="rId10"/>
    <p:sldId id="288" r:id="rId11"/>
    <p:sldId id="290" r:id="rId12"/>
    <p:sldId id="289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0D363-2680-4D8E-92B2-86AE9C3157AA}" v="5523" dt="2020-01-05T16:19:2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Kühnert" userId="0bc40bf8682a76f5" providerId="Windows Live" clId="Web-{CF30D363-2680-4D8E-92B2-86AE9C3157AA}"/>
    <pc:docChg chg="addSld delSld modSld">
      <pc:chgData name="Nicola Kühnert" userId="0bc40bf8682a76f5" providerId="Windows Live" clId="Web-{CF30D363-2680-4D8E-92B2-86AE9C3157AA}" dt="2020-01-05T16:19:22.573" v="5519" actId="20577"/>
      <pc:docMkLst>
        <pc:docMk/>
      </pc:docMkLst>
      <pc:sldChg chg="modSp">
        <pc:chgData name="Nicola Kühnert" userId="0bc40bf8682a76f5" providerId="Windows Live" clId="Web-{CF30D363-2680-4D8E-92B2-86AE9C3157AA}" dt="2020-01-05T11:26:20.610" v="2273" actId="20577"/>
        <pc:sldMkLst>
          <pc:docMk/>
          <pc:sldMk cId="1597989395" sldId="286"/>
        </pc:sldMkLst>
        <pc:spChg chg="mod">
          <ac:chgData name="Nicola Kühnert" userId="0bc40bf8682a76f5" providerId="Windows Live" clId="Web-{CF30D363-2680-4D8E-92B2-86AE9C3157AA}" dt="2020-01-05T11:26:20.610" v="2273" actId="20577"/>
          <ac:spMkLst>
            <pc:docMk/>
            <pc:sldMk cId="1597989395" sldId="286"/>
            <ac:spMk id="2" creationId="{4F828901-473D-4F55-B3D0-1DDC90FC313C}"/>
          </ac:spMkLst>
        </pc:spChg>
        <pc:spChg chg="mod">
          <ac:chgData name="Nicola Kühnert" userId="0bc40bf8682a76f5" providerId="Windows Live" clId="Web-{CF30D363-2680-4D8E-92B2-86AE9C3157AA}" dt="2020-01-05T10:51:23.559" v="719" actId="20577"/>
          <ac:spMkLst>
            <pc:docMk/>
            <pc:sldMk cId="1597989395" sldId="286"/>
            <ac:spMk id="3" creationId="{DC7B49F1-50FA-4683-82E1-87A2FA356B2D}"/>
          </ac:spMkLst>
        </pc:spChg>
      </pc:sldChg>
      <pc:sldChg chg="modSp new">
        <pc:chgData name="Nicola Kühnert" userId="0bc40bf8682a76f5" providerId="Windows Live" clId="Web-{CF30D363-2680-4D8E-92B2-86AE9C3157AA}" dt="2020-01-05T11:26:17.532" v="2270" actId="20577"/>
        <pc:sldMkLst>
          <pc:docMk/>
          <pc:sldMk cId="4132068149" sldId="287"/>
        </pc:sldMkLst>
        <pc:spChg chg="mod">
          <ac:chgData name="Nicola Kühnert" userId="0bc40bf8682a76f5" providerId="Windows Live" clId="Web-{CF30D363-2680-4D8E-92B2-86AE9C3157AA}" dt="2020-01-05T11:26:17.532" v="2270" actId="20577"/>
          <ac:spMkLst>
            <pc:docMk/>
            <pc:sldMk cId="4132068149" sldId="287"/>
            <ac:spMk id="2" creationId="{9F7D2547-604B-4389-8A1D-613AC68A82E9}"/>
          </ac:spMkLst>
        </pc:spChg>
        <pc:spChg chg="mod">
          <ac:chgData name="Nicola Kühnert" userId="0bc40bf8682a76f5" providerId="Windows Live" clId="Web-{CF30D363-2680-4D8E-92B2-86AE9C3157AA}" dt="2020-01-05T11:01:31.446" v="1148" actId="20577"/>
          <ac:spMkLst>
            <pc:docMk/>
            <pc:sldMk cId="4132068149" sldId="287"/>
            <ac:spMk id="3" creationId="{A8E7FF63-F6F1-45BD-ADF9-39AA864C692C}"/>
          </ac:spMkLst>
        </pc:spChg>
      </pc:sldChg>
      <pc:sldChg chg="modSp new">
        <pc:chgData name="Nicola Kühnert" userId="0bc40bf8682a76f5" providerId="Windows Live" clId="Web-{CF30D363-2680-4D8E-92B2-86AE9C3157AA}" dt="2020-01-05T11:27:06.391" v="2313" actId="20577"/>
        <pc:sldMkLst>
          <pc:docMk/>
          <pc:sldMk cId="1517774477" sldId="288"/>
        </pc:sldMkLst>
        <pc:spChg chg="mod">
          <ac:chgData name="Nicola Kühnert" userId="0bc40bf8682a76f5" providerId="Windows Live" clId="Web-{CF30D363-2680-4D8E-92B2-86AE9C3157AA}" dt="2020-01-05T11:27:06.391" v="2313" actId="20577"/>
          <ac:spMkLst>
            <pc:docMk/>
            <pc:sldMk cId="1517774477" sldId="288"/>
            <ac:spMk id="2" creationId="{904D8C1E-9ADB-4FCB-AC3C-5C65E3AFFF0F}"/>
          </ac:spMkLst>
        </pc:spChg>
        <pc:spChg chg="mod">
          <ac:chgData name="Nicola Kühnert" userId="0bc40bf8682a76f5" providerId="Windows Live" clId="Web-{CF30D363-2680-4D8E-92B2-86AE9C3157AA}" dt="2020-01-05T11:25:01.454" v="2253" actId="20577"/>
          <ac:spMkLst>
            <pc:docMk/>
            <pc:sldMk cId="1517774477" sldId="288"/>
            <ac:spMk id="3" creationId="{38B04905-2357-46E0-95E4-BD8D4963F80A}"/>
          </ac:spMkLst>
        </pc:spChg>
      </pc:sldChg>
      <pc:sldChg chg="modSp new">
        <pc:chgData name="Nicola Kühnert" userId="0bc40bf8682a76f5" providerId="Windows Live" clId="Web-{CF30D363-2680-4D8E-92B2-86AE9C3157AA}" dt="2020-01-05T16:19:22.573" v="5518" actId="20577"/>
        <pc:sldMkLst>
          <pc:docMk/>
          <pc:sldMk cId="4065842497" sldId="289"/>
        </pc:sldMkLst>
        <pc:spChg chg="mod">
          <ac:chgData name="Nicola Kühnert" userId="0bc40bf8682a76f5" providerId="Windows Live" clId="Web-{CF30D363-2680-4D8E-92B2-86AE9C3157AA}" dt="2020-01-05T13:09:10.910" v="3599" actId="20577"/>
          <ac:spMkLst>
            <pc:docMk/>
            <pc:sldMk cId="4065842497" sldId="289"/>
            <ac:spMk id="2" creationId="{09E804E7-2ACC-4B5E-AFEA-F4C3CCADC747}"/>
          </ac:spMkLst>
        </pc:spChg>
        <pc:spChg chg="mod">
          <ac:chgData name="Nicola Kühnert" userId="0bc40bf8682a76f5" providerId="Windows Live" clId="Web-{CF30D363-2680-4D8E-92B2-86AE9C3157AA}" dt="2020-01-05T16:19:22.573" v="5518" actId="20577"/>
          <ac:spMkLst>
            <pc:docMk/>
            <pc:sldMk cId="4065842497" sldId="289"/>
            <ac:spMk id="3" creationId="{CEA5254A-83A4-48AD-84BD-D29D09C8C19B}"/>
          </ac:spMkLst>
        </pc:spChg>
      </pc:sldChg>
      <pc:sldChg chg="addSp delSp modSp new">
        <pc:chgData name="Nicola Kühnert" userId="0bc40bf8682a76f5" providerId="Windows Live" clId="Web-{CF30D363-2680-4D8E-92B2-86AE9C3157AA}" dt="2020-01-05T13:04:50.628" v="3518" actId="20577"/>
        <pc:sldMkLst>
          <pc:docMk/>
          <pc:sldMk cId="620908371" sldId="290"/>
        </pc:sldMkLst>
        <pc:spChg chg="add del mod">
          <ac:chgData name="Nicola Kühnert" userId="0bc40bf8682a76f5" providerId="Windows Live" clId="Web-{CF30D363-2680-4D8E-92B2-86AE9C3157AA}" dt="2020-01-05T11:30:40.624" v="2414" actId="20577"/>
          <ac:spMkLst>
            <pc:docMk/>
            <pc:sldMk cId="620908371" sldId="290"/>
            <ac:spMk id="2" creationId="{4F932C12-1934-48CB-B5A6-604CE40332D6}"/>
          </ac:spMkLst>
        </pc:spChg>
        <pc:spChg chg="mod">
          <ac:chgData name="Nicola Kühnert" userId="0bc40bf8682a76f5" providerId="Windows Live" clId="Web-{CF30D363-2680-4D8E-92B2-86AE9C3157AA}" dt="2020-01-05T13:04:50.628" v="3518" actId="20577"/>
          <ac:spMkLst>
            <pc:docMk/>
            <pc:sldMk cId="620908371" sldId="290"/>
            <ac:spMk id="3" creationId="{F647BF12-568F-4A0E-8840-BB0AAA5CAE96}"/>
          </ac:spMkLst>
        </pc:spChg>
        <pc:spChg chg="add del mod">
          <ac:chgData name="Nicola Kühnert" userId="0bc40bf8682a76f5" providerId="Windows Live" clId="Web-{CF30D363-2680-4D8E-92B2-86AE9C3157AA}" dt="2020-01-05T11:28:32.203" v="2329"/>
          <ac:spMkLst>
            <pc:docMk/>
            <pc:sldMk cId="620908371" sldId="290"/>
            <ac:spMk id="7" creationId="{F553BE55-6602-4D22-8CAD-81E6C137BB0E}"/>
          </ac:spMkLst>
        </pc:spChg>
      </pc:sldChg>
      <pc:sldChg chg="modSp new">
        <pc:chgData name="Nicola Kühnert" userId="0bc40bf8682a76f5" providerId="Windows Live" clId="Web-{CF30D363-2680-4D8E-92B2-86AE9C3157AA}" dt="2020-01-05T16:18:33.229" v="5421" actId="20577"/>
        <pc:sldMkLst>
          <pc:docMk/>
          <pc:sldMk cId="501147802" sldId="291"/>
        </pc:sldMkLst>
        <pc:spChg chg="mod">
          <ac:chgData name="Nicola Kühnert" userId="0bc40bf8682a76f5" providerId="Windows Live" clId="Web-{CF30D363-2680-4D8E-92B2-86AE9C3157AA}" dt="2020-01-05T16:04:02.990" v="4193" actId="20577"/>
          <ac:spMkLst>
            <pc:docMk/>
            <pc:sldMk cId="501147802" sldId="291"/>
            <ac:spMk id="2" creationId="{F6F555C7-DA05-4F00-B2F0-124F44F33816}"/>
          </ac:spMkLst>
        </pc:spChg>
        <pc:spChg chg="mod">
          <ac:chgData name="Nicola Kühnert" userId="0bc40bf8682a76f5" providerId="Windows Live" clId="Web-{CF30D363-2680-4D8E-92B2-86AE9C3157AA}" dt="2020-01-05T16:18:33.229" v="5421" actId="20577"/>
          <ac:spMkLst>
            <pc:docMk/>
            <pc:sldMk cId="501147802" sldId="291"/>
            <ac:spMk id="3" creationId="{50D10701-B57E-418B-A100-0397CB483B5B}"/>
          </ac:spMkLst>
        </pc:spChg>
      </pc:sldChg>
      <pc:sldChg chg="addSp delSp modSp new del">
        <pc:chgData name="Nicola Kühnert" userId="0bc40bf8682a76f5" providerId="Windows Live" clId="Web-{CF30D363-2680-4D8E-92B2-86AE9C3157AA}" dt="2020-01-05T16:03:10.708" v="4169"/>
        <pc:sldMkLst>
          <pc:docMk/>
          <pc:sldMk cId="3145989341" sldId="291"/>
        </pc:sldMkLst>
        <pc:spChg chg="add del">
          <ac:chgData name="Nicola Kühnert" userId="0bc40bf8682a76f5" providerId="Windows Live" clId="Web-{CF30D363-2680-4D8E-92B2-86AE9C3157AA}" dt="2020-01-05T16:03:09.990" v="4168"/>
          <ac:spMkLst>
            <pc:docMk/>
            <pc:sldMk cId="3145989341" sldId="291"/>
            <ac:spMk id="2" creationId="{C123BB31-9754-4196-8233-E68027902875}"/>
          </ac:spMkLst>
        </pc:spChg>
        <pc:spChg chg="mod">
          <ac:chgData name="Nicola Kühnert" userId="0bc40bf8682a76f5" providerId="Windows Live" clId="Web-{CF30D363-2680-4D8E-92B2-86AE9C3157AA}" dt="2020-01-05T16:03:07.615" v="4167" actId="14100"/>
          <ac:spMkLst>
            <pc:docMk/>
            <pc:sldMk cId="3145989341" sldId="291"/>
            <ac:spMk id="3" creationId="{E8A7E1B9-B1FD-4017-B0AF-F149384414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05.01.2020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05.01.2020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05.01.2020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05.01.2020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05.01.2020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05.01.2020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ea typeface="+mj-lt"/>
                <a:cs typeface="+mj-lt"/>
              </a:rPr>
              <a:t>A 11 Physische und Umgebungssicherheit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cs typeface="Calibri"/>
              </a:rPr>
              <a:t>A 11.1 Physische Sicherheit und Zugangskontrollen</a:t>
            </a:r>
          </a:p>
          <a:p>
            <a:pPr lvl="1"/>
            <a:r>
              <a:rPr lang="de-DE" sz="2000">
                <a:cs typeface="Calibri"/>
              </a:rPr>
              <a:t>Legt Übergänge von Schutzanforderungen fest (A 11.1.1)</a:t>
            </a:r>
          </a:p>
          <a:p>
            <a:pPr lvl="2"/>
            <a:r>
              <a:rPr lang="de-DE" sz="160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>
                <a:cs typeface="Calibri"/>
              </a:rPr>
              <a:t>Sicherheit bei Heimarbeit und Arbeitsreisen (Hotel, Kundenräume usw)</a:t>
            </a:r>
          </a:p>
          <a:p>
            <a:pPr lvl="1"/>
            <a:r>
              <a:rPr lang="de-DE" sz="200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>
                <a:cs typeface="Calibri"/>
              </a:rPr>
              <a:t>Zugriffskontrollen von Mitarbeitern, Reinigungspersonal und Besuchern (</a:t>
            </a:r>
            <a:r>
              <a:rPr lang="de-DE" sz="1600">
                <a:ea typeface="+mn-lt"/>
                <a:cs typeface="+mn-lt"/>
              </a:rPr>
              <a:t>A 11.1.2)</a:t>
            </a:r>
          </a:p>
          <a:p>
            <a:pPr lvl="2"/>
            <a:r>
              <a:rPr lang="de-DE" sz="1600">
                <a:cs typeface="Calibri"/>
              </a:rPr>
              <a:t>Sichere Bereiche müssen mit angemessen Zugangskontrollen geschützt werden (A </a:t>
            </a:r>
            <a:r>
              <a:rPr lang="de-DE" sz="1600">
                <a:ea typeface="+mn-lt"/>
                <a:cs typeface="+mn-lt"/>
              </a:rPr>
              <a:t>11.1.3)</a:t>
            </a:r>
          </a:p>
          <a:p>
            <a:pPr lvl="2"/>
            <a:r>
              <a:rPr lang="de-DE" sz="1600">
                <a:cs typeface="Calibri"/>
              </a:rPr>
              <a:t>Ein-/Ausgangsprotokollierung, Beschrängung des unbeaufsichtigten Arbeitens (A 11.1.5)</a:t>
            </a:r>
            <a:endParaRPr lang="de-DE" sz="1600" dirty="0">
              <a:cs typeface="Calibri"/>
            </a:endParaRPr>
          </a:p>
          <a:p>
            <a:pPr lvl="2"/>
            <a:r>
              <a:rPr lang="de-DE" sz="1600">
                <a:cs typeface="Calibri"/>
              </a:rPr>
              <a:t>Zutrittkontrollen bei Liefer-/Verladebereichen und Abschottung von Informationsverarbeitung (A 11.1.6)</a:t>
            </a:r>
            <a:endParaRPr lang="de-DE" sz="1600" dirty="0">
              <a:cs typeface="Calibri"/>
            </a:endParaRPr>
          </a:p>
          <a:p>
            <a:pPr lvl="1"/>
            <a:r>
              <a:rPr lang="de-DE" sz="2000">
                <a:cs typeface="Calibri"/>
              </a:rPr>
              <a:t>Schutz vor Umweltbedrohungen (A 11.1.4)</a:t>
            </a:r>
            <a:endParaRPr lang="de-DE" sz="2000" dirty="0">
              <a:cs typeface="Calibri"/>
            </a:endParaRPr>
          </a:p>
          <a:p>
            <a:pPr lvl="2"/>
            <a:r>
              <a:rPr lang="de-DE" sz="160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de-DE" sz="3600">
                <a:cs typeface="Calibri Light"/>
              </a:rPr>
              <a:t>A 11.2 Ausrüstung und Arbeitsplatz</a:t>
            </a:r>
            <a:endParaRPr lang="de-DE" sz="36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cs typeface="Calibri"/>
              </a:rPr>
              <a:t>Aufstellung/Nutzung von Geräten und Ausrüstung (A 11.2.1)</a:t>
            </a:r>
          </a:p>
          <a:p>
            <a:pPr lvl="1"/>
            <a:r>
              <a:rPr lang="de-DE" sz="180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>
                <a:cs typeface="Calibri"/>
              </a:rPr>
              <a:t>Auch bei Heimarbeit darauf achten, dass Freunde und Familie nicht unbeabsichtig Zugang bekommen</a:t>
            </a:r>
            <a:endParaRPr lang="de-DE" sz="16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Speise/Getränke Nutzung festlegen</a:t>
            </a:r>
          </a:p>
          <a:p>
            <a:pPr lvl="1"/>
            <a:r>
              <a:rPr lang="de-DE" sz="1800">
                <a:cs typeface="Calibri"/>
              </a:rPr>
              <a:t>Mitnahme von Unternehmenseigentum muss dokumentiert und reguliert werden (A 11.2.5)</a:t>
            </a:r>
            <a:endParaRPr lang="de-DE" sz="18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Die Sicherheit von Geräten und Daten außerhalb des Unternehmens muss stehts gewährleistet sein (A11.2.6)</a:t>
            </a:r>
            <a:endParaRPr lang="de-DE" sz="1800" dirty="0">
              <a:cs typeface="Calibri"/>
            </a:endParaRPr>
          </a:p>
          <a:p>
            <a:r>
              <a:rPr lang="de-DE" sz="2200">
                <a:cs typeface="Calibri"/>
              </a:rPr>
              <a:t>Schutz vor Strom-, Telefon-, Internetausfall (A 11.2.2)</a:t>
            </a:r>
          </a:p>
          <a:p>
            <a:pPr lvl="1"/>
            <a:r>
              <a:rPr lang="de-DE" sz="1800">
                <a:cs typeface="Calibri"/>
              </a:rPr>
              <a:t>Auch Abhören oder andere Störungen muss verhindert werden (A 11.2.3)</a:t>
            </a:r>
          </a:p>
          <a:p>
            <a:r>
              <a:rPr lang="de-DE" sz="2200">
                <a:cs typeface="Calibri"/>
              </a:rPr>
              <a:t>Wartung der Ausrüstung durch geschultes Personal (A 11.2.4)</a:t>
            </a:r>
          </a:p>
          <a:p>
            <a:r>
              <a:rPr lang="de-DE" sz="2200">
                <a:cs typeface="Calibri"/>
              </a:rPr>
              <a:t>Sichere Vernichtung von Daten oder Geräten (A 11.2.7)</a:t>
            </a:r>
            <a:endParaRPr lang="de-DE" sz="22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>
                <a:cs typeface="Calibri"/>
              </a:rPr>
              <a:t>Es muss Richtlinien zum Schutz von unbeaufsichtigten Geräten geben (A 11.2.8)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ea typeface="+mj-lt"/>
                <a:cs typeface="+mj-lt"/>
              </a:rPr>
              <a:t>A14 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err="1">
                <a:ea typeface="+mj-lt"/>
                <a:cs typeface="+mj-lt"/>
              </a:rPr>
              <a:t>Wartung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>
                <a:cs typeface="Calibri"/>
              </a:rPr>
              <a:t>Es muss eine Anforderungsanalyse und eine Spezifizierung der Anwendung verfasst werden (A 14.1.1)</a:t>
            </a:r>
          </a:p>
          <a:p>
            <a:pPr lvl="1"/>
            <a:r>
              <a:rPr lang="de-DE" sz="1800">
                <a:cs typeface="Calibri"/>
              </a:rPr>
              <a:t>Alle Entscheidungen müssen dokumentiert werden, sodass sie bei der Entwicklung referenziert werden können</a:t>
            </a:r>
            <a:endParaRPr lang="de-DE" sz="1800" dirty="0">
              <a:cs typeface="Calibri"/>
            </a:endParaRPr>
          </a:p>
          <a:p>
            <a:r>
              <a:rPr lang="de-DE" sz="2200">
                <a:cs typeface="Calibri"/>
              </a:rPr>
              <a:t>Anwendungen müssen, besonders wenn sie über das Internet laufen, stets auf Angriffe und unerwünschte Aktivitäten überwacht werden (A 14.1.2)</a:t>
            </a:r>
            <a:endParaRPr lang="de-DE" sz="2200" dirty="0">
              <a:cs typeface="Calibri"/>
            </a:endParaRPr>
          </a:p>
          <a:p>
            <a:r>
              <a:rPr lang="de-DE" sz="2200">
                <a:cs typeface="Calibri"/>
              </a:rPr>
              <a:t>Transaktionen müssen stets auf Richtigkeit und Vollständigkeit geprüft werden</a:t>
            </a:r>
            <a:endParaRPr lang="de-DE" sz="22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Nutzen von Signaturen zum Schutz</a:t>
            </a:r>
            <a:endParaRPr lang="de-DE" sz="1800" dirty="0">
              <a:cs typeface="Calibri"/>
            </a:endParaRPr>
          </a:p>
          <a:p>
            <a:r>
              <a:rPr lang="de-DE" sz="2200">
                <a:cs typeface="Calibri"/>
              </a:rPr>
              <a:t>Testdaten von Software muss sorgfältig ausgewählt, geschützt und kontrolliert, sowie am Ende sicher gelöscht werden (A 14.3.1)</a:t>
            </a:r>
            <a:endParaRPr lang="de-DE" sz="2200" dirty="0">
              <a:cs typeface="Calibri"/>
            </a:endParaRPr>
          </a:p>
          <a:p>
            <a:r>
              <a:rPr lang="de-DE" sz="2200">
                <a:cs typeface="Calibri"/>
              </a:rPr>
              <a:t>Für neue Informationssysteme, Upgrades und Versionen müssen Testprogramme und Kriterien festgelegt werden (A 14.2.9)</a:t>
            </a:r>
            <a:endParaRPr lang="de-DE" sz="2200" dirty="0">
              <a:cs typeface="Calibri"/>
            </a:endParaRP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de-DE" sz="3600">
                <a:cs typeface="Calibri Light"/>
              </a:rPr>
              <a:t>A 14.2 Sichere Entwicklung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>
                <a:cs typeface="Calibri"/>
              </a:rPr>
              <a:t> Regeln für die Entwicklung von Software und Systemen festgelegen (A 14.2.1)</a:t>
            </a:r>
          </a:p>
          <a:p>
            <a:pPr lvl="1"/>
            <a:r>
              <a:rPr lang="de-DE" sz="1800">
                <a:cs typeface="Calibri"/>
              </a:rPr>
              <a:t>Außerdem müssen Grundsätze sicherer Systeme festgelegt werden (A 14.2.5)</a:t>
            </a:r>
            <a:endParaRPr lang="de-DE" sz="1800" dirty="0">
              <a:cs typeface="Calibri"/>
            </a:endParaRPr>
          </a:p>
          <a:p>
            <a:r>
              <a:rPr lang="de-DE" sz="2200">
                <a:cs typeface="Calibri"/>
              </a:rPr>
              <a:t>Alle Änderungen müssen protokolliert werden (A 14.2.2)</a:t>
            </a:r>
          </a:p>
          <a:p>
            <a:r>
              <a:rPr lang="de-DE" sz="2200">
                <a:cs typeface="Calibri"/>
              </a:rPr>
              <a:t>Wird die Betriebsplattform geändert, muss getestet werden, dass die Software keine negativen Auswirkungen hat (A 14.2.3)</a:t>
            </a:r>
          </a:p>
          <a:p>
            <a:r>
              <a:rPr lang="de-DE" sz="2200">
                <a:cs typeface="Calibri"/>
              </a:rPr>
              <a:t>Gibt es Softwarepakete, müssen diese eingeschränkt werden, um negative Auswirkungen auszuschließen (A 14.2.4)</a:t>
            </a:r>
          </a:p>
          <a:p>
            <a:r>
              <a:rPr lang="de-DE" sz="2200">
                <a:cs typeface="Calibri"/>
              </a:rPr>
              <a:t>Die Entwicklungsumgebung muss abgesichert sein, dass keine böswilligen oder versehentlichen Entwicklungen oder Aktualisierungen vorgenommen werden (A 14.2.6)</a:t>
            </a:r>
            <a:endParaRPr lang="de-DE" sz="2200" dirty="0">
              <a:cs typeface="Calibri"/>
            </a:endParaRPr>
          </a:p>
          <a:p>
            <a:r>
              <a:rPr lang="de-DE" sz="2200">
                <a:cs typeface="Calibri"/>
              </a:rPr>
              <a:t>Wird die Entwicklung ganz oder teilweise an externe Organisationen vergeben, müssen Sicherheitsanforderungen vertraglich vereinbart werden (A 14.2.7)</a:t>
            </a:r>
            <a:endParaRPr lang="de-DE" sz="22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Das Einhalten des Vertrages muss geprüft werden</a:t>
            </a:r>
            <a:endParaRPr lang="de-DE" sz="1800" dirty="0">
              <a:cs typeface="Calibri"/>
            </a:endParaRPr>
          </a:p>
          <a:p>
            <a:r>
              <a:rPr lang="de-DE" sz="2200">
                <a:cs typeface="Calibri"/>
              </a:rPr>
              <a:t>Die Sicherheitsfunktionalität muss während der Entwicklung getestet und die Ergebnisse dokumentiert werden (A 14.2.8)</a:t>
            </a: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 (Moritz)</a:t>
            </a:r>
          </a:p>
          <a:p>
            <a:r>
              <a:rPr lang="en-NZ" sz="1700" dirty="0" err="1"/>
              <a:t>Geschichte</a:t>
            </a:r>
            <a:r>
              <a:rPr lang="en-NZ" sz="1700" dirty="0"/>
              <a:t> (Marcel)</a:t>
            </a:r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</a:t>
            </a:r>
            <a:r>
              <a:rPr lang="de-DE" sz="1050" dirty="0">
                <a:solidFill>
                  <a:prstClr val="black">
                    <a:alpha val="80000"/>
                  </a:prstClr>
                </a:solidFill>
                <a:latin typeface="Calibri" panose="020F0502020204030204"/>
              </a:rPr>
              <a:t>ISO 27001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9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WS19/20 – </a:t>
            </a:r>
            <a:r>
              <a:rPr lang="de-DE" sz="1200">
                <a:solidFill>
                  <a:prstClr val="black">
                    <a:alpha val="80000"/>
                  </a:prstClr>
                </a:solidFill>
                <a:latin typeface="+mn-lt"/>
              </a:rPr>
              <a:t>ISO 27001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Die 14 </a:t>
            </a:r>
            <a:r>
              <a:rPr lang="en-NZ" dirty="0" err="1"/>
              <a:t>Domänen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r>
              <a:rPr lang="en-NZ" sz="2700" dirty="0" err="1"/>
              <a:t>Sicherheitspolitik</a:t>
            </a:r>
            <a:r>
              <a:rPr lang="en-NZ" sz="2700" dirty="0"/>
              <a:t> – 2 Controls (Valentin)</a:t>
            </a:r>
          </a:p>
          <a:p>
            <a:r>
              <a:rPr lang="en-NZ" sz="2700" dirty="0"/>
              <a:t>Organisation der </a:t>
            </a:r>
            <a:r>
              <a:rPr lang="en-NZ" sz="2700" dirty="0" err="1"/>
              <a:t>Informationssicherheit</a:t>
            </a:r>
            <a:r>
              <a:rPr lang="en-NZ" sz="2700" dirty="0"/>
              <a:t> – 7 Controls (Valentin)</a:t>
            </a:r>
          </a:p>
          <a:p>
            <a:r>
              <a:rPr lang="en-NZ" sz="2700" dirty="0" err="1"/>
              <a:t>Personalsicherheit</a:t>
            </a:r>
            <a:r>
              <a:rPr lang="en-NZ" sz="2700" dirty="0"/>
              <a:t> – 6 Controls (Nicola)</a:t>
            </a:r>
          </a:p>
          <a:p>
            <a:r>
              <a:rPr lang="en-NZ" sz="2700" dirty="0" err="1"/>
              <a:t>Ressourcenmanagement</a:t>
            </a:r>
            <a:r>
              <a:rPr lang="en-NZ" sz="2700" dirty="0"/>
              <a:t> – 10 Controls (Valentin)</a:t>
            </a:r>
          </a:p>
          <a:p>
            <a:r>
              <a:rPr lang="en-NZ" sz="2700" dirty="0" err="1"/>
              <a:t>Zugriffskontrolle</a:t>
            </a:r>
            <a:r>
              <a:rPr lang="en-NZ" sz="2700" dirty="0"/>
              <a:t> – 14 Controls (Marcel)</a:t>
            </a:r>
          </a:p>
          <a:p>
            <a:r>
              <a:rPr lang="en-NZ" sz="2700" dirty="0" err="1"/>
              <a:t>Kryptografie</a:t>
            </a:r>
            <a:r>
              <a:rPr lang="en-NZ" sz="2700" dirty="0"/>
              <a:t> – 2 Controls (Nicola)</a:t>
            </a:r>
          </a:p>
          <a:p>
            <a:r>
              <a:rPr lang="en-NZ" sz="2700" dirty="0" err="1"/>
              <a:t>Umgebungssicherheit</a:t>
            </a:r>
            <a:r>
              <a:rPr lang="en-NZ" sz="2700" dirty="0"/>
              <a:t> – 15 Controls (Nicola)</a:t>
            </a:r>
          </a:p>
          <a:p>
            <a:r>
              <a:rPr lang="en-NZ" sz="2700" dirty="0" err="1"/>
              <a:t>Betriebssicherheit</a:t>
            </a:r>
            <a:r>
              <a:rPr lang="en-NZ" sz="2700" dirty="0"/>
              <a:t> – 14 Controls (Moritz)</a:t>
            </a:r>
          </a:p>
          <a:p>
            <a:r>
              <a:rPr lang="en-NZ" sz="2700" dirty="0" err="1"/>
              <a:t>Kommunikationssicherheit</a:t>
            </a:r>
            <a:r>
              <a:rPr lang="en-NZ" sz="2700" dirty="0"/>
              <a:t> – 7 Controls (Moritz)</a:t>
            </a:r>
          </a:p>
          <a:p>
            <a:r>
              <a:rPr lang="en-NZ" sz="2700" dirty="0" err="1"/>
              <a:t>Systemerwerb</a:t>
            </a:r>
            <a:r>
              <a:rPr lang="en-NZ" sz="2700" dirty="0"/>
              <a:t>, </a:t>
            </a:r>
            <a:r>
              <a:rPr lang="en-NZ" sz="2700" dirty="0" err="1"/>
              <a:t>Entwicklung</a:t>
            </a:r>
            <a:r>
              <a:rPr lang="en-NZ" sz="2700" dirty="0"/>
              <a:t> und </a:t>
            </a:r>
            <a:r>
              <a:rPr lang="en-NZ" sz="2700" dirty="0" err="1"/>
              <a:t>Wartung</a:t>
            </a:r>
            <a:r>
              <a:rPr lang="en-NZ" sz="2700" dirty="0"/>
              <a:t> – 13 Controls (Nicola)</a:t>
            </a:r>
          </a:p>
          <a:p>
            <a:r>
              <a:rPr lang="en-NZ" sz="2700" dirty="0" err="1"/>
              <a:t>Lieferantenbeziehungen</a:t>
            </a:r>
            <a:r>
              <a:rPr lang="en-NZ" sz="2700" dirty="0"/>
              <a:t>  - 5 Controls (Moritz)</a:t>
            </a:r>
          </a:p>
          <a:p>
            <a:r>
              <a:rPr lang="en-NZ" sz="2700" dirty="0" err="1"/>
              <a:t>Informationssicherheits-Störfallmanagement</a:t>
            </a:r>
            <a:r>
              <a:rPr lang="en-NZ" sz="2700" dirty="0"/>
              <a:t> – 7 Controls (Marcel)</a:t>
            </a:r>
          </a:p>
          <a:p>
            <a:r>
              <a:rPr lang="en-NZ" sz="2700" dirty="0" err="1"/>
              <a:t>Kontinuitätsmanagement</a:t>
            </a:r>
            <a:r>
              <a:rPr lang="en-NZ" sz="2700" dirty="0"/>
              <a:t> – 4 Controls (Marcel)</a:t>
            </a:r>
          </a:p>
          <a:p>
            <a:r>
              <a:rPr lang="en-NZ" sz="2700" dirty="0"/>
              <a:t>Compliance/</a:t>
            </a:r>
            <a:r>
              <a:rPr lang="en-NZ" sz="2700" dirty="0" err="1"/>
              <a:t>Konformität</a:t>
            </a:r>
            <a:r>
              <a:rPr lang="en-NZ" sz="2700" dirty="0"/>
              <a:t> – 8 Controls (Valentin)</a:t>
            </a:r>
          </a:p>
          <a:p>
            <a:endParaRPr lang="en-NZ" sz="2600" dirty="0"/>
          </a:p>
          <a:p>
            <a:endParaRPr lang="en-NZ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l">
              <a:spcAft>
                <a:spcPts val="600"/>
              </a:spcAft>
              <a:defRPr/>
            </a:pP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 7 Personalsicherheit</a:t>
            </a:r>
            <a:endParaRPr lang="en-NZ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cs typeface="Calibri"/>
              </a:rPr>
              <a:t>A 7.1.1  Screening</a:t>
            </a:r>
            <a:endParaRPr lang="de-DE" sz="2400" dirty="0">
              <a:cs typeface="Calibri"/>
            </a:endParaRPr>
          </a:p>
          <a:p>
            <a:pPr lvl="1"/>
            <a:r>
              <a:rPr lang="de-DE" sz="180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>
                <a:cs typeface="Calibri"/>
              </a:rPr>
              <a:t>A 7.1.2 Beschäftigungsbedingungen</a:t>
            </a:r>
          </a:p>
          <a:p>
            <a:r>
              <a:rPr lang="de-DE" sz="2200">
                <a:cs typeface="Calibri"/>
              </a:rPr>
              <a:t>A 7.2.1 Verantwortlichkeiten des Management</a:t>
            </a:r>
          </a:p>
          <a:p>
            <a:pPr lvl="1"/>
            <a:r>
              <a:rPr lang="de-DE" sz="180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>
                <a:ea typeface="+mn-lt"/>
                <a:cs typeface="+mn-lt"/>
              </a:rPr>
              <a:t>Verhinderung und Schadenseingrenzung durch regelmäßige Schulungen (A 7.2.2)</a:t>
            </a:r>
            <a:endParaRPr lang="de-DE" sz="1800" dirty="0">
              <a:ea typeface="+mn-lt"/>
              <a:cs typeface="+mn-lt"/>
            </a:endParaRPr>
          </a:p>
          <a:p>
            <a:r>
              <a:rPr lang="de-DE" sz="2200">
                <a:cs typeface="Calibri"/>
              </a:rPr>
              <a:t>A 7.2.3 Disziplinarverfahren</a:t>
            </a:r>
          </a:p>
          <a:p>
            <a:r>
              <a:rPr lang="de-DE" sz="2200">
                <a:cs typeface="Calibri"/>
              </a:rPr>
              <a:t>A 7.3.1 </a:t>
            </a:r>
            <a:r>
              <a:rPr lang="de-DE" sz="220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>
                <a:cs typeface="Calibri"/>
              </a:rPr>
              <a:t>Informationen bleiben vertraulich</a:t>
            </a:r>
          </a:p>
          <a:p>
            <a:pPr lvl="1"/>
            <a:r>
              <a:rPr lang="de-DE" sz="1800">
                <a:cs typeface="Calibri"/>
              </a:rPr>
              <a:t>Nach Wechsel hat der Mitarbeiter nur noch Zugriff auf Daten, die er in der neuen Position auch braucht</a:t>
            </a:r>
            <a:endParaRPr lang="de-DE" sz="18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ea typeface="+mj-lt"/>
                <a:cs typeface="+mj-lt"/>
              </a:rPr>
              <a:t>A 10 Kryptografie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cs typeface="Calibri"/>
              </a:rPr>
              <a:t>A 10.1.1 Benutzung und Auswahl von Kryptografie</a:t>
            </a:r>
          </a:p>
          <a:p>
            <a:pPr lvl="1"/>
            <a:r>
              <a:rPr lang="de-DE" sz="200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>
                <a:cs typeface="Calibri"/>
              </a:rPr>
              <a:t>Verwaltung und Aufbewahrung von Schlüsseln und Zertifikaten</a:t>
            </a:r>
          </a:p>
          <a:p>
            <a:r>
              <a:rPr lang="de-DE" sz="2400">
                <a:cs typeface="Calibri"/>
              </a:rPr>
              <a:t>A 10.1.2 Schlüsselverwaltung</a:t>
            </a:r>
          </a:p>
          <a:p>
            <a:pPr lvl="1"/>
            <a:r>
              <a:rPr lang="de-DE" sz="200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246</Words>
  <Application>Microsoft Office PowerPoint</Application>
  <PresentationFormat>Breitbild</PresentationFormat>
  <Paragraphs>40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1_Office Theme</vt:lpstr>
      <vt:lpstr>Sicherheit und Zuverlässigkeit ISO 27001</vt:lpstr>
      <vt:lpstr>Inhaltsverzeichnis</vt:lpstr>
      <vt:lpstr>Die ISO 27001</vt:lpstr>
      <vt:lpstr>PowerPoint-Präsentation</vt:lpstr>
      <vt:lpstr>Geschichte</vt:lpstr>
      <vt:lpstr>Die 14 Domänen</vt:lpstr>
      <vt:lpstr>Die 14 Domänen</vt:lpstr>
      <vt:lpstr>A 7 Personalsicherheit</vt:lpstr>
      <vt:lpstr>A 10 Kryptografie</vt:lpstr>
      <vt:lpstr>A 11 Physische und Umgebungssicherheit</vt:lpstr>
      <vt:lpstr>A 11.2 Ausrüstung und Arbeitsplatz</vt:lpstr>
      <vt:lpstr>A14 Systemerwerb, Entwicklung und Wartung</vt:lpstr>
      <vt:lpstr>A 14.2 Sichere Entwicklung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626</cp:revision>
  <dcterms:created xsi:type="dcterms:W3CDTF">2020-01-04T13:14:28Z</dcterms:created>
  <dcterms:modified xsi:type="dcterms:W3CDTF">2020-01-05T16:19:23Z</dcterms:modified>
</cp:coreProperties>
</file>