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81" r:id="rId4"/>
    <p:sldId id="259" r:id="rId5"/>
    <p:sldId id="289" r:id="rId6"/>
    <p:sldId id="288" r:id="rId7"/>
    <p:sldId id="282" r:id="rId8"/>
    <p:sldId id="283" r:id="rId9"/>
    <p:sldId id="285" r:id="rId10"/>
    <p:sldId id="286" r:id="rId11"/>
    <p:sldId id="292" r:id="rId12"/>
    <p:sldId id="290" r:id="rId13"/>
    <p:sldId id="291" r:id="rId14"/>
    <p:sldId id="293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05.01.2020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05.01.2020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05.01.2020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  <a:alpha val="80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ms.online/iso-27001/requirements-controls/" TargetMode="External"/><Relationship Id="rId2" Type="http://schemas.openxmlformats.org/officeDocument/2006/relationships/hyperlink" Target="https://www.iso27001security.com/html/2700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governance.co.uk/blog/iso-27001-the-14-control-sets-of-annex-a-explain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 dirty="0"/>
              <a:t>Sicherheit und Zuverlässigkeit</a:t>
            </a:r>
            <a:br>
              <a:rPr lang="de-DE" sz="4000" dirty="0"/>
            </a:br>
            <a:r>
              <a:rPr lang="de-DE" sz="4000" dirty="0"/>
              <a:t>ISO 27001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/>
              <a:t>Hertel, </a:t>
            </a:r>
            <a:r>
              <a:rPr lang="en-NZ" sz="2000" dirty="0" err="1"/>
              <a:t>Kossendey</a:t>
            </a:r>
            <a:r>
              <a:rPr lang="en-NZ" sz="2000" dirty="0"/>
              <a:t>, </a:t>
            </a:r>
            <a:r>
              <a:rPr lang="en-NZ" sz="2000" dirty="0" err="1"/>
              <a:t>Kühnert</a:t>
            </a:r>
            <a:r>
              <a:rPr lang="en-NZ" sz="2000" dirty="0"/>
              <a:t>, Withöft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Betriebssicherheit</a:t>
            </a:r>
            <a:r>
              <a:rPr lang="en-NZ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err="1"/>
              <a:t>Festgelegte</a:t>
            </a:r>
            <a:r>
              <a:rPr lang="en-NZ" dirty="0"/>
              <a:t> </a:t>
            </a:r>
            <a:r>
              <a:rPr lang="en-NZ" dirty="0" err="1"/>
              <a:t>Dokumentationsverfahren</a:t>
            </a:r>
            <a:endParaRPr lang="en-NZ" dirty="0"/>
          </a:p>
          <a:p>
            <a:pPr lvl="1"/>
            <a:r>
              <a:rPr lang="en-NZ" dirty="0" err="1"/>
              <a:t>Instandhaltung</a:t>
            </a:r>
            <a:endParaRPr lang="en-NZ" dirty="0"/>
          </a:p>
          <a:p>
            <a:r>
              <a:rPr lang="en-NZ" dirty="0" err="1"/>
              <a:t>Änderungsmanagement</a:t>
            </a:r>
            <a:endParaRPr lang="en-NZ" dirty="0"/>
          </a:p>
          <a:p>
            <a:pPr lvl="1"/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protokolliert</a:t>
            </a:r>
            <a:r>
              <a:rPr lang="en-NZ" dirty="0"/>
              <a:t> und </a:t>
            </a:r>
            <a:r>
              <a:rPr lang="en-NZ" dirty="0" err="1"/>
              <a:t>kontrolliert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 err="1"/>
              <a:t>Kapazitätenmanagement</a:t>
            </a:r>
            <a:endParaRPr lang="en-NZ" dirty="0"/>
          </a:p>
          <a:p>
            <a:pPr lvl="1"/>
            <a:r>
              <a:rPr lang="en-NZ" dirty="0" err="1"/>
              <a:t>Speicherkapazität</a:t>
            </a:r>
            <a:endParaRPr lang="en-NZ" dirty="0"/>
          </a:p>
          <a:p>
            <a:pPr lvl="1"/>
            <a:r>
              <a:rPr lang="en-NZ" dirty="0" err="1"/>
              <a:t>Prozessorkapazität</a:t>
            </a:r>
            <a:endParaRPr lang="en-NZ" dirty="0"/>
          </a:p>
          <a:p>
            <a:pPr lvl="1"/>
            <a:r>
              <a:rPr lang="en-NZ" dirty="0" err="1"/>
              <a:t>Kommunikationskapazität</a:t>
            </a:r>
            <a:r>
              <a:rPr lang="en-NZ" dirty="0"/>
              <a:t> (</a:t>
            </a:r>
            <a:r>
              <a:rPr lang="en-NZ" dirty="0" err="1"/>
              <a:t>z.B</a:t>
            </a:r>
            <a:r>
              <a:rPr lang="en-NZ" dirty="0"/>
              <a:t>. </a:t>
            </a:r>
            <a:r>
              <a:rPr lang="en-NZ" dirty="0" err="1"/>
              <a:t>Bandbreite</a:t>
            </a:r>
            <a:r>
              <a:rPr lang="en-NZ" dirty="0"/>
              <a:t>)</a:t>
            </a:r>
          </a:p>
          <a:p>
            <a:r>
              <a:rPr lang="en-NZ" dirty="0" err="1"/>
              <a:t>Aufteilung</a:t>
            </a:r>
            <a:r>
              <a:rPr lang="en-NZ" dirty="0"/>
              <a:t> von </a:t>
            </a:r>
            <a:r>
              <a:rPr lang="en-NZ" dirty="0" err="1"/>
              <a:t>Umgebungsbereichen</a:t>
            </a:r>
            <a:endParaRPr lang="en-NZ" dirty="0"/>
          </a:p>
          <a:p>
            <a:pPr lvl="1"/>
            <a:r>
              <a:rPr lang="en-NZ" dirty="0" err="1"/>
              <a:t>Entwicklung</a:t>
            </a:r>
            <a:endParaRPr lang="en-NZ" dirty="0"/>
          </a:p>
          <a:p>
            <a:pPr lvl="1"/>
            <a:r>
              <a:rPr lang="en-NZ" dirty="0" err="1"/>
              <a:t>Testen</a:t>
            </a:r>
            <a:endParaRPr lang="en-NZ" dirty="0"/>
          </a:p>
          <a:p>
            <a:pPr lvl="1"/>
            <a:r>
              <a:rPr lang="en-NZ" dirty="0" err="1"/>
              <a:t>Ausführung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98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4169-DA34-4B38-B80C-95A13831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Betriebssicherheit</a:t>
            </a:r>
            <a:r>
              <a:rPr lang="en-NZ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D58A-55B0-4932-B04E-8045B2CE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/>
              <a:t>Kontrolle</a:t>
            </a:r>
            <a:r>
              <a:rPr lang="en-NZ" dirty="0"/>
              <a:t> </a:t>
            </a:r>
            <a:r>
              <a:rPr lang="en-NZ" dirty="0" err="1"/>
              <a:t>gegen</a:t>
            </a:r>
            <a:r>
              <a:rPr lang="en-NZ" dirty="0"/>
              <a:t> Malware</a:t>
            </a:r>
          </a:p>
          <a:p>
            <a:pPr lvl="1"/>
            <a:r>
              <a:rPr lang="en-NZ" dirty="0" err="1"/>
              <a:t>Antivirensoftware</a:t>
            </a:r>
            <a:endParaRPr lang="en-NZ" dirty="0"/>
          </a:p>
          <a:p>
            <a:pPr lvl="1"/>
            <a:r>
              <a:rPr lang="en-NZ" dirty="0"/>
              <a:t>Schutz </a:t>
            </a:r>
            <a:r>
              <a:rPr lang="en-NZ" dirty="0" err="1"/>
              <a:t>vor</a:t>
            </a:r>
            <a:r>
              <a:rPr lang="en-NZ" dirty="0"/>
              <a:t> </a:t>
            </a:r>
            <a:r>
              <a:rPr lang="en-NZ" dirty="0" err="1"/>
              <a:t>unberechtigten</a:t>
            </a:r>
            <a:r>
              <a:rPr lang="en-NZ" dirty="0"/>
              <a:t> </a:t>
            </a:r>
            <a:r>
              <a:rPr lang="en-NZ" dirty="0" err="1"/>
              <a:t>Zugriffen</a:t>
            </a:r>
            <a:endParaRPr lang="en-NZ" dirty="0"/>
          </a:p>
          <a:p>
            <a:r>
              <a:rPr lang="en-NZ" dirty="0" err="1"/>
              <a:t>Backuppolitik</a:t>
            </a:r>
            <a:endParaRPr lang="en-NZ" dirty="0"/>
          </a:p>
          <a:p>
            <a:pPr lvl="1"/>
            <a:r>
              <a:rPr lang="en-NZ" dirty="0" err="1"/>
              <a:t>Regelmäßig</a:t>
            </a:r>
            <a:r>
              <a:rPr lang="en-NZ" dirty="0"/>
              <a:t>, </a:t>
            </a:r>
            <a:r>
              <a:rPr lang="en-NZ" dirty="0" err="1"/>
              <a:t>protokolliert</a:t>
            </a:r>
            <a:r>
              <a:rPr lang="en-NZ" dirty="0"/>
              <a:t>, </a:t>
            </a:r>
            <a:r>
              <a:rPr lang="en-NZ" dirty="0" err="1"/>
              <a:t>kontrolliert</a:t>
            </a:r>
            <a:endParaRPr lang="en-NZ" dirty="0"/>
          </a:p>
          <a:p>
            <a:r>
              <a:rPr lang="en-NZ" dirty="0" err="1"/>
              <a:t>Gesondertes</a:t>
            </a:r>
            <a:r>
              <a:rPr lang="en-NZ" dirty="0"/>
              <a:t> </a:t>
            </a:r>
            <a:r>
              <a:rPr lang="en-NZ" dirty="0" err="1"/>
              <a:t>loggen</a:t>
            </a:r>
            <a:r>
              <a:rPr lang="en-NZ" dirty="0"/>
              <a:t> </a:t>
            </a:r>
            <a:r>
              <a:rPr lang="en-NZ" dirty="0" err="1"/>
              <a:t>bestimmter</a:t>
            </a:r>
            <a:r>
              <a:rPr lang="en-NZ" dirty="0"/>
              <a:t> </a:t>
            </a:r>
            <a:r>
              <a:rPr lang="en-NZ" dirty="0" err="1"/>
              <a:t>wichtiger</a:t>
            </a:r>
            <a:r>
              <a:rPr lang="en-NZ" dirty="0"/>
              <a:t> Events</a:t>
            </a:r>
          </a:p>
          <a:p>
            <a:pPr lvl="1"/>
            <a:r>
              <a:rPr lang="en-NZ" dirty="0" err="1"/>
              <a:t>Physisch</a:t>
            </a:r>
            <a:r>
              <a:rPr lang="en-NZ" dirty="0"/>
              <a:t> </a:t>
            </a:r>
            <a:r>
              <a:rPr lang="en-NZ" dirty="0" err="1"/>
              <a:t>getrennte</a:t>
            </a:r>
            <a:r>
              <a:rPr lang="en-NZ" dirty="0"/>
              <a:t> </a:t>
            </a:r>
            <a:r>
              <a:rPr lang="en-NZ" dirty="0" err="1"/>
              <a:t>Speicherung</a:t>
            </a:r>
            <a:r>
              <a:rPr lang="en-NZ" dirty="0"/>
              <a:t> von </a:t>
            </a:r>
            <a:r>
              <a:rPr lang="en-NZ" dirty="0" err="1"/>
              <a:t>anderen</a:t>
            </a:r>
            <a:r>
              <a:rPr lang="en-NZ" dirty="0"/>
              <a:t> </a:t>
            </a:r>
            <a:r>
              <a:rPr lang="en-NZ" dirty="0" err="1"/>
              <a:t>Standardlogs</a:t>
            </a:r>
            <a:endParaRPr lang="en-NZ" dirty="0"/>
          </a:p>
          <a:p>
            <a:r>
              <a:rPr lang="en-NZ" dirty="0"/>
              <a:t>Schutz der </a:t>
            </a:r>
            <a:r>
              <a:rPr lang="en-NZ" dirty="0" err="1"/>
              <a:t>Loginformationen</a:t>
            </a:r>
            <a:endParaRPr lang="en-NZ" dirty="0"/>
          </a:p>
          <a:p>
            <a:pPr lvl="1"/>
            <a:r>
              <a:rPr lang="en-NZ" dirty="0"/>
              <a:t>Logs </a:t>
            </a:r>
            <a:r>
              <a:rPr lang="en-NZ" dirty="0" err="1"/>
              <a:t>werden</a:t>
            </a:r>
            <a:r>
              <a:rPr lang="en-NZ" dirty="0"/>
              <a:t> </a:t>
            </a:r>
            <a:r>
              <a:rPr lang="en-NZ" dirty="0" err="1"/>
              <a:t>gerne</a:t>
            </a:r>
            <a:r>
              <a:rPr lang="en-NZ" dirty="0"/>
              <a:t> </a:t>
            </a:r>
            <a:r>
              <a:rPr lang="en-NZ" dirty="0" err="1"/>
              <a:t>manipuliert</a:t>
            </a:r>
            <a:endParaRPr lang="en-NZ" dirty="0"/>
          </a:p>
          <a:p>
            <a:r>
              <a:rPr lang="en-NZ" dirty="0" err="1"/>
              <a:t>Loggen</a:t>
            </a:r>
            <a:r>
              <a:rPr lang="en-NZ" dirty="0"/>
              <a:t> von Operator- und </a:t>
            </a:r>
            <a:r>
              <a:rPr lang="en-NZ" dirty="0" err="1"/>
              <a:t>Adminaktivitäten</a:t>
            </a:r>
            <a:endParaRPr lang="en-NZ" dirty="0"/>
          </a:p>
          <a:p>
            <a:r>
              <a:rPr lang="en-NZ" dirty="0" err="1"/>
              <a:t>Synchronisieren</a:t>
            </a:r>
            <a:r>
              <a:rPr lang="en-NZ" dirty="0"/>
              <a:t> der </a:t>
            </a:r>
            <a:r>
              <a:rPr lang="en-NZ" dirty="0" err="1"/>
              <a:t>Informationssysteme</a:t>
            </a:r>
            <a:r>
              <a:rPr lang="en-NZ" dirty="0"/>
              <a:t> </a:t>
            </a:r>
            <a:r>
              <a:rPr lang="en-NZ" dirty="0" err="1"/>
              <a:t>mit</a:t>
            </a:r>
            <a:r>
              <a:rPr lang="en-NZ" dirty="0"/>
              <a:t> </a:t>
            </a:r>
            <a:r>
              <a:rPr lang="en-NZ" b="1" dirty="0" err="1"/>
              <a:t>einer</a:t>
            </a:r>
            <a:r>
              <a:rPr lang="en-NZ" b="1" dirty="0"/>
              <a:t> </a:t>
            </a:r>
            <a:r>
              <a:rPr lang="en-NZ" dirty="0" err="1"/>
              <a:t>Zeitquelle</a:t>
            </a:r>
            <a:endParaRPr lang="en-NZ" b="1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9F43C-5FE6-489B-8561-69087913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631CD-0290-4DC4-8B3C-BE427A3B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8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55F7-9D5C-436F-9D17-BD2D060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Kommunikationssicherheit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C931-5C31-47DD-B469-7816B628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/>
              <a:t>Netzwerke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gesteuert</a:t>
            </a:r>
            <a:r>
              <a:rPr lang="en-NZ" dirty="0"/>
              <a:t> und </a:t>
            </a:r>
            <a:r>
              <a:rPr lang="en-NZ" dirty="0" err="1"/>
              <a:t>kontrolliert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 err="1"/>
              <a:t>Verbindungen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verifiziert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/>
            <a:r>
              <a:rPr lang="en-NZ" dirty="0" err="1"/>
              <a:t>Werden</a:t>
            </a:r>
            <a:r>
              <a:rPr lang="en-NZ" dirty="0"/>
              <a:t> oft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Angriffe</a:t>
            </a:r>
            <a:r>
              <a:rPr lang="en-NZ" dirty="0"/>
              <a:t> </a:t>
            </a:r>
            <a:r>
              <a:rPr lang="en-NZ" dirty="0" err="1"/>
              <a:t>genutzt</a:t>
            </a:r>
            <a:endParaRPr lang="en-NZ" dirty="0"/>
          </a:p>
          <a:p>
            <a:r>
              <a:rPr lang="en-NZ" dirty="0" err="1"/>
              <a:t>Verschiedene</a:t>
            </a:r>
            <a:r>
              <a:rPr lang="en-NZ" dirty="0"/>
              <a:t> </a:t>
            </a:r>
            <a:r>
              <a:rPr lang="en-NZ" dirty="0" err="1"/>
              <a:t>Aufgaben</a:t>
            </a:r>
            <a:r>
              <a:rPr lang="en-NZ" dirty="0"/>
              <a:t> auf </a:t>
            </a:r>
            <a:r>
              <a:rPr lang="en-NZ" dirty="0" err="1"/>
              <a:t>verschiedene</a:t>
            </a:r>
            <a:r>
              <a:rPr lang="en-NZ" dirty="0"/>
              <a:t> </a:t>
            </a:r>
            <a:r>
              <a:rPr lang="en-NZ" dirty="0" err="1"/>
              <a:t>Netzwerke</a:t>
            </a:r>
            <a:r>
              <a:rPr lang="en-NZ" dirty="0"/>
              <a:t> </a:t>
            </a:r>
            <a:r>
              <a:rPr lang="en-NZ" dirty="0" err="1"/>
              <a:t>aufteilen</a:t>
            </a:r>
            <a:endParaRPr lang="en-NZ" dirty="0"/>
          </a:p>
          <a:p>
            <a:r>
              <a:rPr lang="en-NZ" dirty="0"/>
              <a:t>Transfer von </a:t>
            </a:r>
            <a:r>
              <a:rPr lang="en-NZ" dirty="0" err="1"/>
              <a:t>Daten</a:t>
            </a:r>
            <a:r>
              <a:rPr lang="en-NZ" dirty="0"/>
              <a:t> muss </a:t>
            </a:r>
            <a:r>
              <a:rPr lang="en-NZ" dirty="0" err="1"/>
              <a:t>sicher</a:t>
            </a:r>
            <a:r>
              <a:rPr lang="en-NZ" dirty="0"/>
              <a:t> </a:t>
            </a:r>
            <a:r>
              <a:rPr lang="en-NZ" dirty="0" err="1"/>
              <a:t>erfolgen</a:t>
            </a:r>
            <a:endParaRPr lang="en-NZ" dirty="0"/>
          </a:p>
          <a:p>
            <a:pPr lvl="1"/>
            <a:r>
              <a:rPr lang="en-NZ" dirty="0"/>
              <a:t>Firewall, </a:t>
            </a:r>
            <a:r>
              <a:rPr lang="en-NZ" dirty="0" err="1"/>
              <a:t>Identifizierungsstandards</a:t>
            </a:r>
            <a:r>
              <a:rPr lang="en-NZ" dirty="0"/>
              <a:t>, </a:t>
            </a:r>
            <a:r>
              <a:rPr lang="en-NZ" dirty="0" err="1"/>
              <a:t>Kryptografie</a:t>
            </a:r>
            <a:endParaRPr lang="en-NZ" dirty="0"/>
          </a:p>
          <a:p>
            <a:pPr lvl="1"/>
            <a:r>
              <a:rPr lang="en-NZ" b="1" dirty="0" err="1"/>
              <a:t>Jede</a:t>
            </a:r>
            <a:r>
              <a:rPr lang="en-NZ" b="1" dirty="0"/>
              <a:t> </a:t>
            </a:r>
            <a:r>
              <a:rPr lang="en-NZ" dirty="0" err="1"/>
              <a:t>übermittelte</a:t>
            </a:r>
            <a:r>
              <a:rPr lang="en-NZ" dirty="0"/>
              <a:t> Information muss </a:t>
            </a:r>
            <a:r>
              <a:rPr lang="en-NZ" dirty="0" err="1"/>
              <a:t>gesichert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b="1" dirty="0" err="1"/>
              <a:t>Alle</a:t>
            </a:r>
            <a:r>
              <a:rPr lang="en-NZ" b="1" dirty="0"/>
              <a:t> </a:t>
            </a:r>
            <a:r>
              <a:rPr lang="en-NZ" dirty="0" err="1"/>
              <a:t>Kommunikationsarten</a:t>
            </a:r>
            <a:r>
              <a:rPr lang="en-NZ" dirty="0"/>
              <a:t> </a:t>
            </a:r>
            <a:r>
              <a:rPr lang="en-NZ" dirty="0" err="1"/>
              <a:t>sind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</a:t>
            </a:r>
            <a:r>
              <a:rPr lang="en-NZ" dirty="0" err="1"/>
              <a:t>berücksichtigen</a:t>
            </a:r>
            <a:endParaRPr lang="en-NZ" dirty="0"/>
          </a:p>
          <a:p>
            <a:r>
              <a:rPr lang="en-NZ" dirty="0"/>
              <a:t>Non-Disclosure Agreement </a:t>
            </a:r>
            <a:r>
              <a:rPr lang="en-NZ" dirty="0" err="1"/>
              <a:t>treffen</a:t>
            </a:r>
            <a:endParaRPr lang="en-NZ" dirty="0"/>
          </a:p>
          <a:p>
            <a:pPr lvl="1"/>
            <a:r>
              <a:rPr lang="en-NZ" dirty="0" err="1"/>
              <a:t>Vertrag</a:t>
            </a:r>
            <a:r>
              <a:rPr lang="en-NZ" dirty="0"/>
              <a:t> </a:t>
            </a:r>
            <a:r>
              <a:rPr lang="en-NZ" dirty="0" err="1"/>
              <a:t>zwischen</a:t>
            </a:r>
            <a:r>
              <a:rPr lang="en-NZ" dirty="0"/>
              <a:t> </a:t>
            </a:r>
            <a:r>
              <a:rPr lang="en-NZ" dirty="0" err="1"/>
              <a:t>zwei</a:t>
            </a:r>
            <a:r>
              <a:rPr lang="en-NZ" dirty="0"/>
              <a:t> </a:t>
            </a:r>
            <a:r>
              <a:rPr lang="en-NZ" dirty="0" err="1"/>
              <a:t>Parteien</a:t>
            </a:r>
            <a:r>
              <a:rPr lang="en-NZ" dirty="0"/>
              <a:t>, der das </a:t>
            </a:r>
            <a:r>
              <a:rPr lang="en-NZ" dirty="0" err="1"/>
              <a:t>Stillschweigen</a:t>
            </a:r>
            <a:r>
              <a:rPr lang="en-NZ" dirty="0"/>
              <a:t> </a:t>
            </a:r>
            <a:r>
              <a:rPr lang="en-NZ" dirty="0" err="1"/>
              <a:t>über</a:t>
            </a:r>
            <a:r>
              <a:rPr lang="en-NZ" dirty="0"/>
              <a:t> </a:t>
            </a:r>
            <a:r>
              <a:rPr lang="en-NZ" dirty="0" err="1"/>
              <a:t>Informationen</a:t>
            </a:r>
            <a:r>
              <a:rPr lang="en-NZ" dirty="0"/>
              <a:t> </a:t>
            </a:r>
            <a:r>
              <a:rPr lang="en-NZ" dirty="0" err="1"/>
              <a:t>beschreibt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C9065-9EFA-47F0-BF9F-BAC2126D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89674-F921-4A49-A0B4-CD1BC592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8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0795-FF24-4BF2-BA0E-00A80D3C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Lieferantenbeziehungen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A8F8-8782-4375-9697-5050D402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Risiko</a:t>
            </a:r>
            <a:r>
              <a:rPr lang="en-NZ" dirty="0"/>
              <a:t> </a:t>
            </a:r>
            <a:r>
              <a:rPr lang="en-NZ" dirty="0" err="1"/>
              <a:t>wenn</a:t>
            </a:r>
            <a:r>
              <a:rPr lang="en-NZ" dirty="0"/>
              <a:t> </a:t>
            </a:r>
            <a:r>
              <a:rPr lang="en-NZ" dirty="0" err="1"/>
              <a:t>Lieferant</a:t>
            </a:r>
            <a:r>
              <a:rPr lang="en-NZ" dirty="0"/>
              <a:t> </a:t>
            </a:r>
            <a:r>
              <a:rPr lang="en-NZ" dirty="0" err="1"/>
              <a:t>mächtiger</a:t>
            </a:r>
            <a:r>
              <a:rPr lang="en-NZ" dirty="0"/>
              <a:t> </a:t>
            </a:r>
            <a:r>
              <a:rPr lang="en-NZ" dirty="0" err="1"/>
              <a:t>ist</a:t>
            </a:r>
            <a:r>
              <a:rPr lang="en-NZ" dirty="0"/>
              <a:t> </a:t>
            </a:r>
            <a:r>
              <a:rPr lang="en-NZ" dirty="0" err="1"/>
              <a:t>als</a:t>
            </a:r>
            <a:r>
              <a:rPr lang="en-NZ" dirty="0"/>
              <a:t> Kunde</a:t>
            </a:r>
          </a:p>
          <a:p>
            <a:pPr lvl="1"/>
            <a:r>
              <a:rPr lang="en-NZ" dirty="0" err="1"/>
              <a:t>Einfluss</a:t>
            </a:r>
            <a:r>
              <a:rPr lang="en-NZ" dirty="0"/>
              <a:t> je nach </a:t>
            </a:r>
            <a:r>
              <a:rPr lang="en-NZ" dirty="0" err="1"/>
              <a:t>Größenverhältnis</a:t>
            </a:r>
            <a:r>
              <a:rPr lang="en-NZ" dirty="0"/>
              <a:t> </a:t>
            </a:r>
            <a:r>
              <a:rPr lang="en-NZ" dirty="0" err="1"/>
              <a:t>unterschiedlich</a:t>
            </a:r>
            <a:endParaRPr lang="en-NZ" dirty="0"/>
          </a:p>
          <a:p>
            <a:r>
              <a:rPr lang="en-NZ" dirty="0" err="1"/>
              <a:t>Lieferant</a:t>
            </a:r>
            <a:r>
              <a:rPr lang="en-NZ" dirty="0"/>
              <a:t> </a:t>
            </a:r>
            <a:r>
              <a:rPr lang="en-NZ" dirty="0" err="1"/>
              <a:t>sollte</a:t>
            </a:r>
            <a:r>
              <a:rPr lang="en-NZ" dirty="0"/>
              <a:t> </a:t>
            </a:r>
            <a:r>
              <a:rPr lang="en-NZ" dirty="0" err="1"/>
              <a:t>sich</a:t>
            </a:r>
            <a:r>
              <a:rPr lang="en-NZ" dirty="0"/>
              <a:t> </a:t>
            </a:r>
            <a:r>
              <a:rPr lang="en-NZ" dirty="0" err="1"/>
              <a:t>ebenfalls</a:t>
            </a:r>
            <a:r>
              <a:rPr lang="en-NZ" dirty="0"/>
              <a:t> an ISO 27001 </a:t>
            </a:r>
            <a:r>
              <a:rPr lang="en-NZ" dirty="0" err="1"/>
              <a:t>halten</a:t>
            </a:r>
            <a:endParaRPr lang="en-NZ" dirty="0"/>
          </a:p>
          <a:p>
            <a:r>
              <a:rPr lang="en-NZ" dirty="0" err="1"/>
              <a:t>Lieferanten</a:t>
            </a:r>
            <a:r>
              <a:rPr lang="en-NZ" dirty="0"/>
              <a:t> nach </a:t>
            </a:r>
            <a:r>
              <a:rPr lang="en-NZ" dirty="0" err="1"/>
              <a:t>Risiko</a:t>
            </a:r>
            <a:r>
              <a:rPr lang="en-NZ" dirty="0"/>
              <a:t> und </a:t>
            </a:r>
            <a:r>
              <a:rPr lang="en-NZ" dirty="0" err="1"/>
              <a:t>Wichtigkeit</a:t>
            </a:r>
            <a:r>
              <a:rPr lang="en-NZ" dirty="0"/>
              <a:t> </a:t>
            </a:r>
            <a:r>
              <a:rPr lang="en-NZ" dirty="0" err="1"/>
              <a:t>einstufen</a:t>
            </a:r>
            <a:endParaRPr lang="en-NZ" dirty="0"/>
          </a:p>
          <a:p>
            <a:r>
              <a:rPr lang="en-NZ" dirty="0" err="1"/>
              <a:t>Lieferanten</a:t>
            </a:r>
            <a:r>
              <a:rPr lang="en-NZ" dirty="0"/>
              <a:t> </a:t>
            </a:r>
            <a:r>
              <a:rPr lang="en-NZ" dirty="0" err="1"/>
              <a:t>regelmäßig</a:t>
            </a:r>
            <a:r>
              <a:rPr lang="en-NZ" dirty="0"/>
              <a:t> nach </a:t>
            </a:r>
            <a:r>
              <a:rPr lang="en-NZ" dirty="0" err="1"/>
              <a:t>Leistung</a:t>
            </a:r>
            <a:r>
              <a:rPr lang="en-NZ" dirty="0"/>
              <a:t> </a:t>
            </a:r>
            <a:r>
              <a:rPr lang="en-NZ" dirty="0" err="1"/>
              <a:t>bewerten</a:t>
            </a:r>
            <a:endParaRPr lang="en-NZ" dirty="0"/>
          </a:p>
          <a:p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im</a:t>
            </a:r>
            <a:r>
              <a:rPr lang="en-NZ" dirty="0"/>
              <a:t> </a:t>
            </a:r>
            <a:r>
              <a:rPr lang="en-NZ" dirty="0" err="1"/>
              <a:t>Umfeld</a:t>
            </a:r>
            <a:r>
              <a:rPr lang="en-NZ" dirty="0"/>
              <a:t> </a:t>
            </a:r>
            <a:r>
              <a:rPr lang="en-NZ" dirty="0" err="1"/>
              <a:t>auch</a:t>
            </a:r>
            <a:r>
              <a:rPr lang="en-NZ" dirty="0"/>
              <a:t> auf </a:t>
            </a:r>
            <a:r>
              <a:rPr lang="en-NZ" dirty="0" err="1"/>
              <a:t>Lieferanten</a:t>
            </a:r>
            <a:r>
              <a:rPr lang="en-NZ" dirty="0"/>
              <a:t> </a:t>
            </a:r>
            <a:r>
              <a:rPr lang="en-NZ" dirty="0" err="1"/>
              <a:t>beziehen</a:t>
            </a:r>
            <a:endParaRPr lang="en-NZ" dirty="0"/>
          </a:p>
          <a:p>
            <a:pPr lvl="1"/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mögen</a:t>
            </a:r>
            <a:r>
              <a:rPr lang="en-NZ" dirty="0"/>
              <a:t> </a:t>
            </a:r>
            <a:r>
              <a:rPr lang="en-NZ" dirty="0" err="1"/>
              <a:t>nicht</a:t>
            </a:r>
            <a:r>
              <a:rPr lang="en-NZ" dirty="0"/>
              <a:t> </a:t>
            </a:r>
            <a:r>
              <a:rPr lang="en-NZ" dirty="0" err="1"/>
              <a:t>eigenes</a:t>
            </a:r>
            <a:r>
              <a:rPr lang="en-NZ" dirty="0"/>
              <a:t> </a:t>
            </a:r>
            <a:r>
              <a:rPr lang="en-NZ" dirty="0" err="1"/>
              <a:t>Unternehmen</a:t>
            </a:r>
            <a:r>
              <a:rPr lang="en-NZ" dirty="0"/>
              <a:t> </a:t>
            </a:r>
            <a:r>
              <a:rPr lang="en-NZ" dirty="0" err="1"/>
              <a:t>betreffen</a:t>
            </a:r>
            <a:r>
              <a:rPr lang="en-NZ" dirty="0"/>
              <a:t>, </a:t>
            </a:r>
            <a:r>
              <a:rPr lang="en-NZ" dirty="0" err="1"/>
              <a:t>aber</a:t>
            </a:r>
            <a:r>
              <a:rPr lang="en-NZ" dirty="0"/>
              <a:t> </a:t>
            </a:r>
            <a:r>
              <a:rPr lang="en-NZ" dirty="0" err="1"/>
              <a:t>Lieferanten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8287C-181A-4521-855D-E0E0A475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AF9F7-4872-416C-B506-D8CE005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31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BB07-BF99-4884-A815-7EEB4249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300" dirty="0"/>
              <a:t>Wie </a:t>
            </a:r>
            <a:r>
              <a:rPr lang="en-NZ" sz="4300" dirty="0" err="1"/>
              <a:t>sind</a:t>
            </a:r>
            <a:r>
              <a:rPr lang="en-NZ" sz="4300" dirty="0"/>
              <a:t> die Controls nun </a:t>
            </a:r>
            <a:r>
              <a:rPr lang="en-NZ" sz="4300" dirty="0" err="1"/>
              <a:t>zu</a:t>
            </a:r>
            <a:r>
              <a:rPr lang="en-NZ" sz="4300" dirty="0"/>
              <a:t> </a:t>
            </a:r>
            <a:r>
              <a:rPr lang="en-NZ" sz="4300" dirty="0" err="1"/>
              <a:t>implementieren</a:t>
            </a:r>
            <a:r>
              <a:rPr lang="en-NZ" sz="43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447F-6980-4AD6-9912-706BF920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9475"/>
            <a:ext cx="10515600" cy="6659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dirty="0" err="1"/>
              <a:t>Ausführungen</a:t>
            </a:r>
            <a:r>
              <a:rPr lang="en-NZ" sz="4000" dirty="0"/>
              <a:t> in ISO 27002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570B9-C416-42D2-A4D0-261FA0BC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9649C-80CD-4BB3-9C40-FC74A474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1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1047-4F93-479F-8659-0EE7B78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Quellen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2AD8-7B64-4406-B84E-D1AEA4B9F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https://www.iso27001security.com/html/27001.html</a:t>
            </a:r>
            <a:endParaRPr lang="en-NZ" dirty="0">
              <a:hlinkClick r:id="rId3"/>
            </a:endParaRPr>
          </a:p>
          <a:p>
            <a:r>
              <a:rPr lang="en-NZ" dirty="0">
                <a:hlinkClick r:id="rId3"/>
              </a:rPr>
              <a:t>https://www.isms.online/iso-27001/requirements-controls/</a:t>
            </a:r>
            <a:endParaRPr lang="en-NZ" dirty="0"/>
          </a:p>
          <a:p>
            <a:r>
              <a:rPr lang="en-NZ" dirty="0">
                <a:hlinkClick r:id="rId4"/>
              </a:rPr>
              <a:t>https://www.itgovernance.co.uk/blog/iso-27001-the-14-control-sets-of-annex-a-explained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AB99-5703-4EF6-A0FC-28A8354A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C93B-D40E-4AD6-9CA5-80590F9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38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/>
              <a:t>Was </a:t>
            </a:r>
            <a:r>
              <a:rPr lang="en-NZ" sz="1700" dirty="0" err="1"/>
              <a:t>ist</a:t>
            </a:r>
            <a:r>
              <a:rPr lang="en-NZ" sz="1700" dirty="0"/>
              <a:t> die ISO 27001?</a:t>
            </a:r>
          </a:p>
          <a:p>
            <a:r>
              <a:rPr lang="en-NZ" sz="1700" dirty="0" err="1"/>
              <a:t>Vorteile</a:t>
            </a:r>
            <a:r>
              <a:rPr lang="en-NZ" sz="1700" dirty="0"/>
              <a:t> der ISO 27001</a:t>
            </a:r>
          </a:p>
          <a:p>
            <a:r>
              <a:rPr lang="en-NZ" sz="1700" dirty="0" err="1"/>
              <a:t>Geschichte</a:t>
            </a:r>
            <a:endParaRPr lang="en-NZ" sz="1700" dirty="0"/>
          </a:p>
          <a:p>
            <a:r>
              <a:rPr lang="en-NZ" sz="1700" dirty="0"/>
              <a:t>Die 14 </a:t>
            </a:r>
            <a:r>
              <a:rPr lang="en-NZ" sz="1700" dirty="0" err="1"/>
              <a:t>Domänen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Controls</a:t>
            </a:r>
          </a:p>
          <a:p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</a:t>
            </a:r>
            <a:r>
              <a:rPr lang="de-DE" sz="1050" dirty="0">
                <a:solidFill>
                  <a:prstClr val="black">
                    <a:alpha val="80000"/>
                  </a:prstClr>
                </a:solidFill>
                <a:latin typeface="Calibri" panose="020F0502020204030204"/>
              </a:rPr>
              <a:t>ISO 27001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Hertel,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2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FF5-4690-4F57-BF11-1085D95B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NZ" sz="4000" dirty="0"/>
              <a:t>ISO 27001 - </a:t>
            </a:r>
            <a:r>
              <a:rPr lang="en-NZ" sz="4000" dirty="0" err="1"/>
              <a:t>Allgemeines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1482-2CD3-4CCF-AE12-8649D100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104932"/>
            <a:ext cx="6584789" cy="4118888"/>
          </a:xfrm>
        </p:spPr>
        <p:txBody>
          <a:bodyPr>
            <a:noAutofit/>
          </a:bodyPr>
          <a:lstStyle/>
          <a:p>
            <a:r>
              <a:rPr lang="en-NZ" sz="1900" dirty="0"/>
              <a:t>ISO: The International Organization for Standardization</a:t>
            </a:r>
          </a:p>
          <a:p>
            <a:r>
              <a:rPr lang="en-NZ" sz="1900" dirty="0"/>
              <a:t>Internationale Norm </a:t>
            </a:r>
            <a:r>
              <a:rPr lang="en-NZ" sz="1900" dirty="0" err="1"/>
              <a:t>für</a:t>
            </a:r>
            <a:r>
              <a:rPr lang="en-NZ" sz="1900" dirty="0"/>
              <a:t> </a:t>
            </a:r>
            <a:r>
              <a:rPr lang="en-NZ" sz="1900" dirty="0" err="1"/>
              <a:t>Informationssicherheit</a:t>
            </a:r>
            <a:endParaRPr lang="en-NZ" sz="1900" dirty="0"/>
          </a:p>
          <a:p>
            <a:r>
              <a:rPr lang="en-NZ" sz="1900" dirty="0" err="1"/>
              <a:t>Anforderung</a:t>
            </a:r>
            <a:r>
              <a:rPr lang="en-NZ" sz="1900" dirty="0"/>
              <a:t> </a:t>
            </a:r>
            <a:r>
              <a:rPr lang="en-NZ" sz="1900" dirty="0" err="1"/>
              <a:t>zur</a:t>
            </a:r>
            <a:r>
              <a:rPr lang="en-NZ" sz="1900" dirty="0"/>
              <a:t> </a:t>
            </a:r>
            <a:r>
              <a:rPr lang="en-NZ" sz="1900" dirty="0" err="1"/>
              <a:t>Implementierung</a:t>
            </a:r>
            <a:r>
              <a:rPr lang="en-NZ" sz="1900" dirty="0"/>
              <a:t> und </a:t>
            </a:r>
            <a:r>
              <a:rPr lang="en-NZ" sz="1900" dirty="0" err="1"/>
              <a:t>Betrieb</a:t>
            </a:r>
            <a:r>
              <a:rPr lang="en-NZ" sz="1900" dirty="0"/>
              <a:t> von ISMS</a:t>
            </a:r>
          </a:p>
          <a:p>
            <a:pPr lvl="1"/>
            <a:r>
              <a:rPr lang="en-NZ" sz="1900" dirty="0"/>
              <a:t>Information security management system</a:t>
            </a:r>
          </a:p>
          <a:p>
            <a:r>
              <a:rPr lang="en-NZ" sz="1900" dirty="0" err="1"/>
              <a:t>Anforderungen</a:t>
            </a:r>
            <a:r>
              <a:rPr lang="en-NZ" sz="1900" dirty="0"/>
              <a:t> </a:t>
            </a:r>
            <a:r>
              <a:rPr lang="en-NZ" sz="1900" dirty="0" err="1"/>
              <a:t>können</a:t>
            </a:r>
            <a:r>
              <a:rPr lang="en-NZ" sz="1900" dirty="0"/>
              <a:t> in 14 </a:t>
            </a:r>
            <a:r>
              <a:rPr lang="en-NZ" sz="1900" dirty="0" err="1"/>
              <a:t>Komponenten</a:t>
            </a:r>
            <a:r>
              <a:rPr lang="en-NZ" sz="1900" dirty="0"/>
              <a:t> </a:t>
            </a:r>
            <a:r>
              <a:rPr lang="en-NZ" sz="1900" dirty="0" err="1"/>
              <a:t>aufgeteilt</a:t>
            </a:r>
            <a:r>
              <a:rPr lang="en-NZ" sz="1900" dirty="0"/>
              <a:t> </a:t>
            </a:r>
            <a:r>
              <a:rPr lang="en-NZ" sz="1900" dirty="0" err="1"/>
              <a:t>werden</a:t>
            </a:r>
            <a:endParaRPr lang="en-NZ" sz="1900" dirty="0"/>
          </a:p>
          <a:p>
            <a:pPr lvl="1"/>
            <a:r>
              <a:rPr lang="en-NZ" sz="1900" dirty="0" err="1"/>
              <a:t>Kontrolle</a:t>
            </a:r>
            <a:r>
              <a:rPr lang="en-NZ" sz="1900" dirty="0"/>
              <a:t> der </a:t>
            </a:r>
            <a:r>
              <a:rPr lang="en-NZ" sz="1900" dirty="0" err="1"/>
              <a:t>Anforderungen</a:t>
            </a:r>
            <a:r>
              <a:rPr lang="en-NZ" sz="1900" dirty="0"/>
              <a:t> </a:t>
            </a:r>
            <a:r>
              <a:rPr lang="en-NZ" sz="1900" dirty="0" err="1"/>
              <a:t>über</a:t>
            </a:r>
            <a:r>
              <a:rPr lang="en-NZ" sz="1900" dirty="0"/>
              <a:t> </a:t>
            </a:r>
            <a:r>
              <a:rPr lang="en-NZ" sz="1900" dirty="0" err="1"/>
              <a:t>Domänen</a:t>
            </a:r>
            <a:r>
              <a:rPr lang="en-NZ" sz="1900" dirty="0"/>
              <a:t> </a:t>
            </a:r>
            <a:r>
              <a:rPr lang="en-NZ" sz="1900" dirty="0" err="1"/>
              <a:t>mit</a:t>
            </a:r>
            <a:r>
              <a:rPr lang="en-NZ" sz="1900" dirty="0"/>
              <a:t> Controls</a:t>
            </a:r>
          </a:p>
          <a:p>
            <a:r>
              <a:rPr lang="en-NZ" sz="1900" dirty="0" err="1"/>
              <a:t>Zertifizierung</a:t>
            </a:r>
            <a:r>
              <a:rPr lang="en-NZ" sz="1900" dirty="0"/>
              <a:t> </a:t>
            </a:r>
            <a:r>
              <a:rPr lang="en-NZ" sz="1900" dirty="0" err="1"/>
              <a:t>für</a:t>
            </a:r>
            <a:r>
              <a:rPr lang="en-NZ" sz="1900" dirty="0"/>
              <a:t> </a:t>
            </a:r>
            <a:r>
              <a:rPr lang="en-NZ" sz="1900" dirty="0" err="1"/>
              <a:t>Unternehmen</a:t>
            </a:r>
            <a:endParaRPr lang="en-NZ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93BFF-D7C6-41EE-91E6-585D0B19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4260"/>
          <a:stretch/>
        </p:blipFill>
        <p:spPr>
          <a:xfrm>
            <a:off x="7473119" y="1136210"/>
            <a:ext cx="3947584" cy="4031507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E1F4-F092-416C-881E-B273FA0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de-DE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WS19/20 – </a:t>
            </a:r>
            <a:r>
              <a:rPr lang="de-DE">
                <a:latin typeface="+mn-lt"/>
              </a:rPr>
              <a:t>ISO 27001</a:t>
            </a:r>
            <a:r>
              <a:rPr kumimoji="0" lang="de-DE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- Hertel, Kossendey,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33472-B110-4561-9BC0-CDF52357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552DF8-A1BE-4B62-B2C7-8BFA4689CFD4}"/>
              </a:ext>
            </a:extLst>
          </p:cNvPr>
          <p:cNvSpPr txBox="1"/>
          <p:nvPr/>
        </p:nvSpPr>
        <p:spPr>
          <a:xfrm>
            <a:off x="6480826" y="5251652"/>
            <a:ext cx="5932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000" dirty="0"/>
              <a:t>Implementation Guideline ISO/IEC 27001:2013</a:t>
            </a:r>
          </a:p>
          <a:p>
            <a:pPr algn="ctr"/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Quelle: Implementation Guideline ISO/IEC 27001:2013 – </a:t>
            </a:r>
            <a:r>
              <a:rPr lang="en-NZ" sz="700" dirty="0" err="1">
                <a:solidFill>
                  <a:schemeClr val="bg1">
                    <a:lumMod val="65000"/>
                  </a:schemeClr>
                </a:solidFill>
              </a:rPr>
              <a:t>dpunkt.verlag</a:t>
            </a:r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NZ" sz="700" dirty="0" err="1">
                <a:solidFill>
                  <a:schemeClr val="bg1">
                    <a:lumMod val="65000"/>
                  </a:schemeClr>
                </a:solidFill>
              </a:rPr>
              <a:t>Juli</a:t>
            </a:r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 2016</a:t>
            </a:r>
          </a:p>
          <a:p>
            <a:pPr algn="ctr"/>
            <a:endParaRPr lang="en-NZ" sz="700" dirty="0"/>
          </a:p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92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22F225-6767-4215-B64B-905329CB2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434" y="236220"/>
            <a:ext cx="8433131" cy="4933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C081-6266-4C11-9D0B-750B1D39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FEEFD-447E-4794-B4C4-7735710D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5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8AE4E-47C1-4863-BDA7-DF1B7D76310C}"/>
              </a:ext>
            </a:extLst>
          </p:cNvPr>
          <p:cNvSpPr txBox="1"/>
          <p:nvPr/>
        </p:nvSpPr>
        <p:spPr>
          <a:xfrm>
            <a:off x="3129914" y="5170170"/>
            <a:ext cx="5932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000" dirty="0"/>
              <a:t>Components of an ISMS with ISO/IEC 27001:2013</a:t>
            </a:r>
          </a:p>
          <a:p>
            <a:pPr algn="ctr"/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Quelle: Implementation Guideline ISO/IEC 27001:2013 – </a:t>
            </a:r>
            <a:r>
              <a:rPr lang="en-NZ" sz="700" dirty="0" err="1">
                <a:solidFill>
                  <a:schemeClr val="bg1">
                    <a:lumMod val="65000"/>
                  </a:schemeClr>
                </a:solidFill>
              </a:rPr>
              <a:t>dpunkt.verlag</a:t>
            </a:r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NZ" sz="700" dirty="0" err="1">
                <a:solidFill>
                  <a:schemeClr val="bg1">
                    <a:lumMod val="65000"/>
                  </a:schemeClr>
                </a:solidFill>
              </a:rPr>
              <a:t>Juli</a:t>
            </a:r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 2016</a:t>
            </a:r>
          </a:p>
          <a:p>
            <a:pPr algn="ctr"/>
            <a:endParaRPr lang="en-NZ" sz="700" dirty="0"/>
          </a:p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7449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6819-335B-4710-8229-0246A9E4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ISO 27001 - </a:t>
            </a:r>
            <a:r>
              <a:rPr lang="en-NZ" dirty="0" err="1">
                <a:solidFill>
                  <a:schemeClr val="bg1"/>
                </a:solidFill>
              </a:rPr>
              <a:t>Vorteile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6BCF-95B7-430E-A99D-A083F913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>
                <a:solidFill>
                  <a:schemeClr val="bg1"/>
                </a:solidFill>
              </a:rPr>
              <a:t>Betriebs</a:t>
            </a:r>
            <a:r>
              <a:rPr lang="en-NZ" dirty="0">
                <a:solidFill>
                  <a:schemeClr val="bg1"/>
                </a:solidFill>
              </a:rPr>
              <a:t>- und </a:t>
            </a:r>
            <a:r>
              <a:rPr lang="en-NZ" dirty="0" err="1">
                <a:solidFill>
                  <a:schemeClr val="bg1"/>
                </a:solidFill>
              </a:rPr>
              <a:t>bereichs</a:t>
            </a:r>
            <a:r>
              <a:rPr lang="en-NZ" dirty="0">
                <a:solidFill>
                  <a:schemeClr val="bg1"/>
                </a:solidFill>
              </a:rPr>
              <a:t>-, und </a:t>
            </a:r>
            <a:r>
              <a:rPr lang="en-NZ" dirty="0" err="1">
                <a:solidFill>
                  <a:schemeClr val="bg1"/>
                </a:solidFill>
              </a:rPr>
              <a:t>technologieunabhängig</a:t>
            </a:r>
            <a:endParaRPr lang="en-NZ" dirty="0">
              <a:solidFill>
                <a:schemeClr val="bg1"/>
              </a:solidFill>
            </a:endParaRPr>
          </a:p>
          <a:p>
            <a:pPr lvl="1"/>
            <a:r>
              <a:rPr lang="en-NZ" dirty="0" err="1">
                <a:solidFill>
                  <a:schemeClr val="bg1"/>
                </a:solidFill>
              </a:rPr>
              <a:t>Berücksichtigt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individuelle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Besonderheiten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Minimierung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Haftungsrisiken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Minimierung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Geschäftsrisiken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Senkung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Versicherungsprämien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Optimierung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Prozess</a:t>
            </a:r>
            <a:r>
              <a:rPr lang="en-NZ" dirty="0">
                <a:solidFill>
                  <a:schemeClr val="bg1"/>
                </a:solidFill>
              </a:rPr>
              <a:t>- und IT-</a:t>
            </a:r>
            <a:r>
              <a:rPr lang="en-NZ" dirty="0" err="1">
                <a:solidFill>
                  <a:schemeClr val="bg1"/>
                </a:solidFill>
              </a:rPr>
              <a:t>Kosten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Steigerung</a:t>
            </a:r>
            <a:r>
              <a:rPr lang="en-NZ" dirty="0">
                <a:solidFill>
                  <a:schemeClr val="bg1"/>
                </a:solidFill>
              </a:rPr>
              <a:t> der </a:t>
            </a:r>
            <a:r>
              <a:rPr lang="en-NZ" dirty="0" err="1">
                <a:solidFill>
                  <a:schemeClr val="bg1"/>
                </a:solidFill>
              </a:rPr>
              <a:t>Wettbewerbsfähigkeit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Schaffung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Vertrauen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bei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Kunden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Geschäftspartnern</a:t>
            </a:r>
            <a:r>
              <a:rPr lang="en-NZ" dirty="0">
                <a:solidFill>
                  <a:schemeClr val="bg1"/>
                </a:solidFill>
              </a:rPr>
              <a:t> etc.</a:t>
            </a:r>
          </a:p>
          <a:p>
            <a:r>
              <a:rPr lang="en-NZ" dirty="0" err="1">
                <a:solidFill>
                  <a:schemeClr val="bg1"/>
                </a:solidFill>
              </a:rPr>
              <a:t>Frühzeitige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Erkennung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Bedrohungen</a:t>
            </a:r>
            <a:r>
              <a:rPr lang="en-NZ" dirty="0">
                <a:solidFill>
                  <a:schemeClr val="bg1"/>
                </a:solidFill>
              </a:rPr>
              <a:t> und </a:t>
            </a:r>
            <a:r>
              <a:rPr lang="en-NZ" dirty="0" err="1">
                <a:solidFill>
                  <a:schemeClr val="bg1"/>
                </a:solidFill>
              </a:rPr>
              <a:t>deren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Reduzierung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Schutz </a:t>
            </a:r>
            <a:r>
              <a:rPr lang="en-NZ" dirty="0" err="1">
                <a:solidFill>
                  <a:schemeClr val="bg1"/>
                </a:solidFill>
              </a:rPr>
              <a:t>vor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Missbrauch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Daten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Verlust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oder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Offenlegung</a:t>
            </a:r>
            <a:endParaRPr lang="en-NZ" dirty="0">
              <a:solidFill>
                <a:schemeClr val="bg1"/>
              </a:solidFill>
            </a:endParaRPr>
          </a:p>
          <a:p>
            <a:pPr lvl="1"/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DBCA0-420B-4E64-A960-1666C923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– ISO 27001 - Hertel, Kossendey,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646B8-2127-4CDC-8F20-C19AB6DE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75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Geschichte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2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14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Domänen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087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39D-DDBB-42EF-8151-F2C579E7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Die 14 </a:t>
            </a:r>
            <a:r>
              <a:rPr lang="en-NZ" dirty="0" err="1"/>
              <a:t>Domänen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8191-DA8B-4354-87B6-BD4E7FE55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62500" lnSpcReduction="20000"/>
          </a:bodyPr>
          <a:lstStyle/>
          <a:p>
            <a:r>
              <a:rPr lang="en-NZ" sz="2700" dirty="0" err="1"/>
              <a:t>Sicherheitspolitik</a:t>
            </a:r>
            <a:r>
              <a:rPr lang="en-NZ" sz="2700" dirty="0"/>
              <a:t> – 2 Controls (Valentin)</a:t>
            </a:r>
          </a:p>
          <a:p>
            <a:r>
              <a:rPr lang="en-NZ" sz="2700" dirty="0"/>
              <a:t>Organisation der </a:t>
            </a:r>
            <a:r>
              <a:rPr lang="en-NZ" sz="2700" dirty="0" err="1"/>
              <a:t>Informationssicherheit</a:t>
            </a:r>
            <a:r>
              <a:rPr lang="en-NZ" sz="2700" dirty="0"/>
              <a:t> – 7 Controls (Valentin)</a:t>
            </a:r>
          </a:p>
          <a:p>
            <a:r>
              <a:rPr lang="en-NZ" sz="2700" dirty="0" err="1"/>
              <a:t>Personalsicherheit</a:t>
            </a:r>
            <a:r>
              <a:rPr lang="en-NZ" sz="2700" dirty="0"/>
              <a:t> – 6 Controls (Nicola)</a:t>
            </a:r>
          </a:p>
          <a:p>
            <a:r>
              <a:rPr lang="en-NZ" sz="2700" dirty="0" err="1"/>
              <a:t>Ressourcenmanagement</a:t>
            </a:r>
            <a:r>
              <a:rPr lang="en-NZ" sz="2700" dirty="0"/>
              <a:t> – 10 Controls (Valentin)</a:t>
            </a:r>
          </a:p>
          <a:p>
            <a:r>
              <a:rPr lang="en-NZ" sz="2700" dirty="0" err="1"/>
              <a:t>Zugriffskontrolle</a:t>
            </a:r>
            <a:r>
              <a:rPr lang="en-NZ" sz="2700" dirty="0"/>
              <a:t> – 14 Controls (Marcel)</a:t>
            </a:r>
          </a:p>
          <a:p>
            <a:r>
              <a:rPr lang="en-NZ" sz="2700" dirty="0" err="1"/>
              <a:t>Kryptografie</a:t>
            </a:r>
            <a:r>
              <a:rPr lang="en-NZ" sz="2700" dirty="0"/>
              <a:t> – 2 Controls (Nicola)</a:t>
            </a:r>
          </a:p>
          <a:p>
            <a:r>
              <a:rPr lang="en-NZ" sz="2700" dirty="0" err="1"/>
              <a:t>Umgebungssicherheit</a:t>
            </a:r>
            <a:r>
              <a:rPr lang="en-NZ" sz="2700" dirty="0"/>
              <a:t> – 15 Controls (Nicola)</a:t>
            </a:r>
          </a:p>
          <a:p>
            <a:r>
              <a:rPr lang="en-NZ" sz="2700" dirty="0" err="1"/>
              <a:t>Betriebssicherheit</a:t>
            </a:r>
            <a:r>
              <a:rPr lang="en-NZ" sz="2700" dirty="0"/>
              <a:t> – 14 Controls (Moritz)</a:t>
            </a:r>
          </a:p>
          <a:p>
            <a:r>
              <a:rPr lang="en-NZ" sz="2700" dirty="0" err="1"/>
              <a:t>Kommunikationssicherheit</a:t>
            </a:r>
            <a:r>
              <a:rPr lang="en-NZ" sz="2700" dirty="0"/>
              <a:t> – 7 Controls (Moritz)</a:t>
            </a:r>
          </a:p>
          <a:p>
            <a:r>
              <a:rPr lang="en-NZ" sz="2700" dirty="0" err="1"/>
              <a:t>Systemerwerb</a:t>
            </a:r>
            <a:r>
              <a:rPr lang="en-NZ" sz="2700" dirty="0"/>
              <a:t>, </a:t>
            </a:r>
            <a:r>
              <a:rPr lang="en-NZ" sz="2700" dirty="0" err="1"/>
              <a:t>Entwicklung</a:t>
            </a:r>
            <a:r>
              <a:rPr lang="en-NZ" sz="2700" dirty="0"/>
              <a:t> und </a:t>
            </a:r>
            <a:r>
              <a:rPr lang="en-NZ" sz="2700" dirty="0" err="1"/>
              <a:t>Wartung</a:t>
            </a:r>
            <a:r>
              <a:rPr lang="en-NZ" sz="2700" dirty="0"/>
              <a:t> – 13 Controls (Nicola)</a:t>
            </a:r>
          </a:p>
          <a:p>
            <a:r>
              <a:rPr lang="en-NZ" sz="2700" dirty="0" err="1"/>
              <a:t>Lieferantenbeziehungen</a:t>
            </a:r>
            <a:r>
              <a:rPr lang="en-NZ" sz="2700" dirty="0"/>
              <a:t>  - 5 Controls (Moritz)</a:t>
            </a:r>
          </a:p>
          <a:p>
            <a:r>
              <a:rPr lang="en-NZ" sz="2700" dirty="0" err="1"/>
              <a:t>Informationssicherheits-Störfallmanagement</a:t>
            </a:r>
            <a:r>
              <a:rPr lang="en-NZ" sz="2700" dirty="0"/>
              <a:t> – 7 Controls (Marcel)</a:t>
            </a:r>
          </a:p>
          <a:p>
            <a:r>
              <a:rPr lang="en-NZ" sz="2700" dirty="0" err="1"/>
              <a:t>Kontinuitätsmanagement</a:t>
            </a:r>
            <a:r>
              <a:rPr lang="en-NZ" sz="2700" dirty="0"/>
              <a:t> – 4 Controls (Marcel)</a:t>
            </a:r>
          </a:p>
          <a:p>
            <a:r>
              <a:rPr lang="en-NZ" sz="2700" dirty="0"/>
              <a:t>Compliance/</a:t>
            </a:r>
            <a:r>
              <a:rPr lang="en-NZ" sz="2700" dirty="0" err="1"/>
              <a:t>Konformität</a:t>
            </a:r>
            <a:r>
              <a:rPr lang="en-NZ" sz="2700" dirty="0"/>
              <a:t> – 8 Controls (Valentin)</a:t>
            </a:r>
          </a:p>
          <a:p>
            <a:endParaRPr lang="en-NZ" sz="2600" dirty="0"/>
          </a:p>
          <a:p>
            <a:endParaRPr lang="en-NZ" sz="2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04D9-2FF2-4A15-9A3B-4713438B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l">
              <a:spcAft>
                <a:spcPts val="600"/>
              </a:spcAft>
              <a:defRPr/>
            </a:pPr>
            <a:r>
              <a:rPr lang="de-DE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2A4-9BC1-4651-9D59-CD8EB73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7541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705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1_Office Theme</vt:lpstr>
      <vt:lpstr>Sicherheit und Zuverlässigkeit ISO 27001</vt:lpstr>
      <vt:lpstr>Inhaltsverzeichnis</vt:lpstr>
      <vt:lpstr>Die ISO 27001</vt:lpstr>
      <vt:lpstr>ISO 27001 - Allgemeines</vt:lpstr>
      <vt:lpstr>PowerPoint Presentation</vt:lpstr>
      <vt:lpstr>ISO 27001 - Vorteile</vt:lpstr>
      <vt:lpstr>Geschichte</vt:lpstr>
      <vt:lpstr>Die 14 Domänen</vt:lpstr>
      <vt:lpstr>Die 14 Domänen</vt:lpstr>
      <vt:lpstr>Betriebssicherheit I</vt:lpstr>
      <vt:lpstr>Betriebssicherheit II</vt:lpstr>
      <vt:lpstr>Kommunikationssicherheit</vt:lpstr>
      <vt:lpstr>Lieferantenbeziehungen</vt:lpstr>
      <vt:lpstr>Wie sind die Controls nun zu implementieren?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und Zuverlässigkeit ISO 27001</dc:title>
  <dc:creator>Moritz Withöft</dc:creator>
  <cp:lastModifiedBy>Moritz Withöft</cp:lastModifiedBy>
  <cp:revision>11</cp:revision>
  <dcterms:created xsi:type="dcterms:W3CDTF">2020-01-04T15:05:58Z</dcterms:created>
  <dcterms:modified xsi:type="dcterms:W3CDTF">2020-01-05T15:58:36Z</dcterms:modified>
</cp:coreProperties>
</file>