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87" r:id="rId3"/>
    <p:sldId id="281" r:id="rId4"/>
    <p:sldId id="259" r:id="rId5"/>
    <p:sldId id="290" r:id="rId6"/>
    <p:sldId id="288" r:id="rId7"/>
    <p:sldId id="282" r:id="rId8"/>
    <p:sldId id="296" r:id="rId9"/>
    <p:sldId id="314" r:id="rId10"/>
    <p:sldId id="289" r:id="rId11"/>
    <p:sldId id="313" r:id="rId12"/>
    <p:sldId id="283" r:id="rId13"/>
    <p:sldId id="285" r:id="rId14"/>
    <p:sldId id="308" r:id="rId15"/>
    <p:sldId id="309" r:id="rId16"/>
    <p:sldId id="310" r:id="rId17"/>
    <p:sldId id="311" r:id="rId18"/>
    <p:sldId id="301" r:id="rId19"/>
    <p:sldId id="312" r:id="rId20"/>
    <p:sldId id="297" r:id="rId21"/>
    <p:sldId id="298" r:id="rId22"/>
    <p:sldId id="302" r:id="rId23"/>
    <p:sldId id="303" r:id="rId24"/>
    <p:sldId id="304" r:id="rId25"/>
    <p:sldId id="286" r:id="rId26"/>
    <p:sldId id="292" r:id="rId27"/>
    <p:sldId id="293" r:id="rId28"/>
    <p:sldId id="305" r:id="rId29"/>
    <p:sldId id="306" r:id="rId30"/>
    <p:sldId id="291" r:id="rId31"/>
    <p:sldId id="299" r:id="rId32"/>
    <p:sldId id="300" r:id="rId33"/>
    <p:sldId id="307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AF5FC-A74A-4194-B400-41A03DD9C024}" type="datetimeFigureOut">
              <a:rPr lang="de-DE" smtClean="0"/>
              <a:t>14.01.2020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0B506-360A-4BC7-A86C-8256EFE9AF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81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BCE4-E0EF-4FEE-80D5-A702C355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0572C-23B8-4844-BEA8-67547B46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022F9-A075-4D48-821D-C3BBF5E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F98D-38D5-4C1A-A003-148E75DBF760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605A-96D3-4AE5-8AB0-795CD0B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77BF-007F-4C70-98E2-83A1A7E9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49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7723-A745-4136-9E9B-C54A259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C7A2-1B43-4C6D-A293-C7FFD55F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750D0-43FF-490C-A9D5-FAD09D16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4FD-1B66-443A-A78C-7063FFFB3DB5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0C74-982E-4771-B07D-A0BD79E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B4D69-0D90-4E66-BBD6-D567927F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D75F2-C38E-4541-87A7-F319E899E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2E13-06CB-485A-AA44-1327366B8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218E-01D2-451A-9031-AD736B1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35C6-9F94-4AA4-B35A-39DE494D17EA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3295-EF4A-46C3-90BB-B9E2D04D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DD3E-35ED-415B-86A4-3E78B8B5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3AC9-B405-43A9-9B49-DD554606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ED858-EF3B-4519-8B6B-57FF232A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0030-2F31-4B9A-B432-2B22C4DE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78BF-52EB-4C5B-B6BB-996DFE0988BD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21CD-2AA3-4C77-A2DC-710EE8AD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A6F5-C59C-4467-990E-B7673CF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1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6881-31C9-42FA-A745-EA48C2B1D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1A45-5932-4C85-A105-4077AD8D9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A83-5D09-45E6-BFEE-A02E8D51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25AB-2200-4FF3-AF2A-B172FFDDBDF4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5C45-F0F7-4E1E-A0BA-F748D71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C97A-AFA3-4F0C-AF54-B565454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744E-0BBE-4077-8230-C905D1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CA8F-8400-44E9-982B-20F711B51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013-EAEC-446A-836B-EE12B52AF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F9EB-66BC-4C02-949E-4481CE3C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E413-4B36-416A-99F8-917101FD3552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129-AF84-4DC7-B6AB-10366106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A3CA7-9108-4644-9A69-9E5AEB0B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9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1592-15D3-4F0B-B2E7-C95CBA7D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8F03-C09F-41CB-A02C-235FEF1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1E649-41F5-4E43-B982-FA612CCD2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7ABD1-D2B0-4CF0-8B82-C5D1C4FD8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897D1-02F3-412B-83EF-28A5CF402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E2B4-4A3E-4E96-98E5-D833ADA5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D5BB-2135-4C1C-9EB9-6B104A7F1852}" type="datetime1">
              <a:rPr lang="de-DE" smtClean="0"/>
              <a:t>14.01.2020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79E77-5927-4B6F-9B63-ADABE23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9B9C8-ED50-4852-B9F1-48A216B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9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CC-3D72-4E6D-9B55-5BDB2AB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C3247-58E3-4CD5-BAA0-DA75A81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FD36-9E63-4951-BEF9-F6B8ACF9848D}" type="datetime1">
              <a:rPr lang="de-DE" smtClean="0"/>
              <a:t>14.01.2020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865A-A6D7-4B6F-AACB-CF758CA5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C1C5-74DF-47F5-99D6-4A48265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9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D90C-4FC4-4111-9356-41D9564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FACB-23B1-4A10-9D0A-328C6885745A}" type="datetime1">
              <a:rPr lang="de-DE" smtClean="0"/>
              <a:t>14.01.2020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FF4C4-44A5-48A4-BDD8-FEA03E20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1C1F2-608B-4F06-B3CF-EA402ECA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42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51A0-29CA-4ADD-9397-21C60FE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1E59-EC49-477D-A7FA-8D17A544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0F56-8F9C-46CC-A2A8-FC43BF1B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1E-515F-40BE-8198-3802311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0433-A910-4A2C-B27B-93E80F26180A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19DF-BD0B-472E-A976-8D5DB86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698EC-CC4D-4D69-967F-312E2662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8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AA6-7E4F-476A-9070-0F7F2F3C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F1107-C63D-4182-B212-341F4BBF5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6478D-FAFE-42F8-9655-7B1CEA64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872F-0A70-4D1D-A649-079E23BF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816D-89A7-4D5C-8256-1B20355E25D9}" type="datetime1">
              <a:rPr lang="de-DE" smtClean="0"/>
              <a:t>14.01.2020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2BCC0-13EB-4DA8-B39F-A5298CA9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WS19/20 - PV-Modulportal - Rüffer, Vorwerk, Withöft, Zolkin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339D-75FC-459B-A2F1-6975527E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9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EAF9-517F-4246-89B4-773BBE3B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C07FB-A743-4CFF-8DBA-B22A1046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3EFD5-A9F8-4124-B4DE-1AEE565BA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F86B-E49E-4FBD-A866-1ABC19B2F8A7}" type="datetime1">
              <a:rPr lang="de-DE" smtClean="0"/>
              <a:t>14.01.2020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404-65B1-4F0D-A1D3-FE6F60E99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2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de-DE" dirty="0"/>
              <a:t>WS19/20 – ISO 27001 - Hertel, </a:t>
            </a:r>
            <a:r>
              <a:rPr lang="de-DE" dirty="0" err="1"/>
              <a:t>Kossendey</a:t>
            </a:r>
            <a:r>
              <a:rPr lang="de-DE" dirty="0"/>
              <a:t>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0220F-6B11-49AF-AB94-16FA52911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759D-A893-4B96-8B48-96EE547EBC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00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e Campusgebäude wurden mit einer Drohne von oben fotografiert.">
            <a:extLst>
              <a:ext uri="{FF2B5EF4-FFF2-40B4-BE49-F238E27FC236}">
                <a16:creationId xmlns:a16="http://schemas.microsoft.com/office/drawing/2014/main" id="{BB1D137F-7550-416E-9165-30BB2E2EE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8" r="22845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5DC1B-C9D0-4F34-9333-047D860C1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de-DE" sz="4000" dirty="0"/>
              <a:t>Sicherheit und Zuverlässigkeit</a:t>
            </a:r>
            <a:br>
              <a:rPr lang="de-DE" sz="4000" dirty="0"/>
            </a:br>
            <a:r>
              <a:rPr lang="de-DE" sz="4000" dirty="0"/>
              <a:t>ISO 27001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C82C3-D779-4672-B134-327C720F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20000"/>
          </a:bodyPr>
          <a:lstStyle/>
          <a:p>
            <a:r>
              <a:rPr lang="en-NZ" sz="2000" dirty="0"/>
              <a:t>FH-Bielefeld, Campus Minden WS19/20</a:t>
            </a:r>
          </a:p>
          <a:p>
            <a:r>
              <a:rPr lang="en-NZ" sz="2000" dirty="0"/>
              <a:t>Hertel, </a:t>
            </a:r>
            <a:r>
              <a:rPr lang="en-NZ" sz="2000" dirty="0" err="1"/>
              <a:t>Kossendey</a:t>
            </a:r>
            <a:r>
              <a:rPr lang="en-NZ" sz="2000" dirty="0"/>
              <a:t>, </a:t>
            </a:r>
            <a:r>
              <a:rPr lang="en-NZ" sz="2000" dirty="0" err="1"/>
              <a:t>Kühnert</a:t>
            </a:r>
            <a:r>
              <a:rPr lang="en-NZ" sz="2000" dirty="0"/>
              <a:t>, Withöft</a:t>
            </a:r>
            <a:endParaRPr lang="de-DE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30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C081-6266-4C11-9D0B-750B1D39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FEEFD-447E-4794-B4C4-7735710D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AE4E-47C1-4863-BDA7-DF1B7D76310C}"/>
              </a:ext>
            </a:extLst>
          </p:cNvPr>
          <p:cNvSpPr txBox="1"/>
          <p:nvPr/>
        </p:nvSpPr>
        <p:spPr>
          <a:xfrm>
            <a:off x="3129914" y="5170170"/>
            <a:ext cx="5932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</a:t>
            </a:r>
            <a:r>
              <a:rPr lang="en-NZ" sz="800" dirty="0">
                <a:solidFill>
                  <a:schemeClr val="bg1">
                    <a:lumMod val="65000"/>
                  </a:schemeClr>
                </a:solidFill>
              </a:rPr>
              <a:t>https://slycon.com/iso-27001</a:t>
            </a: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5F55B3-5EBA-4F64-8AEC-1457A391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6" y="671513"/>
            <a:ext cx="842962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9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430E-A005-4E74-814A-3AAFAAC9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1924"/>
            <a:ext cx="10515600" cy="1325563"/>
          </a:xfrm>
        </p:spPr>
        <p:txBody>
          <a:bodyPr/>
          <a:lstStyle/>
          <a:p>
            <a:pPr algn="ctr"/>
            <a:r>
              <a:rPr lang="en-NZ" dirty="0"/>
              <a:t>Plan-Do-Check-Act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D86D1-47C7-445F-9836-5FCCB02F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901D5-8900-4518-B9DC-80B6B76C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11</a:t>
            </a:fld>
            <a:endParaRPr lang="de-DE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E8DC9-E012-4CED-9D29-64BA6F9FB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15" y="855678"/>
            <a:ext cx="8563768" cy="5431464"/>
          </a:xfrm>
        </p:spPr>
      </p:pic>
    </p:spTree>
    <p:extLst>
      <p:ext uri="{BB962C8B-B14F-4D97-AF65-F5344CB8AC3E}">
        <p14:creationId xmlns:p14="http://schemas.microsoft.com/office/powerpoint/2010/main" val="20819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14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Domänen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087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39D-DDBB-42EF-8151-F2C579E7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64" y="73652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 14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Domänen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8191-DA8B-4354-87B6-BD4E7FE55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399215"/>
            <a:ext cx="5609220" cy="480041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 dirty="0" err="1"/>
              <a:t>Sicherheitspolitik</a:t>
            </a:r>
            <a:r>
              <a:rPr lang="en-US" sz="2000" dirty="0"/>
              <a:t> – 2 Controls </a:t>
            </a:r>
          </a:p>
          <a:p>
            <a:r>
              <a:rPr lang="en-US" sz="2000" dirty="0" err="1"/>
              <a:t>Organisation</a:t>
            </a:r>
            <a:r>
              <a:rPr lang="en-US" sz="2000" dirty="0"/>
              <a:t> der </a:t>
            </a:r>
            <a:r>
              <a:rPr lang="en-US" sz="2000" dirty="0" err="1"/>
              <a:t>Informationssicherheit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Personalsicherheit</a:t>
            </a:r>
            <a:r>
              <a:rPr lang="en-US" sz="2000" dirty="0"/>
              <a:t> – 6 Controls </a:t>
            </a:r>
          </a:p>
          <a:p>
            <a:r>
              <a:rPr lang="en-US" sz="2000" dirty="0" err="1"/>
              <a:t>Ressourcenmanagement</a:t>
            </a:r>
            <a:r>
              <a:rPr lang="en-US" sz="2000" dirty="0"/>
              <a:t> – 10 Controls </a:t>
            </a:r>
          </a:p>
          <a:p>
            <a:r>
              <a:rPr lang="en-US" sz="2000" dirty="0" err="1"/>
              <a:t>Zugriffskontrolle</a:t>
            </a:r>
            <a:r>
              <a:rPr lang="en-US" sz="2000" dirty="0"/>
              <a:t> – 14 Controls </a:t>
            </a:r>
          </a:p>
          <a:p>
            <a:r>
              <a:rPr lang="en-US" sz="2000" dirty="0" err="1"/>
              <a:t>Kryptografie</a:t>
            </a:r>
            <a:r>
              <a:rPr lang="en-US" sz="2000" dirty="0"/>
              <a:t> – 2 Controls </a:t>
            </a:r>
          </a:p>
          <a:p>
            <a:r>
              <a:rPr lang="en-US" sz="2000" dirty="0" err="1"/>
              <a:t>Umgebungssicherheit</a:t>
            </a:r>
            <a:r>
              <a:rPr lang="en-US" sz="2000" dirty="0"/>
              <a:t> – 15 Controls </a:t>
            </a:r>
          </a:p>
          <a:p>
            <a:r>
              <a:rPr lang="en-US" sz="2000" dirty="0" err="1"/>
              <a:t>Betriebssicherheit</a:t>
            </a:r>
            <a:r>
              <a:rPr lang="en-US" sz="2000" dirty="0"/>
              <a:t> – 14 Controls</a:t>
            </a:r>
          </a:p>
          <a:p>
            <a:r>
              <a:rPr lang="en-US" sz="2000" dirty="0" err="1"/>
              <a:t>Kommunikationssicherheit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Systemerwerb</a:t>
            </a:r>
            <a:r>
              <a:rPr lang="en-US" sz="2000" dirty="0"/>
              <a:t>, </a:t>
            </a:r>
            <a:r>
              <a:rPr lang="en-US" sz="2000" dirty="0" err="1"/>
              <a:t>Entwicklung</a:t>
            </a:r>
            <a:r>
              <a:rPr lang="en-US" sz="2000" dirty="0"/>
              <a:t> und </a:t>
            </a:r>
            <a:r>
              <a:rPr lang="en-US" sz="2000" dirty="0" err="1"/>
              <a:t>Wartung</a:t>
            </a:r>
            <a:r>
              <a:rPr lang="en-US" sz="2000" dirty="0"/>
              <a:t> – 13 Controls </a:t>
            </a:r>
          </a:p>
          <a:p>
            <a:r>
              <a:rPr lang="en-US" sz="2000" dirty="0" err="1"/>
              <a:t>Lieferantenbeziehungen</a:t>
            </a:r>
            <a:r>
              <a:rPr lang="en-US" sz="2000" dirty="0"/>
              <a:t>  - 5 Controls </a:t>
            </a:r>
          </a:p>
          <a:p>
            <a:r>
              <a:rPr lang="en-US" sz="2000" dirty="0" err="1"/>
              <a:t>Informationssicherheits-Störfallmanagement</a:t>
            </a:r>
            <a:r>
              <a:rPr lang="en-US" sz="2000" dirty="0"/>
              <a:t> – 7 Controls </a:t>
            </a:r>
          </a:p>
          <a:p>
            <a:r>
              <a:rPr lang="en-US" sz="2000" dirty="0" err="1"/>
              <a:t>Kontinuitätsmanagement</a:t>
            </a:r>
            <a:r>
              <a:rPr lang="en-US" sz="2000" dirty="0"/>
              <a:t> – 4 Controls </a:t>
            </a:r>
          </a:p>
          <a:p>
            <a:r>
              <a:rPr lang="en-US" sz="2000" dirty="0"/>
              <a:t>Compliance/</a:t>
            </a:r>
            <a:r>
              <a:rPr lang="en-US" sz="2000" dirty="0" err="1"/>
              <a:t>Konformität</a:t>
            </a:r>
            <a:r>
              <a:rPr lang="en-US" sz="2000" dirty="0"/>
              <a:t> – 8 Controls</a:t>
            </a:r>
          </a:p>
          <a:p>
            <a:endParaRPr lang="en-US" sz="700" dirty="0"/>
          </a:p>
          <a:p>
            <a:endParaRPr lang="en-US" sz="700" dirty="0"/>
          </a:p>
        </p:txBody>
      </p:sp>
      <p:sp>
        <p:nvSpPr>
          <p:cNvPr id="25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Laptop Secure">
            <a:extLst>
              <a:ext uri="{FF2B5EF4-FFF2-40B4-BE49-F238E27FC236}">
                <a16:creationId xmlns:a16="http://schemas.microsoft.com/office/drawing/2014/main" id="{62A86241-3E86-4275-975E-2322E0B29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134" y="953394"/>
            <a:ext cx="2930708" cy="29307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04D9-2FF2-4A15-9A3B-4713438B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3666" y="6199632"/>
            <a:ext cx="4802755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Aft>
                <a:spcPts val="600"/>
              </a:spcAft>
              <a:defRPr/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12A4-9BC1-4651-9D59-CD8EB734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5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Grundsatzdokument zur Informationssicherheitspolitik</a:t>
            </a:r>
          </a:p>
          <a:p>
            <a:pPr lvl="1"/>
            <a:r>
              <a:rPr lang="de-DE" dirty="0">
                <a:cs typeface="Calibri"/>
              </a:rPr>
              <a:t>Vorab Definiert</a:t>
            </a:r>
          </a:p>
          <a:p>
            <a:pPr lvl="1"/>
            <a:r>
              <a:rPr lang="de-DE" dirty="0">
                <a:cs typeface="Calibri"/>
              </a:rPr>
              <a:t>Zum Schutze der Unternehmensinformationen</a:t>
            </a:r>
          </a:p>
          <a:p>
            <a:pPr lvl="1"/>
            <a:r>
              <a:rPr lang="de-DE" dirty="0">
                <a:cs typeface="Calibri"/>
              </a:rPr>
              <a:t>Orientiert sich den Unternehmens Bedürfnissen</a:t>
            </a:r>
          </a:p>
          <a:p>
            <a:pPr lvl="1"/>
            <a:r>
              <a:rPr lang="de-DE" dirty="0">
                <a:cs typeface="Calibri"/>
              </a:rPr>
              <a:t>Vom Management genehmigt</a:t>
            </a:r>
          </a:p>
          <a:p>
            <a:pPr lvl="1"/>
            <a:r>
              <a:rPr lang="de-DE" dirty="0">
                <a:cs typeface="Calibri"/>
              </a:rPr>
              <a:t>Für Mitarbeiter und Externe frei zugänglich</a:t>
            </a:r>
          </a:p>
          <a:p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87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Sicherheitspolitik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Überprüfung</a:t>
            </a:r>
            <a:r>
              <a:rPr lang="de-DE" dirty="0">
                <a:cs typeface="Calibri"/>
              </a:rPr>
              <a:t> der </a:t>
            </a:r>
            <a:r>
              <a:rPr lang="de-DE">
                <a:ea typeface="+mn-lt"/>
                <a:cs typeface="+mn-lt"/>
              </a:rPr>
              <a:t>Informationssicherheitspolitik</a:t>
            </a:r>
          </a:p>
          <a:p>
            <a:pPr lvl="1"/>
            <a:r>
              <a:rPr lang="de-DE" sz="2800" dirty="0">
                <a:ea typeface="+mn-lt"/>
                <a:cs typeface="+mn-lt"/>
              </a:rPr>
              <a:t>In regelmäßigen abständen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sz="28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Nach Änderungen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Gesetzgebungen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Des Unternehmens</a:t>
            </a:r>
          </a:p>
          <a:p>
            <a:pPr lvl="2"/>
            <a:r>
              <a:rPr lang="de-DE" sz="2400" dirty="0">
                <a:ea typeface="+mn-lt"/>
                <a:cs typeface="+mn-lt"/>
              </a:rPr>
              <a:t>Der Technologie</a:t>
            </a:r>
          </a:p>
          <a:p>
            <a:pPr lvl="2"/>
            <a:endParaRPr lang="de-DE" sz="2400" dirty="0">
              <a:ea typeface="+mn-lt"/>
              <a:cs typeface="+mn-lt"/>
            </a:endParaRPr>
          </a:p>
          <a:p>
            <a:pPr lvl="1"/>
            <a:r>
              <a:rPr lang="de-DE" sz="2800" dirty="0">
                <a:ea typeface="+mn-lt"/>
                <a:cs typeface="+mn-lt"/>
              </a:rPr>
              <a:t>Beim Auftreten von Sicherheitslücken</a:t>
            </a:r>
            <a:endParaRPr lang="en-US" sz="2800" dirty="0">
              <a:ea typeface="+mn-lt"/>
              <a:cs typeface="+mn-lt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pPr lvl="1"/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19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E40A4-3301-49E1-A96F-25888B1E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Organisation der Informationssicherheit I</a:t>
            </a:r>
            <a:endParaRPr lang="de-DE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FEF7D-5EFE-4F10-A735-B8EA9764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Verteilung der Rollen innerhalb der Organisation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Pflichten einzelner Rollen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Definierung der Informationsfreigabe nach außen</a:t>
            </a:r>
          </a:p>
          <a:p>
            <a:endParaRPr lang="de-DE" dirty="0">
              <a:cs typeface="Calibri"/>
            </a:endParaRPr>
          </a:p>
          <a:p>
            <a:r>
              <a:rPr lang="de-DE" dirty="0">
                <a:cs typeface="Calibri"/>
              </a:rPr>
              <a:t>Regulierung der Informationssicherheit bei den Mobilen Geräten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621537-89B8-466C-A737-6B21653F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37A6A3-2727-4A53-A423-D19DF8D0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B2F2A-F049-4958-B10C-63F76E6D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Organisation der Informationssicherheit II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0C61B9-6F9B-41C6-8192-982B7CA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148FB4-0FAA-449C-BA70-BE3138E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CF053EC1-8AA5-4C4C-959D-EC7254CA4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9001"/>
            <a:ext cx="10515600" cy="3824587"/>
          </a:xfrm>
        </p:spPr>
      </p:pic>
    </p:spTree>
    <p:extLst>
      <p:ext uri="{BB962C8B-B14F-4D97-AF65-F5344CB8AC3E}">
        <p14:creationId xmlns:p14="http://schemas.microsoft.com/office/powerpoint/2010/main" val="189101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Personalsicherheit</a:t>
            </a:r>
            <a:endParaRPr lang="en-NZ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Screening</a:t>
            </a:r>
          </a:p>
          <a:p>
            <a:pPr lvl="1"/>
            <a:r>
              <a:rPr lang="de-DE" sz="1800" dirty="0">
                <a:cs typeface="Calibri"/>
              </a:rPr>
              <a:t>Überprüfung von Hintergrund und Kompetenzen aller Bewerber</a:t>
            </a:r>
          </a:p>
          <a:p>
            <a:pPr lvl="1"/>
            <a:r>
              <a:rPr lang="de-DE" sz="1800" dirty="0">
                <a:cs typeface="Calibri"/>
              </a:rPr>
              <a:t>Auch Auftragnehmer einbeziehen, außer diese haben eigene ISO27001 Umsetzung</a:t>
            </a:r>
          </a:p>
          <a:p>
            <a:r>
              <a:rPr lang="de-DE" sz="2200" dirty="0">
                <a:cs typeface="Calibri"/>
              </a:rPr>
              <a:t>Beschäftigungsbedingungen</a:t>
            </a:r>
          </a:p>
          <a:p>
            <a:r>
              <a:rPr lang="de-DE" sz="2200" dirty="0">
                <a:cs typeface="Calibri"/>
              </a:rPr>
              <a:t>Verantwortlichkeiten des Management</a:t>
            </a:r>
          </a:p>
          <a:p>
            <a:pPr lvl="1"/>
            <a:r>
              <a:rPr lang="de-DE" sz="1800" dirty="0">
                <a:cs typeface="Calibri"/>
              </a:rPr>
              <a:t>Angestellte verstehen, wo Sicherheitslücken und Bedrohungen entstehen können</a:t>
            </a:r>
          </a:p>
          <a:p>
            <a:pPr lvl="1"/>
            <a:r>
              <a:rPr lang="de-DE" sz="1800" dirty="0">
                <a:ea typeface="+mn-lt"/>
                <a:cs typeface="+mn-lt"/>
              </a:rPr>
              <a:t>Verhinderung und Schadenseingrenzung durch regelmäßige Schulungen </a:t>
            </a:r>
          </a:p>
          <a:p>
            <a:r>
              <a:rPr lang="de-DE" sz="2200" dirty="0">
                <a:cs typeface="Calibri"/>
              </a:rPr>
              <a:t>Disziplinarverfahren</a:t>
            </a:r>
          </a:p>
          <a:p>
            <a:r>
              <a:rPr lang="de-DE" sz="2200" dirty="0">
                <a:ea typeface="+mn-lt"/>
                <a:cs typeface="+mn-lt"/>
              </a:rPr>
              <a:t>Beendigung oder Änderung von Arbeitsverhältnissen</a:t>
            </a:r>
          </a:p>
          <a:p>
            <a:pPr lvl="1"/>
            <a:r>
              <a:rPr lang="de-DE" sz="1800" dirty="0">
                <a:cs typeface="Calibri"/>
              </a:rPr>
              <a:t>Informationen bleiben vertraulich</a:t>
            </a:r>
          </a:p>
          <a:p>
            <a:pPr lvl="1"/>
            <a:r>
              <a:rPr lang="de-DE" sz="1800" dirty="0">
                <a:cs typeface="Calibri"/>
              </a:rPr>
              <a:t>Nach Wechsel hat der Mitarbeiter nur noch Zugriff auf Daten, die er in der neuen Position auch braucht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12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DBB41-B79B-4E31-BD62-A3007B93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Ressourcenmanagement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29A4C-7400-4E8E-8478-F8023CCD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cs typeface="Calibri"/>
              </a:rPr>
              <a:t>Angemessener Schutz und Kontrolle der Unternehmens</a:t>
            </a:r>
            <a:r>
              <a:rPr lang="de-DE">
                <a:latin typeface="Calibri"/>
                <a:cs typeface="Calibri"/>
              </a:rPr>
              <a:t> Ressourcen</a:t>
            </a:r>
            <a:endParaRPr lang="de-DE">
              <a:latin typeface="Calibri Light"/>
              <a:cs typeface="Calibri Ligh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Alle </a:t>
            </a:r>
            <a:r>
              <a:rPr lang="de-DE">
                <a:latin typeface="Calibri"/>
                <a:cs typeface="Calibri"/>
              </a:rPr>
              <a:t>Ressourcen </a:t>
            </a:r>
            <a:r>
              <a:rPr lang="de-DE">
                <a:cs typeface="Calibri"/>
              </a:rPr>
              <a:t>müssen eindeutig Identifiziert werden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Umsetzung und Einhaltung von Kontrollregeln für die Ressourcen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Klassifizierung der Ressourcen </a:t>
            </a: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C3092C-FA85-4B51-9A0D-440A07EA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ABFC6D-9868-4483-A76D-CDBFACE5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52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EB8D-0A4F-46AA-AF64-E268DD01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NZ" sz="3400" dirty="0" err="1">
                <a:solidFill>
                  <a:schemeClr val="accent1"/>
                </a:solidFill>
              </a:rPr>
              <a:t>Inhaltsverzeichnis</a:t>
            </a:r>
            <a:endParaRPr lang="de-DE" sz="3400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8AE7285-2250-4AE8-93ED-187E4BCF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NZ" sz="1700" dirty="0"/>
              <a:t>Was </a:t>
            </a:r>
            <a:r>
              <a:rPr lang="en-NZ" sz="1700" dirty="0" err="1"/>
              <a:t>ist</a:t>
            </a:r>
            <a:r>
              <a:rPr lang="en-NZ" sz="1700" dirty="0"/>
              <a:t> die ISO 27001?</a:t>
            </a:r>
          </a:p>
          <a:p>
            <a:r>
              <a:rPr lang="en-NZ" sz="1700" dirty="0" err="1"/>
              <a:t>Maßnahmen</a:t>
            </a:r>
            <a:r>
              <a:rPr lang="en-NZ" sz="1700" dirty="0"/>
              <a:t> </a:t>
            </a:r>
            <a:r>
              <a:rPr lang="en-NZ" sz="1700" dirty="0" err="1"/>
              <a:t>zur</a:t>
            </a:r>
            <a:r>
              <a:rPr lang="en-NZ" sz="1700" dirty="0"/>
              <a:t> </a:t>
            </a:r>
            <a:r>
              <a:rPr lang="en-NZ" sz="1700" dirty="0" err="1"/>
              <a:t>Umsetzung</a:t>
            </a:r>
            <a:endParaRPr lang="en-NZ" sz="1700" dirty="0"/>
          </a:p>
          <a:p>
            <a:r>
              <a:rPr lang="en-NZ" sz="1700" dirty="0" err="1"/>
              <a:t>Vorteile</a:t>
            </a:r>
            <a:r>
              <a:rPr lang="en-NZ" sz="1700" dirty="0"/>
              <a:t> der ISO 27001</a:t>
            </a:r>
          </a:p>
          <a:p>
            <a:r>
              <a:rPr lang="en-NZ" sz="1700" dirty="0" err="1"/>
              <a:t>Geschichte</a:t>
            </a:r>
            <a:endParaRPr lang="en-NZ" sz="1700" dirty="0"/>
          </a:p>
          <a:p>
            <a:r>
              <a:rPr lang="en-NZ" sz="1700" dirty="0" err="1"/>
              <a:t>Maßnahmen</a:t>
            </a:r>
            <a:r>
              <a:rPr lang="en-NZ" sz="1700" dirty="0"/>
              <a:t> </a:t>
            </a:r>
            <a:r>
              <a:rPr lang="en-NZ" sz="1700" dirty="0" err="1"/>
              <a:t>zur</a:t>
            </a:r>
            <a:r>
              <a:rPr lang="en-NZ" sz="1700" dirty="0"/>
              <a:t> </a:t>
            </a:r>
            <a:r>
              <a:rPr lang="en-NZ" sz="1700" dirty="0" err="1"/>
              <a:t>Umsetzung</a:t>
            </a:r>
            <a:endParaRPr lang="en-NZ" sz="1700" dirty="0"/>
          </a:p>
          <a:p>
            <a:r>
              <a:rPr lang="en-NZ" sz="1700" dirty="0"/>
              <a:t>Die 14 </a:t>
            </a:r>
            <a:r>
              <a:rPr lang="en-NZ" sz="1700" dirty="0" err="1"/>
              <a:t>Domänen</a:t>
            </a:r>
            <a:r>
              <a:rPr lang="en-NZ" sz="1700" dirty="0"/>
              <a:t> und </a:t>
            </a:r>
            <a:r>
              <a:rPr lang="en-NZ" sz="1700" dirty="0" err="1"/>
              <a:t>ihre</a:t>
            </a:r>
            <a:r>
              <a:rPr lang="en-NZ" sz="1700" dirty="0"/>
              <a:t> Controls</a:t>
            </a:r>
          </a:p>
          <a:p>
            <a:endParaRPr lang="en-NZ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71016-FBB9-4FE9-A94D-721F4E0A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C5FDC-86E9-486E-98A5-8B49B12E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02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8EC2D-B7A7-426D-8B70-8EB86BD9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8CC91-4A39-4651-A53B-E5F3515B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dirty="0"/>
              <a:t>Geschäftsanforderung für die Zugriffskontrolle</a:t>
            </a:r>
          </a:p>
          <a:p>
            <a:pPr lvl="1"/>
            <a:r>
              <a:rPr lang="de-DE" sz="1600" dirty="0"/>
              <a:t>Zugriffskontrollrichtlinie</a:t>
            </a:r>
          </a:p>
          <a:p>
            <a:pPr lvl="2"/>
            <a:r>
              <a:rPr lang="de-DE" sz="1200" dirty="0"/>
              <a:t>sollte etabliert, dokumentiert werden</a:t>
            </a:r>
          </a:p>
          <a:p>
            <a:pPr lvl="2"/>
            <a:r>
              <a:rPr lang="de-DE" sz="1200" dirty="0"/>
              <a:t>Geschäfts- und Sicherheitsanforderungen für den Zugang sollten geprüft werden</a:t>
            </a:r>
          </a:p>
          <a:p>
            <a:r>
              <a:rPr lang="de-DE" sz="2400" dirty="0"/>
              <a:t>Benutzerzugriffsverwaltung</a:t>
            </a:r>
          </a:p>
          <a:p>
            <a:pPr lvl="1"/>
            <a:r>
              <a:rPr lang="de-DE" sz="1600" dirty="0"/>
              <a:t>Benutzerregistrierung</a:t>
            </a:r>
          </a:p>
          <a:p>
            <a:pPr lvl="1"/>
            <a:r>
              <a:rPr lang="de-DE" sz="1600" dirty="0"/>
              <a:t>Rechteverwaltung</a:t>
            </a:r>
          </a:p>
          <a:p>
            <a:pPr lvl="1"/>
            <a:r>
              <a:rPr lang="de-DE" sz="1600" dirty="0"/>
              <a:t>Passwortverwaltung</a:t>
            </a:r>
          </a:p>
          <a:p>
            <a:r>
              <a:rPr lang="de-DE" sz="2400" dirty="0"/>
              <a:t>Pflichten des Benutzers</a:t>
            </a:r>
          </a:p>
          <a:p>
            <a:pPr lvl="1"/>
            <a:r>
              <a:rPr lang="de-DE" sz="1600" dirty="0"/>
              <a:t>Passwortbenutzung</a:t>
            </a:r>
          </a:p>
          <a:p>
            <a:pPr lvl="1"/>
            <a:r>
              <a:rPr lang="de-DE" sz="1600" dirty="0"/>
              <a:t>Sauberer Schreibtisch und Bildschirmrichtlinie</a:t>
            </a:r>
          </a:p>
          <a:p>
            <a:r>
              <a:rPr lang="de-DE" sz="2400" dirty="0"/>
              <a:t>Netzwerkzugangskontrolle</a:t>
            </a:r>
          </a:p>
          <a:p>
            <a:pPr lvl="1"/>
            <a:r>
              <a:rPr lang="de-DE" sz="1600" dirty="0"/>
              <a:t>Authentifizierung für externe Verbindungen</a:t>
            </a:r>
          </a:p>
          <a:p>
            <a:pPr lvl="1"/>
            <a:r>
              <a:rPr lang="de-DE" sz="1600" dirty="0"/>
              <a:t>Equipment Identifikation in Netzwerken</a:t>
            </a:r>
          </a:p>
          <a:p>
            <a:pPr lvl="1"/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F56D27-A337-4B20-9479-07581464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A5C6E0-1049-44FD-8F35-8427ECE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23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59438-E716-458D-8679-6FADA287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651EA-AF47-4149-9396-AE2D86850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Zugriffskontrolle des Betriebssystems</a:t>
            </a:r>
          </a:p>
          <a:p>
            <a:pPr lvl="1"/>
            <a:r>
              <a:rPr lang="de-DE" sz="1600" dirty="0"/>
              <a:t>Sichere Anmeldeverfahren</a:t>
            </a:r>
          </a:p>
          <a:p>
            <a:pPr lvl="1"/>
            <a:r>
              <a:rPr lang="de-DE" sz="1600" dirty="0"/>
              <a:t>Benutzeridentifikation und Autorisierung</a:t>
            </a:r>
          </a:p>
          <a:p>
            <a:pPr lvl="1"/>
            <a:r>
              <a:rPr lang="de-DE" sz="1600" dirty="0"/>
              <a:t>Session Timeout</a:t>
            </a:r>
          </a:p>
          <a:p>
            <a:pPr lvl="1"/>
            <a:r>
              <a:rPr lang="de-DE" sz="1600" dirty="0"/>
              <a:t>Limitierung der Verbindungszeit</a:t>
            </a:r>
          </a:p>
          <a:p>
            <a:r>
              <a:rPr lang="de-DE" sz="2400" dirty="0"/>
              <a:t>Zugriffskontrolle für Anwendungen und Informationen</a:t>
            </a:r>
          </a:p>
          <a:p>
            <a:pPr lvl="1"/>
            <a:r>
              <a:rPr lang="de-DE" sz="1600" dirty="0"/>
              <a:t>Einschränkung des Informationszugriffs</a:t>
            </a:r>
          </a:p>
          <a:p>
            <a:pPr lvl="1"/>
            <a:r>
              <a:rPr lang="de-DE" sz="1600" dirty="0"/>
              <a:t>Sensible Systemisolation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F715F6-148B-4922-9511-FC8F0E56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C1E35B-A95C-492C-B87A-02E88CA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D2547-604B-4389-8A1D-613AC68A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Kryptografie</a:t>
            </a:r>
            <a:endParaRPr lang="en-NZ" dirty="0">
              <a:ea typeface="+mj-lt"/>
              <a:cs typeface="+mj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7FF63-F6F1-45BD-ADF9-39AA864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Benutzung und Auswahl von Kryptografie</a:t>
            </a:r>
          </a:p>
          <a:p>
            <a:pPr lvl="1"/>
            <a:r>
              <a:rPr lang="de-DE" sz="2000" dirty="0">
                <a:cs typeface="Calibri"/>
              </a:rPr>
              <a:t>Richtlinien zur Anwendung von Verschlüsselungen</a:t>
            </a:r>
          </a:p>
          <a:p>
            <a:pPr lvl="1"/>
            <a:r>
              <a:rPr lang="de-DE" sz="2000" dirty="0">
                <a:cs typeface="Calibri"/>
              </a:rPr>
              <a:t>Verwaltung und Aufbewahrung von Schlüsseln und Zertifikaten</a:t>
            </a:r>
          </a:p>
          <a:p>
            <a:r>
              <a:rPr lang="de-DE" sz="2400" dirty="0">
                <a:cs typeface="Calibri"/>
              </a:rPr>
              <a:t>Schlüsselverwaltung</a:t>
            </a:r>
          </a:p>
          <a:p>
            <a:pPr lvl="1"/>
            <a:r>
              <a:rPr lang="de-DE" sz="2000" dirty="0">
                <a:cs typeface="Calibri"/>
              </a:rPr>
              <a:t>Verwaltung von Schlüsselmaterial oft der schwächste Punkt von Verschlüsselung</a:t>
            </a:r>
          </a:p>
          <a:p>
            <a:pPr lvl="1"/>
            <a:r>
              <a:rPr lang="de-DE" sz="2000" dirty="0">
                <a:cs typeface="Calibri"/>
              </a:rPr>
              <a:t>Richtlinien zur Erstellung, Verteilung, Änderung, Sicherung und Speicherung</a:t>
            </a:r>
          </a:p>
          <a:p>
            <a:pPr lvl="2"/>
            <a:r>
              <a:rPr lang="de-DE" sz="1600" dirty="0">
                <a:cs typeface="Calibri"/>
              </a:rPr>
              <a:t>Lebensdauer von Schlüsseln festlegen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B4F4F9-8C88-4F9E-84DE-C6F821E6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A7DECF-706F-4387-8A02-03714CED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68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D8C1E-9ADB-4FCB-AC3C-5C65E3AF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Physische</a:t>
            </a:r>
            <a:r>
              <a:rPr lang="en-NZ" dirty="0">
                <a:ea typeface="+mj-lt"/>
                <a:cs typeface="+mj-lt"/>
              </a:rPr>
              <a:t>- und </a:t>
            </a:r>
            <a:r>
              <a:rPr lang="en-NZ" dirty="0" err="1">
                <a:ea typeface="+mj-lt"/>
                <a:cs typeface="+mj-lt"/>
              </a:rPr>
              <a:t>Umgebungssicherheit</a:t>
            </a:r>
            <a:r>
              <a:rPr lang="en-NZ" dirty="0">
                <a:ea typeface="+mj-lt"/>
                <a:cs typeface="+mj-lt"/>
              </a:rPr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B04905-2357-46E0-95E4-BD8D4963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>
                <a:cs typeface="Calibri"/>
              </a:rPr>
              <a:t>Physische Sicherheit und Zugangskontrollen</a:t>
            </a:r>
          </a:p>
          <a:p>
            <a:pPr lvl="1"/>
            <a:r>
              <a:rPr lang="de-DE" sz="2000" dirty="0">
                <a:cs typeface="Calibri"/>
              </a:rPr>
              <a:t>Legt Übergänge von Schutzanforderungen fest</a:t>
            </a:r>
          </a:p>
          <a:p>
            <a:pPr lvl="2"/>
            <a:r>
              <a:rPr lang="de-DE" sz="1600" dirty="0">
                <a:cs typeface="Calibri"/>
              </a:rPr>
              <a:t>ZB Ein Büro ist vertraulicher als der Korridor, der Inhalt eines Lagerschanks vertraulicher als das Büro</a:t>
            </a:r>
          </a:p>
          <a:p>
            <a:pPr lvl="1"/>
            <a:r>
              <a:rPr lang="de-DE" sz="2000" dirty="0">
                <a:cs typeface="Calibri"/>
              </a:rPr>
              <a:t>Sicherheit bei Heimarbeit und Arbeitsreisen (Hotel, Kundenräume usw.)</a:t>
            </a:r>
          </a:p>
          <a:p>
            <a:pPr lvl="1"/>
            <a:r>
              <a:rPr lang="de-DE" sz="2000" dirty="0">
                <a:cs typeface="Calibri"/>
              </a:rPr>
              <a:t>Richtlinien für das Betreten von informationskritischen Büros und Liefer-/Verladebereichen</a:t>
            </a:r>
          </a:p>
          <a:p>
            <a:pPr lvl="2"/>
            <a:r>
              <a:rPr lang="de-DE" sz="1600" dirty="0">
                <a:cs typeface="Calibri"/>
              </a:rPr>
              <a:t>Zugriffskontrollen von Mitarbeitern, Reinigungspersonal und Besuchern</a:t>
            </a:r>
            <a:endParaRPr lang="de-DE" sz="1600" dirty="0">
              <a:ea typeface="+mn-lt"/>
              <a:cs typeface="+mn-lt"/>
            </a:endParaRPr>
          </a:p>
          <a:p>
            <a:pPr lvl="2"/>
            <a:r>
              <a:rPr lang="de-DE" sz="1600" dirty="0">
                <a:cs typeface="Calibri"/>
              </a:rPr>
              <a:t>Sichere Bereiche müssen mit angemessen Zugangskontrollen geschützt werden</a:t>
            </a:r>
            <a:endParaRPr lang="de-DE" sz="1600" dirty="0">
              <a:ea typeface="+mn-lt"/>
              <a:cs typeface="+mn-lt"/>
            </a:endParaRPr>
          </a:p>
          <a:p>
            <a:pPr lvl="2"/>
            <a:r>
              <a:rPr lang="de-DE" sz="1600" dirty="0">
                <a:cs typeface="Calibri"/>
              </a:rPr>
              <a:t>Ein-/Ausgangsprotokollierung, </a:t>
            </a:r>
            <a:r>
              <a:rPr lang="de-DE" sz="1600" dirty="0" err="1">
                <a:cs typeface="Calibri"/>
              </a:rPr>
              <a:t>Beschrängung</a:t>
            </a:r>
            <a:r>
              <a:rPr lang="de-DE" sz="1600" dirty="0">
                <a:cs typeface="Calibri"/>
              </a:rPr>
              <a:t> des unbeaufsichtigten Arbeitens</a:t>
            </a:r>
          </a:p>
          <a:p>
            <a:pPr lvl="2"/>
            <a:r>
              <a:rPr lang="de-DE" sz="1600" dirty="0" err="1">
                <a:cs typeface="Calibri"/>
              </a:rPr>
              <a:t>Zutrittkontrollen</a:t>
            </a:r>
            <a:r>
              <a:rPr lang="de-DE" sz="1600" dirty="0">
                <a:cs typeface="Calibri"/>
              </a:rPr>
              <a:t> bei Liefer-/Verladebereichen und Abschottung von Informationsverarbeitung</a:t>
            </a:r>
          </a:p>
          <a:p>
            <a:pPr lvl="1"/>
            <a:r>
              <a:rPr lang="de-DE" sz="2000" dirty="0">
                <a:cs typeface="Calibri"/>
              </a:rPr>
              <a:t>Schutz vor Umweltbedrohungen</a:t>
            </a:r>
          </a:p>
          <a:p>
            <a:pPr lvl="2"/>
            <a:r>
              <a:rPr lang="de-DE" sz="1600" dirty="0">
                <a:cs typeface="Calibri"/>
              </a:rPr>
              <a:t>Naturkatastrophen, böswillige Angriffe oder Unfälle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1D9454-A707-47F2-B7F9-AB7BEE97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D9611C-73A5-48F4-A7C1-BFC1C22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774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32C12-1934-48CB-B5A6-604CE40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363"/>
          </a:xfrm>
        </p:spPr>
        <p:txBody>
          <a:bodyPr>
            <a:normAutofit/>
          </a:bodyPr>
          <a:lstStyle/>
          <a:p>
            <a:r>
              <a:rPr lang="en-NZ" sz="3600" dirty="0" err="1">
                <a:ea typeface="+mj-lt"/>
                <a:cs typeface="+mj-lt"/>
              </a:rPr>
              <a:t>Physische</a:t>
            </a:r>
            <a:r>
              <a:rPr lang="en-NZ" sz="3600" dirty="0">
                <a:ea typeface="+mj-lt"/>
                <a:cs typeface="+mj-lt"/>
              </a:rPr>
              <a:t>- und </a:t>
            </a:r>
            <a:r>
              <a:rPr lang="en-NZ" sz="3600" dirty="0" err="1">
                <a:ea typeface="+mj-lt"/>
                <a:cs typeface="+mj-lt"/>
              </a:rPr>
              <a:t>Umgebungssicherheit</a:t>
            </a:r>
            <a:r>
              <a:rPr lang="en-NZ" sz="3600" dirty="0">
                <a:ea typeface="+mj-lt"/>
                <a:cs typeface="+mj-lt"/>
              </a:rPr>
              <a:t> II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7BF12-568F-4A0E-8840-BB0AAA5C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159"/>
            <a:ext cx="10515600" cy="5121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cs typeface="Calibri"/>
              </a:rPr>
              <a:t>Aufstellung/Nutzung von Geräten und Ausrüstung</a:t>
            </a:r>
          </a:p>
          <a:p>
            <a:pPr lvl="1"/>
            <a:r>
              <a:rPr lang="de-DE" sz="1800" dirty="0">
                <a:cs typeface="Calibri"/>
              </a:rPr>
              <a:t>Ausrichtung von Monitoren zur Blickwinkelbegrenzung</a:t>
            </a:r>
          </a:p>
          <a:p>
            <a:pPr lvl="2"/>
            <a:r>
              <a:rPr lang="de-DE" sz="1600" dirty="0">
                <a:cs typeface="Calibri"/>
              </a:rPr>
              <a:t>Auch bei Heimarbeit darauf achten, dass Freunde und Familie nicht </a:t>
            </a:r>
            <a:r>
              <a:rPr lang="de-DE" sz="1600" dirty="0" err="1">
                <a:cs typeface="Calibri"/>
              </a:rPr>
              <a:t>unbeabsichtig</a:t>
            </a:r>
            <a:r>
              <a:rPr lang="de-DE" sz="1600" dirty="0">
                <a:cs typeface="Calibri"/>
              </a:rPr>
              <a:t> Zugang bekommen</a:t>
            </a:r>
          </a:p>
          <a:p>
            <a:pPr lvl="1"/>
            <a:r>
              <a:rPr lang="de-DE" sz="1800" dirty="0">
                <a:cs typeface="Calibri"/>
              </a:rPr>
              <a:t>Speise/Getränke Nutzung festlegen</a:t>
            </a:r>
          </a:p>
          <a:p>
            <a:pPr lvl="1"/>
            <a:r>
              <a:rPr lang="de-DE" sz="1800" dirty="0">
                <a:cs typeface="Calibri"/>
              </a:rPr>
              <a:t>Mitnahme von Unternehmenseigentum muss dokumentiert und reguliert werden</a:t>
            </a:r>
          </a:p>
          <a:p>
            <a:pPr lvl="1"/>
            <a:r>
              <a:rPr lang="de-DE" sz="1800" dirty="0">
                <a:cs typeface="Calibri"/>
              </a:rPr>
              <a:t>Die Sicherheit von Geräten und Daten außerhalb des Unternehmens muss stehts gewährleistet sein</a:t>
            </a:r>
          </a:p>
          <a:p>
            <a:r>
              <a:rPr lang="de-DE" sz="2200" dirty="0">
                <a:cs typeface="Calibri"/>
              </a:rPr>
              <a:t>Schutz vor Strom-, Telefon-, Internetausfall</a:t>
            </a:r>
          </a:p>
          <a:p>
            <a:pPr lvl="1"/>
            <a:r>
              <a:rPr lang="de-DE" sz="1800" dirty="0">
                <a:cs typeface="Calibri"/>
              </a:rPr>
              <a:t>Auch Abhören oder andere Störungen muss verhindert werden</a:t>
            </a:r>
          </a:p>
          <a:p>
            <a:r>
              <a:rPr lang="de-DE" sz="2200" dirty="0">
                <a:cs typeface="Calibri"/>
              </a:rPr>
              <a:t>Wartung der Ausrüstung durch geschultes Personal</a:t>
            </a:r>
          </a:p>
          <a:p>
            <a:r>
              <a:rPr lang="de-DE" sz="2200" dirty="0">
                <a:cs typeface="Calibri"/>
              </a:rPr>
              <a:t>Sichere Vernichtung von Daten oder Geräten</a:t>
            </a:r>
          </a:p>
          <a:p>
            <a:pPr lvl="1"/>
            <a:r>
              <a:rPr lang="de-DE" sz="1800" dirty="0">
                <a:cs typeface="Calibri"/>
              </a:rPr>
              <a:t>Bei Wiederverwendung von Geräten ist darauf zu achten, dass alle Daten sicher überschrieben wurde</a:t>
            </a:r>
          </a:p>
          <a:p>
            <a:r>
              <a:rPr lang="de-DE" sz="2200" dirty="0">
                <a:cs typeface="Calibri"/>
              </a:rPr>
              <a:t>Es muss Richtlinien zum Schutz von unbeaufsichtigten Geräten geben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E45C49-593B-431B-9004-DA101AF4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73531F-D410-46D3-B0CB-040EBA6C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90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8901-473D-4F55-B3D0-1DDC90FC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49F1-50FA-4683-82E1-87A2FA35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err="1"/>
              <a:t>Festgelegte</a:t>
            </a:r>
            <a:r>
              <a:rPr lang="en-NZ" dirty="0"/>
              <a:t> </a:t>
            </a:r>
            <a:r>
              <a:rPr lang="en-NZ" dirty="0" err="1"/>
              <a:t>Dokumentationsverfahren</a:t>
            </a:r>
            <a:endParaRPr lang="en-NZ" dirty="0"/>
          </a:p>
          <a:p>
            <a:pPr lvl="1"/>
            <a:r>
              <a:rPr lang="en-NZ" dirty="0" err="1"/>
              <a:t>Instandhaltung</a:t>
            </a:r>
            <a:endParaRPr lang="en-NZ" dirty="0"/>
          </a:p>
          <a:p>
            <a:r>
              <a:rPr lang="en-NZ" dirty="0" err="1"/>
              <a:t>Änderungsmanagement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protokolliert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Kapazitätenmanagement</a:t>
            </a:r>
            <a:endParaRPr lang="en-NZ" dirty="0"/>
          </a:p>
          <a:p>
            <a:pPr lvl="1"/>
            <a:r>
              <a:rPr lang="en-NZ" dirty="0" err="1"/>
              <a:t>Speicherkapazität</a:t>
            </a:r>
            <a:endParaRPr lang="en-NZ" dirty="0"/>
          </a:p>
          <a:p>
            <a:pPr lvl="1"/>
            <a:r>
              <a:rPr lang="en-NZ" dirty="0" err="1"/>
              <a:t>Prozessorkapazität</a:t>
            </a:r>
            <a:endParaRPr lang="en-NZ" dirty="0"/>
          </a:p>
          <a:p>
            <a:pPr lvl="1"/>
            <a:r>
              <a:rPr lang="en-NZ" dirty="0" err="1"/>
              <a:t>Kommunikationskapazität</a:t>
            </a:r>
            <a:r>
              <a:rPr lang="en-NZ" dirty="0"/>
              <a:t> (</a:t>
            </a:r>
            <a:r>
              <a:rPr lang="en-NZ" dirty="0" err="1"/>
              <a:t>z.B</a:t>
            </a:r>
            <a:r>
              <a:rPr lang="en-NZ" dirty="0"/>
              <a:t>. </a:t>
            </a:r>
            <a:r>
              <a:rPr lang="en-NZ" dirty="0" err="1"/>
              <a:t>Bandbreite</a:t>
            </a:r>
            <a:r>
              <a:rPr lang="en-NZ" dirty="0"/>
              <a:t>)</a:t>
            </a:r>
          </a:p>
          <a:p>
            <a:r>
              <a:rPr lang="en-NZ" dirty="0" err="1"/>
              <a:t>Aufteilung</a:t>
            </a:r>
            <a:r>
              <a:rPr lang="en-NZ" dirty="0"/>
              <a:t> von </a:t>
            </a:r>
            <a:r>
              <a:rPr lang="en-NZ" dirty="0" err="1"/>
              <a:t>Umgebungsbereichen</a:t>
            </a:r>
            <a:endParaRPr lang="en-NZ" dirty="0"/>
          </a:p>
          <a:p>
            <a:pPr lvl="1"/>
            <a:r>
              <a:rPr lang="en-NZ" dirty="0" err="1"/>
              <a:t>Entwicklung</a:t>
            </a:r>
            <a:endParaRPr lang="en-NZ" dirty="0"/>
          </a:p>
          <a:p>
            <a:pPr lvl="1"/>
            <a:r>
              <a:rPr lang="en-NZ" dirty="0" err="1"/>
              <a:t>Testen</a:t>
            </a:r>
            <a:endParaRPr lang="en-NZ" dirty="0"/>
          </a:p>
          <a:p>
            <a:pPr lvl="1"/>
            <a:r>
              <a:rPr lang="en-NZ" dirty="0" err="1"/>
              <a:t>Ausführung</a:t>
            </a:r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E2603-0080-41CD-9B05-8DE698DD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757FB-F441-4E16-B965-06792864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989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4169-DA34-4B38-B80C-95A13831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Betriebssicherheit</a:t>
            </a:r>
            <a:r>
              <a:rPr lang="en-NZ" dirty="0"/>
              <a:t>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FD58A-55B0-4932-B04E-8045B2CE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Kontrolle</a:t>
            </a:r>
            <a:r>
              <a:rPr lang="en-NZ" dirty="0"/>
              <a:t> </a:t>
            </a:r>
            <a:r>
              <a:rPr lang="en-NZ" dirty="0" err="1"/>
              <a:t>gegen</a:t>
            </a:r>
            <a:r>
              <a:rPr lang="en-NZ" dirty="0"/>
              <a:t> Malware</a:t>
            </a:r>
          </a:p>
          <a:p>
            <a:pPr lvl="1"/>
            <a:r>
              <a:rPr lang="en-NZ" dirty="0" err="1"/>
              <a:t>Antivirensoftware</a:t>
            </a:r>
            <a:endParaRPr lang="en-NZ" dirty="0"/>
          </a:p>
          <a:p>
            <a:pPr lvl="1"/>
            <a:r>
              <a:rPr lang="en-NZ" dirty="0"/>
              <a:t>Schutz </a:t>
            </a:r>
            <a:r>
              <a:rPr lang="en-NZ" dirty="0" err="1"/>
              <a:t>vor</a:t>
            </a:r>
            <a:r>
              <a:rPr lang="en-NZ" dirty="0"/>
              <a:t> </a:t>
            </a:r>
            <a:r>
              <a:rPr lang="en-NZ" dirty="0" err="1"/>
              <a:t>unberechtigten</a:t>
            </a:r>
            <a:r>
              <a:rPr lang="en-NZ" dirty="0"/>
              <a:t> </a:t>
            </a:r>
            <a:r>
              <a:rPr lang="en-NZ" dirty="0" err="1"/>
              <a:t>Zugriffen</a:t>
            </a:r>
            <a:endParaRPr lang="en-NZ" dirty="0"/>
          </a:p>
          <a:p>
            <a:r>
              <a:rPr lang="en-NZ" dirty="0" err="1"/>
              <a:t>Backuppolitik</a:t>
            </a:r>
            <a:endParaRPr lang="en-NZ" dirty="0"/>
          </a:p>
          <a:p>
            <a:pPr lvl="1"/>
            <a:r>
              <a:rPr lang="en-NZ" dirty="0" err="1"/>
              <a:t>Regelmäßig</a:t>
            </a:r>
            <a:r>
              <a:rPr lang="en-NZ" dirty="0"/>
              <a:t>, </a:t>
            </a:r>
            <a:r>
              <a:rPr lang="en-NZ" dirty="0" err="1"/>
              <a:t>protokolliert</a:t>
            </a:r>
            <a:r>
              <a:rPr lang="en-NZ" dirty="0"/>
              <a:t>, </a:t>
            </a:r>
            <a:r>
              <a:rPr lang="en-NZ" dirty="0" err="1"/>
              <a:t>kontrolliert</a:t>
            </a:r>
            <a:endParaRPr lang="en-NZ" dirty="0"/>
          </a:p>
          <a:p>
            <a:r>
              <a:rPr lang="en-NZ" dirty="0" err="1"/>
              <a:t>Gesondertes</a:t>
            </a:r>
            <a:r>
              <a:rPr lang="en-NZ" dirty="0"/>
              <a:t> </a:t>
            </a:r>
            <a:r>
              <a:rPr lang="en-NZ" dirty="0" err="1"/>
              <a:t>loggen</a:t>
            </a:r>
            <a:r>
              <a:rPr lang="en-NZ" dirty="0"/>
              <a:t> </a:t>
            </a:r>
            <a:r>
              <a:rPr lang="en-NZ" dirty="0" err="1"/>
              <a:t>bestimmter</a:t>
            </a:r>
            <a:r>
              <a:rPr lang="en-NZ" dirty="0"/>
              <a:t> </a:t>
            </a:r>
            <a:r>
              <a:rPr lang="en-NZ" dirty="0" err="1"/>
              <a:t>wichtiger</a:t>
            </a:r>
            <a:r>
              <a:rPr lang="en-NZ" dirty="0"/>
              <a:t> Events</a:t>
            </a:r>
          </a:p>
          <a:p>
            <a:pPr lvl="1"/>
            <a:r>
              <a:rPr lang="en-NZ" dirty="0" err="1"/>
              <a:t>Physisch</a:t>
            </a:r>
            <a:r>
              <a:rPr lang="en-NZ" dirty="0"/>
              <a:t> </a:t>
            </a:r>
            <a:r>
              <a:rPr lang="en-NZ" dirty="0" err="1"/>
              <a:t>getrennte</a:t>
            </a:r>
            <a:r>
              <a:rPr lang="en-NZ" dirty="0"/>
              <a:t> </a:t>
            </a:r>
            <a:r>
              <a:rPr lang="en-NZ" dirty="0" err="1"/>
              <a:t>Speicherung</a:t>
            </a:r>
            <a:r>
              <a:rPr lang="en-NZ" dirty="0"/>
              <a:t> von </a:t>
            </a:r>
            <a:r>
              <a:rPr lang="en-NZ" dirty="0" err="1"/>
              <a:t>anderen</a:t>
            </a:r>
            <a:r>
              <a:rPr lang="en-NZ" dirty="0"/>
              <a:t> </a:t>
            </a:r>
            <a:r>
              <a:rPr lang="en-NZ" dirty="0" err="1"/>
              <a:t>Standardlogs</a:t>
            </a:r>
            <a:endParaRPr lang="en-NZ" dirty="0"/>
          </a:p>
          <a:p>
            <a:r>
              <a:rPr lang="en-NZ" dirty="0"/>
              <a:t>Schutz der </a:t>
            </a:r>
            <a:r>
              <a:rPr lang="en-NZ" dirty="0" err="1"/>
              <a:t>Loginformationen</a:t>
            </a:r>
            <a:endParaRPr lang="en-NZ" dirty="0"/>
          </a:p>
          <a:p>
            <a:pPr lvl="1"/>
            <a:r>
              <a:rPr lang="en-NZ" dirty="0"/>
              <a:t>Logs </a:t>
            </a:r>
            <a:r>
              <a:rPr lang="en-NZ" dirty="0" err="1"/>
              <a:t>werden</a:t>
            </a:r>
            <a:r>
              <a:rPr lang="en-NZ" dirty="0"/>
              <a:t> </a:t>
            </a:r>
            <a:r>
              <a:rPr lang="en-NZ" dirty="0" err="1"/>
              <a:t>gerne</a:t>
            </a:r>
            <a:r>
              <a:rPr lang="en-NZ" dirty="0"/>
              <a:t> </a:t>
            </a:r>
            <a:r>
              <a:rPr lang="en-NZ" dirty="0" err="1"/>
              <a:t>manipuliert</a:t>
            </a:r>
            <a:endParaRPr lang="en-NZ" dirty="0"/>
          </a:p>
          <a:p>
            <a:r>
              <a:rPr lang="en-NZ" dirty="0" err="1"/>
              <a:t>Loggen</a:t>
            </a:r>
            <a:r>
              <a:rPr lang="en-NZ" dirty="0"/>
              <a:t> von Operator- und </a:t>
            </a:r>
            <a:r>
              <a:rPr lang="en-NZ" dirty="0" err="1"/>
              <a:t>Adminaktivitäten</a:t>
            </a:r>
            <a:endParaRPr lang="en-NZ" dirty="0"/>
          </a:p>
          <a:p>
            <a:r>
              <a:rPr lang="en-NZ" dirty="0" err="1"/>
              <a:t>Synchronisieren</a:t>
            </a:r>
            <a:r>
              <a:rPr lang="en-NZ" dirty="0"/>
              <a:t> der </a:t>
            </a:r>
            <a:r>
              <a:rPr lang="en-NZ" dirty="0" err="1"/>
              <a:t>Informationssysteme</a:t>
            </a:r>
            <a:r>
              <a:rPr lang="en-NZ" dirty="0"/>
              <a:t> </a:t>
            </a:r>
            <a:r>
              <a:rPr lang="en-NZ" dirty="0" err="1"/>
              <a:t>mit</a:t>
            </a:r>
            <a:r>
              <a:rPr lang="en-NZ" dirty="0"/>
              <a:t> </a:t>
            </a:r>
            <a:r>
              <a:rPr lang="en-NZ" b="1" dirty="0" err="1"/>
              <a:t>einer</a:t>
            </a:r>
            <a:r>
              <a:rPr lang="en-NZ" b="1" dirty="0"/>
              <a:t> </a:t>
            </a:r>
            <a:r>
              <a:rPr lang="en-NZ" dirty="0" err="1"/>
              <a:t>Zeitquelle</a:t>
            </a:r>
            <a:endParaRPr lang="en-NZ" b="1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9F43C-5FE6-489B-8561-69087913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31CD-0290-4DC4-8B3C-BE427A3B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84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55F7-9D5C-436F-9D17-BD2D060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Kommunikationssicherheit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C931-5C31-47DD-B469-7816B628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gesteuert</a:t>
            </a:r>
            <a:r>
              <a:rPr lang="en-NZ" dirty="0"/>
              <a:t> und </a:t>
            </a:r>
            <a:r>
              <a:rPr lang="en-NZ" dirty="0" err="1"/>
              <a:t>kontrolliert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dirty="0" err="1"/>
              <a:t>Verbindungen</a:t>
            </a:r>
            <a:r>
              <a:rPr lang="en-NZ" dirty="0"/>
              <a:t> </a:t>
            </a:r>
            <a:r>
              <a:rPr lang="en-NZ" dirty="0" err="1"/>
              <a:t>müssen</a:t>
            </a:r>
            <a:r>
              <a:rPr lang="en-NZ" dirty="0"/>
              <a:t> </a:t>
            </a:r>
            <a:r>
              <a:rPr lang="en-NZ" dirty="0" err="1"/>
              <a:t>verifiziert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pPr lvl="1"/>
            <a:r>
              <a:rPr lang="en-NZ" dirty="0" err="1"/>
              <a:t>Werden</a:t>
            </a:r>
            <a:r>
              <a:rPr lang="en-NZ" dirty="0"/>
              <a:t> oft </a:t>
            </a:r>
            <a:r>
              <a:rPr lang="en-NZ" dirty="0" err="1"/>
              <a:t>für</a:t>
            </a:r>
            <a:r>
              <a:rPr lang="en-NZ" dirty="0"/>
              <a:t> </a:t>
            </a:r>
            <a:r>
              <a:rPr lang="en-NZ" dirty="0" err="1"/>
              <a:t>Angriffe</a:t>
            </a:r>
            <a:r>
              <a:rPr lang="en-NZ" dirty="0"/>
              <a:t> </a:t>
            </a:r>
            <a:r>
              <a:rPr lang="en-NZ" dirty="0" err="1"/>
              <a:t>genutzt</a:t>
            </a:r>
            <a:endParaRPr lang="en-NZ" dirty="0"/>
          </a:p>
          <a:p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Aufgaben</a:t>
            </a:r>
            <a:r>
              <a:rPr lang="en-NZ" dirty="0"/>
              <a:t> auf </a:t>
            </a:r>
            <a:r>
              <a:rPr lang="en-NZ" dirty="0" err="1"/>
              <a:t>verschiedene</a:t>
            </a:r>
            <a:r>
              <a:rPr lang="en-NZ" dirty="0"/>
              <a:t> </a:t>
            </a:r>
            <a:r>
              <a:rPr lang="en-NZ" dirty="0" err="1"/>
              <a:t>Netzwerke</a:t>
            </a:r>
            <a:r>
              <a:rPr lang="en-NZ" dirty="0"/>
              <a:t> </a:t>
            </a:r>
            <a:r>
              <a:rPr lang="en-NZ" dirty="0" err="1"/>
              <a:t>aufteilen</a:t>
            </a:r>
            <a:endParaRPr lang="en-NZ" dirty="0"/>
          </a:p>
          <a:p>
            <a:r>
              <a:rPr lang="en-NZ" dirty="0"/>
              <a:t>Transfer von </a:t>
            </a:r>
            <a:r>
              <a:rPr lang="en-NZ" dirty="0" err="1"/>
              <a:t>Daten</a:t>
            </a:r>
            <a:r>
              <a:rPr lang="en-NZ" dirty="0"/>
              <a:t> muss </a:t>
            </a:r>
            <a:r>
              <a:rPr lang="en-NZ" dirty="0" err="1"/>
              <a:t>sicher</a:t>
            </a:r>
            <a:r>
              <a:rPr lang="en-NZ" dirty="0"/>
              <a:t> </a:t>
            </a:r>
            <a:r>
              <a:rPr lang="en-NZ" dirty="0" err="1"/>
              <a:t>erfolgen</a:t>
            </a:r>
            <a:endParaRPr lang="en-NZ" dirty="0"/>
          </a:p>
          <a:p>
            <a:pPr lvl="1"/>
            <a:r>
              <a:rPr lang="en-NZ" dirty="0"/>
              <a:t>Firewall, </a:t>
            </a:r>
            <a:r>
              <a:rPr lang="en-NZ" dirty="0" err="1"/>
              <a:t>Identifizierungsstandards</a:t>
            </a:r>
            <a:r>
              <a:rPr lang="en-NZ" dirty="0"/>
              <a:t>, </a:t>
            </a:r>
            <a:r>
              <a:rPr lang="en-NZ" dirty="0" err="1"/>
              <a:t>Kryptografie</a:t>
            </a:r>
            <a:endParaRPr lang="en-NZ" dirty="0"/>
          </a:p>
          <a:p>
            <a:pPr lvl="1"/>
            <a:r>
              <a:rPr lang="en-NZ" b="1" dirty="0" err="1"/>
              <a:t>Jede</a:t>
            </a:r>
            <a:r>
              <a:rPr lang="en-NZ" b="1" dirty="0"/>
              <a:t> </a:t>
            </a:r>
            <a:r>
              <a:rPr lang="en-NZ" dirty="0" err="1"/>
              <a:t>übermittelte</a:t>
            </a:r>
            <a:r>
              <a:rPr lang="en-NZ" dirty="0"/>
              <a:t> Information muss </a:t>
            </a:r>
            <a:r>
              <a:rPr lang="en-NZ" dirty="0" err="1"/>
              <a:t>gesichert</a:t>
            </a:r>
            <a:r>
              <a:rPr lang="en-NZ" dirty="0"/>
              <a:t> </a:t>
            </a:r>
            <a:r>
              <a:rPr lang="en-NZ" dirty="0" err="1"/>
              <a:t>werden</a:t>
            </a:r>
            <a:endParaRPr lang="en-NZ" dirty="0"/>
          </a:p>
          <a:p>
            <a:r>
              <a:rPr lang="en-NZ" b="1" dirty="0" err="1"/>
              <a:t>Alle</a:t>
            </a:r>
            <a:r>
              <a:rPr lang="en-NZ" b="1" dirty="0"/>
              <a:t> </a:t>
            </a:r>
            <a:r>
              <a:rPr lang="en-NZ" dirty="0" err="1"/>
              <a:t>Kommunikationsarten</a:t>
            </a:r>
            <a:r>
              <a:rPr lang="en-NZ" dirty="0"/>
              <a:t> </a:t>
            </a:r>
            <a:r>
              <a:rPr lang="en-NZ" dirty="0" err="1"/>
              <a:t>sind</a:t>
            </a:r>
            <a:r>
              <a:rPr lang="en-NZ" dirty="0"/>
              <a:t> </a:t>
            </a:r>
            <a:r>
              <a:rPr lang="en-NZ" dirty="0" err="1"/>
              <a:t>zu</a:t>
            </a:r>
            <a:r>
              <a:rPr lang="en-NZ" dirty="0"/>
              <a:t> </a:t>
            </a:r>
            <a:r>
              <a:rPr lang="en-NZ" dirty="0" err="1"/>
              <a:t>berücksichtigen</a:t>
            </a:r>
            <a:endParaRPr lang="en-NZ" dirty="0"/>
          </a:p>
          <a:p>
            <a:r>
              <a:rPr lang="en-NZ" dirty="0"/>
              <a:t>Non-Disclosure Agreement </a:t>
            </a:r>
            <a:r>
              <a:rPr lang="en-NZ" dirty="0" err="1"/>
              <a:t>treffen</a:t>
            </a:r>
            <a:endParaRPr lang="en-NZ" dirty="0"/>
          </a:p>
          <a:p>
            <a:pPr lvl="1"/>
            <a:r>
              <a:rPr lang="en-NZ" dirty="0" err="1"/>
              <a:t>Vertrag</a:t>
            </a:r>
            <a:r>
              <a:rPr lang="en-NZ" dirty="0"/>
              <a:t> </a:t>
            </a:r>
            <a:r>
              <a:rPr lang="en-NZ" dirty="0" err="1"/>
              <a:t>zwischen</a:t>
            </a:r>
            <a:r>
              <a:rPr lang="en-NZ" dirty="0"/>
              <a:t> </a:t>
            </a:r>
            <a:r>
              <a:rPr lang="en-NZ" dirty="0" err="1"/>
              <a:t>zwei</a:t>
            </a:r>
            <a:r>
              <a:rPr lang="en-NZ" dirty="0"/>
              <a:t> </a:t>
            </a:r>
            <a:r>
              <a:rPr lang="en-NZ" dirty="0" err="1"/>
              <a:t>Parteien</a:t>
            </a:r>
            <a:r>
              <a:rPr lang="en-NZ" dirty="0"/>
              <a:t>, der das </a:t>
            </a:r>
            <a:r>
              <a:rPr lang="en-NZ" dirty="0" err="1"/>
              <a:t>Stillschweigen</a:t>
            </a:r>
            <a:r>
              <a:rPr lang="en-NZ" dirty="0"/>
              <a:t> </a:t>
            </a:r>
            <a:r>
              <a:rPr lang="en-NZ" dirty="0" err="1"/>
              <a:t>über</a:t>
            </a:r>
            <a:r>
              <a:rPr lang="en-NZ" dirty="0"/>
              <a:t> </a:t>
            </a:r>
            <a:r>
              <a:rPr lang="en-NZ" dirty="0" err="1"/>
              <a:t>Informationen</a:t>
            </a:r>
            <a:r>
              <a:rPr lang="en-NZ" dirty="0"/>
              <a:t> </a:t>
            </a:r>
            <a:r>
              <a:rPr lang="en-NZ" dirty="0" err="1"/>
              <a:t>beschreibt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C9065-9EFA-47F0-BF9F-BAC2126D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9674-F921-4A49-A0B4-CD1BC592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883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804E7-2ACC-4B5E-AFEA-F4C3CCAD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>
                <a:ea typeface="+mj-lt"/>
                <a:cs typeface="+mj-lt"/>
              </a:rPr>
              <a:t>Systemerwerb</a:t>
            </a:r>
            <a:r>
              <a:rPr lang="en-NZ" dirty="0">
                <a:ea typeface="+mj-lt"/>
                <a:cs typeface="+mj-lt"/>
              </a:rPr>
              <a:t>, </a:t>
            </a:r>
            <a:r>
              <a:rPr lang="en-NZ" dirty="0" err="1">
                <a:ea typeface="+mj-lt"/>
                <a:cs typeface="+mj-lt"/>
              </a:rPr>
              <a:t>Entwicklung</a:t>
            </a:r>
            <a:r>
              <a:rPr lang="en-NZ" dirty="0">
                <a:ea typeface="+mj-lt"/>
                <a:cs typeface="+mj-lt"/>
              </a:rPr>
              <a:t> und </a:t>
            </a:r>
            <a:r>
              <a:rPr lang="en-NZ" dirty="0" err="1">
                <a:ea typeface="+mj-lt"/>
                <a:cs typeface="+mj-lt"/>
              </a:rPr>
              <a:t>Wartung</a:t>
            </a:r>
            <a:r>
              <a:rPr lang="en-NZ" dirty="0">
                <a:ea typeface="+mj-lt"/>
                <a:cs typeface="+mj-lt"/>
              </a:rPr>
              <a:t> 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5254A-83A4-48AD-84BD-D29D09C8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200" dirty="0">
                <a:cs typeface="Calibri"/>
              </a:rPr>
              <a:t>Es muss eine Anforderungsanalyse und eine Spezifizierung der Anwendung verfasst werden</a:t>
            </a:r>
          </a:p>
          <a:p>
            <a:pPr lvl="1"/>
            <a:r>
              <a:rPr lang="de-DE" sz="1800" dirty="0">
                <a:cs typeface="Calibri"/>
              </a:rPr>
              <a:t>Alle Entscheidungen müssen dokumentiert werden, sodass sie bei der Entwicklung referenziert werden können</a:t>
            </a:r>
          </a:p>
          <a:p>
            <a:r>
              <a:rPr lang="de-DE" sz="2200" dirty="0">
                <a:cs typeface="Calibri"/>
              </a:rPr>
              <a:t>Anwendungen müssen, besonders wenn sie über das Internet laufen, stets auf Angriffe und unerwünschte Aktivitäten überwacht werden</a:t>
            </a:r>
          </a:p>
          <a:p>
            <a:r>
              <a:rPr lang="de-DE" sz="2200" dirty="0">
                <a:cs typeface="Calibri"/>
              </a:rPr>
              <a:t>Transaktionen müssen stets auf Richtigkeit und Vollständigkeit geprüft werden</a:t>
            </a:r>
          </a:p>
          <a:p>
            <a:pPr lvl="1"/>
            <a:r>
              <a:rPr lang="de-DE" sz="1800" dirty="0">
                <a:cs typeface="Calibri"/>
              </a:rPr>
              <a:t>Nutzen von Signaturen zum Schutz</a:t>
            </a:r>
          </a:p>
          <a:p>
            <a:r>
              <a:rPr lang="de-DE" sz="2200" dirty="0">
                <a:cs typeface="Calibri"/>
              </a:rPr>
              <a:t>Testdaten von Software muss sorgfältig ausgewählt, geschützt und kontrolliert, sowie am Ende sicher gelöscht werden</a:t>
            </a:r>
          </a:p>
          <a:p>
            <a:r>
              <a:rPr lang="de-DE" sz="2200" dirty="0">
                <a:cs typeface="Calibri"/>
              </a:rPr>
              <a:t>Für neue Informationssysteme, Upgrades und Versionen müssen Testprogramme und Kriterien festgelegt werden</a:t>
            </a:r>
          </a:p>
          <a:p>
            <a:pPr>
              <a:spcBef>
                <a:spcPts val="500"/>
              </a:spcBef>
            </a:pPr>
            <a:endParaRPr lang="de-DE" sz="2200" dirty="0">
              <a:cs typeface="Calibri"/>
            </a:endParaRP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A48CA-F492-49DB-B59B-4D15EAE1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21841F-6646-4582-AFA4-724A0F2A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842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F555C7-DA05-4F00-B2F0-124F44F3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497"/>
          </a:xfrm>
        </p:spPr>
        <p:txBody>
          <a:bodyPr/>
          <a:lstStyle/>
          <a:p>
            <a:r>
              <a:rPr lang="en-NZ" sz="3600" dirty="0" err="1">
                <a:ea typeface="+mj-lt"/>
                <a:cs typeface="+mj-lt"/>
              </a:rPr>
              <a:t>Systemerwerb</a:t>
            </a:r>
            <a:r>
              <a:rPr lang="en-NZ" sz="3600" dirty="0">
                <a:ea typeface="+mj-lt"/>
                <a:cs typeface="+mj-lt"/>
              </a:rPr>
              <a:t>, </a:t>
            </a:r>
            <a:r>
              <a:rPr lang="en-NZ" sz="3600" dirty="0" err="1">
                <a:ea typeface="+mj-lt"/>
                <a:cs typeface="+mj-lt"/>
              </a:rPr>
              <a:t>Entwicklung</a:t>
            </a:r>
            <a:r>
              <a:rPr lang="en-NZ" sz="3600" dirty="0">
                <a:ea typeface="+mj-lt"/>
                <a:cs typeface="+mj-lt"/>
              </a:rPr>
              <a:t> und </a:t>
            </a:r>
            <a:r>
              <a:rPr lang="en-NZ" sz="3600" dirty="0" err="1">
                <a:ea typeface="+mj-lt"/>
                <a:cs typeface="+mj-lt"/>
              </a:rPr>
              <a:t>Wartung</a:t>
            </a:r>
            <a:r>
              <a:rPr lang="en-NZ" sz="3600" dirty="0">
                <a:ea typeface="+mj-lt"/>
                <a:cs typeface="+mj-lt"/>
              </a:rPr>
              <a:t> II</a:t>
            </a:r>
            <a:endParaRPr lang="de-DE" sz="3600" dirty="0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10701-B57E-418B-A100-0397CB48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892"/>
            <a:ext cx="10515600" cy="50540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sz="2200" dirty="0">
                <a:cs typeface="Calibri"/>
              </a:rPr>
              <a:t> Regeln für die Entwicklung von Software und Systemen festgelegen</a:t>
            </a:r>
          </a:p>
          <a:p>
            <a:pPr lvl="1"/>
            <a:r>
              <a:rPr lang="de-DE" sz="1800" dirty="0">
                <a:cs typeface="Calibri"/>
              </a:rPr>
              <a:t>Außerdem müssen Grundsätze sicherer Systeme festgelegt werden</a:t>
            </a:r>
          </a:p>
          <a:p>
            <a:r>
              <a:rPr lang="de-DE" sz="2200" dirty="0">
                <a:cs typeface="Calibri"/>
              </a:rPr>
              <a:t>Alle Änderungen müssen protokolliert werden</a:t>
            </a:r>
          </a:p>
          <a:p>
            <a:r>
              <a:rPr lang="de-DE" sz="2200" dirty="0">
                <a:cs typeface="Calibri"/>
              </a:rPr>
              <a:t>Wird die Betriebsplattform geändert, muss getestet werden, dass die Software keine negativen Auswirkungen hat</a:t>
            </a:r>
          </a:p>
          <a:p>
            <a:r>
              <a:rPr lang="de-DE" sz="2200" dirty="0">
                <a:cs typeface="Calibri"/>
              </a:rPr>
              <a:t>Gibt es Softwarepakete, müssen diese eingeschränkt werden, um negative Auswirkungen auszuschließen</a:t>
            </a:r>
          </a:p>
          <a:p>
            <a:r>
              <a:rPr lang="de-DE" sz="2200" dirty="0">
                <a:cs typeface="Calibri"/>
              </a:rPr>
              <a:t>Die Entwicklungsumgebung muss abgesichert sein, dass keine böswilligen oder versehentlichen Entwicklungen oder Aktualisierungen vorgenommen werden</a:t>
            </a:r>
          </a:p>
          <a:p>
            <a:r>
              <a:rPr lang="de-DE" sz="2200" dirty="0">
                <a:cs typeface="Calibri"/>
              </a:rPr>
              <a:t>Wird die Entwicklung ganz oder teilweise an externe Organisationen vergeben, müssen Sicherheitsanforderungen vertraglich vereinbart werden</a:t>
            </a:r>
          </a:p>
          <a:p>
            <a:pPr lvl="1"/>
            <a:r>
              <a:rPr lang="de-DE" sz="1800" dirty="0">
                <a:cs typeface="Calibri"/>
              </a:rPr>
              <a:t>Das Einhalten des Vertrages muss geprüft werden</a:t>
            </a:r>
          </a:p>
          <a:p>
            <a:r>
              <a:rPr lang="de-DE" sz="2200" dirty="0">
                <a:cs typeface="Calibri"/>
              </a:rPr>
              <a:t>Die Sicherheitsfunktionalität muss während der Entwicklung getestet und die Ergebnisse dokumentiert werden</a:t>
            </a:r>
          </a:p>
          <a:p>
            <a:endParaRPr lang="de-DE" sz="2200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1DB103-BEBF-42F1-A334-CB156626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074B08-B2A0-4F47-8319-88017F18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4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Die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3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2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0795-FF24-4BF2-BA0E-00A80D3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Lieferantenbeziehungen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5A8F8-8782-4375-9697-5050D402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err="1"/>
              <a:t>Risiko</a:t>
            </a:r>
            <a:r>
              <a:rPr lang="en-NZ" dirty="0"/>
              <a:t> </a:t>
            </a:r>
            <a:r>
              <a:rPr lang="en-NZ" dirty="0" err="1"/>
              <a:t>wenn</a:t>
            </a:r>
            <a:r>
              <a:rPr lang="en-NZ" dirty="0"/>
              <a:t> </a:t>
            </a:r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mächtiger</a:t>
            </a:r>
            <a:r>
              <a:rPr lang="en-NZ" dirty="0"/>
              <a:t> </a:t>
            </a:r>
            <a:r>
              <a:rPr lang="en-NZ" dirty="0" err="1"/>
              <a:t>ist</a:t>
            </a:r>
            <a:r>
              <a:rPr lang="en-NZ" dirty="0"/>
              <a:t> </a:t>
            </a:r>
            <a:r>
              <a:rPr lang="en-NZ" dirty="0" err="1"/>
              <a:t>als</a:t>
            </a:r>
            <a:r>
              <a:rPr lang="en-NZ" dirty="0"/>
              <a:t> Kunde</a:t>
            </a:r>
          </a:p>
          <a:p>
            <a:pPr lvl="1"/>
            <a:r>
              <a:rPr lang="en-NZ" dirty="0" err="1"/>
              <a:t>Einfluss</a:t>
            </a:r>
            <a:r>
              <a:rPr lang="en-NZ" dirty="0"/>
              <a:t> je nach </a:t>
            </a:r>
            <a:r>
              <a:rPr lang="en-NZ" dirty="0" err="1"/>
              <a:t>Größenverhältnis</a:t>
            </a:r>
            <a:r>
              <a:rPr lang="en-NZ" dirty="0"/>
              <a:t> </a:t>
            </a:r>
            <a:r>
              <a:rPr lang="en-NZ" dirty="0" err="1"/>
              <a:t>unterschiedlich</a:t>
            </a:r>
            <a:endParaRPr lang="en-NZ" dirty="0"/>
          </a:p>
          <a:p>
            <a:r>
              <a:rPr lang="en-NZ" dirty="0" err="1"/>
              <a:t>Lieferant</a:t>
            </a:r>
            <a:r>
              <a:rPr lang="en-NZ" dirty="0"/>
              <a:t> </a:t>
            </a:r>
            <a:r>
              <a:rPr lang="en-NZ" dirty="0" err="1"/>
              <a:t>sollte</a:t>
            </a:r>
            <a:r>
              <a:rPr lang="en-NZ" dirty="0"/>
              <a:t> </a:t>
            </a:r>
            <a:r>
              <a:rPr lang="en-NZ" dirty="0" err="1"/>
              <a:t>sich</a:t>
            </a:r>
            <a:r>
              <a:rPr lang="en-NZ" dirty="0"/>
              <a:t> </a:t>
            </a:r>
            <a:r>
              <a:rPr lang="en-NZ" dirty="0" err="1"/>
              <a:t>ebenfalls</a:t>
            </a:r>
            <a:r>
              <a:rPr lang="en-NZ" dirty="0"/>
              <a:t> an ISO 27001 </a:t>
            </a:r>
            <a:r>
              <a:rPr lang="en-NZ" dirty="0" err="1"/>
              <a:t>halten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nach </a:t>
            </a:r>
            <a:r>
              <a:rPr lang="en-NZ" dirty="0" err="1"/>
              <a:t>Risiko</a:t>
            </a:r>
            <a:r>
              <a:rPr lang="en-NZ" dirty="0"/>
              <a:t> und </a:t>
            </a:r>
            <a:r>
              <a:rPr lang="en-NZ" dirty="0" err="1"/>
              <a:t>Wichtigkeit</a:t>
            </a:r>
            <a:r>
              <a:rPr lang="en-NZ" dirty="0"/>
              <a:t> </a:t>
            </a:r>
            <a:r>
              <a:rPr lang="en-NZ" dirty="0" err="1"/>
              <a:t>einstufen</a:t>
            </a:r>
            <a:endParaRPr lang="en-NZ" dirty="0"/>
          </a:p>
          <a:p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regelmäßig</a:t>
            </a:r>
            <a:r>
              <a:rPr lang="en-NZ" dirty="0"/>
              <a:t> nach </a:t>
            </a:r>
            <a:r>
              <a:rPr lang="en-NZ" dirty="0" err="1"/>
              <a:t>Leistung</a:t>
            </a:r>
            <a:r>
              <a:rPr lang="en-NZ" dirty="0"/>
              <a:t> </a:t>
            </a:r>
            <a:r>
              <a:rPr lang="en-NZ" dirty="0" err="1"/>
              <a:t>bewerten</a:t>
            </a:r>
            <a:endParaRPr lang="en-NZ" dirty="0"/>
          </a:p>
          <a:p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im</a:t>
            </a:r>
            <a:r>
              <a:rPr lang="en-NZ" dirty="0"/>
              <a:t> </a:t>
            </a:r>
            <a:r>
              <a:rPr lang="en-NZ" dirty="0" err="1"/>
              <a:t>Umfeld</a:t>
            </a:r>
            <a:r>
              <a:rPr lang="en-NZ" dirty="0"/>
              <a:t> </a:t>
            </a:r>
            <a:r>
              <a:rPr lang="en-NZ" dirty="0" err="1"/>
              <a:t>auch</a:t>
            </a:r>
            <a:r>
              <a:rPr lang="en-NZ" dirty="0"/>
              <a:t> auf </a:t>
            </a:r>
            <a:r>
              <a:rPr lang="en-NZ" dirty="0" err="1"/>
              <a:t>Lieferanten</a:t>
            </a:r>
            <a:r>
              <a:rPr lang="en-NZ" dirty="0"/>
              <a:t> </a:t>
            </a:r>
            <a:r>
              <a:rPr lang="en-NZ" dirty="0" err="1"/>
              <a:t>beziehen</a:t>
            </a:r>
            <a:endParaRPr lang="en-NZ" dirty="0"/>
          </a:p>
          <a:p>
            <a:pPr lvl="1"/>
            <a:r>
              <a:rPr lang="en-NZ" dirty="0" err="1"/>
              <a:t>Änderungen</a:t>
            </a:r>
            <a:r>
              <a:rPr lang="en-NZ" dirty="0"/>
              <a:t> </a:t>
            </a:r>
            <a:r>
              <a:rPr lang="en-NZ" dirty="0" err="1"/>
              <a:t>mögen</a:t>
            </a:r>
            <a:r>
              <a:rPr lang="en-NZ" dirty="0"/>
              <a:t> </a:t>
            </a:r>
            <a:r>
              <a:rPr lang="en-NZ" dirty="0" err="1"/>
              <a:t>nicht</a:t>
            </a:r>
            <a:r>
              <a:rPr lang="en-NZ" dirty="0"/>
              <a:t> </a:t>
            </a:r>
            <a:r>
              <a:rPr lang="en-NZ" dirty="0" err="1"/>
              <a:t>eigenes</a:t>
            </a:r>
            <a:r>
              <a:rPr lang="en-NZ" dirty="0"/>
              <a:t> </a:t>
            </a:r>
            <a:r>
              <a:rPr lang="en-NZ" dirty="0" err="1"/>
              <a:t>Unternehmen</a:t>
            </a:r>
            <a:r>
              <a:rPr lang="en-NZ" dirty="0"/>
              <a:t> </a:t>
            </a:r>
            <a:r>
              <a:rPr lang="en-NZ" dirty="0" err="1"/>
              <a:t>betreffen</a:t>
            </a:r>
            <a:r>
              <a:rPr lang="en-NZ" dirty="0"/>
              <a:t>, </a:t>
            </a:r>
            <a:r>
              <a:rPr lang="en-NZ" dirty="0" err="1"/>
              <a:t>aber</a:t>
            </a:r>
            <a:r>
              <a:rPr lang="en-NZ" dirty="0"/>
              <a:t> </a:t>
            </a:r>
            <a:r>
              <a:rPr lang="en-NZ" dirty="0" err="1"/>
              <a:t>Lieferanten</a:t>
            </a:r>
            <a:endParaRPr lang="en-NZ" dirty="0"/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287C-181A-4521-855D-E0E0A475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F9F7-4872-416C-B506-D8CE005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17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1BE63-6AF3-4762-87B9-A4C883D0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Informationssicherheits-Störungsmanagement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8BCD0-57DC-44E7-9099-B2BD200A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Meldung von Informationssicherheitsereignissen und –schwächen</a:t>
            </a:r>
          </a:p>
          <a:p>
            <a:pPr lvl="1"/>
            <a:r>
              <a:rPr lang="de-DE" sz="2000" dirty="0"/>
              <a:t>Melden von Informationssicherheitsereignissen</a:t>
            </a:r>
          </a:p>
          <a:p>
            <a:pPr lvl="1"/>
            <a:r>
              <a:rPr lang="de-DE" sz="2000" dirty="0"/>
              <a:t>Sicherheitslücken melden</a:t>
            </a:r>
          </a:p>
          <a:p>
            <a:r>
              <a:rPr lang="de-DE" sz="2400" dirty="0"/>
              <a:t>Management von Informationssicherheitsvorfällen und Verbesserungen</a:t>
            </a:r>
          </a:p>
          <a:p>
            <a:pPr lvl="1"/>
            <a:r>
              <a:rPr lang="de-DE" sz="2000" dirty="0"/>
              <a:t>Verantwortlichkeiten und Verfahren</a:t>
            </a:r>
          </a:p>
          <a:p>
            <a:pPr lvl="1"/>
            <a:r>
              <a:rPr lang="de-DE" sz="2000" dirty="0"/>
              <a:t>Lernen aus Sicherheitsvorfällen</a:t>
            </a:r>
          </a:p>
          <a:p>
            <a:pPr lvl="1"/>
            <a:r>
              <a:rPr lang="de-DE" sz="2000" dirty="0"/>
              <a:t>Beweisaufnahme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61A9BC-E826-42B8-A569-AB1FBD28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7CE6E4-2374-4CEF-B1FE-4BBFE8EA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4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8C51A-3508-4BA6-B2AA-44F28E6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Kontinutätsmangement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4C251-9AB6-4D55-84EE-12627031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Informationssicherheitsaspekte des Geschäftsbetriebs</a:t>
            </a:r>
          </a:p>
          <a:p>
            <a:pPr lvl="1"/>
            <a:r>
              <a:rPr lang="de-DE" dirty="0"/>
              <a:t>Einbeziehung der Informationssicherheit in den Business Continuity Management-Prozess</a:t>
            </a:r>
          </a:p>
          <a:p>
            <a:pPr lvl="1"/>
            <a:r>
              <a:rPr lang="de-DE" dirty="0"/>
              <a:t>Geschäftskontinuität und Risikobewertung</a:t>
            </a:r>
          </a:p>
          <a:p>
            <a:pPr lvl="1"/>
            <a:r>
              <a:rPr lang="de-DE" dirty="0"/>
              <a:t>Entwicklung und Implementierung von Kontinuitätsplänen einschließlich Informationssicherheit</a:t>
            </a:r>
          </a:p>
          <a:p>
            <a:pPr lvl="1"/>
            <a:r>
              <a:rPr lang="de-DE" dirty="0"/>
              <a:t>Rahmen für die Planung der Geschäftskontinuität</a:t>
            </a:r>
          </a:p>
          <a:p>
            <a:pPr lvl="1"/>
            <a:r>
              <a:rPr lang="de-DE" dirty="0"/>
              <a:t>Testen, Aufrechterhalten und Neubewertung </a:t>
            </a:r>
            <a:r>
              <a:rPr lang="de-DE"/>
              <a:t>von Geschäftskontinuitätsplänen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6AAF29-E5EC-47F6-8808-422041A2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E68CD0-CEBF-43F4-9E8F-030F0D6A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63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2FCE-D042-4045-B07F-95F0175A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a typeface="+mj-lt"/>
                <a:cs typeface="+mj-lt"/>
              </a:rPr>
              <a:t>Compliance/Konformität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F1224-45C8-4713-B194-3EA46A57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>
                <a:cs typeface="Calibri"/>
              </a:rPr>
              <a:t>Einhaltung der Gesetzlichen Vorschriften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Kontrolle der Rechte des Geistigen Eigentums</a:t>
            </a: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Schützen von Personenbezogenen Daten (</a:t>
            </a:r>
            <a:r>
              <a:rPr lang="de-DE">
                <a:ea typeface="+mn-lt"/>
                <a:cs typeface="+mn-lt"/>
              </a:rPr>
              <a:t>DSGVO)</a:t>
            </a:r>
            <a:endParaRPr lang="de-DE" dirty="0">
              <a:ea typeface="+mn-lt"/>
              <a:cs typeface="+mn-lt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Regelmäßige überprüfung der Kontrollsysteme</a:t>
            </a:r>
            <a:endParaRPr lang="de-DE" dirty="0">
              <a:cs typeface="Calibri"/>
            </a:endParaRPr>
          </a:p>
          <a:p>
            <a:endParaRPr lang="de-DE" dirty="0">
              <a:cs typeface="Calibri"/>
            </a:endParaRPr>
          </a:p>
          <a:p>
            <a:r>
              <a:rPr lang="de-DE">
                <a:cs typeface="Calibri"/>
              </a:rPr>
              <a:t>Organisations interne Aufzeichnungen vor </a:t>
            </a:r>
            <a:endParaRPr lang="de-DE" dirty="0">
              <a:cs typeface="Calibri"/>
            </a:endParaRPr>
          </a:p>
          <a:p>
            <a:pPr marL="0" indent="0">
              <a:buNone/>
            </a:pPr>
            <a:r>
              <a:rPr lang="de-DE">
                <a:cs typeface="Calibri"/>
              </a:rPr>
              <a:t>   Verlust/Verfälschung/Zerstöruung schützen</a:t>
            </a:r>
          </a:p>
          <a:p>
            <a:pPr marL="0" indent="0">
              <a:buNone/>
            </a:pPr>
            <a:endParaRPr lang="de-DE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121356-F5E8-4834-891A-22511FBC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5CCF72-5382-4136-8B89-4DAF5CF9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221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BB07-BF99-4884-A815-7EEB4249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300" dirty="0"/>
              <a:t>Wie </a:t>
            </a:r>
            <a:r>
              <a:rPr lang="en-NZ" sz="4300" dirty="0" err="1"/>
              <a:t>sind</a:t>
            </a:r>
            <a:r>
              <a:rPr lang="en-NZ" sz="4300" dirty="0"/>
              <a:t> die Controls nun </a:t>
            </a:r>
            <a:r>
              <a:rPr lang="en-NZ" sz="4300" dirty="0" err="1"/>
              <a:t>zu</a:t>
            </a:r>
            <a:r>
              <a:rPr lang="en-NZ" sz="4300" dirty="0"/>
              <a:t> </a:t>
            </a:r>
            <a:r>
              <a:rPr lang="en-NZ" sz="4300" dirty="0" err="1"/>
              <a:t>implementieren</a:t>
            </a:r>
            <a:r>
              <a:rPr lang="en-NZ" sz="43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447F-6980-4AD6-9912-706BF920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9475"/>
            <a:ext cx="10515600" cy="6659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4000" dirty="0" err="1"/>
              <a:t>Ausführungen</a:t>
            </a:r>
            <a:r>
              <a:rPr lang="en-NZ" sz="4000" dirty="0"/>
              <a:t> in ISO 27002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570B9-C416-42D2-A4D0-261FA0BC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9649C-80CD-4BB3-9C40-FC74A474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816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1047-4F93-479F-8659-0EE7B78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/>
              <a:t>Quellen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AD8-7B64-4406-B84E-D1AEA4B9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https://www.iso27001security.com/html/27001.html</a:t>
            </a:r>
          </a:p>
          <a:p>
            <a:r>
              <a:rPr lang="en-NZ" dirty="0"/>
              <a:t>https://www.isms.online/iso-27001/requirements-controls/</a:t>
            </a:r>
          </a:p>
          <a:p>
            <a:r>
              <a:rPr lang="en-NZ" dirty="0"/>
              <a:t>https://www.itgovernance.co.uk/blog/iso-27001-the-14-control-sets-of-annex-a-explained</a:t>
            </a:r>
          </a:p>
          <a:p>
            <a:r>
              <a:rPr lang="de-DE" dirty="0">
                <a:ea typeface="+mn-lt"/>
                <a:cs typeface="+mn-lt"/>
              </a:rPr>
              <a:t>http://gender.govmu.org/English/Documents/activities/gender%20infsys/AnnexIX1302.pdf</a:t>
            </a:r>
          </a:p>
          <a:p>
            <a:r>
              <a:rPr lang="de-DE" dirty="0">
                <a:ea typeface="+mn-lt"/>
                <a:cs typeface="+mn-lt"/>
              </a:rPr>
              <a:t>https://www.iso27001-it-sicherheit.de/isms/sicherheitspolitik_iso_27001_27002/</a:t>
            </a:r>
          </a:p>
          <a:p>
            <a:r>
              <a:rPr lang="de-DE" dirty="0">
                <a:ea typeface="+mn-lt"/>
                <a:cs typeface="+mn-lt"/>
              </a:rPr>
              <a:t>https://www.security-insider.de/bestimmungen-und-tipps-fuer-das-sicherheits-management-in-unternehmen-a-88275/index2.html</a:t>
            </a:r>
          </a:p>
          <a:p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AB99-5703-4EF6-A0FC-28A8354A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C93B-D40E-4AD6-9CA5-80590F9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38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FF5-4690-4F57-BF11-1085D95B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NZ" sz="4000" dirty="0"/>
              <a:t>ISO 27001 - </a:t>
            </a:r>
            <a:r>
              <a:rPr lang="en-NZ" sz="4000" dirty="0" err="1"/>
              <a:t>Allgemeines</a:t>
            </a:r>
            <a:endParaRPr lang="en-N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1482-2CD3-4CCF-AE12-8649D100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04932"/>
            <a:ext cx="6584789" cy="4118888"/>
          </a:xfrm>
        </p:spPr>
        <p:txBody>
          <a:bodyPr>
            <a:noAutofit/>
          </a:bodyPr>
          <a:lstStyle/>
          <a:p>
            <a:r>
              <a:rPr lang="en-NZ" sz="1900" dirty="0"/>
              <a:t>ISO: The International Organization for Standardization</a:t>
            </a:r>
          </a:p>
          <a:p>
            <a:r>
              <a:rPr lang="en-NZ" sz="1900" dirty="0"/>
              <a:t>Internationale Norm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Informationssicherheit</a:t>
            </a:r>
            <a:endParaRPr lang="en-NZ" sz="1900" dirty="0"/>
          </a:p>
          <a:p>
            <a:r>
              <a:rPr lang="en-NZ" sz="1900" dirty="0" err="1"/>
              <a:t>Anforderung</a:t>
            </a:r>
            <a:r>
              <a:rPr lang="en-NZ" sz="1900" dirty="0"/>
              <a:t> </a:t>
            </a:r>
            <a:r>
              <a:rPr lang="en-NZ" sz="1900" dirty="0" err="1"/>
              <a:t>zur</a:t>
            </a:r>
            <a:r>
              <a:rPr lang="en-NZ" sz="1900" dirty="0"/>
              <a:t> </a:t>
            </a:r>
            <a:r>
              <a:rPr lang="en-NZ" sz="1900" dirty="0" err="1"/>
              <a:t>Implementierung</a:t>
            </a:r>
            <a:r>
              <a:rPr lang="en-NZ" sz="1900" dirty="0"/>
              <a:t> und </a:t>
            </a:r>
            <a:r>
              <a:rPr lang="en-NZ" sz="1900" dirty="0" err="1"/>
              <a:t>Betrieb</a:t>
            </a:r>
            <a:r>
              <a:rPr lang="en-NZ" sz="1900" dirty="0"/>
              <a:t> von ISMS</a:t>
            </a:r>
          </a:p>
          <a:p>
            <a:pPr lvl="1"/>
            <a:r>
              <a:rPr lang="en-NZ" sz="1900" dirty="0"/>
              <a:t>Information security management system</a:t>
            </a:r>
          </a:p>
          <a:p>
            <a:r>
              <a:rPr lang="en-NZ" sz="1900" dirty="0" err="1"/>
              <a:t>Kontrolle</a:t>
            </a:r>
            <a:r>
              <a:rPr lang="en-NZ" sz="1900" dirty="0"/>
              <a:t> der </a:t>
            </a:r>
            <a:r>
              <a:rPr lang="en-NZ" sz="1900" dirty="0" err="1"/>
              <a:t>Anforderungen</a:t>
            </a:r>
            <a:r>
              <a:rPr lang="en-NZ" sz="1900" dirty="0"/>
              <a:t> </a:t>
            </a:r>
            <a:r>
              <a:rPr lang="en-NZ" sz="1900" dirty="0" err="1"/>
              <a:t>über</a:t>
            </a:r>
            <a:r>
              <a:rPr lang="en-NZ" sz="1900" dirty="0"/>
              <a:t> </a:t>
            </a:r>
            <a:r>
              <a:rPr lang="en-NZ" sz="1900" dirty="0" err="1"/>
              <a:t>Domänen</a:t>
            </a:r>
            <a:r>
              <a:rPr lang="en-NZ" sz="1900" dirty="0"/>
              <a:t> </a:t>
            </a:r>
            <a:r>
              <a:rPr lang="en-NZ" sz="1900" dirty="0" err="1"/>
              <a:t>mit</a:t>
            </a:r>
            <a:r>
              <a:rPr lang="en-NZ" sz="1900" dirty="0"/>
              <a:t> Controls</a:t>
            </a:r>
          </a:p>
          <a:p>
            <a:r>
              <a:rPr lang="en-NZ" sz="1900" dirty="0" err="1"/>
              <a:t>Zertifizierung</a:t>
            </a:r>
            <a:r>
              <a:rPr lang="en-NZ" sz="1900" dirty="0"/>
              <a:t> </a:t>
            </a:r>
            <a:r>
              <a:rPr lang="en-NZ" sz="1900" dirty="0" err="1"/>
              <a:t>für</a:t>
            </a:r>
            <a:r>
              <a:rPr lang="en-NZ" sz="1900" dirty="0"/>
              <a:t> </a:t>
            </a:r>
            <a:r>
              <a:rPr lang="en-NZ" sz="1900" dirty="0" err="1"/>
              <a:t>Unternehmen</a:t>
            </a:r>
            <a:endParaRPr lang="en-NZ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93BFF-D7C6-41EE-91E6-585D0B191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4260"/>
          <a:stretch/>
        </p:blipFill>
        <p:spPr>
          <a:xfrm>
            <a:off x="7473119" y="1136210"/>
            <a:ext cx="3947584" cy="4031507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AE1F4-F092-416C-881E-B273FA08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33472-B110-4561-9BC0-CDF52357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552DF8-A1BE-4B62-B2C7-8BFA4689CFD4}"/>
              </a:ext>
            </a:extLst>
          </p:cNvPr>
          <p:cNvSpPr txBox="1"/>
          <p:nvPr/>
        </p:nvSpPr>
        <p:spPr>
          <a:xfrm>
            <a:off x="6480826" y="5251652"/>
            <a:ext cx="5932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Guideline ISO/IEC 27001:2013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Quelle: Implementation Guideline ISO/IEC 27001:2013 – </a:t>
            </a:r>
            <a:r>
              <a:rPr kumimoji="0" lang="en-NZ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dpunkt.verlag</a:t>
            </a: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NZ" sz="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Juli</a:t>
            </a: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23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Vorteile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der ISO 27001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35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6819-335B-4710-8229-0246A9E4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>
                <a:solidFill>
                  <a:schemeClr val="bg1"/>
                </a:solidFill>
              </a:rPr>
              <a:t>ISO 27001 - </a:t>
            </a:r>
            <a:r>
              <a:rPr lang="en-NZ" dirty="0" err="1">
                <a:solidFill>
                  <a:schemeClr val="bg1"/>
                </a:solidFill>
              </a:rPr>
              <a:t>Vorteile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6BCF-95B7-430E-A99D-A083F913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err="1">
                <a:solidFill>
                  <a:schemeClr val="bg1"/>
                </a:solidFill>
              </a:rPr>
              <a:t>Betriebs</a:t>
            </a:r>
            <a:r>
              <a:rPr lang="en-NZ" dirty="0">
                <a:solidFill>
                  <a:schemeClr val="bg1"/>
                </a:solidFill>
              </a:rPr>
              <a:t>- und </a:t>
            </a:r>
            <a:r>
              <a:rPr lang="en-NZ" dirty="0" err="1">
                <a:solidFill>
                  <a:schemeClr val="bg1"/>
                </a:solidFill>
              </a:rPr>
              <a:t>bereichs</a:t>
            </a:r>
            <a:r>
              <a:rPr lang="en-NZ" dirty="0">
                <a:solidFill>
                  <a:schemeClr val="bg1"/>
                </a:solidFill>
              </a:rPr>
              <a:t>-, und </a:t>
            </a:r>
            <a:r>
              <a:rPr lang="en-NZ" dirty="0" err="1">
                <a:solidFill>
                  <a:schemeClr val="bg1"/>
                </a:solidFill>
              </a:rPr>
              <a:t>technologieunabhängig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r>
              <a:rPr lang="en-NZ" dirty="0" err="1">
                <a:solidFill>
                  <a:schemeClr val="bg1"/>
                </a:solidFill>
              </a:rPr>
              <a:t>Berücksichtigt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individuelle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Besonderheiten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Haftungsrisiken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Minimierung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Geschäftsrisiken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Senkung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Versicherungsprämien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Optimierung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Prozess</a:t>
            </a:r>
            <a:r>
              <a:rPr lang="en-NZ" dirty="0">
                <a:solidFill>
                  <a:schemeClr val="bg1"/>
                </a:solidFill>
              </a:rPr>
              <a:t>- und IT-</a:t>
            </a:r>
            <a:r>
              <a:rPr lang="en-NZ" dirty="0" err="1">
                <a:solidFill>
                  <a:schemeClr val="bg1"/>
                </a:solidFill>
              </a:rPr>
              <a:t>Kosten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Steigerung</a:t>
            </a:r>
            <a:r>
              <a:rPr lang="en-NZ" dirty="0">
                <a:solidFill>
                  <a:schemeClr val="bg1"/>
                </a:solidFill>
              </a:rPr>
              <a:t> der </a:t>
            </a:r>
            <a:r>
              <a:rPr lang="en-NZ" dirty="0" err="1">
                <a:solidFill>
                  <a:schemeClr val="bg1"/>
                </a:solidFill>
              </a:rPr>
              <a:t>Wettbewerbsfähigkeit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 err="1">
                <a:solidFill>
                  <a:schemeClr val="bg1"/>
                </a:solidFill>
              </a:rPr>
              <a:t>Schaffung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Vertrauen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bei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Kunden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Geschäftspartnern</a:t>
            </a:r>
            <a:r>
              <a:rPr lang="en-NZ" dirty="0">
                <a:solidFill>
                  <a:schemeClr val="bg1"/>
                </a:solidFill>
              </a:rPr>
              <a:t> etc.</a:t>
            </a:r>
          </a:p>
          <a:p>
            <a:r>
              <a:rPr lang="en-NZ" dirty="0" err="1">
                <a:solidFill>
                  <a:schemeClr val="bg1"/>
                </a:solidFill>
              </a:rPr>
              <a:t>Frühzeitige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Erkennung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Bedrohungen</a:t>
            </a:r>
            <a:r>
              <a:rPr lang="en-NZ" dirty="0">
                <a:solidFill>
                  <a:schemeClr val="bg1"/>
                </a:solidFill>
              </a:rPr>
              <a:t> und </a:t>
            </a:r>
            <a:r>
              <a:rPr lang="en-NZ" dirty="0" err="1">
                <a:solidFill>
                  <a:schemeClr val="bg1"/>
                </a:solidFill>
              </a:rPr>
              <a:t>deren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Reduzierung</a:t>
            </a:r>
            <a:endParaRPr lang="en-NZ" dirty="0">
              <a:solidFill>
                <a:schemeClr val="bg1"/>
              </a:solidFill>
            </a:endParaRPr>
          </a:p>
          <a:p>
            <a:r>
              <a:rPr lang="en-NZ" dirty="0">
                <a:solidFill>
                  <a:schemeClr val="bg1"/>
                </a:solidFill>
              </a:rPr>
              <a:t>Schutz </a:t>
            </a:r>
            <a:r>
              <a:rPr lang="en-NZ" dirty="0" err="1">
                <a:solidFill>
                  <a:schemeClr val="bg1"/>
                </a:solidFill>
              </a:rPr>
              <a:t>vor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Missbrauch</a:t>
            </a:r>
            <a:r>
              <a:rPr lang="en-NZ" dirty="0">
                <a:solidFill>
                  <a:schemeClr val="bg1"/>
                </a:solidFill>
              </a:rPr>
              <a:t> von </a:t>
            </a:r>
            <a:r>
              <a:rPr lang="en-NZ" dirty="0" err="1">
                <a:solidFill>
                  <a:schemeClr val="bg1"/>
                </a:solidFill>
              </a:rPr>
              <a:t>Daten</a:t>
            </a:r>
            <a:r>
              <a:rPr lang="en-NZ" dirty="0">
                <a:solidFill>
                  <a:schemeClr val="bg1"/>
                </a:solidFill>
              </a:rPr>
              <a:t>, </a:t>
            </a:r>
            <a:r>
              <a:rPr lang="en-NZ" dirty="0" err="1">
                <a:solidFill>
                  <a:schemeClr val="bg1"/>
                </a:solidFill>
              </a:rPr>
              <a:t>Verlust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oder</a:t>
            </a:r>
            <a:r>
              <a:rPr lang="en-NZ" dirty="0">
                <a:solidFill>
                  <a:schemeClr val="bg1"/>
                </a:solidFill>
              </a:rPr>
              <a:t> </a:t>
            </a:r>
            <a:r>
              <a:rPr lang="en-NZ" dirty="0" err="1">
                <a:solidFill>
                  <a:schemeClr val="bg1"/>
                </a:solidFill>
              </a:rPr>
              <a:t>Offenlegung</a:t>
            </a:r>
            <a:endParaRPr lang="en-NZ" dirty="0">
              <a:solidFill>
                <a:schemeClr val="bg1"/>
              </a:solidFill>
            </a:endParaRPr>
          </a:p>
          <a:p>
            <a:pPr lvl="1"/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DBCA0-420B-4E64-A960-1666C923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Kossendey,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646B8-2127-4CDC-8F20-C19AB6DE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50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Geschichte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WS19/20 – ISO 27001 - Hertel, </a:t>
            </a:r>
            <a:r>
              <a:rPr kumimoji="0" lang="de-DE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Kossendey</a:t>
            </a: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69E759D-A893-4B96-8B48-96EE547EBC41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40B0-938F-4B98-8B40-36E8939B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ISO 27001 - </a:t>
            </a:r>
            <a:r>
              <a:rPr lang="en-NZ" dirty="0" err="1"/>
              <a:t>Geschichte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38466-FD55-4BD0-AE51-A8C86A9A1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/>
          </a:bodyPr>
          <a:lstStyle/>
          <a:p>
            <a:r>
              <a:rPr lang="de-DE" dirty="0"/>
              <a:t>ISO/IEC 27001:2005 ging aus dem zweiten Teil von BS 7799-2:2002 hervor</a:t>
            </a:r>
          </a:p>
          <a:p>
            <a:r>
              <a:rPr lang="de-DE" dirty="0"/>
              <a:t>Erste Veröffentlichung 15.Oktober 2005</a:t>
            </a:r>
          </a:p>
          <a:p>
            <a:r>
              <a:rPr lang="de-DE" dirty="0"/>
              <a:t>September 2008 erste deutsche Übersetzung als DIN-Norm(27001:2008)</a:t>
            </a:r>
          </a:p>
          <a:p>
            <a:r>
              <a:rPr lang="de-DE" dirty="0"/>
              <a:t>25.September 2013 überarbeitete Version ISO/IEC 27001:2013 in englisch</a:t>
            </a:r>
          </a:p>
          <a:p>
            <a:r>
              <a:rPr lang="de-DE" dirty="0"/>
              <a:t>10.Januar 2014 ISO/IEC 27001:2014 Entwurf in deutscher Sprache</a:t>
            </a:r>
          </a:p>
          <a:p>
            <a:r>
              <a:rPr lang="de-DE" dirty="0"/>
              <a:t>März 2015 27001:2015 in deutscher Sprache veröffentlicht</a:t>
            </a:r>
          </a:p>
          <a:p>
            <a:r>
              <a:rPr lang="de-DE" dirty="0"/>
              <a:t>Seit Juni 2017 ist die aktuelle Version DIN EN ISO/IEC 27001:2017 in deutscher Sprache gängig</a:t>
            </a:r>
          </a:p>
          <a:p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896D6-2341-4842-8B7D-BD922264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de-DE"/>
              <a:t>WS19/20 – ISO 27001 - Hertel, Kossendey, Kühnert, Withöft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DDD4-CA49-461F-87F2-9429C851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E759D-A893-4B96-8B48-96EE547EBC4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17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315F-315F-4066-9D3A-4727336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Maßnahmen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zur</a:t>
            </a:r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Umsetzung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7D1E5-7A19-4BA2-8CAA-9135FB90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2062" y="6199632"/>
            <a:ext cx="44078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WS19/20 – ISO 27001 - Hertel, </a:t>
            </a:r>
            <a:r>
              <a:rPr lang="de-DE" sz="1100" dirty="0" err="1">
                <a:solidFill>
                  <a:prstClr val="black">
                    <a:alpha val="80000"/>
                  </a:prstClr>
                </a:solidFill>
              </a:rPr>
              <a:t>Kossendey</a:t>
            </a:r>
            <a:r>
              <a:rPr lang="de-DE" sz="1100" dirty="0">
                <a:solidFill>
                  <a:prstClr val="black">
                    <a:alpha val="80000"/>
                  </a:prstClr>
                </a:solidFill>
              </a:rPr>
              <a:t>, Kühnert, Withöft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6E02-623C-4BDA-BAFA-B73797A5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969E759D-A893-4B96-8B48-96EE547EBC41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9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747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</Words>
  <Application>Microsoft Office PowerPoint</Application>
  <PresentationFormat>Widescreen</PresentationFormat>
  <Paragraphs>335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1_Office Theme</vt:lpstr>
      <vt:lpstr>Sicherheit und Zuverlässigkeit ISO 27001</vt:lpstr>
      <vt:lpstr>Inhaltsverzeichnis</vt:lpstr>
      <vt:lpstr>Die ISO 27001</vt:lpstr>
      <vt:lpstr>ISO 27001 - Allgemeines</vt:lpstr>
      <vt:lpstr>Vorteile der ISO 27001</vt:lpstr>
      <vt:lpstr>ISO 27001 - Vorteile</vt:lpstr>
      <vt:lpstr>Geschichte</vt:lpstr>
      <vt:lpstr>ISO 27001 - Geschichte</vt:lpstr>
      <vt:lpstr>Maßnahmen zur Umsetzung</vt:lpstr>
      <vt:lpstr>PowerPoint Presentation</vt:lpstr>
      <vt:lpstr>Plan-Do-Check-Act Cycle</vt:lpstr>
      <vt:lpstr>Die 14 Domänen</vt:lpstr>
      <vt:lpstr>Die 14 Domänen</vt:lpstr>
      <vt:lpstr>Sicherheitspolitik I</vt:lpstr>
      <vt:lpstr>Sicherheitspolitik II</vt:lpstr>
      <vt:lpstr>Organisation der Informationssicherheit I</vt:lpstr>
      <vt:lpstr>Organisation der Informationssicherheit II</vt:lpstr>
      <vt:lpstr>Personalsicherheit</vt:lpstr>
      <vt:lpstr>Ressourcenmanagement</vt:lpstr>
      <vt:lpstr>Zugriffskontrolle I</vt:lpstr>
      <vt:lpstr>Zugriffskontrolle II</vt:lpstr>
      <vt:lpstr>Kryptografie</vt:lpstr>
      <vt:lpstr>Physische- und Umgebungssicherheit I</vt:lpstr>
      <vt:lpstr>Physische- und Umgebungssicherheit II</vt:lpstr>
      <vt:lpstr>Betriebssicherheit I</vt:lpstr>
      <vt:lpstr>Betriebssicherheit II</vt:lpstr>
      <vt:lpstr>Kommunikationssicherheit</vt:lpstr>
      <vt:lpstr>Systemerwerb, Entwicklung und Wartung I</vt:lpstr>
      <vt:lpstr>Systemerwerb, Entwicklung und Wartung II</vt:lpstr>
      <vt:lpstr>Lieferantenbeziehungen</vt:lpstr>
      <vt:lpstr>Informationssicherheits-Störungsmanagement</vt:lpstr>
      <vt:lpstr>Kontinutätsmangement</vt:lpstr>
      <vt:lpstr>Compliance/Konformität</vt:lpstr>
      <vt:lpstr>Wie sind die Controls nun zu implementieren?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 und Zuverlässigkeit ISO 27001</dc:title>
  <dc:creator>Moritz Withöft</dc:creator>
  <cp:lastModifiedBy>Moritz Withöft</cp:lastModifiedBy>
  <cp:revision>17</cp:revision>
  <dcterms:created xsi:type="dcterms:W3CDTF">2020-01-04T13:14:28Z</dcterms:created>
  <dcterms:modified xsi:type="dcterms:W3CDTF">2020-01-14T07:20:07Z</dcterms:modified>
</cp:coreProperties>
</file>