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7" r:id="rId2"/>
    <p:sldId id="258" r:id="rId3"/>
    <p:sldId id="280" r:id="rId4"/>
    <p:sldId id="259" r:id="rId5"/>
    <p:sldId id="261" r:id="rId6"/>
    <p:sldId id="260" r:id="rId7"/>
    <p:sldId id="262" r:id="rId8"/>
    <p:sldId id="291" r:id="rId9"/>
    <p:sldId id="281" r:id="rId10"/>
    <p:sldId id="279" r:id="rId11"/>
    <p:sldId id="275" r:id="rId12"/>
    <p:sldId id="274" r:id="rId13"/>
    <p:sldId id="276" r:id="rId14"/>
    <p:sldId id="277" r:id="rId15"/>
    <p:sldId id="283" r:id="rId16"/>
    <p:sldId id="286" r:id="rId17"/>
    <p:sldId id="287" r:id="rId18"/>
    <p:sldId id="285" r:id="rId19"/>
    <p:sldId id="288" r:id="rId20"/>
    <p:sldId id="289" r:id="rId21"/>
    <p:sldId id="290" r:id="rId22"/>
    <p:sldId id="284" r:id="rId23"/>
    <p:sldId id="278" r:id="rId24"/>
    <p:sldId id="265" r:id="rId25"/>
    <p:sldId id="267" r:id="rId26"/>
    <p:sldId id="269" r:id="rId27"/>
    <p:sldId id="270" r:id="rId28"/>
    <p:sldId id="268" r:id="rId29"/>
    <p:sldId id="271" r:id="rId30"/>
    <p:sldId id="272" r:id="rId31"/>
    <p:sldId id="273" r:id="rId32"/>
    <p:sldId id="282" r:id="rId33"/>
    <p:sldId id="263" r:id="rId34"/>
    <p:sldId id="26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AF5FC-A74A-4194-B400-41A03DD9C024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0B506-360A-4BC7-A86C-8256EFE9AF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81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849D4-3324-4FF6-8AE8-B1DC0251737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008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BCE4-E0EF-4FEE-80D5-A702C355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0572C-23B8-4844-BEA8-67547B46B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022F9-A075-4D48-821D-C3BBF5EF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F98D-38D5-4C1A-A003-148E75DBF760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1605A-96D3-4AE5-8AB0-795CD0B5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F77BF-007F-4C70-98E2-83A1A7E9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49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7723-A745-4136-9E9B-C54A2591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1C7A2-1B43-4C6D-A293-C7FFD55FA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750D0-43FF-490C-A9D5-FAD09D16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94FD-1B66-443A-A78C-7063FFFB3DB5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20C74-982E-4771-B07D-A0BD79EC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B4D69-0D90-4E66-BBD6-D567927F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90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D75F2-C38E-4541-87A7-F319E899E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62E13-06CB-485A-AA44-1327366B8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F218E-01D2-451A-9031-AD736B1E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35C6-9F94-4AA4-B35A-39DE494D17EA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83295-EF4A-46C3-90BB-B9E2D04D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EDD3E-35ED-415B-86A4-3E78B8B5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00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3AC9-B405-43A9-9B49-DD554606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ED858-EF3B-4519-8B6B-57FF232A6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50030-2F31-4B9A-B432-2B22C4DE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78BF-52EB-4C5B-B6BB-996DFE0988BD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121CD-2AA3-4C77-A2DC-710EE8AD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0A6F5-C59C-4467-990E-B7673CFF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31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6881-31C9-42FA-A745-EA48C2B1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81A45-5932-4C85-A105-4077AD8D9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CFA83-5D09-45E6-BFEE-A02E8D51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25AB-2200-4FF3-AF2A-B172FFDDBDF4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C5C45-F0F7-4E1E-A0BA-F748D717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BC97A-AFA3-4F0C-AF54-B5654540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744E-0BBE-4077-8230-C905D1B7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CA8F-8400-44E9-982B-20F711B51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C5013-EAEC-446A-836B-EE12B52AF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0F9EB-66BC-4C02-949E-4481CE3C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E413-4B36-416A-99F8-917101FD3552}" type="datetime1">
              <a:rPr lang="de-DE" smtClean="0"/>
              <a:t>10.12.2019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21129-AF84-4DC7-B6AB-10366106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A3CA7-9108-4644-9A69-9E5AEB0B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6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1592-15D3-4F0B-B2E7-C95CBA7D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98F03-C09F-41CB-A02C-235FEF123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1E649-41F5-4E43-B982-FA612CCD2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7ABD1-D2B0-4CF0-8B82-C5D1C4FD8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897D1-02F3-412B-83EF-28A5CF402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6E2B4-4A3E-4E96-98E5-D833ADA5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D5BB-2135-4C1C-9EB9-6B104A7F1852}" type="datetime1">
              <a:rPr lang="de-DE" smtClean="0"/>
              <a:t>10.12.2019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79E77-5927-4B6F-9B63-ADABE239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9B9C8-ED50-4852-B9F1-48A216BB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9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9CCC-3D72-4E6D-9B55-5BDB2AB4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C3247-58E3-4CD5-BAA0-DA75A819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FD36-9E63-4951-BEF9-F6B8ACF9848D}" type="datetime1">
              <a:rPr lang="de-DE" smtClean="0"/>
              <a:t>10.12.2019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7865A-A6D7-4B6F-AACB-CF758CA5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6C1C5-74DF-47F5-99D6-4A48265F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19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FD90C-4FC4-4111-9356-41D9564D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FACB-23B1-4A10-9D0A-328C6885745A}" type="datetime1">
              <a:rPr lang="de-DE" smtClean="0"/>
              <a:t>10.12.2019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FF4C4-44A5-48A4-BDD8-FEA03E20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1C1F2-608B-4F06-B3CF-EA402ECA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42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51A0-29CA-4ADD-9397-21C60FE7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C1E59-EC49-477D-A7FA-8D17A544F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40F56-8F9C-46CC-A2A8-FC43BF1B9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ABD1E-515F-40BE-8198-38023114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0433-A910-4A2C-B27B-93E80F26180A}" type="datetime1">
              <a:rPr lang="de-DE" smtClean="0"/>
              <a:t>10.12.2019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019DF-BD0B-472E-A976-8D5DB86E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698EC-CC4D-4D69-967F-312E2662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86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FAA6-7E4F-476A-9070-0F7F2F3CF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F1107-C63D-4182-B212-341F4BBF5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6478D-FAFE-42F8-9655-7B1CEA641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6872F-0A70-4D1D-A649-079E23BF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816D-89A7-4D5C-8256-1B20355E25D9}" type="datetime1">
              <a:rPr lang="de-DE" smtClean="0"/>
              <a:t>10.12.2019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2BCC0-13EB-4DA8-B39F-A5298CA9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2339D-75FC-459B-A2F1-6975527E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69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CEAF9-517F-4246-89B4-773BBE3B5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C07FB-A743-4CFF-8DBA-B22A10466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3EFD5-A9F8-4124-B4DE-1AEE565BA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0F86B-E49E-4FBD-A866-1ABC19B2F8A7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404-65B1-4F0D-A1D3-FE6F60E99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0220F-6B11-49AF-AB94-16FA52911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00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e Campusgebäude wurden mit einer Drohne von oben fotografiert.">
            <a:extLst>
              <a:ext uri="{FF2B5EF4-FFF2-40B4-BE49-F238E27FC236}">
                <a16:creationId xmlns:a16="http://schemas.microsoft.com/office/drawing/2014/main" id="{BB1D137F-7550-416E-9165-30BB2E2EE8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8" r="22845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black"/>
              </a:buClr>
              <a:buSzPct val="100000"/>
              <a:buFont typeface="Arial"/>
              <a:buNone/>
              <a:tabLst/>
              <a:defRPr/>
            </a:pPr>
            <a:endParaRPr kumimoji="0" lang="en-US" sz="1600" b="0" i="0" u="none" strike="noStrike" kern="1200" cap="all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5DC1B-C9D0-4F34-9333-047D860C1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NZ" sz="4000" dirty="0"/>
              <a:t>PV-</a:t>
            </a:r>
            <a:r>
              <a:rPr lang="en-NZ" sz="4000" dirty="0" err="1"/>
              <a:t>Modulportal</a:t>
            </a:r>
            <a:endParaRPr lang="de-DE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C82C3-D779-4672-B134-327C720F0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 fontScale="92500" lnSpcReduction="20000"/>
          </a:bodyPr>
          <a:lstStyle/>
          <a:p>
            <a:r>
              <a:rPr lang="en-NZ" sz="2000" dirty="0"/>
              <a:t>FH-Bielefeld, Campus Minden WS19/20</a:t>
            </a:r>
          </a:p>
          <a:p>
            <a:r>
              <a:rPr lang="en-NZ" sz="2000" dirty="0" err="1"/>
              <a:t>Rüffer</a:t>
            </a:r>
            <a:r>
              <a:rPr lang="en-NZ" sz="2000" dirty="0"/>
              <a:t>, Vorwerk, Withöft, </a:t>
            </a:r>
            <a:r>
              <a:rPr lang="en-NZ" sz="2000" dirty="0" err="1"/>
              <a:t>Zolkin</a:t>
            </a:r>
            <a:endParaRPr lang="de-DE" sz="20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3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Theoretische Grundlagen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10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448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1784"/>
          </a:xfrm>
        </p:spPr>
        <p:txBody>
          <a:bodyPr>
            <a:normAutofit/>
          </a:bodyPr>
          <a:lstStyle/>
          <a:p>
            <a:r>
              <a:rPr lang="de-DE" dirty="0"/>
              <a:t>Theoretische Grundlagen  - 	Begriffe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11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9994866-87B0-46B7-BEA1-D4F84B1CDF09}"/>
              </a:ext>
            </a:extLst>
          </p:cNvPr>
          <p:cNvSpPr txBox="1"/>
          <p:nvPr/>
        </p:nvSpPr>
        <p:spPr>
          <a:xfrm>
            <a:off x="1083578" y="1414562"/>
            <a:ext cx="84463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Kennlinien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Abbildung von anliegender Spannung zu Stromstärke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Messbar durch z.B. kontinuierliche Änderung eines Widerstandes und Messung der Spannung / Stromstärke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Verschiedene Arten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Hellkennlinien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Gemessen unter normalen Bedingungen (25°C, 1000W/m² Einstrahlung, 1.5 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Dunkelkennlinien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Gemessen ohne Einstrahlung (0W/m²)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MPP – Maximum-Power-Point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Punkt (Spannung x Stromstärke) der höchsten Effizienz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</a:t>
            </a:r>
            <a:r>
              <a:rPr lang="de-DE" sz="1100" dirty="0"/>
              <a:t>L </a:t>
            </a:r>
            <a:r>
              <a:rPr lang="de-DE" dirty="0"/>
              <a:t>– Leerlaufspannung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Spannung bei Einstrahlung und keiner Verbindung von den Polen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Kein Stromfluss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de-DE" sz="1100" dirty="0" err="1"/>
              <a:t>k</a:t>
            </a:r>
            <a:r>
              <a:rPr lang="de-DE" dirty="0"/>
              <a:t> – Kurzschlussstrom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Stromfluss bei Kurzschluss zwischen den Polen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Keine Spannung</a:t>
            </a:r>
          </a:p>
        </p:txBody>
      </p:sp>
    </p:spTree>
    <p:extLst>
      <p:ext uri="{BB962C8B-B14F-4D97-AF65-F5344CB8AC3E}">
        <p14:creationId xmlns:p14="http://schemas.microsoft.com/office/powerpoint/2010/main" val="1384477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1784"/>
          </a:xfrm>
        </p:spPr>
        <p:txBody>
          <a:bodyPr>
            <a:normAutofit/>
          </a:bodyPr>
          <a:lstStyle/>
          <a:p>
            <a:r>
              <a:rPr lang="de-DE" dirty="0"/>
              <a:t>Theoretische Grundlagen  - 	Hellkennlinien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12</a:t>
            </a:fld>
            <a:endParaRPr lang="de-DE"/>
          </a:p>
        </p:txBody>
      </p:sp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8D1ECEA-E3D6-4F58-AF93-8D73129F8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971" y="2410086"/>
            <a:ext cx="5850948" cy="34766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05B34EF-FD4F-43EC-9410-F3236D2F06E9}"/>
              </a:ext>
            </a:extLst>
          </p:cNvPr>
          <p:cNvSpPr txBox="1"/>
          <p:nvPr/>
        </p:nvSpPr>
        <p:spPr>
          <a:xfrm>
            <a:off x="6234545" y="5886736"/>
            <a:ext cx="5580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Quelle: https://photovoltaiksolarstrom.com/photovoltaiklexikon/maximum-power-point-mpp-tracking/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AB1451E-3CF7-465F-97C3-80760286DFF4}"/>
              </a:ext>
            </a:extLst>
          </p:cNvPr>
          <p:cNvSpPr txBox="1"/>
          <p:nvPr/>
        </p:nvSpPr>
        <p:spPr>
          <a:xfrm>
            <a:off x="628750" y="2508308"/>
            <a:ext cx="50086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Bestimmung der maximalen Leistung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Feststellen von Mängeln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Hoher serieller Widerstand -&gt; z.B. durch fehlerhafte Steckverbindungen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Geringer Widerstand -&gt; z.B. durch lokale Kurzschlüsse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Angefertigt nach Produktion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/>
              <a:t>Am besten periodisch wiederholen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9CB4C5B-54D1-4670-9320-555C2971CB1E}"/>
              </a:ext>
            </a:extLst>
          </p:cNvPr>
          <p:cNvSpPr txBox="1"/>
          <p:nvPr/>
        </p:nvSpPr>
        <p:spPr>
          <a:xfrm>
            <a:off x="8153400" y="2040754"/>
            <a:ext cx="189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Eine Hellkennlinie </a:t>
            </a:r>
          </a:p>
        </p:txBody>
      </p:sp>
    </p:spTree>
    <p:extLst>
      <p:ext uri="{BB962C8B-B14F-4D97-AF65-F5344CB8AC3E}">
        <p14:creationId xmlns:p14="http://schemas.microsoft.com/office/powerpoint/2010/main" val="3470889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1784"/>
          </a:xfrm>
        </p:spPr>
        <p:txBody>
          <a:bodyPr>
            <a:normAutofit/>
          </a:bodyPr>
          <a:lstStyle/>
          <a:p>
            <a:r>
              <a:rPr lang="de-DE" dirty="0"/>
              <a:t>Theoretische Grundlagen  - 	Dunkelkennlinien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13</a:t>
            </a:fld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05B34EF-FD4F-43EC-9410-F3236D2F06E9}"/>
              </a:ext>
            </a:extLst>
          </p:cNvPr>
          <p:cNvSpPr txBox="1"/>
          <p:nvPr/>
        </p:nvSpPr>
        <p:spPr>
          <a:xfrm>
            <a:off x="397034" y="5886736"/>
            <a:ext cx="48125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Quelle: https://photovoltaikbuero.de/pv-know-how-blog/dunkelkennlinien-von-photovoltaikanlagen-messen/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AB1451E-3CF7-465F-97C3-80760286DFF4}"/>
              </a:ext>
            </a:extLst>
          </p:cNvPr>
          <p:cNvSpPr txBox="1"/>
          <p:nvPr/>
        </p:nvSpPr>
        <p:spPr>
          <a:xfrm>
            <a:off x="6474691" y="1951672"/>
            <a:ext cx="51467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Beliebt, da Bedingungen vereinfacht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Erschließbar: Dunkelkennlinie –&gt; Hellkennlinie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Besondere Verwendung bei Fehleranalyse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Untersuchen von ganzen Modulsträngen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Heranziehen von Elektrolumineszenz-untersuchungen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Tiefergehende Auswertung als Hellkennlinie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9CB4C5B-54D1-4670-9320-555C2971CB1E}"/>
              </a:ext>
            </a:extLst>
          </p:cNvPr>
          <p:cNvSpPr txBox="1"/>
          <p:nvPr/>
        </p:nvSpPr>
        <p:spPr>
          <a:xfrm>
            <a:off x="1738554" y="2046662"/>
            <a:ext cx="21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Eine Dunkelkennlinie </a:t>
            </a:r>
          </a:p>
        </p:txBody>
      </p:sp>
      <p:pic>
        <p:nvPicPr>
          <p:cNvPr id="6" name="Grafik 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ED2227FB-852B-4294-BDE4-B49BA5BEC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79" y="2415994"/>
            <a:ext cx="4974730" cy="3470742"/>
          </a:xfrm>
          <a:prstGeom prst="rect">
            <a:avLst/>
          </a:prstGeom>
        </p:spPr>
      </p:pic>
      <p:pic>
        <p:nvPicPr>
          <p:cNvPr id="8" name="Grafik 7" descr="Ein Bild, das Klavier, sitzend, Bahnhof, Uhr enthält.&#10;&#10;Automatisch generierte Beschreibung">
            <a:extLst>
              <a:ext uri="{FF2B5EF4-FFF2-40B4-BE49-F238E27FC236}">
                <a16:creationId xmlns:a16="http://schemas.microsoft.com/office/drawing/2014/main" id="{978155C3-58CA-42C6-A48A-D4F9A0F91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520" y="4198932"/>
            <a:ext cx="3349169" cy="175432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34374B7-DDA3-4C3B-BFBA-D4D81425FABE}"/>
              </a:ext>
            </a:extLst>
          </p:cNvPr>
          <p:cNvSpPr txBox="1"/>
          <p:nvPr/>
        </p:nvSpPr>
        <p:spPr>
          <a:xfrm>
            <a:off x="6443255" y="6015808"/>
            <a:ext cx="5647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Quelle: https://photovoltaikbuero.de/pv-know-how-blog/was-bringt-eine-kennlinienmessung-bei-der-fehlersuche-an-pv-anlagen/</a:t>
            </a:r>
          </a:p>
        </p:txBody>
      </p:sp>
    </p:spTree>
    <p:extLst>
      <p:ext uri="{BB962C8B-B14F-4D97-AF65-F5344CB8AC3E}">
        <p14:creationId xmlns:p14="http://schemas.microsoft.com/office/powerpoint/2010/main" val="2273689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2"/>
          </a:xfrm>
        </p:spPr>
        <p:txBody>
          <a:bodyPr>
            <a:normAutofit fontScale="90000"/>
          </a:bodyPr>
          <a:lstStyle/>
          <a:p>
            <a:r>
              <a:rPr lang="de-DE" dirty="0"/>
              <a:t>Theoretische Grundlagen    - 	Vergleich Nutzen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14</a:t>
            </a:fld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AB1451E-3CF7-465F-97C3-80760286DFF4}"/>
              </a:ext>
            </a:extLst>
          </p:cNvPr>
          <p:cNvSpPr txBox="1"/>
          <p:nvPr/>
        </p:nvSpPr>
        <p:spPr>
          <a:xfrm>
            <a:off x="838200" y="2485327"/>
            <a:ext cx="51467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Hilfestellung für Neu- und Noch-Nicht-Kunden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Auswahl von Modulen z.B. basierend auf Beliebtheitsgrad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Überwachung von Performance über Zeit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Community basiert!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User laden Kennlinien hoch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User kommentieren &amp; beurteilen Module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Auch für Q&amp;A geeignet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5965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Konzeptionelle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Arbeiten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15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161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2"/>
          </a:xfrm>
        </p:spPr>
        <p:txBody>
          <a:bodyPr>
            <a:normAutofit fontScale="90000"/>
          </a:bodyPr>
          <a:lstStyle/>
          <a:p>
            <a:r>
              <a:rPr lang="de-DE" dirty="0"/>
              <a:t>Konzeptionelle Arbeiten  - 	Suche &amp; View </a:t>
            </a:r>
            <a:r>
              <a:rPr lang="de-DE" dirty="0" err="1"/>
              <a:t>Requests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16</a:t>
            </a:fld>
            <a:endParaRPr lang="de-DE"/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06E810E-9F9E-40B3-B461-BB65BB2F7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99" y="1301227"/>
            <a:ext cx="11265802" cy="463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02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2"/>
          </a:xfrm>
        </p:spPr>
        <p:txBody>
          <a:bodyPr>
            <a:normAutofit/>
          </a:bodyPr>
          <a:lstStyle/>
          <a:p>
            <a:r>
              <a:rPr lang="de-DE" dirty="0"/>
              <a:t>Konzeptionelle Arbeiten   - 	Kommentare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17</a:t>
            </a:fld>
            <a:endParaRPr lang="de-DE"/>
          </a:p>
        </p:txBody>
      </p:sp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CF22820-0D34-45D3-8819-BF0952510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54" y="1199627"/>
            <a:ext cx="9624291" cy="474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19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2"/>
          </a:xfrm>
        </p:spPr>
        <p:txBody>
          <a:bodyPr>
            <a:normAutofit/>
          </a:bodyPr>
          <a:lstStyle/>
          <a:p>
            <a:r>
              <a:rPr lang="de-DE" dirty="0"/>
              <a:t>Konzeptionelle Arbeiten   - 	Medien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18</a:t>
            </a:fld>
            <a:endParaRPr lang="de-DE"/>
          </a:p>
        </p:txBody>
      </p:sp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3804517-A1AB-4647-A2F4-4B145C958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772" y="1199627"/>
            <a:ext cx="8490456" cy="501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85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883"/>
            <a:ext cx="10515600" cy="834502"/>
          </a:xfrm>
        </p:spPr>
        <p:txBody>
          <a:bodyPr>
            <a:normAutofit/>
          </a:bodyPr>
          <a:lstStyle/>
          <a:p>
            <a:r>
              <a:rPr lang="de-DE" dirty="0"/>
              <a:t>Konzeptionelle Arbeiten   - 	Gesamt (alt)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19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879F5CA-79B7-4E1C-AE56-DF28301AF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1385"/>
            <a:ext cx="12192000" cy="504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5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6EB8D-0A4F-46AA-AF64-E268DD01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NZ" sz="3400" dirty="0" err="1">
                <a:solidFill>
                  <a:schemeClr val="accent1"/>
                </a:solidFill>
              </a:rPr>
              <a:t>Inhaltsverzeichnis</a:t>
            </a:r>
            <a:endParaRPr lang="de-DE" sz="3400" dirty="0">
              <a:solidFill>
                <a:schemeClr val="accent1"/>
              </a:solidFill>
            </a:endParaRP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8AE7285-2250-4AE8-93ED-187E4BCFF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NZ" sz="1700" dirty="0" err="1"/>
              <a:t>Projektbeschreibung</a:t>
            </a:r>
            <a:endParaRPr lang="en-NZ" sz="1700" dirty="0"/>
          </a:p>
          <a:p>
            <a:r>
              <a:rPr lang="en-NZ" sz="1700" dirty="0" err="1"/>
              <a:t>Vorstellung</a:t>
            </a:r>
            <a:r>
              <a:rPr lang="en-NZ" sz="1700" dirty="0"/>
              <a:t> der </a:t>
            </a:r>
            <a:r>
              <a:rPr lang="en-NZ" sz="1700" dirty="0" err="1"/>
              <a:t>Gruppenmitglieder</a:t>
            </a:r>
            <a:r>
              <a:rPr lang="en-NZ" sz="1700" dirty="0"/>
              <a:t> und </a:t>
            </a:r>
            <a:r>
              <a:rPr lang="en-NZ" sz="1700" dirty="0" err="1"/>
              <a:t>ihre</a:t>
            </a:r>
            <a:r>
              <a:rPr lang="en-NZ" sz="1700" dirty="0"/>
              <a:t> </a:t>
            </a:r>
            <a:r>
              <a:rPr lang="en-NZ" sz="1700" dirty="0" err="1"/>
              <a:t>Aufgaben</a:t>
            </a:r>
            <a:endParaRPr lang="en-NZ" sz="1700" dirty="0"/>
          </a:p>
          <a:p>
            <a:r>
              <a:rPr lang="en-NZ" sz="1700" dirty="0" err="1"/>
              <a:t>Theoretische</a:t>
            </a:r>
            <a:r>
              <a:rPr lang="en-NZ" sz="1700" dirty="0"/>
              <a:t> </a:t>
            </a:r>
            <a:r>
              <a:rPr lang="en-NZ" sz="1700" dirty="0" err="1"/>
              <a:t>Grundlagen</a:t>
            </a:r>
            <a:endParaRPr lang="en-NZ" sz="1700" dirty="0"/>
          </a:p>
          <a:p>
            <a:r>
              <a:rPr lang="en-NZ" sz="1700" dirty="0" err="1"/>
              <a:t>Konzeptionelle</a:t>
            </a:r>
            <a:r>
              <a:rPr lang="en-NZ" sz="1700" dirty="0"/>
              <a:t> </a:t>
            </a:r>
            <a:r>
              <a:rPr lang="en-NZ" sz="1700" dirty="0" err="1"/>
              <a:t>Arbeiten</a:t>
            </a:r>
            <a:endParaRPr lang="en-NZ" sz="1700" dirty="0"/>
          </a:p>
          <a:p>
            <a:r>
              <a:rPr lang="en-NZ" sz="1700" dirty="0"/>
              <a:t>SW-</a:t>
            </a:r>
            <a:r>
              <a:rPr lang="en-NZ" sz="1700" dirty="0" err="1"/>
              <a:t>Architektur</a:t>
            </a:r>
            <a:endParaRPr lang="en-NZ" sz="1700" dirty="0"/>
          </a:p>
          <a:p>
            <a:r>
              <a:rPr lang="en-NZ" sz="1700" dirty="0"/>
              <a:t>Code-</a:t>
            </a:r>
            <a:r>
              <a:rPr lang="en-NZ" sz="1700" dirty="0" err="1"/>
              <a:t>Implementierungsdetails</a:t>
            </a:r>
            <a:endParaRPr lang="en-NZ" sz="1700" dirty="0"/>
          </a:p>
          <a:p>
            <a:r>
              <a:rPr lang="en-NZ" sz="1700" dirty="0"/>
              <a:t>Demonstration der Software</a:t>
            </a:r>
          </a:p>
          <a:p>
            <a:r>
              <a:rPr lang="en-NZ" sz="1700" dirty="0" err="1"/>
              <a:t>Ausblick</a:t>
            </a:r>
            <a:r>
              <a:rPr lang="en-NZ" sz="1700" dirty="0"/>
              <a:t>, </a:t>
            </a:r>
            <a:r>
              <a:rPr lang="en-NZ" sz="1700" dirty="0" err="1"/>
              <a:t>Fazit</a:t>
            </a:r>
            <a:endParaRPr lang="en-NZ" sz="1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71016-FBB9-4FE9-A94D-721F4E0A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C5FDC-86E9-486E-98A5-8B49B12E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05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893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883"/>
            <a:ext cx="10515600" cy="834502"/>
          </a:xfrm>
        </p:spPr>
        <p:txBody>
          <a:bodyPr>
            <a:normAutofit/>
          </a:bodyPr>
          <a:lstStyle/>
          <a:p>
            <a:r>
              <a:rPr lang="de-DE" dirty="0"/>
              <a:t>Konzeptionelle Arbeiten   - 	Gesamt (neu)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829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21</a:t>
            </a:fld>
            <a:endParaRPr lang="de-DE"/>
          </a:p>
        </p:txBody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37E994F-AED5-4278-B93F-F1E4AFB60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308"/>
            <a:ext cx="12192000" cy="580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2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SW-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Architektur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22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513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Codeimplementierungen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23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535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  – 	Handling der 									</a:t>
            </a:r>
            <a:r>
              <a:rPr lang="en-NZ" dirty="0" err="1"/>
              <a:t>Suchergebnisse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B48FF-D0DB-4239-BF7B-3AC940333D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NZ" dirty="0" err="1"/>
              <a:t>Suchergebnis</a:t>
            </a:r>
            <a:r>
              <a:rPr lang="en-NZ" dirty="0"/>
              <a:t> </a:t>
            </a:r>
            <a:r>
              <a:rPr lang="en-NZ" dirty="0" err="1"/>
              <a:t>kann</a:t>
            </a:r>
            <a:r>
              <a:rPr lang="en-NZ" dirty="0"/>
              <a:t> sein:</a:t>
            </a:r>
          </a:p>
          <a:p>
            <a:pPr lvl="1"/>
            <a:r>
              <a:rPr lang="en-NZ" dirty="0" err="1"/>
              <a:t>Hersteller</a:t>
            </a:r>
            <a:endParaRPr lang="en-NZ" dirty="0"/>
          </a:p>
          <a:p>
            <a:pPr lvl="2"/>
            <a:r>
              <a:rPr lang="en-NZ" dirty="0" err="1"/>
              <a:t>Suche</a:t>
            </a:r>
            <a:r>
              <a:rPr lang="en-NZ" dirty="0"/>
              <a:t> nach </a:t>
            </a:r>
            <a:r>
              <a:rPr lang="en-NZ" dirty="0" err="1"/>
              <a:t>Modultypen</a:t>
            </a:r>
            <a:endParaRPr lang="en-NZ" dirty="0"/>
          </a:p>
          <a:p>
            <a:pPr lvl="1"/>
            <a:r>
              <a:rPr lang="en-NZ" dirty="0" err="1"/>
              <a:t>Modultyp</a:t>
            </a:r>
            <a:endParaRPr lang="en-NZ" dirty="0"/>
          </a:p>
          <a:p>
            <a:pPr lvl="2"/>
            <a:r>
              <a:rPr lang="en-NZ" dirty="0" err="1"/>
              <a:t>Verweis</a:t>
            </a:r>
            <a:r>
              <a:rPr lang="en-NZ" dirty="0"/>
              <a:t> auf </a:t>
            </a:r>
            <a:r>
              <a:rPr lang="en-NZ" dirty="0" err="1"/>
              <a:t>Detailseite</a:t>
            </a:r>
            <a:endParaRPr lang="en-NZ" dirty="0"/>
          </a:p>
          <a:p>
            <a:r>
              <a:rPr lang="en-NZ" dirty="0" err="1"/>
              <a:t>Werden</a:t>
            </a:r>
            <a:r>
              <a:rPr lang="en-NZ" dirty="0"/>
              <a:t> in </a:t>
            </a:r>
            <a:r>
              <a:rPr lang="en-NZ" dirty="0" err="1"/>
              <a:t>gleicher</a:t>
            </a:r>
            <a:r>
              <a:rPr lang="en-NZ" dirty="0"/>
              <a:t> </a:t>
            </a:r>
            <a:r>
              <a:rPr lang="en-NZ" dirty="0" err="1"/>
              <a:t>Methode</a:t>
            </a:r>
            <a:r>
              <a:rPr lang="en-NZ" dirty="0"/>
              <a:t> </a:t>
            </a:r>
            <a:r>
              <a:rPr lang="en-NZ" dirty="0" err="1"/>
              <a:t>zugefügt</a:t>
            </a:r>
            <a:endParaRPr lang="en-NZ" dirty="0"/>
          </a:p>
          <a:p>
            <a:r>
              <a:rPr lang="en-NZ" dirty="0" err="1"/>
              <a:t>Idee</a:t>
            </a:r>
            <a:r>
              <a:rPr lang="en-NZ" dirty="0"/>
              <a:t>: </a:t>
            </a:r>
            <a:r>
              <a:rPr lang="en-NZ" dirty="0" err="1"/>
              <a:t>Enum</a:t>
            </a:r>
            <a:r>
              <a:rPr lang="en-NZ" dirty="0"/>
              <a:t> </a:t>
            </a:r>
            <a:r>
              <a:rPr lang="en-NZ" dirty="0" err="1"/>
              <a:t>zum</a:t>
            </a:r>
            <a:r>
              <a:rPr lang="en-NZ" dirty="0"/>
              <a:t> </a:t>
            </a:r>
            <a:r>
              <a:rPr lang="en-NZ" dirty="0" err="1"/>
              <a:t>Unterscheiden</a:t>
            </a:r>
            <a:endParaRPr lang="en-NZ" dirty="0"/>
          </a:p>
          <a:p>
            <a:r>
              <a:rPr lang="en-NZ" dirty="0" err="1"/>
              <a:t>Vorteil</a:t>
            </a:r>
            <a:r>
              <a:rPr lang="en-NZ" dirty="0"/>
              <a:t>: </a:t>
            </a:r>
            <a:r>
              <a:rPr lang="en-NZ" dirty="0" err="1"/>
              <a:t>Keine</a:t>
            </a:r>
            <a:r>
              <a:rPr lang="en-NZ" dirty="0"/>
              <a:t> </a:t>
            </a:r>
            <a:r>
              <a:rPr lang="en-NZ" dirty="0" err="1"/>
              <a:t>zweite</a:t>
            </a:r>
            <a:r>
              <a:rPr lang="en-NZ" dirty="0"/>
              <a:t> </a:t>
            </a:r>
            <a:r>
              <a:rPr lang="en-NZ" dirty="0" err="1"/>
              <a:t>Methode</a:t>
            </a:r>
            <a:r>
              <a:rPr lang="en-NZ" dirty="0"/>
              <a:t> </a:t>
            </a:r>
            <a:r>
              <a:rPr lang="en-NZ" dirty="0" err="1"/>
              <a:t>für</a:t>
            </a:r>
            <a:r>
              <a:rPr lang="en-NZ" dirty="0"/>
              <a:t> </a:t>
            </a:r>
            <a:r>
              <a:rPr lang="en-NZ" dirty="0" err="1"/>
              <a:t>gleichen</a:t>
            </a:r>
            <a:r>
              <a:rPr lang="en-NZ" dirty="0"/>
              <a:t> </a:t>
            </a:r>
            <a:r>
              <a:rPr lang="en-NZ" dirty="0" err="1"/>
              <a:t>Anwendungsfall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24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7B0294-0674-43BC-BDB7-4BEB8B9EB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0" y="2112645"/>
            <a:ext cx="5715000" cy="21336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618CDA-DEB7-47DC-9E64-77CBE909E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396490"/>
            <a:ext cx="4808220" cy="206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06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NZ"/>
              <a:t>Codeimplementierungen    – 	Ändern von</a:t>
            </a:r>
            <a:br>
              <a:rPr lang="en-NZ"/>
            </a:br>
            <a:r>
              <a:rPr lang="en-NZ"/>
              <a:t>							Queryparametern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B48FF-D0DB-4239-BF7B-3AC940333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267825" cy="4351338"/>
          </a:xfrm>
        </p:spPr>
        <p:txBody>
          <a:bodyPr>
            <a:normAutofit/>
          </a:bodyPr>
          <a:lstStyle/>
          <a:p>
            <a:r>
              <a:rPr lang="en-NZ" dirty="0" err="1"/>
              <a:t>Anfragen</a:t>
            </a:r>
            <a:r>
              <a:rPr lang="en-NZ" dirty="0"/>
              <a:t> an Backend </a:t>
            </a:r>
            <a:r>
              <a:rPr lang="en-NZ" dirty="0" err="1"/>
              <a:t>über</a:t>
            </a:r>
            <a:r>
              <a:rPr lang="en-NZ" dirty="0"/>
              <a:t> GET</a:t>
            </a:r>
          </a:p>
          <a:p>
            <a:r>
              <a:rPr lang="en-NZ" dirty="0" err="1"/>
              <a:t>Für</a:t>
            </a:r>
            <a:r>
              <a:rPr lang="en-NZ" dirty="0"/>
              <a:t> Range-Query </a:t>
            </a:r>
            <a:r>
              <a:rPr lang="en-NZ" dirty="0" err="1"/>
              <a:t>zur</a:t>
            </a:r>
            <a:r>
              <a:rPr lang="en-NZ" dirty="0"/>
              <a:t> </a:t>
            </a:r>
            <a:r>
              <a:rPr lang="en-NZ" dirty="0" err="1"/>
              <a:t>Suche</a:t>
            </a:r>
            <a:r>
              <a:rPr lang="en-NZ" dirty="0"/>
              <a:t> </a:t>
            </a:r>
            <a:r>
              <a:rPr lang="en-NZ" dirty="0" err="1"/>
              <a:t>Wildcardoperator</a:t>
            </a:r>
            <a:r>
              <a:rPr lang="en-NZ" dirty="0"/>
              <a:t> (</a:t>
            </a:r>
            <a:r>
              <a:rPr lang="en-NZ" b="1" i="1" dirty="0"/>
              <a:t>%</a:t>
            </a:r>
            <a:r>
              <a:rPr lang="en-NZ" dirty="0"/>
              <a:t>) </a:t>
            </a:r>
            <a:r>
              <a:rPr lang="en-NZ" dirty="0" err="1"/>
              <a:t>benötigt</a:t>
            </a:r>
            <a:endParaRPr lang="en-NZ" dirty="0"/>
          </a:p>
          <a:p>
            <a:r>
              <a:rPr lang="en-NZ" dirty="0"/>
              <a:t>Problem: </a:t>
            </a:r>
            <a:r>
              <a:rPr lang="en-NZ" dirty="0" err="1"/>
              <a:t>Suchanfrage</a:t>
            </a:r>
            <a:r>
              <a:rPr lang="en-NZ" dirty="0"/>
              <a:t> </a:t>
            </a:r>
            <a:r>
              <a:rPr lang="en-NZ" dirty="0" err="1"/>
              <a:t>wird</a:t>
            </a:r>
            <a:r>
              <a:rPr lang="en-NZ" dirty="0"/>
              <a:t> encoded: </a:t>
            </a:r>
            <a:r>
              <a:rPr lang="en-NZ" b="1" i="1" dirty="0"/>
              <a:t>%AB </a:t>
            </a:r>
            <a:r>
              <a:rPr lang="en-NZ" dirty="0" err="1"/>
              <a:t>wird</a:t>
            </a:r>
            <a:r>
              <a:rPr lang="en-NZ" dirty="0"/>
              <a:t> </a:t>
            </a:r>
            <a:r>
              <a:rPr lang="en-NZ" dirty="0" err="1"/>
              <a:t>zu</a:t>
            </a:r>
            <a:r>
              <a:rPr lang="en-NZ" dirty="0"/>
              <a:t>  </a:t>
            </a:r>
            <a:r>
              <a:rPr lang="en-NZ" b="1" i="1" dirty="0"/>
              <a:t>«</a:t>
            </a:r>
          </a:p>
          <a:p>
            <a:r>
              <a:rPr lang="en-NZ" dirty="0" err="1"/>
              <a:t>Wildcardoperator</a:t>
            </a:r>
            <a:r>
              <a:rPr lang="en-NZ" dirty="0"/>
              <a:t> </a:t>
            </a:r>
            <a:r>
              <a:rPr lang="en-NZ" dirty="0" err="1"/>
              <a:t>musste</a:t>
            </a:r>
            <a:r>
              <a:rPr lang="en-NZ" dirty="0"/>
              <a:t> neu </a:t>
            </a:r>
            <a:r>
              <a:rPr lang="en-NZ" dirty="0" err="1"/>
              <a:t>definiert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25</a:t>
            </a:fld>
            <a:endParaRPr lang="de-D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52C6A9-A774-46DB-BDF1-F673FA48C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50" y="4377205"/>
            <a:ext cx="11782100" cy="118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56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Suche</a:t>
            </a:r>
            <a:r>
              <a:rPr lang="en-NZ" dirty="0"/>
              <a:t> I</a:t>
            </a:r>
            <a:endParaRPr lang="de-DE" dirty="0"/>
          </a:p>
        </p:txBody>
      </p:sp>
      <p:pic>
        <p:nvPicPr>
          <p:cNvPr id="8" name="Inhaltsplatzhalter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3924121-A383-42BD-A8DC-7D467B3743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89" y="2654125"/>
            <a:ext cx="5950530" cy="289549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26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BC016EB-C997-45C6-8835-9C6489AE7467}"/>
              </a:ext>
            </a:extLst>
          </p:cNvPr>
          <p:cNvSpPr txBox="1"/>
          <p:nvPr/>
        </p:nvSpPr>
        <p:spPr>
          <a:xfrm>
            <a:off x="1745671" y="2170850"/>
            <a:ext cx="265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Parsen der GET-Parameter</a:t>
            </a:r>
          </a:p>
        </p:txBody>
      </p:sp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788B166-ACA4-49D8-8267-C2B86797E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064" y="2654125"/>
            <a:ext cx="5197657" cy="2895499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3B830095-FAAF-4349-B714-8DEAD2804688}"/>
              </a:ext>
            </a:extLst>
          </p:cNvPr>
          <p:cNvSpPr txBox="1"/>
          <p:nvPr/>
        </p:nvSpPr>
        <p:spPr>
          <a:xfrm>
            <a:off x="7976034" y="2170850"/>
            <a:ext cx="306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Einfügen in die </a:t>
            </a:r>
            <a:r>
              <a:rPr lang="de-DE" dirty="0" err="1"/>
              <a:t>PreparedQuery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2820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Suche</a:t>
            </a:r>
            <a:r>
              <a:rPr lang="en-NZ" dirty="0"/>
              <a:t> II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27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BC016EB-C997-45C6-8835-9C6489AE7467}"/>
              </a:ext>
            </a:extLst>
          </p:cNvPr>
          <p:cNvSpPr txBox="1"/>
          <p:nvPr/>
        </p:nvSpPr>
        <p:spPr>
          <a:xfrm>
            <a:off x="4123633" y="2114068"/>
            <a:ext cx="394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Parameter binden, Ersetzung von § zu %</a:t>
            </a:r>
          </a:p>
        </p:txBody>
      </p:sp>
      <p:pic>
        <p:nvPicPr>
          <p:cNvPr id="6" name="Grafik 5" descr="Ein Bild, das Messer enthält.&#10;&#10;Automatisch generierte Beschreibung">
            <a:extLst>
              <a:ext uri="{FF2B5EF4-FFF2-40B4-BE49-F238E27FC236}">
                <a16:creationId xmlns:a16="http://schemas.microsoft.com/office/drawing/2014/main" id="{33492598-0506-4F48-9736-08ECA55DD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626" y="2776583"/>
            <a:ext cx="7506748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39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Kommentare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B48FF-D0DB-4239-BF7B-3AC940333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3706091" cy="4055627"/>
          </a:xfrm>
        </p:spPr>
        <p:txBody>
          <a:bodyPr>
            <a:normAutofit/>
          </a:bodyPr>
          <a:lstStyle/>
          <a:p>
            <a:r>
              <a:rPr lang="en-NZ" dirty="0" err="1"/>
              <a:t>Kommentare</a:t>
            </a:r>
            <a:r>
              <a:rPr lang="en-NZ" dirty="0"/>
              <a:t> </a:t>
            </a:r>
            <a:r>
              <a:rPr lang="en-NZ" dirty="0" err="1"/>
              <a:t>können</a:t>
            </a:r>
            <a:r>
              <a:rPr lang="en-NZ" dirty="0"/>
              <a:t> </a:t>
            </a:r>
            <a:r>
              <a:rPr lang="en-NZ" dirty="0" err="1"/>
              <a:t>verschachtelt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  <a:p>
            <a:r>
              <a:rPr lang="en-NZ" dirty="0"/>
              <a:t>Parent-</a:t>
            </a:r>
            <a:r>
              <a:rPr lang="en-NZ" dirty="0" err="1"/>
              <a:t>Kommentare</a:t>
            </a:r>
            <a:r>
              <a:rPr lang="en-NZ" dirty="0"/>
              <a:t> </a:t>
            </a:r>
            <a:r>
              <a:rPr lang="en-NZ" dirty="0" err="1"/>
              <a:t>müssen</a:t>
            </a:r>
            <a:r>
              <a:rPr lang="en-NZ" dirty="0"/>
              <a:t> </a:t>
            </a:r>
            <a:r>
              <a:rPr lang="en-NZ" dirty="0" err="1"/>
              <a:t>referenziert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  <a:p>
            <a:pPr lvl="1">
              <a:buFont typeface="Symbol" panose="05050102010706020507" pitchFamily="18" charset="2"/>
              <a:buChar char="-"/>
            </a:pPr>
            <a:r>
              <a:rPr lang="en-NZ" dirty="0"/>
              <a:t>SWAC </a:t>
            </a:r>
            <a:r>
              <a:rPr lang="en-NZ" dirty="0" err="1"/>
              <a:t>übernimmt</a:t>
            </a:r>
            <a:r>
              <a:rPr lang="en-NZ" dirty="0"/>
              <a:t> </a:t>
            </a:r>
            <a:r>
              <a:rPr lang="en-NZ" dirty="0" err="1"/>
              <a:t>rekursiven</a:t>
            </a:r>
            <a:r>
              <a:rPr lang="en-NZ" dirty="0"/>
              <a:t> </a:t>
            </a:r>
            <a:r>
              <a:rPr lang="en-NZ" dirty="0" err="1"/>
              <a:t>Aufruf</a:t>
            </a:r>
            <a:endParaRPr lang="en-NZ" dirty="0"/>
          </a:p>
          <a:p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28</a:t>
            </a:fld>
            <a:endParaRPr lang="de-DE"/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6D8A160-082B-4802-BCC8-63E68D790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148" y="2947142"/>
            <a:ext cx="6658904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30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Media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B48FF-D0DB-4239-BF7B-3AC940333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7804" y="2073804"/>
            <a:ext cx="5923327" cy="100985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NZ" dirty="0" err="1"/>
              <a:t>Vorher</a:t>
            </a:r>
            <a:r>
              <a:rPr lang="en-NZ" dirty="0"/>
              <a:t>	Media n : 1 </a:t>
            </a:r>
            <a:r>
              <a:rPr lang="en-NZ" dirty="0" err="1"/>
              <a:t>ObservedObject</a:t>
            </a:r>
            <a:endParaRPr lang="en-NZ" dirty="0"/>
          </a:p>
          <a:p>
            <a:pPr marL="0" indent="0">
              <a:buNone/>
            </a:pPr>
            <a:r>
              <a:rPr lang="en-NZ" dirty="0" err="1"/>
              <a:t>Ziel</a:t>
            </a:r>
            <a:r>
              <a:rPr lang="en-NZ" dirty="0"/>
              <a:t>		Media n : m </a:t>
            </a:r>
            <a:r>
              <a:rPr lang="en-NZ" dirty="0" err="1"/>
              <a:t>ObservedObject</a:t>
            </a:r>
            <a:endParaRPr lang="en-NZ" dirty="0"/>
          </a:p>
          <a:p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29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69F6777-DAC5-4237-8396-8FB8169A6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38" y="4768978"/>
            <a:ext cx="5811061" cy="400106"/>
          </a:xfrm>
          <a:prstGeom prst="rect">
            <a:avLst/>
          </a:prstGeom>
        </p:spPr>
      </p:pic>
      <p:pic>
        <p:nvPicPr>
          <p:cNvPr id="10" name="Grafik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4490D41-80A0-4C33-A2CF-D3BAF9AE9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416" y="3911608"/>
            <a:ext cx="3296110" cy="211484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93B4C1D-B2B1-4CB0-A814-2A2B5321822F}"/>
              </a:ext>
            </a:extLst>
          </p:cNvPr>
          <p:cNvSpPr txBox="1"/>
          <p:nvPr/>
        </p:nvSpPr>
        <p:spPr>
          <a:xfrm>
            <a:off x="989811" y="4222388"/>
            <a:ext cx="4999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Neuer Verweis in </a:t>
            </a:r>
            <a:r>
              <a:rPr lang="de-DE" dirty="0" err="1"/>
              <a:t>TblMedia</a:t>
            </a:r>
            <a:r>
              <a:rPr lang="de-DE" dirty="0"/>
              <a:t> und </a:t>
            </a:r>
            <a:r>
              <a:rPr lang="de-DE" dirty="0" err="1"/>
              <a:t>TblObservedObject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2DBCF64-5F28-4D8C-B161-9DE6DFAB4E36}"/>
              </a:ext>
            </a:extLst>
          </p:cNvPr>
          <p:cNvSpPr txBox="1"/>
          <p:nvPr/>
        </p:nvSpPr>
        <p:spPr>
          <a:xfrm>
            <a:off x="7416801" y="3429000"/>
            <a:ext cx="4296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n:m Verbindung herstellen in der </a:t>
            </a:r>
            <a:r>
              <a:rPr lang="de-DE" dirty="0" err="1"/>
              <a:t>Join</a:t>
            </a:r>
            <a:r>
              <a:rPr lang="de-DE" dirty="0"/>
              <a:t>-Entity</a:t>
            </a:r>
          </a:p>
        </p:txBody>
      </p:sp>
    </p:spTree>
    <p:extLst>
      <p:ext uri="{BB962C8B-B14F-4D97-AF65-F5344CB8AC3E}">
        <p14:creationId xmlns:p14="http://schemas.microsoft.com/office/powerpoint/2010/main" val="333938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Projektbeschreibung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3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022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View Requests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30</a:t>
            </a:fld>
            <a:endParaRPr lang="de-DE"/>
          </a:p>
        </p:txBody>
      </p:sp>
      <p:pic>
        <p:nvPicPr>
          <p:cNvPr id="13" name="Grafik 1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8DEC07D-47B3-4C2C-8979-5804656B7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030" y="2903019"/>
            <a:ext cx="6768740" cy="301749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30BC66D-03A0-4C1B-9A50-E7476EEBEA24}"/>
              </a:ext>
            </a:extLst>
          </p:cNvPr>
          <p:cNvSpPr txBox="1"/>
          <p:nvPr/>
        </p:nvSpPr>
        <p:spPr>
          <a:xfrm>
            <a:off x="931321" y="1934832"/>
            <a:ext cx="47069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t.dataset</a:t>
            </a:r>
            <a:r>
              <a:rPr lang="en-US" dirty="0"/>
              <a:t>, COUNT(id) AS </a:t>
            </a:r>
            <a:r>
              <a:rPr lang="en-US" dirty="0" err="1"/>
              <a:t>view_count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TblObservedObjectDataSetViewRequest</a:t>
            </a:r>
            <a:r>
              <a:rPr lang="en-US" dirty="0"/>
              <a:t> t</a:t>
            </a:r>
          </a:p>
          <a:p>
            <a:r>
              <a:rPr lang="en-US" dirty="0"/>
              <a:t>WHERE t.id = :id</a:t>
            </a:r>
          </a:p>
          <a:p>
            <a:r>
              <a:rPr lang="en-US" dirty="0"/>
              <a:t>GROUP BY </a:t>
            </a:r>
            <a:r>
              <a:rPr lang="en-US" dirty="0" err="1"/>
              <a:t>t.dataset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view_count</a:t>
            </a:r>
            <a:r>
              <a:rPr lang="en-US" dirty="0"/>
              <a:t> DESC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0CCF971-9740-4C60-B819-C327D7CC14B9}"/>
              </a:ext>
            </a:extLst>
          </p:cNvPr>
          <p:cNvSpPr txBox="1"/>
          <p:nvPr/>
        </p:nvSpPr>
        <p:spPr>
          <a:xfrm>
            <a:off x="1477818" y="1565500"/>
            <a:ext cx="343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Query zu „</a:t>
            </a:r>
            <a:r>
              <a:rPr lang="de-DE" u="sng" dirty="0" err="1"/>
              <a:t>getMostViewedByOoId</a:t>
            </a:r>
            <a:r>
              <a:rPr lang="de-DE" u="sng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459681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View Requests II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31</a:t>
            </a:fld>
            <a:endParaRPr lang="de-DE"/>
          </a:p>
        </p:txBody>
      </p:sp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84480C7-A7BE-4603-8078-0594808F9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1022"/>
            <a:ext cx="6887536" cy="277216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1D64D27-CB0E-48C8-BDC5-E2E4F5AD8D9E}"/>
              </a:ext>
            </a:extLst>
          </p:cNvPr>
          <p:cNvSpPr txBox="1"/>
          <p:nvPr/>
        </p:nvSpPr>
        <p:spPr>
          <a:xfrm>
            <a:off x="1023568" y="2404653"/>
            <a:ext cx="6949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Holen der einzelnen Datensätze - Individuelle Query für jeden Datensatz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800D383-B01F-4C07-BDBE-7459A0254FA2}"/>
              </a:ext>
            </a:extLst>
          </p:cNvPr>
          <p:cNvSpPr txBox="1"/>
          <p:nvPr/>
        </p:nvSpPr>
        <p:spPr>
          <a:xfrm>
            <a:off x="8397541" y="4327103"/>
            <a:ext cx="29562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WHERE </a:t>
            </a:r>
            <a:r>
              <a:rPr lang="de-DE" dirty="0" err="1"/>
              <a:t>id</a:t>
            </a:r>
            <a:r>
              <a:rPr lang="de-DE" dirty="0"/>
              <a:t> = :</a:t>
            </a:r>
            <a:r>
              <a:rPr lang="de-DE" dirty="0" err="1"/>
              <a:t>id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Mögliche Lösung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WHERE </a:t>
            </a:r>
            <a:r>
              <a:rPr lang="de-DE" dirty="0" err="1"/>
              <a:t>id</a:t>
            </a:r>
            <a:r>
              <a:rPr lang="de-DE" dirty="0"/>
              <a:t> IN (:id0, :id1, …)</a:t>
            </a:r>
          </a:p>
        </p:txBody>
      </p:sp>
    </p:spTree>
    <p:extLst>
      <p:ext uri="{BB962C8B-B14F-4D97-AF65-F5344CB8AC3E}">
        <p14:creationId xmlns:p14="http://schemas.microsoft.com/office/powerpoint/2010/main" val="2359763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Ausblick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und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Fazit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32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980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Fertigstellung der Moduldetailseite</a:t>
            </a:r>
          </a:p>
          <a:p>
            <a:r>
              <a:rPr lang="de-DE" dirty="0"/>
              <a:t>Modul-Upload Seite</a:t>
            </a:r>
          </a:p>
          <a:p>
            <a:r>
              <a:rPr lang="de-DE" dirty="0"/>
              <a:t>Dokumentation</a:t>
            </a:r>
          </a:p>
          <a:p>
            <a:r>
              <a:rPr lang="de-DE" dirty="0"/>
              <a:t>Projektbericht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423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Erstellung des Grob- und Feinkonzepts zu Beginn war sehr hilfreich</a:t>
            </a:r>
          </a:p>
          <a:p>
            <a:r>
              <a:rPr lang="de-DE" dirty="0"/>
              <a:t>Kommunikation im Team und Gruppendynamik war gut</a:t>
            </a:r>
          </a:p>
          <a:p>
            <a:r>
              <a:rPr lang="de-DE" dirty="0"/>
              <a:t>Planung war zum Teil schwierig</a:t>
            </a:r>
          </a:p>
          <a:p>
            <a:r>
              <a:rPr lang="de-DE"/>
              <a:t>Missverständnisse bei den Anforderungen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45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6376-BDA9-42B0-B399-BBF455FE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NZ"/>
              <a:t>Projektbeschreibung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AFCDA-66B7-4892-8C91-69D5101FD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/>
              <a:t>PV-</a:t>
            </a:r>
            <a:r>
              <a:rPr lang="en-NZ" dirty="0" err="1"/>
              <a:t>Modulportal</a:t>
            </a:r>
            <a:r>
              <a:rPr lang="en-NZ" dirty="0"/>
              <a:t> </a:t>
            </a:r>
            <a:r>
              <a:rPr lang="en-NZ" dirty="0" err="1"/>
              <a:t>zum</a:t>
            </a:r>
            <a:r>
              <a:rPr lang="en-NZ" dirty="0"/>
              <a:t> </a:t>
            </a:r>
            <a:r>
              <a:rPr lang="en-NZ" dirty="0" err="1"/>
              <a:t>Vergleichen</a:t>
            </a:r>
            <a:r>
              <a:rPr lang="en-NZ" dirty="0"/>
              <a:t> von </a:t>
            </a:r>
            <a:r>
              <a:rPr lang="en-NZ" dirty="0" err="1"/>
              <a:t>Kennlinien</a:t>
            </a:r>
            <a:endParaRPr lang="en-NZ" dirty="0"/>
          </a:p>
          <a:p>
            <a:pPr lvl="1"/>
            <a:r>
              <a:rPr lang="en-NZ" dirty="0" err="1"/>
              <a:t>Erfassen</a:t>
            </a:r>
            <a:endParaRPr lang="en-NZ" dirty="0"/>
          </a:p>
          <a:p>
            <a:pPr lvl="1"/>
            <a:r>
              <a:rPr lang="en-NZ" dirty="0" err="1"/>
              <a:t>Vergleichen</a:t>
            </a:r>
            <a:endParaRPr lang="en-NZ" dirty="0"/>
          </a:p>
          <a:p>
            <a:pPr lvl="1"/>
            <a:r>
              <a:rPr lang="en-NZ" dirty="0" err="1"/>
              <a:t>Statistiken</a:t>
            </a:r>
            <a:endParaRPr lang="en-NZ" dirty="0"/>
          </a:p>
          <a:p>
            <a:pPr lvl="1"/>
            <a:r>
              <a:rPr lang="en-NZ" dirty="0" err="1"/>
              <a:t>Diskussionen</a:t>
            </a:r>
            <a:endParaRPr lang="en-NZ" dirty="0"/>
          </a:p>
          <a:p>
            <a:pPr lvl="1"/>
            <a:r>
              <a:rPr lang="en-NZ" dirty="0"/>
              <a:t>Downloads</a:t>
            </a:r>
          </a:p>
          <a:p>
            <a:r>
              <a:rPr lang="en-NZ" dirty="0" err="1"/>
              <a:t>Übersichtsseite</a:t>
            </a:r>
            <a:endParaRPr lang="en-NZ" dirty="0"/>
          </a:p>
          <a:p>
            <a:r>
              <a:rPr lang="en-NZ" dirty="0" err="1"/>
              <a:t>Detailseite</a:t>
            </a:r>
            <a:endParaRPr lang="en-NZ" dirty="0"/>
          </a:p>
          <a:p>
            <a:r>
              <a:rPr lang="en-NZ" dirty="0" err="1"/>
              <a:t>Suche</a:t>
            </a:r>
            <a:endParaRPr lang="en-NZ" dirty="0"/>
          </a:p>
          <a:p>
            <a:r>
              <a:rPr lang="en-NZ" dirty="0" err="1"/>
              <a:t>Uploadseite</a:t>
            </a:r>
            <a:endParaRPr lang="en-NZ" dirty="0"/>
          </a:p>
          <a:p>
            <a:pPr lvl="1"/>
            <a:r>
              <a:rPr lang="en-NZ" dirty="0"/>
              <a:t>Nach </a:t>
            </a:r>
            <a:r>
              <a:rPr lang="en-NZ" dirty="0" err="1"/>
              <a:t>Planung</a:t>
            </a:r>
            <a:r>
              <a:rPr lang="en-NZ" dirty="0"/>
              <a:t> </a:t>
            </a:r>
            <a:r>
              <a:rPr lang="en-NZ" dirty="0" err="1"/>
              <a:t>noch</a:t>
            </a:r>
            <a:r>
              <a:rPr lang="en-NZ" dirty="0"/>
              <a:t> </a:t>
            </a:r>
            <a:r>
              <a:rPr lang="en-NZ" dirty="0" err="1"/>
              <a:t>ausstehend</a:t>
            </a:r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B4AEF-1956-4FA4-AF17-52F5FA22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CE355-2B04-4F17-8E3C-AE813E70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415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DA76-FBA9-4255-9F8F-DBD2A5E20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NZ" dirty="0" err="1"/>
              <a:t>Übersichtsseite</a:t>
            </a:r>
            <a:endParaRPr lang="en-NZ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EF1177-6BDC-4C82-AAB5-58804151F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89" y="2234882"/>
            <a:ext cx="5723473" cy="3305306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C7976-7264-4148-AD03-59E4B4F7C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111" y="2279151"/>
            <a:ext cx="4114800" cy="3387145"/>
          </a:xfrm>
        </p:spPr>
        <p:txBody>
          <a:bodyPr anchor="ctr">
            <a:normAutofit/>
          </a:bodyPr>
          <a:lstStyle/>
          <a:p>
            <a:r>
              <a:rPr lang="en-NZ" sz="2400" dirty="0" err="1"/>
              <a:t>Übersicht</a:t>
            </a:r>
            <a:r>
              <a:rPr lang="en-NZ" sz="2400" dirty="0"/>
              <a:t> nach:</a:t>
            </a:r>
          </a:p>
          <a:p>
            <a:pPr lvl="1"/>
            <a:r>
              <a:rPr lang="en-NZ" dirty="0" err="1"/>
              <a:t>Neuste</a:t>
            </a:r>
            <a:endParaRPr lang="en-NZ" dirty="0"/>
          </a:p>
          <a:p>
            <a:pPr lvl="1"/>
            <a:r>
              <a:rPr lang="en-NZ" dirty="0"/>
              <a:t>Am </a:t>
            </a:r>
            <a:r>
              <a:rPr lang="en-NZ" dirty="0" err="1"/>
              <a:t>meisten</a:t>
            </a:r>
            <a:r>
              <a:rPr lang="en-NZ" dirty="0"/>
              <a:t> </a:t>
            </a:r>
            <a:r>
              <a:rPr lang="en-NZ" dirty="0" err="1"/>
              <a:t>gesucht</a:t>
            </a:r>
            <a:endParaRPr lang="en-NZ" dirty="0"/>
          </a:p>
          <a:p>
            <a:pPr lvl="1"/>
            <a:r>
              <a:rPr lang="en-NZ" dirty="0"/>
              <a:t>Am </a:t>
            </a:r>
            <a:r>
              <a:rPr lang="en-NZ" dirty="0" err="1"/>
              <a:t>meisten</a:t>
            </a:r>
            <a:r>
              <a:rPr lang="en-NZ" dirty="0"/>
              <a:t> </a:t>
            </a:r>
            <a:r>
              <a:rPr lang="en-NZ" dirty="0" err="1"/>
              <a:t>kommentiert</a:t>
            </a:r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0C278-526A-4003-B85A-72429B34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prstClr val="black">
                    <a:tint val="75000"/>
                  </a:prstClr>
                </a:solidFill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E81ED-7F21-418B-B91B-7B27BAA6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9E759D-A893-4B96-8B48-96EE547EBC41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505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DBBA-40E4-45A3-ACD0-6F25C32B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NZ"/>
              <a:t>Suche</a:t>
            </a:r>
            <a:endParaRPr lang="en-NZ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8D9439-AB1B-4EEA-8BA5-227492613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475" y="2311687"/>
            <a:ext cx="5633493" cy="3239259"/>
          </a:xfrm>
          <a:prstGeom prst="rect">
            <a:avLst/>
          </a:prstGeom>
        </p:spPr>
      </p:pic>
      <p:sp>
        <p:nvSpPr>
          <p:cNvPr id="19" name="Freeform: Shape 15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0673C7-CB6D-4F67-ABF0-DE2C50E5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NZ" sz="2400"/>
              <a:t>Suche nach Hersteller über Alphabetleiste</a:t>
            </a:r>
          </a:p>
          <a:p>
            <a:r>
              <a:rPr lang="en-NZ" sz="2400"/>
              <a:t>Volltextsuche nach Modulnamen und Hersteller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01347-E5AB-4A86-8D5E-33FABF95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prstClr val="black">
                    <a:tint val="75000"/>
                  </a:prstClr>
                </a:solidFill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F682C-D2C9-4003-BF7F-EDBFC5A4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9E759D-A893-4B96-8B48-96EE547EBC41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298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8FAAD-55D4-4F7B-A3E3-56C2607E5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NZ" dirty="0" err="1"/>
              <a:t>Detailseite</a:t>
            </a:r>
            <a:endParaRPr lang="en-NZ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2E2C0D-B957-49ED-A36D-F2E34026D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147" y="2421575"/>
            <a:ext cx="5685323" cy="2970581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DC07883-6FEB-4246-BFE9-889DDCF1D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Detaillierte</a:t>
            </a:r>
            <a:r>
              <a:rPr lang="en-US" sz="2400" dirty="0"/>
              <a:t> </a:t>
            </a:r>
            <a:r>
              <a:rPr lang="en-US" sz="2400" dirty="0" err="1"/>
              <a:t>Informationen</a:t>
            </a:r>
            <a:endParaRPr lang="en-US" sz="2400" dirty="0"/>
          </a:p>
          <a:p>
            <a:r>
              <a:rPr lang="en-US" sz="2400" dirty="0" err="1"/>
              <a:t>Kennlinien</a:t>
            </a:r>
            <a:endParaRPr lang="en-US" sz="2400" dirty="0"/>
          </a:p>
          <a:p>
            <a:r>
              <a:rPr lang="en-US" sz="2400" dirty="0" err="1"/>
              <a:t>Fehleranalyse</a:t>
            </a:r>
            <a:endParaRPr lang="en-US" sz="2400" dirty="0"/>
          </a:p>
          <a:p>
            <a:r>
              <a:rPr lang="en-US" sz="2400" dirty="0"/>
              <a:t>Downloads</a:t>
            </a:r>
          </a:p>
          <a:p>
            <a:r>
              <a:rPr lang="en-US" sz="2400" dirty="0" err="1"/>
              <a:t>Diskussionen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639C5-FA60-4BF7-98BA-05F37531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prstClr val="black">
                    <a:tint val="75000"/>
                  </a:prstClr>
                </a:solidFill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93915-6888-4B2E-A7DB-162E0D0C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9E759D-A893-4B96-8B48-96EE547EBC41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EC7CB5C-2C3D-4A9E-BB5E-032FF2465606}"/>
              </a:ext>
            </a:extLst>
          </p:cNvPr>
          <p:cNvSpPr txBox="1"/>
          <p:nvPr/>
        </p:nvSpPr>
        <p:spPr>
          <a:xfrm>
            <a:off x="2910515" y="1167320"/>
            <a:ext cx="293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pic>
        <p:nvPicPr>
          <p:cNvPr id="3" name="Picture 2" descr="A picture containing implement, pencil, computer, sitting&#10;&#10;Description automatically generated">
            <a:extLst>
              <a:ext uri="{FF2B5EF4-FFF2-40B4-BE49-F238E27FC236}">
                <a16:creationId xmlns:a16="http://schemas.microsoft.com/office/drawing/2014/main" id="{EAC737AC-7EDE-4FC3-BCB3-AD1B0ED862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187"/>
            <a:ext cx="12192000" cy="665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Vorstellung der Gruppe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9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759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1089</Words>
  <Application>Microsoft Office PowerPoint</Application>
  <PresentationFormat>Widescreen</PresentationFormat>
  <Paragraphs>211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Symbol</vt:lpstr>
      <vt:lpstr>Times New Roman</vt:lpstr>
      <vt:lpstr>Wingdings</vt:lpstr>
      <vt:lpstr>1_Office Theme</vt:lpstr>
      <vt:lpstr>PV-Modulportal</vt:lpstr>
      <vt:lpstr>Inhaltsverzeichnis</vt:lpstr>
      <vt:lpstr>Projektbeschreibung</vt:lpstr>
      <vt:lpstr>Projektbeschreibung</vt:lpstr>
      <vt:lpstr>Übersichtsseite</vt:lpstr>
      <vt:lpstr>Suche</vt:lpstr>
      <vt:lpstr>Detailseite</vt:lpstr>
      <vt:lpstr>PowerPoint Presentation</vt:lpstr>
      <vt:lpstr>Vorstellung der Gruppe</vt:lpstr>
      <vt:lpstr>Theoretische Grundlagen</vt:lpstr>
      <vt:lpstr>Theoretische Grundlagen  -  Begriffe</vt:lpstr>
      <vt:lpstr>Theoretische Grundlagen  -  Hellkennlinien</vt:lpstr>
      <vt:lpstr>Theoretische Grundlagen  -  Dunkelkennlinien</vt:lpstr>
      <vt:lpstr>Theoretische Grundlagen    -  Vergleich Nutzen</vt:lpstr>
      <vt:lpstr>Konzeptionelle Arbeiten</vt:lpstr>
      <vt:lpstr>Konzeptionelle Arbeiten  -  Suche &amp; View Requests</vt:lpstr>
      <vt:lpstr>Konzeptionelle Arbeiten   -  Kommentare</vt:lpstr>
      <vt:lpstr>Konzeptionelle Arbeiten   -  Medien</vt:lpstr>
      <vt:lpstr>Konzeptionelle Arbeiten   -  Gesamt (alt)</vt:lpstr>
      <vt:lpstr>Konzeptionelle Arbeiten   -  Gesamt (neu)</vt:lpstr>
      <vt:lpstr>PowerPoint Presentation</vt:lpstr>
      <vt:lpstr>SW-Architektur</vt:lpstr>
      <vt:lpstr>Codeimplementierungen</vt:lpstr>
      <vt:lpstr>Codeimplementierungen    –  Handling der          Suchergebnisse</vt:lpstr>
      <vt:lpstr>Codeimplementierungen    –  Ändern von        Queryparametern</vt:lpstr>
      <vt:lpstr>Codeimplementierungen  –  Backend        Suche I</vt:lpstr>
      <vt:lpstr>Codeimplementierungen  –  Backend        Suche II</vt:lpstr>
      <vt:lpstr>Codeimplementierungen  –  Backend        Kommentare</vt:lpstr>
      <vt:lpstr>Codeimplementierungen  –  Backend        Media</vt:lpstr>
      <vt:lpstr>Codeimplementierungen  –  Backend        View Requests</vt:lpstr>
      <vt:lpstr>Codeimplementierungen  –  Backend        View Requests II</vt:lpstr>
      <vt:lpstr>Ausblick und Fazit</vt:lpstr>
      <vt:lpstr>Ausblick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PV-Modulportal</dc:title>
  <dc:creator>viddie</dc:creator>
  <cp:lastModifiedBy>Moritz Withöft</cp:lastModifiedBy>
  <cp:revision>5</cp:revision>
  <dcterms:created xsi:type="dcterms:W3CDTF">2019-12-10T00:26:57Z</dcterms:created>
  <dcterms:modified xsi:type="dcterms:W3CDTF">2019-12-10T08:04:55Z</dcterms:modified>
</cp:coreProperties>
</file>