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7" r:id="rId4"/>
    <p:sldId id="271" r:id="rId5"/>
    <p:sldId id="275" r:id="rId6"/>
    <p:sldId id="272" r:id="rId7"/>
    <p:sldId id="258" r:id="rId8"/>
    <p:sldId id="260" r:id="rId9"/>
    <p:sldId id="259" r:id="rId10"/>
    <p:sldId id="270" r:id="rId11"/>
    <p:sldId id="269" r:id="rId12"/>
    <p:sldId id="266" r:id="rId13"/>
    <p:sldId id="265" r:id="rId14"/>
    <p:sldId id="261" r:id="rId15"/>
    <p:sldId id="262" r:id="rId16"/>
    <p:sldId id="263" r:id="rId17"/>
    <p:sldId id="264" r:id="rId18"/>
    <p:sldId id="268" r:id="rId19"/>
    <p:sldId id="27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45" d="100"/>
          <a:sy n="245" d="100"/>
        </p:scale>
        <p:origin x="3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F0B9D-593F-4369-8024-5204E828AC76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849D4-3324-4FF6-8AE8-B1DC025173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9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49D4-3324-4FF6-8AE8-B1DC0251737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00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1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9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2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46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76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23.10.2019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30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23.10.2019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76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23.10.2019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09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23.10.2019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49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23.10.2019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36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23.10.2019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9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23.10.2019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63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 dirty="0"/>
              <a:t>PV-</a:t>
            </a:r>
            <a:r>
              <a:rPr lang="en-NZ" sz="4000" dirty="0" err="1"/>
              <a:t>Modulportal</a:t>
            </a:r>
            <a:endParaRPr lang="de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B44E-95F9-46BE-B3B0-76D9329E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Klassendiagramm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717A-70DB-420F-AD05-EF1325DE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7B870-4BD0-4438-BF0D-4E6C96BE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CA952-DDF4-451A-81B5-52DC3286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33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9976-71E4-46C9-8940-3A5B3FDD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Sequenzdiagramm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8919-69CF-492A-90C1-3006BB23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A1E72-ECFD-475F-B214-EC3742EB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5A3AB-5541-4569-B8D8-BACB4AFC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5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5C52-84F6-4587-9BCD-038E7093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Architektur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793A84-3F72-4C91-A48B-DD4AB4EC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9780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Backend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Java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SmartMonitoring</a:t>
            </a:r>
            <a:r>
              <a:rPr lang="en-NZ" dirty="0"/>
              <a:t> </a:t>
            </a:r>
          </a:p>
          <a:p>
            <a:pPr marL="914400" lvl="2" indent="0">
              <a:buNone/>
            </a:pPr>
            <a:r>
              <a:rPr lang="en-NZ" dirty="0"/>
              <a:t>    Backend (REST, JPA, Hibernate)</a:t>
            </a:r>
          </a:p>
          <a:p>
            <a:pPr lvl="2"/>
            <a:r>
              <a:rPr lang="en-NZ" dirty="0"/>
              <a:t>PostgreSQL </a:t>
            </a:r>
            <a:r>
              <a:rPr lang="en-NZ" dirty="0" err="1"/>
              <a:t>Datenbank</a:t>
            </a:r>
            <a:endParaRPr lang="en-NZ" dirty="0"/>
          </a:p>
          <a:p>
            <a:pPr lvl="2"/>
            <a:endParaRPr lang="de-DE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0E078E16-2FE1-4F5F-8D2E-1D82437D0BD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dirty="0"/>
              <a:t>Frontend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HTML</a:t>
            </a:r>
          </a:p>
          <a:p>
            <a:pPr lvl="2"/>
            <a:r>
              <a:rPr lang="en-NZ" dirty="0"/>
              <a:t>CSS</a:t>
            </a:r>
          </a:p>
          <a:p>
            <a:pPr lvl="2"/>
            <a:r>
              <a:rPr lang="en-NZ" dirty="0"/>
              <a:t>JavaScript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Komponenten</a:t>
            </a:r>
            <a:r>
              <a:rPr lang="en-NZ" dirty="0"/>
              <a:t> von SWAC</a:t>
            </a:r>
          </a:p>
          <a:p>
            <a:pPr lvl="1"/>
            <a:endParaRPr lang="en-NZ" dirty="0"/>
          </a:p>
          <a:p>
            <a:pPr lvl="2"/>
            <a:endParaRPr lang="de-DE" dirty="0"/>
          </a:p>
        </p:txBody>
      </p:sp>
      <p:pic>
        <p:nvPicPr>
          <p:cNvPr id="4098" name="Picture 2" descr="Image result for java">
            <a:extLst>
              <a:ext uri="{FF2B5EF4-FFF2-40B4-BE49-F238E27FC236}">
                <a16:creationId xmlns:a16="http://schemas.microsoft.com/office/drawing/2014/main" id="{C5566FCF-4A88-4F9C-B530-8AC9550E7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306" y="5443243"/>
            <a:ext cx="484494" cy="88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hibernate">
            <a:extLst>
              <a:ext uri="{FF2B5EF4-FFF2-40B4-BE49-F238E27FC236}">
                <a16:creationId xmlns:a16="http://schemas.microsoft.com/office/drawing/2014/main" id="{8111C7FF-7E14-4D4C-833E-3E26A1E2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960" y="5510017"/>
            <a:ext cx="819346" cy="8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ostgre">
            <a:extLst>
              <a:ext uri="{FF2B5EF4-FFF2-40B4-BE49-F238E27FC236}">
                <a16:creationId xmlns:a16="http://schemas.microsoft.com/office/drawing/2014/main" id="{C34F0C44-1D14-4C8C-BDE2-512FD1BC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13" y="5647502"/>
            <a:ext cx="819347" cy="84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JS">
            <a:extLst>
              <a:ext uri="{FF2B5EF4-FFF2-40B4-BE49-F238E27FC236}">
                <a16:creationId xmlns:a16="http://schemas.microsoft.com/office/drawing/2014/main" id="{1F7DFBFE-8410-4919-87AE-1AE0915A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47502"/>
            <a:ext cx="848461" cy="84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HTML">
            <a:extLst>
              <a:ext uri="{FF2B5EF4-FFF2-40B4-BE49-F238E27FC236}">
                <a16:creationId xmlns:a16="http://schemas.microsoft.com/office/drawing/2014/main" id="{875ED7E3-294D-4358-ABF4-9BB48BD1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61" y="5438349"/>
            <a:ext cx="1178351" cy="11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CSS">
            <a:extLst>
              <a:ext uri="{FF2B5EF4-FFF2-40B4-BE49-F238E27FC236}">
                <a16:creationId xmlns:a16="http://schemas.microsoft.com/office/drawing/2014/main" id="{286DDF16-867F-464D-B791-E1985848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55" y="5438349"/>
            <a:ext cx="859328" cy="12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F33CCDD-795D-4350-838F-8FAFB293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6B9846D-45B6-4896-BFB4-5E01D7A6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E263-5C61-4B97-9259-E3C5D3BD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Architektur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B5BC0F-CB3E-44CF-8108-24D35D39A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19" y="1337200"/>
            <a:ext cx="8927762" cy="533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1387B-BB08-4F8C-95BA-755559DB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8F733-C7FE-465F-846A-7E67DA4B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96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CE42-6213-4998-856D-B7DDC5C8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Mockup</a:t>
            </a:r>
            <a:r>
              <a:rPr lang="en-NZ" dirty="0"/>
              <a:t> – </a:t>
            </a:r>
            <a:r>
              <a:rPr lang="en-NZ" dirty="0" err="1"/>
              <a:t>Startseite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4F45-039F-4D61-B82A-F64FCBF1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5" y="1383766"/>
            <a:ext cx="6256889" cy="539611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32E01D5-0763-4FB5-80FC-EB13C3C0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4D365C7-CFBB-4EC4-9A47-9EDBEC46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34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1344-DCFC-40C8-AFD0-BEC393E9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Mockup</a:t>
            </a:r>
            <a:r>
              <a:rPr lang="en-NZ" dirty="0"/>
              <a:t> – </a:t>
            </a:r>
            <a:r>
              <a:rPr lang="en-NZ" dirty="0" err="1"/>
              <a:t>Modulsuche</a:t>
            </a:r>
            <a:r>
              <a:rPr lang="en-NZ" dirty="0"/>
              <a:t> – </a:t>
            </a:r>
            <a:r>
              <a:rPr lang="en-NZ" dirty="0" err="1"/>
              <a:t>Liste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0ABF4-0D4A-4BAC-83AA-9D5194EF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15" y="1308205"/>
            <a:ext cx="6212969" cy="535293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4F83-AF3E-4174-8D2D-8C3AE882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4A65-4646-44A0-8EF9-F9E03EE5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3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0646-6CBE-4D32-8B62-78D00791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Mockup</a:t>
            </a:r>
            <a:r>
              <a:rPr lang="en-NZ" dirty="0"/>
              <a:t> – </a:t>
            </a:r>
            <a:r>
              <a:rPr lang="en-NZ" dirty="0" err="1"/>
              <a:t>Modulsuche</a:t>
            </a:r>
            <a:r>
              <a:rPr lang="en-NZ" dirty="0"/>
              <a:t> – </a:t>
            </a:r>
            <a:r>
              <a:rPr lang="en-NZ" dirty="0" err="1"/>
              <a:t>Suchergebnisse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5162C-232F-4640-AB3B-0D2AD80B6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148" y="1333949"/>
            <a:ext cx="6283703" cy="541704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7CEDC-2150-46B6-960A-D6378D95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E7C1-3ECC-497D-BC00-077B88D2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68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F5F8-AE9C-40A3-8595-E4341D4D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Mockup</a:t>
            </a:r>
            <a:r>
              <a:rPr lang="en-NZ" dirty="0"/>
              <a:t> – </a:t>
            </a:r>
            <a:r>
              <a:rPr lang="en-NZ" dirty="0" err="1"/>
              <a:t>Modulseite</a:t>
            </a:r>
            <a:r>
              <a:rPr lang="en-NZ" dirty="0"/>
              <a:t> – </a:t>
            </a:r>
            <a:r>
              <a:rPr lang="en-NZ" dirty="0" err="1"/>
              <a:t>Kennlinien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0D016-8D31-4242-804A-3A3E33793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97" y="1350469"/>
            <a:ext cx="6077605" cy="524632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4A24-4107-4805-9644-AA48B7F0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EBA4-8509-4309-9721-5ED3E4D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445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DA4F-40A5-49BB-B323-D3F19CB5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Vorgehensmodell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9EB10-E00D-4AC8-B514-39D5AF6C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3A7EA-EFF0-4442-99E2-6F930F8B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18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1D100-C2E4-44C4-BC8E-BC4292E3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Kanban mit </a:t>
            </a:r>
            <a:r>
              <a:rPr lang="de-DE" sz="2400" b="1" dirty="0" err="1"/>
              <a:t>Kanbanboard</a:t>
            </a:r>
            <a:endParaRPr lang="de-DE" sz="2400" b="1" dirty="0"/>
          </a:p>
          <a:p>
            <a:pPr marL="0" indent="0">
              <a:buNone/>
            </a:pPr>
            <a:endParaRPr lang="de-DE" sz="2200" dirty="0"/>
          </a:p>
          <a:p>
            <a:r>
              <a:rPr lang="de-DE" sz="2400" dirty="0"/>
              <a:t>Agile Planung</a:t>
            </a:r>
          </a:p>
          <a:p>
            <a:r>
              <a:rPr lang="de-DE" sz="2400" dirty="0"/>
              <a:t>Flexibles Reagieren auf Änderungen</a:t>
            </a:r>
          </a:p>
          <a:p>
            <a:r>
              <a:rPr lang="de-DE" sz="2400" dirty="0"/>
              <a:t>Paralleles Arbeiten</a:t>
            </a:r>
          </a:p>
          <a:p>
            <a:r>
              <a:rPr lang="de-DE" sz="2400" dirty="0"/>
              <a:t>Einfachere Koordinierung</a:t>
            </a:r>
          </a:p>
          <a:p>
            <a:pPr lvl="1"/>
            <a:endParaRPr lang="de-DE" sz="2200" dirty="0"/>
          </a:p>
        </p:txBody>
      </p:sp>
      <p:pic>
        <p:nvPicPr>
          <p:cNvPr id="5124" name="Picture 4" descr="Image result for kanban vorgehensmodell">
            <a:extLst>
              <a:ext uri="{FF2B5EF4-FFF2-40B4-BE49-F238E27FC236}">
                <a16:creationId xmlns:a16="http://schemas.microsoft.com/office/drawing/2014/main" id="{34554836-711E-4196-81B8-1E117EAA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825625"/>
            <a:ext cx="56769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4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392-B35F-476E-ACD9-9FD530C3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Datenbankdesign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2DAD-1800-4DF2-97CF-050CF5AB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ModulTyp</a:t>
            </a:r>
            <a:endParaRPr lang="de-DE" dirty="0"/>
          </a:p>
          <a:p>
            <a:pPr lvl="1"/>
            <a:r>
              <a:rPr lang="de-DE" dirty="0"/>
              <a:t>ID, Hersteller, Typ, Nennleistung, Zelltyp, Anzahl Zellen, </a:t>
            </a:r>
            <a:r>
              <a:rPr lang="de-DE" dirty="0" err="1"/>
              <a:t>Zellgroesse</a:t>
            </a:r>
            <a:r>
              <a:rPr lang="de-DE" dirty="0"/>
              <a:t>, Anzahl Zellstrings, </a:t>
            </a:r>
            <a:r>
              <a:rPr lang="de-DE" dirty="0" err="1"/>
              <a:t>SpannungMPP</a:t>
            </a:r>
            <a:r>
              <a:rPr lang="de-DE" dirty="0"/>
              <a:t>, Systemspannung, Leerlaufspannung, TK Leerlaufspannung, Strom im MPP, TK Leistung, Kurzschlussstrom, TK Kurzschlussstrom, </a:t>
            </a:r>
            <a:r>
              <a:rPr lang="de-DE" dirty="0" err="1"/>
              <a:t>Hoehe</a:t>
            </a:r>
            <a:r>
              <a:rPr lang="de-DE" dirty="0"/>
              <a:t>, Breite, Tiefe, Gewicht, Rahmung, </a:t>
            </a:r>
            <a:r>
              <a:rPr lang="de-DE" dirty="0" err="1"/>
              <a:t>Glasstaerke</a:t>
            </a:r>
            <a:r>
              <a:rPr lang="de-DE" dirty="0"/>
              <a:t> Front, Zeitstempel des Uploads, Bild</a:t>
            </a:r>
          </a:p>
          <a:p>
            <a:r>
              <a:rPr lang="de-DE" dirty="0"/>
              <a:t>Kennlinie</a:t>
            </a:r>
          </a:p>
          <a:p>
            <a:pPr lvl="1"/>
            <a:r>
              <a:rPr lang="de-DE" dirty="0"/>
              <a:t>ID, </a:t>
            </a:r>
            <a:r>
              <a:rPr lang="de-DE" dirty="0" err="1"/>
              <a:t>ModulTyp</a:t>
            </a:r>
            <a:r>
              <a:rPr lang="de-DE" dirty="0"/>
              <a:t> ID, Spannung, Stromstärke</a:t>
            </a:r>
          </a:p>
          <a:p>
            <a:r>
              <a:rPr lang="de-DE" dirty="0" err="1"/>
              <a:t>ModulTyp</a:t>
            </a:r>
            <a:r>
              <a:rPr lang="de-DE" dirty="0"/>
              <a:t> Suchanfragen, optional:</a:t>
            </a:r>
          </a:p>
          <a:p>
            <a:pPr lvl="1"/>
            <a:r>
              <a:rPr lang="de-DE" dirty="0"/>
              <a:t>Absolut (Feld in Modul)</a:t>
            </a:r>
          </a:p>
          <a:p>
            <a:pPr lvl="1"/>
            <a:r>
              <a:rPr lang="de-DE" dirty="0"/>
              <a:t>Relativ (Zwischentabelle, mit Zeitstempel Verweis)</a:t>
            </a:r>
          </a:p>
          <a:p>
            <a:r>
              <a:rPr lang="de-DE" dirty="0"/>
              <a:t>Kommentar</a:t>
            </a:r>
          </a:p>
          <a:p>
            <a:pPr lvl="1"/>
            <a:r>
              <a:rPr lang="de-DE" dirty="0"/>
              <a:t>ID, Benutzer ID, </a:t>
            </a:r>
            <a:r>
              <a:rPr lang="de-DE" dirty="0" err="1"/>
              <a:t>ModulTyp</a:t>
            </a:r>
            <a:r>
              <a:rPr lang="de-DE" dirty="0"/>
              <a:t> ID, Zeitstempel des Uploads, Inhalt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4A3E0-D300-403D-8D6C-D5A509B9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994E-E578-4608-921C-1E984652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26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Inhaltsverzeichnis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 err="1"/>
              <a:t>Rollenverteilung</a:t>
            </a:r>
            <a:endParaRPr lang="en-NZ" dirty="0"/>
          </a:p>
          <a:p>
            <a:r>
              <a:rPr lang="de-DE" dirty="0"/>
              <a:t>Teamarbeitsplan/Meilensteinplanung</a:t>
            </a:r>
          </a:p>
          <a:p>
            <a:r>
              <a:rPr lang="de-DE" dirty="0"/>
              <a:t>Gantt-Diagramm</a:t>
            </a:r>
            <a:endParaRPr lang="en-NZ" dirty="0"/>
          </a:p>
          <a:p>
            <a:r>
              <a:rPr lang="en-NZ" dirty="0" err="1"/>
              <a:t>Anforderungen</a:t>
            </a:r>
            <a:r>
              <a:rPr lang="en-NZ" dirty="0"/>
              <a:t> (</a:t>
            </a:r>
            <a:r>
              <a:rPr lang="en-NZ" dirty="0" err="1"/>
              <a:t>Satzschablonen</a:t>
            </a:r>
            <a:r>
              <a:rPr lang="en-NZ" dirty="0"/>
              <a:t>)</a:t>
            </a:r>
          </a:p>
          <a:p>
            <a:r>
              <a:rPr lang="en-NZ" dirty="0" err="1"/>
              <a:t>Usecasediagramm</a:t>
            </a:r>
            <a:endParaRPr lang="en-NZ" dirty="0"/>
          </a:p>
          <a:p>
            <a:r>
              <a:rPr lang="en-NZ" dirty="0" err="1"/>
              <a:t>Klassendiagramm</a:t>
            </a:r>
            <a:endParaRPr lang="en-NZ" dirty="0"/>
          </a:p>
          <a:p>
            <a:r>
              <a:rPr lang="en-NZ" dirty="0" err="1"/>
              <a:t>Sequenzdiagramm</a:t>
            </a:r>
            <a:endParaRPr lang="en-NZ" dirty="0"/>
          </a:p>
          <a:p>
            <a:r>
              <a:rPr lang="en-NZ" dirty="0" err="1"/>
              <a:t>Architektur</a:t>
            </a:r>
            <a:endParaRPr lang="en-NZ" dirty="0"/>
          </a:p>
          <a:p>
            <a:r>
              <a:rPr lang="en-NZ" dirty="0" err="1"/>
              <a:t>Mockups</a:t>
            </a:r>
            <a:endParaRPr lang="en-NZ" dirty="0"/>
          </a:p>
          <a:p>
            <a:r>
              <a:rPr lang="en-NZ" dirty="0" err="1"/>
              <a:t>Vorgehensmodell</a:t>
            </a:r>
            <a:endParaRPr lang="en-NZ" dirty="0"/>
          </a:p>
          <a:p>
            <a:r>
              <a:rPr lang="en-NZ" dirty="0" err="1"/>
              <a:t>Meilensteinplanung</a:t>
            </a:r>
            <a:endParaRPr lang="en-NZ" dirty="0"/>
          </a:p>
          <a:p>
            <a:r>
              <a:rPr lang="en-NZ" dirty="0" err="1"/>
              <a:t>Datenbankdesign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587A-B168-4EDA-B172-00945B96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Rollenverteilung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A749-3EB8-4529-9230-EF6BB503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err="1"/>
              <a:t>Projektleiter</a:t>
            </a:r>
            <a:r>
              <a:rPr lang="en-NZ" dirty="0"/>
              <a:t>: Moritz Withöft</a:t>
            </a:r>
          </a:p>
          <a:p>
            <a:r>
              <a:rPr lang="de-DE" dirty="0"/>
              <a:t>Dokumentationsmanager: Moritz Withöft</a:t>
            </a:r>
            <a:endParaRPr lang="en-NZ" dirty="0"/>
          </a:p>
          <a:p>
            <a:r>
              <a:rPr lang="de-DE" dirty="0"/>
              <a:t>Schnittstellenmanager: Michelle Vorwerk</a:t>
            </a:r>
          </a:p>
          <a:p>
            <a:endParaRPr lang="de-DE" dirty="0"/>
          </a:p>
          <a:p>
            <a:r>
              <a:rPr lang="de-DE" dirty="0"/>
              <a:t>Frontend:</a:t>
            </a:r>
          </a:p>
          <a:p>
            <a:pPr lvl="1"/>
            <a:r>
              <a:rPr lang="de-DE" dirty="0"/>
              <a:t>Michelle Vorwerk</a:t>
            </a:r>
          </a:p>
          <a:p>
            <a:pPr lvl="1"/>
            <a:r>
              <a:rPr lang="de-DE" dirty="0"/>
              <a:t>Christiane </a:t>
            </a:r>
            <a:r>
              <a:rPr lang="de-DE" dirty="0" err="1"/>
              <a:t>Zolkin</a:t>
            </a:r>
            <a:endParaRPr lang="de-DE" dirty="0"/>
          </a:p>
          <a:p>
            <a:pPr lvl="1"/>
            <a:r>
              <a:rPr lang="de-DE" dirty="0"/>
              <a:t>Moritz Withöft</a:t>
            </a:r>
          </a:p>
          <a:p>
            <a:r>
              <a:rPr lang="de-DE" dirty="0"/>
              <a:t>Backend:</a:t>
            </a:r>
          </a:p>
          <a:p>
            <a:pPr lvl="1"/>
            <a:r>
              <a:rPr lang="de-DE" dirty="0"/>
              <a:t>Hannes Rüffer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671C9-F949-4187-BD16-EA75A1CA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9BA0D-6439-48C5-9FA9-69BDE989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93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D783-22F6-4275-8AE6-992FA1E9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Meilensteinplanung</a:t>
            </a:r>
            <a:r>
              <a:rPr lang="en-NZ" dirty="0"/>
              <a:t> I</a:t>
            </a:r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CCF4E5F-21A3-4850-8520-F2333A43F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759210"/>
              </p:ext>
            </p:extLst>
          </p:nvPr>
        </p:nvGraphicFramePr>
        <p:xfrm>
          <a:off x="838199" y="1825625"/>
          <a:ext cx="610947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739">
                  <a:extLst>
                    <a:ext uri="{9D8B030D-6E8A-4147-A177-3AD203B41FA5}">
                      <a16:colId xmlns:a16="http://schemas.microsoft.com/office/drawing/2014/main" val="2508942839"/>
                    </a:ext>
                  </a:extLst>
                </a:gridCol>
                <a:gridCol w="3054739">
                  <a:extLst>
                    <a:ext uri="{9D8B030D-6E8A-4147-A177-3AD203B41FA5}">
                      <a16:colId xmlns:a16="http://schemas.microsoft.com/office/drawing/2014/main" val="3564257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Datum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Aufgabe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8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29.10.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/>
                        <a:t>Feinkonzept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6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05.11.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Einarbeitung in Komponenten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8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12.11. (Meilenstein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Grundlayout für Modulübersicht &amp; Moduldetail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57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19.11.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Modularer Aufbau auf Moduldetail-Seite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5306"/>
                  </a:ext>
                </a:extLst>
              </a:tr>
              <a:tr h="362786">
                <a:tc>
                  <a:txBody>
                    <a:bodyPr/>
                    <a:lstStyle/>
                    <a:p>
                      <a:r>
                        <a:rPr lang="de-DE" dirty="0"/>
                        <a:t>26.11. (Meilenstein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Modulübersicht fertiggestellt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7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03.12.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Kommentarsektion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10.12. (Meilenstein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Suchkomponente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27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17.12.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Visualisierung von Kennlinien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83045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587BD-9B75-4B3D-ADAC-A1321A42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904AB-CCE3-4B52-ADE9-A5129273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8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D783-22F6-4275-8AE6-992FA1E9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Meilensteinplanung</a:t>
            </a:r>
            <a:r>
              <a:rPr lang="en-NZ" dirty="0"/>
              <a:t> II</a:t>
            </a:r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CCF4E5F-21A3-4850-8520-F2333A43F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144523"/>
              </p:ext>
            </p:extLst>
          </p:nvPr>
        </p:nvGraphicFramePr>
        <p:xfrm>
          <a:off x="838196" y="1825625"/>
          <a:ext cx="825891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455">
                  <a:extLst>
                    <a:ext uri="{9D8B030D-6E8A-4147-A177-3AD203B41FA5}">
                      <a16:colId xmlns:a16="http://schemas.microsoft.com/office/drawing/2014/main" val="2508942839"/>
                    </a:ext>
                  </a:extLst>
                </a:gridCol>
                <a:gridCol w="4129455">
                  <a:extLst>
                    <a:ext uri="{9D8B030D-6E8A-4147-A177-3AD203B41FA5}">
                      <a16:colId xmlns:a16="http://schemas.microsoft.com/office/drawing/2014/main" val="3564257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Datum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Aufgabe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8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01.01.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Modulübersichts-/</a:t>
                      </a:r>
                      <a:r>
                        <a:rPr lang="en-NZ" dirty="0" err="1"/>
                        <a:t>Moduldetail-Seite</a:t>
                      </a:r>
                      <a:r>
                        <a:rPr lang="de-DE" dirty="0"/>
                        <a:t>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1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07.01.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Software &amp; Doku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8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14.01.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57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21.01. (Übergabe)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Projektbericht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5306"/>
                  </a:ext>
                </a:extLst>
              </a:tr>
              <a:tr h="362786">
                <a:tc>
                  <a:txBody>
                    <a:bodyPr/>
                    <a:lstStyle/>
                    <a:p>
                      <a:r>
                        <a:rPr lang="de-DE" dirty="0"/>
                        <a:t>27.01.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Projektende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796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587BD-9B75-4B3D-ADAC-A1321A42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904AB-CCE3-4B52-ADE9-A5129273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3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C7CB5C-2C3D-4A9E-BB5E-032FF2465606}"/>
              </a:ext>
            </a:extLst>
          </p:cNvPr>
          <p:cNvSpPr txBox="1"/>
          <p:nvPr/>
        </p:nvSpPr>
        <p:spPr>
          <a:xfrm>
            <a:off x="2910515" y="1167320"/>
            <a:ext cx="293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A3FD03-3541-40F1-8FF1-B9A827AA8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4CA7-10A0-4BD8-893C-AE2B4A2F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in Satzschablonen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61B3-7DF1-4D4E-94C0-1EE1AABB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Als User möchte ich eine Übersicht der am meisten gesuchten Module haben, um auf dem aktuellsten Stand zu bleiben.</a:t>
            </a:r>
          </a:p>
          <a:p>
            <a:r>
              <a:rPr lang="de-DE" dirty="0"/>
              <a:t>Als User möchte ich eine Übersicht der neuesten Module haben, um über Neuigkeiten informiert zu werden.</a:t>
            </a:r>
          </a:p>
          <a:p>
            <a:r>
              <a:rPr lang="de-DE" dirty="0"/>
              <a:t>Als User erwarte ich eine Volltextsuche über alle oder eine Auswahl von Messwerte, um Tabellen zu durchsuchen.</a:t>
            </a:r>
          </a:p>
          <a:p>
            <a:r>
              <a:rPr lang="de-DE" dirty="0"/>
              <a:t>Als User möchte ich auf der Startseite bereits die Suchleiste vorfinden, um direkt suchen zu können.</a:t>
            </a:r>
          </a:p>
          <a:p>
            <a:r>
              <a:rPr lang="de-DE" dirty="0"/>
              <a:t>Als User möchte ich bei Klick in die Suchleiste eine Auflistung aller Hersteller vorfinden, um die Suche möglichst einfach zu haben.</a:t>
            </a: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D6957-D9D8-4321-9641-EC62A14B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F5C20-2711-4408-A5E1-E00109A8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46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5153-BB93-46F2-ACFF-4B319033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Anforderungen</a:t>
            </a:r>
            <a:r>
              <a:rPr lang="en-NZ" dirty="0"/>
              <a:t> in </a:t>
            </a:r>
            <a:r>
              <a:rPr lang="en-NZ" dirty="0" err="1"/>
              <a:t>Satzschablonen</a:t>
            </a:r>
            <a:r>
              <a:rPr lang="en-NZ" dirty="0"/>
              <a:t> II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397F-FC81-4392-BB4A-18CBCEC7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Als User möchte ich bei Texteingabe in die Suchleiste eine Auflistung aller passenden Module angezeigt bekommen, um schneller navigieren zu können.</a:t>
            </a:r>
          </a:p>
          <a:p>
            <a:r>
              <a:rPr lang="de-DE" dirty="0"/>
              <a:t>Als Admin möchte ich ein Rechtesystem festlegen, um einen geregelten Datenzugriff zu gewährleisten.</a:t>
            </a:r>
          </a:p>
          <a:p>
            <a:r>
              <a:rPr lang="de-DE" dirty="0"/>
              <a:t>Als angemeldeter User möchte ich Kennlinien hochladen können, um Daten vergleichen zu können.</a:t>
            </a:r>
          </a:p>
          <a:p>
            <a:r>
              <a:rPr lang="de-DE" dirty="0"/>
              <a:t>Als angemeldeter User möchte ich zu Modulen Kommentare schreiben können, um mich mit anderen Nutzern austauschen zu können.</a:t>
            </a:r>
          </a:p>
          <a:p>
            <a:r>
              <a:rPr lang="de-DE" dirty="0"/>
              <a:t>Als User möchte ich Kommentare zu Modulen einsehen können, um mir einen Überblick über die Meinungen zu verschaffen.</a:t>
            </a: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E1BBA-9DB1-4C3E-AF1A-80D3DD4A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21A5F-F017-4854-8AD9-1FFC5BED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9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2878-6108-4095-948B-EC16993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Usecasediagramm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332A9-469E-4E7F-A10E-D45E831D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2FAF8-7230-4914-B8AE-0869A031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9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01E71C-5E3F-428D-B5AF-EE99CB3BD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626"/>
            <a:ext cx="12192000" cy="4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1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707</Words>
  <Application>Microsoft Office PowerPoint</Application>
  <PresentationFormat>Widescreen</PresentationFormat>
  <Paragraphs>146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PV-Modulportal</vt:lpstr>
      <vt:lpstr>Inhaltsverzeichnis</vt:lpstr>
      <vt:lpstr>Rollenverteilung</vt:lpstr>
      <vt:lpstr>Meilensteinplanung I</vt:lpstr>
      <vt:lpstr>Meilensteinplanung II</vt:lpstr>
      <vt:lpstr>PowerPoint Presentation</vt:lpstr>
      <vt:lpstr>Anforderungen in Satzschablonen I</vt:lpstr>
      <vt:lpstr>Anforderungen in Satzschablonen II</vt:lpstr>
      <vt:lpstr>Usecasediagramm</vt:lpstr>
      <vt:lpstr>Klassendiagramm</vt:lpstr>
      <vt:lpstr>Sequenzdiagramm</vt:lpstr>
      <vt:lpstr>Architektur</vt:lpstr>
      <vt:lpstr>Architektur</vt:lpstr>
      <vt:lpstr>Mockup – Startseite</vt:lpstr>
      <vt:lpstr>Mockup – Modulsuche – Liste</vt:lpstr>
      <vt:lpstr>Mockup – Modulsuche – Suchergebnisse</vt:lpstr>
      <vt:lpstr>Mockup – Modulseite – Kennlinien</vt:lpstr>
      <vt:lpstr>Vorgehensmodell</vt:lpstr>
      <vt:lpstr>Datenbankdesign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Moritz Withöft</dc:creator>
  <cp:lastModifiedBy>Moritz Withöft</cp:lastModifiedBy>
  <cp:revision>27</cp:revision>
  <dcterms:created xsi:type="dcterms:W3CDTF">2019-10-22T10:42:19Z</dcterms:created>
  <dcterms:modified xsi:type="dcterms:W3CDTF">2019-10-23T18:07:40Z</dcterms:modified>
</cp:coreProperties>
</file>