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0" r:id="rId4"/>
    <p:sldId id="259" r:id="rId5"/>
    <p:sldId id="261" r:id="rId6"/>
    <p:sldId id="260" r:id="rId7"/>
    <p:sldId id="262" r:id="rId8"/>
    <p:sldId id="281" r:id="rId9"/>
    <p:sldId id="279" r:id="rId10"/>
    <p:sldId id="275" r:id="rId11"/>
    <p:sldId id="274" r:id="rId12"/>
    <p:sldId id="276" r:id="rId13"/>
    <p:sldId id="277" r:id="rId14"/>
    <p:sldId id="283" r:id="rId15"/>
    <p:sldId id="286" r:id="rId16"/>
    <p:sldId id="287" r:id="rId17"/>
    <p:sldId id="285" r:id="rId18"/>
    <p:sldId id="288" r:id="rId19"/>
    <p:sldId id="289" r:id="rId20"/>
    <p:sldId id="290" r:id="rId21"/>
    <p:sldId id="284" r:id="rId22"/>
    <p:sldId id="278" r:id="rId23"/>
    <p:sldId id="265" r:id="rId24"/>
    <p:sldId id="267" r:id="rId25"/>
    <p:sldId id="269" r:id="rId26"/>
    <p:sldId id="270" r:id="rId27"/>
    <p:sldId id="268" r:id="rId28"/>
    <p:sldId id="271" r:id="rId29"/>
    <p:sldId id="272" r:id="rId30"/>
    <p:sldId id="273" r:id="rId31"/>
    <p:sldId id="282" r:id="rId32"/>
    <p:sldId id="263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10.12.2019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10.12.2019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10.12.2019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10.12.2019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10.12.2019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NZ" sz="4000" dirty="0"/>
              <a:t>PV-</a:t>
            </a:r>
            <a:r>
              <a:rPr lang="en-NZ" sz="4000" dirty="0" err="1"/>
              <a:t>Modulportal</a:t>
            </a:r>
            <a:endParaRPr lang="de-D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 err="1"/>
              <a:t>Rüffer</a:t>
            </a:r>
            <a:r>
              <a:rPr lang="en-NZ" sz="2000" dirty="0"/>
              <a:t>, Vorwerk, Withöft, </a:t>
            </a:r>
            <a:r>
              <a:rPr lang="en-NZ" sz="2000" dirty="0" err="1"/>
              <a:t>Zolkin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Begriffe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94866-87B0-46B7-BEA1-D4F84B1CDF09}"/>
              </a:ext>
            </a:extLst>
          </p:cNvPr>
          <p:cNvSpPr txBox="1"/>
          <p:nvPr/>
        </p:nvSpPr>
        <p:spPr>
          <a:xfrm>
            <a:off x="1083578" y="1414562"/>
            <a:ext cx="84463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Abbildung von anliegender Spannung zu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Messbar durch z.B. kontinuierliche Änderung eines Widerstandes und Messung der Spannung / Stromstärke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Verschiedene 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unter normalen Bedingungen (25°C, 1000W/m² Einstrahlung, 1.5 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Dunkelkennlinien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Gemessen ohne Einstrahlung (0W/m²)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MPP – Maximum-Power-Point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Punkt (Spannung x Stromstärke) der höchsten Effizienz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</a:t>
            </a:r>
            <a:r>
              <a:rPr lang="de-DE" sz="1100" dirty="0"/>
              <a:t>L </a:t>
            </a:r>
            <a:r>
              <a:rPr lang="de-DE" dirty="0"/>
              <a:t>– Leerlaufspannung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Spannung bei Einstrahlung und keiner Verbindung von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 Stromfluss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de-DE" sz="1100" dirty="0" err="1"/>
              <a:t>k</a:t>
            </a:r>
            <a:r>
              <a:rPr lang="de-DE" dirty="0"/>
              <a:t> – Kurzschlussstrom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Stromfluss bei Kurzschluss zwischen den Polen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Keine Spannung</a:t>
            </a:r>
          </a:p>
        </p:txBody>
      </p:sp>
    </p:spTree>
    <p:extLst>
      <p:ext uri="{BB962C8B-B14F-4D97-AF65-F5344CB8AC3E}">
        <p14:creationId xmlns:p14="http://schemas.microsoft.com/office/powerpoint/2010/main" val="138447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Hellkennlinien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8D1ECEA-E3D6-4F58-AF93-8D73129F8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71" y="2410086"/>
            <a:ext cx="5850948" cy="347665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6234545" y="5886736"/>
            <a:ext cx="5580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https://photovoltaiksolarstrom.com/photovoltaiklexikon/maximum-power-point-mpp-tracking/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28750" y="2508308"/>
            <a:ext cx="5008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Bestimmung der maximalen 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Feststellen von Mängeln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Hoher serieller Widerstand -&gt; z.B. durch fehlerhafte Steckverbindungen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Geringer Widerstand -&gt; z.B. durch lokale Kurzschlüsse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Angefertigt nach Produktion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Am besten periodisch wiederholen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8153400" y="2040754"/>
            <a:ext cx="18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Hellkennlinie </a:t>
            </a:r>
          </a:p>
        </p:txBody>
      </p:sp>
    </p:spTree>
    <p:extLst>
      <p:ext uri="{BB962C8B-B14F-4D97-AF65-F5344CB8AC3E}">
        <p14:creationId xmlns:p14="http://schemas.microsoft.com/office/powerpoint/2010/main" val="347088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4"/>
          </a:xfrm>
        </p:spPr>
        <p:txBody>
          <a:bodyPr>
            <a:normAutofit/>
          </a:bodyPr>
          <a:lstStyle/>
          <a:p>
            <a:r>
              <a:rPr lang="de-DE" dirty="0"/>
              <a:t>Theoretische Grundlagen  - 	Dunkelkennlinien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5B34EF-FD4F-43EC-9410-F3236D2F06E9}"/>
              </a:ext>
            </a:extLst>
          </p:cNvPr>
          <p:cNvSpPr txBox="1"/>
          <p:nvPr/>
        </p:nvSpPr>
        <p:spPr>
          <a:xfrm>
            <a:off x="397034" y="5886736"/>
            <a:ext cx="4812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https://photovoltaikbuero.de/pv-know-how-blog/dunkelkennlinien-von-photovoltaikanlagen-messen/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6474691" y="1951672"/>
            <a:ext cx="514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Beliebt, da Bedingungen vereinfacht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Erschließbar: Dunkelkennlinie –&gt; Hellkennlinie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Besondere Verwendung bei Fehleranalyse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Untersuchen von ganzen Modulsträngen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Heranziehen von Elektrolumineszenz-untersuchungen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Tiefergehende Auswertung als Hellkennlinie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CB4C5B-54D1-4670-9320-555C2971CB1E}"/>
              </a:ext>
            </a:extLst>
          </p:cNvPr>
          <p:cNvSpPr txBox="1"/>
          <p:nvPr/>
        </p:nvSpPr>
        <p:spPr>
          <a:xfrm>
            <a:off x="1738554" y="2046662"/>
            <a:ext cx="212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Dunkelkennlinie </a:t>
            </a:r>
          </a:p>
        </p:txBody>
      </p:sp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D2227FB-852B-4294-BDE4-B49BA5BE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9" y="2415994"/>
            <a:ext cx="4974730" cy="3470742"/>
          </a:xfrm>
          <a:prstGeom prst="rect">
            <a:avLst/>
          </a:prstGeom>
        </p:spPr>
      </p:pic>
      <p:pic>
        <p:nvPicPr>
          <p:cNvPr id="8" name="Grafik 7" descr="Ein Bild, das Klavier, sitzend, Bahnhof, Uhr enthält.&#10;&#10;Automatisch generierte Beschreibung">
            <a:extLst>
              <a:ext uri="{FF2B5EF4-FFF2-40B4-BE49-F238E27FC236}">
                <a16:creationId xmlns:a16="http://schemas.microsoft.com/office/drawing/2014/main" id="{978155C3-58CA-42C6-A48A-D4F9A0F9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198932"/>
            <a:ext cx="3349169" cy="17543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34374B7-DDA3-4C3B-BFBA-D4D81425FABE}"/>
              </a:ext>
            </a:extLst>
          </p:cNvPr>
          <p:cNvSpPr txBox="1"/>
          <p:nvPr/>
        </p:nvSpPr>
        <p:spPr>
          <a:xfrm>
            <a:off x="6443255" y="6015808"/>
            <a:ext cx="56477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Quelle: https://photovoltaikbuero.de/pv-know-how-blog/was-bringt-eine-kennlinienmessung-bei-der-fehlersuche-an-pv-anlagen/</a:t>
            </a:r>
          </a:p>
        </p:txBody>
      </p:sp>
    </p:spTree>
    <p:extLst>
      <p:ext uri="{BB962C8B-B14F-4D97-AF65-F5344CB8AC3E}">
        <p14:creationId xmlns:p14="http://schemas.microsoft.com/office/powerpoint/2010/main" val="227368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Theoretische Grundlagen    - 	Vergleich Nutzen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B1451E-3CF7-465F-97C3-80760286DFF4}"/>
              </a:ext>
            </a:extLst>
          </p:cNvPr>
          <p:cNvSpPr txBox="1"/>
          <p:nvPr/>
        </p:nvSpPr>
        <p:spPr>
          <a:xfrm>
            <a:off x="838200" y="2485327"/>
            <a:ext cx="5146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Hilfestellung für Neu- und Noch-Nicht-Kunden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Auswahl von Modulen z.B. basierend auf Beliebtheitsgrad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Überwachung von Performance über 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 basiert!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laden Kennlinien hoch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kommentieren &amp; beurteilen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für Q&amp;A geeignet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96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Konzeptionelle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Arbeiten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14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61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 fontScale="90000"/>
          </a:bodyPr>
          <a:lstStyle/>
          <a:p>
            <a:r>
              <a:rPr lang="de-DE" dirty="0"/>
              <a:t>Konzeptionelle Arbeiten  - 	Suche &amp; View </a:t>
            </a:r>
            <a:r>
              <a:rPr lang="de-DE" dirty="0" err="1"/>
              <a:t>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15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06E810E-9F9E-40B3-B461-BB65BB2F7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" y="1301227"/>
            <a:ext cx="11265802" cy="46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Kommentare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16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CF22820-0D34-45D3-8819-BF095251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1199627"/>
            <a:ext cx="9624291" cy="47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Medien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804517-A1AB-4647-A2F4-4B145C95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72" y="1199627"/>
            <a:ext cx="8490456" cy="5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5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(alt)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879F5CA-79B7-4E1C-AE56-DF28301AF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1385"/>
            <a:ext cx="12192000" cy="5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5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883"/>
            <a:ext cx="10515600" cy="834502"/>
          </a:xfrm>
        </p:spPr>
        <p:txBody>
          <a:bodyPr>
            <a:normAutofit/>
          </a:bodyPr>
          <a:lstStyle/>
          <a:p>
            <a:r>
              <a:rPr lang="de-DE" dirty="0"/>
              <a:t>Konzeptionelle Arbeiten   - 	Gesamt (neu)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8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 err="1"/>
              <a:t>Projektbeschreibung</a:t>
            </a:r>
            <a:endParaRPr lang="en-NZ" sz="1700" dirty="0"/>
          </a:p>
          <a:p>
            <a:r>
              <a:rPr lang="en-NZ" sz="1700" dirty="0" err="1"/>
              <a:t>Vorstellung</a:t>
            </a:r>
            <a:r>
              <a:rPr lang="en-NZ" sz="1700" dirty="0"/>
              <a:t> der </a:t>
            </a:r>
            <a:r>
              <a:rPr lang="en-NZ" sz="1700" dirty="0" err="1"/>
              <a:t>Gruppenmitglieder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</a:t>
            </a:r>
            <a:r>
              <a:rPr lang="en-NZ" sz="1700" dirty="0" err="1"/>
              <a:t>Aufgaben</a:t>
            </a:r>
            <a:endParaRPr lang="en-NZ" sz="1700" dirty="0"/>
          </a:p>
          <a:p>
            <a:r>
              <a:rPr lang="en-NZ" sz="1700" dirty="0" err="1"/>
              <a:t>Theoretische</a:t>
            </a:r>
            <a:r>
              <a:rPr lang="en-NZ" sz="1700" dirty="0"/>
              <a:t> </a:t>
            </a:r>
            <a:r>
              <a:rPr lang="en-NZ" sz="1700" dirty="0" err="1"/>
              <a:t>Grundlagen</a:t>
            </a:r>
            <a:endParaRPr lang="en-NZ" sz="1700" dirty="0"/>
          </a:p>
          <a:p>
            <a:r>
              <a:rPr lang="en-NZ" sz="1700" dirty="0" err="1"/>
              <a:t>Konzeptionelle</a:t>
            </a:r>
            <a:r>
              <a:rPr lang="en-NZ" sz="1700" dirty="0"/>
              <a:t> </a:t>
            </a:r>
            <a:r>
              <a:rPr lang="en-NZ" sz="1700" dirty="0" err="1"/>
              <a:t>Arbeiten</a:t>
            </a:r>
            <a:endParaRPr lang="en-NZ" sz="1700" dirty="0"/>
          </a:p>
          <a:p>
            <a:r>
              <a:rPr lang="en-NZ" sz="1700" dirty="0"/>
              <a:t>SW-</a:t>
            </a:r>
            <a:r>
              <a:rPr lang="en-NZ" sz="1700" dirty="0" err="1"/>
              <a:t>Architektur</a:t>
            </a:r>
            <a:endParaRPr lang="en-NZ" sz="1700" dirty="0"/>
          </a:p>
          <a:p>
            <a:r>
              <a:rPr lang="en-NZ" sz="1700" dirty="0"/>
              <a:t>Code-</a:t>
            </a:r>
            <a:r>
              <a:rPr lang="en-NZ" sz="1700" dirty="0" err="1"/>
              <a:t>Implementierungsdetails</a:t>
            </a:r>
            <a:endParaRPr lang="en-NZ" sz="1700" dirty="0"/>
          </a:p>
          <a:p>
            <a:r>
              <a:rPr lang="en-NZ" sz="1700" dirty="0"/>
              <a:t>Demonstration der Software</a:t>
            </a:r>
          </a:p>
          <a:p>
            <a:r>
              <a:rPr lang="en-NZ" sz="1700" dirty="0" err="1"/>
              <a:t>Ausblick</a:t>
            </a:r>
            <a:r>
              <a:rPr lang="en-NZ" sz="1700" dirty="0"/>
              <a:t>, </a:t>
            </a:r>
            <a:r>
              <a:rPr lang="en-NZ" sz="1700" dirty="0" err="1"/>
              <a:t>Fazit</a:t>
            </a:r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7E994F-AED5-4278-B93F-F1E4AFB60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08"/>
            <a:ext cx="12192000" cy="58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SW-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Architektur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1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Codeimplementierungen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22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3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  – 	Handling der 									</a:t>
            </a:r>
            <a:r>
              <a:rPr lang="en-NZ" dirty="0" err="1"/>
              <a:t>Suchergebnisse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dirty="0" err="1"/>
              <a:t>Suchergebnis</a:t>
            </a:r>
            <a:r>
              <a:rPr lang="en-NZ" dirty="0"/>
              <a:t> </a:t>
            </a:r>
            <a:r>
              <a:rPr lang="en-NZ" dirty="0" err="1"/>
              <a:t>kann</a:t>
            </a:r>
            <a:r>
              <a:rPr lang="en-NZ" dirty="0"/>
              <a:t> sein:</a:t>
            </a:r>
          </a:p>
          <a:p>
            <a:pPr lvl="1"/>
            <a:r>
              <a:rPr lang="en-NZ" dirty="0" err="1"/>
              <a:t>Hersteller</a:t>
            </a:r>
            <a:endParaRPr lang="en-NZ" dirty="0"/>
          </a:p>
          <a:p>
            <a:pPr lvl="2"/>
            <a:r>
              <a:rPr lang="en-NZ" dirty="0" err="1"/>
              <a:t>Suche</a:t>
            </a:r>
            <a:r>
              <a:rPr lang="en-NZ" dirty="0"/>
              <a:t> nach </a:t>
            </a:r>
            <a:r>
              <a:rPr lang="en-NZ" dirty="0" err="1"/>
              <a:t>Modultypen</a:t>
            </a:r>
            <a:endParaRPr lang="en-NZ" dirty="0"/>
          </a:p>
          <a:p>
            <a:pPr lvl="1"/>
            <a:r>
              <a:rPr lang="en-NZ" dirty="0" err="1"/>
              <a:t>Modultyp</a:t>
            </a:r>
            <a:endParaRPr lang="en-NZ" dirty="0"/>
          </a:p>
          <a:p>
            <a:pPr lvl="2"/>
            <a:r>
              <a:rPr lang="en-NZ" dirty="0" err="1"/>
              <a:t>Verweis</a:t>
            </a:r>
            <a:r>
              <a:rPr lang="en-NZ" dirty="0"/>
              <a:t> auf </a:t>
            </a:r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Werden</a:t>
            </a:r>
            <a:r>
              <a:rPr lang="en-NZ" dirty="0"/>
              <a:t> in </a:t>
            </a:r>
            <a:r>
              <a:rPr lang="en-NZ" dirty="0" err="1"/>
              <a:t>gleicher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zugefügt</a:t>
            </a:r>
            <a:endParaRPr lang="en-NZ" dirty="0"/>
          </a:p>
          <a:p>
            <a:r>
              <a:rPr lang="en-NZ" dirty="0" err="1"/>
              <a:t>Idee</a:t>
            </a:r>
            <a:r>
              <a:rPr lang="en-NZ" dirty="0"/>
              <a:t>: </a:t>
            </a:r>
            <a:r>
              <a:rPr lang="en-NZ" dirty="0" err="1"/>
              <a:t>Enum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Unterscheiden</a:t>
            </a:r>
            <a:endParaRPr lang="en-NZ" dirty="0"/>
          </a:p>
          <a:p>
            <a:r>
              <a:rPr lang="en-NZ" dirty="0" err="1"/>
              <a:t>Vorteil</a:t>
            </a:r>
            <a:r>
              <a:rPr lang="en-NZ" dirty="0"/>
              <a:t>: </a:t>
            </a:r>
            <a:r>
              <a:rPr lang="en-NZ" dirty="0" err="1"/>
              <a:t>Keine</a:t>
            </a:r>
            <a:r>
              <a:rPr lang="en-NZ" dirty="0"/>
              <a:t> </a:t>
            </a:r>
            <a:r>
              <a:rPr lang="en-NZ" dirty="0" err="1"/>
              <a:t>zweite</a:t>
            </a:r>
            <a:r>
              <a:rPr lang="en-NZ" dirty="0"/>
              <a:t> </a:t>
            </a:r>
            <a:r>
              <a:rPr lang="en-NZ" dirty="0" err="1"/>
              <a:t>Methode</a:t>
            </a:r>
            <a:r>
              <a:rPr lang="en-NZ" dirty="0"/>
              <a:t>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gleichen</a:t>
            </a:r>
            <a:r>
              <a:rPr lang="en-NZ" dirty="0"/>
              <a:t> </a:t>
            </a:r>
            <a:r>
              <a:rPr lang="en-NZ" dirty="0" err="1"/>
              <a:t>Anwendungsfall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23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B0294-0674-43BC-BDB7-4BEB8B9E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2112645"/>
            <a:ext cx="5715000" cy="21336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618CDA-DEB7-47DC-9E64-77CBE909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396490"/>
            <a:ext cx="480822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06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NZ"/>
              <a:t>Codeimplementierungen    – 	Ändern von</a:t>
            </a:r>
            <a:br>
              <a:rPr lang="en-NZ"/>
            </a:br>
            <a:r>
              <a:rPr lang="en-NZ"/>
              <a:t>							Queryparametern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67825" cy="4351338"/>
          </a:xfrm>
        </p:spPr>
        <p:txBody>
          <a:bodyPr>
            <a:normAutofit/>
          </a:bodyPr>
          <a:lstStyle/>
          <a:p>
            <a:r>
              <a:rPr lang="en-NZ" dirty="0" err="1"/>
              <a:t>Anfragen</a:t>
            </a:r>
            <a:r>
              <a:rPr lang="en-NZ" dirty="0"/>
              <a:t> an Backend </a:t>
            </a:r>
            <a:r>
              <a:rPr lang="en-NZ" dirty="0" err="1"/>
              <a:t>über</a:t>
            </a:r>
            <a:r>
              <a:rPr lang="en-NZ" dirty="0"/>
              <a:t> GET</a:t>
            </a:r>
          </a:p>
          <a:p>
            <a:r>
              <a:rPr lang="en-NZ" dirty="0" err="1"/>
              <a:t>Für</a:t>
            </a:r>
            <a:r>
              <a:rPr lang="en-NZ" dirty="0"/>
              <a:t> Range-Query </a:t>
            </a:r>
            <a:r>
              <a:rPr lang="en-NZ" dirty="0" err="1"/>
              <a:t>zur</a:t>
            </a:r>
            <a:r>
              <a:rPr lang="en-NZ" dirty="0"/>
              <a:t> </a:t>
            </a:r>
            <a:r>
              <a:rPr lang="en-NZ" dirty="0" err="1"/>
              <a:t>Suche</a:t>
            </a:r>
            <a:r>
              <a:rPr lang="en-NZ" dirty="0"/>
              <a:t> </a:t>
            </a:r>
            <a:r>
              <a:rPr lang="en-NZ" dirty="0" err="1"/>
              <a:t>Wildcardoperator</a:t>
            </a:r>
            <a:r>
              <a:rPr lang="en-NZ" dirty="0"/>
              <a:t> (</a:t>
            </a:r>
            <a:r>
              <a:rPr lang="en-NZ" b="1" i="1" dirty="0"/>
              <a:t>%</a:t>
            </a:r>
            <a:r>
              <a:rPr lang="en-NZ" dirty="0"/>
              <a:t>) </a:t>
            </a:r>
            <a:r>
              <a:rPr lang="en-NZ" dirty="0" err="1"/>
              <a:t>benötigt</a:t>
            </a:r>
            <a:endParaRPr lang="en-NZ" dirty="0"/>
          </a:p>
          <a:p>
            <a:r>
              <a:rPr lang="en-NZ" dirty="0"/>
              <a:t>Problem: </a:t>
            </a:r>
            <a:r>
              <a:rPr lang="en-NZ" dirty="0" err="1"/>
              <a:t>Suchanfrage</a:t>
            </a:r>
            <a:r>
              <a:rPr lang="en-NZ" dirty="0"/>
              <a:t> </a:t>
            </a:r>
            <a:r>
              <a:rPr lang="en-NZ" dirty="0" err="1"/>
              <a:t>wird</a:t>
            </a:r>
            <a:r>
              <a:rPr lang="en-NZ" dirty="0"/>
              <a:t> encoded: </a:t>
            </a:r>
            <a:r>
              <a:rPr lang="en-NZ" b="1" i="1" dirty="0"/>
              <a:t>%AB </a:t>
            </a:r>
            <a:r>
              <a:rPr lang="en-NZ" dirty="0" err="1"/>
              <a:t>wird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 </a:t>
            </a:r>
            <a:r>
              <a:rPr lang="en-NZ" b="1" i="1" dirty="0"/>
              <a:t>«</a:t>
            </a:r>
          </a:p>
          <a:p>
            <a:r>
              <a:rPr lang="en-NZ" dirty="0" err="1"/>
              <a:t>Wildcardoperator</a:t>
            </a:r>
            <a:r>
              <a:rPr lang="en-NZ" dirty="0"/>
              <a:t> </a:t>
            </a:r>
            <a:r>
              <a:rPr lang="en-NZ" dirty="0" err="1"/>
              <a:t>musste</a:t>
            </a:r>
            <a:r>
              <a:rPr lang="en-NZ" dirty="0"/>
              <a:t> neu </a:t>
            </a:r>
            <a:r>
              <a:rPr lang="en-NZ" dirty="0" err="1"/>
              <a:t>definiert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24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C6A9-A774-46DB-BDF1-F673FA48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0" y="4377205"/>
            <a:ext cx="11782100" cy="11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5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</a:t>
            </a:r>
            <a:endParaRPr lang="de-DE" dirty="0"/>
          </a:p>
        </p:txBody>
      </p:sp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3924121-A383-42BD-A8DC-7D467B3743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9" y="2654125"/>
            <a:ext cx="5950530" cy="28954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1745671" y="2170850"/>
            <a:ext cx="265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Parsen der GET-Parameter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88B166-ACA4-49D8-8267-C2B86797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64" y="2654125"/>
            <a:ext cx="5197657" cy="289549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B830095-FAAF-4349-B714-8DEAD2804688}"/>
              </a:ext>
            </a:extLst>
          </p:cNvPr>
          <p:cNvSpPr txBox="1"/>
          <p:nvPr/>
        </p:nvSpPr>
        <p:spPr>
          <a:xfrm>
            <a:off x="7976034" y="2170850"/>
            <a:ext cx="306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Einfügen in die </a:t>
            </a:r>
            <a:r>
              <a:rPr lang="de-DE" dirty="0" err="1"/>
              <a:t>PreparedQuery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820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Suche</a:t>
            </a:r>
            <a:r>
              <a:rPr lang="en-NZ" dirty="0"/>
              <a:t>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016EB-C997-45C6-8835-9C6489AE7467}"/>
              </a:ext>
            </a:extLst>
          </p:cNvPr>
          <p:cNvSpPr txBox="1"/>
          <p:nvPr/>
        </p:nvSpPr>
        <p:spPr>
          <a:xfrm>
            <a:off x="4123633" y="2114068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 binden, Ersetzung von § zu %</a:t>
            </a:r>
          </a:p>
        </p:txBody>
      </p:sp>
      <p:pic>
        <p:nvPicPr>
          <p:cNvPr id="6" name="Grafik 5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33492598-0506-4F48-9736-08ECA55DD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26" y="2776583"/>
            <a:ext cx="7506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9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</a:t>
            </a:r>
            <a:r>
              <a:rPr lang="en-NZ" dirty="0" err="1"/>
              <a:t>Kommentare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3706091" cy="4055627"/>
          </a:xfrm>
        </p:spPr>
        <p:txBody>
          <a:bodyPr>
            <a:normAutofit/>
          </a:bodyPr>
          <a:lstStyle/>
          <a:p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können</a:t>
            </a:r>
            <a:r>
              <a:rPr lang="en-NZ" dirty="0"/>
              <a:t> </a:t>
            </a:r>
            <a:r>
              <a:rPr lang="en-NZ" dirty="0" err="1"/>
              <a:t>verschachtelt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/>
              <a:t>Parent-</a:t>
            </a:r>
            <a:r>
              <a:rPr lang="en-NZ" dirty="0" err="1"/>
              <a:t>Kommentare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referenziert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NZ" dirty="0"/>
              <a:t>SWAC </a:t>
            </a:r>
            <a:r>
              <a:rPr lang="en-NZ" dirty="0" err="1"/>
              <a:t>übernimmt</a:t>
            </a:r>
            <a:r>
              <a:rPr lang="en-NZ" dirty="0"/>
              <a:t> </a:t>
            </a:r>
            <a:r>
              <a:rPr lang="en-NZ" dirty="0" err="1"/>
              <a:t>rekursiven</a:t>
            </a:r>
            <a:r>
              <a:rPr lang="en-NZ" dirty="0"/>
              <a:t> </a:t>
            </a:r>
            <a:r>
              <a:rPr lang="en-NZ" dirty="0" err="1"/>
              <a:t>Aufruf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27</a:t>
            </a:fld>
            <a:endParaRPr lang="de-DE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6D8A160-082B-4802-BCC8-63E68D790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48" y="2947142"/>
            <a:ext cx="665890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30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Media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48FF-D0DB-4239-BF7B-3AC940333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804" y="2073804"/>
            <a:ext cx="5923327" cy="10098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NZ" dirty="0" err="1"/>
              <a:t>Vorher</a:t>
            </a:r>
            <a:r>
              <a:rPr lang="en-NZ" dirty="0"/>
              <a:t>	Media n : 1 </a:t>
            </a:r>
            <a:r>
              <a:rPr lang="en-NZ" dirty="0" err="1"/>
              <a:t>ObservedObject</a:t>
            </a:r>
            <a:endParaRPr lang="en-NZ" dirty="0"/>
          </a:p>
          <a:p>
            <a:pPr marL="0" indent="0">
              <a:buNone/>
            </a:pPr>
            <a:r>
              <a:rPr lang="en-NZ" dirty="0" err="1"/>
              <a:t>Ziel</a:t>
            </a:r>
            <a:r>
              <a:rPr lang="en-NZ" dirty="0"/>
              <a:t>		Media n : m </a:t>
            </a:r>
            <a:r>
              <a:rPr lang="en-NZ" dirty="0" err="1"/>
              <a:t>ObservedObject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69F6777-DAC5-4237-8396-8FB8169A6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" y="4768978"/>
            <a:ext cx="5811061" cy="400106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490D41-80A0-4C33-A2CF-D3BAF9AE9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16" y="3911608"/>
            <a:ext cx="3296110" cy="21148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93B4C1D-B2B1-4CB0-A814-2A2B5321822F}"/>
              </a:ext>
            </a:extLst>
          </p:cNvPr>
          <p:cNvSpPr txBox="1"/>
          <p:nvPr/>
        </p:nvSpPr>
        <p:spPr>
          <a:xfrm>
            <a:off x="989811" y="4222388"/>
            <a:ext cx="499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Neuer Verweis in </a:t>
            </a:r>
            <a:r>
              <a:rPr lang="de-DE" dirty="0" err="1"/>
              <a:t>TblMedia</a:t>
            </a:r>
            <a:r>
              <a:rPr lang="de-DE" dirty="0"/>
              <a:t> und </a:t>
            </a:r>
            <a:r>
              <a:rPr lang="de-DE" dirty="0" err="1"/>
              <a:t>TblObservedObject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DBCF64-5F28-4D8C-B161-9DE6DFAB4E36}"/>
              </a:ext>
            </a:extLst>
          </p:cNvPr>
          <p:cNvSpPr txBox="1"/>
          <p:nvPr/>
        </p:nvSpPr>
        <p:spPr>
          <a:xfrm>
            <a:off x="7416801" y="3429000"/>
            <a:ext cx="4296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n:m Verbindung herstellen in der </a:t>
            </a:r>
            <a:r>
              <a:rPr lang="de-DE" dirty="0" err="1"/>
              <a:t>Join</a:t>
            </a:r>
            <a:r>
              <a:rPr lang="de-DE" dirty="0"/>
              <a:t>-Entity</a:t>
            </a:r>
          </a:p>
        </p:txBody>
      </p:sp>
    </p:spTree>
    <p:extLst>
      <p:ext uri="{BB962C8B-B14F-4D97-AF65-F5344CB8AC3E}">
        <p14:creationId xmlns:p14="http://schemas.microsoft.com/office/powerpoint/2010/main" val="333938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29</a:t>
            </a:fld>
            <a:endParaRPr lang="de-DE"/>
          </a:p>
        </p:txBody>
      </p:sp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8DEC07D-47B3-4C2C-8979-5804656B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030" y="2903019"/>
            <a:ext cx="6768740" cy="301749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0BC66D-03A0-4C1B-9A50-E7476EEBEA24}"/>
              </a:ext>
            </a:extLst>
          </p:cNvPr>
          <p:cNvSpPr txBox="1"/>
          <p:nvPr/>
        </p:nvSpPr>
        <p:spPr>
          <a:xfrm>
            <a:off x="931321" y="1934832"/>
            <a:ext cx="4706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t.dataset</a:t>
            </a:r>
            <a:r>
              <a:rPr lang="en-US" dirty="0"/>
              <a:t>, COUNT(id) AS </a:t>
            </a:r>
            <a:r>
              <a:rPr lang="en-US" dirty="0" err="1"/>
              <a:t>view_count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TblObservedObjectDataSetViewRequest</a:t>
            </a:r>
            <a:r>
              <a:rPr lang="en-US" dirty="0"/>
              <a:t> t</a:t>
            </a:r>
          </a:p>
          <a:p>
            <a:r>
              <a:rPr lang="en-US" dirty="0"/>
              <a:t>WHERE t.id = :id</a:t>
            </a:r>
          </a:p>
          <a:p>
            <a:r>
              <a:rPr lang="en-US" dirty="0"/>
              <a:t>GROUP BY </a:t>
            </a:r>
            <a:r>
              <a:rPr lang="en-US" dirty="0" err="1"/>
              <a:t>t.dataset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view_count</a:t>
            </a:r>
            <a:r>
              <a:rPr lang="en-US" dirty="0"/>
              <a:t> DESC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0CCF971-9740-4C60-B819-C327D7CC14B9}"/>
              </a:ext>
            </a:extLst>
          </p:cNvPr>
          <p:cNvSpPr txBox="1"/>
          <p:nvPr/>
        </p:nvSpPr>
        <p:spPr>
          <a:xfrm>
            <a:off x="1477818" y="1565500"/>
            <a:ext cx="343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Query zu „</a:t>
            </a:r>
            <a:r>
              <a:rPr lang="de-DE" u="sng" dirty="0" err="1"/>
              <a:t>getMostViewedByOoId</a:t>
            </a:r>
            <a:r>
              <a:rPr lang="de-DE" u="sng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5968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Projektbeschreibung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2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Z" dirty="0" err="1"/>
              <a:t>Codeimplementierungen</a:t>
            </a:r>
            <a:r>
              <a:rPr lang="en-NZ" dirty="0"/>
              <a:t>  – 	Backend</a:t>
            </a:r>
            <a:br>
              <a:rPr lang="en-NZ" dirty="0"/>
            </a:br>
            <a:r>
              <a:rPr lang="en-NZ" dirty="0"/>
              <a:t>							View Requests II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30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4480C7-A7BE-4603-8078-0594808F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022"/>
            <a:ext cx="6887536" cy="2772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1D64D27-CB0E-48C8-BDC5-E2E4F5AD8D9E}"/>
              </a:ext>
            </a:extLst>
          </p:cNvPr>
          <p:cNvSpPr txBox="1"/>
          <p:nvPr/>
        </p:nvSpPr>
        <p:spPr>
          <a:xfrm>
            <a:off x="1023568" y="2404653"/>
            <a:ext cx="694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Holen der einzelnen Datensätze - Individuelle Query für jeden Datensatz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00D383-B01F-4C07-BDBE-7459A0254FA2}"/>
              </a:ext>
            </a:extLst>
          </p:cNvPr>
          <p:cNvSpPr txBox="1"/>
          <p:nvPr/>
        </p:nvSpPr>
        <p:spPr>
          <a:xfrm>
            <a:off x="8397541" y="4327103"/>
            <a:ext cx="2956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= :</a:t>
            </a:r>
            <a:r>
              <a:rPr lang="de-DE" dirty="0" err="1"/>
              <a:t>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Mögliche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WHERE </a:t>
            </a:r>
            <a:r>
              <a:rPr lang="de-DE" dirty="0" err="1"/>
              <a:t>id</a:t>
            </a:r>
            <a:r>
              <a:rPr lang="de-DE" dirty="0"/>
              <a:t> IN (:id0, :id1, …)</a:t>
            </a:r>
          </a:p>
        </p:txBody>
      </p:sp>
    </p:spTree>
    <p:extLst>
      <p:ext uri="{BB962C8B-B14F-4D97-AF65-F5344CB8AC3E}">
        <p14:creationId xmlns:p14="http://schemas.microsoft.com/office/powerpoint/2010/main" val="235976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Ausblick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und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Fazit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31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Moduldetailseite</a:t>
            </a:r>
          </a:p>
          <a:p>
            <a:r>
              <a:rPr lang="de-DE" dirty="0"/>
              <a:t>Modul-Upload Seite</a:t>
            </a:r>
          </a:p>
          <a:p>
            <a:r>
              <a:rPr lang="de-DE" dirty="0"/>
              <a:t>Dokumentation</a:t>
            </a:r>
          </a:p>
          <a:p>
            <a:r>
              <a:rPr lang="de-DE" dirty="0"/>
              <a:t>Projektbericht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3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Erstellung des Grob- und Feinkonzepts zu Beginn war sehr hilfreich</a:t>
            </a:r>
          </a:p>
          <a:p>
            <a:r>
              <a:rPr lang="de-DE" dirty="0"/>
              <a:t>Kommunikation im Team und Gruppendynamik war gut</a:t>
            </a:r>
          </a:p>
          <a:p>
            <a:r>
              <a:rPr lang="de-DE" dirty="0"/>
              <a:t>Planung war zum Teil schwierig</a:t>
            </a:r>
          </a:p>
          <a:p>
            <a:r>
              <a:rPr lang="de-DE"/>
              <a:t>Missverständnisse bei den Anforderungen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45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6376-BDA9-42B0-B399-BBF455FE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/>
              <a:t>Projektbeschreibung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FCDA-66B7-4892-8C91-69D5101F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PV-</a:t>
            </a:r>
            <a:r>
              <a:rPr lang="en-NZ" dirty="0" err="1"/>
              <a:t>Modulportal</a:t>
            </a:r>
            <a:r>
              <a:rPr lang="en-NZ" dirty="0"/>
              <a:t> </a:t>
            </a:r>
            <a:r>
              <a:rPr lang="en-NZ" dirty="0" err="1"/>
              <a:t>zum</a:t>
            </a:r>
            <a:r>
              <a:rPr lang="en-NZ" dirty="0"/>
              <a:t> </a:t>
            </a:r>
            <a:r>
              <a:rPr lang="en-NZ" dirty="0" err="1"/>
              <a:t>Vergleichen</a:t>
            </a:r>
            <a:r>
              <a:rPr lang="en-NZ" dirty="0"/>
              <a:t> von </a:t>
            </a:r>
            <a:r>
              <a:rPr lang="en-NZ" dirty="0" err="1"/>
              <a:t>Kennlinien</a:t>
            </a:r>
            <a:endParaRPr lang="en-NZ" dirty="0"/>
          </a:p>
          <a:p>
            <a:pPr lvl="1"/>
            <a:r>
              <a:rPr lang="en-NZ" dirty="0" err="1"/>
              <a:t>Erfassen</a:t>
            </a:r>
            <a:endParaRPr lang="en-NZ" dirty="0"/>
          </a:p>
          <a:p>
            <a:pPr lvl="1"/>
            <a:r>
              <a:rPr lang="en-NZ" dirty="0" err="1"/>
              <a:t>Vergleichen</a:t>
            </a:r>
            <a:endParaRPr lang="en-NZ" dirty="0"/>
          </a:p>
          <a:p>
            <a:pPr lvl="1"/>
            <a:r>
              <a:rPr lang="en-NZ" dirty="0" err="1"/>
              <a:t>Statistiken</a:t>
            </a:r>
            <a:endParaRPr lang="en-NZ" dirty="0"/>
          </a:p>
          <a:p>
            <a:pPr lvl="1"/>
            <a:r>
              <a:rPr lang="en-NZ" dirty="0" err="1"/>
              <a:t>Diskussionen</a:t>
            </a:r>
            <a:endParaRPr lang="en-NZ" dirty="0"/>
          </a:p>
          <a:p>
            <a:pPr lvl="1"/>
            <a:r>
              <a:rPr lang="en-NZ" dirty="0"/>
              <a:t>Downloads</a:t>
            </a:r>
          </a:p>
          <a:p>
            <a:r>
              <a:rPr lang="en-NZ" dirty="0" err="1"/>
              <a:t>Übersichtsseite</a:t>
            </a:r>
            <a:endParaRPr lang="en-NZ" dirty="0"/>
          </a:p>
          <a:p>
            <a:r>
              <a:rPr lang="en-NZ" dirty="0" err="1"/>
              <a:t>Detailseite</a:t>
            </a:r>
            <a:endParaRPr lang="en-NZ" dirty="0"/>
          </a:p>
          <a:p>
            <a:r>
              <a:rPr lang="en-NZ" dirty="0" err="1"/>
              <a:t>Suche</a:t>
            </a:r>
            <a:endParaRPr lang="en-NZ" dirty="0"/>
          </a:p>
          <a:p>
            <a:r>
              <a:rPr lang="en-NZ" dirty="0" err="1"/>
              <a:t>Uploadseite</a:t>
            </a:r>
            <a:endParaRPr lang="en-NZ" dirty="0"/>
          </a:p>
          <a:p>
            <a:pPr lvl="1"/>
            <a:r>
              <a:rPr lang="en-NZ" dirty="0"/>
              <a:t>Nach </a:t>
            </a:r>
            <a:r>
              <a:rPr lang="en-NZ" dirty="0" err="1"/>
              <a:t>Planung</a:t>
            </a:r>
            <a:r>
              <a:rPr lang="en-NZ" dirty="0"/>
              <a:t> </a:t>
            </a:r>
            <a:r>
              <a:rPr lang="en-NZ" dirty="0" err="1"/>
              <a:t>noch</a:t>
            </a:r>
            <a:r>
              <a:rPr lang="en-NZ" dirty="0"/>
              <a:t> </a:t>
            </a:r>
            <a:r>
              <a:rPr lang="en-NZ" dirty="0" err="1"/>
              <a:t>ausstehend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B4AEF-1956-4FA4-AF17-52F5FA22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WS19/20 - PV-Modulportal - Rüffer, Vorwerk, Withöft, Zolkin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CE355-2B04-4F17-8E3C-AE813E7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41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DA76-FBA9-4255-9F8F-DBD2A5E2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Übersichtsseite</a:t>
            </a:r>
            <a:endParaRPr lang="en-NZ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F1177-6BDC-4C82-AAB5-58804151F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89" y="2234882"/>
            <a:ext cx="5723473" cy="330530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7976-7264-4148-AD03-59E4B4F7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11" y="2279151"/>
            <a:ext cx="4114800" cy="3387145"/>
          </a:xfrm>
        </p:spPr>
        <p:txBody>
          <a:bodyPr anchor="ctr">
            <a:normAutofit/>
          </a:bodyPr>
          <a:lstStyle/>
          <a:p>
            <a:r>
              <a:rPr lang="en-NZ" sz="2400" dirty="0" err="1"/>
              <a:t>Übersicht</a:t>
            </a:r>
            <a:r>
              <a:rPr lang="en-NZ" sz="2400" dirty="0"/>
              <a:t> nach:</a:t>
            </a:r>
          </a:p>
          <a:p>
            <a:pPr lvl="1"/>
            <a:r>
              <a:rPr lang="en-NZ" dirty="0" err="1"/>
              <a:t>Neuste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gesucht</a:t>
            </a:r>
            <a:endParaRPr lang="en-NZ" dirty="0"/>
          </a:p>
          <a:p>
            <a:pPr lvl="1"/>
            <a:r>
              <a:rPr lang="en-NZ" dirty="0"/>
              <a:t>Am </a:t>
            </a:r>
            <a:r>
              <a:rPr lang="en-NZ" dirty="0" err="1"/>
              <a:t>meisten</a:t>
            </a:r>
            <a:r>
              <a:rPr lang="en-NZ" dirty="0"/>
              <a:t> </a:t>
            </a:r>
            <a:r>
              <a:rPr lang="en-NZ" dirty="0" err="1"/>
              <a:t>kommentiert</a:t>
            </a:r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C278-526A-4003-B85A-72429B34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81ED-7F21-418B-B91B-7B27BAA6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DBBA-40E4-45A3-ACD0-6F25C32B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/>
              <a:t>Suche</a:t>
            </a:r>
            <a:endParaRPr lang="en-NZ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9439-AB1B-4EEA-8BA5-22749261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75" y="2311687"/>
            <a:ext cx="5633493" cy="3239259"/>
          </a:xfrm>
          <a:prstGeom prst="rect">
            <a:avLst/>
          </a:prstGeom>
        </p:spPr>
      </p:pic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0673C7-CB6D-4F67-ABF0-DE2C50E5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NZ" sz="2400"/>
              <a:t>Suche nach Hersteller über Alphabetleiste</a:t>
            </a:r>
          </a:p>
          <a:p>
            <a:r>
              <a:rPr lang="en-NZ" sz="2400"/>
              <a:t>Volltextsuche nach Modulnamen und Hersteller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01347-E5AB-4A86-8D5E-33FABF95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F682C-D2C9-4003-BF7F-EDBFC5A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9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FAAD-55D4-4F7B-A3E3-56C2607E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NZ" dirty="0" err="1"/>
              <a:t>Detailseite</a:t>
            </a:r>
            <a:endParaRPr lang="en-NZ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2E2C0D-B957-49ED-A36D-F2E34026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47" y="2421575"/>
            <a:ext cx="5685323" cy="297058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C07883-6FEB-4246-BFE9-889DDC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Detaillierte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endParaRPr lang="en-US" sz="2400" dirty="0"/>
          </a:p>
          <a:p>
            <a:r>
              <a:rPr lang="en-US" sz="2400" dirty="0" err="1"/>
              <a:t>Kennlinien</a:t>
            </a:r>
            <a:endParaRPr lang="en-US" sz="2400" dirty="0"/>
          </a:p>
          <a:p>
            <a:r>
              <a:rPr lang="en-US" sz="2400" dirty="0" err="1"/>
              <a:t>Fehleranalyse</a:t>
            </a:r>
            <a:endParaRPr lang="en-US" sz="2400" dirty="0"/>
          </a:p>
          <a:p>
            <a:r>
              <a:rPr lang="en-US" sz="2400" dirty="0"/>
              <a:t>Downloads</a:t>
            </a:r>
          </a:p>
          <a:p>
            <a:r>
              <a:rPr lang="en-US" sz="2400" dirty="0" err="1"/>
              <a:t>Diskussionen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639C5-FA60-4BF7-98BA-05F37531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prstClr val="black">
                    <a:tint val="75000"/>
                  </a:prstClr>
                </a:solidFill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93915-6888-4B2E-A7DB-162E0D0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9E759D-A893-4B96-8B48-96EE547EBC41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Vorstellung der Gruppe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8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Theoretische Grundlagen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1100" kern="120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WS19/20 - PV-Modulportal - Rüffer, Vorwerk, Withöft, Zolkin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Widescreen</PresentationFormat>
  <Paragraphs>210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Times New Roman</vt:lpstr>
      <vt:lpstr>Wingdings</vt:lpstr>
      <vt:lpstr>1_Office Theme</vt:lpstr>
      <vt:lpstr>PV-Modulportal</vt:lpstr>
      <vt:lpstr>Inhaltsverzeichnis</vt:lpstr>
      <vt:lpstr>Projektbeschreibung</vt:lpstr>
      <vt:lpstr>Projektbeschreibung</vt:lpstr>
      <vt:lpstr>Übersichtsseite</vt:lpstr>
      <vt:lpstr>Suche</vt:lpstr>
      <vt:lpstr>Detailseite</vt:lpstr>
      <vt:lpstr>Vorstellung der Gruppe</vt:lpstr>
      <vt:lpstr>Theoretische Grundlagen</vt:lpstr>
      <vt:lpstr>Theoretische Grundlagen  -  Begriffe</vt:lpstr>
      <vt:lpstr>Theoretische Grundlagen  -  Hellkennlinien</vt:lpstr>
      <vt:lpstr>Theoretische Grundlagen  -  Dunkelkennlinien</vt:lpstr>
      <vt:lpstr>Theoretische Grundlagen    -  Vergleich Nutzen</vt:lpstr>
      <vt:lpstr>Konzeptionelle Arbeiten</vt:lpstr>
      <vt:lpstr>Konzeptionelle Arbeiten  -  Suche &amp; View Requests</vt:lpstr>
      <vt:lpstr>Konzeptionelle Arbeiten   -  Kommentare</vt:lpstr>
      <vt:lpstr>Konzeptionelle Arbeiten   -  Medien</vt:lpstr>
      <vt:lpstr>Konzeptionelle Arbeiten   -  Gesamt (alt)</vt:lpstr>
      <vt:lpstr>Konzeptionelle Arbeiten   -  Gesamt (neu)</vt:lpstr>
      <vt:lpstr>PowerPoint Presentation</vt:lpstr>
      <vt:lpstr>SW-Architektur</vt:lpstr>
      <vt:lpstr>Codeimplementierungen</vt:lpstr>
      <vt:lpstr>Codeimplementierungen    –  Handling der          Suchergebnisse</vt:lpstr>
      <vt:lpstr>Codeimplementierungen    –  Ändern von        Queryparametern</vt:lpstr>
      <vt:lpstr>Codeimplementierungen  –  Backend        Suche I</vt:lpstr>
      <vt:lpstr>Codeimplementierungen  –  Backend        Suche II</vt:lpstr>
      <vt:lpstr>Codeimplementierungen  –  Backend        Kommentare</vt:lpstr>
      <vt:lpstr>Codeimplementierungen  –  Backend        Media</vt:lpstr>
      <vt:lpstr>Codeimplementierungen  –  Backend        View Requests</vt:lpstr>
      <vt:lpstr>Codeimplementierungen  –  Backend        View Requests II</vt:lpstr>
      <vt:lpstr>Ausblick und Fazit</vt:lpstr>
      <vt:lpstr>Ausblick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PV-Modulportal</dc:title>
  <dc:creator>viddie</dc:creator>
  <cp:lastModifiedBy>Moritz Withöft</cp:lastModifiedBy>
  <cp:revision>4</cp:revision>
  <dcterms:created xsi:type="dcterms:W3CDTF">2019-12-10T00:26:57Z</dcterms:created>
  <dcterms:modified xsi:type="dcterms:W3CDTF">2019-12-10T08:02:29Z</dcterms:modified>
</cp:coreProperties>
</file>