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71" r:id="rId4"/>
    <p:sldId id="261" r:id="rId5"/>
    <p:sldId id="263" r:id="rId6"/>
    <p:sldId id="264" r:id="rId7"/>
    <p:sldId id="259" r:id="rId8"/>
    <p:sldId id="258" r:id="rId9"/>
    <p:sldId id="262" r:id="rId10"/>
    <p:sldId id="257" r:id="rId11"/>
    <p:sldId id="267" r:id="rId12"/>
    <p:sldId id="268" r:id="rId13"/>
    <p:sldId id="265" r:id="rId14"/>
    <p:sldId id="269" r:id="rId1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3"/>
    <p:restoredTop sz="94650"/>
  </p:normalViewPr>
  <p:slideViewPr>
    <p:cSldViewPr snapToGrid="0">
      <p:cViewPr>
        <p:scale>
          <a:sx n="75" d="100"/>
          <a:sy n="75" d="100"/>
        </p:scale>
        <p:origin x="6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C1AEE-115C-1303-3EB9-5FB7D82D8E6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xmlns="" id="{05516199-A3EF-36FB-F8E2-51D984D52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4DCEF62C-C25C-806F-55A7-242CE7A7F018}"/>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5" name="Footer Placeholder 4">
            <a:extLst>
              <a:ext uri="{FF2B5EF4-FFF2-40B4-BE49-F238E27FC236}">
                <a16:creationId xmlns:a16="http://schemas.microsoft.com/office/drawing/2014/main" xmlns="" id="{2B962C11-F5A6-E707-F982-9EF6A19CC75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122DC489-8883-782F-C1F6-413B47B7CE6C}"/>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23596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D557E-4819-E089-5D04-5D6C1C4E777F}"/>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39CA0C9A-566B-D079-7824-5DC493C8CD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C559C5FB-2F67-082A-FA94-AF4F552E7719}"/>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5" name="Footer Placeholder 4">
            <a:extLst>
              <a:ext uri="{FF2B5EF4-FFF2-40B4-BE49-F238E27FC236}">
                <a16:creationId xmlns:a16="http://schemas.microsoft.com/office/drawing/2014/main" xmlns="" id="{635BC7BF-EBCE-2E98-2BF3-0BF6A1D568D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07576A07-7031-6E6D-2CDA-1E14792B3AE7}"/>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308218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13A9308-EFA9-D6B5-61BD-6DA2DDEBE5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xmlns="" id="{02A70DE2-187B-9AA5-4753-041E00AC57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4F40B7E1-1241-F898-B979-B7FDDE4C376D}"/>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5" name="Footer Placeholder 4">
            <a:extLst>
              <a:ext uri="{FF2B5EF4-FFF2-40B4-BE49-F238E27FC236}">
                <a16:creationId xmlns:a16="http://schemas.microsoft.com/office/drawing/2014/main" xmlns="" id="{475CE303-129E-7297-6D58-6B0D107B010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7D6EB6C-ACB2-56FD-3D3E-B620FD2D461C}"/>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113230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A5B4D-9D29-5CD6-DDB6-526D3B3ABC2E}"/>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924C0642-6BE7-A9F2-2448-919B0A55E82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CB4EB731-202E-B16F-9908-A4D5DFA6F9D2}"/>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5" name="Footer Placeholder 4">
            <a:extLst>
              <a:ext uri="{FF2B5EF4-FFF2-40B4-BE49-F238E27FC236}">
                <a16:creationId xmlns:a16="http://schemas.microsoft.com/office/drawing/2014/main" xmlns="" id="{4A26268D-78C8-5128-C8CE-F97C2F382E8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128C233F-7804-B773-6176-7B0ADF2E3D74}"/>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174805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A0D8E-3F71-AE64-BB3E-CB92EA4ED4F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2157D972-AD01-3FBC-E123-201D7F84C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E4A268D3-64E7-246D-138F-7AA0E5FB6CD7}"/>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5" name="Footer Placeholder 4">
            <a:extLst>
              <a:ext uri="{FF2B5EF4-FFF2-40B4-BE49-F238E27FC236}">
                <a16:creationId xmlns:a16="http://schemas.microsoft.com/office/drawing/2014/main" xmlns="" id="{92A15ABE-849A-CDAA-C0BA-65ED624318B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8BBC5D36-A1B6-4974-5F3D-26C5547C1C25}"/>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90536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FA301-C073-E585-A608-3E7FC854A23C}"/>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37669309-DF1A-855B-3491-ADB11CA6E0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xmlns="" id="{6F376977-E2F3-9DAE-3D44-7D42BBF2BE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xmlns="" id="{DA3F5711-474B-F1CE-65E2-930C931451AB}"/>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6" name="Footer Placeholder 5">
            <a:extLst>
              <a:ext uri="{FF2B5EF4-FFF2-40B4-BE49-F238E27FC236}">
                <a16:creationId xmlns:a16="http://schemas.microsoft.com/office/drawing/2014/main" xmlns="" id="{7670BCD7-011B-EABA-7228-D32D73D0552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AD7ACF2D-B03A-661A-82FE-1301D2FDD5A0}"/>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4017209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3BEFB9-F828-01AD-27D9-22621C75EF7C}"/>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7C5A12ED-F2C6-A810-60A9-AC79A5B3B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05397C7E-2E7F-6E55-D420-1BA8550D1A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xmlns="" id="{BE3F7359-E8F4-1893-8F36-4AC7884B3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EE38F332-8559-9E18-7742-B68E89FA36B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xmlns="" id="{44ECD310-05DF-EB4A-F903-BC91CE9C66E4}"/>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8" name="Footer Placeholder 7">
            <a:extLst>
              <a:ext uri="{FF2B5EF4-FFF2-40B4-BE49-F238E27FC236}">
                <a16:creationId xmlns:a16="http://schemas.microsoft.com/office/drawing/2014/main" xmlns="" id="{B616CED9-7AAB-0795-F9A9-0FB828C08CA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E5596861-4106-9270-E5E1-D58BEF275665}"/>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183342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8AA912-A46F-B0D8-C5A3-F7F9025C5E0B}"/>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xmlns="" id="{39A2AE96-B61B-217A-B2DF-29C428BC270A}"/>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4" name="Footer Placeholder 3">
            <a:extLst>
              <a:ext uri="{FF2B5EF4-FFF2-40B4-BE49-F238E27FC236}">
                <a16:creationId xmlns:a16="http://schemas.microsoft.com/office/drawing/2014/main" xmlns="" id="{2086B59E-D64B-CBA1-49D3-24B24655D7EE}"/>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589FBDC2-F34A-3D79-8D11-D57AF8F2FE38}"/>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336512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91F442D-3B20-BED0-9845-DBD47CD488DA}"/>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3" name="Footer Placeholder 2">
            <a:extLst>
              <a:ext uri="{FF2B5EF4-FFF2-40B4-BE49-F238E27FC236}">
                <a16:creationId xmlns:a16="http://schemas.microsoft.com/office/drawing/2014/main" xmlns="" id="{8DBC41F4-71AA-A1AA-E58C-BB4A2C76F30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797855B6-7066-294D-9F6F-F67FCFBF5072}"/>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416090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9EB55-ACF9-23F4-DE9C-1A60215B01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xmlns="" id="{5D43DD74-54D9-4EC7-51E2-770BC7434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xmlns="" id="{55EDDC9F-2BE8-CE99-EBA3-29874D448F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1E1E881B-5E13-2871-7DEE-5D87E8B5C596}"/>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6" name="Footer Placeholder 5">
            <a:extLst>
              <a:ext uri="{FF2B5EF4-FFF2-40B4-BE49-F238E27FC236}">
                <a16:creationId xmlns:a16="http://schemas.microsoft.com/office/drawing/2014/main" xmlns="" id="{6CAED5ED-8F58-9BB4-68B7-F37D53C7E6B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F4C36C25-CB03-5E99-1AAA-05A17E96406B}"/>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318627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BC6E1-BAA6-CA5C-E8F6-12EB27B7EC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xmlns="" id="{DDDDB73D-AE51-B0CA-DF15-AE3686FB3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AD52AA5D-F1F4-B25C-7F67-B6CF4F20A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59B3414-E634-5335-0203-80D89CAB4105}"/>
              </a:ext>
            </a:extLst>
          </p:cNvPr>
          <p:cNvSpPr>
            <a:spLocks noGrp="1"/>
          </p:cNvSpPr>
          <p:nvPr>
            <p:ph type="dt" sz="half" idx="10"/>
          </p:nvPr>
        </p:nvSpPr>
        <p:spPr/>
        <p:txBody>
          <a:bodyPr/>
          <a:lstStyle/>
          <a:p>
            <a:fld id="{4183755B-9CF7-624C-8525-2E3FDF022040}" type="datetimeFigureOut">
              <a:rPr lang="x-none" smtClean="0"/>
              <a:t>11/9/2022</a:t>
            </a:fld>
            <a:endParaRPr lang="x-none"/>
          </a:p>
        </p:txBody>
      </p:sp>
      <p:sp>
        <p:nvSpPr>
          <p:cNvPr id="6" name="Footer Placeholder 5">
            <a:extLst>
              <a:ext uri="{FF2B5EF4-FFF2-40B4-BE49-F238E27FC236}">
                <a16:creationId xmlns:a16="http://schemas.microsoft.com/office/drawing/2014/main" xmlns="" id="{3B032C0C-8F47-372D-17D3-515B8D405E0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B533313B-C0AB-D011-1304-79384F39B1C9}"/>
              </a:ext>
            </a:extLst>
          </p:cNvPr>
          <p:cNvSpPr>
            <a:spLocks noGrp="1"/>
          </p:cNvSpPr>
          <p:nvPr>
            <p:ph type="sldNum" sz="quarter" idx="12"/>
          </p:nvPr>
        </p:nvSpPr>
        <p:spPr/>
        <p:txBody>
          <a:bodyPr/>
          <a:lstStyle/>
          <a:p>
            <a:fld id="{58AF0C25-EA62-B549-8074-967929405EAA}" type="slidenum">
              <a:rPr lang="x-none" smtClean="0"/>
              <a:t>‹#›</a:t>
            </a:fld>
            <a:endParaRPr lang="x-none"/>
          </a:p>
        </p:txBody>
      </p:sp>
    </p:spTree>
    <p:extLst>
      <p:ext uri="{BB962C8B-B14F-4D97-AF65-F5344CB8AC3E}">
        <p14:creationId xmlns:p14="http://schemas.microsoft.com/office/powerpoint/2010/main" val="203204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27613D-D215-7449-1FA6-FDFEB09D73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xmlns="" id="{A6C3AE4A-1EC7-521F-76AA-54E70CF14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xmlns="" id="{A060605D-A977-29DF-50F2-92F030139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3755B-9CF7-624C-8525-2E3FDF022040}" type="datetimeFigureOut">
              <a:rPr lang="x-none" smtClean="0"/>
              <a:t>11/9/2022</a:t>
            </a:fld>
            <a:endParaRPr lang="x-none"/>
          </a:p>
        </p:txBody>
      </p:sp>
      <p:sp>
        <p:nvSpPr>
          <p:cNvPr id="5" name="Footer Placeholder 4">
            <a:extLst>
              <a:ext uri="{FF2B5EF4-FFF2-40B4-BE49-F238E27FC236}">
                <a16:creationId xmlns:a16="http://schemas.microsoft.com/office/drawing/2014/main" xmlns="" id="{3F267250-94F5-46F8-623A-822B4B4D8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CD4244B2-7350-1E63-8C3F-99876E84F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F0C25-EA62-B549-8074-967929405EAA}" type="slidenum">
              <a:rPr lang="x-none" smtClean="0"/>
              <a:t>‹#›</a:t>
            </a:fld>
            <a:endParaRPr lang="x-none"/>
          </a:p>
        </p:txBody>
      </p:sp>
    </p:spTree>
    <p:extLst>
      <p:ext uri="{BB962C8B-B14F-4D97-AF65-F5344CB8AC3E}">
        <p14:creationId xmlns:p14="http://schemas.microsoft.com/office/powerpoint/2010/main" val="2107265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027F030-58A9-44B8-ABF5-0372D2954E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xmlns="" id="{A6328306-71F0-4C12-A2D9-7C857146B1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xmlns="" id="{64AB010C-C307-4A53-9D97-39C6AAB2E0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13">
            <a:extLst>
              <a:ext uri="{FF2B5EF4-FFF2-40B4-BE49-F238E27FC236}">
                <a16:creationId xmlns:a16="http://schemas.microsoft.com/office/drawing/2014/main" xmlns="" id="{3252C512-4076-456E-AD89-50B0316453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xmlns="" id="{71C24C9E-C2F4-4FA4-947B-6CBAC7C3AE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604B7750-FFCA-4912-AC2E-989EECC941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52494659-52DF-4053-975B-36F06255E2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xmlns="" id="{EE807326-229C-458C-BDA0-C721262167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xmlns="" id="{FCADE1D5-E79C-4CEF-BEFD-B66EFB394D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xmlns="" id="{EBE570D3-6311-0D40-36C8-A34E6815D5A3}"/>
              </a:ext>
            </a:extLst>
          </p:cNvPr>
          <p:cNvSpPr>
            <a:spLocks noGrp="1"/>
          </p:cNvSpPr>
          <p:nvPr>
            <p:ph type="ctrTitle"/>
          </p:nvPr>
        </p:nvSpPr>
        <p:spPr>
          <a:xfrm>
            <a:off x="3204642" y="2353641"/>
            <a:ext cx="5782716" cy="2150719"/>
          </a:xfrm>
          <a:noFill/>
        </p:spPr>
        <p:txBody>
          <a:bodyPr anchor="ctr">
            <a:normAutofit/>
          </a:bodyPr>
          <a:lstStyle/>
          <a:p>
            <a:r>
              <a:rPr lang="x-none" sz="3600" b="1" dirty="0">
                <a:solidFill>
                  <a:srgbClr val="080808"/>
                </a:solidFill>
              </a:rPr>
              <a:t>DAVID MWITI MUTHIRU</a:t>
            </a:r>
          </a:p>
        </p:txBody>
      </p:sp>
      <p:sp>
        <p:nvSpPr>
          <p:cNvPr id="3" name="Subtitle 2">
            <a:extLst>
              <a:ext uri="{FF2B5EF4-FFF2-40B4-BE49-F238E27FC236}">
                <a16:creationId xmlns:a16="http://schemas.microsoft.com/office/drawing/2014/main" xmlns="" id="{1BC09221-147A-8E00-CDB1-E8970E0FCFC2}"/>
              </a:ext>
            </a:extLst>
          </p:cNvPr>
          <p:cNvSpPr>
            <a:spLocks noGrp="1"/>
          </p:cNvSpPr>
          <p:nvPr>
            <p:ph type="subTitle" idx="1"/>
          </p:nvPr>
        </p:nvSpPr>
        <p:spPr>
          <a:xfrm>
            <a:off x="4439633" y="4518923"/>
            <a:ext cx="3312734" cy="1141851"/>
          </a:xfrm>
          <a:noFill/>
        </p:spPr>
        <p:txBody>
          <a:bodyPr>
            <a:normAutofit/>
          </a:bodyPr>
          <a:lstStyle/>
          <a:p>
            <a:r>
              <a:rPr lang="en-US" sz="2000" b="1" dirty="0" smtClean="0">
                <a:solidFill>
                  <a:srgbClr val="080808"/>
                </a:solidFill>
              </a:rPr>
              <a:t>Phase 1 project submission</a:t>
            </a:r>
          </a:p>
          <a:p>
            <a:r>
              <a:rPr lang="en-US" sz="2000" b="1" dirty="0" smtClean="0">
                <a:solidFill>
                  <a:srgbClr val="080808"/>
                </a:solidFill>
              </a:rPr>
              <a:t>A Cross-film analysis</a:t>
            </a:r>
            <a:r>
              <a:rPr lang="en-US" sz="2000" b="1" dirty="0" smtClean="0">
                <a:solidFill>
                  <a:srgbClr val="080808"/>
                </a:solidFill>
              </a:rPr>
              <a:t> </a:t>
            </a:r>
            <a:endParaRPr lang="x-none" sz="2000" b="1" dirty="0">
              <a:solidFill>
                <a:srgbClr val="080808"/>
              </a:solidFill>
            </a:endParaRPr>
          </a:p>
        </p:txBody>
      </p:sp>
      <p:sp>
        <p:nvSpPr>
          <p:cNvPr id="26" name="Isosceles Triangle 25">
            <a:extLst>
              <a:ext uri="{FF2B5EF4-FFF2-40B4-BE49-F238E27FC236}">
                <a16:creationId xmlns:a16="http://schemas.microsoft.com/office/drawing/2014/main" xmlns="" id="{54FC8EB5-1620-43B8-B816-8A91B6EAC9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xmlns="" id="{3D544515-9F93-4809-A102-B49C85F460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496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xmlns="" id="{287F69AB-2350-44E3-9076-00265B93F3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0" y="1"/>
            <a:ext cx="972709" cy="1935307"/>
            <a:chOff x="10918968" y="713127"/>
            <a:chExt cx="1273032" cy="2532832"/>
          </a:xfrm>
        </p:grpSpPr>
        <p:sp>
          <p:nvSpPr>
            <p:cNvPr id="23" name="Rectangle 22">
              <a:extLst>
                <a:ext uri="{FF2B5EF4-FFF2-40B4-BE49-F238E27FC236}">
                  <a16:creationId xmlns:a16="http://schemas.microsoft.com/office/drawing/2014/main" xmlns="" id="{D70652AA-1C81-481C-856B-903714375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xmlns="" id="{A2FF99B6-37BA-4650-B01D-799F02E31E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F79ACDB9-9B37-0C09-6835-68D0DFCAB75D}"/>
              </a:ext>
            </a:extLst>
          </p:cNvPr>
          <p:cNvSpPr>
            <a:spLocks noGrp="1"/>
          </p:cNvSpPr>
          <p:nvPr>
            <p:ph type="title"/>
          </p:nvPr>
        </p:nvSpPr>
        <p:spPr>
          <a:xfrm>
            <a:off x="643467" y="321734"/>
            <a:ext cx="10905066" cy="1135737"/>
          </a:xfrm>
        </p:spPr>
        <p:txBody>
          <a:bodyPr>
            <a:normAutofit/>
          </a:bodyPr>
          <a:lstStyle/>
          <a:p>
            <a:r>
              <a:rPr lang="en-US" sz="3600" dirty="0"/>
              <a:t>DIRECTOR RATING BASED ON THE DIFFERENT MOVIE RATINGS</a:t>
            </a:r>
            <a:endParaRPr lang="x-none" sz="3600" dirty="0"/>
          </a:p>
        </p:txBody>
      </p:sp>
      <p:pic>
        <p:nvPicPr>
          <p:cNvPr id="4" name="Content Placeholder 3">
            <a:extLst>
              <a:ext uri="{FF2B5EF4-FFF2-40B4-BE49-F238E27FC236}">
                <a16:creationId xmlns:a16="http://schemas.microsoft.com/office/drawing/2014/main" xmlns="" id="{9A1EE0DE-0CA0-12A5-41FD-99F048D4A133}"/>
              </a:ext>
            </a:extLst>
          </p:cNvPr>
          <p:cNvPicPr>
            <a:picLocks noChangeAspect="1"/>
          </p:cNvPicPr>
          <p:nvPr/>
        </p:nvPicPr>
        <p:blipFill>
          <a:blip r:embed="rId2"/>
          <a:stretch>
            <a:fillRect/>
          </a:stretch>
        </p:blipFill>
        <p:spPr>
          <a:xfrm>
            <a:off x="1224312" y="1779204"/>
            <a:ext cx="6253214" cy="3439267"/>
          </a:xfrm>
          <a:prstGeom prst="rect">
            <a:avLst/>
          </a:prstGeom>
        </p:spPr>
      </p:pic>
      <p:sp>
        <p:nvSpPr>
          <p:cNvPr id="8" name="Content Placeholder 7">
            <a:extLst>
              <a:ext uri="{FF2B5EF4-FFF2-40B4-BE49-F238E27FC236}">
                <a16:creationId xmlns:a16="http://schemas.microsoft.com/office/drawing/2014/main" xmlns="" id="{D8CCCA13-E39C-D5C5-A71F-B507460DB6FE}"/>
              </a:ext>
            </a:extLst>
          </p:cNvPr>
          <p:cNvSpPr>
            <a:spLocks noGrp="1"/>
          </p:cNvSpPr>
          <p:nvPr>
            <p:ph idx="1"/>
          </p:nvPr>
        </p:nvSpPr>
        <p:spPr>
          <a:xfrm>
            <a:off x="7544052" y="1782981"/>
            <a:ext cx="4004479" cy="4393982"/>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r>
              <a:rPr lang="en-US" sz="2000" dirty="0"/>
              <a:t>This Figure displays the Top 10 directors in producing an </a:t>
            </a:r>
            <a:r>
              <a:rPr lang="en-US" sz="2000" dirty="0" smtClean="0"/>
              <a:t>PG </a:t>
            </a:r>
            <a:r>
              <a:rPr lang="en-US" sz="2000" dirty="0"/>
              <a:t>rated movie</a:t>
            </a:r>
          </a:p>
          <a:p>
            <a:endParaRPr lang="en-US" sz="2000" dirty="0"/>
          </a:p>
        </p:txBody>
      </p:sp>
      <p:grpSp>
        <p:nvGrpSpPr>
          <p:cNvPr id="26" name="Group 25">
            <a:extLst>
              <a:ext uri="{FF2B5EF4-FFF2-40B4-BE49-F238E27FC236}">
                <a16:creationId xmlns:a16="http://schemas.microsoft.com/office/drawing/2014/main" xmlns="" id="{3EA7D759-6BEF-4CBD-A325-BCFA77832B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77940" y="4601497"/>
            <a:ext cx="1014060" cy="2017580"/>
            <a:chOff x="11177940" y="4601497"/>
            <a:chExt cx="1014060" cy="2017580"/>
          </a:xfrm>
        </p:grpSpPr>
        <p:sp>
          <p:nvSpPr>
            <p:cNvPr id="27" name="Isosceles Triangle 26">
              <a:extLst>
                <a:ext uri="{FF2B5EF4-FFF2-40B4-BE49-F238E27FC236}">
                  <a16:creationId xmlns:a16="http://schemas.microsoft.com/office/drawing/2014/main" xmlns="" id="{317405EC-53E3-473A-8B42-B9475D057B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C03F2370-11B5-4E16-8AE5-B4854408B4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86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12">
            <a:extLst>
              <a:ext uri="{FF2B5EF4-FFF2-40B4-BE49-F238E27FC236}">
                <a16:creationId xmlns:a16="http://schemas.microsoft.com/office/drawing/2014/main" xmlns="" id="{287F69AB-2350-44E3-9076-00265B93F3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0" y="1"/>
            <a:ext cx="972709" cy="1935307"/>
            <a:chOff x="10918968" y="713127"/>
            <a:chExt cx="1273032" cy="2532832"/>
          </a:xfrm>
        </p:grpSpPr>
        <p:sp>
          <p:nvSpPr>
            <p:cNvPr id="14" name="Rectangle 13">
              <a:extLst>
                <a:ext uri="{FF2B5EF4-FFF2-40B4-BE49-F238E27FC236}">
                  <a16:creationId xmlns:a16="http://schemas.microsoft.com/office/drawing/2014/main" xmlns="" id="{D70652AA-1C81-481C-856B-903714375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4">
              <a:extLst>
                <a:ext uri="{FF2B5EF4-FFF2-40B4-BE49-F238E27FC236}">
                  <a16:creationId xmlns:a16="http://schemas.microsoft.com/office/drawing/2014/main" xmlns="" id="{A2FF99B6-37BA-4650-B01D-799F02E31E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8F64BF58-7B60-A11F-BF10-A3D2FAD0A7A5}"/>
              </a:ext>
            </a:extLst>
          </p:cNvPr>
          <p:cNvSpPr>
            <a:spLocks noGrp="1"/>
          </p:cNvSpPr>
          <p:nvPr>
            <p:ph type="title"/>
          </p:nvPr>
        </p:nvSpPr>
        <p:spPr>
          <a:xfrm>
            <a:off x="643467" y="321734"/>
            <a:ext cx="10905066" cy="1135737"/>
          </a:xfrm>
        </p:spPr>
        <p:txBody>
          <a:bodyPr>
            <a:normAutofit/>
          </a:bodyPr>
          <a:lstStyle/>
          <a:p>
            <a:r>
              <a:rPr lang="en-US" sz="3600" dirty="0" smtClean="0"/>
              <a:t>This is a breakdown of the IMDB Dataset</a:t>
            </a:r>
            <a:endParaRPr lang="x-none" sz="3600" dirty="0"/>
          </a:p>
        </p:txBody>
      </p:sp>
      <p:pic>
        <p:nvPicPr>
          <p:cNvPr id="4" name="Content Placeholder 3">
            <a:extLst>
              <a:ext uri="{FF2B5EF4-FFF2-40B4-BE49-F238E27FC236}">
                <a16:creationId xmlns:a16="http://schemas.microsoft.com/office/drawing/2014/main" xmlns="" id="{57824A33-B902-96E7-4AFC-DC116E61D085}"/>
              </a:ext>
            </a:extLst>
          </p:cNvPr>
          <p:cNvPicPr>
            <a:picLocks noChangeAspect="1"/>
          </p:cNvPicPr>
          <p:nvPr/>
        </p:nvPicPr>
        <p:blipFill>
          <a:blip r:embed="rId2"/>
          <a:stretch>
            <a:fillRect/>
          </a:stretch>
        </p:blipFill>
        <p:spPr>
          <a:xfrm>
            <a:off x="643467" y="1782981"/>
            <a:ext cx="6253214" cy="3439267"/>
          </a:xfrm>
          <a:prstGeom prst="rect">
            <a:avLst/>
          </a:prstGeom>
        </p:spPr>
      </p:pic>
      <p:sp>
        <p:nvSpPr>
          <p:cNvPr id="23" name="Content Placeholder 7">
            <a:extLst>
              <a:ext uri="{FF2B5EF4-FFF2-40B4-BE49-F238E27FC236}">
                <a16:creationId xmlns:a16="http://schemas.microsoft.com/office/drawing/2014/main" xmlns="" id="{DE982B67-FE31-2870-814A-2C738C7A0261}"/>
              </a:ext>
            </a:extLst>
          </p:cNvPr>
          <p:cNvSpPr>
            <a:spLocks noGrp="1"/>
          </p:cNvSpPr>
          <p:nvPr>
            <p:ph idx="1"/>
          </p:nvPr>
        </p:nvSpPr>
        <p:spPr>
          <a:xfrm>
            <a:off x="7544052" y="1782981"/>
            <a:ext cx="4004479" cy="4393982"/>
          </a:xfrm>
        </p:spPr>
        <p:txBody>
          <a:bodyPr>
            <a:normAutofit/>
          </a:bodyPr>
          <a:lstStyle/>
          <a:p>
            <a:endParaRPr lang="en-US" sz="2000" dirty="0" smtClean="0"/>
          </a:p>
          <a:p>
            <a:endParaRPr lang="en-US" sz="2000" dirty="0"/>
          </a:p>
          <a:p>
            <a:r>
              <a:rPr lang="en-US" sz="2000" dirty="0" smtClean="0"/>
              <a:t>We can see that the top genres in the </a:t>
            </a:r>
            <a:r>
              <a:rPr lang="en-US" sz="2000" dirty="0" err="1" smtClean="0"/>
              <a:t>imdb</a:t>
            </a:r>
            <a:r>
              <a:rPr lang="en-US" sz="2000" dirty="0" smtClean="0"/>
              <a:t> dataset</a:t>
            </a:r>
          </a:p>
          <a:p>
            <a:endParaRPr lang="en-US" sz="2000" dirty="0"/>
          </a:p>
          <a:p>
            <a:r>
              <a:rPr lang="en-US" sz="2000" dirty="0" smtClean="0"/>
              <a:t>Here the most voted for movies are of type Drama and Documentaries</a:t>
            </a:r>
            <a:endParaRPr lang="en-US" sz="2000" dirty="0"/>
          </a:p>
        </p:txBody>
      </p:sp>
      <p:grpSp>
        <p:nvGrpSpPr>
          <p:cNvPr id="24" name="Group 16">
            <a:extLst>
              <a:ext uri="{FF2B5EF4-FFF2-40B4-BE49-F238E27FC236}">
                <a16:creationId xmlns:a16="http://schemas.microsoft.com/office/drawing/2014/main" xmlns="" id="{3EA7D759-6BEF-4CBD-A325-BCFA77832B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77940" y="4601497"/>
            <a:ext cx="1014060" cy="2017580"/>
            <a:chOff x="11177940" y="4601497"/>
            <a:chExt cx="1014060" cy="2017580"/>
          </a:xfrm>
        </p:grpSpPr>
        <p:sp>
          <p:nvSpPr>
            <p:cNvPr id="18" name="Isosceles Triangle 17">
              <a:extLst>
                <a:ext uri="{FF2B5EF4-FFF2-40B4-BE49-F238E27FC236}">
                  <a16:creationId xmlns:a16="http://schemas.microsoft.com/office/drawing/2014/main" xmlns="" id="{317405EC-53E3-473A-8B42-B9475D057B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C03F2370-11B5-4E16-8AE5-B4854408B4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884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287F69AB-2350-44E3-9076-00265B93F3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0" y="1"/>
            <a:ext cx="972709" cy="1935307"/>
            <a:chOff x="10918968" y="713127"/>
            <a:chExt cx="1273032" cy="2532832"/>
          </a:xfrm>
        </p:grpSpPr>
        <p:sp>
          <p:nvSpPr>
            <p:cNvPr id="14" name="Rectangle 13">
              <a:extLst>
                <a:ext uri="{FF2B5EF4-FFF2-40B4-BE49-F238E27FC236}">
                  <a16:creationId xmlns:a16="http://schemas.microsoft.com/office/drawing/2014/main" xmlns="" id="{D70652AA-1C81-481C-856B-903714375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xmlns="" id="{A2FF99B6-37BA-4650-B01D-799F02E31E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54C47249-1CEF-618A-7B52-DB8BE38D7384}"/>
              </a:ext>
            </a:extLst>
          </p:cNvPr>
          <p:cNvSpPr>
            <a:spLocks noGrp="1"/>
          </p:cNvSpPr>
          <p:nvPr>
            <p:ph type="title"/>
          </p:nvPr>
        </p:nvSpPr>
        <p:spPr>
          <a:xfrm>
            <a:off x="643467" y="321734"/>
            <a:ext cx="10905066" cy="1135737"/>
          </a:xfrm>
        </p:spPr>
        <p:txBody>
          <a:bodyPr>
            <a:normAutofit/>
          </a:bodyPr>
          <a:lstStyle/>
          <a:p>
            <a:r>
              <a:rPr lang="en-US" sz="3600" dirty="0" smtClean="0"/>
              <a:t>A box plot Representation of the average rating in line with the length of the movie</a:t>
            </a:r>
            <a:endParaRPr lang="x-none" sz="3600" dirty="0"/>
          </a:p>
        </p:txBody>
      </p:sp>
      <p:pic>
        <p:nvPicPr>
          <p:cNvPr id="4" name="Content Placeholder 3">
            <a:extLst>
              <a:ext uri="{FF2B5EF4-FFF2-40B4-BE49-F238E27FC236}">
                <a16:creationId xmlns:a16="http://schemas.microsoft.com/office/drawing/2014/main" xmlns="" id="{19303CC3-C100-C603-7768-6AAD8D01743C}"/>
              </a:ext>
            </a:extLst>
          </p:cNvPr>
          <p:cNvPicPr>
            <a:picLocks noChangeAspect="1"/>
          </p:cNvPicPr>
          <p:nvPr/>
        </p:nvPicPr>
        <p:blipFill>
          <a:blip r:embed="rId2"/>
          <a:stretch>
            <a:fillRect/>
          </a:stretch>
        </p:blipFill>
        <p:spPr>
          <a:xfrm>
            <a:off x="643467" y="1782981"/>
            <a:ext cx="6253214" cy="3595597"/>
          </a:xfrm>
          <a:prstGeom prst="rect">
            <a:avLst/>
          </a:prstGeom>
        </p:spPr>
      </p:pic>
      <p:sp>
        <p:nvSpPr>
          <p:cNvPr id="8" name="Content Placeholder 7">
            <a:extLst>
              <a:ext uri="{FF2B5EF4-FFF2-40B4-BE49-F238E27FC236}">
                <a16:creationId xmlns:a16="http://schemas.microsoft.com/office/drawing/2014/main" xmlns="" id="{5EB53784-E09B-5D9B-7814-07BFA21D32C8}"/>
              </a:ext>
            </a:extLst>
          </p:cNvPr>
          <p:cNvSpPr>
            <a:spLocks noGrp="1"/>
          </p:cNvSpPr>
          <p:nvPr>
            <p:ph idx="1"/>
          </p:nvPr>
        </p:nvSpPr>
        <p:spPr>
          <a:xfrm>
            <a:off x="7544052" y="1782981"/>
            <a:ext cx="4004479" cy="4393982"/>
          </a:xfrm>
        </p:spPr>
        <p:txBody>
          <a:bodyPr>
            <a:normAutofit/>
          </a:bodyPr>
          <a:lstStyle/>
          <a:p>
            <a:endParaRPr lang="en-US" sz="2000" dirty="0" smtClean="0"/>
          </a:p>
          <a:p>
            <a:endParaRPr lang="en-US" sz="2000" dirty="0"/>
          </a:p>
          <a:p>
            <a:r>
              <a:rPr lang="en-US" sz="2000" dirty="0" smtClean="0"/>
              <a:t>From the Boxplot it is evident that movies ranging from 100 – 120 minutes are mostly rated.</a:t>
            </a:r>
            <a:endParaRPr lang="en-US" sz="2000" dirty="0"/>
          </a:p>
        </p:txBody>
      </p:sp>
      <p:grpSp>
        <p:nvGrpSpPr>
          <p:cNvPr id="17" name="Group 16">
            <a:extLst>
              <a:ext uri="{FF2B5EF4-FFF2-40B4-BE49-F238E27FC236}">
                <a16:creationId xmlns:a16="http://schemas.microsoft.com/office/drawing/2014/main" xmlns="" id="{3EA7D759-6BEF-4CBD-A325-BCFA77832B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77940" y="4601497"/>
            <a:ext cx="1014060" cy="2017580"/>
            <a:chOff x="11177940" y="4601497"/>
            <a:chExt cx="1014060" cy="2017580"/>
          </a:xfrm>
        </p:grpSpPr>
        <p:sp>
          <p:nvSpPr>
            <p:cNvPr id="18" name="Isosceles Triangle 17">
              <a:extLst>
                <a:ext uri="{FF2B5EF4-FFF2-40B4-BE49-F238E27FC236}">
                  <a16:creationId xmlns:a16="http://schemas.microsoft.com/office/drawing/2014/main" xmlns="" id="{317405EC-53E3-473A-8B42-B9475D057B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C03F2370-11B5-4E16-8AE5-B4854408B4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230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287F69AB-2350-44E3-9076-00265B93F3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0" y="1"/>
            <a:ext cx="972709" cy="1935307"/>
            <a:chOff x="10918968" y="713127"/>
            <a:chExt cx="1273032" cy="2532832"/>
          </a:xfrm>
        </p:grpSpPr>
        <p:sp>
          <p:nvSpPr>
            <p:cNvPr id="14" name="Rectangle 13">
              <a:extLst>
                <a:ext uri="{FF2B5EF4-FFF2-40B4-BE49-F238E27FC236}">
                  <a16:creationId xmlns:a16="http://schemas.microsoft.com/office/drawing/2014/main" xmlns="" id="{D70652AA-1C81-481C-856B-903714375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xmlns="" id="{A2FF99B6-37BA-4650-B01D-799F02E31E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697FA4-5311-977C-96EC-C9B84C7E5C2C}"/>
              </a:ext>
            </a:extLst>
          </p:cNvPr>
          <p:cNvSpPr>
            <a:spLocks noGrp="1"/>
          </p:cNvSpPr>
          <p:nvPr>
            <p:ph type="title"/>
          </p:nvPr>
        </p:nvSpPr>
        <p:spPr>
          <a:xfrm>
            <a:off x="643467" y="321734"/>
            <a:ext cx="10905066" cy="1135737"/>
          </a:xfrm>
        </p:spPr>
        <p:txBody>
          <a:bodyPr>
            <a:normAutofit/>
          </a:bodyPr>
          <a:lstStyle/>
          <a:p>
            <a:r>
              <a:rPr lang="en-US" sz="3600" dirty="0" smtClean="0"/>
              <a:t>Correlation between the foreign and domestic gross </a:t>
            </a:r>
            <a:endParaRPr lang="x-none" sz="3600" dirty="0"/>
          </a:p>
        </p:txBody>
      </p:sp>
      <p:pic>
        <p:nvPicPr>
          <p:cNvPr id="4" name="Content Placeholder 3">
            <a:extLst>
              <a:ext uri="{FF2B5EF4-FFF2-40B4-BE49-F238E27FC236}">
                <a16:creationId xmlns:a16="http://schemas.microsoft.com/office/drawing/2014/main" xmlns="" id="{377FE385-163E-1C58-C780-998C470E26E9}"/>
              </a:ext>
            </a:extLst>
          </p:cNvPr>
          <p:cNvPicPr>
            <a:picLocks noChangeAspect="1"/>
          </p:cNvPicPr>
          <p:nvPr/>
        </p:nvPicPr>
        <p:blipFill>
          <a:blip r:embed="rId2"/>
          <a:stretch>
            <a:fillRect/>
          </a:stretch>
        </p:blipFill>
        <p:spPr>
          <a:xfrm>
            <a:off x="643467" y="1782981"/>
            <a:ext cx="6253214" cy="3517431"/>
          </a:xfrm>
          <a:prstGeom prst="rect">
            <a:avLst/>
          </a:prstGeom>
        </p:spPr>
      </p:pic>
      <p:sp>
        <p:nvSpPr>
          <p:cNvPr id="8" name="Content Placeholder 7">
            <a:extLst>
              <a:ext uri="{FF2B5EF4-FFF2-40B4-BE49-F238E27FC236}">
                <a16:creationId xmlns:a16="http://schemas.microsoft.com/office/drawing/2014/main" xmlns="" id="{836C00DD-2A59-8D6F-0FCA-DCFA3366AFDD}"/>
              </a:ext>
            </a:extLst>
          </p:cNvPr>
          <p:cNvSpPr>
            <a:spLocks noGrp="1"/>
          </p:cNvSpPr>
          <p:nvPr>
            <p:ph idx="1"/>
          </p:nvPr>
        </p:nvSpPr>
        <p:spPr>
          <a:xfrm>
            <a:off x="7544052" y="1782981"/>
            <a:ext cx="4004479" cy="4393982"/>
          </a:xfrm>
        </p:spPr>
        <p:txBody>
          <a:bodyPr>
            <a:normAutofit/>
          </a:bodyPr>
          <a:lstStyle/>
          <a:p>
            <a:endParaRPr lang="en-US" sz="2000" dirty="0" smtClean="0"/>
          </a:p>
          <a:p>
            <a:pPr marL="0" indent="0">
              <a:buNone/>
            </a:pPr>
            <a:endParaRPr lang="en-US" sz="2000" dirty="0" smtClean="0"/>
          </a:p>
          <a:p>
            <a:r>
              <a:rPr lang="en-US" sz="2000" dirty="0" smtClean="0"/>
              <a:t>From The figure there is a moderate correlation between the foreign and domestic gross, where a rise in one leads to a rise in another.</a:t>
            </a:r>
          </a:p>
          <a:p>
            <a:r>
              <a:rPr lang="en-US" sz="2000" dirty="0" smtClean="0"/>
              <a:t>The correlation is about 0.7</a:t>
            </a:r>
            <a:endParaRPr lang="en-US" sz="2000" dirty="0"/>
          </a:p>
        </p:txBody>
      </p:sp>
      <p:grpSp>
        <p:nvGrpSpPr>
          <p:cNvPr id="17" name="Group 16">
            <a:extLst>
              <a:ext uri="{FF2B5EF4-FFF2-40B4-BE49-F238E27FC236}">
                <a16:creationId xmlns:a16="http://schemas.microsoft.com/office/drawing/2014/main" xmlns="" id="{3EA7D759-6BEF-4CBD-A325-BCFA77832B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77940" y="4601497"/>
            <a:ext cx="1014060" cy="2017580"/>
            <a:chOff x="11177940" y="4601497"/>
            <a:chExt cx="1014060" cy="2017580"/>
          </a:xfrm>
        </p:grpSpPr>
        <p:sp>
          <p:nvSpPr>
            <p:cNvPr id="18" name="Isosceles Triangle 17">
              <a:extLst>
                <a:ext uri="{FF2B5EF4-FFF2-40B4-BE49-F238E27FC236}">
                  <a16:creationId xmlns:a16="http://schemas.microsoft.com/office/drawing/2014/main" xmlns="" id="{317405EC-53E3-473A-8B42-B9475D057B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C03F2370-11B5-4E16-8AE5-B4854408B4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2214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and conclusion</a:t>
            </a:r>
            <a:endParaRPr lang="en-US" dirty="0"/>
          </a:p>
        </p:txBody>
      </p:sp>
      <p:sp>
        <p:nvSpPr>
          <p:cNvPr id="3" name="Content Placeholder 2"/>
          <p:cNvSpPr>
            <a:spLocks noGrp="1"/>
          </p:cNvSpPr>
          <p:nvPr>
            <p:ph idx="1"/>
          </p:nvPr>
        </p:nvSpPr>
        <p:spPr/>
        <p:txBody>
          <a:bodyPr/>
          <a:lstStyle/>
          <a:p>
            <a:r>
              <a:rPr lang="en-US" dirty="0" smtClean="0"/>
              <a:t>From the above analysis, I would recommend that Microsoft </a:t>
            </a:r>
            <a:r>
              <a:rPr lang="en-US" dirty="0" err="1" smtClean="0"/>
              <a:t>eith</a:t>
            </a:r>
            <a:r>
              <a:rPr lang="en-US" dirty="0" smtClean="0"/>
              <a:t> invests in a movie of either the genre Drama or in a Documentary</a:t>
            </a:r>
          </a:p>
          <a:p>
            <a:r>
              <a:rPr lang="en-US" dirty="0" smtClean="0"/>
              <a:t>At the same Time the movie length should be considered at about 100 minutes to 120 minutes as this length has a higher possibility of watchers rating the movie which helps gather more insight into it</a:t>
            </a:r>
          </a:p>
          <a:p>
            <a:r>
              <a:rPr lang="en-US" dirty="0" smtClean="0"/>
              <a:t>Lastly, The best directors to consider for the movies would be</a:t>
            </a:r>
          </a:p>
          <a:p>
            <a:r>
              <a:rPr lang="en-US" dirty="0" smtClean="0"/>
              <a:t>William </a:t>
            </a:r>
            <a:r>
              <a:rPr lang="en-US" dirty="0" err="1" smtClean="0"/>
              <a:t>Friedkin</a:t>
            </a:r>
            <a:r>
              <a:rPr lang="en-US" dirty="0" smtClean="0"/>
              <a:t>, James Wong, Steven </a:t>
            </a:r>
            <a:r>
              <a:rPr lang="en-US" dirty="0" err="1" smtClean="0"/>
              <a:t>Speilberg</a:t>
            </a:r>
            <a:r>
              <a:rPr lang="en-US" dirty="0" smtClean="0"/>
              <a:t>, woody Allen, carl Eric or Jack </a:t>
            </a:r>
            <a:r>
              <a:rPr lang="en-US" dirty="0" err="1" smtClean="0"/>
              <a:t>kasdan</a:t>
            </a:r>
            <a:r>
              <a:rPr lang="en-US" dirty="0" smtClean="0"/>
              <a:t> who are top rated across Genres</a:t>
            </a:r>
            <a:endParaRPr lang="en-US" dirty="0"/>
          </a:p>
        </p:txBody>
      </p:sp>
    </p:spTree>
    <p:extLst>
      <p:ext uri="{BB962C8B-B14F-4D97-AF65-F5344CB8AC3E}">
        <p14:creationId xmlns:p14="http://schemas.microsoft.com/office/powerpoint/2010/main" val="231806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lstStyle/>
          <a:p>
            <a:endParaRPr lang="en-US" dirty="0" smtClean="0"/>
          </a:p>
          <a:p>
            <a:r>
              <a:rPr lang="en-US" dirty="0" smtClean="0"/>
              <a:t>Microsoft </a:t>
            </a:r>
            <a:r>
              <a:rPr lang="en-US" dirty="0"/>
              <a:t>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r>
              <a:rPr lang="en-US" dirty="0" smtClean="0"/>
              <a:t>.</a:t>
            </a:r>
          </a:p>
          <a:p>
            <a:endParaRPr lang="en-US" dirty="0"/>
          </a:p>
        </p:txBody>
      </p:sp>
    </p:spTree>
    <p:extLst>
      <p:ext uri="{BB962C8B-B14F-4D97-AF65-F5344CB8AC3E}">
        <p14:creationId xmlns:p14="http://schemas.microsoft.com/office/powerpoint/2010/main" val="75796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Based on the problem above, an analysis to get to know the best genres to produce.</a:t>
            </a:r>
          </a:p>
          <a:p>
            <a:r>
              <a:rPr lang="en-US" dirty="0" smtClean="0"/>
              <a:t>This will be based on 2 datasets, one from Rotten Tomatoes and another from IMDB</a:t>
            </a:r>
          </a:p>
          <a:p>
            <a:r>
              <a:rPr lang="en-US" dirty="0" smtClean="0"/>
              <a:t>We’ll get to see the best movie length based on the two datasets </a:t>
            </a:r>
          </a:p>
          <a:p>
            <a:r>
              <a:rPr lang="en-US" dirty="0" smtClean="0"/>
              <a:t>Lastly well get to see the best directors for the job based on the different genre ratings</a:t>
            </a:r>
          </a:p>
          <a:p>
            <a:pPr marL="0" indent="0">
              <a:buNone/>
            </a:pPr>
            <a:endParaRPr lang="en-US" dirty="0"/>
          </a:p>
        </p:txBody>
      </p:sp>
    </p:spTree>
    <p:extLst>
      <p:ext uri="{BB962C8B-B14F-4D97-AF65-F5344CB8AC3E}">
        <p14:creationId xmlns:p14="http://schemas.microsoft.com/office/powerpoint/2010/main" val="209585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6C3B9F2-7FEB-90E3-E123-54A2EBB3A118}"/>
              </a:ext>
            </a:extLst>
          </p:cNvPr>
          <p:cNvSpPr>
            <a:spLocks noGrp="1"/>
          </p:cNvSpPr>
          <p:nvPr>
            <p:ph type="title"/>
          </p:nvPr>
        </p:nvSpPr>
        <p:spPr>
          <a:xfrm>
            <a:off x="643467" y="321734"/>
            <a:ext cx="10905066" cy="1135737"/>
          </a:xfrm>
        </p:spPr>
        <p:txBody>
          <a:bodyPr>
            <a:normAutofit/>
          </a:bodyPr>
          <a:lstStyle/>
          <a:p>
            <a:r>
              <a:rPr lang="en-US" sz="3600" dirty="0" smtClean="0"/>
              <a:t>PIE CHART REPRESENTATION OF THE MOVIE RATING RATIOS</a:t>
            </a:r>
            <a:endParaRPr lang="x-none" sz="3600" dirty="0"/>
          </a:p>
        </p:txBody>
      </p:sp>
      <p:sp>
        <p:nvSpPr>
          <p:cNvPr id="8" name="Content Placeholder 7">
            <a:extLst>
              <a:ext uri="{FF2B5EF4-FFF2-40B4-BE49-F238E27FC236}">
                <a16:creationId xmlns:a16="http://schemas.microsoft.com/office/drawing/2014/main" xmlns="" id="{24403526-E412-AAD8-8FAD-F51805BF4E69}"/>
              </a:ext>
            </a:extLst>
          </p:cNvPr>
          <p:cNvSpPr>
            <a:spLocks noGrp="1"/>
          </p:cNvSpPr>
          <p:nvPr>
            <p:ph idx="1"/>
          </p:nvPr>
        </p:nvSpPr>
        <p:spPr>
          <a:xfrm>
            <a:off x="643469" y="1782981"/>
            <a:ext cx="4008384" cy="4393982"/>
          </a:xfrm>
        </p:spPr>
        <p:txBody>
          <a:bodyPr>
            <a:normAutofit/>
          </a:bodyPr>
          <a:lstStyle/>
          <a:p>
            <a:endParaRPr lang="en-US" sz="2000" dirty="0" smtClean="0"/>
          </a:p>
          <a:p>
            <a:r>
              <a:rPr lang="en-US" sz="2000" dirty="0" smtClean="0"/>
              <a:t>R – 57.9%</a:t>
            </a:r>
          </a:p>
          <a:p>
            <a:endParaRPr lang="en-US" sz="2000" dirty="0"/>
          </a:p>
          <a:p>
            <a:r>
              <a:rPr lang="en-US" sz="2000" dirty="0" smtClean="0"/>
              <a:t>PG-13 – 16.5%</a:t>
            </a:r>
          </a:p>
          <a:p>
            <a:endParaRPr lang="en-US" sz="2000" dirty="0"/>
          </a:p>
          <a:p>
            <a:r>
              <a:rPr lang="en-US" sz="2000" dirty="0" smtClean="0"/>
              <a:t>PG  - 14%</a:t>
            </a:r>
          </a:p>
          <a:p>
            <a:endParaRPr lang="en-US" sz="2000" dirty="0"/>
          </a:p>
          <a:p>
            <a:r>
              <a:rPr lang="en-US" sz="2000" dirty="0" smtClean="0"/>
              <a:t>NR – 11.6%</a:t>
            </a:r>
          </a:p>
          <a:p>
            <a:endParaRPr lang="en-US" sz="2000" dirty="0"/>
          </a:p>
          <a:p>
            <a:pPr marL="0" indent="0">
              <a:buNone/>
            </a:pPr>
            <a:r>
              <a:rPr lang="en-US" sz="2000" dirty="0" smtClean="0"/>
              <a:t>The most prevalent movie rating is the R rated movies</a:t>
            </a:r>
          </a:p>
        </p:txBody>
      </p:sp>
      <p:grpSp>
        <p:nvGrpSpPr>
          <p:cNvPr id="43" name="Group 42">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44" name="Isosceles Triangle 43">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xmlns="" id="{D745D65F-D6ED-42D0-90B9-E1071E901EF5}"/>
              </a:ext>
            </a:extLst>
          </p:cNvPr>
          <p:cNvPicPr>
            <a:picLocks noChangeAspect="1"/>
          </p:cNvPicPr>
          <p:nvPr/>
        </p:nvPicPr>
        <p:blipFill rotWithShape="1">
          <a:blip r:embed="rId2"/>
          <a:srcRect l="18340" r="20453" b="1"/>
          <a:stretch/>
        </p:blipFill>
        <p:spPr>
          <a:xfrm>
            <a:off x="5994826" y="1782981"/>
            <a:ext cx="4854200" cy="4361892"/>
          </a:xfrm>
          <a:prstGeom prst="rect">
            <a:avLst/>
          </a:prstGeom>
        </p:spPr>
      </p:pic>
      <p:grpSp>
        <p:nvGrpSpPr>
          <p:cNvPr id="47" name="Group 46">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48" name="Rectangle 47">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360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xmlns="" id="{287F69AB-2350-44E3-9076-00265B93F3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0" y="1"/>
            <a:ext cx="972709" cy="1935307"/>
            <a:chOff x="10918968" y="713127"/>
            <a:chExt cx="1273032" cy="2532832"/>
          </a:xfrm>
        </p:grpSpPr>
        <p:sp>
          <p:nvSpPr>
            <p:cNvPr id="31" name="Rectangle 30">
              <a:extLst>
                <a:ext uri="{FF2B5EF4-FFF2-40B4-BE49-F238E27FC236}">
                  <a16:creationId xmlns:a16="http://schemas.microsoft.com/office/drawing/2014/main" xmlns="" id="{D70652AA-1C81-481C-856B-903714375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xmlns="" id="{A2FF99B6-37BA-4650-B01D-799F02E31E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710D64AD-1CBF-7995-8B2B-A4EEFD8782D7}"/>
              </a:ext>
            </a:extLst>
          </p:cNvPr>
          <p:cNvSpPr>
            <a:spLocks noGrp="1"/>
          </p:cNvSpPr>
          <p:nvPr>
            <p:ph type="title"/>
          </p:nvPr>
        </p:nvSpPr>
        <p:spPr>
          <a:xfrm>
            <a:off x="643467" y="321734"/>
            <a:ext cx="10905066" cy="1135737"/>
          </a:xfrm>
        </p:spPr>
        <p:txBody>
          <a:bodyPr>
            <a:normAutofit/>
          </a:bodyPr>
          <a:lstStyle/>
          <a:p>
            <a:r>
              <a:rPr lang="en-US" sz="3600" dirty="0" smtClean="0"/>
              <a:t>Distribution of Rating</a:t>
            </a:r>
            <a:endParaRPr lang="x-none" sz="3600" dirty="0"/>
          </a:p>
        </p:txBody>
      </p:sp>
      <p:pic>
        <p:nvPicPr>
          <p:cNvPr id="4" name="Picture 3">
            <a:extLst>
              <a:ext uri="{FF2B5EF4-FFF2-40B4-BE49-F238E27FC236}">
                <a16:creationId xmlns:a16="http://schemas.microsoft.com/office/drawing/2014/main" xmlns="" id="{59E3D2E0-53F4-CEA5-EAC6-F46EB4B75B8D}"/>
              </a:ext>
            </a:extLst>
          </p:cNvPr>
          <p:cNvPicPr>
            <a:picLocks noChangeAspect="1"/>
          </p:cNvPicPr>
          <p:nvPr/>
        </p:nvPicPr>
        <p:blipFill>
          <a:blip r:embed="rId2"/>
          <a:stretch>
            <a:fillRect/>
          </a:stretch>
        </p:blipFill>
        <p:spPr>
          <a:xfrm>
            <a:off x="409434" y="1782981"/>
            <a:ext cx="6818498" cy="3635180"/>
          </a:xfrm>
          <a:prstGeom prst="rect">
            <a:avLst/>
          </a:prstGeom>
        </p:spPr>
      </p:pic>
      <p:sp>
        <p:nvSpPr>
          <p:cNvPr id="3" name="Content Placeholder 2">
            <a:extLst>
              <a:ext uri="{FF2B5EF4-FFF2-40B4-BE49-F238E27FC236}">
                <a16:creationId xmlns:a16="http://schemas.microsoft.com/office/drawing/2014/main" xmlns="" id="{FF307444-9DA3-D52A-689A-F25284137E6B}"/>
              </a:ext>
            </a:extLst>
          </p:cNvPr>
          <p:cNvSpPr>
            <a:spLocks noGrp="1"/>
          </p:cNvSpPr>
          <p:nvPr>
            <p:ph idx="1"/>
          </p:nvPr>
        </p:nvSpPr>
        <p:spPr>
          <a:xfrm>
            <a:off x="7544054" y="1782981"/>
            <a:ext cx="4004479" cy="4393982"/>
          </a:xfrm>
        </p:spPr>
        <p:txBody>
          <a:bodyPr>
            <a:normAutofit/>
          </a:bodyPr>
          <a:lstStyle/>
          <a:p>
            <a:endParaRPr lang="en-US" sz="2000" dirty="0" smtClean="0"/>
          </a:p>
          <a:p>
            <a:r>
              <a:rPr lang="en-US" sz="2000" dirty="0" smtClean="0"/>
              <a:t>This diagram shows the distribution by count of each Movie rating</a:t>
            </a:r>
          </a:p>
          <a:p>
            <a:r>
              <a:rPr lang="en-US" sz="2000" dirty="0" smtClean="0"/>
              <a:t>The </a:t>
            </a:r>
            <a:r>
              <a:rPr lang="en-US" sz="2000" dirty="0" err="1" smtClean="0"/>
              <a:t>pyplot</a:t>
            </a:r>
            <a:r>
              <a:rPr lang="en-US" sz="2000" dirty="0" smtClean="0"/>
              <a:t> library was used in displaying the figure</a:t>
            </a:r>
          </a:p>
          <a:p>
            <a:endParaRPr lang="x-none" sz="2000" dirty="0"/>
          </a:p>
        </p:txBody>
      </p:sp>
      <p:grpSp>
        <p:nvGrpSpPr>
          <p:cNvPr id="34" name="Group 33">
            <a:extLst>
              <a:ext uri="{FF2B5EF4-FFF2-40B4-BE49-F238E27FC236}">
                <a16:creationId xmlns:a16="http://schemas.microsoft.com/office/drawing/2014/main" xmlns="" id="{3EA7D759-6BEF-4CBD-A325-BCFA77832B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77940" y="4601497"/>
            <a:ext cx="1014060" cy="2017580"/>
            <a:chOff x="11177940" y="4601497"/>
            <a:chExt cx="1014060" cy="2017580"/>
          </a:xfrm>
        </p:grpSpPr>
        <p:sp>
          <p:nvSpPr>
            <p:cNvPr id="35" name="Isosceles Triangle 34">
              <a:extLst>
                <a:ext uri="{FF2B5EF4-FFF2-40B4-BE49-F238E27FC236}">
                  <a16:creationId xmlns:a16="http://schemas.microsoft.com/office/drawing/2014/main" xmlns="" id="{317405EC-53E3-473A-8B42-B9475D057B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C03F2370-11B5-4E16-8AE5-B4854408B4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252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xmlns="" id="{287F69AB-2350-44E3-9076-00265B93F3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0" y="1"/>
            <a:ext cx="972709" cy="1935307"/>
            <a:chOff x="10918968" y="713127"/>
            <a:chExt cx="1273032" cy="2532832"/>
          </a:xfrm>
        </p:grpSpPr>
        <p:sp>
          <p:nvSpPr>
            <p:cNvPr id="34" name="Rectangle 33">
              <a:extLst>
                <a:ext uri="{FF2B5EF4-FFF2-40B4-BE49-F238E27FC236}">
                  <a16:creationId xmlns:a16="http://schemas.microsoft.com/office/drawing/2014/main" xmlns="" id="{D70652AA-1C81-481C-856B-903714375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xmlns="" id="{A2FF99B6-37BA-4650-B01D-799F02E31E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A678BB74-9981-5215-E254-AC75DCBF4C8F}"/>
              </a:ext>
            </a:extLst>
          </p:cNvPr>
          <p:cNvSpPr>
            <a:spLocks noGrp="1"/>
          </p:cNvSpPr>
          <p:nvPr>
            <p:ph type="title"/>
          </p:nvPr>
        </p:nvSpPr>
        <p:spPr>
          <a:xfrm>
            <a:off x="643467" y="321734"/>
            <a:ext cx="10905066" cy="1135737"/>
          </a:xfrm>
        </p:spPr>
        <p:txBody>
          <a:bodyPr>
            <a:normAutofit/>
          </a:bodyPr>
          <a:lstStyle/>
          <a:p>
            <a:r>
              <a:rPr lang="en-US" sz="3600" dirty="0" smtClean="0"/>
              <a:t>Distribution of the  Different Genres</a:t>
            </a:r>
            <a:endParaRPr lang="x-none" sz="3600" dirty="0"/>
          </a:p>
        </p:txBody>
      </p:sp>
      <p:sp>
        <p:nvSpPr>
          <p:cNvPr id="11" name="Content Placeholder 10">
            <a:extLst>
              <a:ext uri="{FF2B5EF4-FFF2-40B4-BE49-F238E27FC236}">
                <a16:creationId xmlns:a16="http://schemas.microsoft.com/office/drawing/2014/main" xmlns="" id="{B935EA9A-4118-A741-69A8-33861F6CC9AF}"/>
              </a:ext>
            </a:extLst>
          </p:cNvPr>
          <p:cNvSpPr>
            <a:spLocks noGrp="1"/>
          </p:cNvSpPr>
          <p:nvPr>
            <p:ph idx="1"/>
          </p:nvPr>
        </p:nvSpPr>
        <p:spPr>
          <a:xfrm>
            <a:off x="1643062" y="5628140"/>
            <a:ext cx="9905469" cy="1229859"/>
          </a:xfrm>
        </p:spPr>
        <p:txBody>
          <a:bodyPr>
            <a:normAutofit fontScale="92500" lnSpcReduction="20000"/>
          </a:bodyPr>
          <a:lstStyle/>
          <a:p>
            <a:r>
              <a:rPr lang="en-US" sz="2000" dirty="0" smtClean="0"/>
              <a:t>This is a display of the various Genres of movies</a:t>
            </a:r>
          </a:p>
          <a:p>
            <a:r>
              <a:rPr lang="en-US" sz="2000" dirty="0" smtClean="0"/>
              <a:t>By the figure, the most produced genre is of  Drama  type, closely followed by Action and adventure which is also combined by the drama genre.</a:t>
            </a:r>
          </a:p>
          <a:p>
            <a:r>
              <a:rPr lang="en-US" sz="2000" dirty="0" smtClean="0"/>
              <a:t>All top Genre combinations involve the Drama type</a:t>
            </a:r>
            <a:endParaRPr lang="en-US" sz="2000" dirty="0"/>
          </a:p>
        </p:txBody>
      </p:sp>
      <p:grpSp>
        <p:nvGrpSpPr>
          <p:cNvPr id="37" name="Group 36">
            <a:extLst>
              <a:ext uri="{FF2B5EF4-FFF2-40B4-BE49-F238E27FC236}">
                <a16:creationId xmlns:a16="http://schemas.microsoft.com/office/drawing/2014/main" xmlns="" id="{3EA7D759-6BEF-4CBD-A325-BCFA77832B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77940" y="4601497"/>
            <a:ext cx="1014060" cy="2017580"/>
            <a:chOff x="11177940" y="4601497"/>
            <a:chExt cx="1014060" cy="2017580"/>
          </a:xfrm>
        </p:grpSpPr>
        <p:sp>
          <p:nvSpPr>
            <p:cNvPr id="38" name="Isosceles Triangle 37">
              <a:extLst>
                <a:ext uri="{FF2B5EF4-FFF2-40B4-BE49-F238E27FC236}">
                  <a16:creationId xmlns:a16="http://schemas.microsoft.com/office/drawing/2014/main" xmlns="" id="{317405EC-53E3-473A-8B42-B9475D057B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C03F2370-11B5-4E16-8AE5-B4854408B4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062" y="1524000"/>
            <a:ext cx="8905875" cy="3810000"/>
          </a:xfrm>
          <a:prstGeom prst="rect">
            <a:avLst/>
          </a:prstGeom>
        </p:spPr>
      </p:pic>
    </p:spTree>
    <p:extLst>
      <p:ext uri="{BB962C8B-B14F-4D97-AF65-F5344CB8AC3E}">
        <p14:creationId xmlns:p14="http://schemas.microsoft.com/office/powerpoint/2010/main" val="85252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7D0CA25-6B73-C0F1-3057-D805AA8E92C5}"/>
              </a:ext>
            </a:extLst>
          </p:cNvPr>
          <p:cNvSpPr>
            <a:spLocks noGrp="1"/>
          </p:cNvSpPr>
          <p:nvPr>
            <p:ph type="title"/>
          </p:nvPr>
        </p:nvSpPr>
        <p:spPr>
          <a:xfrm>
            <a:off x="643467" y="321734"/>
            <a:ext cx="10905066" cy="1135737"/>
          </a:xfrm>
        </p:spPr>
        <p:txBody>
          <a:bodyPr>
            <a:normAutofit/>
          </a:bodyPr>
          <a:lstStyle/>
          <a:p>
            <a:r>
              <a:rPr lang="en-US" sz="3600" dirty="0" smtClean="0"/>
              <a:t>YEARS VS THE NUMBER OF MOVIES PRODUCED</a:t>
            </a:r>
            <a:endParaRPr lang="x-none" sz="3600" dirty="0"/>
          </a:p>
        </p:txBody>
      </p:sp>
      <p:sp>
        <p:nvSpPr>
          <p:cNvPr id="8" name="Content Placeholder 7">
            <a:extLst>
              <a:ext uri="{FF2B5EF4-FFF2-40B4-BE49-F238E27FC236}">
                <a16:creationId xmlns:a16="http://schemas.microsoft.com/office/drawing/2014/main" xmlns="" id="{81B50666-DAA4-5573-F869-FB0EEE8FAC74}"/>
              </a:ext>
            </a:extLst>
          </p:cNvPr>
          <p:cNvSpPr>
            <a:spLocks noGrp="1"/>
          </p:cNvSpPr>
          <p:nvPr>
            <p:ph idx="1"/>
          </p:nvPr>
        </p:nvSpPr>
        <p:spPr>
          <a:xfrm>
            <a:off x="643469" y="1782981"/>
            <a:ext cx="4008384" cy="4393982"/>
          </a:xfrm>
        </p:spPr>
        <p:txBody>
          <a:bodyPr>
            <a:normAutofit/>
          </a:bodyPr>
          <a:lstStyle/>
          <a:p>
            <a:endParaRPr lang="en-US" sz="2000" dirty="0" smtClean="0"/>
          </a:p>
          <a:p>
            <a:endParaRPr lang="en-US" sz="2000" dirty="0"/>
          </a:p>
          <a:p>
            <a:r>
              <a:rPr lang="en-US" sz="2000" dirty="0" smtClean="0"/>
              <a:t>This is a  display of the movies produced over the years.</a:t>
            </a:r>
          </a:p>
          <a:p>
            <a:r>
              <a:rPr lang="en-US" sz="2000" dirty="0" smtClean="0"/>
              <a:t>There seems to be no discernable tell in this  figure as the count vary from year to year </a:t>
            </a:r>
            <a:endParaRPr lang="en-US" sz="2000" dirty="0"/>
          </a:p>
        </p:txBody>
      </p:sp>
      <p:grpSp>
        <p:nvGrpSpPr>
          <p:cNvPr id="22" name="Group 2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xmlns="" id="{9E556FC2-8007-DE6D-A682-B43A32F0AA9A}"/>
              </a:ext>
            </a:extLst>
          </p:cNvPr>
          <p:cNvPicPr>
            <a:picLocks noChangeAspect="1"/>
          </p:cNvPicPr>
          <p:nvPr/>
        </p:nvPicPr>
        <p:blipFill>
          <a:blip r:embed="rId2"/>
          <a:stretch>
            <a:fillRect/>
          </a:stretch>
        </p:blipFill>
        <p:spPr>
          <a:xfrm>
            <a:off x="4716390" y="1938019"/>
            <a:ext cx="7444167" cy="4094291"/>
          </a:xfrm>
          <a:prstGeom prst="rect">
            <a:avLst/>
          </a:prstGeom>
        </p:spPr>
      </p:pic>
      <p:grpSp>
        <p:nvGrpSpPr>
          <p:cNvPr id="26" name="Group 2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27" name="Rectangle 2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0886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xmlns="" id="{287F69AB-2350-44E3-9076-00265B93F3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0" y="1"/>
            <a:ext cx="972709" cy="1935307"/>
            <a:chOff x="10918968" y="713127"/>
            <a:chExt cx="1273032" cy="2532832"/>
          </a:xfrm>
        </p:grpSpPr>
        <p:sp>
          <p:nvSpPr>
            <p:cNvPr id="23" name="Rectangle 22">
              <a:extLst>
                <a:ext uri="{FF2B5EF4-FFF2-40B4-BE49-F238E27FC236}">
                  <a16:creationId xmlns:a16="http://schemas.microsoft.com/office/drawing/2014/main" xmlns="" id="{D70652AA-1C81-481C-856B-9037143754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xmlns="" id="{A2FF99B6-37BA-4650-B01D-799F02E31E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9AE8B8C7-5F1F-E0F4-FBE1-5BE8CA6860AB}"/>
              </a:ext>
            </a:extLst>
          </p:cNvPr>
          <p:cNvSpPr>
            <a:spLocks noGrp="1"/>
          </p:cNvSpPr>
          <p:nvPr>
            <p:ph type="title"/>
          </p:nvPr>
        </p:nvSpPr>
        <p:spPr>
          <a:xfrm>
            <a:off x="643467" y="321734"/>
            <a:ext cx="10905066" cy="1135737"/>
          </a:xfrm>
        </p:spPr>
        <p:txBody>
          <a:bodyPr>
            <a:normAutofit/>
          </a:bodyPr>
          <a:lstStyle/>
          <a:p>
            <a:r>
              <a:rPr lang="en-US" sz="3600" dirty="0" smtClean="0"/>
              <a:t>DIRECTOR RATING BASED ON THE DIFFERENT MOVIE RATINGS</a:t>
            </a:r>
            <a:endParaRPr lang="x-none" sz="3600" dirty="0"/>
          </a:p>
        </p:txBody>
      </p:sp>
      <p:sp>
        <p:nvSpPr>
          <p:cNvPr id="8" name="Content Placeholder 7">
            <a:extLst>
              <a:ext uri="{FF2B5EF4-FFF2-40B4-BE49-F238E27FC236}">
                <a16:creationId xmlns:a16="http://schemas.microsoft.com/office/drawing/2014/main" xmlns="" id="{92007354-3FBA-4D76-B59F-6B9DA8C9E6A1}"/>
              </a:ext>
            </a:extLst>
          </p:cNvPr>
          <p:cNvSpPr>
            <a:spLocks noGrp="1"/>
          </p:cNvSpPr>
          <p:nvPr>
            <p:ph idx="1"/>
          </p:nvPr>
        </p:nvSpPr>
        <p:spPr>
          <a:xfrm>
            <a:off x="486355" y="5250621"/>
            <a:ext cx="10691583" cy="1607379"/>
          </a:xfrm>
        </p:spPr>
        <p:txBody>
          <a:bodyPr>
            <a:normAutofit/>
          </a:bodyPr>
          <a:lstStyle/>
          <a:p>
            <a:endParaRPr lang="en-US" sz="2000" dirty="0" smtClean="0"/>
          </a:p>
          <a:p>
            <a:r>
              <a:rPr lang="en-US" sz="2000" dirty="0" smtClean="0"/>
              <a:t>Here we want to have a look at the top directors based on different Rated movie types</a:t>
            </a:r>
          </a:p>
          <a:p>
            <a:r>
              <a:rPr lang="en-US" sz="2000" dirty="0" smtClean="0"/>
              <a:t>This Figure displays the Top 10 directors in producing an R rated movie</a:t>
            </a:r>
          </a:p>
          <a:p>
            <a:endParaRPr lang="en-US" sz="2000" dirty="0"/>
          </a:p>
          <a:p>
            <a:endParaRPr lang="en-US" sz="2000" dirty="0"/>
          </a:p>
        </p:txBody>
      </p:sp>
      <p:grpSp>
        <p:nvGrpSpPr>
          <p:cNvPr id="26" name="Group 25">
            <a:extLst>
              <a:ext uri="{FF2B5EF4-FFF2-40B4-BE49-F238E27FC236}">
                <a16:creationId xmlns:a16="http://schemas.microsoft.com/office/drawing/2014/main" xmlns="" id="{3EA7D759-6BEF-4CBD-A325-BCFA77832B3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177940" y="4601497"/>
            <a:ext cx="1014060" cy="2017580"/>
            <a:chOff x="11177940" y="4601497"/>
            <a:chExt cx="1014060" cy="2017580"/>
          </a:xfrm>
        </p:grpSpPr>
        <p:sp>
          <p:nvSpPr>
            <p:cNvPr id="27" name="Isosceles Triangle 26">
              <a:extLst>
                <a:ext uri="{FF2B5EF4-FFF2-40B4-BE49-F238E27FC236}">
                  <a16:creationId xmlns:a16="http://schemas.microsoft.com/office/drawing/2014/main" xmlns="" id="{317405EC-53E3-473A-8B42-B9475D057B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C03F2370-11B5-4E16-8AE5-B4854408B4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55" y="1535802"/>
            <a:ext cx="9086850" cy="3636488"/>
          </a:xfrm>
          <a:prstGeom prst="rect">
            <a:avLst/>
          </a:prstGeom>
        </p:spPr>
      </p:pic>
    </p:spTree>
    <p:extLst>
      <p:ext uri="{BB962C8B-B14F-4D97-AF65-F5344CB8AC3E}">
        <p14:creationId xmlns:p14="http://schemas.microsoft.com/office/powerpoint/2010/main" val="414544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itle 1">
            <a:extLst>
              <a:ext uri="{FF2B5EF4-FFF2-40B4-BE49-F238E27FC236}">
                <a16:creationId xmlns:a16="http://schemas.microsoft.com/office/drawing/2014/main" xmlns="" id="{2858AA98-45B8-CC6F-9FCA-C86DEA4AD8E2}"/>
              </a:ext>
            </a:extLst>
          </p:cNvPr>
          <p:cNvSpPr>
            <a:spLocks noGrp="1"/>
          </p:cNvSpPr>
          <p:nvPr>
            <p:ph type="title"/>
          </p:nvPr>
        </p:nvSpPr>
        <p:spPr>
          <a:xfrm>
            <a:off x="643467" y="321734"/>
            <a:ext cx="10905066" cy="1135737"/>
          </a:xfrm>
        </p:spPr>
        <p:txBody>
          <a:bodyPr>
            <a:normAutofit/>
          </a:bodyPr>
          <a:lstStyle/>
          <a:p>
            <a:r>
              <a:rPr lang="en-US" sz="3600" dirty="0"/>
              <a:t>DIRECTOR RATING BASED ON THE DIFFERENT MOVIE RATINGS</a:t>
            </a:r>
            <a:endParaRPr lang="x-none" sz="3600" dirty="0"/>
          </a:p>
        </p:txBody>
      </p:sp>
      <p:sp>
        <p:nvSpPr>
          <p:cNvPr id="80" name="Content Placeholder 7">
            <a:extLst>
              <a:ext uri="{FF2B5EF4-FFF2-40B4-BE49-F238E27FC236}">
                <a16:creationId xmlns:a16="http://schemas.microsoft.com/office/drawing/2014/main" xmlns="" id="{90B865FF-6614-7548-3AF5-C52042B7BA7B}"/>
              </a:ext>
            </a:extLst>
          </p:cNvPr>
          <p:cNvSpPr>
            <a:spLocks noGrp="1"/>
          </p:cNvSpPr>
          <p:nvPr>
            <p:ph idx="1"/>
          </p:nvPr>
        </p:nvSpPr>
        <p:spPr>
          <a:xfrm>
            <a:off x="643469" y="1782981"/>
            <a:ext cx="4008384" cy="4393982"/>
          </a:xfrm>
        </p:spPr>
        <p:txBody>
          <a:bodyPr>
            <a:normAutofit/>
          </a:bodyPr>
          <a:lstStyle/>
          <a:p>
            <a:endParaRPr lang="en-US" sz="2000" dirty="0" smtClean="0"/>
          </a:p>
          <a:p>
            <a:endParaRPr lang="en-US" sz="2000" dirty="0"/>
          </a:p>
          <a:p>
            <a:r>
              <a:rPr lang="en-US" sz="2000" dirty="0"/>
              <a:t>This Figure displays the Top 10 directors in producing an </a:t>
            </a:r>
            <a:r>
              <a:rPr lang="en-US" sz="2000" dirty="0" smtClean="0"/>
              <a:t>PG_13 </a:t>
            </a:r>
            <a:r>
              <a:rPr lang="en-US" sz="2000" dirty="0"/>
              <a:t>rated movie</a:t>
            </a:r>
          </a:p>
          <a:p>
            <a:endParaRPr lang="en-US" sz="2000" dirty="0" smtClean="0"/>
          </a:p>
          <a:p>
            <a:pPr marL="0" indent="0">
              <a:buNone/>
            </a:pPr>
            <a:endParaRPr lang="en-US" sz="2000" dirty="0"/>
          </a:p>
        </p:txBody>
      </p:sp>
      <p:grpSp>
        <p:nvGrpSpPr>
          <p:cNvPr id="87" name="Group 86">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88" name="Isosceles Triangle 87">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xmlns="" id="{DE35119D-E9D6-E6E3-67DD-DC6AFE004365}"/>
              </a:ext>
            </a:extLst>
          </p:cNvPr>
          <p:cNvPicPr>
            <a:picLocks noChangeAspect="1"/>
          </p:cNvPicPr>
          <p:nvPr/>
        </p:nvPicPr>
        <p:blipFill>
          <a:blip r:embed="rId2"/>
          <a:stretch>
            <a:fillRect/>
          </a:stretch>
        </p:blipFill>
        <p:spPr>
          <a:xfrm>
            <a:off x="5295320" y="2244294"/>
            <a:ext cx="6253212" cy="3439266"/>
          </a:xfrm>
          <a:prstGeom prst="rect">
            <a:avLst/>
          </a:prstGeom>
        </p:spPr>
      </p:pic>
      <p:grpSp>
        <p:nvGrpSpPr>
          <p:cNvPr id="91" name="Group 90">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92" name="Rectangle 91">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Isosceles Triangle 92">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1089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591</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DAVID MWITI MUTHIRU</vt:lpstr>
      <vt:lpstr>Business Problem</vt:lpstr>
      <vt:lpstr>SOLUTION</vt:lpstr>
      <vt:lpstr>PIE CHART REPRESENTATION OF THE MOVIE RATING RATIOS</vt:lpstr>
      <vt:lpstr>Distribution of Rating</vt:lpstr>
      <vt:lpstr>Distribution of the  Different Genres</vt:lpstr>
      <vt:lpstr>YEARS VS THE NUMBER OF MOVIES PRODUCED</vt:lpstr>
      <vt:lpstr>DIRECTOR RATING BASED ON THE DIFFERENT MOVIE RATINGS</vt:lpstr>
      <vt:lpstr>DIRECTOR RATING BASED ON THE DIFFERENT MOVIE RATINGS</vt:lpstr>
      <vt:lpstr>DIRECTOR RATING BASED ON THE DIFFERENT MOVIE RATINGS</vt:lpstr>
      <vt:lpstr>This is a breakdown of the IMDB Dataset</vt:lpstr>
      <vt:lpstr>A box plot Representation of the average rating in line with the length of the movie</vt:lpstr>
      <vt:lpstr>Correlation between the foreign and domestic gross </vt:lpstr>
      <vt:lpstr>Recommendations and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DAVID MWITI MUTHIRU</dc:title>
  <dc:creator>Ann Wambui</dc:creator>
  <cp:lastModifiedBy>Aggie Mwacha</cp:lastModifiedBy>
  <cp:revision>10</cp:revision>
  <dcterms:created xsi:type="dcterms:W3CDTF">2022-11-09T13:54:50Z</dcterms:created>
  <dcterms:modified xsi:type="dcterms:W3CDTF">2022-11-09T19:02:34Z</dcterms:modified>
</cp:coreProperties>
</file>