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4"/>
  </p:sldMasterIdLst>
  <p:notesMasterIdLst>
    <p:notesMasterId r:id="rId23"/>
  </p:notesMasterIdLst>
  <p:sldIdLst>
    <p:sldId id="1651" r:id="rId5"/>
    <p:sldId id="2583" r:id="rId6"/>
    <p:sldId id="1619" r:id="rId7"/>
    <p:sldId id="1620" r:id="rId8"/>
    <p:sldId id="1613" r:id="rId9"/>
    <p:sldId id="1617" r:id="rId10"/>
    <p:sldId id="1567" r:id="rId11"/>
    <p:sldId id="2515" r:id="rId12"/>
    <p:sldId id="2628" r:id="rId13"/>
    <p:sldId id="2597" r:id="rId14"/>
    <p:sldId id="2594" r:id="rId15"/>
    <p:sldId id="2586" r:id="rId16"/>
    <p:sldId id="2572" r:id="rId17"/>
    <p:sldId id="2609" r:id="rId18"/>
    <p:sldId id="2627" r:id="rId19"/>
    <p:sldId id="2619" r:id="rId20"/>
    <p:sldId id="2620" r:id="rId21"/>
    <p:sldId id="16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CD9F9-BD2D-4D1A-9F00-B421EDD54720}">
          <p14:sldIdLst>
            <p14:sldId id="1651"/>
            <p14:sldId id="2583"/>
            <p14:sldId id="1619"/>
            <p14:sldId id="1620"/>
            <p14:sldId id="1613"/>
            <p14:sldId id="1617"/>
            <p14:sldId id="1567"/>
            <p14:sldId id="2515"/>
            <p14:sldId id="2628"/>
            <p14:sldId id="2597"/>
            <p14:sldId id="2594"/>
            <p14:sldId id="2586"/>
            <p14:sldId id="2572"/>
            <p14:sldId id="2609"/>
            <p14:sldId id="2627"/>
            <p14:sldId id="2619"/>
            <p14:sldId id="2620"/>
          </p14:sldIdLst>
        </p14:section>
        <p14:section name="Resources" id="{E4EFF3FB-667F-48C0-BDDB-4B5DE977B77B}">
          <p14:sldIdLst>
            <p14:sldId id="165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10" clrIdx="0"/>
  <p:cmAuthor id="2" name="Courtney Allen" initials="CA" lastIdx="20" clrIdx="1">
    <p:extLst>
      <p:ext uri="{19B8F6BF-5375-455C-9EA6-DF929625EA0E}">
        <p15:presenceInfo xmlns:p15="http://schemas.microsoft.com/office/powerpoint/2012/main" userId="4bcd3356b07d4f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7F7F7"/>
    <a:srgbClr val="EBEBEB"/>
    <a:srgbClr val="50E6FF"/>
    <a:srgbClr val="75757A"/>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2273F-92DC-43F7-A2CC-16DCDBD05C67}" v="1" dt="2018-09-20T15:15:12.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6245" autoAdjust="0"/>
  </p:normalViewPr>
  <p:slideViewPr>
    <p:cSldViewPr snapToGrid="0">
      <p:cViewPr varScale="1">
        <p:scale>
          <a:sx n="111" d="100"/>
          <a:sy n="111" d="100"/>
        </p:scale>
        <p:origin x="6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itman" userId="d08e1599-e5c2-4e2a-9e47-f85b7dc1a3e8" providerId="ADAL" clId="{86E1879B-A4F0-4DD5-9A58-99AD67AEE1AC}"/>
    <pc:docChg chg="addSld delSld modSld modSection">
      <pc:chgData name="Matthew Witman" userId="d08e1599-e5c2-4e2a-9e47-f85b7dc1a3e8" providerId="ADAL" clId="{86E1879B-A4F0-4DD5-9A58-99AD67AEE1AC}" dt="2018-09-20T15:16:40.127" v="75" actId="20577"/>
      <pc:docMkLst>
        <pc:docMk/>
      </pc:docMkLst>
      <pc:sldChg chg="add">
        <pc:chgData name="Matthew Witman" userId="d08e1599-e5c2-4e2a-9e47-f85b7dc1a3e8" providerId="ADAL" clId="{86E1879B-A4F0-4DD5-9A58-99AD67AEE1AC}" dt="2018-09-20T15:15:12.114" v="0"/>
        <pc:sldMkLst>
          <pc:docMk/>
          <pc:sldMk cId="3188766853" sldId="1567"/>
        </pc:sldMkLst>
      </pc:sldChg>
      <pc:sldChg chg="add">
        <pc:chgData name="Matthew Witman" userId="d08e1599-e5c2-4e2a-9e47-f85b7dc1a3e8" providerId="ADAL" clId="{86E1879B-A4F0-4DD5-9A58-99AD67AEE1AC}" dt="2018-09-20T15:15:12.114" v="0"/>
        <pc:sldMkLst>
          <pc:docMk/>
          <pc:sldMk cId="2885301605" sldId="1613"/>
        </pc:sldMkLst>
      </pc:sldChg>
      <pc:sldChg chg="add">
        <pc:chgData name="Matthew Witman" userId="d08e1599-e5c2-4e2a-9e47-f85b7dc1a3e8" providerId="ADAL" clId="{86E1879B-A4F0-4DD5-9A58-99AD67AEE1AC}" dt="2018-09-20T15:15:12.114" v="0"/>
        <pc:sldMkLst>
          <pc:docMk/>
          <pc:sldMk cId="4139377266" sldId="1617"/>
        </pc:sldMkLst>
      </pc:sldChg>
      <pc:sldChg chg="add">
        <pc:chgData name="Matthew Witman" userId="d08e1599-e5c2-4e2a-9e47-f85b7dc1a3e8" providerId="ADAL" clId="{86E1879B-A4F0-4DD5-9A58-99AD67AEE1AC}" dt="2018-09-20T15:15:12.114" v="0"/>
        <pc:sldMkLst>
          <pc:docMk/>
          <pc:sldMk cId="4285452145" sldId="1619"/>
        </pc:sldMkLst>
      </pc:sldChg>
      <pc:sldChg chg="add">
        <pc:chgData name="Matthew Witman" userId="d08e1599-e5c2-4e2a-9e47-f85b7dc1a3e8" providerId="ADAL" clId="{86E1879B-A4F0-4DD5-9A58-99AD67AEE1AC}" dt="2018-09-20T15:15:12.114" v="0"/>
        <pc:sldMkLst>
          <pc:docMk/>
          <pc:sldMk cId="1110976627" sldId="1620"/>
        </pc:sldMkLst>
      </pc:sldChg>
      <pc:sldChg chg="modSp">
        <pc:chgData name="Matthew Witman" userId="d08e1599-e5c2-4e2a-9e47-f85b7dc1a3e8" providerId="ADAL" clId="{86E1879B-A4F0-4DD5-9A58-99AD67AEE1AC}" dt="2018-09-20T15:16:40.127" v="75" actId="20577"/>
        <pc:sldMkLst>
          <pc:docMk/>
          <pc:sldMk cId="1585775809" sldId="1651"/>
        </pc:sldMkLst>
        <pc:spChg chg="mod">
          <ac:chgData name="Matthew Witman" userId="d08e1599-e5c2-4e2a-9e47-f85b7dc1a3e8" providerId="ADAL" clId="{86E1879B-A4F0-4DD5-9A58-99AD67AEE1AC}" dt="2018-09-20T15:16:40.127" v="75" actId="20577"/>
          <ac:spMkLst>
            <pc:docMk/>
            <pc:sldMk cId="1585775809" sldId="1651"/>
            <ac:spMk id="3" creationId="{92A7185B-E0D2-4C29-9401-EE714742000A}"/>
          </ac:spMkLst>
        </pc:spChg>
      </pc:sldChg>
      <pc:sldChg chg="del">
        <pc:chgData name="Matthew Witman" userId="d08e1599-e5c2-4e2a-9e47-f85b7dc1a3e8" providerId="ADAL" clId="{86E1879B-A4F0-4DD5-9A58-99AD67AEE1AC}" dt="2018-09-20T15:15:55.852" v="2" actId="2696"/>
        <pc:sldMkLst>
          <pc:docMk/>
          <pc:sldMk cId="1575218388" sldId="2493"/>
        </pc:sldMkLst>
      </pc:sldChg>
      <pc:sldChg chg="del">
        <pc:chgData name="Matthew Witman" userId="d08e1599-e5c2-4e2a-9e47-f85b7dc1a3e8" providerId="ADAL" clId="{86E1879B-A4F0-4DD5-9A58-99AD67AEE1AC}" dt="2018-09-20T15:15:37.376" v="1" actId="2696"/>
        <pc:sldMkLst>
          <pc:docMk/>
          <pc:sldMk cId="1117161706" sldId="25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B1C-ACA3-4435-AF28-8F061F55140E}" type="datetimeFigureOut">
              <a:rPr lang="en-US" smtClean="0"/>
              <a:t>9/20/2018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B64AC-F36E-479E-839E-11285A4C09AB}" type="slidenum">
              <a:rPr lang="en-US" smtClean="0"/>
              <a:t>‹#›</a:t>
            </a:fld>
            <a:endParaRPr lang="en-US"/>
          </a:p>
        </p:txBody>
      </p:sp>
    </p:spTree>
    <p:extLst>
      <p:ext uri="{BB962C8B-B14F-4D97-AF65-F5344CB8AC3E}">
        <p14:creationId xmlns:p14="http://schemas.microsoft.com/office/powerpoint/2010/main" val="407180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948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0" kern="0" dirty="0">
                <a:solidFill>
                  <a:schemeClr val="accent3">
                    <a:lumMod val="75000"/>
                  </a:schemeClr>
                </a:solidFill>
                <a:cs typeface="Segoe UI Semibold" panose="020B0702040204020203" pitchFamily="34" charset="0"/>
              </a:rPr>
              <a:t>In order to collect and prepare your data at scale, you need to build a data pipeline to ingest, store, and transform your data.</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0" kern="0" dirty="0">
                <a:solidFill>
                  <a:schemeClr val="accent3">
                    <a:lumMod val="75000"/>
                  </a:schemeClr>
                </a:solidFill>
                <a:cs typeface="Segoe UI Semibold" panose="020B0702040204020203" pitchFamily="34" charset="0"/>
              </a:rPr>
              <a:t>Azure Data Factory enables you to connect to data from any source:</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Seamlessly integrate with all your data sources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Create hybrid pipelines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Ingest and orchestrate with a serverless, code-free environment</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With Azure Blob Storage, you can store and process data without limits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Process any data, of any size, and at any speed with enterprise-grade security</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Scale up or scale out to serve your analytics needs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Scale compute and storage independently, helping you manage TCO</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Azure Databricks helps you leverage best-in-class analytics capabilities: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Choose from the best of open source and proprietary technologies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Use machine learning on batch streams to create unified data pipelines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Collaborate within teams to accelerate time-to-insight</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Once you have prepared your data, you can train and evaluate machine learning models on your data.</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0" kern="0" dirty="0">
                <a:solidFill>
                  <a:schemeClr val="accent3">
                    <a:lumMod val="75000"/>
                  </a:schemeClr>
                </a:solidFill>
                <a:cs typeface="Segoe UI Semibold" panose="020B0702040204020203" pitchFamily="34" charset="0"/>
              </a:rPr>
              <a:t>Customer testimonial link: https://customers.microsoft.com/en-us/story/integral-analytics-switches-to-azure-for-high-performance-and-cost-effective-data-warehousing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39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Training and evaluating machine learning models requires you to build models quickly, scale dynamically, and manage models proactively.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Azure Databricks simplifies model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Easily collaborate in interactive workspaces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Leverage a library of battle-tested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Automate job execution and model version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Databricks also helps you scale compute resources to meet your advanced analytics needs: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Easily scale up on VMs or scale out on clusters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Autoscale on serverless infrastructure, paying only for what you use in the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Leverage commodity hardware to reduce TCO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Azure Machine Learning Services enables you to quickly determine the right model for your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Determine which algorithm is best for your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Tune hyperparameters to optimize your ML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Rapidly prototype in agile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Once models have been trained and evaluated, you need to operationalize and manage your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Customer testimonial link: https://customers.microsoft.com/en-us/story/mercedes-benz-caminhoes-azure-sql-powerbi-cortana-dynamics-consulting-brazil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67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effective model operationalization, you need to deploy and manage models in many different production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Whether you need to deploy your models to containers, apps, dashboards, or IoT devices, Microsoft has you covered.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Databricks helps you bring models to life quickly: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models from inception to production in minutes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Iterate quickly on a serverless infrastructure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Easily change environments for agile experimentation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Azure Machine Learning Services enables you to proactively manage model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Identify and promote your best performing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Capture model telemetry for actionable insights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Retrain models and update deployments with programmable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Deploy models closer to your data using Azure Container Instances and Azure Kubernetes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to container-based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Deploy models to the destination of your choice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Infuse intelligence into the IoT 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Now let’s take a deeper look at deploying models to devices on the 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a:t>
            </a:r>
            <a:r>
              <a:rPr lang="en-US" sz="1200" b="0" kern="0" dirty="0">
                <a:solidFill>
                  <a:schemeClr val="accent3">
                    <a:lumMod val="75000"/>
                  </a:schemeClr>
                </a:solidFill>
                <a:cs typeface="Segoe UI Semibold" panose="020B0702040204020203" pitchFamily="34" charset="0"/>
              </a:rPr>
              <a:t>mer testimonial link: https://customers.microsoft.com/en-us/story/alaskadotpf-government-azure-iot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59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&lt;Transition&gt;: Let’s take a look at how Azure enables you to develop and operationalize deep learning models.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Amp</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9/20/2018 10:15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8663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Just like with machine learning models, training and evaluating Custom AI models requires quick development, dynamic scaling, and effective model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Azure Databricks streamlines your AI development efforts: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Build models using popular deep learning toolkits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Develop in the languages and tools of your choice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Databricks also helps you scale compute resources in any environment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Choose VM types based on your modeling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Process images and videos using GPU-based and FPGA-based VMs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Azure Machine Learning Services facilitates effective model management and evaluation: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Save time by running experiments in parallel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Provision and manage resources automatically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Customer testimonial link: https://customers.microsoft.com/en-us/story/mercedes-benz-caminhoes-azure-sql-powerbi-cortana-dynamics-consulting-brazil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Let’s take a closer look at the services and frameworks that make this possible.</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760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Azure Databricks is a fast, easy, and collaborative Apache Spark-based analytics platform optimized for Azure. Designed in collaboration with the founders of Apache Spark, Azure Databricks combines the best of Spark and Azure to help customers accelerate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With Azure Databricks, you can: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a:t>
            </a:r>
            <a:endParaRPr lang="en-US" dirty="0">
              <a:effectLst/>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Innovate faster,</a:t>
            </a:r>
            <a:r>
              <a:rPr lang="en-US" sz="1200" kern="1200" dirty="0">
                <a:solidFill>
                  <a:schemeClr val="tx1"/>
                </a:solidFill>
                <a:latin typeface="+mn-lt"/>
                <a:ea typeface="+mn-ea"/>
                <a:cs typeface="+mn-cs"/>
              </a:rPr>
              <a:t> thanks to native integration with services like PBI, Azure SQL DW, Cosmos DB and Blob Storage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Protect your data </a:t>
            </a:r>
            <a:r>
              <a:rPr lang="en-US" sz="1200" b="0" kern="1200" dirty="0">
                <a:solidFill>
                  <a:schemeClr val="tx1"/>
                </a:solidFill>
                <a:latin typeface="+mn-lt"/>
                <a:ea typeface="+mn-ea"/>
                <a:cs typeface="+mn-cs"/>
              </a:rPr>
              <a:t>with enterprise-grade Azure security.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Azure Machine Learning services enables you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Bring the power of AI to the IoT edge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Increase your rate of experimentation </a:t>
            </a:r>
            <a:r>
              <a:rPr lang="en-US" sz="1200" b="0" kern="1200" dirty="0">
                <a:solidFill>
                  <a:schemeClr val="tx1"/>
                </a:solidFill>
                <a:latin typeface="+mn-lt"/>
                <a:ea typeface="+mn-ea"/>
                <a:cs typeface="+mn-cs"/>
              </a:rPr>
              <a:t>by rapidly prototyping on your desktop, then easily scaling up on VMs or scaling out on Spark clusters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Deploy models into production faster</a:t>
            </a:r>
            <a:r>
              <a:rPr lang="en-US" sz="1200" b="0" kern="1200" dirty="0">
                <a:solidFill>
                  <a:schemeClr val="tx1"/>
                </a:solidFill>
                <a:latin typeface="+mn-lt"/>
                <a:ea typeface="+mn-ea"/>
                <a:cs typeface="+mn-cs"/>
              </a:rPr>
              <a:t> in the cloud, on-premises, or at the edge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Promote your best performing models</a:t>
            </a:r>
            <a:r>
              <a:rPr lang="en-US" sz="1200" b="0" kern="1200" dirty="0">
                <a:solidFill>
                  <a:schemeClr val="tx1"/>
                </a:solidFill>
                <a:latin typeface="+mn-lt"/>
                <a:ea typeface="+mn-ea"/>
                <a:cs typeface="+mn-cs"/>
              </a:rPr>
              <a:t> into production and retrain them when their performance degrades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latin typeface="+mn-lt"/>
                <a:ea typeface="+mn-ea"/>
                <a:cs typeface="+mn-cs"/>
              </a:rPr>
              <a:t>These Azure services also empower you to leverage your favorite deep learning frameworks for AI development,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TensorFlow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The Microsoft Cognitive Toolkit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PyTorch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Scikit-Learn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ONNX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Caffe2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MXNet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Chainer</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&lt;Transition&gt;: Let’s dive into each of these services in a little more detail, starting with Azure Databricks.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39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Augment your existing data systems by training and evaluating ML models in Azure Databricks.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Azure Databricks, you can:</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Build with confidence, </a:t>
            </a:r>
            <a:r>
              <a:rPr lang="en-US" sz="1200" kern="1200" dirty="0">
                <a:solidFill>
                  <a:schemeClr val="tx1"/>
                </a:solidFill>
                <a:effectLst/>
                <a:latin typeface="+mn-lt"/>
                <a:ea typeface="+mn-ea"/>
                <a:cs typeface="+mn-cs"/>
              </a:rPr>
              <a:t>backed by unmatched support, compliance and SLAs.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0"/>
            <a:r>
              <a:rPr lang="en-US" sz="1200" b="1" kern="1200" dirty="0">
                <a:solidFill>
                  <a:schemeClr val="tx1"/>
                </a:solidFill>
                <a:effectLst/>
                <a:latin typeface="+mn-lt"/>
                <a:ea typeface="+mn-ea"/>
                <a:cs typeface="+mn-cs"/>
              </a:rPr>
              <a:t>Scale without limits</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endParaRPr lang="en-US" dirty="0"/>
          </a:p>
          <a:p>
            <a:r>
              <a:rPr lang="en-US" b="1" dirty="0"/>
              <a:t>&lt;Transition&gt;: Once you have trained and evaluated your machine learning and AI models, you need to operationalize your models.</a:t>
            </a:r>
          </a:p>
          <a:p>
            <a:endParaRPr lang="en-US" b="1" dirty="0"/>
          </a:p>
          <a:p>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A76015-0069-40CB-B3C1-9C16255696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22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Machine Learning Services empower you to bring AI to everyone with an end-to-end, scalable, trusted platform.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Boost your data science productivity with Azure Machine Learning Packages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Python pip-installable extensions for Azure Machine Learning that simplify creating end-to-end pipelines and enable data scientists to build and deploy machine learning and deep learning models with high AI quality and faster time-to-solution for various domains. Now available for Computer Vision, Text Analytics and Time-Series Forecasting.</a:t>
            </a:r>
          </a:p>
          <a:p>
            <a:endParaRPr lang="en-US" dirty="0"/>
          </a:p>
          <a:p>
            <a:r>
              <a:rPr lang="en-US" sz="1200" b="1" i="0" kern="1200" dirty="0">
                <a:solidFill>
                  <a:schemeClr val="tx1"/>
                </a:solidFill>
                <a:effectLst/>
                <a:latin typeface="+mn-lt"/>
                <a:ea typeface="+mn-ea"/>
                <a:cs typeface="+mn-cs"/>
              </a:rPr>
              <a:t>Experimentation service</a:t>
            </a:r>
          </a:p>
          <a:p>
            <a:r>
              <a:rPr lang="en-US" sz="1200" b="0" i="0" kern="1200" dirty="0">
                <a:solidFill>
                  <a:schemeClr val="tx1"/>
                </a:solidFill>
                <a:effectLst/>
                <a:latin typeface="+mn-lt"/>
                <a:ea typeface="+mn-ea"/>
                <a:cs typeface="+mn-cs"/>
              </a:rPr>
              <a:t>Increase your rate of experimentation. Rapidly prototype on your desktop, then easily scale up on virtual machines or scale out using Spark clusters. Proactively manage model performance, identify the best model, and promote it using data-driven insights. Collaborate and share solutions using popular Git repositories.</a:t>
            </a:r>
            <a:endParaRPr lang="en-US" dirty="0"/>
          </a:p>
          <a:p>
            <a:endParaRPr lang="en-US" dirty="0"/>
          </a:p>
          <a:p>
            <a:r>
              <a:rPr lang="en-US" sz="1200" b="1" i="0" kern="1200" dirty="0">
                <a:solidFill>
                  <a:schemeClr val="tx1"/>
                </a:solidFill>
                <a:effectLst/>
                <a:latin typeface="+mn-lt"/>
                <a:ea typeface="+mn-ea"/>
                <a:cs typeface="+mn-cs"/>
              </a:rPr>
              <a:t>Model management</a:t>
            </a:r>
          </a:p>
          <a:p>
            <a:r>
              <a:rPr lang="en-US" sz="1200" b="0" i="0" kern="1200" dirty="0">
                <a:solidFill>
                  <a:schemeClr val="tx1"/>
                </a:solidFill>
                <a:effectLst/>
                <a:latin typeface="+mn-lt"/>
                <a:ea typeface="+mn-ea"/>
                <a:cs typeface="+mn-cs"/>
              </a:rPr>
              <a:t>Deploy and manage your models everywhere. Use Docker containers to deploy models into production faster in the cloud, on-premises, or at the edge. Promote your best performing models into production and retrain them when their performance degrades.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 Machine Learning Workbench integrates with ONNX models. </a:t>
            </a:r>
          </a:p>
          <a:p>
            <a:r>
              <a:rPr lang="en-US" sz="1200" b="0" i="0" kern="1200" dirty="0">
                <a:solidFill>
                  <a:schemeClr val="tx1"/>
                </a:solidFill>
                <a:effectLst/>
                <a:latin typeface="+mn-lt"/>
                <a:ea typeface="+mn-ea"/>
                <a:cs typeface="+mn-cs"/>
              </a:rPr>
              <a:t>Downloadable desktop application and command-line interface for Windows and MacOS. Built-in data preparation learns your data preparation steps as you perform them. Project management, run history, and notebook integration bolsters your productivity. Take advantage of the best open source frameworks, including TensorFlow, Cognitive Toolkit, Spark ML, and scikit-learn.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 with your ONNX models from Visual Studio Code Tools for AI. </a:t>
            </a:r>
          </a:p>
          <a:p>
            <a:r>
              <a:rPr lang="en-US" sz="1200" b="0" i="0" kern="1200" dirty="0">
                <a:solidFill>
                  <a:schemeClr val="tx1"/>
                </a:solidFill>
                <a:effectLst/>
                <a:latin typeface="+mn-lt"/>
                <a:ea typeface="+mn-ea"/>
                <a:cs typeface="+mn-cs"/>
              </a:rPr>
              <a:t>Easily convert models from popular toolkits to the ONNX format through WinML tools and programmatically call services to integrate with Azure Machine Learning Services.</a:t>
            </a:r>
          </a:p>
          <a:p>
            <a:r>
              <a:rPr lang="en-US" sz="1200" b="0" i="0" kern="1200" dirty="0">
                <a:solidFill>
                  <a:schemeClr val="tx1"/>
                </a:solidFill>
                <a:effectLst/>
                <a:latin typeface="+mn-lt"/>
                <a:ea typeface="+mn-ea"/>
                <a:cs typeface="+mn-cs"/>
              </a:rPr>
              <a:t>Build deep learning models and call services straight from your favorite IDE easier with Azure Machine Learning services built right in. Create a seamless developer experience across desktop, cloud, or at the edge.</a:t>
            </a:r>
          </a:p>
          <a:p>
            <a:endParaRPr lang="en-US" dirty="0"/>
          </a:p>
          <a:p>
            <a:r>
              <a:rPr lang="en-US" sz="1200" b="1" i="0" kern="1200" dirty="0">
                <a:solidFill>
                  <a:schemeClr val="tx1"/>
                </a:solidFill>
                <a:effectLst/>
                <a:latin typeface="+mn-lt"/>
                <a:ea typeface="+mn-ea"/>
                <a:cs typeface="+mn-cs"/>
              </a:rPr>
              <a:t>AI Toolkit for Azure IoT Edge</a:t>
            </a:r>
          </a:p>
          <a:p>
            <a:r>
              <a:rPr lang="en-US" sz="1200" b="0" i="0" kern="1200" dirty="0">
                <a:solidFill>
                  <a:schemeClr val="tx1"/>
                </a:solidFill>
                <a:effectLst/>
                <a:latin typeface="+mn-lt"/>
                <a:ea typeface="+mn-ea"/>
                <a:cs typeface="+mn-cs"/>
              </a:rPr>
              <a:t>Bring the power of artificial intelligence and machine learning to the edge. Package pre-built models such as predictive maintenance, image classification, and speech processing and deploy to IoT gateways or devices with Azure Machine Learning and Azure IoT Edge.</a:t>
            </a:r>
          </a:p>
          <a:p>
            <a:endParaRPr lang="en-US" dirty="0"/>
          </a:p>
          <a:p>
            <a:r>
              <a:rPr lang="en-US" sz="1200" b="1" i="0" kern="1200" dirty="0">
                <a:solidFill>
                  <a:schemeClr val="tx1"/>
                </a:solidFill>
                <a:effectLst/>
                <a:latin typeface="+mn-lt"/>
                <a:ea typeface="+mn-ea"/>
                <a:cs typeface="+mn-cs"/>
              </a:rPr>
              <a:t>MMLSpark is an open-source Spark package </a:t>
            </a:r>
            <a:r>
              <a:rPr lang="en-US" sz="1200" b="0" i="0" kern="1200" dirty="0">
                <a:solidFill>
                  <a:schemeClr val="tx1"/>
                </a:solidFill>
                <a:effectLst/>
                <a:latin typeface="+mn-lt"/>
                <a:ea typeface="+mn-ea"/>
                <a:cs typeface="+mn-cs"/>
              </a:rPr>
              <a:t>that enables you to quickly create powerful, highly-scalable predictive and analytical models for large image and text datasets by using deep learning and data science tools for Apache Spark.</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&lt;Transition&gt;: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A76015-0069-40CB-B3C1-9C16255696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62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We know what you want to achieve with this, and we’ve got you covered all the way through.</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With our customers, we see three common objectives.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“We want to extend to untapped sources”</a:t>
            </a:r>
          </a:p>
          <a:p>
            <a:r>
              <a:rPr lang="en-US" sz="900" b="0" kern="1200" dirty="0">
                <a:solidFill>
                  <a:schemeClr val="tx1"/>
                </a:solidFill>
                <a:effectLst/>
                <a:latin typeface="Segoe UI Light" pitchFamily="34" charset="0"/>
                <a:ea typeface="+mn-ea"/>
                <a:cs typeface="+mn-cs"/>
              </a:rPr>
              <a:t>“We want to use ML and AI to get deeper insights from our data”</a:t>
            </a:r>
          </a:p>
          <a:p>
            <a:r>
              <a:rPr lang="en-US" sz="900" b="0" kern="1200" dirty="0">
                <a:solidFill>
                  <a:schemeClr val="tx1"/>
                </a:solidFill>
                <a:effectLst/>
                <a:latin typeface="Segoe UI Light" pitchFamily="34" charset="0"/>
                <a:ea typeface="+mn-ea"/>
                <a:cs typeface="+mn-cs"/>
              </a:rPr>
              <a:t>“We want to get insights from our devices in real-time”</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We have developed reference architectures to help our customers meet each of these objectives:</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“We want to extend to untapped sources” -&gt; Modern Data Warehouse</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“We want to use ML and AI to get deeper insights from our data” -&gt; Advanced Analytics</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“We want to get insights from our devices in real-time” -&gt; Real-time Analytics</a:t>
            </a:r>
          </a:p>
          <a:p>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You need a solution that can help you prep and train machine learning models with your team for things like recommendation engines, demand forecasting, or predictive maintenance for IoT solutions. </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&lt;Transition&gt;: We understand your business objectives, and we have a reference architecture to simplify the implementation of your analytics strategy.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9/20/2018 10:15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567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Footer Placeholder 4"/>
          <p:cNvSpPr>
            <a:spLocks noGrp="1"/>
          </p:cNvSpPr>
          <p:nvPr>
            <p:ph type="ftr" sz="quarter" idx="11"/>
          </p:nvPr>
        </p:nvSpPr>
        <p:spPr/>
        <p:txBody>
          <a:bodyPr/>
          <a:lstStyle/>
          <a:p>
            <a:pPr marL="0" defTabSz="993560"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21447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7525D1A-9CA5-4E94-B922-48D4C7E4CB42}"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218656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984978">
              <a:defRPr/>
            </a:pPr>
            <a:endParaRPr lang="en-US">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marL="0" defTabSz="984654"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84978">
              <a:defRPr/>
            </a:pPr>
            <a:fld id="{D18B56EA-E28F-4F92-9F16-7A6F2501B303}" type="datetime8">
              <a:rPr lang="en-US">
                <a:solidFill>
                  <a:prstClr val="black"/>
                </a:solidFill>
                <a:latin typeface="Calibri" panose="020F0502020204030204"/>
              </a:rPr>
              <a:pPr defTabSz="984978">
                <a:defRPr/>
              </a:pPr>
              <a:t>9/20/2018 11:15 AM</a:t>
            </a:fld>
            <a:endParaRPr lang="en-US">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984978">
              <a:defRPr/>
            </a:pPr>
            <a:fld id="{B4008EB6-D09E-4580-8CD6-DDB14511944F}" type="slidenum">
              <a:rPr lang="en-US">
                <a:solidFill>
                  <a:prstClr val="black"/>
                </a:solidFill>
                <a:latin typeface="Calibri" panose="020F0502020204030204"/>
              </a:rPr>
              <a:pPr defTabSz="984978">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92089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84ABEE-72D2-4711-B507-13A06E438805}" type="slidenum">
              <a:rPr lang="en-US" smtClean="0"/>
              <a:t>6</a:t>
            </a:fld>
            <a:endParaRPr lang="en-US"/>
          </a:p>
        </p:txBody>
      </p:sp>
    </p:spTree>
    <p:extLst>
      <p:ext uri="{BB962C8B-B14F-4D97-AF65-F5344CB8AC3E}">
        <p14:creationId xmlns:p14="http://schemas.microsoft.com/office/powerpoint/2010/main" val="139639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74212" lvl="1" indent="-181240" defTabSz="1000989" eaLnBrk="0" fontAlgn="base" hangingPunct="0">
              <a:lnSpc>
                <a:spcPct val="100000"/>
              </a:lnSpc>
              <a:spcBef>
                <a:spcPct val="30000"/>
              </a:spcBef>
              <a:spcAft>
                <a:spcPts val="365"/>
              </a:spcAft>
              <a:defRPr/>
            </a:pPr>
            <a:r>
              <a:rPr lang="en-US" sz="1000" dirty="0">
                <a:solidFill>
                  <a:srgbClr val="0078D7"/>
                </a:solidFill>
                <a:latin typeface="Segoe UI Semilight" charset="0"/>
                <a:ea typeface="Segoe UI Semilight" charset="0"/>
                <a:cs typeface="Segoe UI Semilight" charset="0"/>
              </a:rPr>
              <a:t>Build, deploy, and manage models at scale</a:t>
            </a:r>
          </a:p>
          <a:p>
            <a:pPr marL="674212" lvl="1" indent="-181240" defTabSz="1000989" eaLnBrk="0" fontAlgn="base" hangingPunct="0">
              <a:lnSpc>
                <a:spcPct val="100000"/>
              </a:lnSpc>
              <a:spcBef>
                <a:spcPct val="30000"/>
              </a:spcBef>
              <a:spcAft>
                <a:spcPts val="365"/>
              </a:spcAft>
              <a:defRPr/>
            </a:pPr>
            <a:r>
              <a:rPr lang="en-US" sz="1000" dirty="0">
                <a:solidFill>
                  <a:srgbClr val="0078D7"/>
                </a:solidFill>
                <a:latin typeface="Segoe UI Semilight" charset="0"/>
                <a:ea typeface="Segoe UI Semilight" charset="0"/>
                <a:cs typeface="Segoe UI Semilight" charset="0"/>
              </a:rPr>
              <a:t>Boost productivity with agile development</a:t>
            </a:r>
          </a:p>
          <a:p>
            <a:pPr marL="674212" lvl="1" indent="-181240" defTabSz="1000989" eaLnBrk="0" fontAlgn="base" hangingPunct="0">
              <a:lnSpc>
                <a:spcPct val="100000"/>
              </a:lnSpc>
              <a:spcBef>
                <a:spcPct val="30000"/>
              </a:spcBef>
              <a:spcAft>
                <a:spcPts val="365"/>
              </a:spcAft>
              <a:defRPr/>
            </a:pPr>
            <a:r>
              <a:rPr lang="en-US" sz="1000" kern="0" dirty="0">
                <a:solidFill>
                  <a:srgbClr val="0078D7"/>
                </a:solidFill>
                <a:latin typeface="Segoe UI Semilight" charset="0"/>
                <a:ea typeface="Segoe UI Semilight" charset="0"/>
                <a:cs typeface="Segoe UI Semilight" charset="0"/>
              </a:rPr>
              <a:t>Begin building now with the tools and platforms you know</a:t>
            </a:r>
            <a:endParaRPr lang="en-US" b="0" i="0" baseline="0" dirty="0"/>
          </a:p>
        </p:txBody>
      </p:sp>
      <p:sp>
        <p:nvSpPr>
          <p:cNvPr id="4" name="Header Placeholder 3"/>
          <p:cNvSpPr>
            <a:spLocks noGrp="1"/>
          </p:cNvSpPr>
          <p:nvPr>
            <p:ph type="hdr" sz="quarter" idx="10"/>
          </p:nvPr>
        </p:nvSpPr>
        <p:spPr/>
        <p:txBody>
          <a:bodyPr/>
          <a:lstStyle/>
          <a:p>
            <a:pPr defTabSz="966612">
              <a:defRPr/>
            </a:pPr>
            <a:endParaRPr lang="en-US" sz="1900" kern="0">
              <a:solidFill>
                <a:sysClr val="windowText" lastClr="000000"/>
              </a:solidFill>
              <a:latin typeface="Calibri" panose="020F0502020204030204"/>
            </a:endParaRPr>
          </a:p>
        </p:txBody>
      </p:sp>
      <p:sp>
        <p:nvSpPr>
          <p:cNvPr id="5" name="Footer Placeholder 4"/>
          <p:cNvSpPr>
            <a:spLocks noGrp="1"/>
          </p:cNvSpPr>
          <p:nvPr>
            <p:ph type="ftr" sz="quarter" idx="11"/>
          </p:nvPr>
        </p:nvSpPr>
        <p:spPr/>
        <p:txBody>
          <a:bodyPr/>
          <a:lstStyle/>
          <a:p>
            <a:pPr marL="0" defTabSz="966294"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66612">
              <a:defRPr/>
            </a:pPr>
            <a:fld id="{64CFA94A-519F-445C-B30C-9E76FA6A2031}" type="datetime8">
              <a:rPr lang="en-US" sz="1900" kern="0">
                <a:solidFill>
                  <a:sysClr val="windowText" lastClr="000000"/>
                </a:solidFill>
                <a:latin typeface="Calibri" panose="020F0502020204030204"/>
              </a:rPr>
              <a:pPr defTabSz="966612">
                <a:defRPr/>
              </a:pPr>
              <a:t>9/20/2018 11:15 AM</a:t>
            </a:fld>
            <a:endParaRPr lang="en-US" sz="1900" kern="0">
              <a:solidFill>
                <a:sysClr val="windowText" lastClr="000000"/>
              </a:solidFill>
              <a:latin typeface="Calibri" panose="020F0502020204030204"/>
            </a:endParaRPr>
          </a:p>
        </p:txBody>
      </p:sp>
      <p:sp>
        <p:nvSpPr>
          <p:cNvPr id="7" name="Slide Number Placeholder 6"/>
          <p:cNvSpPr>
            <a:spLocks noGrp="1"/>
          </p:cNvSpPr>
          <p:nvPr>
            <p:ph type="sldNum" sz="quarter" idx="13"/>
          </p:nvPr>
        </p:nvSpPr>
        <p:spPr/>
        <p:txBody>
          <a:bodyPr/>
          <a:lstStyle/>
          <a:p>
            <a:pPr defTabSz="966612">
              <a:defRPr/>
            </a:pPr>
            <a:fld id="{B4008EB6-D09E-4580-8CD6-DDB14511944F}" type="slidenum">
              <a:rPr lang="en-US" sz="1900" kern="0">
                <a:solidFill>
                  <a:sysClr val="windowText" lastClr="000000"/>
                </a:solidFill>
                <a:latin typeface="Calibri" panose="020F0502020204030204"/>
              </a:rPr>
              <a:pPr defTabSz="966612">
                <a:defRPr/>
              </a:pPr>
              <a:t>7</a:t>
            </a:fld>
            <a:endParaRPr lang="en-US" sz="1900" kern="0">
              <a:solidFill>
                <a:sysClr val="windowText" lastClr="000000"/>
              </a:solidFill>
              <a:latin typeface="Calibri" panose="020F0502020204030204"/>
            </a:endParaRPr>
          </a:p>
        </p:txBody>
      </p:sp>
    </p:spTree>
    <p:extLst>
      <p:ext uri="{BB962C8B-B14F-4D97-AF65-F5344CB8AC3E}">
        <p14:creationId xmlns:p14="http://schemas.microsoft.com/office/powerpoint/2010/main" val="102631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advanced analytics solutions in your organization is a four-step process.</a:t>
            </a:r>
          </a:p>
          <a:p>
            <a:endParaRPr lang="en-US" dirty="0"/>
          </a:p>
          <a:p>
            <a:r>
              <a:rPr lang="en-US" dirty="0"/>
              <a:t>First, you need to ingest data from a variety of data sources, including batch and streaming data.</a:t>
            </a:r>
          </a:p>
          <a:p>
            <a:pPr marL="171450" indent="-171450">
              <a:buFont typeface="Arial" panose="020B0604020202020204" pitchFamily="34" charset="0"/>
              <a:buChar char="•"/>
            </a:pPr>
            <a:r>
              <a:rPr lang="en-US" dirty="0"/>
              <a:t>Azure HDInsight allows you to ingest data at scale in real-time</a:t>
            </a:r>
          </a:p>
          <a:p>
            <a:pPr marL="171450" indent="-171450">
              <a:buFont typeface="Arial" panose="020B0604020202020204" pitchFamily="34" charset="0"/>
              <a:buChar char="•"/>
            </a:pPr>
            <a:r>
              <a:rPr lang="en-US" dirty="0"/>
              <a:t>Azure Data Factory enables you to ingest structured and unstructured batch data at scale, in addition to orchestrating your data preparation processes</a:t>
            </a:r>
          </a:p>
          <a:p>
            <a:pPr marL="0" indent="0">
              <a:buFont typeface="Arial" panose="020B0604020202020204" pitchFamily="34" charset="0"/>
              <a:buNone/>
            </a:pPr>
            <a:endParaRPr lang="en-US" dirty="0"/>
          </a:p>
          <a:p>
            <a:r>
              <a:rPr lang="en-US" dirty="0"/>
              <a:t>Then, you need to take in and store disparate data that’s being ingested regardless of data volumes, variety, and velocity.</a:t>
            </a:r>
          </a:p>
          <a:p>
            <a:pPr marL="171450" indent="-171450">
              <a:buFont typeface="Arial" panose="020B0604020202020204" pitchFamily="34" charset="0"/>
              <a:buChar char="•"/>
            </a:pPr>
            <a:r>
              <a:rPr lang="en-US" dirty="0"/>
              <a:t>With Azure Blob Storage, you can build data integration pipelines that span on-premises and cloud</a:t>
            </a:r>
          </a:p>
          <a:p>
            <a:endParaRPr lang="en-US" dirty="0"/>
          </a:p>
          <a:p>
            <a:r>
              <a:rPr lang="en-US" dirty="0"/>
              <a:t>Next, you need to cleanse, prepare, and train your data.</a:t>
            </a:r>
          </a:p>
          <a:p>
            <a:pPr marL="171450" indent="-171450">
              <a:buFont typeface="Arial" panose="020B0604020202020204" pitchFamily="34" charset="0"/>
              <a:buChar char="•"/>
            </a:pPr>
            <a:r>
              <a:rPr lang="en-US" dirty="0"/>
              <a:t>Azure Databricks enables data scientists and data engineers to collaboratively build and test ML and AI models in the fastest Spark environment</a:t>
            </a:r>
          </a:p>
          <a:p>
            <a:endParaRPr lang="en-US" dirty="0"/>
          </a:p>
          <a:p>
            <a:r>
              <a:rPr lang="en-US" dirty="0"/>
              <a:t>Finally, you need to model and serve this prepared data to your applications, bots, and agents.</a:t>
            </a:r>
          </a:p>
          <a:p>
            <a:pPr marL="171450" indent="-171450">
              <a:buFont typeface="Arial" panose="020B0604020202020204" pitchFamily="34" charset="0"/>
              <a:buChar char="•"/>
            </a:pPr>
            <a:r>
              <a:rPr lang="en-US" dirty="0"/>
              <a:t>Azure Cosmos DB offers low-latency for massively scalable applications</a:t>
            </a:r>
          </a:p>
          <a:p>
            <a:pPr marL="171450" indent="-171450">
              <a:buFont typeface="Arial" panose="020B0604020202020204" pitchFamily="34" charset="0"/>
              <a:buChar char="•"/>
            </a:pPr>
            <a:r>
              <a:rPr lang="en-US" dirty="0"/>
              <a:t>With Azure SQL Data Warehouse, you can easily integrate with leading BI solutions, such as Power BI</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&lt;Transition&gt;: Today, we want to focus on preparing and training advanced analytics models.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49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prep and train advanced analytics models, you first need to collect and prep your data.</a:t>
            </a:r>
          </a:p>
          <a:p>
            <a:r>
              <a:rPr lang="en-US" b="0" dirty="0"/>
              <a:t>Then, you train and evaluate your ML and AI models.</a:t>
            </a:r>
          </a:p>
          <a:p>
            <a:r>
              <a:rPr lang="en-US" b="0" dirty="0"/>
              <a:t>Finally, you need to operationalize, manage, and deploy models into production.</a:t>
            </a:r>
          </a:p>
          <a:p>
            <a:endParaRPr lang="en-US" b="1" dirty="0"/>
          </a:p>
          <a:p>
            <a:r>
              <a:rPr lang="en-US" b="1" dirty="0"/>
              <a:t>&lt;Transition&gt;: Before we dive deeper into this process, we would like to take a moment to talk about Azure Databricks. As you might be able to guess, Azure Databricks is the linchpin in implementing our recommended advanced analytics architecture.</a:t>
            </a:r>
          </a:p>
          <a:p>
            <a:endParaRPr lang="en-US" b="1" dirty="0"/>
          </a:p>
          <a:p>
            <a:endParaRPr lang="en-US" b="1" dirty="0"/>
          </a:p>
          <a:p>
            <a:r>
              <a:rPr lang="en-US" b="0" dirty="0"/>
              <a:t>Additional services in each section:</a:t>
            </a:r>
          </a:p>
          <a:p>
            <a:pPr marL="171450" indent="-171450">
              <a:buFont typeface="Arial" panose="020B0604020202020204" pitchFamily="34" charset="0"/>
              <a:buChar char="•"/>
            </a:pPr>
            <a:r>
              <a:rPr lang="en-US" b="0" dirty="0"/>
              <a:t>Collect and prep: Azure Blob Storage</a:t>
            </a:r>
          </a:p>
          <a:p>
            <a:pPr marL="171450" indent="-171450">
              <a:buFont typeface="Arial" panose="020B0604020202020204" pitchFamily="34" charset="0"/>
              <a:buChar char="•"/>
            </a:pPr>
            <a:r>
              <a:rPr lang="en-US" b="0" dirty="0"/>
              <a:t>Train and evaluate model: TensorFlow, MS Cognitive Toolkit, </a:t>
            </a:r>
          </a:p>
          <a:p>
            <a:pPr marL="171450" indent="-171450">
              <a:buFont typeface="Arial" panose="020B0604020202020204" pitchFamily="34" charset="0"/>
              <a:buChar char="•"/>
            </a:pPr>
            <a:r>
              <a:rPr lang="en-US" b="0" dirty="0"/>
              <a:t>Operationalize and manage: Azure Cosmos DB, Azure SQL Data Warehouse</a:t>
            </a:r>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152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34805" y="2540313"/>
            <a:ext cx="9401560" cy="1793104"/>
          </a:xfrm>
          <a:noFill/>
        </p:spPr>
        <p:txBody>
          <a:bodyPr lIns="0" tIns="0" rIns="0" bIns="182880" anchor="b" anchorCtr="0"/>
          <a:lstStyle>
            <a:lvl1pPr>
              <a:defRPr sz="5293" strike="noStrike" spc="-147" baseline="0">
                <a:solidFill>
                  <a:schemeClr val="bg2"/>
                </a:solidFill>
                <a:latin typeface="+mj-lt"/>
              </a:defRPr>
            </a:lvl1pPr>
          </a:lstStyle>
          <a:p>
            <a:r>
              <a:rPr lang="en-US" dirty="0"/>
              <a:t>Azure presentation</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34805" y="4342825"/>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bg2"/>
                </a:solidFill>
                <a:latin typeface="+mn-lt"/>
              </a:defRPr>
            </a:lvl1pPr>
          </a:lstStyle>
          <a:p>
            <a:pPr lvl="0"/>
            <a:r>
              <a:rPr lang="en-US" dirty="0"/>
              <a:t>Author name</a:t>
            </a:r>
          </a:p>
          <a:p>
            <a:pPr lvl="0"/>
            <a:r>
              <a:rPr lang="en-US" dirty="0"/>
              <a:t>Date</a:t>
            </a:r>
          </a:p>
        </p:txBody>
      </p:sp>
      <p:pic>
        <p:nvPicPr>
          <p:cNvPr id="7" name="Picture 6">
            <a:extLst>
              <a:ext uri="{FF2B5EF4-FFF2-40B4-BE49-F238E27FC236}">
                <a16:creationId xmlns:a16="http://schemas.microsoft.com/office/drawing/2014/main" id="{91B34878-4E2A-4A5D-B3D3-F6CCF3BD21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540" y="244283"/>
            <a:ext cx="1744034" cy="576853"/>
          </a:xfrm>
          <a:prstGeom prst="rect">
            <a:avLst/>
          </a:prstGeom>
        </p:spPr>
      </p:pic>
    </p:spTree>
    <p:extLst>
      <p:ext uri="{BB962C8B-B14F-4D97-AF65-F5344CB8AC3E}">
        <p14:creationId xmlns:p14="http://schemas.microsoft.com/office/powerpoint/2010/main" val="84237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dirty="0"/>
              <a:t>Title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bg1">
                    <a:lumMod val="65000"/>
                  </a:schemeClr>
                </a:solidFill>
              </a:rPr>
              <a:t>© Microsoft Corporation</a:t>
            </a:r>
            <a:endParaRPr lang="en-US" sz="784" dirty="0">
              <a:solidFill>
                <a:schemeClr val="bg1">
                  <a:lumMod val="65000"/>
                </a:schemeClr>
              </a:solidFill>
            </a:endParaRPr>
          </a:p>
        </p:txBody>
      </p:sp>
    </p:spTree>
    <p:extLst>
      <p:ext uri="{BB962C8B-B14F-4D97-AF65-F5344CB8AC3E}">
        <p14:creationId xmlns:p14="http://schemas.microsoft.com/office/powerpoint/2010/main" val="15921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b="0" kern="1200" cap="none" spc="-147" baseline="0" dirty="0">
                <a:ln w="3175">
                  <a:noFill/>
                </a:ln>
                <a:solidFill>
                  <a:schemeClr val="tx1"/>
                </a:solidFill>
                <a:effectLst/>
                <a:latin typeface="+mj-lt"/>
                <a:ea typeface="+mn-ea"/>
                <a:cs typeface="Segoe UI" pitchFamily="34" charset="0"/>
              </a:defRPr>
            </a:lvl1pPr>
          </a:lstStyle>
          <a:p>
            <a:pPr marL="0" lvl="0" algn="l" defTabSz="914192" rtl="0" eaLnBrk="1" latinLnBrk="0" hangingPunct="1">
              <a:lnSpc>
                <a:spcPts val="5489"/>
              </a:lnSpc>
              <a:spcBef>
                <a:spcPct val="0"/>
              </a:spcBef>
              <a:buNone/>
            </a:pPr>
            <a:r>
              <a:rPr lang="en-US" dirty="0"/>
              <a:t>Section title</a:t>
            </a:r>
          </a:p>
        </p:txBody>
      </p:sp>
      <p:sp>
        <p:nvSpPr>
          <p:cNvPr id="8" name="TextBox 7">
            <a:extLst>
              <a:ext uri="{FF2B5EF4-FFF2-40B4-BE49-F238E27FC236}">
                <a16:creationId xmlns:a16="http://schemas.microsoft.com/office/drawing/2014/main" id="{E7E555FE-1A25-470F-9400-806E2FDA6E45}"/>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Tree>
    <p:extLst>
      <p:ext uri="{BB962C8B-B14F-4D97-AF65-F5344CB8AC3E}">
        <p14:creationId xmlns:p14="http://schemas.microsoft.com/office/powerpoint/2010/main" val="269820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423567"/>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dirty="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960" t="33254" r="14942" b="33412"/>
          <a:stretch/>
        </p:blipFill>
        <p:spPr>
          <a:xfrm>
            <a:off x="428682" y="2812559"/>
            <a:ext cx="2102988" cy="448276"/>
          </a:xfrm>
          <a:prstGeom prst="rect">
            <a:avLst/>
          </a:prstGeom>
        </p:spPr>
      </p:pic>
    </p:spTree>
    <p:extLst>
      <p:ext uri="{BB962C8B-B14F-4D97-AF65-F5344CB8AC3E}">
        <p14:creationId xmlns:p14="http://schemas.microsoft.com/office/powerpoint/2010/main" val="39717753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EF9AA7-BD29-4A18-82C0-68A9D38AF5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0202" y="3083653"/>
            <a:ext cx="3223861" cy="690695"/>
          </a:xfrm>
          <a:prstGeom prst="rect">
            <a:avLst/>
          </a:prstGeom>
        </p:spPr>
      </p:pic>
      <p:sp>
        <p:nvSpPr>
          <p:cNvPr id="4" name="TextBox 3">
            <a:extLst>
              <a:ext uri="{FF2B5EF4-FFF2-40B4-BE49-F238E27FC236}">
                <a16:creationId xmlns:a16="http://schemas.microsoft.com/office/drawing/2014/main" id="{331CA6D4-62F0-4F7D-B7B0-B0EDEA6108ED}"/>
              </a:ext>
            </a:extLst>
          </p:cNvPr>
          <p:cNvSpPr txBox="1">
            <a:spLocks noChangeArrowheads="1"/>
          </p:cNvSpPr>
          <p:nvPr/>
        </p:nvSpPr>
        <p:spPr bwMode="auto">
          <a:xfrm>
            <a:off x="266127" y="5819469"/>
            <a:ext cx="11659748" cy="88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234" tIns="143389" rIns="179234" bIns="14338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154" fontAlgn="base">
              <a:lnSpc>
                <a:spcPts val="1174"/>
              </a:lnSpc>
              <a:spcBef>
                <a:spcPct val="0"/>
              </a:spcBef>
              <a:spcAft>
                <a:spcPct val="0"/>
              </a:spcAft>
            </a:pPr>
            <a:r>
              <a:rPr lang="en-US" sz="980" dirty="0">
                <a:solidFill>
                  <a:srgbClr val="FFFFFF"/>
                </a:solidFill>
              </a:rPr>
              <a:t>© 2018 Microsoft Corporation. All rights reserved. Microsoft, Windows, and other product names are or may be registered trademarks and/or trademarks in the U.S. and/or other countries.</a:t>
            </a:r>
          </a:p>
          <a:p>
            <a:pPr defTabSz="913154" fontAlgn="base">
              <a:lnSpc>
                <a:spcPts val="1174"/>
              </a:lnSpc>
              <a:spcBef>
                <a:spcPct val="0"/>
              </a:spcBef>
              <a:spcAft>
                <a:spcPct val="0"/>
              </a:spcAft>
            </a:pPr>
            <a:r>
              <a:rPr lang="en-US" sz="980" dirty="0">
                <a:solidFill>
                  <a:srgbClr val="FFFFFF"/>
                </a:solidFill>
              </a:rPr>
              <a:t>The information herein is for informational purposes only and represents the current view of Microsoft Corporation as of the date of this presentation. Because Microsoft must respond to changing market</a:t>
            </a:r>
          </a:p>
          <a:p>
            <a:pPr defTabSz="913154" fontAlgn="base">
              <a:lnSpc>
                <a:spcPts val="1174"/>
              </a:lnSpc>
              <a:spcBef>
                <a:spcPct val="0"/>
              </a:spcBef>
              <a:spcAft>
                <a:spcPct val="0"/>
              </a:spcAft>
            </a:pPr>
            <a:r>
              <a:rPr lang="en-US" sz="980" dirty="0">
                <a:solidFill>
                  <a:srgbClr val="FFFFFF"/>
                </a:solidFill>
              </a:rPr>
              <a:t>conditions, it should not be interpreted to be a commitment on the part of Microsoft, and Microsoft cannot guarantee the accuracy of any information provided after the date of this presentation.</a:t>
            </a:r>
          </a:p>
          <a:p>
            <a:pPr defTabSz="913154" fontAlgn="base">
              <a:lnSpc>
                <a:spcPts val="1174"/>
              </a:lnSpc>
              <a:spcBef>
                <a:spcPct val="0"/>
              </a:spcBef>
              <a:spcAft>
                <a:spcPct val="0"/>
              </a:spcAft>
            </a:pPr>
            <a:r>
              <a:rPr lang="en-US" sz="980" dirty="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3738052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lgn="ctr">
              <a:defRPr kumimoji="0" lang="en-US" sz="2400" b="0" i="0" u="none" strike="noStrike" kern="1200" cap="all" spc="800" normalizeH="0" baseline="0" dirty="0">
                <a:ln w="3175">
                  <a:noFill/>
                </a:ln>
                <a:solidFill>
                  <a:srgbClr val="0078D7"/>
                </a:solidFill>
                <a:effectLst/>
                <a:uLnTx/>
                <a:uFillTx/>
                <a:latin typeface="Segoe UI Light" charset="0"/>
                <a:ea typeface="+mn-ea"/>
                <a:cs typeface="Segoe UI Light" charset="0"/>
              </a:defRPr>
            </a:lvl1pPr>
          </a:lstStyle>
          <a:p>
            <a:r>
              <a:rPr lang="en-US"/>
              <a:t>Click to edit Master title style</a:t>
            </a:r>
          </a:p>
        </p:txBody>
      </p:sp>
    </p:spTree>
    <p:extLst>
      <p:ext uri="{BB962C8B-B14F-4D97-AF65-F5344CB8AC3E}">
        <p14:creationId xmlns:p14="http://schemas.microsoft.com/office/powerpoint/2010/main" val="275619187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85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9"/>
          <a:stretch>
            <a:fillRect/>
          </a:stretch>
        </p:blipFill>
        <p:spPr>
          <a:xfrm rot="5400000">
            <a:off x="9044629" y="3216843"/>
            <a:ext cx="6858000" cy="424314"/>
          </a:xfrm>
          <a:prstGeom prst="rect">
            <a:avLst/>
          </a:prstGeom>
        </p:spPr>
      </p:pic>
      <p:sp>
        <p:nvSpPr>
          <p:cNvPr id="2" name="Title Placeholder 1"/>
          <p:cNvSpPr>
            <a:spLocks noGrp="1"/>
          </p:cNvSpPr>
          <p:nvPr>
            <p:ph type="title"/>
          </p:nvPr>
        </p:nvSpPr>
        <p:spPr>
          <a:xfrm>
            <a:off x="426424" y="224112"/>
            <a:ext cx="11336039"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319" y="1110106"/>
            <a:ext cx="11336039" cy="203191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755482" y="3012080"/>
            <a:ext cx="6858623" cy="833218"/>
          </a:xfrm>
          <a:prstGeom prst="rect">
            <a:avLst/>
          </a:prstGeom>
        </p:spPr>
      </p:pic>
    </p:spTree>
    <p:extLst>
      <p:ext uri="{BB962C8B-B14F-4D97-AF65-F5344CB8AC3E}">
        <p14:creationId xmlns:p14="http://schemas.microsoft.com/office/powerpoint/2010/main" val="164492443"/>
      </p:ext>
    </p:extLst>
  </p:cSld>
  <p:clrMap bg1="lt1" tx1="dk1" bg2="lt2" tx2="dk2" accent1="accent1" accent2="accent2" accent3="accent3" accent4="accent4" accent5="accent5" accent6="accent6" hlink="hlink" folHlink="folHlink"/>
  <p:sldLayoutIdLst>
    <p:sldLayoutId id="2147483982" r:id="rId1"/>
    <p:sldLayoutId id="2147483991" r:id="rId2"/>
    <p:sldLayoutId id="2147484001" r:id="rId3"/>
    <p:sldLayoutId id="2147484006" r:id="rId4"/>
    <p:sldLayoutId id="2147484013" r:id="rId5"/>
    <p:sldLayoutId id="2147484014" r:id="rId6"/>
    <p:sldLayoutId id="214748401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367" rtl="0" eaLnBrk="1" latinLnBrk="0" hangingPunct="1">
        <a:lnSpc>
          <a:spcPct val="90000"/>
        </a:lnSpc>
        <a:spcBef>
          <a:spcPct val="0"/>
        </a:spcBef>
        <a:buNone/>
        <a:defRPr lang="en-US" sz="3529" b="0" kern="1200" cap="none" spc="-147" baseline="0" dirty="0" smtClean="0">
          <a:ln w="3175">
            <a:noFill/>
          </a:ln>
          <a:solidFill>
            <a:schemeClr val="tx2"/>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2745" kern="1200" spc="0" baseline="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4EC2-D06B-404A-95B3-C54F1D0B2BEC}"/>
              </a:ext>
            </a:extLst>
          </p:cNvPr>
          <p:cNvSpPr>
            <a:spLocks noGrp="1"/>
          </p:cNvSpPr>
          <p:nvPr>
            <p:ph type="title"/>
          </p:nvPr>
        </p:nvSpPr>
        <p:spPr/>
        <p:txBody>
          <a:bodyPr/>
          <a:lstStyle/>
          <a:p>
            <a:r>
              <a:rPr lang="en-IN" dirty="0"/>
              <a:t>Azure Machine Learning</a:t>
            </a:r>
            <a:br>
              <a:rPr lang="en-IN" dirty="0"/>
            </a:br>
            <a:endParaRPr lang="en-US" dirty="0">
              <a:solidFill>
                <a:schemeClr val="tx1"/>
              </a:solidFill>
            </a:endParaRPr>
          </a:p>
        </p:txBody>
      </p:sp>
      <p:sp>
        <p:nvSpPr>
          <p:cNvPr id="3" name="Text Placeholder 2">
            <a:extLst>
              <a:ext uri="{FF2B5EF4-FFF2-40B4-BE49-F238E27FC236}">
                <a16:creationId xmlns:a16="http://schemas.microsoft.com/office/drawing/2014/main" id="{92A7185B-E0D2-4C29-9401-EE714742000A}"/>
              </a:ext>
            </a:extLst>
          </p:cNvPr>
          <p:cNvSpPr>
            <a:spLocks noGrp="1"/>
          </p:cNvSpPr>
          <p:nvPr>
            <p:ph type="body" sz="quarter" idx="12"/>
          </p:nvPr>
        </p:nvSpPr>
        <p:spPr/>
        <p:txBody>
          <a:bodyPr/>
          <a:lstStyle/>
          <a:p>
            <a:r>
              <a:rPr lang="en-US" dirty="0"/>
              <a:t>Matt Witman</a:t>
            </a:r>
          </a:p>
          <a:p>
            <a:r>
              <a:rPr lang="en-US" dirty="0"/>
              <a:t>Cloud Solution Architect, Advanced Analytics &amp; AI</a:t>
            </a:r>
          </a:p>
        </p:txBody>
      </p:sp>
    </p:spTree>
    <p:extLst>
      <p:ext uri="{BB962C8B-B14F-4D97-AF65-F5344CB8AC3E}">
        <p14:creationId xmlns:p14="http://schemas.microsoft.com/office/powerpoint/2010/main" val="158577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F542E81-D372-4D98-9E5E-A1C53AF2D9DB}"/>
              </a:ext>
            </a:extLst>
          </p:cNvPr>
          <p:cNvSpPr>
            <a:spLocks noGrp="1"/>
          </p:cNvSpPr>
          <p:nvPr>
            <p:ph type="title"/>
          </p:nvPr>
        </p:nvSpPr>
        <p:spPr/>
        <p:txBody>
          <a:bodyPr vert="horz" wrap="square" lIns="0" tIns="164592" rIns="0" bIns="0" rtlCol="0" anchor="t">
            <a:noAutofit/>
          </a:bodyPr>
          <a:lstStyle/>
          <a:p>
            <a:r>
              <a:rPr lang="en-US" spc="-150" dirty="0"/>
              <a:t>Collect and prepare all of your data at scale</a:t>
            </a:r>
            <a:endParaRPr lang="en-IN" spc="-150" dirty="0"/>
          </a:p>
        </p:txBody>
      </p:sp>
      <p:grpSp>
        <p:nvGrpSpPr>
          <p:cNvPr id="147" name="Group 146">
            <a:extLst>
              <a:ext uri="{FF2B5EF4-FFF2-40B4-BE49-F238E27FC236}">
                <a16:creationId xmlns:a16="http://schemas.microsoft.com/office/drawing/2014/main" id="{C1446AB5-2AE2-4E53-AB54-7EE4F9FBCAD1}"/>
              </a:ext>
            </a:extLst>
          </p:cNvPr>
          <p:cNvGrpSpPr/>
          <p:nvPr/>
        </p:nvGrpSpPr>
        <p:grpSpPr>
          <a:xfrm>
            <a:off x="1845789" y="2371762"/>
            <a:ext cx="988664" cy="895920"/>
            <a:chOff x="3306405" y="4434840"/>
            <a:chExt cx="1171702" cy="1061784"/>
          </a:xfrm>
        </p:grpSpPr>
        <p:sp>
          <p:nvSpPr>
            <p:cNvPr id="279" name="Database_EFC7" title="Icon of a cylinder">
              <a:extLst>
                <a:ext uri="{FF2B5EF4-FFF2-40B4-BE49-F238E27FC236}">
                  <a16:creationId xmlns:a16="http://schemas.microsoft.com/office/drawing/2014/main" id="{07C1623C-AAED-41C3-AD24-34B2405FA867}"/>
                </a:ext>
              </a:extLst>
            </p:cNvPr>
            <p:cNvSpPr>
              <a:spLocks noChangeAspect="1" noEditPoints="1"/>
            </p:cNvSpPr>
            <p:nvPr/>
          </p:nvSpPr>
          <p:spPr bwMode="auto">
            <a:xfrm>
              <a:off x="3733975" y="4759992"/>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0" name="Database_EFC7" title="Icon of a cylinder">
              <a:extLst>
                <a:ext uri="{FF2B5EF4-FFF2-40B4-BE49-F238E27FC236}">
                  <a16:creationId xmlns:a16="http://schemas.microsoft.com/office/drawing/2014/main" id="{278C459C-F8A9-4921-99C4-13F5623043AD}"/>
                </a:ext>
              </a:extLst>
            </p:cNvPr>
            <p:cNvSpPr>
              <a:spLocks noChangeAspect="1" noEditPoints="1"/>
            </p:cNvSpPr>
            <p:nvPr/>
          </p:nvSpPr>
          <p:spPr bwMode="auto">
            <a:xfrm>
              <a:off x="3306405" y="4434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1" name="Database_EFC7" title="Icon of a cylinder">
              <a:extLst>
                <a:ext uri="{FF2B5EF4-FFF2-40B4-BE49-F238E27FC236}">
                  <a16:creationId xmlns:a16="http://schemas.microsoft.com/office/drawing/2014/main" id="{5AC4CDF8-52CE-4BC8-B79A-44E46AB3FB05}"/>
                </a:ext>
              </a:extLst>
            </p:cNvPr>
            <p:cNvSpPr>
              <a:spLocks noChangeAspect="1" noEditPoints="1"/>
            </p:cNvSpPr>
            <p:nvPr/>
          </p:nvSpPr>
          <p:spPr bwMode="auto">
            <a:xfrm>
              <a:off x="3306405" y="5196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2" name="Database_EFC7" title="Icon of a cylinder">
              <a:extLst>
                <a:ext uri="{FF2B5EF4-FFF2-40B4-BE49-F238E27FC236}">
                  <a16:creationId xmlns:a16="http://schemas.microsoft.com/office/drawing/2014/main" id="{7BCEA1C9-6D81-42E5-983F-5DE7B43EF974}"/>
                </a:ext>
              </a:extLst>
            </p:cNvPr>
            <p:cNvSpPr>
              <a:spLocks noChangeAspect="1" noEditPoints="1"/>
            </p:cNvSpPr>
            <p:nvPr/>
          </p:nvSpPr>
          <p:spPr bwMode="auto">
            <a:xfrm>
              <a:off x="4247475" y="4434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3" name="Database_EFC7" title="Icon of a cylinder">
              <a:extLst>
                <a:ext uri="{FF2B5EF4-FFF2-40B4-BE49-F238E27FC236}">
                  <a16:creationId xmlns:a16="http://schemas.microsoft.com/office/drawing/2014/main" id="{2C2A94BF-7684-4AE6-866D-E5F48D6AC1E4}"/>
                </a:ext>
              </a:extLst>
            </p:cNvPr>
            <p:cNvSpPr>
              <a:spLocks noChangeAspect="1" noEditPoints="1"/>
            </p:cNvSpPr>
            <p:nvPr/>
          </p:nvSpPr>
          <p:spPr bwMode="auto">
            <a:xfrm>
              <a:off x="4247475" y="5196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284" name="Straight Connector 283">
              <a:extLst>
                <a:ext uri="{FF2B5EF4-FFF2-40B4-BE49-F238E27FC236}">
                  <a16:creationId xmlns:a16="http://schemas.microsoft.com/office/drawing/2014/main" id="{BBBCE256-CFF0-431B-85DE-E5F2F6671804}"/>
                </a:ext>
              </a:extLst>
            </p:cNvPr>
            <p:cNvCxnSpPr>
              <a:stCxn id="281" idx="1"/>
              <a:endCxn id="279" idx="4"/>
            </p:cNvCxnSpPr>
            <p:nvPr/>
          </p:nvCxnSpPr>
          <p:spPr>
            <a:xfrm flipV="1">
              <a:off x="3537037" y="5108187"/>
              <a:ext cx="196938" cy="1462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85B1A04-55AF-494F-B2BA-3900707F4586}"/>
                </a:ext>
              </a:extLst>
            </p:cNvPr>
            <p:cNvCxnSpPr>
              <a:cxnSpLocks/>
            </p:cNvCxnSpPr>
            <p:nvPr/>
          </p:nvCxnSpPr>
          <p:spPr>
            <a:xfrm flipH="1" flipV="1">
              <a:off x="4050537" y="5108187"/>
              <a:ext cx="196938" cy="1462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40D6D357-F2D9-4052-859C-9961BECB789A}"/>
                </a:ext>
              </a:extLst>
            </p:cNvPr>
            <p:cNvCxnSpPr>
              <a:cxnSpLocks/>
              <a:stCxn id="279" idx="10"/>
              <a:endCxn id="280" idx="2"/>
            </p:cNvCxnSpPr>
            <p:nvPr/>
          </p:nvCxnSpPr>
          <p:spPr>
            <a:xfrm flipH="1" flipV="1">
              <a:off x="3537037" y="4688518"/>
              <a:ext cx="196938" cy="13475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DFC8B00-3776-4D2B-87BD-D243BDB06082}"/>
                </a:ext>
              </a:extLst>
            </p:cNvPr>
            <p:cNvCxnSpPr>
              <a:cxnSpLocks/>
              <a:stCxn id="282" idx="4"/>
              <a:endCxn id="279" idx="12"/>
            </p:cNvCxnSpPr>
            <p:nvPr/>
          </p:nvCxnSpPr>
          <p:spPr>
            <a:xfrm flipH="1">
              <a:off x="4050537" y="4688518"/>
              <a:ext cx="196938" cy="13475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9" name="Rectangle: Rounded Corners 148">
            <a:extLst>
              <a:ext uri="{FF2B5EF4-FFF2-40B4-BE49-F238E27FC236}">
                <a16:creationId xmlns:a16="http://schemas.microsoft.com/office/drawing/2014/main" id="{53885BBE-6CEA-4BE8-8634-A719E33881C7}"/>
              </a:ext>
            </a:extLst>
          </p:cNvPr>
          <p:cNvSpPr/>
          <p:nvPr/>
        </p:nvSpPr>
        <p:spPr bwMode="auto">
          <a:xfrm>
            <a:off x="997593"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j-lt"/>
                <a:ea typeface="Segoe UI" pitchFamily="34" charset="0"/>
                <a:cs typeface="Segoe UI" pitchFamily="34" charset="0"/>
              </a:rPr>
              <a:t>Ingest</a:t>
            </a:r>
          </a:p>
        </p:txBody>
      </p:sp>
      <p:sp>
        <p:nvSpPr>
          <p:cNvPr id="271" name="Oval 270">
            <a:extLst>
              <a:ext uri="{FF2B5EF4-FFF2-40B4-BE49-F238E27FC236}">
                <a16:creationId xmlns:a16="http://schemas.microsoft.com/office/drawing/2014/main" id="{184C067F-CABE-4944-8BD9-1D677198277C}"/>
              </a:ext>
            </a:extLst>
          </p:cNvPr>
          <p:cNvSpPr/>
          <p:nvPr/>
        </p:nvSpPr>
        <p:spPr bwMode="auto">
          <a:xfrm>
            <a:off x="411852"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72" name="TextBox 271">
            <a:extLst>
              <a:ext uri="{FF2B5EF4-FFF2-40B4-BE49-F238E27FC236}">
                <a16:creationId xmlns:a16="http://schemas.microsoft.com/office/drawing/2014/main" id="{C824A23B-E86B-4FD3-A3F4-0974567FF628}"/>
              </a:ext>
            </a:extLst>
          </p:cNvPr>
          <p:cNvSpPr txBox="1"/>
          <p:nvPr/>
        </p:nvSpPr>
        <p:spPr>
          <a:xfrm>
            <a:off x="634999" y="1950818"/>
            <a:ext cx="695885"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Azure data factory</a:t>
            </a:r>
          </a:p>
        </p:txBody>
      </p:sp>
      <p:cxnSp>
        <p:nvCxnSpPr>
          <p:cNvPr id="153" name="Straight Arrow Connector 152">
            <a:extLst>
              <a:ext uri="{FF2B5EF4-FFF2-40B4-BE49-F238E27FC236}">
                <a16:creationId xmlns:a16="http://schemas.microsoft.com/office/drawing/2014/main" id="{FE749798-DE55-4611-8E4A-3AABFA804090}"/>
              </a:ext>
            </a:extLst>
          </p:cNvPr>
          <p:cNvCxnSpPr>
            <a:cxnSpLocks/>
          </p:cNvCxnSpPr>
          <p:nvPr/>
        </p:nvCxnSpPr>
        <p:spPr>
          <a:xfrm>
            <a:off x="3868627" y="2906485"/>
            <a:ext cx="926382" cy="0"/>
          </a:xfrm>
          <a:prstGeom prst="straightConnector1">
            <a:avLst/>
          </a:prstGeom>
          <a:ln w="19050">
            <a:solidFill>
              <a:schemeClr val="tx2"/>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263AB4B-260F-4F0C-AB28-5FDD169C3169}"/>
              </a:ext>
            </a:extLst>
          </p:cNvPr>
          <p:cNvCxnSpPr>
            <a:cxnSpLocks/>
          </p:cNvCxnSpPr>
          <p:nvPr/>
        </p:nvCxnSpPr>
        <p:spPr>
          <a:xfrm>
            <a:off x="7832932" y="2906485"/>
            <a:ext cx="1099975" cy="0"/>
          </a:xfrm>
          <a:prstGeom prst="straightConnector1">
            <a:avLst/>
          </a:prstGeom>
          <a:ln w="19050">
            <a:solidFill>
              <a:schemeClr val="tx2"/>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150" name="Rectangle: Rounded Corners 149">
            <a:extLst>
              <a:ext uri="{FF2B5EF4-FFF2-40B4-BE49-F238E27FC236}">
                <a16:creationId xmlns:a16="http://schemas.microsoft.com/office/drawing/2014/main" id="{7B7EF2D1-AFD4-4E9B-B340-A17626B3A395}"/>
              </a:ext>
            </a:extLst>
          </p:cNvPr>
          <p:cNvSpPr/>
          <p:nvPr/>
        </p:nvSpPr>
        <p:spPr bwMode="auto">
          <a:xfrm>
            <a:off x="5023890"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dirty="0">
                <a:solidFill>
                  <a:schemeClr val="tx2"/>
                </a:solidFill>
                <a:latin typeface="+mj-lt"/>
                <a:cs typeface="Segoe UI" pitchFamily="34" charset="0"/>
              </a:rPr>
              <a:t>Store</a:t>
            </a:r>
          </a:p>
        </p:txBody>
      </p:sp>
      <p:sp>
        <p:nvSpPr>
          <p:cNvPr id="261" name="Oval 260">
            <a:extLst>
              <a:ext uri="{FF2B5EF4-FFF2-40B4-BE49-F238E27FC236}">
                <a16:creationId xmlns:a16="http://schemas.microsoft.com/office/drawing/2014/main" id="{7D555F06-A926-426F-A615-04CC7878FEE2}"/>
              </a:ext>
            </a:extLst>
          </p:cNvPr>
          <p:cNvSpPr/>
          <p:nvPr/>
        </p:nvSpPr>
        <p:spPr bwMode="auto">
          <a:xfrm>
            <a:off x="4433004"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62" name="TextBox 261">
            <a:extLst>
              <a:ext uri="{FF2B5EF4-FFF2-40B4-BE49-F238E27FC236}">
                <a16:creationId xmlns:a16="http://schemas.microsoft.com/office/drawing/2014/main" id="{4D647CE5-3775-4DF9-B11E-E0F4599D4311}"/>
              </a:ext>
            </a:extLst>
          </p:cNvPr>
          <p:cNvSpPr txBox="1"/>
          <p:nvPr/>
        </p:nvSpPr>
        <p:spPr>
          <a:xfrm>
            <a:off x="4609031" y="1950818"/>
            <a:ext cx="790124"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Azure blob storage</a:t>
            </a:r>
          </a:p>
        </p:txBody>
      </p:sp>
      <p:grpSp>
        <p:nvGrpSpPr>
          <p:cNvPr id="164" name="Group 163">
            <a:extLst>
              <a:ext uri="{FF2B5EF4-FFF2-40B4-BE49-F238E27FC236}">
                <a16:creationId xmlns:a16="http://schemas.microsoft.com/office/drawing/2014/main" id="{DDD4DA47-A7BF-4F22-B3BC-F80B5087C72D}"/>
              </a:ext>
            </a:extLst>
          </p:cNvPr>
          <p:cNvGrpSpPr/>
          <p:nvPr/>
        </p:nvGrpSpPr>
        <p:grpSpPr>
          <a:xfrm>
            <a:off x="5924173" y="2394924"/>
            <a:ext cx="884489" cy="940581"/>
            <a:chOff x="5767893" y="2805287"/>
            <a:chExt cx="731968" cy="778386"/>
          </a:xfrm>
        </p:grpSpPr>
        <p:sp>
          <p:nvSpPr>
            <p:cNvPr id="215" name="Freeform: Shape 214">
              <a:extLst>
                <a:ext uri="{FF2B5EF4-FFF2-40B4-BE49-F238E27FC236}">
                  <a16:creationId xmlns:a16="http://schemas.microsoft.com/office/drawing/2014/main" id="{9BC9AC3B-2C2E-420E-8430-CCCA85C8D664}"/>
                </a:ext>
              </a:extLst>
            </p:cNvPr>
            <p:cNvSpPr/>
            <p:nvPr/>
          </p:nvSpPr>
          <p:spPr>
            <a:xfrm>
              <a:off x="5767893" y="3104793"/>
              <a:ext cx="731968" cy="223312"/>
            </a:xfrm>
            <a:custGeom>
              <a:avLst/>
              <a:gdLst>
                <a:gd name="connsiteX0" fmla="*/ 11758 w 628671"/>
                <a:gd name="connsiteY0" fmla="*/ 11758 h 191798"/>
                <a:gd name="connsiteX1" fmla="*/ 621249 w 628671"/>
                <a:gd name="connsiteY1" fmla="*/ 11758 h 191798"/>
                <a:gd name="connsiteX2" fmla="*/ 621249 w 628671"/>
                <a:gd name="connsiteY2" fmla="*/ 187573 h 191798"/>
                <a:gd name="connsiteX3" fmla="*/ 11758 w 628671"/>
                <a:gd name="connsiteY3" fmla="*/ 187573 h 191798"/>
              </a:gdLst>
              <a:ahLst/>
              <a:cxnLst>
                <a:cxn ang="0">
                  <a:pos x="connsiteX0" y="connsiteY0"/>
                </a:cxn>
                <a:cxn ang="0">
                  <a:pos x="connsiteX1" y="connsiteY1"/>
                </a:cxn>
                <a:cxn ang="0">
                  <a:pos x="connsiteX2" y="connsiteY2"/>
                </a:cxn>
                <a:cxn ang="0">
                  <a:pos x="connsiteX3" y="connsiteY3"/>
                </a:cxn>
              </a:cxnLst>
              <a:rect l="l" t="t" r="r" b="b"/>
              <a:pathLst>
                <a:path w="628671" h="191798">
                  <a:moveTo>
                    <a:pt x="11758" y="11758"/>
                  </a:moveTo>
                  <a:lnTo>
                    <a:pt x="621249" y="11758"/>
                  </a:lnTo>
                  <a:lnTo>
                    <a:pt x="621249" y="187573"/>
                  </a:lnTo>
                  <a:lnTo>
                    <a:pt x="11758" y="18757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6" name="Freeform: Shape 215">
              <a:extLst>
                <a:ext uri="{FF2B5EF4-FFF2-40B4-BE49-F238E27FC236}">
                  <a16:creationId xmlns:a16="http://schemas.microsoft.com/office/drawing/2014/main" id="{6F7624E8-E5C2-4C6B-81BD-9A198181B216}"/>
                </a:ext>
              </a:extLst>
            </p:cNvPr>
            <p:cNvSpPr/>
            <p:nvPr/>
          </p:nvSpPr>
          <p:spPr>
            <a:xfrm>
              <a:off x="5767893" y="3360361"/>
              <a:ext cx="731968" cy="223312"/>
            </a:xfrm>
            <a:custGeom>
              <a:avLst/>
              <a:gdLst>
                <a:gd name="connsiteX0" fmla="*/ 11758 w 628671"/>
                <a:gd name="connsiteY0" fmla="*/ 11758 h 191798"/>
                <a:gd name="connsiteX1" fmla="*/ 621249 w 628671"/>
                <a:gd name="connsiteY1" fmla="*/ 11758 h 191798"/>
                <a:gd name="connsiteX2" fmla="*/ 621249 w 628671"/>
                <a:gd name="connsiteY2" fmla="*/ 187573 h 191798"/>
                <a:gd name="connsiteX3" fmla="*/ 11758 w 628671"/>
                <a:gd name="connsiteY3" fmla="*/ 187573 h 191798"/>
              </a:gdLst>
              <a:ahLst/>
              <a:cxnLst>
                <a:cxn ang="0">
                  <a:pos x="connsiteX0" y="connsiteY0"/>
                </a:cxn>
                <a:cxn ang="0">
                  <a:pos x="connsiteX1" y="connsiteY1"/>
                </a:cxn>
                <a:cxn ang="0">
                  <a:pos x="connsiteX2" y="connsiteY2"/>
                </a:cxn>
                <a:cxn ang="0">
                  <a:pos x="connsiteX3" y="connsiteY3"/>
                </a:cxn>
              </a:cxnLst>
              <a:rect l="l" t="t" r="r" b="b"/>
              <a:pathLst>
                <a:path w="628671" h="191798">
                  <a:moveTo>
                    <a:pt x="11758" y="11758"/>
                  </a:moveTo>
                  <a:lnTo>
                    <a:pt x="621249" y="11758"/>
                  </a:lnTo>
                  <a:lnTo>
                    <a:pt x="621249" y="187573"/>
                  </a:lnTo>
                  <a:lnTo>
                    <a:pt x="11758" y="18757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17" name="Group 216">
              <a:extLst>
                <a:ext uri="{FF2B5EF4-FFF2-40B4-BE49-F238E27FC236}">
                  <a16:creationId xmlns:a16="http://schemas.microsoft.com/office/drawing/2014/main" id="{58EFD31B-3811-4797-82F7-1ED1B26F263D}"/>
                </a:ext>
              </a:extLst>
            </p:cNvPr>
            <p:cNvGrpSpPr/>
            <p:nvPr/>
          </p:nvGrpSpPr>
          <p:grpSpPr>
            <a:xfrm>
              <a:off x="5868383" y="2951972"/>
              <a:ext cx="526026" cy="124063"/>
              <a:chOff x="5868383" y="2934827"/>
              <a:chExt cx="526026" cy="124063"/>
            </a:xfrm>
          </p:grpSpPr>
          <p:sp>
            <p:nvSpPr>
              <p:cNvPr id="236" name="Freeform: Shape 235">
                <a:extLst>
                  <a:ext uri="{FF2B5EF4-FFF2-40B4-BE49-F238E27FC236}">
                    <a16:creationId xmlns:a16="http://schemas.microsoft.com/office/drawing/2014/main" id="{80FB5EC8-E6D1-4B2A-9C21-60A72A3F5A6D}"/>
                  </a:ext>
                </a:extLst>
              </p:cNvPr>
              <p:cNvSpPr/>
              <p:nvPr/>
            </p:nvSpPr>
            <p:spPr>
              <a:xfrm>
                <a:off x="5868383" y="29348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7" name="Freeform: Shape 236">
                <a:extLst>
                  <a:ext uri="{FF2B5EF4-FFF2-40B4-BE49-F238E27FC236}">
                    <a16:creationId xmlns:a16="http://schemas.microsoft.com/office/drawing/2014/main" id="{B2EF4DA5-795A-425B-99D3-EDF90E5D57FF}"/>
                  </a:ext>
                </a:extLst>
              </p:cNvPr>
              <p:cNvSpPr/>
              <p:nvPr/>
            </p:nvSpPr>
            <p:spPr>
              <a:xfrm>
                <a:off x="6058200" y="29348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8" name="Freeform: Shape 237">
                <a:extLst>
                  <a:ext uri="{FF2B5EF4-FFF2-40B4-BE49-F238E27FC236}">
                    <a16:creationId xmlns:a16="http://schemas.microsoft.com/office/drawing/2014/main" id="{CC6CF5B6-41BD-435D-AF43-5447DD33602C}"/>
                  </a:ext>
                </a:extLst>
              </p:cNvPr>
              <p:cNvSpPr/>
              <p:nvPr/>
            </p:nvSpPr>
            <p:spPr>
              <a:xfrm>
                <a:off x="6246774" y="29348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9" name="Freeform: Shape 238">
                <a:extLst>
                  <a:ext uri="{FF2B5EF4-FFF2-40B4-BE49-F238E27FC236}">
                    <a16:creationId xmlns:a16="http://schemas.microsoft.com/office/drawing/2014/main" id="{EC94D900-0345-450D-9E4C-14584EC3B862}"/>
                  </a:ext>
                </a:extLst>
              </p:cNvPr>
              <p:cNvSpPr/>
              <p:nvPr/>
            </p:nvSpPr>
            <p:spPr>
              <a:xfrm>
                <a:off x="5929174" y="29348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6511"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6511"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0" name="Freeform: Shape 239">
                <a:extLst>
                  <a:ext uri="{FF2B5EF4-FFF2-40B4-BE49-F238E27FC236}">
                    <a16:creationId xmlns:a16="http://schemas.microsoft.com/office/drawing/2014/main" id="{0A55C991-9A27-4116-9C90-4189D30BA710}"/>
                  </a:ext>
                </a:extLst>
              </p:cNvPr>
              <p:cNvSpPr/>
              <p:nvPr/>
            </p:nvSpPr>
            <p:spPr>
              <a:xfrm>
                <a:off x="6120231" y="2934827"/>
                <a:ext cx="86844" cy="124063"/>
              </a:xfrm>
              <a:custGeom>
                <a:avLst/>
                <a:gdLst>
                  <a:gd name="connsiteX0" fmla="*/ 67166 w 74588"/>
                  <a:gd name="connsiteY0" fmla="*/ 71428 h 106554"/>
                  <a:gd name="connsiteX1" fmla="*/ 67166 w 74588"/>
                  <a:gd name="connsiteY1" fmla="*/ 40527 h 106554"/>
                  <a:gd name="connsiteX2" fmla="*/ 38396 w 74588"/>
                  <a:gd name="connsiteY2" fmla="*/ 11758 h 106554"/>
                  <a:gd name="connsiteX3" fmla="*/ 38396 w 74588"/>
                  <a:gd name="connsiteY3" fmla="*/ 11758 h 106554"/>
                  <a:gd name="connsiteX4" fmla="*/ 11758 w 74588"/>
                  <a:gd name="connsiteY4" fmla="*/ 40527 h 106554"/>
                  <a:gd name="connsiteX5" fmla="*/ 11758 w 74588"/>
                  <a:gd name="connsiteY5" fmla="*/ 71428 h 106554"/>
                  <a:gd name="connsiteX6" fmla="*/ 38396 w 74588"/>
                  <a:gd name="connsiteY6" fmla="*/ 100198 h 106554"/>
                  <a:gd name="connsiteX7" fmla="*/ 38396 w 74588"/>
                  <a:gd name="connsiteY7" fmla="*/ 100198 h 106554"/>
                  <a:gd name="connsiteX8" fmla="*/ 67166 w 74588"/>
                  <a:gd name="connsiteY8" fmla="*/ 71428 h 106554"/>
                  <a:gd name="connsiteX9" fmla="*/ 67166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7166" y="71428"/>
                    </a:moveTo>
                    <a:cubicBezTo>
                      <a:pt x="67166" y="40527"/>
                      <a:pt x="67166" y="40527"/>
                      <a:pt x="67166" y="40527"/>
                    </a:cubicBezTo>
                    <a:cubicBezTo>
                      <a:pt x="67166" y="24544"/>
                      <a:pt x="54380" y="11758"/>
                      <a:pt x="38396" y="11758"/>
                    </a:cubicBezTo>
                    <a:lnTo>
                      <a:pt x="38396" y="11758"/>
                    </a:lnTo>
                    <a:cubicBezTo>
                      <a:pt x="24544" y="11758"/>
                      <a:pt x="11758" y="24544"/>
                      <a:pt x="11758" y="40527"/>
                    </a:cubicBezTo>
                    <a:cubicBezTo>
                      <a:pt x="11758" y="71428"/>
                      <a:pt x="11758" y="71428"/>
                      <a:pt x="11758" y="71428"/>
                    </a:cubicBezTo>
                    <a:cubicBezTo>
                      <a:pt x="11758" y="87412"/>
                      <a:pt x="24544" y="100198"/>
                      <a:pt x="38396" y="100198"/>
                    </a:cubicBezTo>
                    <a:lnTo>
                      <a:pt x="38396" y="100198"/>
                    </a:lnTo>
                    <a:cubicBezTo>
                      <a:pt x="54380" y="101264"/>
                      <a:pt x="67166" y="88477"/>
                      <a:pt x="67166" y="71428"/>
                    </a:cubicBezTo>
                    <a:lnTo>
                      <a:pt x="67166"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1" name="Freeform: Shape 240">
                <a:extLst>
                  <a:ext uri="{FF2B5EF4-FFF2-40B4-BE49-F238E27FC236}">
                    <a16:creationId xmlns:a16="http://schemas.microsoft.com/office/drawing/2014/main" id="{F22C0F84-EA36-45A1-A175-0E2374710958}"/>
                  </a:ext>
                </a:extLst>
              </p:cNvPr>
              <p:cNvSpPr/>
              <p:nvPr/>
            </p:nvSpPr>
            <p:spPr>
              <a:xfrm>
                <a:off x="6307565" y="29348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5445"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5445"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218" name="Freeform: Shape 217">
              <a:extLst>
                <a:ext uri="{FF2B5EF4-FFF2-40B4-BE49-F238E27FC236}">
                  <a16:creationId xmlns:a16="http://schemas.microsoft.com/office/drawing/2014/main" id="{1A94F9B4-E50D-4BDE-B07C-92912A745008}"/>
                </a:ext>
              </a:extLst>
            </p:cNvPr>
            <p:cNvSpPr/>
            <p:nvPr/>
          </p:nvSpPr>
          <p:spPr>
            <a:xfrm>
              <a:off x="5868383" y="34112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9" name="Freeform: Shape 218">
              <a:extLst>
                <a:ext uri="{FF2B5EF4-FFF2-40B4-BE49-F238E27FC236}">
                  <a16:creationId xmlns:a16="http://schemas.microsoft.com/office/drawing/2014/main" id="{869B54BE-B847-4FFC-A4E5-1A07500BB723}"/>
                </a:ext>
              </a:extLst>
            </p:cNvPr>
            <p:cNvSpPr/>
            <p:nvPr/>
          </p:nvSpPr>
          <p:spPr>
            <a:xfrm>
              <a:off x="6058200" y="34112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0" name="Freeform: Shape 219">
              <a:extLst>
                <a:ext uri="{FF2B5EF4-FFF2-40B4-BE49-F238E27FC236}">
                  <a16:creationId xmlns:a16="http://schemas.microsoft.com/office/drawing/2014/main" id="{9829C64F-3BB6-4C0A-B99F-7CD21675E31E}"/>
                </a:ext>
              </a:extLst>
            </p:cNvPr>
            <p:cNvSpPr/>
            <p:nvPr/>
          </p:nvSpPr>
          <p:spPr>
            <a:xfrm>
              <a:off x="6246774" y="34112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1" name="Freeform: Shape 220">
              <a:extLst>
                <a:ext uri="{FF2B5EF4-FFF2-40B4-BE49-F238E27FC236}">
                  <a16:creationId xmlns:a16="http://schemas.microsoft.com/office/drawing/2014/main" id="{9668B3CE-01AE-41C3-986D-ED5AAE922BAE}"/>
                </a:ext>
              </a:extLst>
            </p:cNvPr>
            <p:cNvSpPr/>
            <p:nvPr/>
          </p:nvSpPr>
          <p:spPr>
            <a:xfrm>
              <a:off x="5929174" y="34112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6511" y="11758"/>
                    <a:pt x="40527" y="11758"/>
                  </a:cubicBezTo>
                  <a:lnTo>
                    <a:pt x="40527" y="11758"/>
                  </a:lnTo>
                  <a:cubicBezTo>
                    <a:pt x="24544" y="11758"/>
                    <a:pt x="11758" y="24544"/>
                    <a:pt x="11758" y="40527"/>
                  </a:cubicBezTo>
                  <a:cubicBezTo>
                    <a:pt x="11758" y="71428"/>
                    <a:pt x="11758" y="71428"/>
                    <a:pt x="11758" y="71428"/>
                  </a:cubicBezTo>
                  <a:cubicBezTo>
                    <a:pt x="11758" y="87411"/>
                    <a:pt x="24544" y="100198"/>
                    <a:pt x="40527" y="100198"/>
                  </a:cubicBezTo>
                  <a:lnTo>
                    <a:pt x="40527" y="100198"/>
                  </a:lnTo>
                  <a:cubicBezTo>
                    <a:pt x="56511"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2" name="Freeform: Shape 221">
              <a:extLst>
                <a:ext uri="{FF2B5EF4-FFF2-40B4-BE49-F238E27FC236}">
                  <a16:creationId xmlns:a16="http://schemas.microsoft.com/office/drawing/2014/main" id="{7993F209-F206-43C6-A400-8095CA932D30}"/>
                </a:ext>
              </a:extLst>
            </p:cNvPr>
            <p:cNvSpPr/>
            <p:nvPr/>
          </p:nvSpPr>
          <p:spPr>
            <a:xfrm>
              <a:off x="6120231" y="3411227"/>
              <a:ext cx="86844" cy="124063"/>
            </a:xfrm>
            <a:custGeom>
              <a:avLst/>
              <a:gdLst>
                <a:gd name="connsiteX0" fmla="*/ 67166 w 74588"/>
                <a:gd name="connsiteY0" fmla="*/ 71428 h 106554"/>
                <a:gd name="connsiteX1" fmla="*/ 67166 w 74588"/>
                <a:gd name="connsiteY1" fmla="*/ 40527 h 106554"/>
                <a:gd name="connsiteX2" fmla="*/ 38396 w 74588"/>
                <a:gd name="connsiteY2" fmla="*/ 11758 h 106554"/>
                <a:gd name="connsiteX3" fmla="*/ 38396 w 74588"/>
                <a:gd name="connsiteY3" fmla="*/ 11758 h 106554"/>
                <a:gd name="connsiteX4" fmla="*/ 11758 w 74588"/>
                <a:gd name="connsiteY4" fmla="*/ 40527 h 106554"/>
                <a:gd name="connsiteX5" fmla="*/ 11758 w 74588"/>
                <a:gd name="connsiteY5" fmla="*/ 71428 h 106554"/>
                <a:gd name="connsiteX6" fmla="*/ 38396 w 74588"/>
                <a:gd name="connsiteY6" fmla="*/ 100198 h 106554"/>
                <a:gd name="connsiteX7" fmla="*/ 38396 w 74588"/>
                <a:gd name="connsiteY7" fmla="*/ 100198 h 106554"/>
                <a:gd name="connsiteX8" fmla="*/ 67166 w 74588"/>
                <a:gd name="connsiteY8" fmla="*/ 71428 h 106554"/>
                <a:gd name="connsiteX9" fmla="*/ 67166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7166" y="71428"/>
                  </a:moveTo>
                  <a:cubicBezTo>
                    <a:pt x="67166" y="40527"/>
                    <a:pt x="67166" y="40527"/>
                    <a:pt x="67166" y="40527"/>
                  </a:cubicBezTo>
                  <a:cubicBezTo>
                    <a:pt x="67166" y="24544"/>
                    <a:pt x="54380" y="11758"/>
                    <a:pt x="38396" y="11758"/>
                  </a:cubicBezTo>
                  <a:lnTo>
                    <a:pt x="38396" y="11758"/>
                  </a:lnTo>
                  <a:cubicBezTo>
                    <a:pt x="24544" y="11758"/>
                    <a:pt x="11758" y="24544"/>
                    <a:pt x="11758" y="40527"/>
                  </a:cubicBezTo>
                  <a:cubicBezTo>
                    <a:pt x="11758" y="71428"/>
                    <a:pt x="11758" y="71428"/>
                    <a:pt x="11758" y="71428"/>
                  </a:cubicBezTo>
                  <a:cubicBezTo>
                    <a:pt x="11758" y="87411"/>
                    <a:pt x="24544" y="100198"/>
                    <a:pt x="38396" y="100198"/>
                  </a:cubicBezTo>
                  <a:lnTo>
                    <a:pt x="38396" y="100198"/>
                  </a:lnTo>
                  <a:cubicBezTo>
                    <a:pt x="54380" y="101264"/>
                    <a:pt x="67166" y="88477"/>
                    <a:pt x="67166" y="71428"/>
                  </a:cubicBezTo>
                  <a:lnTo>
                    <a:pt x="67166"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3" name="Freeform: Shape 222">
              <a:extLst>
                <a:ext uri="{FF2B5EF4-FFF2-40B4-BE49-F238E27FC236}">
                  <a16:creationId xmlns:a16="http://schemas.microsoft.com/office/drawing/2014/main" id="{904AA746-2C04-4E5E-9B0D-C0B5E74A4A8A}"/>
                </a:ext>
              </a:extLst>
            </p:cNvPr>
            <p:cNvSpPr/>
            <p:nvPr/>
          </p:nvSpPr>
          <p:spPr>
            <a:xfrm>
              <a:off x="6307565" y="34112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5445" y="11758"/>
                    <a:pt x="40527" y="11758"/>
                  </a:cubicBezTo>
                  <a:lnTo>
                    <a:pt x="40527" y="11758"/>
                  </a:lnTo>
                  <a:cubicBezTo>
                    <a:pt x="24544" y="11758"/>
                    <a:pt x="11758" y="24544"/>
                    <a:pt x="11758" y="40527"/>
                  </a:cubicBezTo>
                  <a:cubicBezTo>
                    <a:pt x="11758" y="71428"/>
                    <a:pt x="11758" y="71428"/>
                    <a:pt x="11758" y="71428"/>
                  </a:cubicBezTo>
                  <a:cubicBezTo>
                    <a:pt x="11758" y="87411"/>
                    <a:pt x="24544" y="100198"/>
                    <a:pt x="40527" y="100198"/>
                  </a:cubicBezTo>
                  <a:lnTo>
                    <a:pt x="40527" y="100198"/>
                  </a:lnTo>
                  <a:cubicBezTo>
                    <a:pt x="55445"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4" name="Freeform: Shape 223">
              <a:extLst>
                <a:ext uri="{FF2B5EF4-FFF2-40B4-BE49-F238E27FC236}">
                  <a16:creationId xmlns:a16="http://schemas.microsoft.com/office/drawing/2014/main" id="{D916B062-7D1E-4F7A-A35F-3AA49B8A273D}"/>
                </a:ext>
              </a:extLst>
            </p:cNvPr>
            <p:cNvSpPr/>
            <p:nvPr/>
          </p:nvSpPr>
          <p:spPr>
            <a:xfrm>
              <a:off x="5989965" y="3151937"/>
              <a:ext cx="24813" cy="124063"/>
            </a:xfrm>
            <a:custGeom>
              <a:avLst/>
              <a:gdLst>
                <a:gd name="connsiteX0" fmla="*/ 11758 w 21310"/>
                <a:gd name="connsiteY0" fmla="*/ 11758 h 106554"/>
                <a:gd name="connsiteX1" fmla="*/ 11758 w 21310"/>
                <a:gd name="connsiteY1" fmla="*/ 104460 h 106554"/>
              </a:gdLst>
              <a:ahLst/>
              <a:cxnLst>
                <a:cxn ang="0">
                  <a:pos x="connsiteX0" y="connsiteY0"/>
                </a:cxn>
                <a:cxn ang="0">
                  <a:pos x="connsiteX1" y="connsiteY1"/>
                </a:cxn>
              </a:cxnLst>
              <a:rect l="l" t="t" r="r" b="b"/>
              <a:pathLst>
                <a:path w="21310" h="106554">
                  <a:moveTo>
                    <a:pt x="11758" y="11758"/>
                  </a:moveTo>
                  <a:cubicBezTo>
                    <a:pt x="11758" y="104460"/>
                    <a:pt x="11758" y="104460"/>
                    <a:pt x="11758" y="104460"/>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5" name="Freeform: Shape 224">
              <a:extLst>
                <a:ext uri="{FF2B5EF4-FFF2-40B4-BE49-F238E27FC236}">
                  <a16:creationId xmlns:a16="http://schemas.microsoft.com/office/drawing/2014/main" id="{E45D6407-C614-412D-B651-DDFCD15A7057}"/>
                </a:ext>
              </a:extLst>
            </p:cNvPr>
            <p:cNvSpPr/>
            <p:nvPr/>
          </p:nvSpPr>
          <p:spPr>
            <a:xfrm>
              <a:off x="6189705" y="3151937"/>
              <a:ext cx="24813" cy="124063"/>
            </a:xfrm>
            <a:custGeom>
              <a:avLst/>
              <a:gdLst>
                <a:gd name="connsiteX0" fmla="*/ 11758 w 21310"/>
                <a:gd name="connsiteY0" fmla="*/ 11758 h 106554"/>
                <a:gd name="connsiteX1" fmla="*/ 11758 w 21310"/>
                <a:gd name="connsiteY1" fmla="*/ 104460 h 106554"/>
              </a:gdLst>
              <a:ahLst/>
              <a:cxnLst>
                <a:cxn ang="0">
                  <a:pos x="connsiteX0" y="connsiteY0"/>
                </a:cxn>
                <a:cxn ang="0">
                  <a:pos x="connsiteX1" y="connsiteY1"/>
                </a:cxn>
              </a:cxnLst>
              <a:rect l="l" t="t" r="r" b="b"/>
              <a:pathLst>
                <a:path w="21310" h="106554">
                  <a:moveTo>
                    <a:pt x="11758" y="11758"/>
                  </a:moveTo>
                  <a:cubicBezTo>
                    <a:pt x="11758" y="104460"/>
                    <a:pt x="11758" y="104460"/>
                    <a:pt x="11758" y="104460"/>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6" name="Freeform: Shape 225">
              <a:extLst>
                <a:ext uri="{FF2B5EF4-FFF2-40B4-BE49-F238E27FC236}">
                  <a16:creationId xmlns:a16="http://schemas.microsoft.com/office/drawing/2014/main" id="{4F1C5E9D-7441-47FE-8521-B251D428DD65}"/>
                </a:ext>
              </a:extLst>
            </p:cNvPr>
            <p:cNvSpPr/>
            <p:nvPr/>
          </p:nvSpPr>
          <p:spPr>
            <a:xfrm>
              <a:off x="5854737" y="3151937"/>
              <a:ext cx="86844" cy="136469"/>
            </a:xfrm>
            <a:custGeom>
              <a:avLst/>
              <a:gdLst>
                <a:gd name="connsiteX0" fmla="*/ 71428 w 74588"/>
                <a:gd name="connsiteY0" fmla="*/ 75690 h 117210"/>
                <a:gd name="connsiteX1" fmla="*/ 71428 w 74588"/>
                <a:gd name="connsiteY1" fmla="*/ 40527 h 117210"/>
                <a:gd name="connsiteX2" fmla="*/ 41593 w 74588"/>
                <a:gd name="connsiteY2" fmla="*/ 11758 h 117210"/>
                <a:gd name="connsiteX3" fmla="*/ 41593 w 74588"/>
                <a:gd name="connsiteY3" fmla="*/ 11758 h 117210"/>
                <a:gd name="connsiteX4" fmla="*/ 11758 w 74588"/>
                <a:gd name="connsiteY4" fmla="*/ 40527 h 117210"/>
                <a:gd name="connsiteX5" fmla="*/ 11758 w 74588"/>
                <a:gd name="connsiteY5" fmla="*/ 75690 h 117210"/>
                <a:gd name="connsiteX6" fmla="*/ 41593 w 74588"/>
                <a:gd name="connsiteY6" fmla="*/ 106591 h 117210"/>
                <a:gd name="connsiteX7" fmla="*/ 41593 w 74588"/>
                <a:gd name="connsiteY7" fmla="*/ 106591 h 117210"/>
                <a:gd name="connsiteX8" fmla="*/ 71428 w 74588"/>
                <a:gd name="connsiteY8" fmla="*/ 75690 h 117210"/>
                <a:gd name="connsiteX9" fmla="*/ 71428 w 74588"/>
                <a:gd name="connsiteY9" fmla="*/ 75690 h 1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17210">
                  <a:moveTo>
                    <a:pt x="71428" y="75690"/>
                  </a:moveTo>
                  <a:cubicBezTo>
                    <a:pt x="71428" y="40527"/>
                    <a:pt x="71428" y="40527"/>
                    <a:pt x="71428" y="40527"/>
                  </a:cubicBezTo>
                  <a:cubicBezTo>
                    <a:pt x="71428" y="25610"/>
                    <a:pt x="58642" y="11758"/>
                    <a:pt x="41593" y="11758"/>
                  </a:cubicBezTo>
                  <a:lnTo>
                    <a:pt x="41593" y="11758"/>
                  </a:lnTo>
                  <a:cubicBezTo>
                    <a:pt x="24544" y="11758"/>
                    <a:pt x="11758" y="25610"/>
                    <a:pt x="11758" y="40527"/>
                  </a:cubicBezTo>
                  <a:cubicBezTo>
                    <a:pt x="11758" y="75690"/>
                    <a:pt x="11758" y="75690"/>
                    <a:pt x="11758" y="75690"/>
                  </a:cubicBezTo>
                  <a:cubicBezTo>
                    <a:pt x="11758" y="90608"/>
                    <a:pt x="24544" y="106591"/>
                    <a:pt x="41593" y="106591"/>
                  </a:cubicBezTo>
                  <a:lnTo>
                    <a:pt x="41593" y="106591"/>
                  </a:lnTo>
                  <a:cubicBezTo>
                    <a:pt x="58642" y="106591"/>
                    <a:pt x="71428" y="91674"/>
                    <a:pt x="71428" y="75690"/>
                  </a:cubicBezTo>
                  <a:lnTo>
                    <a:pt x="71428" y="75690"/>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7" name="Freeform: Shape 226">
              <a:extLst>
                <a:ext uri="{FF2B5EF4-FFF2-40B4-BE49-F238E27FC236}">
                  <a16:creationId xmlns:a16="http://schemas.microsoft.com/office/drawing/2014/main" id="{C729ECF9-2730-471E-B999-B175F9CDF16D}"/>
                </a:ext>
              </a:extLst>
            </p:cNvPr>
            <p:cNvSpPr/>
            <p:nvPr/>
          </p:nvSpPr>
          <p:spPr>
            <a:xfrm>
              <a:off x="6055717" y="3151937"/>
              <a:ext cx="86844" cy="136469"/>
            </a:xfrm>
            <a:custGeom>
              <a:avLst/>
              <a:gdLst>
                <a:gd name="connsiteX0" fmla="*/ 70363 w 74588"/>
                <a:gd name="connsiteY0" fmla="*/ 75690 h 117210"/>
                <a:gd name="connsiteX1" fmla="*/ 70363 w 74588"/>
                <a:gd name="connsiteY1" fmla="*/ 40527 h 117210"/>
                <a:gd name="connsiteX2" fmla="*/ 40527 w 74588"/>
                <a:gd name="connsiteY2" fmla="*/ 11758 h 117210"/>
                <a:gd name="connsiteX3" fmla="*/ 40527 w 74588"/>
                <a:gd name="connsiteY3" fmla="*/ 11758 h 117210"/>
                <a:gd name="connsiteX4" fmla="*/ 11758 w 74588"/>
                <a:gd name="connsiteY4" fmla="*/ 40527 h 117210"/>
                <a:gd name="connsiteX5" fmla="*/ 11758 w 74588"/>
                <a:gd name="connsiteY5" fmla="*/ 75690 h 117210"/>
                <a:gd name="connsiteX6" fmla="*/ 40527 w 74588"/>
                <a:gd name="connsiteY6" fmla="*/ 106591 h 117210"/>
                <a:gd name="connsiteX7" fmla="*/ 40527 w 74588"/>
                <a:gd name="connsiteY7" fmla="*/ 106591 h 117210"/>
                <a:gd name="connsiteX8" fmla="*/ 70363 w 74588"/>
                <a:gd name="connsiteY8" fmla="*/ 75690 h 117210"/>
                <a:gd name="connsiteX9" fmla="*/ 70363 w 74588"/>
                <a:gd name="connsiteY9" fmla="*/ 75690 h 1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17210">
                  <a:moveTo>
                    <a:pt x="70363" y="75690"/>
                  </a:moveTo>
                  <a:cubicBezTo>
                    <a:pt x="70363" y="40527"/>
                    <a:pt x="70363" y="40527"/>
                    <a:pt x="70363" y="40527"/>
                  </a:cubicBezTo>
                  <a:cubicBezTo>
                    <a:pt x="70363" y="25610"/>
                    <a:pt x="57576" y="11758"/>
                    <a:pt x="40527" y="11758"/>
                  </a:cubicBezTo>
                  <a:lnTo>
                    <a:pt x="40527" y="11758"/>
                  </a:lnTo>
                  <a:cubicBezTo>
                    <a:pt x="25610" y="11758"/>
                    <a:pt x="11758" y="25610"/>
                    <a:pt x="11758" y="40527"/>
                  </a:cubicBezTo>
                  <a:cubicBezTo>
                    <a:pt x="11758" y="75690"/>
                    <a:pt x="11758" y="75690"/>
                    <a:pt x="11758" y="75690"/>
                  </a:cubicBezTo>
                  <a:cubicBezTo>
                    <a:pt x="11758" y="90608"/>
                    <a:pt x="24544" y="106591"/>
                    <a:pt x="40527" y="106591"/>
                  </a:cubicBezTo>
                  <a:lnTo>
                    <a:pt x="40527" y="106591"/>
                  </a:lnTo>
                  <a:cubicBezTo>
                    <a:pt x="57576" y="106591"/>
                    <a:pt x="70363" y="91674"/>
                    <a:pt x="70363" y="75690"/>
                  </a:cubicBezTo>
                  <a:lnTo>
                    <a:pt x="70363" y="75690"/>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8" name="Freeform: Shape 227">
              <a:extLst>
                <a:ext uri="{FF2B5EF4-FFF2-40B4-BE49-F238E27FC236}">
                  <a16:creationId xmlns:a16="http://schemas.microsoft.com/office/drawing/2014/main" id="{E8671EEB-1C5E-4070-AA34-2FDAEBC06346}"/>
                </a:ext>
              </a:extLst>
            </p:cNvPr>
            <p:cNvSpPr/>
            <p:nvPr/>
          </p:nvSpPr>
          <p:spPr>
            <a:xfrm>
              <a:off x="6256699" y="3151937"/>
              <a:ext cx="86844" cy="136469"/>
            </a:xfrm>
            <a:custGeom>
              <a:avLst/>
              <a:gdLst>
                <a:gd name="connsiteX0" fmla="*/ 71428 w 74588"/>
                <a:gd name="connsiteY0" fmla="*/ 75690 h 117210"/>
                <a:gd name="connsiteX1" fmla="*/ 71428 w 74588"/>
                <a:gd name="connsiteY1" fmla="*/ 40527 h 117210"/>
                <a:gd name="connsiteX2" fmla="*/ 41593 w 74588"/>
                <a:gd name="connsiteY2" fmla="*/ 11758 h 117210"/>
                <a:gd name="connsiteX3" fmla="*/ 41593 w 74588"/>
                <a:gd name="connsiteY3" fmla="*/ 11758 h 117210"/>
                <a:gd name="connsiteX4" fmla="*/ 11758 w 74588"/>
                <a:gd name="connsiteY4" fmla="*/ 40527 h 117210"/>
                <a:gd name="connsiteX5" fmla="*/ 11758 w 74588"/>
                <a:gd name="connsiteY5" fmla="*/ 75690 h 117210"/>
                <a:gd name="connsiteX6" fmla="*/ 41593 w 74588"/>
                <a:gd name="connsiteY6" fmla="*/ 106591 h 117210"/>
                <a:gd name="connsiteX7" fmla="*/ 41593 w 74588"/>
                <a:gd name="connsiteY7" fmla="*/ 106591 h 117210"/>
                <a:gd name="connsiteX8" fmla="*/ 71428 w 74588"/>
                <a:gd name="connsiteY8" fmla="*/ 75690 h 117210"/>
                <a:gd name="connsiteX9" fmla="*/ 71428 w 74588"/>
                <a:gd name="connsiteY9" fmla="*/ 75690 h 1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17210">
                  <a:moveTo>
                    <a:pt x="71428" y="75690"/>
                  </a:moveTo>
                  <a:cubicBezTo>
                    <a:pt x="71428" y="40527"/>
                    <a:pt x="71428" y="40527"/>
                    <a:pt x="71428" y="40527"/>
                  </a:cubicBezTo>
                  <a:cubicBezTo>
                    <a:pt x="71428" y="25610"/>
                    <a:pt x="56511" y="11758"/>
                    <a:pt x="41593" y="11758"/>
                  </a:cubicBezTo>
                  <a:lnTo>
                    <a:pt x="41593" y="11758"/>
                  </a:lnTo>
                  <a:cubicBezTo>
                    <a:pt x="24544" y="11758"/>
                    <a:pt x="11758" y="25610"/>
                    <a:pt x="11758" y="40527"/>
                  </a:cubicBezTo>
                  <a:cubicBezTo>
                    <a:pt x="11758" y="75690"/>
                    <a:pt x="11758" y="75690"/>
                    <a:pt x="11758" y="75690"/>
                  </a:cubicBezTo>
                  <a:cubicBezTo>
                    <a:pt x="11758" y="90608"/>
                    <a:pt x="24544" y="106591"/>
                    <a:pt x="41593" y="106591"/>
                  </a:cubicBezTo>
                  <a:lnTo>
                    <a:pt x="41593" y="106591"/>
                  </a:lnTo>
                  <a:cubicBezTo>
                    <a:pt x="56511" y="106591"/>
                    <a:pt x="71428" y="91674"/>
                    <a:pt x="71428" y="75690"/>
                  </a:cubicBezTo>
                  <a:lnTo>
                    <a:pt x="71428" y="75690"/>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9" name="Freeform: Shape 228">
              <a:extLst>
                <a:ext uri="{FF2B5EF4-FFF2-40B4-BE49-F238E27FC236}">
                  <a16:creationId xmlns:a16="http://schemas.microsoft.com/office/drawing/2014/main" id="{3981CE02-E749-4BD3-91C7-0B1C107C8366}"/>
                </a:ext>
              </a:extLst>
            </p:cNvPr>
            <p:cNvSpPr/>
            <p:nvPr/>
          </p:nvSpPr>
          <p:spPr>
            <a:xfrm>
              <a:off x="6391927" y="3151937"/>
              <a:ext cx="24813" cy="124063"/>
            </a:xfrm>
            <a:custGeom>
              <a:avLst/>
              <a:gdLst>
                <a:gd name="connsiteX0" fmla="*/ 11758 w 21310"/>
                <a:gd name="connsiteY0" fmla="*/ 11758 h 106554"/>
                <a:gd name="connsiteX1" fmla="*/ 11758 w 21310"/>
                <a:gd name="connsiteY1" fmla="*/ 104460 h 106554"/>
              </a:gdLst>
              <a:ahLst/>
              <a:cxnLst>
                <a:cxn ang="0">
                  <a:pos x="connsiteX0" y="connsiteY0"/>
                </a:cxn>
                <a:cxn ang="0">
                  <a:pos x="connsiteX1" y="connsiteY1"/>
                </a:cxn>
              </a:cxnLst>
              <a:rect l="l" t="t" r="r" b="b"/>
              <a:pathLst>
                <a:path w="21310" h="106554">
                  <a:moveTo>
                    <a:pt x="11758" y="11758"/>
                  </a:moveTo>
                  <a:cubicBezTo>
                    <a:pt x="11758" y="104460"/>
                    <a:pt x="11758" y="104460"/>
                    <a:pt x="11758" y="104460"/>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30" name="Group 229">
              <a:extLst>
                <a:ext uri="{FF2B5EF4-FFF2-40B4-BE49-F238E27FC236}">
                  <a16:creationId xmlns:a16="http://schemas.microsoft.com/office/drawing/2014/main" id="{09E6F9A3-F848-46A6-8473-8D30823FDE3A}"/>
                </a:ext>
              </a:extLst>
            </p:cNvPr>
            <p:cNvGrpSpPr/>
            <p:nvPr/>
          </p:nvGrpSpPr>
          <p:grpSpPr>
            <a:xfrm>
              <a:off x="5902673" y="2805287"/>
              <a:ext cx="465235" cy="124063"/>
              <a:chOff x="5868383" y="2805287"/>
              <a:chExt cx="465235" cy="124063"/>
            </a:xfrm>
          </p:grpSpPr>
          <p:sp>
            <p:nvSpPr>
              <p:cNvPr id="231" name="Freeform: Shape 230">
                <a:extLst>
                  <a:ext uri="{FF2B5EF4-FFF2-40B4-BE49-F238E27FC236}">
                    <a16:creationId xmlns:a16="http://schemas.microsoft.com/office/drawing/2014/main" id="{FC7DCD40-E9C5-4C07-81D4-ED4437D5F87C}"/>
                  </a:ext>
                </a:extLst>
              </p:cNvPr>
              <p:cNvSpPr/>
              <p:nvPr/>
            </p:nvSpPr>
            <p:spPr>
              <a:xfrm flipH="1">
                <a:off x="6179779" y="280528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2" name="Freeform: Shape 231">
                <a:extLst>
                  <a:ext uri="{FF2B5EF4-FFF2-40B4-BE49-F238E27FC236}">
                    <a16:creationId xmlns:a16="http://schemas.microsoft.com/office/drawing/2014/main" id="{42FCDF25-D95D-46CC-BA74-1AB69C3647D1}"/>
                  </a:ext>
                </a:extLst>
              </p:cNvPr>
              <p:cNvSpPr/>
              <p:nvPr/>
            </p:nvSpPr>
            <p:spPr>
              <a:xfrm flipH="1">
                <a:off x="5991205" y="280528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3" name="Freeform: Shape 232">
                <a:extLst>
                  <a:ext uri="{FF2B5EF4-FFF2-40B4-BE49-F238E27FC236}">
                    <a16:creationId xmlns:a16="http://schemas.microsoft.com/office/drawing/2014/main" id="{F892856F-1BAF-420E-9C06-473C6760D445}"/>
                  </a:ext>
                </a:extLst>
              </p:cNvPr>
              <p:cNvSpPr/>
              <p:nvPr/>
            </p:nvSpPr>
            <p:spPr>
              <a:xfrm flipH="1">
                <a:off x="6246774" y="280528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6511"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6511"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4" name="Freeform: Shape 233">
                <a:extLst>
                  <a:ext uri="{FF2B5EF4-FFF2-40B4-BE49-F238E27FC236}">
                    <a16:creationId xmlns:a16="http://schemas.microsoft.com/office/drawing/2014/main" id="{0F67F8E7-44C3-4C4B-BF8E-1C33B0A6E389}"/>
                  </a:ext>
                </a:extLst>
              </p:cNvPr>
              <p:cNvSpPr/>
              <p:nvPr/>
            </p:nvSpPr>
            <p:spPr>
              <a:xfrm flipH="1">
                <a:off x="6055717" y="2805287"/>
                <a:ext cx="86844" cy="124063"/>
              </a:xfrm>
              <a:custGeom>
                <a:avLst/>
                <a:gdLst>
                  <a:gd name="connsiteX0" fmla="*/ 67166 w 74588"/>
                  <a:gd name="connsiteY0" fmla="*/ 71428 h 106554"/>
                  <a:gd name="connsiteX1" fmla="*/ 67166 w 74588"/>
                  <a:gd name="connsiteY1" fmla="*/ 40527 h 106554"/>
                  <a:gd name="connsiteX2" fmla="*/ 38396 w 74588"/>
                  <a:gd name="connsiteY2" fmla="*/ 11758 h 106554"/>
                  <a:gd name="connsiteX3" fmla="*/ 38396 w 74588"/>
                  <a:gd name="connsiteY3" fmla="*/ 11758 h 106554"/>
                  <a:gd name="connsiteX4" fmla="*/ 11758 w 74588"/>
                  <a:gd name="connsiteY4" fmla="*/ 40527 h 106554"/>
                  <a:gd name="connsiteX5" fmla="*/ 11758 w 74588"/>
                  <a:gd name="connsiteY5" fmla="*/ 71428 h 106554"/>
                  <a:gd name="connsiteX6" fmla="*/ 38396 w 74588"/>
                  <a:gd name="connsiteY6" fmla="*/ 100198 h 106554"/>
                  <a:gd name="connsiteX7" fmla="*/ 38396 w 74588"/>
                  <a:gd name="connsiteY7" fmla="*/ 100198 h 106554"/>
                  <a:gd name="connsiteX8" fmla="*/ 67166 w 74588"/>
                  <a:gd name="connsiteY8" fmla="*/ 71428 h 106554"/>
                  <a:gd name="connsiteX9" fmla="*/ 67166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7166" y="71428"/>
                    </a:moveTo>
                    <a:cubicBezTo>
                      <a:pt x="67166" y="40527"/>
                      <a:pt x="67166" y="40527"/>
                      <a:pt x="67166" y="40527"/>
                    </a:cubicBezTo>
                    <a:cubicBezTo>
                      <a:pt x="67166" y="24544"/>
                      <a:pt x="54380" y="11758"/>
                      <a:pt x="38396" y="11758"/>
                    </a:cubicBezTo>
                    <a:lnTo>
                      <a:pt x="38396" y="11758"/>
                    </a:lnTo>
                    <a:cubicBezTo>
                      <a:pt x="24544" y="11758"/>
                      <a:pt x="11758" y="24544"/>
                      <a:pt x="11758" y="40527"/>
                    </a:cubicBezTo>
                    <a:cubicBezTo>
                      <a:pt x="11758" y="71428"/>
                      <a:pt x="11758" y="71428"/>
                      <a:pt x="11758" y="71428"/>
                    </a:cubicBezTo>
                    <a:cubicBezTo>
                      <a:pt x="11758" y="87412"/>
                      <a:pt x="24544" y="100198"/>
                      <a:pt x="38396" y="100198"/>
                    </a:cubicBezTo>
                    <a:lnTo>
                      <a:pt x="38396" y="100198"/>
                    </a:lnTo>
                    <a:cubicBezTo>
                      <a:pt x="54380" y="101264"/>
                      <a:pt x="67166" y="88477"/>
                      <a:pt x="67166" y="71428"/>
                    </a:cubicBezTo>
                    <a:lnTo>
                      <a:pt x="67166"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5" name="Freeform: Shape 234">
                <a:extLst>
                  <a:ext uri="{FF2B5EF4-FFF2-40B4-BE49-F238E27FC236}">
                    <a16:creationId xmlns:a16="http://schemas.microsoft.com/office/drawing/2014/main" id="{74BC6713-21F3-4C66-B5A9-C8CB59E58BE7}"/>
                  </a:ext>
                </a:extLst>
              </p:cNvPr>
              <p:cNvSpPr/>
              <p:nvPr/>
            </p:nvSpPr>
            <p:spPr>
              <a:xfrm flipH="1">
                <a:off x="5868383" y="280528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5445"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5445"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sp>
        <p:nvSpPr>
          <p:cNvPr id="151" name="Rectangle: Rounded Corners 150">
            <a:extLst>
              <a:ext uri="{FF2B5EF4-FFF2-40B4-BE49-F238E27FC236}">
                <a16:creationId xmlns:a16="http://schemas.microsoft.com/office/drawing/2014/main" id="{C5E7CC7F-B112-4EA3-AF93-3A90B66BA7ED}"/>
              </a:ext>
            </a:extLst>
          </p:cNvPr>
          <p:cNvSpPr/>
          <p:nvPr/>
        </p:nvSpPr>
        <p:spPr bwMode="auto">
          <a:xfrm>
            <a:off x="9049744"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dirty="0">
                <a:solidFill>
                  <a:schemeClr val="tx2"/>
                </a:solidFill>
                <a:latin typeface="+mj-lt"/>
                <a:cs typeface="Segoe UI" pitchFamily="34" charset="0"/>
              </a:rPr>
              <a:t>Understand and transform</a:t>
            </a:r>
          </a:p>
        </p:txBody>
      </p:sp>
      <p:sp>
        <p:nvSpPr>
          <p:cNvPr id="252" name="Oval 251">
            <a:extLst>
              <a:ext uri="{FF2B5EF4-FFF2-40B4-BE49-F238E27FC236}">
                <a16:creationId xmlns:a16="http://schemas.microsoft.com/office/drawing/2014/main" id="{1289E748-0344-40DB-BCB4-E01F326A5F79}"/>
              </a:ext>
            </a:extLst>
          </p:cNvPr>
          <p:cNvSpPr/>
          <p:nvPr/>
        </p:nvSpPr>
        <p:spPr bwMode="auto">
          <a:xfrm>
            <a:off x="8459300"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53" name="TextBox 252">
            <a:extLst>
              <a:ext uri="{FF2B5EF4-FFF2-40B4-BE49-F238E27FC236}">
                <a16:creationId xmlns:a16="http://schemas.microsoft.com/office/drawing/2014/main" id="{4DFE7DEA-B59A-4BFB-8CBE-869337E60A65}"/>
              </a:ext>
            </a:extLst>
          </p:cNvPr>
          <p:cNvSpPr txBox="1"/>
          <p:nvPr/>
        </p:nvSpPr>
        <p:spPr>
          <a:xfrm>
            <a:off x="8595263" y="1950818"/>
            <a:ext cx="870253" cy="246221"/>
          </a:xfrm>
          <a:prstGeom prst="rect">
            <a:avLst/>
          </a:prstGeom>
        </p:spPr>
        <p:txBody>
          <a:bodyPr wrap="square" lIns="0" tIns="0" rIns="0" bIns="0">
            <a:spAutoFit/>
          </a:bodyPr>
          <a:lstStyle>
            <a:defPPr>
              <a:defRPr lang="en-US"/>
            </a:defPPr>
            <a:lvl1pPr marR="0" lvl="0" indent="0" algn="ctr" defTabSz="950973" fontAlgn="auto">
              <a:lnSpc>
                <a:spcPct val="100000"/>
              </a:lnSpc>
              <a:spcBef>
                <a:spcPts val="0"/>
              </a:spcBef>
              <a:spcAft>
                <a:spcPts val="0"/>
              </a:spcAft>
              <a:buClrTx/>
              <a:buSzTx/>
              <a:buFontTx/>
              <a:buNone/>
              <a:tabLst/>
              <a:defRPr kumimoji="0" sz="800" b="0" i="0" u="none" strike="noStrike" kern="0" cap="none" spc="0" normalizeH="0" baseline="0">
                <a:ln>
                  <a:noFill/>
                </a:ln>
                <a:solidFill>
                  <a:srgbClr val="0078D7"/>
                </a:solidFill>
                <a:effectLst/>
                <a:uLnTx/>
                <a:uFillTx/>
                <a:latin typeface="Segoe UI" panose="020B0502040204020203" pitchFamily="34" charset="0"/>
                <a:ea typeface="MS PGothic" panose="020B0600070205080204" pitchFamily="34" charset="-128"/>
                <a:cs typeface="Segoe UI" panose="020B0502040204020203" pitchFamily="34" charset="0"/>
              </a:defRPr>
            </a:lvl1pPr>
          </a:lstStyle>
          <a:p>
            <a:r>
              <a:rPr lang="en-US" dirty="0">
                <a:solidFill>
                  <a:schemeClr val="tx1"/>
                </a:solidFill>
              </a:rPr>
              <a:t>Azure </a:t>
            </a:r>
          </a:p>
          <a:p>
            <a:r>
              <a:rPr lang="en-US" dirty="0">
                <a:solidFill>
                  <a:schemeClr val="tx1"/>
                </a:solidFill>
              </a:rPr>
              <a:t>Databricks</a:t>
            </a:r>
          </a:p>
        </p:txBody>
      </p:sp>
      <p:grpSp>
        <p:nvGrpSpPr>
          <p:cNvPr id="15" name="Group 14">
            <a:extLst>
              <a:ext uri="{FF2B5EF4-FFF2-40B4-BE49-F238E27FC236}">
                <a16:creationId xmlns:a16="http://schemas.microsoft.com/office/drawing/2014/main" id="{3D74B628-AFED-4E80-8261-C75BB9C85245}"/>
              </a:ext>
            </a:extLst>
          </p:cNvPr>
          <p:cNvGrpSpPr/>
          <p:nvPr/>
        </p:nvGrpSpPr>
        <p:grpSpPr>
          <a:xfrm>
            <a:off x="9990416" y="2394924"/>
            <a:ext cx="803711" cy="882116"/>
            <a:chOff x="1441254" y="3281759"/>
            <a:chExt cx="837104" cy="918766"/>
          </a:xfrm>
        </p:grpSpPr>
        <p:sp>
          <p:nvSpPr>
            <p:cNvPr id="288" name="Freeform: Shape 287">
              <a:extLst>
                <a:ext uri="{FF2B5EF4-FFF2-40B4-BE49-F238E27FC236}">
                  <a16:creationId xmlns:a16="http://schemas.microsoft.com/office/drawing/2014/main" id="{63738B0E-BB07-4ED4-B875-02E28DD95991}"/>
                </a:ext>
              </a:extLst>
            </p:cNvPr>
            <p:cNvSpPr/>
            <p:nvPr/>
          </p:nvSpPr>
          <p:spPr>
            <a:xfrm>
              <a:off x="1441254" y="3281759"/>
              <a:ext cx="837104" cy="918766"/>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9" name="Freeform: Shape 288">
              <a:extLst>
                <a:ext uri="{FF2B5EF4-FFF2-40B4-BE49-F238E27FC236}">
                  <a16:creationId xmlns:a16="http://schemas.microsoft.com/office/drawing/2014/main" id="{5BB8CF13-E502-44C1-98CE-C965C7C87A6B}"/>
                </a:ext>
              </a:extLst>
            </p:cNvPr>
            <p:cNvSpPr/>
            <p:nvPr/>
          </p:nvSpPr>
          <p:spPr>
            <a:xfrm>
              <a:off x="1441254" y="3357303"/>
              <a:ext cx="837104" cy="20417"/>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0" name="Freeform: Shape 289">
              <a:extLst>
                <a:ext uri="{FF2B5EF4-FFF2-40B4-BE49-F238E27FC236}">
                  <a16:creationId xmlns:a16="http://schemas.microsoft.com/office/drawing/2014/main" id="{D8C4894D-96F0-4CF6-848E-E2EB44A3783E}"/>
                </a:ext>
              </a:extLst>
            </p:cNvPr>
            <p:cNvSpPr/>
            <p:nvPr/>
          </p:nvSpPr>
          <p:spPr>
            <a:xfrm>
              <a:off x="2129315"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1" name="Freeform: Shape 290">
              <a:extLst>
                <a:ext uri="{FF2B5EF4-FFF2-40B4-BE49-F238E27FC236}">
                  <a16:creationId xmlns:a16="http://schemas.microsoft.com/office/drawing/2014/main" id="{B098C7CC-6215-4A6A-B544-EE7C49C81FA2}"/>
                </a:ext>
              </a:extLst>
            </p:cNvPr>
            <p:cNvSpPr/>
            <p:nvPr/>
          </p:nvSpPr>
          <p:spPr>
            <a:xfrm>
              <a:off x="2170150"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2" name="Freeform: Shape 291">
              <a:extLst>
                <a:ext uri="{FF2B5EF4-FFF2-40B4-BE49-F238E27FC236}">
                  <a16:creationId xmlns:a16="http://schemas.microsoft.com/office/drawing/2014/main" id="{497A56E2-292D-4213-B567-C4EC09B07A15}"/>
                </a:ext>
              </a:extLst>
            </p:cNvPr>
            <p:cNvSpPr/>
            <p:nvPr/>
          </p:nvSpPr>
          <p:spPr>
            <a:xfrm>
              <a:off x="2211001" y="3316467"/>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3" name="Freeform: Shape 292">
              <a:extLst>
                <a:ext uri="{FF2B5EF4-FFF2-40B4-BE49-F238E27FC236}">
                  <a16:creationId xmlns:a16="http://schemas.microsoft.com/office/drawing/2014/main" id="{8CC9A4EB-8A90-46E1-B7A5-4A521233319D}"/>
                </a:ext>
              </a:extLst>
            </p:cNvPr>
            <p:cNvSpPr/>
            <p:nvPr/>
          </p:nvSpPr>
          <p:spPr>
            <a:xfrm>
              <a:off x="1498437" y="3690178"/>
              <a:ext cx="714602" cy="440929"/>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4" name="Freeform: Shape 293">
              <a:extLst>
                <a:ext uri="{FF2B5EF4-FFF2-40B4-BE49-F238E27FC236}">
                  <a16:creationId xmlns:a16="http://schemas.microsoft.com/office/drawing/2014/main" id="{A20F06F8-58F6-49D5-8EF7-0869A224C6C9}"/>
                </a:ext>
              </a:extLst>
            </p:cNvPr>
            <p:cNvSpPr/>
            <p:nvPr/>
          </p:nvSpPr>
          <p:spPr>
            <a:xfrm>
              <a:off x="1516812" y="3396118"/>
              <a:ext cx="714600" cy="224589"/>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5" name="Freeform: Shape 294">
              <a:extLst>
                <a:ext uri="{FF2B5EF4-FFF2-40B4-BE49-F238E27FC236}">
                  <a16:creationId xmlns:a16="http://schemas.microsoft.com/office/drawing/2014/main" id="{4FAB642E-749A-467F-A6E1-30F523338532}"/>
                </a:ext>
              </a:extLst>
            </p:cNvPr>
            <p:cNvSpPr/>
            <p:nvPr/>
          </p:nvSpPr>
          <p:spPr>
            <a:xfrm>
              <a:off x="1494367" y="3555370"/>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6" name="Freeform: Shape 295">
              <a:extLst>
                <a:ext uri="{FF2B5EF4-FFF2-40B4-BE49-F238E27FC236}">
                  <a16:creationId xmlns:a16="http://schemas.microsoft.com/office/drawing/2014/main" id="{E94D3B1E-A464-4332-AAD2-0AC261C8CBB7}"/>
                </a:ext>
              </a:extLst>
            </p:cNvPr>
            <p:cNvSpPr/>
            <p:nvPr/>
          </p:nvSpPr>
          <p:spPr>
            <a:xfrm>
              <a:off x="1547452"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7" name="Freeform: Shape 296">
              <a:extLst>
                <a:ext uri="{FF2B5EF4-FFF2-40B4-BE49-F238E27FC236}">
                  <a16:creationId xmlns:a16="http://schemas.microsoft.com/office/drawing/2014/main" id="{C302A75C-FAB6-4C0B-A647-DEF28F5D4CEE}"/>
                </a:ext>
              </a:extLst>
            </p:cNvPr>
            <p:cNvSpPr/>
            <p:nvPr/>
          </p:nvSpPr>
          <p:spPr>
            <a:xfrm>
              <a:off x="1614828"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8" name="Freeform: Shape 297">
              <a:extLst>
                <a:ext uri="{FF2B5EF4-FFF2-40B4-BE49-F238E27FC236}">
                  <a16:creationId xmlns:a16="http://schemas.microsoft.com/office/drawing/2014/main" id="{A939BC5C-E750-4047-BBD4-7DD748C07386}"/>
                </a:ext>
              </a:extLst>
            </p:cNvPr>
            <p:cNvSpPr/>
            <p:nvPr/>
          </p:nvSpPr>
          <p:spPr>
            <a:xfrm>
              <a:off x="168220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9" name="Freeform: Shape 298">
              <a:extLst>
                <a:ext uri="{FF2B5EF4-FFF2-40B4-BE49-F238E27FC236}">
                  <a16:creationId xmlns:a16="http://schemas.microsoft.com/office/drawing/2014/main" id="{E1CC32B3-73F7-4A61-959A-E1BE3FF66E46}"/>
                </a:ext>
              </a:extLst>
            </p:cNvPr>
            <p:cNvSpPr/>
            <p:nvPr/>
          </p:nvSpPr>
          <p:spPr>
            <a:xfrm>
              <a:off x="174958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0" name="Freeform: Shape 299">
              <a:extLst>
                <a:ext uri="{FF2B5EF4-FFF2-40B4-BE49-F238E27FC236}">
                  <a16:creationId xmlns:a16="http://schemas.microsoft.com/office/drawing/2014/main" id="{9857CCF2-1368-494B-A0A3-1ACA494A7C4C}"/>
                </a:ext>
              </a:extLst>
            </p:cNvPr>
            <p:cNvSpPr/>
            <p:nvPr/>
          </p:nvSpPr>
          <p:spPr>
            <a:xfrm>
              <a:off x="1816960"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1" name="Freeform: Shape 300">
              <a:extLst>
                <a:ext uri="{FF2B5EF4-FFF2-40B4-BE49-F238E27FC236}">
                  <a16:creationId xmlns:a16="http://schemas.microsoft.com/office/drawing/2014/main" id="{5F2DF29A-CEF2-4E56-A444-21BE03A7E7BC}"/>
                </a:ext>
              </a:extLst>
            </p:cNvPr>
            <p:cNvSpPr/>
            <p:nvPr/>
          </p:nvSpPr>
          <p:spPr>
            <a:xfrm>
              <a:off x="1882295"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2" name="Freeform: Shape 301">
              <a:extLst>
                <a:ext uri="{FF2B5EF4-FFF2-40B4-BE49-F238E27FC236}">
                  <a16:creationId xmlns:a16="http://schemas.microsoft.com/office/drawing/2014/main" id="{CF60E280-74AB-4329-9AF6-4664E5C93CED}"/>
                </a:ext>
              </a:extLst>
            </p:cNvPr>
            <p:cNvSpPr/>
            <p:nvPr/>
          </p:nvSpPr>
          <p:spPr>
            <a:xfrm>
              <a:off x="1949671"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3" name="Freeform: Shape 302">
              <a:extLst>
                <a:ext uri="{FF2B5EF4-FFF2-40B4-BE49-F238E27FC236}">
                  <a16:creationId xmlns:a16="http://schemas.microsoft.com/office/drawing/2014/main" id="{6D58D5AD-CED6-475A-ADC5-1CFD62A2F915}"/>
                </a:ext>
              </a:extLst>
            </p:cNvPr>
            <p:cNvSpPr/>
            <p:nvPr/>
          </p:nvSpPr>
          <p:spPr>
            <a:xfrm>
              <a:off x="2017047"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4" name="Freeform: Shape 303">
              <a:extLst>
                <a:ext uri="{FF2B5EF4-FFF2-40B4-BE49-F238E27FC236}">
                  <a16:creationId xmlns:a16="http://schemas.microsoft.com/office/drawing/2014/main" id="{F6AD9A32-98C8-4CB3-81D2-9804134E5DE2}"/>
                </a:ext>
              </a:extLst>
            </p:cNvPr>
            <p:cNvSpPr/>
            <p:nvPr/>
          </p:nvSpPr>
          <p:spPr>
            <a:xfrm>
              <a:off x="2084425" y="3596245"/>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5" name="Freeform: Shape 304">
              <a:extLst>
                <a:ext uri="{FF2B5EF4-FFF2-40B4-BE49-F238E27FC236}">
                  <a16:creationId xmlns:a16="http://schemas.microsoft.com/office/drawing/2014/main" id="{3822A010-68C4-4F3B-B5D5-CE31A7751C1C}"/>
                </a:ext>
              </a:extLst>
            </p:cNvPr>
            <p:cNvSpPr/>
            <p:nvPr/>
          </p:nvSpPr>
          <p:spPr>
            <a:xfrm>
              <a:off x="2151812" y="3596243"/>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6" name="Freeform: Shape 305">
              <a:extLst>
                <a:ext uri="{FF2B5EF4-FFF2-40B4-BE49-F238E27FC236}">
                  <a16:creationId xmlns:a16="http://schemas.microsoft.com/office/drawing/2014/main" id="{C30973BC-020D-4DCD-9A7A-BC1AF30109B4}"/>
                </a:ext>
              </a:extLst>
            </p:cNvPr>
            <p:cNvSpPr/>
            <p:nvPr/>
          </p:nvSpPr>
          <p:spPr>
            <a:xfrm>
              <a:off x="1494416" y="3512555"/>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7" name="Freeform: Shape 306">
              <a:extLst>
                <a:ext uri="{FF2B5EF4-FFF2-40B4-BE49-F238E27FC236}">
                  <a16:creationId xmlns:a16="http://schemas.microsoft.com/office/drawing/2014/main" id="{4AE03ED4-9537-4198-8257-BA168FD50947}"/>
                </a:ext>
              </a:extLst>
            </p:cNvPr>
            <p:cNvSpPr/>
            <p:nvPr/>
          </p:nvSpPr>
          <p:spPr>
            <a:xfrm>
              <a:off x="1494442" y="3469666"/>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8" name="Freeform: Shape 307">
              <a:extLst>
                <a:ext uri="{FF2B5EF4-FFF2-40B4-BE49-F238E27FC236}">
                  <a16:creationId xmlns:a16="http://schemas.microsoft.com/office/drawing/2014/main" id="{B3DABE8E-4CF9-4D5C-9758-7D1F5DA7D340}"/>
                </a:ext>
              </a:extLst>
            </p:cNvPr>
            <p:cNvSpPr/>
            <p:nvPr/>
          </p:nvSpPr>
          <p:spPr>
            <a:xfrm>
              <a:off x="1494390" y="3426687"/>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309" name="Straight Connector 308">
              <a:extLst>
                <a:ext uri="{FF2B5EF4-FFF2-40B4-BE49-F238E27FC236}">
                  <a16:creationId xmlns:a16="http://schemas.microsoft.com/office/drawing/2014/main" id="{4CD9FEE4-CB8F-42AF-991F-8919D6D8E39D}"/>
                </a:ext>
              </a:extLst>
            </p:cNvPr>
            <p:cNvCxnSpPr>
              <a:cxnSpLocks/>
            </p:cNvCxnSpPr>
            <p:nvPr/>
          </p:nvCxnSpPr>
          <p:spPr>
            <a:xfrm>
              <a:off x="1567869" y="3744714"/>
              <a:ext cx="76031" cy="0"/>
            </a:xfrm>
            <a:prstGeom prst="line">
              <a:avLst/>
            </a:prstGeom>
            <a:noFill/>
            <a:ln w="19050" cap="flat" cmpd="sng" algn="ctr">
              <a:solidFill>
                <a:schemeClr val="tx1"/>
              </a:solidFill>
              <a:prstDash val="solid"/>
              <a:headEnd type="none"/>
              <a:tailEnd type="none"/>
            </a:ln>
            <a:effectLst/>
          </p:spPr>
        </p:cxnSp>
        <p:cxnSp>
          <p:nvCxnSpPr>
            <p:cNvPr id="310" name="Straight Connector 309">
              <a:extLst>
                <a:ext uri="{FF2B5EF4-FFF2-40B4-BE49-F238E27FC236}">
                  <a16:creationId xmlns:a16="http://schemas.microsoft.com/office/drawing/2014/main" id="{F023A4FA-7CFD-4566-92FD-877CE9956FAA}"/>
                </a:ext>
              </a:extLst>
            </p:cNvPr>
            <p:cNvCxnSpPr>
              <a:cxnSpLocks/>
            </p:cNvCxnSpPr>
            <p:nvPr/>
          </p:nvCxnSpPr>
          <p:spPr>
            <a:xfrm>
              <a:off x="1567869" y="3806458"/>
              <a:ext cx="148824" cy="0"/>
            </a:xfrm>
            <a:prstGeom prst="line">
              <a:avLst/>
            </a:prstGeom>
            <a:noFill/>
            <a:ln w="19050" cap="flat" cmpd="sng" algn="ctr">
              <a:solidFill>
                <a:schemeClr val="tx1"/>
              </a:solidFill>
              <a:prstDash val="solid"/>
              <a:headEnd type="none"/>
              <a:tailEnd type="none"/>
            </a:ln>
            <a:effectLst/>
          </p:spPr>
        </p:cxnSp>
        <p:cxnSp>
          <p:nvCxnSpPr>
            <p:cNvPr id="311" name="Straight Connector 310">
              <a:extLst>
                <a:ext uri="{FF2B5EF4-FFF2-40B4-BE49-F238E27FC236}">
                  <a16:creationId xmlns:a16="http://schemas.microsoft.com/office/drawing/2014/main" id="{F91A879D-2417-439F-BD22-FFEED37DA614}"/>
                </a:ext>
              </a:extLst>
            </p:cNvPr>
            <p:cNvCxnSpPr>
              <a:cxnSpLocks/>
            </p:cNvCxnSpPr>
            <p:nvPr/>
          </p:nvCxnSpPr>
          <p:spPr>
            <a:xfrm>
              <a:off x="1727354" y="3806458"/>
              <a:ext cx="89063" cy="0"/>
            </a:xfrm>
            <a:prstGeom prst="line">
              <a:avLst/>
            </a:prstGeom>
            <a:noFill/>
            <a:ln w="19050" cap="flat" cmpd="sng" algn="ctr">
              <a:solidFill>
                <a:schemeClr val="tx1"/>
              </a:solidFill>
              <a:prstDash val="solid"/>
              <a:headEnd type="none"/>
              <a:tailEnd type="none"/>
            </a:ln>
            <a:effectLst/>
          </p:spPr>
        </p:cxnSp>
        <p:cxnSp>
          <p:nvCxnSpPr>
            <p:cNvPr id="312" name="Straight Connector 311">
              <a:extLst>
                <a:ext uri="{FF2B5EF4-FFF2-40B4-BE49-F238E27FC236}">
                  <a16:creationId xmlns:a16="http://schemas.microsoft.com/office/drawing/2014/main" id="{B0703DA5-A173-404F-900E-4E531C3C63B3}"/>
                </a:ext>
              </a:extLst>
            </p:cNvPr>
            <p:cNvCxnSpPr>
              <a:cxnSpLocks/>
            </p:cNvCxnSpPr>
            <p:nvPr/>
          </p:nvCxnSpPr>
          <p:spPr>
            <a:xfrm>
              <a:off x="1567869" y="3852324"/>
              <a:ext cx="218515" cy="0"/>
            </a:xfrm>
            <a:prstGeom prst="line">
              <a:avLst/>
            </a:prstGeom>
            <a:noFill/>
            <a:ln w="19050" cap="flat" cmpd="sng" algn="ctr">
              <a:solidFill>
                <a:schemeClr val="tx1"/>
              </a:solidFill>
              <a:prstDash val="solid"/>
              <a:headEnd type="none"/>
              <a:tailEnd type="none"/>
            </a:ln>
            <a:effectLst/>
          </p:spPr>
        </p:cxnSp>
        <p:cxnSp>
          <p:nvCxnSpPr>
            <p:cNvPr id="313" name="Straight Connector 312">
              <a:extLst>
                <a:ext uri="{FF2B5EF4-FFF2-40B4-BE49-F238E27FC236}">
                  <a16:creationId xmlns:a16="http://schemas.microsoft.com/office/drawing/2014/main" id="{D7DFF880-D123-4FC0-9EA6-4E8F0E2B2C2C}"/>
                </a:ext>
              </a:extLst>
            </p:cNvPr>
            <p:cNvCxnSpPr>
              <a:cxnSpLocks/>
            </p:cNvCxnSpPr>
            <p:nvPr/>
          </p:nvCxnSpPr>
          <p:spPr>
            <a:xfrm>
              <a:off x="1835153" y="3852324"/>
              <a:ext cx="89063" cy="0"/>
            </a:xfrm>
            <a:prstGeom prst="line">
              <a:avLst/>
            </a:prstGeom>
            <a:noFill/>
            <a:ln w="19050" cap="flat" cmpd="sng" algn="ctr">
              <a:solidFill>
                <a:schemeClr val="tx1"/>
              </a:solidFill>
              <a:prstDash val="solid"/>
              <a:headEnd type="none"/>
              <a:tailEnd type="none"/>
            </a:ln>
            <a:effectLst/>
          </p:spPr>
        </p:cxnSp>
        <p:cxnSp>
          <p:nvCxnSpPr>
            <p:cNvPr id="314" name="Straight Connector 313">
              <a:extLst>
                <a:ext uri="{FF2B5EF4-FFF2-40B4-BE49-F238E27FC236}">
                  <a16:creationId xmlns:a16="http://schemas.microsoft.com/office/drawing/2014/main" id="{9D10EE4B-F618-4EDF-BAFC-6634EB8CFD5F}"/>
                </a:ext>
              </a:extLst>
            </p:cNvPr>
            <p:cNvCxnSpPr>
              <a:cxnSpLocks/>
            </p:cNvCxnSpPr>
            <p:nvPr/>
          </p:nvCxnSpPr>
          <p:spPr>
            <a:xfrm>
              <a:off x="1567869" y="3914067"/>
              <a:ext cx="90099" cy="0"/>
            </a:xfrm>
            <a:prstGeom prst="line">
              <a:avLst/>
            </a:prstGeom>
            <a:noFill/>
            <a:ln w="19050" cap="flat" cmpd="sng" algn="ctr">
              <a:solidFill>
                <a:schemeClr val="tx1"/>
              </a:solidFill>
              <a:prstDash val="solid"/>
              <a:headEnd type="none"/>
              <a:tailEnd type="none"/>
            </a:ln>
            <a:effectLst/>
          </p:spPr>
        </p:cxnSp>
        <p:cxnSp>
          <p:nvCxnSpPr>
            <p:cNvPr id="315" name="Straight Connector 314">
              <a:extLst>
                <a:ext uri="{FF2B5EF4-FFF2-40B4-BE49-F238E27FC236}">
                  <a16:creationId xmlns:a16="http://schemas.microsoft.com/office/drawing/2014/main" id="{6370109F-116F-4A23-BBE4-315B892809D1}"/>
                </a:ext>
              </a:extLst>
            </p:cNvPr>
            <p:cNvCxnSpPr>
              <a:cxnSpLocks/>
            </p:cNvCxnSpPr>
            <p:nvPr/>
          </p:nvCxnSpPr>
          <p:spPr>
            <a:xfrm>
              <a:off x="1668324" y="3914067"/>
              <a:ext cx="213478" cy="0"/>
            </a:xfrm>
            <a:prstGeom prst="line">
              <a:avLst/>
            </a:prstGeom>
            <a:noFill/>
            <a:ln w="19050" cap="flat" cmpd="sng" algn="ctr">
              <a:solidFill>
                <a:schemeClr val="tx1"/>
              </a:solidFill>
              <a:prstDash val="solid"/>
              <a:headEnd type="none"/>
              <a:tailEnd type="none"/>
            </a:ln>
            <a:effectLst/>
          </p:spPr>
        </p:cxnSp>
        <p:cxnSp>
          <p:nvCxnSpPr>
            <p:cNvPr id="316" name="Straight Connector 315">
              <a:extLst>
                <a:ext uri="{FF2B5EF4-FFF2-40B4-BE49-F238E27FC236}">
                  <a16:creationId xmlns:a16="http://schemas.microsoft.com/office/drawing/2014/main" id="{EBB100EE-FD10-47BD-B9CB-F47D7890EAF0}"/>
                </a:ext>
              </a:extLst>
            </p:cNvPr>
            <p:cNvCxnSpPr>
              <a:cxnSpLocks/>
            </p:cNvCxnSpPr>
            <p:nvPr/>
          </p:nvCxnSpPr>
          <p:spPr>
            <a:xfrm flipV="1">
              <a:off x="1567869" y="4079894"/>
              <a:ext cx="148824" cy="0"/>
            </a:xfrm>
            <a:prstGeom prst="line">
              <a:avLst/>
            </a:prstGeom>
            <a:noFill/>
            <a:ln w="19050" cap="flat" cmpd="sng" algn="ctr">
              <a:solidFill>
                <a:schemeClr val="tx1"/>
              </a:solidFill>
              <a:prstDash val="solid"/>
              <a:headEnd type="none"/>
              <a:tailEnd type="none"/>
            </a:ln>
            <a:effectLst/>
          </p:spPr>
        </p:cxnSp>
        <p:cxnSp>
          <p:nvCxnSpPr>
            <p:cNvPr id="317" name="Straight Connector 316">
              <a:extLst>
                <a:ext uri="{FF2B5EF4-FFF2-40B4-BE49-F238E27FC236}">
                  <a16:creationId xmlns:a16="http://schemas.microsoft.com/office/drawing/2014/main" id="{6E8EF0D8-F72C-4FF7-8E9E-874A8232B1AC}"/>
                </a:ext>
              </a:extLst>
            </p:cNvPr>
            <p:cNvCxnSpPr>
              <a:cxnSpLocks/>
            </p:cNvCxnSpPr>
            <p:nvPr/>
          </p:nvCxnSpPr>
          <p:spPr>
            <a:xfrm flipV="1">
              <a:off x="1727354" y="4079894"/>
              <a:ext cx="89063" cy="0"/>
            </a:xfrm>
            <a:prstGeom prst="line">
              <a:avLst/>
            </a:prstGeom>
            <a:noFill/>
            <a:ln w="19050" cap="flat" cmpd="sng" algn="ctr">
              <a:solidFill>
                <a:schemeClr val="tx1"/>
              </a:solidFill>
              <a:prstDash val="solid"/>
              <a:headEnd type="none"/>
              <a:tailEnd type="none"/>
            </a:ln>
            <a:effectLst/>
          </p:spPr>
        </p:cxnSp>
        <p:cxnSp>
          <p:nvCxnSpPr>
            <p:cNvPr id="318" name="Straight Connector 317">
              <a:extLst>
                <a:ext uri="{FF2B5EF4-FFF2-40B4-BE49-F238E27FC236}">
                  <a16:creationId xmlns:a16="http://schemas.microsoft.com/office/drawing/2014/main" id="{1AEA065F-C502-4D27-99A1-6E946A6F961B}"/>
                </a:ext>
              </a:extLst>
            </p:cNvPr>
            <p:cNvCxnSpPr>
              <a:cxnSpLocks/>
            </p:cNvCxnSpPr>
            <p:nvPr/>
          </p:nvCxnSpPr>
          <p:spPr>
            <a:xfrm flipV="1">
              <a:off x="1567869" y="4034027"/>
              <a:ext cx="218515" cy="0"/>
            </a:xfrm>
            <a:prstGeom prst="line">
              <a:avLst/>
            </a:prstGeom>
            <a:noFill/>
            <a:ln w="19050" cap="flat" cmpd="sng" algn="ctr">
              <a:solidFill>
                <a:schemeClr val="tx1"/>
              </a:solidFill>
              <a:prstDash val="solid"/>
              <a:headEnd type="none"/>
              <a:tailEnd type="none"/>
            </a:ln>
            <a:effectLst/>
          </p:spPr>
        </p:cxnSp>
        <p:cxnSp>
          <p:nvCxnSpPr>
            <p:cNvPr id="319" name="Straight Connector 318">
              <a:extLst>
                <a:ext uri="{FF2B5EF4-FFF2-40B4-BE49-F238E27FC236}">
                  <a16:creationId xmlns:a16="http://schemas.microsoft.com/office/drawing/2014/main" id="{75D2E2B1-3977-46AB-A871-A9D865C750B5}"/>
                </a:ext>
              </a:extLst>
            </p:cNvPr>
            <p:cNvCxnSpPr>
              <a:cxnSpLocks/>
            </p:cNvCxnSpPr>
            <p:nvPr/>
          </p:nvCxnSpPr>
          <p:spPr>
            <a:xfrm flipV="1">
              <a:off x="1818897" y="4034027"/>
              <a:ext cx="89063" cy="0"/>
            </a:xfrm>
            <a:prstGeom prst="line">
              <a:avLst/>
            </a:prstGeom>
            <a:noFill/>
            <a:ln w="19050" cap="flat" cmpd="sng" algn="ctr">
              <a:solidFill>
                <a:schemeClr val="tx1"/>
              </a:solidFill>
              <a:prstDash val="solid"/>
              <a:headEnd type="none"/>
              <a:tailEnd type="none"/>
            </a:ln>
            <a:effectLst/>
          </p:spPr>
        </p:cxnSp>
        <p:cxnSp>
          <p:nvCxnSpPr>
            <p:cNvPr id="320" name="Straight Connector 319">
              <a:extLst>
                <a:ext uri="{FF2B5EF4-FFF2-40B4-BE49-F238E27FC236}">
                  <a16:creationId xmlns:a16="http://schemas.microsoft.com/office/drawing/2014/main" id="{FB79038B-CF4A-424C-9AFB-A66AF1E0926E}"/>
                </a:ext>
              </a:extLst>
            </p:cNvPr>
            <p:cNvCxnSpPr>
              <a:cxnSpLocks/>
            </p:cNvCxnSpPr>
            <p:nvPr/>
          </p:nvCxnSpPr>
          <p:spPr>
            <a:xfrm flipV="1">
              <a:off x="1627197" y="3972283"/>
              <a:ext cx="90099" cy="0"/>
            </a:xfrm>
            <a:prstGeom prst="line">
              <a:avLst/>
            </a:prstGeom>
            <a:noFill/>
            <a:ln w="19050" cap="flat" cmpd="sng" algn="ctr">
              <a:solidFill>
                <a:schemeClr val="tx1"/>
              </a:solidFill>
              <a:prstDash val="solid"/>
              <a:headEnd type="none"/>
              <a:tailEnd type="none"/>
            </a:ln>
            <a:effectLst/>
          </p:spPr>
        </p:cxnSp>
        <p:cxnSp>
          <p:nvCxnSpPr>
            <p:cNvPr id="321" name="Straight Connector 320">
              <a:extLst>
                <a:ext uri="{FF2B5EF4-FFF2-40B4-BE49-F238E27FC236}">
                  <a16:creationId xmlns:a16="http://schemas.microsoft.com/office/drawing/2014/main" id="{E020A02F-C39B-4C39-9C45-46BC425D6765}"/>
                </a:ext>
              </a:extLst>
            </p:cNvPr>
            <p:cNvCxnSpPr>
              <a:cxnSpLocks/>
            </p:cNvCxnSpPr>
            <p:nvPr/>
          </p:nvCxnSpPr>
          <p:spPr>
            <a:xfrm flipV="1">
              <a:off x="1740047" y="3972283"/>
              <a:ext cx="213478" cy="0"/>
            </a:xfrm>
            <a:prstGeom prst="line">
              <a:avLst/>
            </a:prstGeom>
            <a:noFill/>
            <a:ln w="19050" cap="flat" cmpd="sng" algn="ctr">
              <a:solidFill>
                <a:schemeClr val="tx1"/>
              </a:solidFill>
              <a:prstDash val="solid"/>
              <a:headEnd type="none"/>
              <a:tailEnd type="none"/>
            </a:ln>
            <a:effectLst/>
          </p:spPr>
        </p:cxnSp>
        <p:cxnSp>
          <p:nvCxnSpPr>
            <p:cNvPr id="322" name="Straight Connector 321">
              <a:extLst>
                <a:ext uri="{FF2B5EF4-FFF2-40B4-BE49-F238E27FC236}">
                  <a16:creationId xmlns:a16="http://schemas.microsoft.com/office/drawing/2014/main" id="{9AC133B1-F289-46FD-8D36-35E7CF37EFC7}"/>
                </a:ext>
              </a:extLst>
            </p:cNvPr>
            <p:cNvCxnSpPr>
              <a:cxnSpLocks/>
            </p:cNvCxnSpPr>
            <p:nvPr/>
          </p:nvCxnSpPr>
          <p:spPr>
            <a:xfrm>
              <a:off x="1916549" y="3914067"/>
              <a:ext cx="213478" cy="0"/>
            </a:xfrm>
            <a:prstGeom prst="line">
              <a:avLst/>
            </a:prstGeom>
            <a:noFill/>
            <a:ln w="19050" cap="flat" cmpd="sng" algn="ctr">
              <a:solidFill>
                <a:schemeClr val="tx1"/>
              </a:solidFill>
              <a:prstDash val="solid"/>
              <a:headEnd type="none"/>
              <a:tailEnd type="none"/>
            </a:ln>
            <a:effectLst/>
          </p:spPr>
        </p:cxnSp>
        <p:cxnSp>
          <p:nvCxnSpPr>
            <p:cNvPr id="323" name="Straight Connector 322">
              <a:extLst>
                <a:ext uri="{FF2B5EF4-FFF2-40B4-BE49-F238E27FC236}">
                  <a16:creationId xmlns:a16="http://schemas.microsoft.com/office/drawing/2014/main" id="{2FE8678B-B8DA-444D-A38F-0EA045A2A973}"/>
                </a:ext>
              </a:extLst>
            </p:cNvPr>
            <p:cNvCxnSpPr>
              <a:cxnSpLocks/>
            </p:cNvCxnSpPr>
            <p:nvPr/>
          </p:nvCxnSpPr>
          <p:spPr>
            <a:xfrm flipV="1">
              <a:off x="1935460" y="4034027"/>
              <a:ext cx="89063" cy="0"/>
            </a:xfrm>
            <a:prstGeom prst="line">
              <a:avLst/>
            </a:prstGeom>
            <a:noFill/>
            <a:ln w="19050" cap="flat" cmpd="sng" algn="ctr">
              <a:solidFill>
                <a:schemeClr val="tx1"/>
              </a:solidFill>
              <a:prstDash val="solid"/>
              <a:headEnd type="none"/>
              <a:tailEnd type="none"/>
            </a:ln>
            <a:effectLst/>
          </p:spPr>
        </p:cxnSp>
        <p:cxnSp>
          <p:nvCxnSpPr>
            <p:cNvPr id="324" name="Straight Connector 323">
              <a:extLst>
                <a:ext uri="{FF2B5EF4-FFF2-40B4-BE49-F238E27FC236}">
                  <a16:creationId xmlns:a16="http://schemas.microsoft.com/office/drawing/2014/main" id="{E0859690-CD3B-4475-863B-77BBEDB7837C}"/>
                </a:ext>
              </a:extLst>
            </p:cNvPr>
            <p:cNvCxnSpPr>
              <a:cxnSpLocks/>
            </p:cNvCxnSpPr>
            <p:nvPr/>
          </p:nvCxnSpPr>
          <p:spPr>
            <a:xfrm flipV="1">
              <a:off x="2050461" y="4034027"/>
              <a:ext cx="89063" cy="0"/>
            </a:xfrm>
            <a:prstGeom prst="line">
              <a:avLst/>
            </a:prstGeom>
            <a:noFill/>
            <a:ln w="19050" cap="flat" cmpd="sng" algn="ctr">
              <a:solidFill>
                <a:schemeClr val="tx1"/>
              </a:solidFill>
              <a:prstDash val="solid"/>
              <a:headEnd type="none"/>
              <a:tailEnd type="none"/>
            </a:ln>
            <a:effectLst/>
          </p:spPr>
        </p:cxnSp>
        <p:cxnSp>
          <p:nvCxnSpPr>
            <p:cNvPr id="325" name="Straight Connector 324">
              <a:extLst>
                <a:ext uri="{FF2B5EF4-FFF2-40B4-BE49-F238E27FC236}">
                  <a16:creationId xmlns:a16="http://schemas.microsoft.com/office/drawing/2014/main" id="{3DAC635B-DAB2-46A0-A34D-28EA1BF0AE68}"/>
                </a:ext>
              </a:extLst>
            </p:cNvPr>
            <p:cNvCxnSpPr>
              <a:cxnSpLocks/>
            </p:cNvCxnSpPr>
            <p:nvPr/>
          </p:nvCxnSpPr>
          <p:spPr>
            <a:xfrm>
              <a:off x="1964583" y="3806458"/>
              <a:ext cx="89063" cy="0"/>
            </a:xfrm>
            <a:prstGeom prst="line">
              <a:avLst/>
            </a:prstGeom>
            <a:noFill/>
            <a:ln w="19050" cap="flat" cmpd="sng" algn="ctr">
              <a:solidFill>
                <a:schemeClr val="tx1"/>
              </a:solidFill>
              <a:prstDash val="solid"/>
              <a:headEnd type="none"/>
              <a:tailEnd type="none"/>
            </a:ln>
            <a:effectLst/>
          </p:spPr>
        </p:cxnSp>
        <p:cxnSp>
          <p:nvCxnSpPr>
            <p:cNvPr id="326" name="Straight Connector 325">
              <a:extLst>
                <a:ext uri="{FF2B5EF4-FFF2-40B4-BE49-F238E27FC236}">
                  <a16:creationId xmlns:a16="http://schemas.microsoft.com/office/drawing/2014/main" id="{2C635655-ED53-45E1-9291-84563F4425CF}"/>
                </a:ext>
              </a:extLst>
            </p:cNvPr>
            <p:cNvCxnSpPr>
              <a:cxnSpLocks/>
            </p:cNvCxnSpPr>
            <p:nvPr/>
          </p:nvCxnSpPr>
          <p:spPr>
            <a:xfrm>
              <a:off x="1976458" y="3852324"/>
              <a:ext cx="163065" cy="0"/>
            </a:xfrm>
            <a:prstGeom prst="line">
              <a:avLst/>
            </a:prstGeom>
            <a:noFill/>
            <a:ln w="19050" cap="flat" cmpd="sng" algn="ctr">
              <a:solidFill>
                <a:schemeClr val="tx1"/>
              </a:solidFill>
              <a:prstDash val="solid"/>
              <a:headEnd type="none"/>
              <a:tailEnd type="none"/>
            </a:ln>
            <a:effectLst/>
          </p:spPr>
        </p:cxnSp>
        <p:sp>
          <p:nvSpPr>
            <p:cNvPr id="327" name="Freeform: Shape 326">
              <a:extLst>
                <a:ext uri="{FF2B5EF4-FFF2-40B4-BE49-F238E27FC236}">
                  <a16:creationId xmlns:a16="http://schemas.microsoft.com/office/drawing/2014/main" id="{61BB9725-2839-4E36-A289-C6D435BF6E7F}"/>
                </a:ext>
              </a:extLst>
            </p:cNvPr>
            <p:cNvSpPr/>
            <p:nvPr/>
          </p:nvSpPr>
          <p:spPr bwMode="auto">
            <a:xfrm>
              <a:off x="1565486" y="3454466"/>
              <a:ext cx="636270" cy="110490"/>
            </a:xfrm>
            <a:custGeom>
              <a:avLst/>
              <a:gdLst>
                <a:gd name="connsiteX0" fmla="*/ 0 w 636270"/>
                <a:gd name="connsiteY0" fmla="*/ 87630 h 110490"/>
                <a:gd name="connsiteX1" fmla="*/ 112395 w 636270"/>
                <a:gd name="connsiteY1" fmla="*/ 7620 h 110490"/>
                <a:gd name="connsiteX2" fmla="*/ 165735 w 636270"/>
                <a:gd name="connsiteY2" fmla="*/ 74295 h 110490"/>
                <a:gd name="connsiteX3" fmla="*/ 192405 w 636270"/>
                <a:gd name="connsiteY3" fmla="*/ 57150 h 110490"/>
                <a:gd name="connsiteX4" fmla="*/ 219075 w 636270"/>
                <a:gd name="connsiteY4" fmla="*/ 99060 h 110490"/>
                <a:gd name="connsiteX5" fmla="*/ 329565 w 636270"/>
                <a:gd name="connsiteY5" fmla="*/ 11430 h 110490"/>
                <a:gd name="connsiteX6" fmla="*/ 365760 w 636270"/>
                <a:gd name="connsiteY6" fmla="*/ 53340 h 110490"/>
                <a:gd name="connsiteX7" fmla="*/ 394335 w 636270"/>
                <a:gd name="connsiteY7" fmla="*/ 36195 h 110490"/>
                <a:gd name="connsiteX8" fmla="*/ 451485 w 636270"/>
                <a:gd name="connsiteY8" fmla="*/ 110490 h 110490"/>
                <a:gd name="connsiteX9" fmla="*/ 634365 w 636270"/>
                <a:gd name="connsiteY9" fmla="*/ 0 h 110490"/>
                <a:gd name="connsiteX10" fmla="*/ 636270 w 636270"/>
                <a:gd name="connsiteY10" fmla="*/ 0 h 1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6270" h="110490">
                  <a:moveTo>
                    <a:pt x="0" y="87630"/>
                  </a:moveTo>
                  <a:lnTo>
                    <a:pt x="112395" y="7620"/>
                  </a:lnTo>
                  <a:lnTo>
                    <a:pt x="165735" y="74295"/>
                  </a:lnTo>
                  <a:lnTo>
                    <a:pt x="192405" y="57150"/>
                  </a:lnTo>
                  <a:lnTo>
                    <a:pt x="219075" y="99060"/>
                  </a:lnTo>
                  <a:lnTo>
                    <a:pt x="329565" y="11430"/>
                  </a:lnTo>
                  <a:lnTo>
                    <a:pt x="365760" y="53340"/>
                  </a:lnTo>
                  <a:lnTo>
                    <a:pt x="394335" y="36195"/>
                  </a:lnTo>
                  <a:lnTo>
                    <a:pt x="451485" y="110490"/>
                  </a:lnTo>
                  <a:lnTo>
                    <a:pt x="634365" y="0"/>
                  </a:lnTo>
                  <a:lnTo>
                    <a:pt x="636270" y="0"/>
                  </a:ln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142" name="Rectangle 141">
            <a:extLst>
              <a:ext uri="{FF2B5EF4-FFF2-40B4-BE49-F238E27FC236}">
                <a16:creationId xmlns:a16="http://schemas.microsoft.com/office/drawing/2014/main" id="{5715CFE7-4C6C-4B81-8087-1B9B3B2DAF7E}"/>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open source technologies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Collaborate within teams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Use ML (machine learning) on</a:t>
            </a:r>
            <a:br>
              <a:rPr lang="en-US" sz="1200" dirty="0">
                <a:solidFill>
                  <a:schemeClr val="tx1"/>
                </a:solidFill>
                <a:latin typeface="Segoe UI" panose="020B0502040204020203" pitchFamily="34" charset="0"/>
                <a:cs typeface="Segoe UI" panose="020B0502040204020203" pitchFamily="34" charset="0"/>
              </a:rPr>
            </a:br>
            <a:r>
              <a:rPr lang="en-US" sz="1200" dirty="0">
                <a:solidFill>
                  <a:schemeClr val="tx1"/>
                </a:solidFill>
                <a:latin typeface="Segoe UI" panose="020B0502040204020203" pitchFamily="34" charset="0"/>
                <a:cs typeface="Segoe UI" panose="020B0502040204020203" pitchFamily="34" charset="0"/>
              </a:rPr>
              <a:t>batch streams </a:t>
            </a:r>
          </a:p>
        </p:txBody>
      </p:sp>
      <p:sp>
        <p:nvSpPr>
          <p:cNvPr id="143" name="Rectangle 142">
            <a:extLst>
              <a:ext uri="{FF2B5EF4-FFF2-40B4-BE49-F238E27FC236}">
                <a16:creationId xmlns:a16="http://schemas.microsoft.com/office/drawing/2014/main" id="{FF15D4E7-4070-4217-9CDD-61DE463D1FE9}"/>
              </a:ext>
            </a:extLst>
          </p:cNvPr>
          <p:cNvSpPr/>
          <p:nvPr/>
        </p:nvSpPr>
        <p:spPr bwMode="auto">
          <a:xfrm>
            <a:off x="8150035"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Build in the language of your choice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scale out topology</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Scale compute and storage separately</a:t>
            </a:r>
          </a:p>
        </p:txBody>
      </p:sp>
      <p:sp>
        <p:nvSpPr>
          <p:cNvPr id="144" name="Rectangle 143">
            <a:extLst>
              <a:ext uri="{FF2B5EF4-FFF2-40B4-BE49-F238E27FC236}">
                <a16:creationId xmlns:a16="http://schemas.microsoft.com/office/drawing/2014/main" id="{73F6D42B-71EB-4940-8AC4-F8AFCCCE4F13}"/>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R="0" lvl="0" algn="l" defTabSz="932472" rtl="0" eaLnBrk="1" fontAlgn="base" latinLnBrk="0" hangingPunct="1">
              <a:lnSpc>
                <a:spcPct val="90000"/>
              </a:lnSpc>
              <a:spcBef>
                <a:spcPts val="600"/>
              </a:spcBef>
              <a:buClrTx/>
              <a:buSzTx/>
              <a:tabLst/>
              <a:defRPr/>
            </a:pPr>
            <a:r>
              <a:rPr kumimoji="0" lang="en-US" sz="12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Integrate with all of your data sources </a:t>
            </a:r>
          </a:p>
          <a:p>
            <a:pPr marR="0" lvl="0" algn="l" defTabSz="932472" rtl="0" eaLnBrk="1" fontAlgn="base" latinLnBrk="0" hangingPunct="1">
              <a:lnSpc>
                <a:spcPct val="90000"/>
              </a:lnSpc>
              <a:spcBef>
                <a:spcPts val="600"/>
              </a:spcBef>
              <a:buClrTx/>
              <a:buSzTx/>
              <a:tabLst/>
              <a:defRPr/>
            </a:pPr>
            <a:r>
              <a:rPr kumimoji="0" lang="en-US" sz="12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Create hybrid pipelines</a:t>
            </a:r>
          </a:p>
          <a:p>
            <a:pPr marR="0" lvl="0" algn="l" defTabSz="932472" rtl="0" eaLnBrk="1" fontAlgn="base" latinLnBrk="0" hangingPunct="1">
              <a:lnSpc>
                <a:spcPct val="90000"/>
              </a:lnSpc>
              <a:spcBef>
                <a:spcPts val="600"/>
              </a:spcBef>
              <a:buClrTx/>
              <a:buSzTx/>
              <a:tabLst/>
              <a:defRPr/>
            </a:pPr>
            <a:r>
              <a:rPr kumimoji="0" lang="en-US" sz="12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Orchestrate in a code-free environment</a:t>
            </a:r>
          </a:p>
        </p:txBody>
      </p:sp>
      <p:sp>
        <p:nvSpPr>
          <p:cNvPr id="145" name="Rectangle 144">
            <a:extLst>
              <a:ext uri="{FF2B5EF4-FFF2-40B4-BE49-F238E27FC236}">
                <a16:creationId xmlns:a16="http://schemas.microsoft.com/office/drawing/2014/main" id="{B90AD373-341C-456C-AFA1-D69F4C0BCF3A}"/>
              </a:ext>
            </a:extLst>
          </p:cNvPr>
          <p:cNvSpPr/>
          <p:nvPr/>
        </p:nvSpPr>
        <p:spPr bwMode="auto">
          <a:xfrm>
            <a:off x="4297823" y="4975865"/>
            <a:ext cx="2834640" cy="18288"/>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Leverage best-in-class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analytics capabilities</a:t>
            </a:r>
          </a:p>
        </p:txBody>
      </p:sp>
      <p:sp>
        <p:nvSpPr>
          <p:cNvPr id="146" name="Rectangle 145">
            <a:extLst>
              <a:ext uri="{FF2B5EF4-FFF2-40B4-BE49-F238E27FC236}">
                <a16:creationId xmlns:a16="http://schemas.microsoft.com/office/drawing/2014/main" id="{0A51C2F5-CAF4-4885-9114-69E3A120D098}"/>
              </a:ext>
            </a:extLst>
          </p:cNvPr>
          <p:cNvSpPr/>
          <p:nvPr/>
        </p:nvSpPr>
        <p:spPr bwMode="auto">
          <a:xfrm>
            <a:off x="8150035" y="4975865"/>
            <a:ext cx="2834640" cy="18288"/>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Scale</a:t>
            </a:r>
          </a:p>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78D7"/>
                </a:solidFill>
                <a:latin typeface="+mj-lt"/>
                <a:cs typeface="Segoe UI" panose="020B0502040204020203" pitchFamily="34" charset="0"/>
              </a:rPr>
              <a:t>without limits</a:t>
            </a:r>
            <a:endPar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endParaRPr>
          </a:p>
        </p:txBody>
      </p:sp>
      <p:sp>
        <p:nvSpPr>
          <p:cNvPr id="148" name="Rectangle 147">
            <a:extLst>
              <a:ext uri="{FF2B5EF4-FFF2-40B4-BE49-F238E27FC236}">
                <a16:creationId xmlns:a16="http://schemas.microsoft.com/office/drawing/2014/main" id="{3DDB9C7B-BAC9-4457-AAC2-95B77182F5E4}"/>
              </a:ext>
            </a:extLst>
          </p:cNvPr>
          <p:cNvSpPr/>
          <p:nvPr/>
        </p:nvSpPr>
        <p:spPr bwMode="auto">
          <a:xfrm>
            <a:off x="445612" y="4975865"/>
            <a:ext cx="2834640" cy="18288"/>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Connect to data </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from any source</a:t>
            </a:r>
          </a:p>
        </p:txBody>
      </p:sp>
      <p:sp>
        <p:nvSpPr>
          <p:cNvPr id="159" name="Oval 158">
            <a:extLst>
              <a:ext uri="{FF2B5EF4-FFF2-40B4-BE49-F238E27FC236}">
                <a16:creationId xmlns:a16="http://schemas.microsoft.com/office/drawing/2014/main" id="{DF14CD04-4377-4062-83E3-622838EAC6D8}"/>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0" name="Oval 159">
            <a:extLst>
              <a:ext uri="{FF2B5EF4-FFF2-40B4-BE49-F238E27FC236}">
                <a16:creationId xmlns:a16="http://schemas.microsoft.com/office/drawing/2014/main" id="{5383B1C4-52F5-4671-946B-B64F00129523}"/>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2" name="Oval 161">
            <a:extLst>
              <a:ext uri="{FF2B5EF4-FFF2-40B4-BE49-F238E27FC236}">
                <a16:creationId xmlns:a16="http://schemas.microsoft.com/office/drawing/2014/main" id="{9E7C6DA2-1458-405F-81B9-56EA34E9275B}"/>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3" name="Group 22">
            <a:extLst>
              <a:ext uri="{FF2B5EF4-FFF2-40B4-BE49-F238E27FC236}">
                <a16:creationId xmlns:a16="http://schemas.microsoft.com/office/drawing/2014/main" id="{EAAA2B78-BCE8-4F67-9F98-3FDD2C7087CC}"/>
              </a:ext>
            </a:extLst>
          </p:cNvPr>
          <p:cNvGrpSpPr/>
          <p:nvPr/>
        </p:nvGrpSpPr>
        <p:grpSpPr>
          <a:xfrm>
            <a:off x="7239052" y="4762898"/>
            <a:ext cx="437016" cy="431700"/>
            <a:chOff x="7244320" y="3570691"/>
            <a:chExt cx="474740" cy="468966"/>
          </a:xfrm>
        </p:grpSpPr>
        <p:sp>
          <p:nvSpPr>
            <p:cNvPr id="161" name="Database_EFC7" title="Icon of a cylinder">
              <a:extLst>
                <a:ext uri="{FF2B5EF4-FFF2-40B4-BE49-F238E27FC236}">
                  <a16:creationId xmlns:a16="http://schemas.microsoft.com/office/drawing/2014/main" id="{EFFD8055-3226-47A6-BC94-2E3550910588}"/>
                </a:ext>
              </a:extLst>
            </p:cNvPr>
            <p:cNvSpPr>
              <a:spLocks noChangeAspect="1" noEditPoints="1"/>
            </p:cNvSpPr>
            <p:nvPr/>
          </p:nvSpPr>
          <p:spPr bwMode="auto">
            <a:xfrm>
              <a:off x="7345114" y="3680904"/>
              <a:ext cx="275999" cy="35875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6" name="Graphic 161">
              <a:extLst>
                <a:ext uri="{FF2B5EF4-FFF2-40B4-BE49-F238E27FC236}">
                  <a16:creationId xmlns:a16="http://schemas.microsoft.com/office/drawing/2014/main" id="{EA69BBB5-D1E3-4B1B-B95E-B5BC109B0D85}"/>
                </a:ext>
              </a:extLst>
            </p:cNvPr>
            <p:cNvSpPr/>
            <p:nvPr/>
          </p:nvSpPr>
          <p:spPr>
            <a:xfrm flipH="1">
              <a:off x="7544666" y="3570691"/>
              <a:ext cx="174394" cy="215916"/>
            </a:xfrm>
            <a:custGeom>
              <a:avLst/>
              <a:gdLst>
                <a:gd name="connsiteX0" fmla="*/ 195943 w 200025"/>
                <a:gd name="connsiteY0" fmla="*/ 70213 h 247650"/>
                <a:gd name="connsiteX1" fmla="*/ 133078 w 200025"/>
                <a:gd name="connsiteY1" fmla="*/ 70213 h 247650"/>
                <a:gd name="connsiteX2" fmla="*/ 133078 w 200025"/>
                <a:gd name="connsiteY2" fmla="*/ 7348 h 247650"/>
                <a:gd name="connsiteX3" fmla="*/ 195943 w 200025"/>
                <a:gd name="connsiteY3" fmla="*/ 92121 h 247650"/>
                <a:gd name="connsiteX4" fmla="*/ 195943 w 200025"/>
                <a:gd name="connsiteY4" fmla="*/ 70213 h 247650"/>
                <a:gd name="connsiteX5" fmla="*/ 133078 w 200025"/>
                <a:gd name="connsiteY5" fmla="*/ 7348 h 247650"/>
                <a:gd name="connsiteX6" fmla="*/ 7348 w 200025"/>
                <a:gd name="connsiteY6" fmla="*/ 7348 h 247650"/>
                <a:gd name="connsiteX7" fmla="*/ 7348 w 200025"/>
                <a:gd name="connsiteY7" fmla="*/ 242616 h 247650"/>
                <a:gd name="connsiteX8" fmla="*/ 74976 w 200025"/>
                <a:gd name="connsiteY8" fmla="*/ 24261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25" h="247650">
                  <a:moveTo>
                    <a:pt x="195943" y="70213"/>
                  </a:moveTo>
                  <a:cubicBezTo>
                    <a:pt x="133078" y="70213"/>
                    <a:pt x="133078" y="70213"/>
                    <a:pt x="133078" y="70213"/>
                  </a:cubicBezTo>
                  <a:cubicBezTo>
                    <a:pt x="133078" y="7348"/>
                    <a:pt x="133078" y="7348"/>
                    <a:pt x="133078" y="7348"/>
                  </a:cubicBezTo>
                  <a:moveTo>
                    <a:pt x="195943" y="92121"/>
                  </a:moveTo>
                  <a:cubicBezTo>
                    <a:pt x="195943" y="70213"/>
                    <a:pt x="195943" y="70213"/>
                    <a:pt x="195943" y="70213"/>
                  </a:cubicBezTo>
                  <a:cubicBezTo>
                    <a:pt x="133078" y="7348"/>
                    <a:pt x="133078" y="7348"/>
                    <a:pt x="133078" y="7348"/>
                  </a:cubicBezTo>
                  <a:cubicBezTo>
                    <a:pt x="7348" y="7348"/>
                    <a:pt x="7348" y="7348"/>
                    <a:pt x="7348" y="7348"/>
                  </a:cubicBezTo>
                  <a:cubicBezTo>
                    <a:pt x="7348" y="242616"/>
                    <a:pt x="7348" y="242616"/>
                    <a:pt x="7348" y="242616"/>
                  </a:cubicBezTo>
                  <a:cubicBezTo>
                    <a:pt x="74976" y="242616"/>
                    <a:pt x="74976" y="242616"/>
                    <a:pt x="74976" y="242616"/>
                  </a:cubicBez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7" name="Graphic 14">
              <a:extLst>
                <a:ext uri="{FF2B5EF4-FFF2-40B4-BE49-F238E27FC236}">
                  <a16:creationId xmlns:a16="http://schemas.microsoft.com/office/drawing/2014/main" id="{B05F737F-C1E1-411B-B02A-7489819D84BC}"/>
                </a:ext>
              </a:extLst>
            </p:cNvPr>
            <p:cNvSpPr/>
            <p:nvPr/>
          </p:nvSpPr>
          <p:spPr>
            <a:xfrm>
              <a:off x="7244320" y="3570691"/>
              <a:ext cx="174394" cy="215916"/>
            </a:xfrm>
            <a:custGeom>
              <a:avLst/>
              <a:gdLst>
                <a:gd name="connsiteX0" fmla="*/ 195943 w 200025"/>
                <a:gd name="connsiteY0" fmla="*/ 70213 h 247650"/>
                <a:gd name="connsiteX1" fmla="*/ 133078 w 200025"/>
                <a:gd name="connsiteY1" fmla="*/ 70213 h 247650"/>
                <a:gd name="connsiteX2" fmla="*/ 133078 w 200025"/>
                <a:gd name="connsiteY2" fmla="*/ 7348 h 247650"/>
                <a:gd name="connsiteX3" fmla="*/ 195943 w 200025"/>
                <a:gd name="connsiteY3" fmla="*/ 92121 h 247650"/>
                <a:gd name="connsiteX4" fmla="*/ 195943 w 200025"/>
                <a:gd name="connsiteY4" fmla="*/ 70213 h 247650"/>
                <a:gd name="connsiteX5" fmla="*/ 133078 w 200025"/>
                <a:gd name="connsiteY5" fmla="*/ 7348 h 247650"/>
                <a:gd name="connsiteX6" fmla="*/ 7348 w 200025"/>
                <a:gd name="connsiteY6" fmla="*/ 7348 h 247650"/>
                <a:gd name="connsiteX7" fmla="*/ 7348 w 200025"/>
                <a:gd name="connsiteY7" fmla="*/ 242616 h 247650"/>
                <a:gd name="connsiteX8" fmla="*/ 74976 w 200025"/>
                <a:gd name="connsiteY8" fmla="*/ 24261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25" h="247650">
                  <a:moveTo>
                    <a:pt x="195943" y="70213"/>
                  </a:moveTo>
                  <a:cubicBezTo>
                    <a:pt x="133078" y="70213"/>
                    <a:pt x="133078" y="70213"/>
                    <a:pt x="133078" y="70213"/>
                  </a:cubicBezTo>
                  <a:cubicBezTo>
                    <a:pt x="133078" y="7348"/>
                    <a:pt x="133078" y="7348"/>
                    <a:pt x="133078" y="7348"/>
                  </a:cubicBezTo>
                  <a:moveTo>
                    <a:pt x="195943" y="92121"/>
                  </a:moveTo>
                  <a:cubicBezTo>
                    <a:pt x="195943" y="70213"/>
                    <a:pt x="195943" y="70213"/>
                    <a:pt x="195943" y="70213"/>
                  </a:cubicBezTo>
                  <a:cubicBezTo>
                    <a:pt x="133078" y="7348"/>
                    <a:pt x="133078" y="7348"/>
                    <a:pt x="133078" y="7348"/>
                  </a:cubicBezTo>
                  <a:cubicBezTo>
                    <a:pt x="7348" y="7348"/>
                    <a:pt x="7348" y="7348"/>
                    <a:pt x="7348" y="7348"/>
                  </a:cubicBezTo>
                  <a:cubicBezTo>
                    <a:pt x="7348" y="242616"/>
                    <a:pt x="7348" y="242616"/>
                    <a:pt x="7348" y="242616"/>
                  </a:cubicBezTo>
                  <a:cubicBezTo>
                    <a:pt x="74976" y="242616"/>
                    <a:pt x="74976" y="242616"/>
                    <a:pt x="74976" y="242616"/>
                  </a:cubicBez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FF9DC708-7AD6-49F4-BCF3-0B3706D06F91}"/>
              </a:ext>
            </a:extLst>
          </p:cNvPr>
          <p:cNvGrpSpPr/>
          <p:nvPr/>
        </p:nvGrpSpPr>
        <p:grpSpPr>
          <a:xfrm>
            <a:off x="11109979" y="4788598"/>
            <a:ext cx="399058" cy="380300"/>
            <a:chOff x="11087574" y="3592831"/>
            <a:chExt cx="433506" cy="413128"/>
          </a:xfrm>
        </p:grpSpPr>
        <p:sp>
          <p:nvSpPr>
            <p:cNvPr id="21" name="Rectangle 20">
              <a:extLst>
                <a:ext uri="{FF2B5EF4-FFF2-40B4-BE49-F238E27FC236}">
                  <a16:creationId xmlns:a16="http://schemas.microsoft.com/office/drawing/2014/main" id="{2EC22866-882A-4436-8064-0AC4E913927B}"/>
                </a:ext>
              </a:extLst>
            </p:cNvPr>
            <p:cNvSpPr/>
            <p:nvPr/>
          </p:nvSpPr>
          <p:spPr bwMode="auto">
            <a:xfrm>
              <a:off x="11087575" y="3796449"/>
              <a:ext cx="205105" cy="20950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3" name="Rectangle 162">
              <a:extLst>
                <a:ext uri="{FF2B5EF4-FFF2-40B4-BE49-F238E27FC236}">
                  <a16:creationId xmlns:a16="http://schemas.microsoft.com/office/drawing/2014/main" id="{6A2EAE93-6590-495C-93C4-3AACD073C4B9}"/>
                </a:ext>
              </a:extLst>
            </p:cNvPr>
            <p:cNvSpPr/>
            <p:nvPr/>
          </p:nvSpPr>
          <p:spPr bwMode="auto">
            <a:xfrm>
              <a:off x="11087574" y="3701415"/>
              <a:ext cx="319565" cy="304543"/>
            </a:xfrm>
            <a:prstGeom prst="rect">
              <a:avLst/>
            </a:prstGeom>
            <a:noFill/>
            <a:ln w="1905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6" name="Rectangle 165">
              <a:extLst>
                <a:ext uri="{FF2B5EF4-FFF2-40B4-BE49-F238E27FC236}">
                  <a16:creationId xmlns:a16="http://schemas.microsoft.com/office/drawing/2014/main" id="{F5A10CBE-DE61-48A6-AD1E-7D39AC1F1F09}"/>
                </a:ext>
              </a:extLst>
            </p:cNvPr>
            <p:cNvSpPr/>
            <p:nvPr/>
          </p:nvSpPr>
          <p:spPr bwMode="auto">
            <a:xfrm>
              <a:off x="11087574" y="3592831"/>
              <a:ext cx="433506" cy="413128"/>
            </a:xfrm>
            <a:prstGeom prst="rect">
              <a:avLst/>
            </a:prstGeom>
            <a:noFill/>
            <a:ln w="1905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BF22B7A9-0D92-456D-9C6F-03CEE01FDF32}"/>
              </a:ext>
            </a:extLst>
          </p:cNvPr>
          <p:cNvGrpSpPr/>
          <p:nvPr/>
        </p:nvGrpSpPr>
        <p:grpSpPr>
          <a:xfrm>
            <a:off x="3366325" y="4777432"/>
            <a:ext cx="482408" cy="402632"/>
            <a:chOff x="3271948" y="5973954"/>
            <a:chExt cx="997991" cy="832953"/>
          </a:xfrm>
        </p:grpSpPr>
        <p:sp>
          <p:nvSpPr>
            <p:cNvPr id="156" name="plug" title="Icon of a power plug showing an A to B connection">
              <a:extLst>
                <a:ext uri="{FF2B5EF4-FFF2-40B4-BE49-F238E27FC236}">
                  <a16:creationId xmlns:a16="http://schemas.microsoft.com/office/drawing/2014/main" id="{BB744BD7-20FB-455F-91CC-ABA3A2B6FA3B}"/>
                </a:ext>
              </a:extLst>
            </p:cNvPr>
            <p:cNvSpPr>
              <a:spLocks noChangeAspect="1" noEditPoints="1"/>
            </p:cNvSpPr>
            <p:nvPr/>
          </p:nvSpPr>
          <p:spPr bwMode="auto">
            <a:xfrm>
              <a:off x="3563621" y="6179692"/>
              <a:ext cx="385871" cy="365760"/>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57" name="Database_EFC7" title="Icon of a cylinder">
              <a:extLst>
                <a:ext uri="{FF2B5EF4-FFF2-40B4-BE49-F238E27FC236}">
                  <a16:creationId xmlns:a16="http://schemas.microsoft.com/office/drawing/2014/main" id="{C4B77307-C273-4E81-B2AA-0C7B2D7D23B6}"/>
                </a:ext>
              </a:extLst>
            </p:cNvPr>
            <p:cNvSpPr>
              <a:spLocks noChangeAspect="1" noEditPoints="1"/>
            </p:cNvSpPr>
            <p:nvPr/>
          </p:nvSpPr>
          <p:spPr bwMode="auto">
            <a:xfrm>
              <a:off x="3953376" y="5973954"/>
              <a:ext cx="316563"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58" name="Copy_E8C8" title="Icon of two documents stacked together">
              <a:extLst>
                <a:ext uri="{FF2B5EF4-FFF2-40B4-BE49-F238E27FC236}">
                  <a16:creationId xmlns:a16="http://schemas.microsoft.com/office/drawing/2014/main" id="{2F1C3310-692D-4230-8801-CF462EA13ED9}"/>
                </a:ext>
              </a:extLst>
            </p:cNvPr>
            <p:cNvSpPr>
              <a:spLocks noChangeAspect="1" noEditPoints="1"/>
            </p:cNvSpPr>
            <p:nvPr/>
          </p:nvSpPr>
          <p:spPr bwMode="auto">
            <a:xfrm>
              <a:off x="3271948" y="6441147"/>
              <a:ext cx="317035" cy="36576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138" name="Group 140">
            <a:extLst>
              <a:ext uri="{FF2B5EF4-FFF2-40B4-BE49-F238E27FC236}">
                <a16:creationId xmlns:a16="http://schemas.microsoft.com/office/drawing/2014/main" id="{9BE321D8-0182-4E8F-B9A8-7ABFE943F77E}"/>
              </a:ext>
            </a:extLst>
          </p:cNvPr>
          <p:cNvGrpSpPr>
            <a:grpSpLocks noChangeAspect="1"/>
          </p:cNvGrpSpPr>
          <p:nvPr/>
        </p:nvGrpSpPr>
        <p:grpSpPr bwMode="auto">
          <a:xfrm>
            <a:off x="723481" y="1384834"/>
            <a:ext cx="502061" cy="470898"/>
            <a:chOff x="1369" y="3008"/>
            <a:chExt cx="435" cy="408"/>
          </a:xfrm>
          <a:solidFill>
            <a:schemeClr val="tx1"/>
          </a:solidFill>
        </p:grpSpPr>
        <p:sp>
          <p:nvSpPr>
            <p:cNvPr id="139" name="Freeform 141">
              <a:extLst>
                <a:ext uri="{FF2B5EF4-FFF2-40B4-BE49-F238E27FC236}">
                  <a16:creationId xmlns:a16="http://schemas.microsoft.com/office/drawing/2014/main" id="{FBFC50AB-DBDE-4463-881C-8934BDEEF6A6}"/>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140" name="Freeform 142">
              <a:extLst>
                <a:ext uri="{FF2B5EF4-FFF2-40B4-BE49-F238E27FC236}">
                  <a16:creationId xmlns:a16="http://schemas.microsoft.com/office/drawing/2014/main" id="{E17B9684-15EA-4BE6-A0C7-E4D043D15BB1}"/>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141" name="Freeform 143">
              <a:extLst>
                <a:ext uri="{FF2B5EF4-FFF2-40B4-BE49-F238E27FC236}">
                  <a16:creationId xmlns:a16="http://schemas.microsoft.com/office/drawing/2014/main" id="{A9248B72-8F02-4155-B42F-5C560C13DE53}"/>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152" name="Freeform 144">
              <a:extLst>
                <a:ext uri="{FF2B5EF4-FFF2-40B4-BE49-F238E27FC236}">
                  <a16:creationId xmlns:a16="http://schemas.microsoft.com/office/drawing/2014/main" id="{42EEF8EA-6F07-40E8-B5C9-48311703580B}"/>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179" name="Group 35">
            <a:extLst>
              <a:ext uri="{FF2B5EF4-FFF2-40B4-BE49-F238E27FC236}">
                <a16:creationId xmlns:a16="http://schemas.microsoft.com/office/drawing/2014/main" id="{2A66B4A0-772B-4ED4-BE51-435BC6BD7F5F}"/>
              </a:ext>
            </a:extLst>
          </p:cNvPr>
          <p:cNvGrpSpPr>
            <a:grpSpLocks noChangeAspect="1"/>
          </p:cNvGrpSpPr>
          <p:nvPr/>
        </p:nvGrpSpPr>
        <p:grpSpPr bwMode="auto">
          <a:xfrm>
            <a:off x="4721965" y="1436908"/>
            <a:ext cx="569224" cy="451639"/>
            <a:chOff x="4478" y="483"/>
            <a:chExt cx="426" cy="338"/>
          </a:xfrm>
          <a:solidFill>
            <a:schemeClr val="tx1"/>
          </a:solidFill>
        </p:grpSpPr>
        <p:sp>
          <p:nvSpPr>
            <p:cNvPr id="180" name="Freeform 36">
              <a:extLst>
                <a:ext uri="{FF2B5EF4-FFF2-40B4-BE49-F238E27FC236}">
                  <a16:creationId xmlns:a16="http://schemas.microsoft.com/office/drawing/2014/main" id="{5BF8530B-A4BA-4C30-B174-A4995855C0A0}"/>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1" name="Freeform 37">
              <a:extLst>
                <a:ext uri="{FF2B5EF4-FFF2-40B4-BE49-F238E27FC236}">
                  <a16:creationId xmlns:a16="http://schemas.microsoft.com/office/drawing/2014/main" id="{F3291B91-34C1-4014-9728-95D0C6FCAD4E}"/>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5" name="Freeform 41">
              <a:extLst>
                <a:ext uri="{FF2B5EF4-FFF2-40B4-BE49-F238E27FC236}">
                  <a16:creationId xmlns:a16="http://schemas.microsoft.com/office/drawing/2014/main" id="{FEA41622-DDB5-480A-A022-85A268F85C3A}"/>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6" name="Freeform 42">
              <a:extLst>
                <a:ext uri="{FF2B5EF4-FFF2-40B4-BE49-F238E27FC236}">
                  <a16:creationId xmlns:a16="http://schemas.microsoft.com/office/drawing/2014/main" id="{B6EE342E-8DD7-455D-ABDB-8B12638C5EC1}"/>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7" name="Freeform 43">
              <a:extLst>
                <a:ext uri="{FF2B5EF4-FFF2-40B4-BE49-F238E27FC236}">
                  <a16:creationId xmlns:a16="http://schemas.microsoft.com/office/drawing/2014/main" id="{D24691D8-8A3E-42C2-8594-146F719BFB67}"/>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8" name="Freeform 44">
              <a:extLst>
                <a:ext uri="{FF2B5EF4-FFF2-40B4-BE49-F238E27FC236}">
                  <a16:creationId xmlns:a16="http://schemas.microsoft.com/office/drawing/2014/main" id="{C14EE3FF-C325-4BAC-8EE0-E17ADD2D2C9D}"/>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9" name="Freeform 45">
              <a:extLst>
                <a:ext uri="{FF2B5EF4-FFF2-40B4-BE49-F238E27FC236}">
                  <a16:creationId xmlns:a16="http://schemas.microsoft.com/office/drawing/2014/main" id="{D7770FBE-BD04-43FD-937F-981066822C3E}"/>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90" name="Freeform 46">
              <a:extLst>
                <a:ext uri="{FF2B5EF4-FFF2-40B4-BE49-F238E27FC236}">
                  <a16:creationId xmlns:a16="http://schemas.microsoft.com/office/drawing/2014/main" id="{8396658E-DFA5-492E-A1B0-AD276F6A1334}"/>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pic>
        <p:nvPicPr>
          <p:cNvPr id="136" name="Picture 135">
            <a:extLst>
              <a:ext uri="{FF2B5EF4-FFF2-40B4-BE49-F238E27FC236}">
                <a16:creationId xmlns:a16="http://schemas.microsoft.com/office/drawing/2014/main" id="{8B715E9B-121D-435A-B828-59FD9CC46BFB}"/>
              </a:ext>
            </a:extLst>
          </p:cNvPr>
          <p:cNvPicPr>
            <a:picLocks noChangeAspect="1"/>
          </p:cNvPicPr>
          <p:nvPr/>
        </p:nvPicPr>
        <p:blipFill>
          <a:blip r:embed="rId3"/>
          <a:stretch>
            <a:fillRect/>
          </a:stretch>
        </p:blipFill>
        <p:spPr>
          <a:xfrm>
            <a:off x="8791756" y="1444338"/>
            <a:ext cx="515975" cy="465941"/>
          </a:xfrm>
          <a:prstGeom prst="rect">
            <a:avLst/>
          </a:prstGeom>
        </p:spPr>
      </p:pic>
    </p:spTree>
    <p:extLst>
      <p:ext uri="{BB962C8B-B14F-4D97-AF65-F5344CB8AC3E}">
        <p14:creationId xmlns:p14="http://schemas.microsoft.com/office/powerpoint/2010/main" val="287168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4C3622-9FFC-4ED2-8C96-4B0C7B7D620F}"/>
              </a:ext>
            </a:extLst>
          </p:cNvPr>
          <p:cNvSpPr>
            <a:spLocks noGrp="1"/>
          </p:cNvSpPr>
          <p:nvPr>
            <p:ph type="title"/>
          </p:nvPr>
        </p:nvSpPr>
        <p:spPr>
          <a:xfrm>
            <a:off x="426424" y="222583"/>
            <a:ext cx="11336039" cy="758022"/>
          </a:xfrm>
        </p:spPr>
        <p:txBody>
          <a:bodyPr vert="horz" wrap="square" lIns="0" tIns="164592" rIns="0" bIns="0" rtlCol="0" anchor="t">
            <a:noAutofit/>
          </a:bodyPr>
          <a:lstStyle/>
          <a:p>
            <a:r>
              <a:rPr lang="en-US" spc="-150" dirty="0"/>
              <a:t>Train and evaluate Machine Learning models</a:t>
            </a:r>
            <a:endParaRPr lang="en-IN" spc="-150" dirty="0"/>
          </a:p>
        </p:txBody>
      </p:sp>
      <p:sp>
        <p:nvSpPr>
          <p:cNvPr id="416" name="Rectangle 415">
            <a:extLst>
              <a:ext uri="{FF2B5EF4-FFF2-40B4-BE49-F238E27FC236}">
                <a16:creationId xmlns:a16="http://schemas.microsoft.com/office/drawing/2014/main" id="{F539F8AA-A309-47BC-B75E-605F051B9748}"/>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Easily scale up or scale out</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Autoscale on a serverless infrastructure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commodity hardware</a:t>
            </a:r>
          </a:p>
        </p:txBody>
      </p:sp>
      <p:sp>
        <p:nvSpPr>
          <p:cNvPr id="417" name="Rectangle 416">
            <a:extLst>
              <a:ext uri="{FF2B5EF4-FFF2-40B4-BE49-F238E27FC236}">
                <a16:creationId xmlns:a16="http://schemas.microsoft.com/office/drawing/2014/main" id="{61BAE520-9E56-4AAE-9025-6A42E06A2DC0}"/>
              </a:ext>
            </a:extLst>
          </p:cNvPr>
          <p:cNvSpPr/>
          <p:nvPr/>
        </p:nvSpPr>
        <p:spPr bwMode="auto">
          <a:xfrm>
            <a:off x="8150035" y="5112525"/>
            <a:ext cx="2976514"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Determine the best algorithm</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Tune hyperparameters to optimize models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Rapidly prototype in agile environments</a:t>
            </a:r>
          </a:p>
        </p:txBody>
      </p:sp>
      <p:sp>
        <p:nvSpPr>
          <p:cNvPr id="418" name="Rectangle 417">
            <a:extLst>
              <a:ext uri="{FF2B5EF4-FFF2-40B4-BE49-F238E27FC236}">
                <a16:creationId xmlns:a16="http://schemas.microsoft.com/office/drawing/2014/main" id="{233657AC-52C6-47A0-A568-E221AB5715D2}"/>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Collaborate in interactive workspaces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Access a library of battle-tested models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Automate job execution</a:t>
            </a:r>
          </a:p>
        </p:txBody>
      </p:sp>
      <p:sp>
        <p:nvSpPr>
          <p:cNvPr id="419" name="Rectangle 418">
            <a:extLst>
              <a:ext uri="{FF2B5EF4-FFF2-40B4-BE49-F238E27FC236}">
                <a16:creationId xmlns:a16="http://schemas.microsoft.com/office/drawing/2014/main" id="{CF686C02-5DB3-4924-995E-2A32A11B5632}"/>
              </a:ext>
            </a:extLst>
          </p:cNvPr>
          <p:cNvSpPr/>
          <p:nvPr/>
        </p:nvSpPr>
        <p:spPr bwMode="auto">
          <a:xfrm>
            <a:off x="4297823"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Scale compute resources</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to meet your needs</a:t>
            </a:r>
          </a:p>
        </p:txBody>
      </p:sp>
      <p:sp>
        <p:nvSpPr>
          <p:cNvPr id="420" name="Rectangle 419">
            <a:extLst>
              <a:ext uri="{FF2B5EF4-FFF2-40B4-BE49-F238E27FC236}">
                <a16:creationId xmlns:a16="http://schemas.microsoft.com/office/drawing/2014/main" id="{CE612322-08EB-41B2-97B5-C6165D127DB5}"/>
              </a:ext>
            </a:extLst>
          </p:cNvPr>
          <p:cNvSpPr/>
          <p:nvPr/>
        </p:nvSpPr>
        <p:spPr bwMode="auto">
          <a:xfrm>
            <a:off x="8150035"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Quickly determine the</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right model for your data</a:t>
            </a:r>
          </a:p>
        </p:txBody>
      </p:sp>
      <p:sp>
        <p:nvSpPr>
          <p:cNvPr id="421" name="Rectangle 420">
            <a:extLst>
              <a:ext uri="{FF2B5EF4-FFF2-40B4-BE49-F238E27FC236}">
                <a16:creationId xmlns:a16="http://schemas.microsoft.com/office/drawing/2014/main" id="{D32046ED-4191-4FAB-889E-F384757D1AB5}"/>
              </a:ext>
            </a:extLst>
          </p:cNvPr>
          <p:cNvSpPr/>
          <p:nvPr/>
        </p:nvSpPr>
        <p:spPr bwMode="auto">
          <a:xfrm>
            <a:off x="445612"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Simplify model development</a:t>
            </a:r>
          </a:p>
        </p:txBody>
      </p:sp>
      <p:sp>
        <p:nvSpPr>
          <p:cNvPr id="422" name="Oval 421">
            <a:extLst>
              <a:ext uri="{FF2B5EF4-FFF2-40B4-BE49-F238E27FC236}">
                <a16:creationId xmlns:a16="http://schemas.microsoft.com/office/drawing/2014/main" id="{AEE7534F-86BC-4DEB-BC1A-F2AC479666C5}"/>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3" name="Oval 422">
            <a:extLst>
              <a:ext uri="{FF2B5EF4-FFF2-40B4-BE49-F238E27FC236}">
                <a16:creationId xmlns:a16="http://schemas.microsoft.com/office/drawing/2014/main" id="{CC531271-3929-46BF-80D5-7FB3A4824545}"/>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4" name="Oval 423">
            <a:extLst>
              <a:ext uri="{FF2B5EF4-FFF2-40B4-BE49-F238E27FC236}">
                <a16:creationId xmlns:a16="http://schemas.microsoft.com/office/drawing/2014/main" id="{E42B4953-D557-4B3A-BA19-593597A28541}"/>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4" name="3D" title="Icon of a 3D box with square points on each corner">
            <a:extLst>
              <a:ext uri="{FF2B5EF4-FFF2-40B4-BE49-F238E27FC236}">
                <a16:creationId xmlns:a16="http://schemas.microsoft.com/office/drawing/2014/main" id="{CE09B78C-A779-4F67-9130-69057119C79F}"/>
              </a:ext>
            </a:extLst>
          </p:cNvPr>
          <p:cNvSpPr>
            <a:spLocks noChangeAspect="1" noEditPoints="1"/>
          </p:cNvSpPr>
          <p:nvPr/>
        </p:nvSpPr>
        <p:spPr bwMode="auto">
          <a:xfrm>
            <a:off x="3402518" y="4759533"/>
            <a:ext cx="410022" cy="43843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75" name="Financial_E7BB" title="Icon of a chart made of vertical lines with a line tracing the top of each, turning into an arrow pointing up">
            <a:extLst>
              <a:ext uri="{FF2B5EF4-FFF2-40B4-BE49-F238E27FC236}">
                <a16:creationId xmlns:a16="http://schemas.microsoft.com/office/drawing/2014/main" id="{08A50887-114B-438E-8852-EFD8DFF55D6B}"/>
              </a:ext>
            </a:extLst>
          </p:cNvPr>
          <p:cNvSpPr>
            <a:spLocks noChangeAspect="1" noEditPoints="1"/>
          </p:cNvSpPr>
          <p:nvPr/>
        </p:nvSpPr>
        <p:spPr bwMode="auto">
          <a:xfrm>
            <a:off x="7252545" y="479586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676" name="Group 675">
            <a:extLst>
              <a:ext uri="{FF2B5EF4-FFF2-40B4-BE49-F238E27FC236}">
                <a16:creationId xmlns:a16="http://schemas.microsoft.com/office/drawing/2014/main" id="{1AEACBF2-A0DC-4947-BAF4-211F0A264C87}"/>
              </a:ext>
            </a:extLst>
          </p:cNvPr>
          <p:cNvGrpSpPr/>
          <p:nvPr/>
        </p:nvGrpSpPr>
        <p:grpSpPr>
          <a:xfrm>
            <a:off x="11060597" y="4758732"/>
            <a:ext cx="497822" cy="440032"/>
            <a:chOff x="11088894" y="3547242"/>
            <a:chExt cx="576757" cy="509803"/>
          </a:xfrm>
        </p:grpSpPr>
        <p:sp>
          <p:nvSpPr>
            <p:cNvPr id="677" name="DevUpdate_ECC5" title="Icon of a clock with an arrow around it pointing clockwise">
              <a:extLst>
                <a:ext uri="{FF2B5EF4-FFF2-40B4-BE49-F238E27FC236}">
                  <a16:creationId xmlns:a16="http://schemas.microsoft.com/office/drawing/2014/main" id="{DAD6E2E7-8BB9-4715-9EAF-1D5078879CDE}"/>
                </a:ext>
              </a:extLst>
            </p:cNvPr>
            <p:cNvSpPr>
              <a:spLocks noChangeAspect="1" noEditPoints="1"/>
            </p:cNvSpPr>
            <p:nvPr/>
          </p:nvSpPr>
          <p:spPr bwMode="auto">
            <a:xfrm>
              <a:off x="11088894" y="3740511"/>
              <a:ext cx="316158" cy="31653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678" name="Group 677">
              <a:extLst>
                <a:ext uri="{FF2B5EF4-FFF2-40B4-BE49-F238E27FC236}">
                  <a16:creationId xmlns:a16="http://schemas.microsoft.com/office/drawing/2014/main" id="{D6959DFD-E6D0-48E4-A8C0-BF2676747206}"/>
                </a:ext>
              </a:extLst>
            </p:cNvPr>
            <p:cNvGrpSpPr/>
            <p:nvPr/>
          </p:nvGrpSpPr>
          <p:grpSpPr>
            <a:xfrm rot="4464561">
              <a:off x="11365990" y="3580987"/>
              <a:ext cx="333405" cy="265916"/>
              <a:chOff x="-156824" y="2791591"/>
              <a:chExt cx="620907" cy="495220"/>
            </a:xfrm>
          </p:grpSpPr>
          <p:sp>
            <p:nvSpPr>
              <p:cNvPr id="679" name="gear_3">
                <a:extLst>
                  <a:ext uri="{FF2B5EF4-FFF2-40B4-BE49-F238E27FC236}">
                    <a16:creationId xmlns:a16="http://schemas.microsoft.com/office/drawing/2014/main" id="{ED3897A5-56A7-437D-964B-DB96D7065EF9}"/>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680" name="gear_3">
                <a:extLst>
                  <a:ext uri="{FF2B5EF4-FFF2-40B4-BE49-F238E27FC236}">
                    <a16:creationId xmlns:a16="http://schemas.microsoft.com/office/drawing/2014/main" id="{183708B2-D87E-4D39-8F4A-390FFE84E20E}"/>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cxnSp>
        <p:nvCxnSpPr>
          <p:cNvPr id="235" name="Straight Arrow Connector 234">
            <a:extLst>
              <a:ext uri="{FF2B5EF4-FFF2-40B4-BE49-F238E27FC236}">
                <a16:creationId xmlns:a16="http://schemas.microsoft.com/office/drawing/2014/main" id="{FC463140-4549-4AA7-AC21-3C3898379625}"/>
              </a:ext>
            </a:extLst>
          </p:cNvPr>
          <p:cNvCxnSpPr>
            <a:cxnSpLocks/>
          </p:cNvCxnSpPr>
          <p:nvPr/>
        </p:nvCxnSpPr>
        <p:spPr>
          <a:xfrm flipV="1">
            <a:off x="4395256" y="2650210"/>
            <a:ext cx="0" cy="361796"/>
          </a:xfrm>
          <a:prstGeom prst="straightConnector1">
            <a:avLst/>
          </a:prstGeom>
          <a:noFill/>
          <a:ln w="19050" cap="flat" cmpd="sng" algn="ctr">
            <a:solidFill>
              <a:schemeClr val="tx2"/>
            </a:solidFill>
            <a:prstDash val="solid"/>
            <a:headEnd type="arrow" w="lg" len="med"/>
            <a:tailEnd type="arrow" w="lg" len="med"/>
          </a:ln>
          <a:effectLst/>
        </p:spPr>
      </p:cxnSp>
      <p:cxnSp>
        <p:nvCxnSpPr>
          <p:cNvPr id="236" name="Straight Arrow Connector 235">
            <a:extLst>
              <a:ext uri="{FF2B5EF4-FFF2-40B4-BE49-F238E27FC236}">
                <a16:creationId xmlns:a16="http://schemas.microsoft.com/office/drawing/2014/main" id="{F67FF207-98C6-4FFF-A612-3AC0A96C393F}"/>
              </a:ext>
            </a:extLst>
          </p:cNvPr>
          <p:cNvCxnSpPr>
            <a:cxnSpLocks/>
          </p:cNvCxnSpPr>
          <p:nvPr/>
        </p:nvCxnSpPr>
        <p:spPr>
          <a:xfrm>
            <a:off x="5861769" y="2003446"/>
            <a:ext cx="817999" cy="0"/>
          </a:xfrm>
          <a:prstGeom prst="straightConnector1">
            <a:avLst/>
          </a:prstGeom>
          <a:noFill/>
          <a:ln w="19050" cap="flat" cmpd="sng" algn="ctr">
            <a:solidFill>
              <a:schemeClr val="tx2"/>
            </a:solidFill>
            <a:prstDash val="solid"/>
            <a:headEnd type="arrow" w="lg" len="med"/>
            <a:tailEnd type="arrow" w="lg" len="med"/>
          </a:ln>
          <a:effectLst/>
        </p:spPr>
      </p:cxnSp>
      <p:grpSp>
        <p:nvGrpSpPr>
          <p:cNvPr id="5" name="Group 4">
            <a:extLst>
              <a:ext uri="{FF2B5EF4-FFF2-40B4-BE49-F238E27FC236}">
                <a16:creationId xmlns:a16="http://schemas.microsoft.com/office/drawing/2014/main" id="{3CEBA848-1E20-40C8-BA06-90CCB3CFDA4E}"/>
              </a:ext>
            </a:extLst>
          </p:cNvPr>
          <p:cNvGrpSpPr/>
          <p:nvPr/>
        </p:nvGrpSpPr>
        <p:grpSpPr>
          <a:xfrm>
            <a:off x="6458470" y="1079317"/>
            <a:ext cx="3068630" cy="1459458"/>
            <a:chOff x="6458470" y="1079317"/>
            <a:chExt cx="3068630" cy="1459458"/>
          </a:xfrm>
        </p:grpSpPr>
        <p:sp>
          <p:nvSpPr>
            <p:cNvPr id="280" name="Rectangle: Rounded Corners 279">
              <a:extLst>
                <a:ext uri="{FF2B5EF4-FFF2-40B4-BE49-F238E27FC236}">
                  <a16:creationId xmlns:a16="http://schemas.microsoft.com/office/drawing/2014/main" id="{68172AAA-0CBE-4D7C-87CD-CD32F88FC034}"/>
                </a:ext>
              </a:extLst>
            </p:cNvPr>
            <p:cNvSpPr/>
            <p:nvPr/>
          </p:nvSpPr>
          <p:spPr bwMode="auto">
            <a:xfrm>
              <a:off x="6842044" y="1470636"/>
              <a:ext cx="2685056" cy="1068139"/>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200" dirty="0">
                  <a:solidFill>
                    <a:schemeClr val="tx2"/>
                  </a:solidFill>
                  <a:latin typeface="+mj-lt"/>
                  <a:cs typeface="Segoe UI" panose="020B0502040204020203" pitchFamily="34" charset="0"/>
                </a:rPr>
                <a:t>Model management</a:t>
              </a:r>
            </a:p>
          </p:txBody>
        </p:sp>
        <p:grpSp>
          <p:nvGrpSpPr>
            <p:cNvPr id="375" name="Group 374">
              <a:extLst>
                <a:ext uri="{FF2B5EF4-FFF2-40B4-BE49-F238E27FC236}">
                  <a16:creationId xmlns:a16="http://schemas.microsoft.com/office/drawing/2014/main" id="{88153B12-4795-4DEA-B082-7474B2EE9407}"/>
                </a:ext>
              </a:extLst>
            </p:cNvPr>
            <p:cNvGrpSpPr/>
            <p:nvPr/>
          </p:nvGrpSpPr>
          <p:grpSpPr>
            <a:xfrm>
              <a:off x="7848599" y="1537634"/>
              <a:ext cx="668485" cy="733698"/>
              <a:chOff x="1441254" y="3281759"/>
              <a:chExt cx="837104" cy="918766"/>
            </a:xfrm>
          </p:grpSpPr>
          <p:sp>
            <p:nvSpPr>
              <p:cNvPr id="376" name="Freeform: Shape 375">
                <a:extLst>
                  <a:ext uri="{FF2B5EF4-FFF2-40B4-BE49-F238E27FC236}">
                    <a16:creationId xmlns:a16="http://schemas.microsoft.com/office/drawing/2014/main" id="{18DF36CB-B375-4928-A56E-F93B16CFBC29}"/>
                  </a:ext>
                </a:extLst>
              </p:cNvPr>
              <p:cNvSpPr/>
              <p:nvPr/>
            </p:nvSpPr>
            <p:spPr>
              <a:xfrm>
                <a:off x="1441254" y="3281759"/>
                <a:ext cx="837104" cy="918766"/>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77" name="Freeform: Shape 376">
                <a:extLst>
                  <a:ext uri="{FF2B5EF4-FFF2-40B4-BE49-F238E27FC236}">
                    <a16:creationId xmlns:a16="http://schemas.microsoft.com/office/drawing/2014/main" id="{901DE0BF-75A6-40F1-AABF-338E31D1E4C8}"/>
                  </a:ext>
                </a:extLst>
              </p:cNvPr>
              <p:cNvSpPr/>
              <p:nvPr/>
            </p:nvSpPr>
            <p:spPr>
              <a:xfrm>
                <a:off x="1441254" y="3357303"/>
                <a:ext cx="837104" cy="20417"/>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78" name="Freeform: Shape 377">
                <a:extLst>
                  <a:ext uri="{FF2B5EF4-FFF2-40B4-BE49-F238E27FC236}">
                    <a16:creationId xmlns:a16="http://schemas.microsoft.com/office/drawing/2014/main" id="{40F0025F-3090-4D45-BDBD-A99E5CC11588}"/>
                  </a:ext>
                </a:extLst>
              </p:cNvPr>
              <p:cNvSpPr/>
              <p:nvPr/>
            </p:nvSpPr>
            <p:spPr>
              <a:xfrm>
                <a:off x="2129315"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79" name="Freeform: Shape 378">
                <a:extLst>
                  <a:ext uri="{FF2B5EF4-FFF2-40B4-BE49-F238E27FC236}">
                    <a16:creationId xmlns:a16="http://schemas.microsoft.com/office/drawing/2014/main" id="{E29C63EF-9750-4754-B2DC-6D7FBAFBDC03}"/>
                  </a:ext>
                </a:extLst>
              </p:cNvPr>
              <p:cNvSpPr/>
              <p:nvPr/>
            </p:nvSpPr>
            <p:spPr>
              <a:xfrm>
                <a:off x="2170150"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0" name="Freeform: Shape 379">
                <a:extLst>
                  <a:ext uri="{FF2B5EF4-FFF2-40B4-BE49-F238E27FC236}">
                    <a16:creationId xmlns:a16="http://schemas.microsoft.com/office/drawing/2014/main" id="{C424414C-535A-474C-B3C7-5146F0D7CC69}"/>
                  </a:ext>
                </a:extLst>
              </p:cNvPr>
              <p:cNvSpPr/>
              <p:nvPr/>
            </p:nvSpPr>
            <p:spPr>
              <a:xfrm>
                <a:off x="2211001" y="3316467"/>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1" name="Freeform: Shape 380">
                <a:extLst>
                  <a:ext uri="{FF2B5EF4-FFF2-40B4-BE49-F238E27FC236}">
                    <a16:creationId xmlns:a16="http://schemas.microsoft.com/office/drawing/2014/main" id="{C9D28198-5454-466E-8C0B-EACD0639CB22}"/>
                  </a:ext>
                </a:extLst>
              </p:cNvPr>
              <p:cNvSpPr/>
              <p:nvPr/>
            </p:nvSpPr>
            <p:spPr>
              <a:xfrm>
                <a:off x="1498437" y="3690178"/>
                <a:ext cx="714602" cy="440929"/>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2" name="Freeform: Shape 381">
                <a:extLst>
                  <a:ext uri="{FF2B5EF4-FFF2-40B4-BE49-F238E27FC236}">
                    <a16:creationId xmlns:a16="http://schemas.microsoft.com/office/drawing/2014/main" id="{3DED789C-DCA5-472B-97EA-88508C10EA13}"/>
                  </a:ext>
                </a:extLst>
              </p:cNvPr>
              <p:cNvSpPr/>
              <p:nvPr/>
            </p:nvSpPr>
            <p:spPr>
              <a:xfrm>
                <a:off x="1516812" y="3396118"/>
                <a:ext cx="714600" cy="224589"/>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3" name="Freeform: Shape 382">
                <a:extLst>
                  <a:ext uri="{FF2B5EF4-FFF2-40B4-BE49-F238E27FC236}">
                    <a16:creationId xmlns:a16="http://schemas.microsoft.com/office/drawing/2014/main" id="{57197C6D-977B-445F-8A07-CFC824D969FA}"/>
                  </a:ext>
                </a:extLst>
              </p:cNvPr>
              <p:cNvSpPr/>
              <p:nvPr/>
            </p:nvSpPr>
            <p:spPr>
              <a:xfrm>
                <a:off x="1494367" y="3555370"/>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4" name="Freeform: Shape 383">
                <a:extLst>
                  <a:ext uri="{FF2B5EF4-FFF2-40B4-BE49-F238E27FC236}">
                    <a16:creationId xmlns:a16="http://schemas.microsoft.com/office/drawing/2014/main" id="{C4D530EF-875C-47ED-A2B0-C98FD0E17993}"/>
                  </a:ext>
                </a:extLst>
              </p:cNvPr>
              <p:cNvSpPr/>
              <p:nvPr/>
            </p:nvSpPr>
            <p:spPr>
              <a:xfrm>
                <a:off x="1547452"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5" name="Freeform: Shape 384">
                <a:extLst>
                  <a:ext uri="{FF2B5EF4-FFF2-40B4-BE49-F238E27FC236}">
                    <a16:creationId xmlns:a16="http://schemas.microsoft.com/office/drawing/2014/main" id="{3C892529-712E-438A-B812-421CF76E64EF}"/>
                  </a:ext>
                </a:extLst>
              </p:cNvPr>
              <p:cNvSpPr/>
              <p:nvPr/>
            </p:nvSpPr>
            <p:spPr>
              <a:xfrm>
                <a:off x="1614828"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6" name="Freeform: Shape 385">
                <a:extLst>
                  <a:ext uri="{FF2B5EF4-FFF2-40B4-BE49-F238E27FC236}">
                    <a16:creationId xmlns:a16="http://schemas.microsoft.com/office/drawing/2014/main" id="{6035FC24-4C9B-4D48-95D6-684245A10CA4}"/>
                  </a:ext>
                </a:extLst>
              </p:cNvPr>
              <p:cNvSpPr/>
              <p:nvPr/>
            </p:nvSpPr>
            <p:spPr>
              <a:xfrm>
                <a:off x="168220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7" name="Freeform: Shape 386">
                <a:extLst>
                  <a:ext uri="{FF2B5EF4-FFF2-40B4-BE49-F238E27FC236}">
                    <a16:creationId xmlns:a16="http://schemas.microsoft.com/office/drawing/2014/main" id="{5783085D-C021-438A-A0AD-28A1D3BE8F0F}"/>
                  </a:ext>
                </a:extLst>
              </p:cNvPr>
              <p:cNvSpPr/>
              <p:nvPr/>
            </p:nvSpPr>
            <p:spPr>
              <a:xfrm>
                <a:off x="174958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8" name="Freeform: Shape 387">
                <a:extLst>
                  <a:ext uri="{FF2B5EF4-FFF2-40B4-BE49-F238E27FC236}">
                    <a16:creationId xmlns:a16="http://schemas.microsoft.com/office/drawing/2014/main" id="{1F0B7B8E-5DF9-4143-B29B-D211805EE9ED}"/>
                  </a:ext>
                </a:extLst>
              </p:cNvPr>
              <p:cNvSpPr/>
              <p:nvPr/>
            </p:nvSpPr>
            <p:spPr>
              <a:xfrm>
                <a:off x="1816960"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9" name="Freeform: Shape 388">
                <a:extLst>
                  <a:ext uri="{FF2B5EF4-FFF2-40B4-BE49-F238E27FC236}">
                    <a16:creationId xmlns:a16="http://schemas.microsoft.com/office/drawing/2014/main" id="{7A819320-62B8-47C4-A5C1-8AD20AB10F89}"/>
                  </a:ext>
                </a:extLst>
              </p:cNvPr>
              <p:cNvSpPr/>
              <p:nvPr/>
            </p:nvSpPr>
            <p:spPr>
              <a:xfrm>
                <a:off x="1882295"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0" name="Freeform: Shape 389">
                <a:extLst>
                  <a:ext uri="{FF2B5EF4-FFF2-40B4-BE49-F238E27FC236}">
                    <a16:creationId xmlns:a16="http://schemas.microsoft.com/office/drawing/2014/main" id="{A418B125-D8B6-4437-94A8-23C5606C99AE}"/>
                  </a:ext>
                </a:extLst>
              </p:cNvPr>
              <p:cNvSpPr/>
              <p:nvPr/>
            </p:nvSpPr>
            <p:spPr>
              <a:xfrm>
                <a:off x="1949671"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1" name="Freeform: Shape 390">
                <a:extLst>
                  <a:ext uri="{FF2B5EF4-FFF2-40B4-BE49-F238E27FC236}">
                    <a16:creationId xmlns:a16="http://schemas.microsoft.com/office/drawing/2014/main" id="{B7ED4AA7-1CFE-4744-AC7A-4BA2EE6C376E}"/>
                  </a:ext>
                </a:extLst>
              </p:cNvPr>
              <p:cNvSpPr/>
              <p:nvPr/>
            </p:nvSpPr>
            <p:spPr>
              <a:xfrm>
                <a:off x="2017047"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2" name="Freeform: Shape 391">
                <a:extLst>
                  <a:ext uri="{FF2B5EF4-FFF2-40B4-BE49-F238E27FC236}">
                    <a16:creationId xmlns:a16="http://schemas.microsoft.com/office/drawing/2014/main" id="{1C6F0527-DFC0-4CF8-9D0B-37BCC42F0D9F}"/>
                  </a:ext>
                </a:extLst>
              </p:cNvPr>
              <p:cNvSpPr/>
              <p:nvPr/>
            </p:nvSpPr>
            <p:spPr>
              <a:xfrm>
                <a:off x="2084425" y="3596245"/>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3" name="Freeform: Shape 392">
                <a:extLst>
                  <a:ext uri="{FF2B5EF4-FFF2-40B4-BE49-F238E27FC236}">
                    <a16:creationId xmlns:a16="http://schemas.microsoft.com/office/drawing/2014/main" id="{A1B55B73-5B77-4536-9CBD-D2168F09EFDE}"/>
                  </a:ext>
                </a:extLst>
              </p:cNvPr>
              <p:cNvSpPr/>
              <p:nvPr/>
            </p:nvSpPr>
            <p:spPr>
              <a:xfrm>
                <a:off x="2151812" y="3596243"/>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4" name="Freeform: Shape 393">
                <a:extLst>
                  <a:ext uri="{FF2B5EF4-FFF2-40B4-BE49-F238E27FC236}">
                    <a16:creationId xmlns:a16="http://schemas.microsoft.com/office/drawing/2014/main" id="{2836F395-AABC-4BA0-A87A-89BBEC17C32F}"/>
                  </a:ext>
                </a:extLst>
              </p:cNvPr>
              <p:cNvSpPr/>
              <p:nvPr/>
            </p:nvSpPr>
            <p:spPr>
              <a:xfrm>
                <a:off x="1494416" y="3512555"/>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5" name="Freeform: Shape 394">
                <a:extLst>
                  <a:ext uri="{FF2B5EF4-FFF2-40B4-BE49-F238E27FC236}">
                    <a16:creationId xmlns:a16="http://schemas.microsoft.com/office/drawing/2014/main" id="{91F14576-DC85-4194-86A8-8E2C8CDBFE84}"/>
                  </a:ext>
                </a:extLst>
              </p:cNvPr>
              <p:cNvSpPr/>
              <p:nvPr/>
            </p:nvSpPr>
            <p:spPr>
              <a:xfrm>
                <a:off x="1494442" y="3469666"/>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6" name="Freeform: Shape 395">
                <a:extLst>
                  <a:ext uri="{FF2B5EF4-FFF2-40B4-BE49-F238E27FC236}">
                    <a16:creationId xmlns:a16="http://schemas.microsoft.com/office/drawing/2014/main" id="{94D45271-743C-4221-A1E7-AD8783D6800E}"/>
                  </a:ext>
                </a:extLst>
              </p:cNvPr>
              <p:cNvSpPr/>
              <p:nvPr/>
            </p:nvSpPr>
            <p:spPr>
              <a:xfrm>
                <a:off x="1494390" y="3426687"/>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397" name="Straight Connector 396">
                <a:extLst>
                  <a:ext uri="{FF2B5EF4-FFF2-40B4-BE49-F238E27FC236}">
                    <a16:creationId xmlns:a16="http://schemas.microsoft.com/office/drawing/2014/main" id="{5227D8CD-ED94-46D9-9724-83AA6E2AA62A}"/>
                  </a:ext>
                </a:extLst>
              </p:cNvPr>
              <p:cNvCxnSpPr>
                <a:cxnSpLocks/>
              </p:cNvCxnSpPr>
              <p:nvPr/>
            </p:nvCxnSpPr>
            <p:spPr>
              <a:xfrm>
                <a:off x="1567869" y="3744714"/>
                <a:ext cx="76031" cy="0"/>
              </a:xfrm>
              <a:prstGeom prst="line">
                <a:avLst/>
              </a:prstGeom>
              <a:noFill/>
              <a:ln w="12700" cap="flat" cmpd="sng" algn="ctr">
                <a:solidFill>
                  <a:schemeClr val="tx1"/>
                </a:solidFill>
                <a:prstDash val="solid"/>
                <a:headEnd type="none"/>
                <a:tailEnd type="none"/>
              </a:ln>
              <a:effectLst/>
            </p:spPr>
          </p:cxnSp>
          <p:cxnSp>
            <p:nvCxnSpPr>
              <p:cNvPr id="398" name="Straight Connector 397">
                <a:extLst>
                  <a:ext uri="{FF2B5EF4-FFF2-40B4-BE49-F238E27FC236}">
                    <a16:creationId xmlns:a16="http://schemas.microsoft.com/office/drawing/2014/main" id="{013ED147-624C-4C4A-B56D-10843C43796A}"/>
                  </a:ext>
                </a:extLst>
              </p:cNvPr>
              <p:cNvCxnSpPr>
                <a:cxnSpLocks/>
              </p:cNvCxnSpPr>
              <p:nvPr/>
            </p:nvCxnSpPr>
            <p:spPr>
              <a:xfrm>
                <a:off x="1567869" y="3806458"/>
                <a:ext cx="148824" cy="0"/>
              </a:xfrm>
              <a:prstGeom prst="line">
                <a:avLst/>
              </a:prstGeom>
              <a:noFill/>
              <a:ln w="12700" cap="flat" cmpd="sng" algn="ctr">
                <a:solidFill>
                  <a:schemeClr val="tx1"/>
                </a:solidFill>
                <a:prstDash val="solid"/>
                <a:headEnd type="none"/>
                <a:tailEnd type="none"/>
              </a:ln>
              <a:effectLst/>
            </p:spPr>
          </p:cxnSp>
          <p:cxnSp>
            <p:nvCxnSpPr>
              <p:cNvPr id="399" name="Straight Connector 398">
                <a:extLst>
                  <a:ext uri="{FF2B5EF4-FFF2-40B4-BE49-F238E27FC236}">
                    <a16:creationId xmlns:a16="http://schemas.microsoft.com/office/drawing/2014/main" id="{F3AC3D2E-DBA0-46B0-9A0A-14C747BD39B7}"/>
                  </a:ext>
                </a:extLst>
              </p:cNvPr>
              <p:cNvCxnSpPr>
                <a:cxnSpLocks/>
              </p:cNvCxnSpPr>
              <p:nvPr/>
            </p:nvCxnSpPr>
            <p:spPr>
              <a:xfrm>
                <a:off x="1727354" y="3806458"/>
                <a:ext cx="89063" cy="0"/>
              </a:xfrm>
              <a:prstGeom prst="line">
                <a:avLst/>
              </a:prstGeom>
              <a:noFill/>
              <a:ln w="12700" cap="flat" cmpd="sng" algn="ctr">
                <a:solidFill>
                  <a:schemeClr val="tx1"/>
                </a:solidFill>
                <a:prstDash val="solid"/>
                <a:headEnd type="none"/>
                <a:tailEnd type="none"/>
              </a:ln>
              <a:effectLst/>
            </p:spPr>
          </p:cxnSp>
          <p:cxnSp>
            <p:nvCxnSpPr>
              <p:cNvPr id="400" name="Straight Connector 399">
                <a:extLst>
                  <a:ext uri="{FF2B5EF4-FFF2-40B4-BE49-F238E27FC236}">
                    <a16:creationId xmlns:a16="http://schemas.microsoft.com/office/drawing/2014/main" id="{EBF8F782-2140-4915-90CB-5DF3929DA78A}"/>
                  </a:ext>
                </a:extLst>
              </p:cNvPr>
              <p:cNvCxnSpPr>
                <a:cxnSpLocks/>
              </p:cNvCxnSpPr>
              <p:nvPr/>
            </p:nvCxnSpPr>
            <p:spPr>
              <a:xfrm>
                <a:off x="1567869" y="3852324"/>
                <a:ext cx="218515" cy="0"/>
              </a:xfrm>
              <a:prstGeom prst="line">
                <a:avLst/>
              </a:prstGeom>
              <a:noFill/>
              <a:ln w="12700" cap="flat" cmpd="sng" algn="ctr">
                <a:solidFill>
                  <a:schemeClr val="tx1"/>
                </a:solidFill>
                <a:prstDash val="solid"/>
                <a:headEnd type="none"/>
                <a:tailEnd type="none"/>
              </a:ln>
              <a:effectLst/>
            </p:spPr>
          </p:cxnSp>
          <p:cxnSp>
            <p:nvCxnSpPr>
              <p:cNvPr id="401" name="Straight Connector 400">
                <a:extLst>
                  <a:ext uri="{FF2B5EF4-FFF2-40B4-BE49-F238E27FC236}">
                    <a16:creationId xmlns:a16="http://schemas.microsoft.com/office/drawing/2014/main" id="{9F7ADFAF-5A8C-4FD7-8A86-F5EA7109265A}"/>
                  </a:ext>
                </a:extLst>
              </p:cNvPr>
              <p:cNvCxnSpPr>
                <a:cxnSpLocks/>
              </p:cNvCxnSpPr>
              <p:nvPr/>
            </p:nvCxnSpPr>
            <p:spPr>
              <a:xfrm>
                <a:off x="1835153" y="3852324"/>
                <a:ext cx="89063" cy="0"/>
              </a:xfrm>
              <a:prstGeom prst="line">
                <a:avLst/>
              </a:prstGeom>
              <a:noFill/>
              <a:ln w="12700" cap="flat" cmpd="sng" algn="ctr">
                <a:solidFill>
                  <a:schemeClr val="tx1"/>
                </a:solidFill>
                <a:prstDash val="solid"/>
                <a:headEnd type="none"/>
                <a:tailEnd type="none"/>
              </a:ln>
              <a:effectLst/>
            </p:spPr>
          </p:cxnSp>
          <p:cxnSp>
            <p:nvCxnSpPr>
              <p:cNvPr id="402" name="Straight Connector 401">
                <a:extLst>
                  <a:ext uri="{FF2B5EF4-FFF2-40B4-BE49-F238E27FC236}">
                    <a16:creationId xmlns:a16="http://schemas.microsoft.com/office/drawing/2014/main" id="{13D9F1D2-9444-47DB-8EA9-54C9FE152B47}"/>
                  </a:ext>
                </a:extLst>
              </p:cNvPr>
              <p:cNvCxnSpPr>
                <a:cxnSpLocks/>
              </p:cNvCxnSpPr>
              <p:nvPr/>
            </p:nvCxnSpPr>
            <p:spPr>
              <a:xfrm>
                <a:off x="1567869" y="3914067"/>
                <a:ext cx="90099" cy="0"/>
              </a:xfrm>
              <a:prstGeom prst="line">
                <a:avLst/>
              </a:prstGeom>
              <a:noFill/>
              <a:ln w="12700" cap="flat" cmpd="sng" algn="ctr">
                <a:solidFill>
                  <a:schemeClr val="tx1"/>
                </a:solidFill>
                <a:prstDash val="solid"/>
                <a:headEnd type="none"/>
                <a:tailEnd type="none"/>
              </a:ln>
              <a:effectLst/>
            </p:spPr>
          </p:cxnSp>
          <p:cxnSp>
            <p:nvCxnSpPr>
              <p:cNvPr id="403" name="Straight Connector 402">
                <a:extLst>
                  <a:ext uri="{FF2B5EF4-FFF2-40B4-BE49-F238E27FC236}">
                    <a16:creationId xmlns:a16="http://schemas.microsoft.com/office/drawing/2014/main" id="{B8F94EBD-C7DB-48F8-B031-EF8186326E3D}"/>
                  </a:ext>
                </a:extLst>
              </p:cNvPr>
              <p:cNvCxnSpPr>
                <a:cxnSpLocks/>
              </p:cNvCxnSpPr>
              <p:nvPr/>
            </p:nvCxnSpPr>
            <p:spPr>
              <a:xfrm>
                <a:off x="1668324" y="3914067"/>
                <a:ext cx="213478" cy="0"/>
              </a:xfrm>
              <a:prstGeom prst="line">
                <a:avLst/>
              </a:prstGeom>
              <a:noFill/>
              <a:ln w="12700" cap="flat" cmpd="sng" algn="ctr">
                <a:solidFill>
                  <a:schemeClr val="tx1"/>
                </a:solidFill>
                <a:prstDash val="solid"/>
                <a:headEnd type="none"/>
                <a:tailEnd type="none"/>
              </a:ln>
              <a:effectLst/>
            </p:spPr>
          </p:cxnSp>
          <p:cxnSp>
            <p:nvCxnSpPr>
              <p:cNvPr id="404" name="Straight Connector 403">
                <a:extLst>
                  <a:ext uri="{FF2B5EF4-FFF2-40B4-BE49-F238E27FC236}">
                    <a16:creationId xmlns:a16="http://schemas.microsoft.com/office/drawing/2014/main" id="{E784E198-1388-46D2-9673-FDFEC0E3E6E7}"/>
                  </a:ext>
                </a:extLst>
              </p:cNvPr>
              <p:cNvCxnSpPr>
                <a:cxnSpLocks/>
              </p:cNvCxnSpPr>
              <p:nvPr/>
            </p:nvCxnSpPr>
            <p:spPr>
              <a:xfrm flipV="1">
                <a:off x="1567869" y="4079894"/>
                <a:ext cx="148824" cy="0"/>
              </a:xfrm>
              <a:prstGeom prst="line">
                <a:avLst/>
              </a:prstGeom>
              <a:noFill/>
              <a:ln w="12700" cap="flat" cmpd="sng" algn="ctr">
                <a:solidFill>
                  <a:schemeClr val="tx1"/>
                </a:solidFill>
                <a:prstDash val="solid"/>
                <a:headEnd type="none"/>
                <a:tailEnd type="none"/>
              </a:ln>
              <a:effectLst/>
            </p:spPr>
          </p:cxnSp>
          <p:cxnSp>
            <p:nvCxnSpPr>
              <p:cNvPr id="405" name="Straight Connector 404">
                <a:extLst>
                  <a:ext uri="{FF2B5EF4-FFF2-40B4-BE49-F238E27FC236}">
                    <a16:creationId xmlns:a16="http://schemas.microsoft.com/office/drawing/2014/main" id="{CED42A23-0A81-4456-AFCF-06BBD39D0CAD}"/>
                  </a:ext>
                </a:extLst>
              </p:cNvPr>
              <p:cNvCxnSpPr>
                <a:cxnSpLocks/>
              </p:cNvCxnSpPr>
              <p:nvPr/>
            </p:nvCxnSpPr>
            <p:spPr>
              <a:xfrm flipV="1">
                <a:off x="1727354" y="4079894"/>
                <a:ext cx="89063" cy="0"/>
              </a:xfrm>
              <a:prstGeom prst="line">
                <a:avLst/>
              </a:prstGeom>
              <a:noFill/>
              <a:ln w="12700" cap="flat" cmpd="sng" algn="ctr">
                <a:solidFill>
                  <a:schemeClr val="tx1"/>
                </a:solidFill>
                <a:prstDash val="solid"/>
                <a:headEnd type="none"/>
                <a:tailEnd type="none"/>
              </a:ln>
              <a:effectLst/>
            </p:spPr>
          </p:cxnSp>
          <p:cxnSp>
            <p:nvCxnSpPr>
              <p:cNvPr id="406" name="Straight Connector 405">
                <a:extLst>
                  <a:ext uri="{FF2B5EF4-FFF2-40B4-BE49-F238E27FC236}">
                    <a16:creationId xmlns:a16="http://schemas.microsoft.com/office/drawing/2014/main" id="{9B0D6F98-274B-4300-96F0-A3D273DE2838}"/>
                  </a:ext>
                </a:extLst>
              </p:cNvPr>
              <p:cNvCxnSpPr>
                <a:cxnSpLocks/>
              </p:cNvCxnSpPr>
              <p:nvPr/>
            </p:nvCxnSpPr>
            <p:spPr>
              <a:xfrm flipV="1">
                <a:off x="1567869" y="4034027"/>
                <a:ext cx="218515" cy="0"/>
              </a:xfrm>
              <a:prstGeom prst="line">
                <a:avLst/>
              </a:prstGeom>
              <a:noFill/>
              <a:ln w="12700" cap="flat" cmpd="sng" algn="ctr">
                <a:solidFill>
                  <a:schemeClr val="tx1"/>
                </a:solidFill>
                <a:prstDash val="solid"/>
                <a:headEnd type="none"/>
                <a:tailEnd type="none"/>
              </a:ln>
              <a:effectLst/>
            </p:spPr>
          </p:cxnSp>
          <p:cxnSp>
            <p:nvCxnSpPr>
              <p:cNvPr id="407" name="Straight Connector 406">
                <a:extLst>
                  <a:ext uri="{FF2B5EF4-FFF2-40B4-BE49-F238E27FC236}">
                    <a16:creationId xmlns:a16="http://schemas.microsoft.com/office/drawing/2014/main" id="{79EDA5FE-EF7A-496D-BF24-C6E194CF6F22}"/>
                  </a:ext>
                </a:extLst>
              </p:cNvPr>
              <p:cNvCxnSpPr>
                <a:cxnSpLocks/>
              </p:cNvCxnSpPr>
              <p:nvPr/>
            </p:nvCxnSpPr>
            <p:spPr>
              <a:xfrm flipV="1">
                <a:off x="1818897" y="4034027"/>
                <a:ext cx="89063" cy="0"/>
              </a:xfrm>
              <a:prstGeom prst="line">
                <a:avLst/>
              </a:prstGeom>
              <a:noFill/>
              <a:ln w="12700" cap="flat" cmpd="sng" algn="ctr">
                <a:solidFill>
                  <a:schemeClr val="tx1"/>
                </a:solidFill>
                <a:prstDash val="solid"/>
                <a:headEnd type="none"/>
                <a:tailEnd type="none"/>
              </a:ln>
              <a:effectLst/>
            </p:spPr>
          </p:cxnSp>
          <p:cxnSp>
            <p:nvCxnSpPr>
              <p:cNvPr id="408" name="Straight Connector 407">
                <a:extLst>
                  <a:ext uri="{FF2B5EF4-FFF2-40B4-BE49-F238E27FC236}">
                    <a16:creationId xmlns:a16="http://schemas.microsoft.com/office/drawing/2014/main" id="{2CB39A9C-32C2-4B2F-B587-A32D3E09777B}"/>
                  </a:ext>
                </a:extLst>
              </p:cNvPr>
              <p:cNvCxnSpPr>
                <a:cxnSpLocks/>
              </p:cNvCxnSpPr>
              <p:nvPr/>
            </p:nvCxnSpPr>
            <p:spPr>
              <a:xfrm flipV="1">
                <a:off x="1627197" y="3972283"/>
                <a:ext cx="90099" cy="0"/>
              </a:xfrm>
              <a:prstGeom prst="line">
                <a:avLst/>
              </a:prstGeom>
              <a:noFill/>
              <a:ln w="12700" cap="flat" cmpd="sng" algn="ctr">
                <a:solidFill>
                  <a:schemeClr val="tx1"/>
                </a:solidFill>
                <a:prstDash val="solid"/>
                <a:headEnd type="none"/>
                <a:tailEnd type="none"/>
              </a:ln>
              <a:effectLst/>
            </p:spPr>
          </p:cxnSp>
          <p:cxnSp>
            <p:nvCxnSpPr>
              <p:cNvPr id="409" name="Straight Connector 408">
                <a:extLst>
                  <a:ext uri="{FF2B5EF4-FFF2-40B4-BE49-F238E27FC236}">
                    <a16:creationId xmlns:a16="http://schemas.microsoft.com/office/drawing/2014/main" id="{C196FF49-153C-4DE3-A43D-3FD3B7B331C2}"/>
                  </a:ext>
                </a:extLst>
              </p:cNvPr>
              <p:cNvCxnSpPr>
                <a:cxnSpLocks/>
              </p:cNvCxnSpPr>
              <p:nvPr/>
            </p:nvCxnSpPr>
            <p:spPr>
              <a:xfrm flipV="1">
                <a:off x="1740047" y="3972283"/>
                <a:ext cx="213478" cy="0"/>
              </a:xfrm>
              <a:prstGeom prst="line">
                <a:avLst/>
              </a:prstGeom>
              <a:noFill/>
              <a:ln w="12700" cap="flat" cmpd="sng" algn="ctr">
                <a:solidFill>
                  <a:schemeClr val="tx1"/>
                </a:solidFill>
                <a:prstDash val="solid"/>
                <a:headEnd type="none"/>
                <a:tailEnd type="none"/>
              </a:ln>
              <a:effectLst/>
            </p:spPr>
          </p:cxnSp>
          <p:cxnSp>
            <p:nvCxnSpPr>
              <p:cNvPr id="410" name="Straight Connector 409">
                <a:extLst>
                  <a:ext uri="{FF2B5EF4-FFF2-40B4-BE49-F238E27FC236}">
                    <a16:creationId xmlns:a16="http://schemas.microsoft.com/office/drawing/2014/main" id="{11FAF3F1-F2FD-477B-9099-CB2F66CEBEFD}"/>
                  </a:ext>
                </a:extLst>
              </p:cNvPr>
              <p:cNvCxnSpPr>
                <a:cxnSpLocks/>
              </p:cNvCxnSpPr>
              <p:nvPr/>
            </p:nvCxnSpPr>
            <p:spPr>
              <a:xfrm>
                <a:off x="1916549" y="3914067"/>
                <a:ext cx="213478" cy="0"/>
              </a:xfrm>
              <a:prstGeom prst="line">
                <a:avLst/>
              </a:prstGeom>
              <a:noFill/>
              <a:ln w="12700" cap="flat" cmpd="sng" algn="ctr">
                <a:solidFill>
                  <a:schemeClr val="tx1"/>
                </a:solidFill>
                <a:prstDash val="solid"/>
                <a:headEnd type="none"/>
                <a:tailEnd type="none"/>
              </a:ln>
              <a:effectLst/>
            </p:spPr>
          </p:cxnSp>
          <p:cxnSp>
            <p:nvCxnSpPr>
              <p:cNvPr id="411" name="Straight Connector 410">
                <a:extLst>
                  <a:ext uri="{FF2B5EF4-FFF2-40B4-BE49-F238E27FC236}">
                    <a16:creationId xmlns:a16="http://schemas.microsoft.com/office/drawing/2014/main" id="{C7FCC049-B371-4FBD-B74E-C484DE9F374D}"/>
                  </a:ext>
                </a:extLst>
              </p:cNvPr>
              <p:cNvCxnSpPr>
                <a:cxnSpLocks/>
              </p:cNvCxnSpPr>
              <p:nvPr/>
            </p:nvCxnSpPr>
            <p:spPr>
              <a:xfrm flipV="1">
                <a:off x="1935460" y="4034027"/>
                <a:ext cx="89063" cy="0"/>
              </a:xfrm>
              <a:prstGeom prst="line">
                <a:avLst/>
              </a:prstGeom>
              <a:noFill/>
              <a:ln w="12700" cap="flat" cmpd="sng" algn="ctr">
                <a:solidFill>
                  <a:schemeClr val="tx1"/>
                </a:solidFill>
                <a:prstDash val="solid"/>
                <a:headEnd type="none"/>
                <a:tailEnd type="none"/>
              </a:ln>
              <a:effectLst/>
            </p:spPr>
          </p:cxnSp>
          <p:cxnSp>
            <p:nvCxnSpPr>
              <p:cNvPr id="412" name="Straight Connector 411">
                <a:extLst>
                  <a:ext uri="{FF2B5EF4-FFF2-40B4-BE49-F238E27FC236}">
                    <a16:creationId xmlns:a16="http://schemas.microsoft.com/office/drawing/2014/main" id="{7F7FF8DF-6469-4FEC-8549-77D84B08E3F1}"/>
                  </a:ext>
                </a:extLst>
              </p:cNvPr>
              <p:cNvCxnSpPr>
                <a:cxnSpLocks/>
              </p:cNvCxnSpPr>
              <p:nvPr/>
            </p:nvCxnSpPr>
            <p:spPr>
              <a:xfrm flipV="1">
                <a:off x="2050461" y="4034027"/>
                <a:ext cx="89063" cy="0"/>
              </a:xfrm>
              <a:prstGeom prst="line">
                <a:avLst/>
              </a:prstGeom>
              <a:noFill/>
              <a:ln w="12700" cap="flat" cmpd="sng" algn="ctr">
                <a:solidFill>
                  <a:schemeClr val="tx1"/>
                </a:solidFill>
                <a:prstDash val="solid"/>
                <a:headEnd type="none"/>
                <a:tailEnd type="none"/>
              </a:ln>
              <a:effectLst/>
            </p:spPr>
          </p:cxnSp>
          <p:cxnSp>
            <p:nvCxnSpPr>
              <p:cNvPr id="413" name="Straight Connector 412">
                <a:extLst>
                  <a:ext uri="{FF2B5EF4-FFF2-40B4-BE49-F238E27FC236}">
                    <a16:creationId xmlns:a16="http://schemas.microsoft.com/office/drawing/2014/main" id="{EFE03099-6BBC-46E1-959A-9071A0AA9C9A}"/>
                  </a:ext>
                </a:extLst>
              </p:cNvPr>
              <p:cNvCxnSpPr>
                <a:cxnSpLocks/>
              </p:cNvCxnSpPr>
              <p:nvPr/>
            </p:nvCxnSpPr>
            <p:spPr>
              <a:xfrm>
                <a:off x="1964583" y="3806458"/>
                <a:ext cx="89063" cy="0"/>
              </a:xfrm>
              <a:prstGeom prst="line">
                <a:avLst/>
              </a:prstGeom>
              <a:noFill/>
              <a:ln w="12700" cap="flat" cmpd="sng" algn="ctr">
                <a:solidFill>
                  <a:schemeClr val="tx1"/>
                </a:solidFill>
                <a:prstDash val="solid"/>
                <a:headEnd type="none"/>
                <a:tailEnd type="none"/>
              </a:ln>
              <a:effectLst/>
            </p:spPr>
          </p:cxnSp>
          <p:cxnSp>
            <p:nvCxnSpPr>
              <p:cNvPr id="414" name="Straight Connector 413">
                <a:extLst>
                  <a:ext uri="{FF2B5EF4-FFF2-40B4-BE49-F238E27FC236}">
                    <a16:creationId xmlns:a16="http://schemas.microsoft.com/office/drawing/2014/main" id="{CDDF261D-502F-4E3B-ACEE-9E8641B831A3}"/>
                  </a:ext>
                </a:extLst>
              </p:cNvPr>
              <p:cNvCxnSpPr>
                <a:cxnSpLocks/>
              </p:cNvCxnSpPr>
              <p:nvPr/>
            </p:nvCxnSpPr>
            <p:spPr>
              <a:xfrm>
                <a:off x="1976458" y="3852324"/>
                <a:ext cx="163065" cy="0"/>
              </a:xfrm>
              <a:prstGeom prst="line">
                <a:avLst/>
              </a:prstGeom>
              <a:noFill/>
              <a:ln w="12700" cap="flat" cmpd="sng" algn="ctr">
                <a:solidFill>
                  <a:schemeClr val="tx1"/>
                </a:solidFill>
                <a:prstDash val="solid"/>
                <a:headEnd type="none"/>
                <a:tailEnd type="none"/>
              </a:ln>
              <a:effectLst/>
            </p:spPr>
          </p:cxnSp>
          <p:sp>
            <p:nvSpPr>
              <p:cNvPr id="415" name="Freeform: Shape 414">
                <a:extLst>
                  <a:ext uri="{FF2B5EF4-FFF2-40B4-BE49-F238E27FC236}">
                    <a16:creationId xmlns:a16="http://schemas.microsoft.com/office/drawing/2014/main" id="{08941D76-1A42-4BBC-9EB2-D1C425AD3048}"/>
                  </a:ext>
                </a:extLst>
              </p:cNvPr>
              <p:cNvSpPr/>
              <p:nvPr/>
            </p:nvSpPr>
            <p:spPr bwMode="auto">
              <a:xfrm>
                <a:off x="1565486" y="3454466"/>
                <a:ext cx="636270" cy="110490"/>
              </a:xfrm>
              <a:custGeom>
                <a:avLst/>
                <a:gdLst>
                  <a:gd name="connsiteX0" fmla="*/ 0 w 636270"/>
                  <a:gd name="connsiteY0" fmla="*/ 87630 h 110490"/>
                  <a:gd name="connsiteX1" fmla="*/ 112395 w 636270"/>
                  <a:gd name="connsiteY1" fmla="*/ 7620 h 110490"/>
                  <a:gd name="connsiteX2" fmla="*/ 165735 w 636270"/>
                  <a:gd name="connsiteY2" fmla="*/ 74295 h 110490"/>
                  <a:gd name="connsiteX3" fmla="*/ 192405 w 636270"/>
                  <a:gd name="connsiteY3" fmla="*/ 57150 h 110490"/>
                  <a:gd name="connsiteX4" fmla="*/ 219075 w 636270"/>
                  <a:gd name="connsiteY4" fmla="*/ 99060 h 110490"/>
                  <a:gd name="connsiteX5" fmla="*/ 329565 w 636270"/>
                  <a:gd name="connsiteY5" fmla="*/ 11430 h 110490"/>
                  <a:gd name="connsiteX6" fmla="*/ 365760 w 636270"/>
                  <a:gd name="connsiteY6" fmla="*/ 53340 h 110490"/>
                  <a:gd name="connsiteX7" fmla="*/ 394335 w 636270"/>
                  <a:gd name="connsiteY7" fmla="*/ 36195 h 110490"/>
                  <a:gd name="connsiteX8" fmla="*/ 451485 w 636270"/>
                  <a:gd name="connsiteY8" fmla="*/ 110490 h 110490"/>
                  <a:gd name="connsiteX9" fmla="*/ 634365 w 636270"/>
                  <a:gd name="connsiteY9" fmla="*/ 0 h 110490"/>
                  <a:gd name="connsiteX10" fmla="*/ 636270 w 636270"/>
                  <a:gd name="connsiteY10" fmla="*/ 0 h 1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6270" h="110490">
                    <a:moveTo>
                      <a:pt x="0" y="87630"/>
                    </a:moveTo>
                    <a:lnTo>
                      <a:pt x="112395" y="7620"/>
                    </a:lnTo>
                    <a:lnTo>
                      <a:pt x="165735" y="74295"/>
                    </a:lnTo>
                    <a:lnTo>
                      <a:pt x="192405" y="57150"/>
                    </a:lnTo>
                    <a:lnTo>
                      <a:pt x="219075" y="99060"/>
                    </a:lnTo>
                    <a:lnTo>
                      <a:pt x="329565" y="11430"/>
                    </a:lnTo>
                    <a:lnTo>
                      <a:pt x="365760" y="53340"/>
                    </a:lnTo>
                    <a:lnTo>
                      <a:pt x="394335" y="36195"/>
                    </a:lnTo>
                    <a:lnTo>
                      <a:pt x="451485" y="110490"/>
                    </a:lnTo>
                    <a:lnTo>
                      <a:pt x="634365" y="0"/>
                    </a:lnTo>
                    <a:lnTo>
                      <a:pt x="636270"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grpSp>
          <p:nvGrpSpPr>
            <p:cNvPr id="20" name="Group 19">
              <a:extLst>
                <a:ext uri="{FF2B5EF4-FFF2-40B4-BE49-F238E27FC236}">
                  <a16:creationId xmlns:a16="http://schemas.microsoft.com/office/drawing/2014/main" id="{863B9677-6B9B-4D52-9EAF-718F5DE6A166}"/>
                </a:ext>
              </a:extLst>
            </p:cNvPr>
            <p:cNvGrpSpPr/>
            <p:nvPr/>
          </p:nvGrpSpPr>
          <p:grpSpPr>
            <a:xfrm>
              <a:off x="6458470" y="1079317"/>
              <a:ext cx="777240" cy="777240"/>
              <a:chOff x="8459300" y="1584018"/>
              <a:chExt cx="777240" cy="777240"/>
            </a:xfrm>
          </p:grpSpPr>
          <p:sp>
            <p:nvSpPr>
              <p:cNvPr id="281" name="Oval 280">
                <a:extLst>
                  <a:ext uri="{FF2B5EF4-FFF2-40B4-BE49-F238E27FC236}">
                    <a16:creationId xmlns:a16="http://schemas.microsoft.com/office/drawing/2014/main" id="{BDE08F07-92F8-4EC5-808C-8DCFD211E4EF}"/>
                  </a:ext>
                </a:extLst>
              </p:cNvPr>
              <p:cNvSpPr/>
              <p:nvPr/>
            </p:nvSpPr>
            <p:spPr bwMode="auto">
              <a:xfrm>
                <a:off x="8459300" y="1584018"/>
                <a:ext cx="777240" cy="7772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82" name="TextBox 281">
                <a:extLst>
                  <a:ext uri="{FF2B5EF4-FFF2-40B4-BE49-F238E27FC236}">
                    <a16:creationId xmlns:a16="http://schemas.microsoft.com/office/drawing/2014/main" id="{A60FCDDD-3094-4116-BDF7-FCA33C96F525}"/>
                  </a:ext>
                </a:extLst>
              </p:cNvPr>
              <p:cNvSpPr txBox="1"/>
              <p:nvPr/>
            </p:nvSpPr>
            <p:spPr>
              <a:xfrm>
                <a:off x="8527880" y="2047730"/>
                <a:ext cx="640080" cy="246221"/>
              </a:xfrm>
              <a:prstGeom prst="rect">
                <a:avLst/>
              </a:prstGeom>
              <a:ln>
                <a:noFill/>
              </a:ln>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ML services</a:t>
                </a:r>
              </a:p>
            </p:txBody>
          </p:sp>
          <p:pic>
            <p:nvPicPr>
              <p:cNvPr id="670" name="Picture 669">
                <a:extLst>
                  <a:ext uri="{FF2B5EF4-FFF2-40B4-BE49-F238E27FC236}">
                    <a16:creationId xmlns:a16="http://schemas.microsoft.com/office/drawing/2014/main" id="{9E27FA7E-5938-40BA-9B32-91E8AD7FF1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88046" y="1658252"/>
                <a:ext cx="319748" cy="373037"/>
              </a:xfrm>
              <a:prstGeom prst="rect">
                <a:avLst/>
              </a:prstGeom>
              <a:ln>
                <a:noFill/>
              </a:ln>
            </p:spPr>
          </p:pic>
        </p:grpSp>
        <p:sp>
          <p:nvSpPr>
            <p:cNvPr id="671" name="Rectangle 670">
              <a:extLst>
                <a:ext uri="{FF2B5EF4-FFF2-40B4-BE49-F238E27FC236}">
                  <a16:creationId xmlns:a16="http://schemas.microsoft.com/office/drawing/2014/main" id="{7D7FEFFA-4ABA-41D5-8845-5614F026C3A3}"/>
                </a:ext>
              </a:extLst>
            </p:cNvPr>
            <p:cNvSpPr/>
            <p:nvPr/>
          </p:nvSpPr>
          <p:spPr bwMode="auto">
            <a:xfrm>
              <a:off x="7606945" y="1266078"/>
              <a:ext cx="1155254" cy="230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Management</a:t>
              </a:r>
            </a:p>
          </p:txBody>
        </p:sp>
      </p:grpSp>
      <p:sp>
        <p:nvSpPr>
          <p:cNvPr id="218" name="Rectangle: Rounded Corners 217">
            <a:extLst>
              <a:ext uri="{FF2B5EF4-FFF2-40B4-BE49-F238E27FC236}">
                <a16:creationId xmlns:a16="http://schemas.microsoft.com/office/drawing/2014/main" id="{3C667C38-8F88-4D75-AADB-B583FE603A6C}"/>
              </a:ext>
            </a:extLst>
          </p:cNvPr>
          <p:cNvSpPr/>
          <p:nvPr/>
        </p:nvSpPr>
        <p:spPr bwMode="auto">
          <a:xfrm>
            <a:off x="3052728" y="3232062"/>
            <a:ext cx="2685056" cy="1068139"/>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Scale out clusters</a:t>
            </a:r>
          </a:p>
        </p:txBody>
      </p:sp>
      <p:grpSp>
        <p:nvGrpSpPr>
          <p:cNvPr id="603" name="Group 602">
            <a:extLst>
              <a:ext uri="{FF2B5EF4-FFF2-40B4-BE49-F238E27FC236}">
                <a16:creationId xmlns:a16="http://schemas.microsoft.com/office/drawing/2014/main" id="{C4C9CDD1-A244-4BFA-B674-B1EFF46A0F49}"/>
              </a:ext>
            </a:extLst>
          </p:cNvPr>
          <p:cNvGrpSpPr/>
          <p:nvPr/>
        </p:nvGrpSpPr>
        <p:grpSpPr>
          <a:xfrm>
            <a:off x="4002241" y="3334966"/>
            <a:ext cx="757453" cy="692041"/>
            <a:chOff x="4903652" y="4265116"/>
            <a:chExt cx="1320766" cy="1206708"/>
          </a:xfrm>
        </p:grpSpPr>
        <p:grpSp>
          <p:nvGrpSpPr>
            <p:cNvPr id="604" name="Group 603">
              <a:extLst>
                <a:ext uri="{FF2B5EF4-FFF2-40B4-BE49-F238E27FC236}">
                  <a16:creationId xmlns:a16="http://schemas.microsoft.com/office/drawing/2014/main" id="{BFEF4E8E-0710-487A-9BB4-5F32D2C4CC38}"/>
                </a:ext>
              </a:extLst>
            </p:cNvPr>
            <p:cNvGrpSpPr/>
            <p:nvPr/>
          </p:nvGrpSpPr>
          <p:grpSpPr>
            <a:xfrm>
              <a:off x="5391150" y="4603436"/>
              <a:ext cx="833268" cy="868388"/>
              <a:chOff x="4199491" y="3361552"/>
              <a:chExt cx="2024927" cy="2110272"/>
            </a:xfrm>
          </p:grpSpPr>
          <p:grpSp>
            <p:nvGrpSpPr>
              <p:cNvPr id="621" name="Group 620">
                <a:extLst>
                  <a:ext uri="{FF2B5EF4-FFF2-40B4-BE49-F238E27FC236}">
                    <a16:creationId xmlns:a16="http://schemas.microsoft.com/office/drawing/2014/main" id="{19BB6234-6F15-446E-9E06-A799FDBB2FFB}"/>
                  </a:ext>
                </a:extLst>
              </p:cNvPr>
              <p:cNvGrpSpPr/>
              <p:nvPr/>
            </p:nvGrpSpPr>
            <p:grpSpPr>
              <a:xfrm>
                <a:off x="4199491" y="3361552"/>
                <a:ext cx="2024927" cy="2110272"/>
                <a:chOff x="2862096" y="5372526"/>
                <a:chExt cx="556717" cy="580181"/>
              </a:xfrm>
            </p:grpSpPr>
            <p:sp>
              <p:nvSpPr>
                <p:cNvPr id="629" name="Freeform: Shape 628">
                  <a:extLst>
                    <a:ext uri="{FF2B5EF4-FFF2-40B4-BE49-F238E27FC236}">
                      <a16:creationId xmlns:a16="http://schemas.microsoft.com/office/drawing/2014/main" id="{89E0ACAC-D818-4964-9F14-EBDFAF9CAA7B}"/>
                    </a:ext>
                  </a:extLst>
                </p:cNvPr>
                <p:cNvSpPr/>
                <p:nvPr/>
              </p:nvSpPr>
              <p:spPr>
                <a:xfrm>
                  <a:off x="3037019" y="5571642"/>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0" name="Freeform: Shape 629">
                  <a:extLst>
                    <a:ext uri="{FF2B5EF4-FFF2-40B4-BE49-F238E27FC236}">
                      <a16:creationId xmlns:a16="http://schemas.microsoft.com/office/drawing/2014/main" id="{6B6F758F-0BA9-44F1-98F1-F5F060289F59}"/>
                    </a:ext>
                  </a:extLst>
                </p:cNvPr>
                <p:cNvSpPr/>
                <p:nvPr/>
              </p:nvSpPr>
              <p:spPr>
                <a:xfrm>
                  <a:off x="3212008" y="5473741"/>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568 h 361758"/>
                    <a:gd name="connsiteX4" fmla="*/ 313245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568"/>
                      </a:lnTo>
                      <a:lnTo>
                        <a:pt x="313245" y="361568"/>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1" name="Freeform: Shape 630">
                  <a:extLst>
                    <a:ext uri="{FF2B5EF4-FFF2-40B4-BE49-F238E27FC236}">
                      <a16:creationId xmlns:a16="http://schemas.microsoft.com/office/drawing/2014/main" id="{756AE0B0-AD88-4D35-8FCC-C829AD197A86}"/>
                    </a:ext>
                  </a:extLst>
                </p:cNvPr>
                <p:cNvSpPr/>
                <p:nvPr/>
              </p:nvSpPr>
              <p:spPr>
                <a:xfrm>
                  <a:off x="2862096" y="5473741"/>
                  <a:ext cx="206805" cy="179629"/>
                </a:xfrm>
                <a:custGeom>
                  <a:avLst/>
                  <a:gdLst>
                    <a:gd name="connsiteX0" fmla="*/ 313111 w 416489"/>
                    <a:gd name="connsiteY0" fmla="*/ 210 h 361758"/>
                    <a:gd name="connsiteX1" fmla="*/ 104466 w 416489"/>
                    <a:gd name="connsiteY1" fmla="*/ 210 h 361758"/>
                    <a:gd name="connsiteX2" fmla="*/ 210 w 416489"/>
                    <a:gd name="connsiteY2" fmla="*/ 180956 h 361758"/>
                    <a:gd name="connsiteX3" fmla="*/ 104466 w 416489"/>
                    <a:gd name="connsiteY3" fmla="*/ 361568 h 361758"/>
                    <a:gd name="connsiteX4" fmla="*/ 313111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111" y="210"/>
                      </a:moveTo>
                      <a:lnTo>
                        <a:pt x="104466" y="210"/>
                      </a:lnTo>
                      <a:lnTo>
                        <a:pt x="210" y="180956"/>
                      </a:lnTo>
                      <a:lnTo>
                        <a:pt x="104466" y="361568"/>
                      </a:lnTo>
                      <a:lnTo>
                        <a:pt x="313111" y="361568"/>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2" name="Freeform: Shape 631">
                  <a:extLst>
                    <a:ext uri="{FF2B5EF4-FFF2-40B4-BE49-F238E27FC236}">
                      <a16:creationId xmlns:a16="http://schemas.microsoft.com/office/drawing/2014/main" id="{9B9F2A8F-1EFB-4AA2-9503-CF23F4147ECF}"/>
                    </a:ext>
                  </a:extLst>
                </p:cNvPr>
                <p:cNvSpPr/>
                <p:nvPr/>
              </p:nvSpPr>
              <p:spPr>
                <a:xfrm>
                  <a:off x="3212008"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3" name="Freeform: Shape 632">
                  <a:extLst>
                    <a:ext uri="{FF2B5EF4-FFF2-40B4-BE49-F238E27FC236}">
                      <a16:creationId xmlns:a16="http://schemas.microsoft.com/office/drawing/2014/main" id="{0202FD00-D425-4416-806B-6BD83EA82C8A}"/>
                    </a:ext>
                  </a:extLst>
                </p:cNvPr>
                <p:cNvSpPr/>
                <p:nvPr/>
              </p:nvSpPr>
              <p:spPr>
                <a:xfrm>
                  <a:off x="2863157"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4" name="Freeform: Shape 633">
                  <a:extLst>
                    <a:ext uri="{FF2B5EF4-FFF2-40B4-BE49-F238E27FC236}">
                      <a16:creationId xmlns:a16="http://schemas.microsoft.com/office/drawing/2014/main" id="{EADE2946-E10F-43B2-83B1-BB27EE76664C}"/>
                    </a:ext>
                  </a:extLst>
                </p:cNvPr>
                <p:cNvSpPr/>
                <p:nvPr/>
              </p:nvSpPr>
              <p:spPr>
                <a:xfrm>
                  <a:off x="3038146" y="5773078"/>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5" name="Freeform: Shape 634">
                  <a:extLst>
                    <a:ext uri="{FF2B5EF4-FFF2-40B4-BE49-F238E27FC236}">
                      <a16:creationId xmlns:a16="http://schemas.microsoft.com/office/drawing/2014/main" id="{B2E722E3-1B73-4081-ABF4-FD43E0DC2734}"/>
                    </a:ext>
                  </a:extLst>
                </p:cNvPr>
                <p:cNvSpPr/>
                <p:nvPr/>
              </p:nvSpPr>
              <p:spPr>
                <a:xfrm>
                  <a:off x="3038146" y="5372526"/>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622" name="Oval 621">
                <a:extLst>
                  <a:ext uri="{FF2B5EF4-FFF2-40B4-BE49-F238E27FC236}">
                    <a16:creationId xmlns:a16="http://schemas.microsoft.com/office/drawing/2014/main" id="{00113A1E-633C-4190-B756-081C9B2ED573}"/>
                  </a:ext>
                </a:extLst>
              </p:cNvPr>
              <p:cNvSpPr/>
              <p:nvPr/>
            </p:nvSpPr>
            <p:spPr bwMode="auto">
              <a:xfrm>
                <a:off x="5154128" y="4361490"/>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3" name="Oval 622">
                <a:extLst>
                  <a:ext uri="{FF2B5EF4-FFF2-40B4-BE49-F238E27FC236}">
                    <a16:creationId xmlns:a16="http://schemas.microsoft.com/office/drawing/2014/main" id="{283E9AC8-EA5B-437A-90BC-16F4BDFD6512}"/>
                  </a:ext>
                </a:extLst>
              </p:cNvPr>
              <p:cNvSpPr/>
              <p:nvPr/>
            </p:nvSpPr>
            <p:spPr bwMode="auto">
              <a:xfrm>
                <a:off x="5782652" y="4006493"/>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4" name="Oval 623">
                <a:extLst>
                  <a:ext uri="{FF2B5EF4-FFF2-40B4-BE49-F238E27FC236}">
                    <a16:creationId xmlns:a16="http://schemas.microsoft.com/office/drawing/2014/main" id="{3D11BCB8-6153-4335-BC80-9AA48E064321}"/>
                  </a:ext>
                </a:extLst>
              </p:cNvPr>
              <p:cNvSpPr/>
              <p:nvPr/>
            </p:nvSpPr>
            <p:spPr bwMode="auto">
              <a:xfrm>
                <a:off x="5154128" y="3622567"/>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5" name="Oval 624">
                <a:extLst>
                  <a:ext uri="{FF2B5EF4-FFF2-40B4-BE49-F238E27FC236}">
                    <a16:creationId xmlns:a16="http://schemas.microsoft.com/office/drawing/2014/main" id="{86EB1314-05B3-485B-A766-D64C23AB29CE}"/>
                  </a:ext>
                </a:extLst>
              </p:cNvPr>
              <p:cNvSpPr/>
              <p:nvPr/>
            </p:nvSpPr>
            <p:spPr bwMode="auto">
              <a:xfrm>
                <a:off x="5156601" y="5079481"/>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6" name="Oval 625">
                <a:extLst>
                  <a:ext uri="{FF2B5EF4-FFF2-40B4-BE49-F238E27FC236}">
                    <a16:creationId xmlns:a16="http://schemas.microsoft.com/office/drawing/2014/main" id="{47A15122-8B9B-4884-BB12-124F5BE1B0D2}"/>
                  </a:ext>
                </a:extLst>
              </p:cNvPr>
              <p:cNvSpPr/>
              <p:nvPr/>
            </p:nvSpPr>
            <p:spPr bwMode="auto">
              <a:xfrm>
                <a:off x="4509929" y="4715485"/>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7" name="Oval 626">
                <a:extLst>
                  <a:ext uri="{FF2B5EF4-FFF2-40B4-BE49-F238E27FC236}">
                    <a16:creationId xmlns:a16="http://schemas.microsoft.com/office/drawing/2014/main" id="{14D9944E-B9F8-4D8F-A9BA-39545B843A1F}"/>
                  </a:ext>
                </a:extLst>
              </p:cNvPr>
              <p:cNvSpPr/>
              <p:nvPr/>
            </p:nvSpPr>
            <p:spPr bwMode="auto">
              <a:xfrm>
                <a:off x="4509929" y="4006493"/>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8" name="Oval 627">
                <a:extLst>
                  <a:ext uri="{FF2B5EF4-FFF2-40B4-BE49-F238E27FC236}">
                    <a16:creationId xmlns:a16="http://schemas.microsoft.com/office/drawing/2014/main" id="{3F8D8E8A-0D55-4490-956B-CC865A82E3E2}"/>
                  </a:ext>
                </a:extLst>
              </p:cNvPr>
              <p:cNvSpPr/>
              <p:nvPr/>
            </p:nvSpPr>
            <p:spPr bwMode="auto">
              <a:xfrm>
                <a:off x="5782652" y="4719050"/>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605" name="Group 604">
              <a:extLst>
                <a:ext uri="{FF2B5EF4-FFF2-40B4-BE49-F238E27FC236}">
                  <a16:creationId xmlns:a16="http://schemas.microsoft.com/office/drawing/2014/main" id="{FE744734-5C66-47CD-A8A6-B8C3C9139B5E}"/>
                </a:ext>
              </a:extLst>
            </p:cNvPr>
            <p:cNvGrpSpPr/>
            <p:nvPr/>
          </p:nvGrpSpPr>
          <p:grpSpPr>
            <a:xfrm>
              <a:off x="4903652" y="4265116"/>
              <a:ext cx="669287" cy="388899"/>
              <a:chOff x="4849610" y="4257156"/>
              <a:chExt cx="335619" cy="171805"/>
            </a:xfrm>
          </p:grpSpPr>
          <p:sp>
            <p:nvSpPr>
              <p:cNvPr id="617" name="Freeform: Shape 616">
                <a:extLst>
                  <a:ext uri="{FF2B5EF4-FFF2-40B4-BE49-F238E27FC236}">
                    <a16:creationId xmlns:a16="http://schemas.microsoft.com/office/drawing/2014/main" id="{B0BE864E-D757-4D7F-AC6E-B52E2B9A4A4D}"/>
                  </a:ext>
                </a:extLst>
              </p:cNvPr>
              <p:cNvSpPr/>
              <p:nvPr/>
            </p:nvSpPr>
            <p:spPr>
              <a:xfrm>
                <a:off x="4849610" y="4257156"/>
                <a:ext cx="335619" cy="171805"/>
              </a:xfrm>
              <a:custGeom>
                <a:avLst/>
                <a:gdLst>
                  <a:gd name="connsiteX0" fmla="*/ 300745 w 326229"/>
                  <a:gd name="connsiteY0" fmla="*/ 167090 h 166998"/>
                  <a:gd name="connsiteX1" fmla="*/ 25558 w 326229"/>
                  <a:gd name="connsiteY1" fmla="*/ 167090 h 166998"/>
                  <a:gd name="connsiteX2" fmla="*/ 36 w 326229"/>
                  <a:gd name="connsiteY2" fmla="*/ 141569 h 166998"/>
                  <a:gd name="connsiteX3" fmla="*/ 36 w 326229"/>
                  <a:gd name="connsiteY3" fmla="*/ 25558 h 166998"/>
                  <a:gd name="connsiteX4" fmla="*/ 25558 w 326229"/>
                  <a:gd name="connsiteY4" fmla="*/ 36 h 166998"/>
                  <a:gd name="connsiteX5" fmla="*/ 300745 w 326229"/>
                  <a:gd name="connsiteY5" fmla="*/ 36 h 166998"/>
                  <a:gd name="connsiteX6" fmla="*/ 326266 w 326229"/>
                  <a:gd name="connsiteY6" fmla="*/ 25558 h 166998"/>
                  <a:gd name="connsiteX7" fmla="*/ 326266 w 326229"/>
                  <a:gd name="connsiteY7" fmla="*/ 141569 h 166998"/>
                  <a:gd name="connsiteX8" fmla="*/ 300745 w 326229"/>
                  <a:gd name="connsiteY8" fmla="*/ 167090 h 1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229" h="166998">
                    <a:moveTo>
                      <a:pt x="300745" y="167090"/>
                    </a:moveTo>
                    <a:lnTo>
                      <a:pt x="25558" y="167090"/>
                    </a:lnTo>
                    <a:cubicBezTo>
                      <a:pt x="11521" y="167090"/>
                      <a:pt x="36" y="155605"/>
                      <a:pt x="36" y="141569"/>
                    </a:cubicBezTo>
                    <a:lnTo>
                      <a:pt x="36" y="25558"/>
                    </a:lnTo>
                    <a:cubicBezTo>
                      <a:pt x="36" y="11521"/>
                      <a:pt x="11521" y="36"/>
                      <a:pt x="25558" y="36"/>
                    </a:cubicBezTo>
                    <a:lnTo>
                      <a:pt x="300745" y="36"/>
                    </a:lnTo>
                    <a:cubicBezTo>
                      <a:pt x="314781" y="36"/>
                      <a:pt x="326266" y="11521"/>
                      <a:pt x="326266" y="25558"/>
                    </a:cubicBezTo>
                    <a:lnTo>
                      <a:pt x="326266" y="141569"/>
                    </a:lnTo>
                    <a:cubicBezTo>
                      <a:pt x="326266" y="155605"/>
                      <a:pt x="314781" y="167090"/>
                      <a:pt x="300745" y="167090"/>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18" name="Freeform: Shape 617">
                <a:extLst>
                  <a:ext uri="{FF2B5EF4-FFF2-40B4-BE49-F238E27FC236}">
                    <a16:creationId xmlns:a16="http://schemas.microsoft.com/office/drawing/2014/main" id="{FADB5DC5-3884-4979-8B59-9195766E8A70}"/>
                  </a:ext>
                </a:extLst>
              </p:cNvPr>
              <p:cNvSpPr/>
              <p:nvPr/>
            </p:nvSpPr>
            <p:spPr>
              <a:xfrm>
                <a:off x="4888389" y="4297076"/>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19" name="Freeform: Shape 618">
                <a:extLst>
                  <a:ext uri="{FF2B5EF4-FFF2-40B4-BE49-F238E27FC236}">
                    <a16:creationId xmlns:a16="http://schemas.microsoft.com/office/drawing/2014/main" id="{C1576CED-4D48-45ED-ADDA-2DA25D0EFED6}"/>
                  </a:ext>
                </a:extLst>
              </p:cNvPr>
              <p:cNvSpPr/>
              <p:nvPr/>
            </p:nvSpPr>
            <p:spPr>
              <a:xfrm>
                <a:off x="4888389" y="4342453"/>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20" name="Freeform: Shape 619">
                <a:extLst>
                  <a:ext uri="{FF2B5EF4-FFF2-40B4-BE49-F238E27FC236}">
                    <a16:creationId xmlns:a16="http://schemas.microsoft.com/office/drawing/2014/main" id="{C5C751D9-3DD0-403D-B93E-5A0FC8C6F12C}"/>
                  </a:ext>
                </a:extLst>
              </p:cNvPr>
              <p:cNvSpPr/>
              <p:nvPr/>
            </p:nvSpPr>
            <p:spPr>
              <a:xfrm>
                <a:off x="4888389" y="4387830"/>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cxnSp>
          <p:nvCxnSpPr>
            <p:cNvPr id="606" name="Connector: Elbow 605">
              <a:extLst>
                <a:ext uri="{FF2B5EF4-FFF2-40B4-BE49-F238E27FC236}">
                  <a16:creationId xmlns:a16="http://schemas.microsoft.com/office/drawing/2014/main" id="{40A6348B-F19E-46AC-ADF1-5A2B623F621E}"/>
                </a:ext>
              </a:extLst>
            </p:cNvPr>
            <p:cNvCxnSpPr>
              <a:stCxn id="626" idx="0"/>
              <a:endCxn id="617" idx="1"/>
            </p:cNvCxnSpPr>
            <p:nvPr/>
          </p:nvCxnSpPr>
          <p:spPr>
            <a:xfrm rot="16200000" flipV="1">
              <a:off x="4997823" y="4612492"/>
              <a:ext cx="506358" cy="589832"/>
            </a:xfrm>
            <a:prstGeom prst="bentConnector4">
              <a:avLst>
                <a:gd name="adj1" fmla="val 10518"/>
                <a:gd name="adj2" fmla="val 61243"/>
              </a:avLst>
            </a:prstGeom>
            <a:solidFill>
              <a:schemeClr val="tx1"/>
            </a:solidFill>
            <a:ln w="9525" cap="flat" cmpd="sng" algn="ctr">
              <a:noFill/>
              <a:prstDash val="solid"/>
              <a:headEnd type="none"/>
              <a:tailEnd type="none"/>
            </a:ln>
            <a:effectLst/>
          </p:spPr>
        </p:cxnSp>
        <p:cxnSp>
          <p:nvCxnSpPr>
            <p:cNvPr id="607" name="Straight Connector 606">
              <a:extLst>
                <a:ext uri="{FF2B5EF4-FFF2-40B4-BE49-F238E27FC236}">
                  <a16:creationId xmlns:a16="http://schemas.microsoft.com/office/drawing/2014/main" id="{C7055D8F-BFA5-458E-A810-B2A5F7015C7F}"/>
                </a:ext>
              </a:extLst>
            </p:cNvPr>
            <p:cNvCxnSpPr>
              <a:stCxn id="627" idx="4"/>
              <a:endCxn id="626" idx="0"/>
            </p:cNvCxnSpPr>
            <p:nvPr/>
          </p:nvCxnSpPr>
          <p:spPr>
            <a:xfrm>
              <a:off x="5545918" y="4922875"/>
              <a:ext cx="0" cy="237712"/>
            </a:xfrm>
            <a:prstGeom prst="line">
              <a:avLst/>
            </a:prstGeom>
            <a:noFill/>
            <a:ln w="9525" cap="flat" cmpd="sng" algn="ctr">
              <a:solidFill>
                <a:schemeClr val="tx1"/>
              </a:solidFill>
              <a:prstDash val="solid"/>
              <a:headEnd type="none"/>
              <a:tailEnd type="none"/>
            </a:ln>
            <a:effectLst/>
          </p:spPr>
        </p:cxnSp>
        <p:cxnSp>
          <p:nvCxnSpPr>
            <p:cNvPr id="608" name="Straight Connector 607">
              <a:extLst>
                <a:ext uri="{FF2B5EF4-FFF2-40B4-BE49-F238E27FC236}">
                  <a16:creationId xmlns:a16="http://schemas.microsoft.com/office/drawing/2014/main" id="{93EA85AA-931C-47D0-989B-B33B9B51EC8E}"/>
                </a:ext>
              </a:extLst>
            </p:cNvPr>
            <p:cNvCxnSpPr>
              <a:stCxn id="626" idx="5"/>
              <a:endCxn id="625" idx="2"/>
            </p:cNvCxnSpPr>
            <p:nvPr/>
          </p:nvCxnSpPr>
          <p:spPr>
            <a:xfrm>
              <a:off x="5565025" y="5206715"/>
              <a:ext cx="219981" cy="130679"/>
            </a:xfrm>
            <a:prstGeom prst="line">
              <a:avLst/>
            </a:prstGeom>
            <a:noFill/>
            <a:ln w="9525" cap="flat" cmpd="sng" algn="ctr">
              <a:solidFill>
                <a:schemeClr val="tx1"/>
              </a:solidFill>
              <a:prstDash val="solid"/>
              <a:headEnd type="none"/>
              <a:tailEnd type="none"/>
            </a:ln>
            <a:effectLst/>
          </p:spPr>
        </p:cxnSp>
        <p:cxnSp>
          <p:nvCxnSpPr>
            <p:cNvPr id="609" name="Straight Connector 608">
              <a:extLst>
                <a:ext uri="{FF2B5EF4-FFF2-40B4-BE49-F238E27FC236}">
                  <a16:creationId xmlns:a16="http://schemas.microsoft.com/office/drawing/2014/main" id="{D1DC6ED6-CA26-4CEC-9323-45A9F4B96152}"/>
                </a:ext>
              </a:extLst>
            </p:cNvPr>
            <p:cNvCxnSpPr>
              <a:cxnSpLocks/>
              <a:stCxn id="625" idx="6"/>
              <a:endCxn id="628" idx="3"/>
            </p:cNvCxnSpPr>
            <p:nvPr/>
          </p:nvCxnSpPr>
          <p:spPr>
            <a:xfrm flipV="1">
              <a:off x="5839048" y="5208182"/>
              <a:ext cx="211495" cy="129212"/>
            </a:xfrm>
            <a:prstGeom prst="line">
              <a:avLst/>
            </a:prstGeom>
            <a:noFill/>
            <a:ln w="9525" cap="flat" cmpd="sng" algn="ctr">
              <a:solidFill>
                <a:schemeClr val="tx1"/>
              </a:solidFill>
              <a:prstDash val="solid"/>
              <a:headEnd type="none"/>
              <a:tailEnd type="none"/>
            </a:ln>
            <a:effectLst/>
          </p:spPr>
        </p:cxnSp>
        <p:cxnSp>
          <p:nvCxnSpPr>
            <p:cNvPr id="610" name="Straight Connector 609">
              <a:extLst>
                <a:ext uri="{FF2B5EF4-FFF2-40B4-BE49-F238E27FC236}">
                  <a16:creationId xmlns:a16="http://schemas.microsoft.com/office/drawing/2014/main" id="{3890D6ED-8B9A-41C6-B50A-F26B49661338}"/>
                </a:ext>
              </a:extLst>
            </p:cNvPr>
            <p:cNvCxnSpPr>
              <a:stCxn id="628" idx="0"/>
              <a:endCxn id="623" idx="4"/>
            </p:cNvCxnSpPr>
            <p:nvPr/>
          </p:nvCxnSpPr>
          <p:spPr>
            <a:xfrm flipV="1">
              <a:off x="6069650" y="4922875"/>
              <a:ext cx="0" cy="239179"/>
            </a:xfrm>
            <a:prstGeom prst="line">
              <a:avLst/>
            </a:prstGeom>
            <a:noFill/>
            <a:ln w="9525" cap="flat" cmpd="sng" algn="ctr">
              <a:solidFill>
                <a:schemeClr val="tx1"/>
              </a:solidFill>
              <a:prstDash val="solid"/>
              <a:headEnd type="none"/>
              <a:tailEnd type="none"/>
            </a:ln>
            <a:effectLst/>
          </p:spPr>
        </p:cxnSp>
        <p:cxnSp>
          <p:nvCxnSpPr>
            <p:cNvPr id="611" name="Straight Connector 610">
              <a:extLst>
                <a:ext uri="{FF2B5EF4-FFF2-40B4-BE49-F238E27FC236}">
                  <a16:creationId xmlns:a16="http://schemas.microsoft.com/office/drawing/2014/main" id="{73E771CC-C550-444C-8263-66259C6059C6}"/>
                </a:ext>
              </a:extLst>
            </p:cNvPr>
            <p:cNvCxnSpPr>
              <a:cxnSpLocks/>
              <a:stCxn id="623" idx="1"/>
              <a:endCxn id="624" idx="5"/>
            </p:cNvCxnSpPr>
            <p:nvPr/>
          </p:nvCxnSpPr>
          <p:spPr>
            <a:xfrm flipH="1" flipV="1">
              <a:off x="5830116" y="4756973"/>
              <a:ext cx="220427" cy="119774"/>
            </a:xfrm>
            <a:prstGeom prst="line">
              <a:avLst/>
            </a:prstGeom>
            <a:noFill/>
            <a:ln w="9525" cap="flat" cmpd="sng" algn="ctr">
              <a:solidFill>
                <a:schemeClr val="tx1"/>
              </a:solidFill>
              <a:prstDash val="solid"/>
              <a:headEnd type="none"/>
              <a:tailEnd type="none"/>
            </a:ln>
            <a:effectLst/>
          </p:spPr>
        </p:cxnSp>
        <p:cxnSp>
          <p:nvCxnSpPr>
            <p:cNvPr id="612" name="Straight Connector 611">
              <a:extLst>
                <a:ext uri="{FF2B5EF4-FFF2-40B4-BE49-F238E27FC236}">
                  <a16:creationId xmlns:a16="http://schemas.microsoft.com/office/drawing/2014/main" id="{9B838BA8-E948-4AFB-ADC8-786FA37F29FD}"/>
                </a:ext>
              </a:extLst>
            </p:cNvPr>
            <p:cNvCxnSpPr>
              <a:stCxn id="624" idx="3"/>
              <a:endCxn id="627" idx="7"/>
            </p:cNvCxnSpPr>
            <p:nvPr/>
          </p:nvCxnSpPr>
          <p:spPr>
            <a:xfrm flipH="1">
              <a:off x="5565025" y="4756973"/>
              <a:ext cx="226877" cy="119774"/>
            </a:xfrm>
            <a:prstGeom prst="line">
              <a:avLst/>
            </a:prstGeom>
            <a:noFill/>
            <a:ln w="9525" cap="flat" cmpd="sng" algn="ctr">
              <a:solidFill>
                <a:schemeClr val="tx1"/>
              </a:solidFill>
              <a:prstDash val="solid"/>
              <a:headEnd type="none"/>
              <a:tailEnd type="none"/>
            </a:ln>
            <a:effectLst/>
          </p:spPr>
        </p:cxnSp>
        <p:cxnSp>
          <p:nvCxnSpPr>
            <p:cNvPr id="613" name="Straight Connector 612">
              <a:extLst>
                <a:ext uri="{FF2B5EF4-FFF2-40B4-BE49-F238E27FC236}">
                  <a16:creationId xmlns:a16="http://schemas.microsoft.com/office/drawing/2014/main" id="{5B869DBE-D351-4F88-8077-842E49138890}"/>
                </a:ext>
              </a:extLst>
            </p:cNvPr>
            <p:cNvCxnSpPr>
              <a:cxnSpLocks/>
              <a:stCxn id="622" idx="5"/>
              <a:endCxn id="628" idx="1"/>
            </p:cNvCxnSpPr>
            <p:nvPr/>
          </p:nvCxnSpPr>
          <p:spPr>
            <a:xfrm>
              <a:off x="5830116" y="5061044"/>
              <a:ext cx="220427" cy="108924"/>
            </a:xfrm>
            <a:prstGeom prst="line">
              <a:avLst/>
            </a:prstGeom>
            <a:noFill/>
            <a:ln w="9525" cap="flat" cmpd="sng" algn="ctr">
              <a:solidFill>
                <a:schemeClr val="tx1"/>
              </a:solidFill>
              <a:prstDash val="solid"/>
              <a:headEnd type="none"/>
              <a:tailEnd type="none"/>
            </a:ln>
            <a:effectLst/>
          </p:spPr>
        </p:cxnSp>
        <p:cxnSp>
          <p:nvCxnSpPr>
            <p:cNvPr id="614" name="Straight Connector 613">
              <a:extLst>
                <a:ext uri="{FF2B5EF4-FFF2-40B4-BE49-F238E27FC236}">
                  <a16:creationId xmlns:a16="http://schemas.microsoft.com/office/drawing/2014/main" id="{3F73941E-7729-4638-85A0-F7B0461477BB}"/>
                </a:ext>
              </a:extLst>
            </p:cNvPr>
            <p:cNvCxnSpPr>
              <a:stCxn id="622" idx="3"/>
              <a:endCxn id="626" idx="6"/>
            </p:cNvCxnSpPr>
            <p:nvPr/>
          </p:nvCxnSpPr>
          <p:spPr>
            <a:xfrm flipH="1">
              <a:off x="5572939" y="5061044"/>
              <a:ext cx="218963" cy="126564"/>
            </a:xfrm>
            <a:prstGeom prst="line">
              <a:avLst/>
            </a:prstGeom>
            <a:noFill/>
            <a:ln w="9525" cap="flat" cmpd="sng" algn="ctr">
              <a:solidFill>
                <a:schemeClr val="tx1"/>
              </a:solidFill>
              <a:prstDash val="solid"/>
              <a:headEnd type="none"/>
              <a:tailEnd type="none"/>
            </a:ln>
            <a:effectLst/>
          </p:spPr>
        </p:cxnSp>
        <p:cxnSp>
          <p:nvCxnSpPr>
            <p:cNvPr id="615" name="Straight Connector 614">
              <a:extLst>
                <a:ext uri="{FF2B5EF4-FFF2-40B4-BE49-F238E27FC236}">
                  <a16:creationId xmlns:a16="http://schemas.microsoft.com/office/drawing/2014/main" id="{9F3F2B11-FB7F-478D-A128-5B7FA9000ECD}"/>
                </a:ext>
              </a:extLst>
            </p:cNvPr>
            <p:cNvCxnSpPr>
              <a:stCxn id="622" idx="7"/>
              <a:endCxn id="623" idx="3"/>
            </p:cNvCxnSpPr>
            <p:nvPr/>
          </p:nvCxnSpPr>
          <p:spPr>
            <a:xfrm flipV="1">
              <a:off x="5830116" y="4914961"/>
              <a:ext cx="220427" cy="107869"/>
            </a:xfrm>
            <a:prstGeom prst="line">
              <a:avLst/>
            </a:prstGeom>
            <a:solidFill>
              <a:schemeClr val="tx1"/>
            </a:solidFill>
            <a:ln w="9525" cap="flat" cmpd="sng" algn="ctr">
              <a:solidFill>
                <a:schemeClr val="tx1"/>
              </a:solidFill>
              <a:prstDash val="solid"/>
              <a:headEnd type="none"/>
              <a:tailEnd type="none"/>
            </a:ln>
            <a:effectLst/>
          </p:spPr>
        </p:cxnSp>
        <p:cxnSp>
          <p:nvCxnSpPr>
            <p:cNvPr id="616" name="Straight Connector 615">
              <a:extLst>
                <a:ext uri="{FF2B5EF4-FFF2-40B4-BE49-F238E27FC236}">
                  <a16:creationId xmlns:a16="http://schemas.microsoft.com/office/drawing/2014/main" id="{68B6091D-9525-461D-8EB1-B6FB7957EC7C}"/>
                </a:ext>
              </a:extLst>
            </p:cNvPr>
            <p:cNvCxnSpPr>
              <a:stCxn id="622" idx="1"/>
              <a:endCxn id="627" idx="5"/>
            </p:cNvCxnSpPr>
            <p:nvPr/>
          </p:nvCxnSpPr>
          <p:spPr>
            <a:xfrm flipH="1" flipV="1">
              <a:off x="5565025" y="4914961"/>
              <a:ext cx="226877" cy="107869"/>
            </a:xfrm>
            <a:prstGeom prst="line">
              <a:avLst/>
            </a:prstGeom>
            <a:noFill/>
            <a:ln w="9525" cap="flat" cmpd="sng" algn="ctr">
              <a:solidFill>
                <a:schemeClr val="tx1"/>
              </a:solidFill>
              <a:prstDash val="solid"/>
              <a:headEnd type="none"/>
              <a:tailEnd type="none"/>
            </a:ln>
            <a:effectLst/>
          </p:spPr>
        </p:cxnSp>
      </p:grpSp>
      <p:sp>
        <p:nvSpPr>
          <p:cNvPr id="673" name="Rectangle 672">
            <a:extLst>
              <a:ext uri="{FF2B5EF4-FFF2-40B4-BE49-F238E27FC236}">
                <a16:creationId xmlns:a16="http://schemas.microsoft.com/office/drawing/2014/main" id="{E535255B-70ED-4EB3-89D6-F1B29ABDF1C0}"/>
              </a:ext>
            </a:extLst>
          </p:cNvPr>
          <p:cNvSpPr/>
          <p:nvPr/>
        </p:nvSpPr>
        <p:spPr bwMode="auto">
          <a:xfrm>
            <a:off x="3817629" y="3027504"/>
            <a:ext cx="1155254" cy="230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Infrastructure </a:t>
            </a:r>
          </a:p>
        </p:txBody>
      </p:sp>
      <p:sp>
        <p:nvSpPr>
          <p:cNvPr id="253" name="Oval 252">
            <a:extLst>
              <a:ext uri="{FF2B5EF4-FFF2-40B4-BE49-F238E27FC236}">
                <a16:creationId xmlns:a16="http://schemas.microsoft.com/office/drawing/2014/main" id="{350712E3-C9AE-43F7-8E46-4ACB445100A7}"/>
              </a:ext>
            </a:extLst>
          </p:cNvPr>
          <p:cNvSpPr/>
          <p:nvPr/>
        </p:nvSpPr>
        <p:spPr bwMode="auto">
          <a:xfrm>
            <a:off x="2664900" y="2839657"/>
            <a:ext cx="777240" cy="7772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54" name="TextBox 253">
            <a:extLst>
              <a:ext uri="{FF2B5EF4-FFF2-40B4-BE49-F238E27FC236}">
                <a16:creationId xmlns:a16="http://schemas.microsoft.com/office/drawing/2014/main" id="{F2CDCC82-74DB-400D-BD17-D21DE9118F72}"/>
              </a:ext>
            </a:extLst>
          </p:cNvPr>
          <p:cNvSpPr txBox="1"/>
          <p:nvPr/>
        </p:nvSpPr>
        <p:spPr>
          <a:xfrm>
            <a:off x="2813070" y="3271949"/>
            <a:ext cx="480901" cy="24622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mj-lt"/>
                <a:ea typeface="MS PGothic" panose="020B0600070205080204" pitchFamily="34" charset="-128"/>
                <a:cs typeface="Segoe UI Semibold" panose="020B0702040204020203" pitchFamily="34" charset="0"/>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latin typeface="+mj-lt"/>
              </a:rPr>
              <a:t>d</a:t>
            </a:r>
            <a:r>
              <a:rPr kumimoji="0" lang="en-US" sz="800" b="0" i="0" u="none" strike="noStrike" kern="0" cap="none" spc="0" normalizeH="0" baseline="0" noProof="0" dirty="0" err="1">
                <a:ln>
                  <a:noFill/>
                </a:ln>
                <a:solidFill>
                  <a:srgbClr val="0078D7"/>
                </a:solidFill>
                <a:effectLst/>
                <a:uLnTx/>
                <a:uFillTx/>
                <a:latin typeface="+mj-lt"/>
                <a:ea typeface="MS PGothic" panose="020B0600070205080204" pitchFamily="34" charset="-128"/>
                <a:cs typeface="Segoe UI Semibold" panose="020B0702040204020203" pitchFamily="34" charset="0"/>
              </a:rPr>
              <a:t>atabricks</a:t>
            </a:r>
            <a:endParaRPr kumimoji="0" lang="en-US" sz="800" b="0" i="0" u="none" strike="noStrike" kern="0" cap="none" spc="0" normalizeH="0" baseline="0" noProof="0" dirty="0">
              <a:ln>
                <a:noFill/>
              </a:ln>
              <a:solidFill>
                <a:srgbClr val="0078D7"/>
              </a:solidFill>
              <a:effectLst/>
              <a:uLnTx/>
              <a:uFillTx/>
              <a:latin typeface="+mj-lt"/>
              <a:ea typeface="MS PGothic" panose="020B0600070205080204" pitchFamily="34" charset="-128"/>
              <a:cs typeface="Segoe UI Semibold" panose="020B0702040204020203" pitchFamily="34" charset="0"/>
            </a:endParaRPr>
          </a:p>
        </p:txBody>
      </p:sp>
      <p:grpSp>
        <p:nvGrpSpPr>
          <p:cNvPr id="636" name="Group 635">
            <a:extLst>
              <a:ext uri="{FF2B5EF4-FFF2-40B4-BE49-F238E27FC236}">
                <a16:creationId xmlns:a16="http://schemas.microsoft.com/office/drawing/2014/main" id="{2E7A3FA0-84A9-4962-9AA0-9B2D953C099F}"/>
              </a:ext>
            </a:extLst>
          </p:cNvPr>
          <p:cNvGrpSpPr/>
          <p:nvPr/>
        </p:nvGrpSpPr>
        <p:grpSpPr>
          <a:xfrm>
            <a:off x="3245032" y="3024382"/>
            <a:ext cx="407791" cy="407791"/>
            <a:chOff x="8303519" y="1692273"/>
            <a:chExt cx="702207" cy="702207"/>
          </a:xfrm>
        </p:grpSpPr>
        <p:sp>
          <p:nvSpPr>
            <p:cNvPr id="637" name="Oval 636">
              <a:extLst>
                <a:ext uri="{FF2B5EF4-FFF2-40B4-BE49-F238E27FC236}">
                  <a16:creationId xmlns:a16="http://schemas.microsoft.com/office/drawing/2014/main" id="{33E465A6-91C4-49F5-BC68-3EC05E534B93}"/>
                </a:ext>
              </a:extLst>
            </p:cNvPr>
            <p:cNvSpPr/>
            <p:nvPr/>
          </p:nvSpPr>
          <p:spPr bwMode="auto">
            <a:xfrm>
              <a:off x="8303519" y="1692273"/>
              <a:ext cx="702207" cy="702207"/>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638" name="Graphic 30">
              <a:extLst>
                <a:ext uri="{FF2B5EF4-FFF2-40B4-BE49-F238E27FC236}">
                  <a16:creationId xmlns:a16="http://schemas.microsoft.com/office/drawing/2014/main" id="{73EAF329-ABB6-49FB-9692-1A4A3537DD0B}"/>
                </a:ext>
              </a:extLst>
            </p:cNvPr>
            <p:cNvGrpSpPr/>
            <p:nvPr/>
          </p:nvGrpSpPr>
          <p:grpSpPr>
            <a:xfrm>
              <a:off x="8386379" y="1901962"/>
              <a:ext cx="536488" cy="282829"/>
              <a:chOff x="10530517" y="1546860"/>
              <a:chExt cx="819476" cy="432016"/>
            </a:xfrm>
          </p:grpSpPr>
          <p:sp>
            <p:nvSpPr>
              <p:cNvPr id="639" name="Freeform: Shape 638">
                <a:extLst>
                  <a:ext uri="{FF2B5EF4-FFF2-40B4-BE49-F238E27FC236}">
                    <a16:creationId xmlns:a16="http://schemas.microsoft.com/office/drawing/2014/main" id="{E85672B2-BCA6-46DA-AFF0-9379CEE1BEAB}"/>
                  </a:ext>
                </a:extLst>
              </p:cNvPr>
              <p:cNvSpPr/>
              <p:nvPr/>
            </p:nvSpPr>
            <p:spPr>
              <a:xfrm>
                <a:off x="11047019" y="1546827"/>
                <a:ext cx="302864" cy="258306"/>
              </a:xfrm>
              <a:custGeom>
                <a:avLst/>
                <a:gdLst>
                  <a:gd name="connsiteX0" fmla="*/ 303168 w 302863"/>
                  <a:gd name="connsiteY0" fmla="*/ 70550 h 258305"/>
                  <a:gd name="connsiteX1" fmla="*/ 286637 w 302863"/>
                  <a:gd name="connsiteY1" fmla="*/ 96252 h 258305"/>
                  <a:gd name="connsiteX2" fmla="*/ 270751 w 302863"/>
                  <a:gd name="connsiteY2" fmla="*/ 115043 h 258305"/>
                  <a:gd name="connsiteX3" fmla="*/ 241821 w 302863"/>
                  <a:gd name="connsiteY3" fmla="*/ 149333 h 258305"/>
                  <a:gd name="connsiteX4" fmla="*/ 239496 w 302863"/>
                  <a:gd name="connsiteY4" fmla="*/ 152627 h 258305"/>
                  <a:gd name="connsiteX5" fmla="*/ 239883 w 302863"/>
                  <a:gd name="connsiteY5" fmla="*/ 156889 h 258305"/>
                  <a:gd name="connsiteX6" fmla="*/ 252863 w 302863"/>
                  <a:gd name="connsiteY6" fmla="*/ 181492 h 258305"/>
                  <a:gd name="connsiteX7" fmla="*/ 270686 w 302863"/>
                  <a:gd name="connsiteY7" fmla="*/ 215783 h 258305"/>
                  <a:gd name="connsiteX8" fmla="*/ 275852 w 302863"/>
                  <a:gd name="connsiteY8" fmla="*/ 230312 h 258305"/>
                  <a:gd name="connsiteX9" fmla="*/ 271074 w 302863"/>
                  <a:gd name="connsiteY9" fmla="*/ 248071 h 258305"/>
                  <a:gd name="connsiteX10" fmla="*/ 242466 w 302863"/>
                  <a:gd name="connsiteY10" fmla="*/ 257693 h 258305"/>
                  <a:gd name="connsiteX11" fmla="*/ 219735 w 302863"/>
                  <a:gd name="connsiteY11" fmla="*/ 251041 h 258305"/>
                  <a:gd name="connsiteX12" fmla="*/ 188028 w 302863"/>
                  <a:gd name="connsiteY12" fmla="*/ 241161 h 258305"/>
                  <a:gd name="connsiteX13" fmla="*/ 183766 w 302863"/>
                  <a:gd name="connsiteY13" fmla="*/ 236318 h 258305"/>
                  <a:gd name="connsiteX14" fmla="*/ 178406 w 302863"/>
                  <a:gd name="connsiteY14" fmla="*/ 204417 h 258305"/>
                  <a:gd name="connsiteX15" fmla="*/ 180150 w 302863"/>
                  <a:gd name="connsiteY15" fmla="*/ 202932 h 258305"/>
                  <a:gd name="connsiteX16" fmla="*/ 228647 w 302863"/>
                  <a:gd name="connsiteY16" fmla="*/ 216364 h 258305"/>
                  <a:gd name="connsiteX17" fmla="*/ 232199 w 302863"/>
                  <a:gd name="connsiteY17" fmla="*/ 217720 h 258305"/>
                  <a:gd name="connsiteX18" fmla="*/ 233103 w 302863"/>
                  <a:gd name="connsiteY18" fmla="*/ 216816 h 258305"/>
                  <a:gd name="connsiteX19" fmla="*/ 231747 w 302863"/>
                  <a:gd name="connsiteY19" fmla="*/ 213845 h 258305"/>
                  <a:gd name="connsiteX20" fmla="*/ 217217 w 302863"/>
                  <a:gd name="connsiteY20" fmla="*/ 186142 h 258305"/>
                  <a:gd name="connsiteX21" fmla="*/ 202106 w 302863"/>
                  <a:gd name="connsiteY21" fmla="*/ 157341 h 258305"/>
                  <a:gd name="connsiteX22" fmla="*/ 203010 w 302863"/>
                  <a:gd name="connsiteY22" fmla="*/ 149140 h 258305"/>
                  <a:gd name="connsiteX23" fmla="*/ 225160 w 302863"/>
                  <a:gd name="connsiteY23" fmla="*/ 123051 h 258305"/>
                  <a:gd name="connsiteX24" fmla="*/ 250409 w 302863"/>
                  <a:gd name="connsiteY24" fmla="*/ 92958 h 258305"/>
                  <a:gd name="connsiteX25" fmla="*/ 251701 w 302863"/>
                  <a:gd name="connsiteY25" fmla="*/ 90246 h 258305"/>
                  <a:gd name="connsiteX26" fmla="*/ 236848 w 302863"/>
                  <a:gd name="connsiteY26" fmla="*/ 94056 h 258305"/>
                  <a:gd name="connsiteX27" fmla="*/ 179310 w 302863"/>
                  <a:gd name="connsiteY27" fmla="*/ 109361 h 258305"/>
                  <a:gd name="connsiteX28" fmla="*/ 174467 w 302863"/>
                  <a:gd name="connsiteY28" fmla="*/ 107423 h 258305"/>
                  <a:gd name="connsiteX29" fmla="*/ 161229 w 302863"/>
                  <a:gd name="connsiteY29" fmla="*/ 85274 h 258305"/>
                  <a:gd name="connsiteX30" fmla="*/ 140177 w 302863"/>
                  <a:gd name="connsiteY30" fmla="*/ 49950 h 258305"/>
                  <a:gd name="connsiteX31" fmla="*/ 138886 w 302863"/>
                  <a:gd name="connsiteY31" fmla="*/ 48788 h 258305"/>
                  <a:gd name="connsiteX32" fmla="*/ 138369 w 302863"/>
                  <a:gd name="connsiteY32" fmla="*/ 50338 h 258305"/>
                  <a:gd name="connsiteX33" fmla="*/ 132492 w 302863"/>
                  <a:gd name="connsiteY33" fmla="*/ 82949 h 258305"/>
                  <a:gd name="connsiteX34" fmla="*/ 125583 w 302863"/>
                  <a:gd name="connsiteY34" fmla="*/ 122857 h 258305"/>
                  <a:gd name="connsiteX35" fmla="*/ 122289 w 302863"/>
                  <a:gd name="connsiteY35" fmla="*/ 126280 h 258305"/>
                  <a:gd name="connsiteX36" fmla="*/ 93617 w 302863"/>
                  <a:gd name="connsiteY36" fmla="*/ 135320 h 258305"/>
                  <a:gd name="connsiteX37" fmla="*/ 53063 w 302863"/>
                  <a:gd name="connsiteY37" fmla="*/ 148171 h 258305"/>
                  <a:gd name="connsiteX38" fmla="*/ 50416 w 302863"/>
                  <a:gd name="connsiteY38" fmla="*/ 149785 h 258305"/>
                  <a:gd name="connsiteX39" fmla="*/ 52999 w 302863"/>
                  <a:gd name="connsiteY39" fmla="*/ 151594 h 258305"/>
                  <a:gd name="connsiteX40" fmla="*/ 105112 w 302863"/>
                  <a:gd name="connsiteY40" fmla="*/ 172258 h 258305"/>
                  <a:gd name="connsiteX41" fmla="*/ 107114 w 302863"/>
                  <a:gd name="connsiteY41" fmla="*/ 173162 h 258305"/>
                  <a:gd name="connsiteX42" fmla="*/ 100269 w 302863"/>
                  <a:gd name="connsiteY42" fmla="*/ 177876 h 258305"/>
                  <a:gd name="connsiteX43" fmla="*/ 71016 w 302863"/>
                  <a:gd name="connsiteY43" fmla="*/ 197314 h 258305"/>
                  <a:gd name="connsiteX44" fmla="*/ 64558 w 302863"/>
                  <a:gd name="connsiteY44" fmla="*/ 197830 h 258305"/>
                  <a:gd name="connsiteX45" fmla="*/ 35821 w 302863"/>
                  <a:gd name="connsiteY45" fmla="*/ 184850 h 258305"/>
                  <a:gd name="connsiteX46" fmla="*/ 16965 w 302863"/>
                  <a:gd name="connsiteY46" fmla="*/ 175681 h 258305"/>
                  <a:gd name="connsiteX47" fmla="*/ 3921 w 302863"/>
                  <a:gd name="connsiteY47" fmla="*/ 163217 h 258305"/>
                  <a:gd name="connsiteX48" fmla="*/ 9862 w 302863"/>
                  <a:gd name="connsiteY48" fmla="*/ 132673 h 258305"/>
                  <a:gd name="connsiteX49" fmla="*/ 30074 w 302863"/>
                  <a:gd name="connsiteY49" fmla="*/ 123503 h 258305"/>
                  <a:gd name="connsiteX50" fmla="*/ 47768 w 302863"/>
                  <a:gd name="connsiteY50" fmla="*/ 117756 h 258305"/>
                  <a:gd name="connsiteX51" fmla="*/ 93811 w 302863"/>
                  <a:gd name="connsiteY51" fmla="*/ 102968 h 258305"/>
                  <a:gd name="connsiteX52" fmla="*/ 98202 w 302863"/>
                  <a:gd name="connsiteY52" fmla="*/ 97801 h 258305"/>
                  <a:gd name="connsiteX53" fmla="*/ 106210 w 302863"/>
                  <a:gd name="connsiteY53" fmla="*/ 51823 h 258305"/>
                  <a:gd name="connsiteX54" fmla="*/ 110472 w 302863"/>
                  <a:gd name="connsiteY54" fmla="*/ 28446 h 258305"/>
                  <a:gd name="connsiteX55" fmla="*/ 115573 w 302863"/>
                  <a:gd name="connsiteY55" fmla="*/ 15337 h 258305"/>
                  <a:gd name="connsiteX56" fmla="*/ 134236 w 302863"/>
                  <a:gd name="connsiteY56" fmla="*/ 33 h 258305"/>
                  <a:gd name="connsiteX57" fmla="*/ 139596 w 302863"/>
                  <a:gd name="connsiteY57" fmla="*/ 33 h 258305"/>
                  <a:gd name="connsiteX58" fmla="*/ 156450 w 302863"/>
                  <a:gd name="connsiteY58" fmla="*/ 11786 h 258305"/>
                  <a:gd name="connsiteX59" fmla="*/ 160325 w 302863"/>
                  <a:gd name="connsiteY59" fmla="*/ 17727 h 258305"/>
                  <a:gd name="connsiteX60" fmla="*/ 181119 w 302863"/>
                  <a:gd name="connsiteY60" fmla="*/ 52469 h 258305"/>
                  <a:gd name="connsiteX61" fmla="*/ 191580 w 302863"/>
                  <a:gd name="connsiteY61" fmla="*/ 70034 h 258305"/>
                  <a:gd name="connsiteX62" fmla="*/ 197456 w 302863"/>
                  <a:gd name="connsiteY62" fmla="*/ 72358 h 258305"/>
                  <a:gd name="connsiteX63" fmla="*/ 267199 w 302863"/>
                  <a:gd name="connsiteY63" fmla="*/ 53890 h 258305"/>
                  <a:gd name="connsiteX64" fmla="*/ 284635 w 302863"/>
                  <a:gd name="connsiteY64" fmla="*/ 50919 h 258305"/>
                  <a:gd name="connsiteX65" fmla="*/ 303168 w 302863"/>
                  <a:gd name="connsiteY65" fmla="*/ 63189 h 258305"/>
                  <a:gd name="connsiteX66" fmla="*/ 303168 w 302863"/>
                  <a:gd name="connsiteY66" fmla="*/ 70550 h 25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2863" h="258305">
                    <a:moveTo>
                      <a:pt x="303168" y="70550"/>
                    </a:moveTo>
                    <a:cubicBezTo>
                      <a:pt x="300456" y="80882"/>
                      <a:pt x="293288" y="88438"/>
                      <a:pt x="286637" y="96252"/>
                    </a:cubicBezTo>
                    <a:cubicBezTo>
                      <a:pt x="281341" y="102516"/>
                      <a:pt x="275852" y="108650"/>
                      <a:pt x="270751" y="115043"/>
                    </a:cubicBezTo>
                    <a:cubicBezTo>
                      <a:pt x="261387" y="126667"/>
                      <a:pt x="251378" y="137839"/>
                      <a:pt x="241821" y="149333"/>
                    </a:cubicBezTo>
                    <a:cubicBezTo>
                      <a:pt x="240981" y="150367"/>
                      <a:pt x="240206" y="151529"/>
                      <a:pt x="239496" y="152627"/>
                    </a:cubicBezTo>
                    <a:cubicBezTo>
                      <a:pt x="238527" y="154112"/>
                      <a:pt x="239108" y="155468"/>
                      <a:pt x="239883" y="156889"/>
                    </a:cubicBezTo>
                    <a:cubicBezTo>
                      <a:pt x="244210" y="165090"/>
                      <a:pt x="248666" y="173227"/>
                      <a:pt x="252863" y="181492"/>
                    </a:cubicBezTo>
                    <a:cubicBezTo>
                      <a:pt x="258675" y="192987"/>
                      <a:pt x="264939" y="204288"/>
                      <a:pt x="270686" y="215783"/>
                    </a:cubicBezTo>
                    <a:cubicBezTo>
                      <a:pt x="273011" y="220367"/>
                      <a:pt x="275271" y="225082"/>
                      <a:pt x="275852" y="230312"/>
                    </a:cubicBezTo>
                    <a:cubicBezTo>
                      <a:pt x="276563" y="236899"/>
                      <a:pt x="274948" y="242711"/>
                      <a:pt x="271074" y="248071"/>
                    </a:cubicBezTo>
                    <a:cubicBezTo>
                      <a:pt x="263777" y="258080"/>
                      <a:pt x="253703" y="259759"/>
                      <a:pt x="242466" y="257693"/>
                    </a:cubicBezTo>
                    <a:cubicBezTo>
                      <a:pt x="234652" y="256272"/>
                      <a:pt x="227162" y="253689"/>
                      <a:pt x="219735" y="251041"/>
                    </a:cubicBezTo>
                    <a:cubicBezTo>
                      <a:pt x="209274" y="247296"/>
                      <a:pt x="198619" y="244454"/>
                      <a:pt x="188028" y="241161"/>
                    </a:cubicBezTo>
                    <a:cubicBezTo>
                      <a:pt x="185381" y="240322"/>
                      <a:pt x="184218" y="239095"/>
                      <a:pt x="183766" y="236318"/>
                    </a:cubicBezTo>
                    <a:cubicBezTo>
                      <a:pt x="182152" y="225663"/>
                      <a:pt x="180215" y="215072"/>
                      <a:pt x="178406" y="204417"/>
                    </a:cubicBezTo>
                    <a:cubicBezTo>
                      <a:pt x="178083" y="202674"/>
                      <a:pt x="178471" y="202415"/>
                      <a:pt x="180150" y="202932"/>
                    </a:cubicBezTo>
                    <a:cubicBezTo>
                      <a:pt x="196294" y="207452"/>
                      <a:pt x="212503" y="211843"/>
                      <a:pt x="228647" y="216364"/>
                    </a:cubicBezTo>
                    <a:cubicBezTo>
                      <a:pt x="229874" y="216687"/>
                      <a:pt x="230972" y="217332"/>
                      <a:pt x="232199" y="217720"/>
                    </a:cubicBezTo>
                    <a:cubicBezTo>
                      <a:pt x="233038" y="218043"/>
                      <a:pt x="233361" y="217591"/>
                      <a:pt x="233103" y="216816"/>
                    </a:cubicBezTo>
                    <a:cubicBezTo>
                      <a:pt x="232715" y="215783"/>
                      <a:pt x="232263" y="214814"/>
                      <a:pt x="231747" y="213845"/>
                    </a:cubicBezTo>
                    <a:cubicBezTo>
                      <a:pt x="226903" y="204611"/>
                      <a:pt x="221931" y="195441"/>
                      <a:pt x="217217" y="186142"/>
                    </a:cubicBezTo>
                    <a:cubicBezTo>
                      <a:pt x="212309" y="176456"/>
                      <a:pt x="207143" y="166963"/>
                      <a:pt x="202106" y="157341"/>
                    </a:cubicBezTo>
                    <a:cubicBezTo>
                      <a:pt x="200169" y="153595"/>
                      <a:pt x="199652" y="153208"/>
                      <a:pt x="203010" y="149140"/>
                    </a:cubicBezTo>
                    <a:cubicBezTo>
                      <a:pt x="210307" y="140357"/>
                      <a:pt x="217927" y="131833"/>
                      <a:pt x="225160" y="123051"/>
                    </a:cubicBezTo>
                    <a:cubicBezTo>
                      <a:pt x="233490" y="112977"/>
                      <a:pt x="241950" y="102968"/>
                      <a:pt x="250409" y="92958"/>
                    </a:cubicBezTo>
                    <a:cubicBezTo>
                      <a:pt x="251055" y="92248"/>
                      <a:pt x="251701" y="91538"/>
                      <a:pt x="251701" y="90246"/>
                    </a:cubicBezTo>
                    <a:cubicBezTo>
                      <a:pt x="246728" y="91538"/>
                      <a:pt x="241756" y="92765"/>
                      <a:pt x="236848" y="94056"/>
                    </a:cubicBezTo>
                    <a:cubicBezTo>
                      <a:pt x="217669" y="99158"/>
                      <a:pt x="198490" y="104259"/>
                      <a:pt x="179310" y="109361"/>
                    </a:cubicBezTo>
                    <a:cubicBezTo>
                      <a:pt x="176469" y="110136"/>
                      <a:pt x="175952" y="109877"/>
                      <a:pt x="174467" y="107423"/>
                    </a:cubicBezTo>
                    <a:cubicBezTo>
                      <a:pt x="170011" y="100062"/>
                      <a:pt x="165491" y="92765"/>
                      <a:pt x="161229" y="85274"/>
                    </a:cubicBezTo>
                    <a:cubicBezTo>
                      <a:pt x="154448" y="73327"/>
                      <a:pt x="147087" y="61768"/>
                      <a:pt x="140177" y="49950"/>
                    </a:cubicBezTo>
                    <a:cubicBezTo>
                      <a:pt x="139854" y="49369"/>
                      <a:pt x="139467" y="48723"/>
                      <a:pt x="138886" y="48788"/>
                    </a:cubicBezTo>
                    <a:cubicBezTo>
                      <a:pt x="138111" y="48917"/>
                      <a:pt x="138434" y="49821"/>
                      <a:pt x="138369" y="50338"/>
                    </a:cubicBezTo>
                    <a:cubicBezTo>
                      <a:pt x="136432" y="61187"/>
                      <a:pt x="134430" y="72100"/>
                      <a:pt x="132492" y="82949"/>
                    </a:cubicBezTo>
                    <a:cubicBezTo>
                      <a:pt x="130168" y="96252"/>
                      <a:pt x="127843" y="109554"/>
                      <a:pt x="125583" y="122857"/>
                    </a:cubicBezTo>
                    <a:cubicBezTo>
                      <a:pt x="125260" y="124859"/>
                      <a:pt x="124033" y="125698"/>
                      <a:pt x="122289" y="126280"/>
                    </a:cubicBezTo>
                    <a:cubicBezTo>
                      <a:pt x="112732" y="129250"/>
                      <a:pt x="103175" y="132285"/>
                      <a:pt x="93617" y="135320"/>
                    </a:cubicBezTo>
                    <a:cubicBezTo>
                      <a:pt x="80121" y="139582"/>
                      <a:pt x="66560" y="143844"/>
                      <a:pt x="53063" y="148171"/>
                    </a:cubicBezTo>
                    <a:cubicBezTo>
                      <a:pt x="52030" y="148494"/>
                      <a:pt x="50480" y="148817"/>
                      <a:pt x="50416" y="149785"/>
                    </a:cubicBezTo>
                    <a:cubicBezTo>
                      <a:pt x="50416" y="150883"/>
                      <a:pt x="52030" y="151142"/>
                      <a:pt x="52999" y="151594"/>
                    </a:cubicBezTo>
                    <a:cubicBezTo>
                      <a:pt x="70370" y="158503"/>
                      <a:pt x="87741" y="165348"/>
                      <a:pt x="105112" y="172258"/>
                    </a:cubicBezTo>
                    <a:cubicBezTo>
                      <a:pt x="105758" y="172516"/>
                      <a:pt x="106339" y="172775"/>
                      <a:pt x="107114" y="173162"/>
                    </a:cubicBezTo>
                    <a:cubicBezTo>
                      <a:pt x="104983" y="175099"/>
                      <a:pt x="102529" y="176391"/>
                      <a:pt x="100269" y="177876"/>
                    </a:cubicBezTo>
                    <a:cubicBezTo>
                      <a:pt x="90582" y="184398"/>
                      <a:pt x="80831" y="190921"/>
                      <a:pt x="71016" y="197314"/>
                    </a:cubicBezTo>
                    <a:cubicBezTo>
                      <a:pt x="68820" y="198734"/>
                      <a:pt x="66947" y="198928"/>
                      <a:pt x="64558" y="197830"/>
                    </a:cubicBezTo>
                    <a:cubicBezTo>
                      <a:pt x="55001" y="193439"/>
                      <a:pt x="45250" y="189500"/>
                      <a:pt x="35821" y="184850"/>
                    </a:cubicBezTo>
                    <a:cubicBezTo>
                      <a:pt x="29557" y="181751"/>
                      <a:pt x="22971" y="179361"/>
                      <a:pt x="16965" y="175681"/>
                    </a:cubicBezTo>
                    <a:cubicBezTo>
                      <a:pt x="11670" y="172452"/>
                      <a:pt x="7214" y="168448"/>
                      <a:pt x="3921" y="163217"/>
                    </a:cubicBezTo>
                    <a:cubicBezTo>
                      <a:pt x="-2925" y="152175"/>
                      <a:pt x="-600" y="140357"/>
                      <a:pt x="9862" y="132673"/>
                    </a:cubicBezTo>
                    <a:cubicBezTo>
                      <a:pt x="15932" y="128217"/>
                      <a:pt x="22971" y="125763"/>
                      <a:pt x="30074" y="123503"/>
                    </a:cubicBezTo>
                    <a:cubicBezTo>
                      <a:pt x="35951" y="121630"/>
                      <a:pt x="41956" y="119887"/>
                      <a:pt x="47768" y="117756"/>
                    </a:cubicBezTo>
                    <a:cubicBezTo>
                      <a:pt x="62944" y="112202"/>
                      <a:pt x="78442" y="107875"/>
                      <a:pt x="93811" y="102968"/>
                    </a:cubicBezTo>
                    <a:cubicBezTo>
                      <a:pt x="96523" y="102128"/>
                      <a:pt x="97750" y="100578"/>
                      <a:pt x="98202" y="97801"/>
                    </a:cubicBezTo>
                    <a:cubicBezTo>
                      <a:pt x="100785" y="82497"/>
                      <a:pt x="103562" y="67192"/>
                      <a:pt x="106210" y="51823"/>
                    </a:cubicBezTo>
                    <a:cubicBezTo>
                      <a:pt x="107566" y="44009"/>
                      <a:pt x="108599" y="36196"/>
                      <a:pt x="110472" y="28446"/>
                    </a:cubicBezTo>
                    <a:cubicBezTo>
                      <a:pt x="111570" y="23862"/>
                      <a:pt x="113313" y="19470"/>
                      <a:pt x="115573" y="15337"/>
                    </a:cubicBezTo>
                    <a:cubicBezTo>
                      <a:pt x="119771" y="7847"/>
                      <a:pt x="125389" y="1970"/>
                      <a:pt x="134236" y="33"/>
                    </a:cubicBezTo>
                    <a:cubicBezTo>
                      <a:pt x="136044" y="33"/>
                      <a:pt x="137788" y="33"/>
                      <a:pt x="139596" y="33"/>
                    </a:cubicBezTo>
                    <a:cubicBezTo>
                      <a:pt x="146828" y="1647"/>
                      <a:pt x="152124" y="6038"/>
                      <a:pt x="156450" y="11786"/>
                    </a:cubicBezTo>
                    <a:cubicBezTo>
                      <a:pt x="157871" y="13723"/>
                      <a:pt x="159098" y="15725"/>
                      <a:pt x="160325" y="17727"/>
                    </a:cubicBezTo>
                    <a:cubicBezTo>
                      <a:pt x="167235" y="29351"/>
                      <a:pt x="174467" y="40716"/>
                      <a:pt x="181119" y="52469"/>
                    </a:cubicBezTo>
                    <a:cubicBezTo>
                      <a:pt x="184477" y="58410"/>
                      <a:pt x="188093" y="64157"/>
                      <a:pt x="191580" y="70034"/>
                    </a:cubicBezTo>
                    <a:cubicBezTo>
                      <a:pt x="193388" y="73004"/>
                      <a:pt x="194034" y="73262"/>
                      <a:pt x="197456" y="72358"/>
                    </a:cubicBezTo>
                    <a:cubicBezTo>
                      <a:pt x="220704" y="66159"/>
                      <a:pt x="243952" y="60024"/>
                      <a:pt x="267199" y="53890"/>
                    </a:cubicBezTo>
                    <a:cubicBezTo>
                      <a:pt x="272946" y="52404"/>
                      <a:pt x="278629" y="50532"/>
                      <a:pt x="284635" y="50919"/>
                    </a:cubicBezTo>
                    <a:cubicBezTo>
                      <a:pt x="293159" y="51436"/>
                      <a:pt x="300262" y="54083"/>
                      <a:pt x="303168" y="63189"/>
                    </a:cubicBezTo>
                    <a:cubicBezTo>
                      <a:pt x="303168" y="65642"/>
                      <a:pt x="303168" y="68096"/>
                      <a:pt x="303168" y="70550"/>
                    </a:cubicBezTo>
                    <a:close/>
                  </a:path>
                </a:pathLst>
              </a:custGeom>
              <a:solidFill>
                <a:srgbClr val="E15A1D"/>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0" name="Freeform: Shape 639">
                <a:extLst>
                  <a:ext uri="{FF2B5EF4-FFF2-40B4-BE49-F238E27FC236}">
                    <a16:creationId xmlns:a16="http://schemas.microsoft.com/office/drawing/2014/main" id="{CAB61933-5087-4411-9101-0B96E62A2DA4}"/>
                  </a:ext>
                </a:extLst>
              </p:cNvPr>
              <p:cNvSpPr/>
              <p:nvPr/>
            </p:nvSpPr>
            <p:spPr>
              <a:xfrm>
                <a:off x="10660613" y="1773633"/>
                <a:ext cx="175648" cy="204707"/>
              </a:xfrm>
              <a:custGeom>
                <a:avLst/>
                <a:gdLst>
                  <a:gd name="connsiteX0" fmla="*/ 32831 w 175648"/>
                  <a:gd name="connsiteY0" fmla="*/ 204985 h 204707"/>
                  <a:gd name="connsiteX1" fmla="*/ 865 w 175648"/>
                  <a:gd name="connsiteY1" fmla="*/ 204985 h 204707"/>
                  <a:gd name="connsiteX2" fmla="*/ 155 w 175648"/>
                  <a:gd name="connsiteY2" fmla="*/ 203177 h 204707"/>
                  <a:gd name="connsiteX3" fmla="*/ 5967 w 175648"/>
                  <a:gd name="connsiteY3" fmla="*/ 158296 h 204707"/>
                  <a:gd name="connsiteX4" fmla="*/ 12489 w 175648"/>
                  <a:gd name="connsiteY4" fmla="*/ 107345 h 204707"/>
                  <a:gd name="connsiteX5" fmla="*/ 18365 w 175648"/>
                  <a:gd name="connsiteY5" fmla="*/ 69762 h 204707"/>
                  <a:gd name="connsiteX6" fmla="*/ 44131 w 175648"/>
                  <a:gd name="connsiteY6" fmla="*/ 26108 h 204707"/>
                  <a:gd name="connsiteX7" fmla="*/ 84233 w 175648"/>
                  <a:gd name="connsiteY7" fmla="*/ 3119 h 204707"/>
                  <a:gd name="connsiteX8" fmla="*/ 130406 w 175648"/>
                  <a:gd name="connsiteY8" fmla="*/ 4023 h 204707"/>
                  <a:gd name="connsiteX9" fmla="*/ 158819 w 175648"/>
                  <a:gd name="connsiteY9" fmla="*/ 22750 h 204707"/>
                  <a:gd name="connsiteX10" fmla="*/ 175286 w 175648"/>
                  <a:gd name="connsiteY10" fmla="*/ 61173 h 204707"/>
                  <a:gd name="connsiteX11" fmla="*/ 157915 w 175648"/>
                  <a:gd name="connsiteY11" fmla="*/ 122650 h 204707"/>
                  <a:gd name="connsiteX12" fmla="*/ 111226 w 175648"/>
                  <a:gd name="connsiteY12" fmla="*/ 156811 h 204707"/>
                  <a:gd name="connsiteX13" fmla="*/ 63504 w 175648"/>
                  <a:gd name="connsiteY13" fmla="*/ 158102 h 204707"/>
                  <a:gd name="connsiteX14" fmla="*/ 45810 w 175648"/>
                  <a:gd name="connsiteY14" fmla="*/ 149578 h 204707"/>
                  <a:gd name="connsiteX15" fmla="*/ 42711 w 175648"/>
                  <a:gd name="connsiteY15" fmla="*/ 147512 h 204707"/>
                  <a:gd name="connsiteX16" fmla="*/ 41032 w 175648"/>
                  <a:gd name="connsiteY16" fmla="*/ 148351 h 204707"/>
                  <a:gd name="connsiteX17" fmla="*/ 34057 w 175648"/>
                  <a:gd name="connsiteY17" fmla="*/ 202789 h 204707"/>
                  <a:gd name="connsiteX18" fmla="*/ 32831 w 175648"/>
                  <a:gd name="connsiteY18" fmla="*/ 204985 h 204707"/>
                  <a:gd name="connsiteX19" fmla="*/ 50137 w 175648"/>
                  <a:gd name="connsiteY19" fmla="*/ 86875 h 204707"/>
                  <a:gd name="connsiteX20" fmla="*/ 79261 w 175648"/>
                  <a:gd name="connsiteY20" fmla="*/ 124910 h 204707"/>
                  <a:gd name="connsiteX21" fmla="*/ 107093 w 175648"/>
                  <a:gd name="connsiteY21" fmla="*/ 122650 h 204707"/>
                  <a:gd name="connsiteX22" fmla="*/ 138478 w 175648"/>
                  <a:gd name="connsiteY22" fmla="*/ 88618 h 204707"/>
                  <a:gd name="connsiteX23" fmla="*/ 136024 w 175648"/>
                  <a:gd name="connsiteY23" fmla="*/ 55490 h 204707"/>
                  <a:gd name="connsiteX24" fmla="*/ 96826 w 175648"/>
                  <a:gd name="connsiteY24" fmla="*/ 35407 h 204707"/>
                  <a:gd name="connsiteX25" fmla="*/ 58597 w 175648"/>
                  <a:gd name="connsiteY25" fmla="*/ 59300 h 204707"/>
                  <a:gd name="connsiteX26" fmla="*/ 50137 w 175648"/>
                  <a:gd name="connsiteY26" fmla="*/ 86875 h 20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5648" h="204707">
                    <a:moveTo>
                      <a:pt x="32831" y="204985"/>
                    </a:moveTo>
                    <a:cubicBezTo>
                      <a:pt x="22175" y="204985"/>
                      <a:pt x="11520" y="204985"/>
                      <a:pt x="865" y="204985"/>
                    </a:cubicBezTo>
                    <a:cubicBezTo>
                      <a:pt x="-233" y="204726"/>
                      <a:pt x="26" y="203887"/>
                      <a:pt x="155" y="203177"/>
                    </a:cubicBezTo>
                    <a:cubicBezTo>
                      <a:pt x="2092" y="188195"/>
                      <a:pt x="4029" y="173278"/>
                      <a:pt x="5967" y="158296"/>
                    </a:cubicBezTo>
                    <a:cubicBezTo>
                      <a:pt x="8162" y="141312"/>
                      <a:pt x="10229" y="124329"/>
                      <a:pt x="12489" y="107345"/>
                    </a:cubicBezTo>
                    <a:cubicBezTo>
                      <a:pt x="14168" y="94753"/>
                      <a:pt x="15330" y="82096"/>
                      <a:pt x="18365" y="69762"/>
                    </a:cubicBezTo>
                    <a:cubicBezTo>
                      <a:pt x="22563" y="52714"/>
                      <a:pt x="31604" y="38442"/>
                      <a:pt x="44131" y="26108"/>
                    </a:cubicBezTo>
                    <a:cubicBezTo>
                      <a:pt x="55561" y="14872"/>
                      <a:pt x="68864" y="7187"/>
                      <a:pt x="84233" y="3119"/>
                    </a:cubicBezTo>
                    <a:cubicBezTo>
                      <a:pt x="99667" y="-949"/>
                      <a:pt x="115101" y="-1337"/>
                      <a:pt x="130406" y="4023"/>
                    </a:cubicBezTo>
                    <a:cubicBezTo>
                      <a:pt x="141384" y="7898"/>
                      <a:pt x="151070" y="14032"/>
                      <a:pt x="158819" y="22750"/>
                    </a:cubicBezTo>
                    <a:cubicBezTo>
                      <a:pt x="168441" y="33728"/>
                      <a:pt x="173866" y="46514"/>
                      <a:pt x="175286" y="61173"/>
                    </a:cubicBezTo>
                    <a:cubicBezTo>
                      <a:pt x="177482" y="83969"/>
                      <a:pt x="171735" y="104310"/>
                      <a:pt x="157915" y="122650"/>
                    </a:cubicBezTo>
                    <a:cubicBezTo>
                      <a:pt x="145646" y="138794"/>
                      <a:pt x="130406" y="150353"/>
                      <a:pt x="111226" y="156811"/>
                    </a:cubicBezTo>
                    <a:cubicBezTo>
                      <a:pt x="95341" y="162171"/>
                      <a:pt x="79455" y="162946"/>
                      <a:pt x="63504" y="158102"/>
                    </a:cubicBezTo>
                    <a:cubicBezTo>
                      <a:pt x="57240" y="156230"/>
                      <a:pt x="51299" y="153259"/>
                      <a:pt x="45810" y="149578"/>
                    </a:cubicBezTo>
                    <a:cubicBezTo>
                      <a:pt x="44777" y="148868"/>
                      <a:pt x="43744" y="148287"/>
                      <a:pt x="42711" y="147512"/>
                    </a:cubicBezTo>
                    <a:cubicBezTo>
                      <a:pt x="41484" y="146608"/>
                      <a:pt x="41225" y="146995"/>
                      <a:pt x="41032" y="148351"/>
                    </a:cubicBezTo>
                    <a:cubicBezTo>
                      <a:pt x="38707" y="166497"/>
                      <a:pt x="36382" y="184643"/>
                      <a:pt x="34057" y="202789"/>
                    </a:cubicBezTo>
                    <a:cubicBezTo>
                      <a:pt x="33864" y="203693"/>
                      <a:pt x="33735" y="204533"/>
                      <a:pt x="32831" y="204985"/>
                    </a:cubicBezTo>
                    <a:close/>
                    <a:moveTo>
                      <a:pt x="50137" y="86875"/>
                    </a:moveTo>
                    <a:cubicBezTo>
                      <a:pt x="50460" y="107991"/>
                      <a:pt x="63052" y="120067"/>
                      <a:pt x="79261" y="124910"/>
                    </a:cubicBezTo>
                    <a:cubicBezTo>
                      <a:pt x="88625" y="127687"/>
                      <a:pt x="97988" y="126783"/>
                      <a:pt x="107093" y="122650"/>
                    </a:cubicBezTo>
                    <a:cubicBezTo>
                      <a:pt x="122334" y="115611"/>
                      <a:pt x="133505" y="105150"/>
                      <a:pt x="138478" y="88618"/>
                    </a:cubicBezTo>
                    <a:cubicBezTo>
                      <a:pt x="141965" y="77124"/>
                      <a:pt x="141448" y="66081"/>
                      <a:pt x="136024" y="55490"/>
                    </a:cubicBezTo>
                    <a:cubicBezTo>
                      <a:pt x="128856" y="41413"/>
                      <a:pt x="112647" y="33082"/>
                      <a:pt x="96826" y="35407"/>
                    </a:cubicBezTo>
                    <a:cubicBezTo>
                      <a:pt x="80617" y="37732"/>
                      <a:pt x="67508" y="45223"/>
                      <a:pt x="58597" y="59300"/>
                    </a:cubicBezTo>
                    <a:cubicBezTo>
                      <a:pt x="53237" y="67760"/>
                      <a:pt x="50460" y="76994"/>
                      <a:pt x="50137" y="86875"/>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1" name="Freeform: Shape 640">
                <a:extLst>
                  <a:ext uri="{FF2B5EF4-FFF2-40B4-BE49-F238E27FC236}">
                    <a16:creationId xmlns:a16="http://schemas.microsoft.com/office/drawing/2014/main" id="{F7DDB4C7-C258-49BE-8076-9990B920BA48}"/>
                  </a:ext>
                </a:extLst>
              </p:cNvPr>
              <p:cNvSpPr/>
              <p:nvPr/>
            </p:nvSpPr>
            <p:spPr>
              <a:xfrm>
                <a:off x="10530618" y="1718333"/>
                <a:ext cx="153692" cy="217622"/>
              </a:xfrm>
              <a:custGeom>
                <a:avLst/>
                <a:gdLst>
                  <a:gd name="connsiteX0" fmla="*/ 102899 w 153692"/>
                  <a:gd name="connsiteY0" fmla="*/ 42 h 217622"/>
                  <a:gd name="connsiteX1" fmla="*/ 134412 w 153692"/>
                  <a:gd name="connsiteY1" fmla="*/ 10051 h 217622"/>
                  <a:gd name="connsiteX2" fmla="*/ 145842 w 153692"/>
                  <a:gd name="connsiteY2" fmla="*/ 21675 h 217622"/>
                  <a:gd name="connsiteX3" fmla="*/ 153527 w 153692"/>
                  <a:gd name="connsiteY3" fmla="*/ 31813 h 217622"/>
                  <a:gd name="connsiteX4" fmla="*/ 153204 w 153692"/>
                  <a:gd name="connsiteY4" fmla="*/ 34009 h 217622"/>
                  <a:gd name="connsiteX5" fmla="*/ 141903 w 153692"/>
                  <a:gd name="connsiteY5" fmla="*/ 42468 h 217622"/>
                  <a:gd name="connsiteX6" fmla="*/ 122272 w 153692"/>
                  <a:gd name="connsiteY6" fmla="*/ 57515 h 217622"/>
                  <a:gd name="connsiteX7" fmla="*/ 119043 w 153692"/>
                  <a:gd name="connsiteY7" fmla="*/ 56933 h 217622"/>
                  <a:gd name="connsiteX8" fmla="*/ 110390 w 153692"/>
                  <a:gd name="connsiteY8" fmla="*/ 44793 h 217622"/>
                  <a:gd name="connsiteX9" fmla="*/ 96893 w 153692"/>
                  <a:gd name="connsiteY9" fmla="*/ 37754 h 217622"/>
                  <a:gd name="connsiteX10" fmla="*/ 77714 w 153692"/>
                  <a:gd name="connsiteY10" fmla="*/ 43824 h 217622"/>
                  <a:gd name="connsiteX11" fmla="*/ 76293 w 153692"/>
                  <a:gd name="connsiteY11" fmla="*/ 63262 h 217622"/>
                  <a:gd name="connsiteX12" fmla="*/ 87271 w 153692"/>
                  <a:gd name="connsiteY12" fmla="*/ 76242 h 217622"/>
                  <a:gd name="connsiteX13" fmla="*/ 117558 w 153692"/>
                  <a:gd name="connsiteY13" fmla="*/ 108982 h 217622"/>
                  <a:gd name="connsiteX14" fmla="*/ 131765 w 153692"/>
                  <a:gd name="connsiteY14" fmla="*/ 135523 h 217622"/>
                  <a:gd name="connsiteX15" fmla="*/ 124984 w 153692"/>
                  <a:gd name="connsiteY15" fmla="*/ 177046 h 217622"/>
                  <a:gd name="connsiteX16" fmla="*/ 85786 w 153692"/>
                  <a:gd name="connsiteY16" fmla="*/ 212111 h 217622"/>
                  <a:gd name="connsiteX17" fmla="*/ 33737 w 153692"/>
                  <a:gd name="connsiteY17" fmla="*/ 214048 h 217622"/>
                  <a:gd name="connsiteX18" fmla="*/ 5453 w 153692"/>
                  <a:gd name="connsiteY18" fmla="*/ 187184 h 217622"/>
                  <a:gd name="connsiteX19" fmla="*/ 222 w 153692"/>
                  <a:gd name="connsiteY19" fmla="*/ 174140 h 217622"/>
                  <a:gd name="connsiteX20" fmla="*/ 1062 w 153692"/>
                  <a:gd name="connsiteY20" fmla="*/ 172138 h 217622"/>
                  <a:gd name="connsiteX21" fmla="*/ 35481 w 153692"/>
                  <a:gd name="connsiteY21" fmla="*/ 153733 h 217622"/>
                  <a:gd name="connsiteX22" fmla="*/ 37225 w 153692"/>
                  <a:gd name="connsiteY22" fmla="*/ 154315 h 217622"/>
                  <a:gd name="connsiteX23" fmla="*/ 42003 w 153692"/>
                  <a:gd name="connsiteY23" fmla="*/ 164453 h 217622"/>
                  <a:gd name="connsiteX24" fmla="*/ 56081 w 153692"/>
                  <a:gd name="connsiteY24" fmla="*/ 178466 h 217622"/>
                  <a:gd name="connsiteX25" fmla="*/ 72483 w 153692"/>
                  <a:gd name="connsiteY25" fmla="*/ 179499 h 217622"/>
                  <a:gd name="connsiteX26" fmla="*/ 88434 w 153692"/>
                  <a:gd name="connsiteY26" fmla="*/ 169296 h 217622"/>
                  <a:gd name="connsiteX27" fmla="*/ 91017 w 153692"/>
                  <a:gd name="connsiteY27" fmla="*/ 147211 h 217622"/>
                  <a:gd name="connsiteX28" fmla="*/ 77843 w 153692"/>
                  <a:gd name="connsiteY28" fmla="*/ 130357 h 217622"/>
                  <a:gd name="connsiteX29" fmla="*/ 62926 w 153692"/>
                  <a:gd name="connsiteY29" fmla="*/ 114019 h 217622"/>
                  <a:gd name="connsiteX30" fmla="*/ 45878 w 153692"/>
                  <a:gd name="connsiteY30" fmla="*/ 94452 h 217622"/>
                  <a:gd name="connsiteX31" fmla="*/ 36450 w 153692"/>
                  <a:gd name="connsiteY31" fmla="*/ 46408 h 217622"/>
                  <a:gd name="connsiteX32" fmla="*/ 55371 w 153692"/>
                  <a:gd name="connsiteY32" fmla="*/ 18381 h 217622"/>
                  <a:gd name="connsiteX33" fmla="*/ 102899 w 153692"/>
                  <a:gd name="connsiteY33" fmla="*/ 42 h 21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3692" h="217622">
                    <a:moveTo>
                      <a:pt x="102899" y="42"/>
                    </a:moveTo>
                    <a:cubicBezTo>
                      <a:pt x="114329" y="-152"/>
                      <a:pt x="125049" y="2818"/>
                      <a:pt x="134412" y="10051"/>
                    </a:cubicBezTo>
                    <a:cubicBezTo>
                      <a:pt x="138674" y="13409"/>
                      <a:pt x="142484" y="17413"/>
                      <a:pt x="145842" y="21675"/>
                    </a:cubicBezTo>
                    <a:cubicBezTo>
                      <a:pt x="148425" y="25033"/>
                      <a:pt x="150944" y="28455"/>
                      <a:pt x="153527" y="31813"/>
                    </a:cubicBezTo>
                    <a:cubicBezTo>
                      <a:pt x="154302" y="32782"/>
                      <a:pt x="154302" y="33234"/>
                      <a:pt x="153204" y="34009"/>
                    </a:cubicBezTo>
                    <a:cubicBezTo>
                      <a:pt x="149394" y="36721"/>
                      <a:pt x="145519" y="39498"/>
                      <a:pt x="141903" y="42468"/>
                    </a:cubicBezTo>
                    <a:cubicBezTo>
                      <a:pt x="135510" y="47634"/>
                      <a:pt x="128859" y="52478"/>
                      <a:pt x="122272" y="57515"/>
                    </a:cubicBezTo>
                    <a:cubicBezTo>
                      <a:pt x="120722" y="58677"/>
                      <a:pt x="120012" y="58806"/>
                      <a:pt x="119043" y="56933"/>
                    </a:cubicBezTo>
                    <a:cubicBezTo>
                      <a:pt x="116718" y="52542"/>
                      <a:pt x="113748" y="48474"/>
                      <a:pt x="110390" y="44793"/>
                    </a:cubicBezTo>
                    <a:cubicBezTo>
                      <a:pt x="106838" y="40789"/>
                      <a:pt x="102189" y="38400"/>
                      <a:pt x="96893" y="37754"/>
                    </a:cubicBezTo>
                    <a:cubicBezTo>
                      <a:pt x="89596" y="36786"/>
                      <a:pt x="82945" y="38400"/>
                      <a:pt x="77714" y="43824"/>
                    </a:cubicBezTo>
                    <a:cubicBezTo>
                      <a:pt x="72096" y="49572"/>
                      <a:pt x="70998" y="56740"/>
                      <a:pt x="76293" y="63262"/>
                    </a:cubicBezTo>
                    <a:cubicBezTo>
                      <a:pt x="79845" y="67653"/>
                      <a:pt x="83591" y="71915"/>
                      <a:pt x="87271" y="76242"/>
                    </a:cubicBezTo>
                    <a:cubicBezTo>
                      <a:pt x="96829" y="87607"/>
                      <a:pt x="107871" y="97681"/>
                      <a:pt x="117558" y="108982"/>
                    </a:cubicBezTo>
                    <a:cubicBezTo>
                      <a:pt x="124209" y="116731"/>
                      <a:pt x="129698" y="125255"/>
                      <a:pt x="131765" y="135523"/>
                    </a:cubicBezTo>
                    <a:cubicBezTo>
                      <a:pt x="134671" y="150182"/>
                      <a:pt x="131829" y="163937"/>
                      <a:pt x="124984" y="177046"/>
                    </a:cubicBezTo>
                    <a:cubicBezTo>
                      <a:pt x="116266" y="193706"/>
                      <a:pt x="103222" y="205265"/>
                      <a:pt x="85786" y="212111"/>
                    </a:cubicBezTo>
                    <a:cubicBezTo>
                      <a:pt x="68609" y="218891"/>
                      <a:pt x="51109" y="220247"/>
                      <a:pt x="33737" y="214048"/>
                    </a:cubicBezTo>
                    <a:cubicBezTo>
                      <a:pt x="20628" y="209398"/>
                      <a:pt x="11329" y="199970"/>
                      <a:pt x="5453" y="187184"/>
                    </a:cubicBezTo>
                    <a:cubicBezTo>
                      <a:pt x="3516" y="182922"/>
                      <a:pt x="2030" y="178402"/>
                      <a:pt x="222" y="174140"/>
                    </a:cubicBezTo>
                    <a:cubicBezTo>
                      <a:pt x="-230" y="173042"/>
                      <a:pt x="158" y="172590"/>
                      <a:pt x="1062" y="172138"/>
                    </a:cubicBezTo>
                    <a:cubicBezTo>
                      <a:pt x="12556" y="166003"/>
                      <a:pt x="24051" y="159868"/>
                      <a:pt x="35481" y="153733"/>
                    </a:cubicBezTo>
                    <a:cubicBezTo>
                      <a:pt x="36385" y="153281"/>
                      <a:pt x="36773" y="153217"/>
                      <a:pt x="37225" y="154315"/>
                    </a:cubicBezTo>
                    <a:cubicBezTo>
                      <a:pt x="38710" y="157737"/>
                      <a:pt x="40324" y="161160"/>
                      <a:pt x="42003" y="164453"/>
                    </a:cubicBezTo>
                    <a:cubicBezTo>
                      <a:pt x="45167" y="170652"/>
                      <a:pt x="49752" y="175302"/>
                      <a:pt x="56081" y="178466"/>
                    </a:cubicBezTo>
                    <a:cubicBezTo>
                      <a:pt x="61505" y="181178"/>
                      <a:pt x="67059" y="181372"/>
                      <a:pt x="72483" y="179499"/>
                    </a:cubicBezTo>
                    <a:cubicBezTo>
                      <a:pt x="78554" y="177433"/>
                      <a:pt x="84172" y="174333"/>
                      <a:pt x="88434" y="169296"/>
                    </a:cubicBezTo>
                    <a:cubicBezTo>
                      <a:pt x="94052" y="162774"/>
                      <a:pt x="94891" y="154896"/>
                      <a:pt x="91017" y="147211"/>
                    </a:cubicBezTo>
                    <a:cubicBezTo>
                      <a:pt x="87659" y="140754"/>
                      <a:pt x="82622" y="135652"/>
                      <a:pt x="77843" y="130357"/>
                    </a:cubicBezTo>
                    <a:cubicBezTo>
                      <a:pt x="72935" y="124868"/>
                      <a:pt x="67834" y="119508"/>
                      <a:pt x="62926" y="114019"/>
                    </a:cubicBezTo>
                    <a:cubicBezTo>
                      <a:pt x="57179" y="107561"/>
                      <a:pt x="51238" y="101168"/>
                      <a:pt x="45878" y="94452"/>
                    </a:cubicBezTo>
                    <a:cubicBezTo>
                      <a:pt x="34448" y="80116"/>
                      <a:pt x="31090" y="64037"/>
                      <a:pt x="36450" y="46408"/>
                    </a:cubicBezTo>
                    <a:cubicBezTo>
                      <a:pt x="39872" y="35171"/>
                      <a:pt x="47169" y="26453"/>
                      <a:pt x="55371" y="18381"/>
                    </a:cubicBezTo>
                    <a:cubicBezTo>
                      <a:pt x="68480" y="5595"/>
                      <a:pt x="84495" y="106"/>
                      <a:pt x="102899" y="42"/>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2" name="Freeform: Shape 641">
                <a:extLst>
                  <a:ext uri="{FF2B5EF4-FFF2-40B4-BE49-F238E27FC236}">
                    <a16:creationId xmlns:a16="http://schemas.microsoft.com/office/drawing/2014/main" id="{8B2FC24C-AFD9-49D2-BA38-979D67A8D08B}"/>
                  </a:ext>
                </a:extLst>
              </p:cNvPr>
              <p:cNvSpPr/>
              <p:nvPr/>
            </p:nvSpPr>
            <p:spPr>
              <a:xfrm>
                <a:off x="10849133" y="1773673"/>
                <a:ext cx="160150" cy="160795"/>
              </a:xfrm>
              <a:custGeom>
                <a:avLst/>
                <a:gdLst>
                  <a:gd name="connsiteX0" fmla="*/ 111980 w 160149"/>
                  <a:gd name="connsiteY0" fmla="*/ 109113 h 160795"/>
                  <a:gd name="connsiteX1" fmla="*/ 108557 w 160149"/>
                  <a:gd name="connsiteY1" fmla="*/ 135913 h 160795"/>
                  <a:gd name="connsiteX2" fmla="*/ 106749 w 160149"/>
                  <a:gd name="connsiteY2" fmla="*/ 149926 h 160795"/>
                  <a:gd name="connsiteX3" fmla="*/ 104166 w 160149"/>
                  <a:gd name="connsiteY3" fmla="*/ 153477 h 160795"/>
                  <a:gd name="connsiteX4" fmla="*/ 63095 w 160149"/>
                  <a:gd name="connsiteY4" fmla="*/ 160968 h 160795"/>
                  <a:gd name="connsiteX5" fmla="*/ 47662 w 160149"/>
                  <a:gd name="connsiteY5" fmla="*/ 157998 h 160795"/>
                  <a:gd name="connsiteX6" fmla="*/ 8593 w 160149"/>
                  <a:gd name="connsiteY6" fmla="*/ 125968 h 160795"/>
                  <a:gd name="connsiteX7" fmla="*/ 327 w 160149"/>
                  <a:gd name="connsiteY7" fmla="*/ 85220 h 160795"/>
                  <a:gd name="connsiteX8" fmla="*/ 29838 w 160149"/>
                  <a:gd name="connsiteY8" fmla="*/ 25099 h 160795"/>
                  <a:gd name="connsiteX9" fmla="*/ 76915 w 160149"/>
                  <a:gd name="connsiteY9" fmla="*/ 1400 h 160795"/>
                  <a:gd name="connsiteX10" fmla="*/ 132386 w 160149"/>
                  <a:gd name="connsiteY10" fmla="*/ 12959 h 160795"/>
                  <a:gd name="connsiteX11" fmla="*/ 159379 w 160149"/>
                  <a:gd name="connsiteY11" fmla="*/ 55644 h 160795"/>
                  <a:gd name="connsiteX12" fmla="*/ 159444 w 160149"/>
                  <a:gd name="connsiteY12" fmla="*/ 82379 h 160795"/>
                  <a:gd name="connsiteX13" fmla="*/ 153051 w 160149"/>
                  <a:gd name="connsiteY13" fmla="*/ 133782 h 160795"/>
                  <a:gd name="connsiteX14" fmla="*/ 150209 w 160149"/>
                  <a:gd name="connsiteY14" fmla="*/ 155092 h 160795"/>
                  <a:gd name="connsiteX15" fmla="*/ 148143 w 160149"/>
                  <a:gd name="connsiteY15" fmla="*/ 156900 h 160795"/>
                  <a:gd name="connsiteX16" fmla="*/ 117792 w 160149"/>
                  <a:gd name="connsiteY16" fmla="*/ 156900 h 160795"/>
                  <a:gd name="connsiteX17" fmla="*/ 116371 w 160149"/>
                  <a:gd name="connsiteY17" fmla="*/ 155156 h 160795"/>
                  <a:gd name="connsiteX18" fmla="*/ 124637 w 160149"/>
                  <a:gd name="connsiteY18" fmla="*/ 90386 h 160795"/>
                  <a:gd name="connsiteX19" fmla="*/ 120827 w 160149"/>
                  <a:gd name="connsiteY19" fmla="*/ 56419 h 160795"/>
                  <a:gd name="connsiteX20" fmla="*/ 95771 w 160149"/>
                  <a:gd name="connsiteY20" fmla="*/ 36077 h 160795"/>
                  <a:gd name="connsiteX21" fmla="*/ 45983 w 160149"/>
                  <a:gd name="connsiteY21" fmla="*/ 55579 h 160795"/>
                  <a:gd name="connsiteX22" fmla="*/ 35715 w 160149"/>
                  <a:gd name="connsiteY22" fmla="*/ 94325 h 160795"/>
                  <a:gd name="connsiteX23" fmla="*/ 57929 w 160149"/>
                  <a:gd name="connsiteY23" fmla="*/ 122545 h 160795"/>
                  <a:gd name="connsiteX24" fmla="*/ 87247 w 160149"/>
                  <a:gd name="connsiteY24" fmla="*/ 124289 h 160795"/>
                  <a:gd name="connsiteX25" fmla="*/ 110236 w 160149"/>
                  <a:gd name="connsiteY25" fmla="*/ 110405 h 160795"/>
                  <a:gd name="connsiteX26" fmla="*/ 111399 w 160149"/>
                  <a:gd name="connsiteY26" fmla="*/ 108790 h 160795"/>
                  <a:gd name="connsiteX27" fmla="*/ 111980 w 160149"/>
                  <a:gd name="connsiteY27" fmla="*/ 109113 h 1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0149" h="160795">
                    <a:moveTo>
                      <a:pt x="111980" y="109113"/>
                    </a:moveTo>
                    <a:cubicBezTo>
                      <a:pt x="110817" y="118025"/>
                      <a:pt x="109720" y="127001"/>
                      <a:pt x="108557" y="135913"/>
                    </a:cubicBezTo>
                    <a:cubicBezTo>
                      <a:pt x="107976" y="140562"/>
                      <a:pt x="107266" y="145212"/>
                      <a:pt x="106749" y="149926"/>
                    </a:cubicBezTo>
                    <a:cubicBezTo>
                      <a:pt x="106555" y="151669"/>
                      <a:pt x="105781" y="152702"/>
                      <a:pt x="104166" y="153477"/>
                    </a:cubicBezTo>
                    <a:cubicBezTo>
                      <a:pt x="91122" y="159483"/>
                      <a:pt x="77431" y="162131"/>
                      <a:pt x="63095" y="160968"/>
                    </a:cubicBezTo>
                    <a:cubicBezTo>
                      <a:pt x="57865" y="160516"/>
                      <a:pt x="52634" y="159741"/>
                      <a:pt x="47662" y="157998"/>
                    </a:cubicBezTo>
                    <a:cubicBezTo>
                      <a:pt x="30872" y="151927"/>
                      <a:pt x="17246" y="141854"/>
                      <a:pt x="8593" y="125968"/>
                    </a:cubicBezTo>
                    <a:cubicBezTo>
                      <a:pt x="1683" y="113311"/>
                      <a:pt x="-900" y="99621"/>
                      <a:pt x="327" y="85220"/>
                    </a:cubicBezTo>
                    <a:cubicBezTo>
                      <a:pt x="2329" y="61391"/>
                      <a:pt x="12597" y="41566"/>
                      <a:pt x="29838" y="25099"/>
                    </a:cubicBezTo>
                    <a:cubicBezTo>
                      <a:pt x="43206" y="12378"/>
                      <a:pt x="58833" y="4435"/>
                      <a:pt x="76915" y="1400"/>
                    </a:cubicBezTo>
                    <a:cubicBezTo>
                      <a:pt x="96804" y="-1958"/>
                      <a:pt x="115790" y="496"/>
                      <a:pt x="132386" y="12959"/>
                    </a:cubicBezTo>
                    <a:cubicBezTo>
                      <a:pt x="146722" y="23743"/>
                      <a:pt x="156086" y="37821"/>
                      <a:pt x="159379" y="55644"/>
                    </a:cubicBezTo>
                    <a:cubicBezTo>
                      <a:pt x="160993" y="64556"/>
                      <a:pt x="160477" y="73467"/>
                      <a:pt x="159444" y="82379"/>
                    </a:cubicBezTo>
                    <a:cubicBezTo>
                      <a:pt x="157377" y="99491"/>
                      <a:pt x="155182" y="116669"/>
                      <a:pt x="153051" y="133782"/>
                    </a:cubicBezTo>
                    <a:cubicBezTo>
                      <a:pt x="152146" y="140885"/>
                      <a:pt x="151113" y="147988"/>
                      <a:pt x="150209" y="155092"/>
                    </a:cubicBezTo>
                    <a:cubicBezTo>
                      <a:pt x="150015" y="156448"/>
                      <a:pt x="149563" y="156900"/>
                      <a:pt x="148143" y="156900"/>
                    </a:cubicBezTo>
                    <a:cubicBezTo>
                      <a:pt x="138004" y="156835"/>
                      <a:pt x="127930" y="156835"/>
                      <a:pt x="117792" y="156900"/>
                    </a:cubicBezTo>
                    <a:cubicBezTo>
                      <a:pt x="116371" y="156900"/>
                      <a:pt x="116177" y="156512"/>
                      <a:pt x="116371" y="155156"/>
                    </a:cubicBezTo>
                    <a:cubicBezTo>
                      <a:pt x="119148" y="133588"/>
                      <a:pt x="121925" y="111955"/>
                      <a:pt x="124637" y="90386"/>
                    </a:cubicBezTo>
                    <a:cubicBezTo>
                      <a:pt x="126122" y="78762"/>
                      <a:pt x="125476" y="67332"/>
                      <a:pt x="120827" y="56419"/>
                    </a:cubicBezTo>
                    <a:cubicBezTo>
                      <a:pt x="116048" y="45247"/>
                      <a:pt x="107847" y="38015"/>
                      <a:pt x="95771" y="36077"/>
                    </a:cubicBezTo>
                    <a:cubicBezTo>
                      <a:pt x="75430" y="32784"/>
                      <a:pt x="58640" y="39629"/>
                      <a:pt x="45983" y="55579"/>
                    </a:cubicBezTo>
                    <a:cubicBezTo>
                      <a:pt x="37136" y="66816"/>
                      <a:pt x="33132" y="79860"/>
                      <a:pt x="35715" y="94325"/>
                    </a:cubicBezTo>
                    <a:cubicBezTo>
                      <a:pt x="38104" y="107628"/>
                      <a:pt x="45918" y="116604"/>
                      <a:pt x="57929" y="122545"/>
                    </a:cubicBezTo>
                    <a:cubicBezTo>
                      <a:pt x="67616" y="127324"/>
                      <a:pt x="77431" y="127388"/>
                      <a:pt x="87247" y="124289"/>
                    </a:cubicBezTo>
                    <a:cubicBezTo>
                      <a:pt x="95900" y="121577"/>
                      <a:pt x="103843" y="117121"/>
                      <a:pt x="110236" y="110405"/>
                    </a:cubicBezTo>
                    <a:cubicBezTo>
                      <a:pt x="110688" y="109953"/>
                      <a:pt x="111011" y="109307"/>
                      <a:pt x="111399" y="108790"/>
                    </a:cubicBezTo>
                    <a:cubicBezTo>
                      <a:pt x="111592" y="108855"/>
                      <a:pt x="111786" y="108984"/>
                      <a:pt x="111980" y="109113"/>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3" name="Freeform: Shape 642">
                <a:extLst>
                  <a:ext uri="{FF2B5EF4-FFF2-40B4-BE49-F238E27FC236}">
                    <a16:creationId xmlns:a16="http://schemas.microsoft.com/office/drawing/2014/main" id="{4BA2BBF2-150C-4717-BAB3-DF2AEF785AE2}"/>
                  </a:ext>
                </a:extLst>
              </p:cNvPr>
              <p:cNvSpPr/>
              <p:nvPr/>
            </p:nvSpPr>
            <p:spPr>
              <a:xfrm>
                <a:off x="11099993" y="1724471"/>
                <a:ext cx="149172" cy="205999"/>
              </a:xfrm>
              <a:custGeom>
                <a:avLst/>
                <a:gdLst>
                  <a:gd name="connsiteX0" fmla="*/ 149519 w 149171"/>
                  <a:gd name="connsiteY0" fmla="*/ 206231 h 205998"/>
                  <a:gd name="connsiteX1" fmla="*/ 147194 w 149171"/>
                  <a:gd name="connsiteY1" fmla="*/ 206231 h 205998"/>
                  <a:gd name="connsiteX2" fmla="*/ 107027 w 149171"/>
                  <a:gd name="connsiteY2" fmla="*/ 206231 h 205998"/>
                  <a:gd name="connsiteX3" fmla="*/ 101474 w 149171"/>
                  <a:gd name="connsiteY3" fmla="*/ 203261 h 205998"/>
                  <a:gd name="connsiteX4" fmla="*/ 82553 w 149171"/>
                  <a:gd name="connsiteY4" fmla="*/ 174331 h 205998"/>
                  <a:gd name="connsiteX5" fmla="*/ 60791 w 149171"/>
                  <a:gd name="connsiteY5" fmla="*/ 140945 h 205998"/>
                  <a:gd name="connsiteX6" fmla="*/ 48650 w 149171"/>
                  <a:gd name="connsiteY6" fmla="*/ 122347 h 205998"/>
                  <a:gd name="connsiteX7" fmla="*/ 47294 w 149171"/>
                  <a:gd name="connsiteY7" fmla="*/ 131904 h 205998"/>
                  <a:gd name="connsiteX8" fmla="*/ 42063 w 149171"/>
                  <a:gd name="connsiteY8" fmla="*/ 172071 h 205998"/>
                  <a:gd name="connsiteX9" fmla="*/ 37930 w 149171"/>
                  <a:gd name="connsiteY9" fmla="*/ 204359 h 205998"/>
                  <a:gd name="connsiteX10" fmla="*/ 35929 w 149171"/>
                  <a:gd name="connsiteY10" fmla="*/ 206102 h 205998"/>
                  <a:gd name="connsiteX11" fmla="*/ 1703 w 149171"/>
                  <a:gd name="connsiteY11" fmla="*/ 206102 h 205998"/>
                  <a:gd name="connsiteX12" fmla="*/ 89 w 149171"/>
                  <a:gd name="connsiteY12" fmla="*/ 204230 h 205998"/>
                  <a:gd name="connsiteX13" fmla="*/ 3576 w 149171"/>
                  <a:gd name="connsiteY13" fmla="*/ 177237 h 205998"/>
                  <a:gd name="connsiteX14" fmla="*/ 8742 w 149171"/>
                  <a:gd name="connsiteY14" fmla="*/ 137264 h 205998"/>
                  <a:gd name="connsiteX15" fmla="*/ 12681 w 149171"/>
                  <a:gd name="connsiteY15" fmla="*/ 107430 h 205998"/>
                  <a:gd name="connsiteX16" fmla="*/ 17783 w 149171"/>
                  <a:gd name="connsiteY16" fmla="*/ 67844 h 205998"/>
                  <a:gd name="connsiteX17" fmla="*/ 22820 w 149171"/>
                  <a:gd name="connsiteY17" fmla="*/ 29098 h 205998"/>
                  <a:gd name="connsiteX18" fmla="*/ 25403 w 149171"/>
                  <a:gd name="connsiteY18" fmla="*/ 25159 h 205998"/>
                  <a:gd name="connsiteX19" fmla="*/ 52848 w 149171"/>
                  <a:gd name="connsiteY19" fmla="*/ 7336 h 205998"/>
                  <a:gd name="connsiteX20" fmla="*/ 62405 w 149171"/>
                  <a:gd name="connsiteY20" fmla="*/ 814 h 205998"/>
                  <a:gd name="connsiteX21" fmla="*/ 64407 w 149171"/>
                  <a:gd name="connsiteY21" fmla="*/ 39 h 205998"/>
                  <a:gd name="connsiteX22" fmla="*/ 52654 w 149171"/>
                  <a:gd name="connsiteY22" fmla="*/ 90833 h 205998"/>
                  <a:gd name="connsiteX23" fmla="*/ 53171 w 149171"/>
                  <a:gd name="connsiteY23" fmla="*/ 91156 h 205998"/>
                  <a:gd name="connsiteX24" fmla="*/ 114841 w 149171"/>
                  <a:gd name="connsiteY24" fmla="*/ 21866 h 205998"/>
                  <a:gd name="connsiteX25" fmla="*/ 116843 w 149171"/>
                  <a:gd name="connsiteY25" fmla="*/ 33360 h 205998"/>
                  <a:gd name="connsiteX26" fmla="*/ 120847 w 149171"/>
                  <a:gd name="connsiteY26" fmla="*/ 56543 h 205998"/>
                  <a:gd name="connsiteX27" fmla="*/ 119297 w 149171"/>
                  <a:gd name="connsiteY27" fmla="*/ 61774 h 205998"/>
                  <a:gd name="connsiteX28" fmla="*/ 110385 w 149171"/>
                  <a:gd name="connsiteY28" fmla="*/ 71138 h 205998"/>
                  <a:gd name="connsiteX29" fmla="*/ 79776 w 149171"/>
                  <a:gd name="connsiteY29" fmla="*/ 103620 h 205998"/>
                  <a:gd name="connsiteX30" fmla="*/ 79647 w 149171"/>
                  <a:gd name="connsiteY30" fmla="*/ 107946 h 205998"/>
                  <a:gd name="connsiteX31" fmla="*/ 100182 w 149171"/>
                  <a:gd name="connsiteY31" fmla="*/ 136812 h 205998"/>
                  <a:gd name="connsiteX32" fmla="*/ 124786 w 149171"/>
                  <a:gd name="connsiteY32" fmla="*/ 171748 h 205998"/>
                  <a:gd name="connsiteX33" fmla="*/ 146936 w 149171"/>
                  <a:gd name="connsiteY33" fmla="*/ 203196 h 205998"/>
                  <a:gd name="connsiteX34" fmla="*/ 149519 w 149171"/>
                  <a:gd name="connsiteY34" fmla="*/ 206231 h 2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171" h="205998">
                    <a:moveTo>
                      <a:pt x="149519" y="206231"/>
                    </a:moveTo>
                    <a:cubicBezTo>
                      <a:pt x="148550" y="206231"/>
                      <a:pt x="147904" y="206231"/>
                      <a:pt x="147194" y="206231"/>
                    </a:cubicBezTo>
                    <a:cubicBezTo>
                      <a:pt x="133827" y="206231"/>
                      <a:pt x="120395" y="206167"/>
                      <a:pt x="107027" y="206231"/>
                    </a:cubicBezTo>
                    <a:cubicBezTo>
                      <a:pt x="104509" y="206231"/>
                      <a:pt x="102830" y="205392"/>
                      <a:pt x="101474" y="203261"/>
                    </a:cubicBezTo>
                    <a:cubicBezTo>
                      <a:pt x="95210" y="193574"/>
                      <a:pt x="88688" y="184082"/>
                      <a:pt x="82553" y="174331"/>
                    </a:cubicBezTo>
                    <a:cubicBezTo>
                      <a:pt x="75449" y="163094"/>
                      <a:pt x="67829" y="152181"/>
                      <a:pt x="60791" y="140945"/>
                    </a:cubicBezTo>
                    <a:cubicBezTo>
                      <a:pt x="56981" y="134810"/>
                      <a:pt x="52912" y="128869"/>
                      <a:pt x="48650" y="122347"/>
                    </a:cubicBezTo>
                    <a:cubicBezTo>
                      <a:pt x="48134" y="125834"/>
                      <a:pt x="47746" y="128869"/>
                      <a:pt x="47294" y="131904"/>
                    </a:cubicBezTo>
                    <a:cubicBezTo>
                      <a:pt x="45551" y="145271"/>
                      <a:pt x="43807" y="158703"/>
                      <a:pt x="42063" y="172071"/>
                    </a:cubicBezTo>
                    <a:cubicBezTo>
                      <a:pt x="40643" y="182855"/>
                      <a:pt x="39222" y="193574"/>
                      <a:pt x="37930" y="204359"/>
                    </a:cubicBezTo>
                    <a:cubicBezTo>
                      <a:pt x="37737" y="205779"/>
                      <a:pt x="37349" y="206102"/>
                      <a:pt x="35929" y="206102"/>
                    </a:cubicBezTo>
                    <a:cubicBezTo>
                      <a:pt x="24499" y="206038"/>
                      <a:pt x="13133" y="206038"/>
                      <a:pt x="1703" y="206102"/>
                    </a:cubicBezTo>
                    <a:cubicBezTo>
                      <a:pt x="153" y="206102"/>
                      <a:pt x="-105" y="205650"/>
                      <a:pt x="89" y="204230"/>
                    </a:cubicBezTo>
                    <a:cubicBezTo>
                      <a:pt x="1251" y="195253"/>
                      <a:pt x="2413" y="186213"/>
                      <a:pt x="3576" y="177237"/>
                    </a:cubicBezTo>
                    <a:cubicBezTo>
                      <a:pt x="5319" y="163934"/>
                      <a:pt x="6998" y="150567"/>
                      <a:pt x="8742" y="137264"/>
                    </a:cubicBezTo>
                    <a:cubicBezTo>
                      <a:pt x="10033" y="127319"/>
                      <a:pt x="11390" y="117374"/>
                      <a:pt x="12681" y="107430"/>
                    </a:cubicBezTo>
                    <a:cubicBezTo>
                      <a:pt x="14425" y="94256"/>
                      <a:pt x="16104" y="81018"/>
                      <a:pt x="17783" y="67844"/>
                    </a:cubicBezTo>
                    <a:cubicBezTo>
                      <a:pt x="19462" y="54929"/>
                      <a:pt x="21141" y="42014"/>
                      <a:pt x="22820" y="29098"/>
                    </a:cubicBezTo>
                    <a:cubicBezTo>
                      <a:pt x="23013" y="27355"/>
                      <a:pt x="23853" y="26128"/>
                      <a:pt x="25403" y="25159"/>
                    </a:cubicBezTo>
                    <a:cubicBezTo>
                      <a:pt x="34572" y="19283"/>
                      <a:pt x="43807" y="13406"/>
                      <a:pt x="52848" y="7336"/>
                    </a:cubicBezTo>
                    <a:cubicBezTo>
                      <a:pt x="56076" y="5205"/>
                      <a:pt x="59176" y="2945"/>
                      <a:pt x="62405" y="814"/>
                    </a:cubicBezTo>
                    <a:cubicBezTo>
                      <a:pt x="62986" y="426"/>
                      <a:pt x="63503" y="-26"/>
                      <a:pt x="64407" y="39"/>
                    </a:cubicBezTo>
                    <a:cubicBezTo>
                      <a:pt x="60468" y="30325"/>
                      <a:pt x="56593" y="60547"/>
                      <a:pt x="52654" y="90833"/>
                    </a:cubicBezTo>
                    <a:cubicBezTo>
                      <a:pt x="52848" y="90963"/>
                      <a:pt x="53041" y="91027"/>
                      <a:pt x="53171" y="91156"/>
                    </a:cubicBezTo>
                    <a:cubicBezTo>
                      <a:pt x="73641" y="68167"/>
                      <a:pt x="94112" y="45178"/>
                      <a:pt x="114841" y="21866"/>
                    </a:cubicBezTo>
                    <a:cubicBezTo>
                      <a:pt x="115551" y="25934"/>
                      <a:pt x="116262" y="29680"/>
                      <a:pt x="116843" y="33360"/>
                    </a:cubicBezTo>
                    <a:cubicBezTo>
                      <a:pt x="118199" y="41110"/>
                      <a:pt x="119426" y="48859"/>
                      <a:pt x="120847" y="56543"/>
                    </a:cubicBezTo>
                    <a:cubicBezTo>
                      <a:pt x="121234" y="58610"/>
                      <a:pt x="120782" y="60224"/>
                      <a:pt x="119297" y="61774"/>
                    </a:cubicBezTo>
                    <a:cubicBezTo>
                      <a:pt x="116262" y="64809"/>
                      <a:pt x="113227" y="67909"/>
                      <a:pt x="110385" y="71138"/>
                    </a:cubicBezTo>
                    <a:cubicBezTo>
                      <a:pt x="100505" y="82309"/>
                      <a:pt x="89979" y="92835"/>
                      <a:pt x="79776" y="103620"/>
                    </a:cubicBezTo>
                    <a:cubicBezTo>
                      <a:pt x="78162" y="105299"/>
                      <a:pt x="78549" y="106396"/>
                      <a:pt x="79647" y="107946"/>
                    </a:cubicBezTo>
                    <a:cubicBezTo>
                      <a:pt x="86557" y="117568"/>
                      <a:pt x="93531" y="127061"/>
                      <a:pt x="100182" y="136812"/>
                    </a:cubicBezTo>
                    <a:cubicBezTo>
                      <a:pt x="108254" y="148565"/>
                      <a:pt x="116843" y="159995"/>
                      <a:pt x="124786" y="171748"/>
                    </a:cubicBezTo>
                    <a:cubicBezTo>
                      <a:pt x="132018" y="182338"/>
                      <a:pt x="139638" y="192670"/>
                      <a:pt x="146936" y="203196"/>
                    </a:cubicBezTo>
                    <a:cubicBezTo>
                      <a:pt x="147711" y="204100"/>
                      <a:pt x="148485" y="204940"/>
                      <a:pt x="149519" y="206231"/>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4" name="Freeform: Shape 643">
                <a:extLst>
                  <a:ext uri="{FF2B5EF4-FFF2-40B4-BE49-F238E27FC236}">
                    <a16:creationId xmlns:a16="http://schemas.microsoft.com/office/drawing/2014/main" id="{A1E27897-7B9C-4B8B-8B97-A89A7A88261A}"/>
                  </a:ext>
                </a:extLst>
              </p:cNvPr>
              <p:cNvSpPr/>
              <p:nvPr/>
            </p:nvSpPr>
            <p:spPr>
              <a:xfrm>
                <a:off x="11015401" y="1777550"/>
                <a:ext cx="87178" cy="153046"/>
              </a:xfrm>
              <a:custGeom>
                <a:avLst/>
                <a:gdLst>
                  <a:gd name="connsiteX0" fmla="*/ 72282 w 87178"/>
                  <a:gd name="connsiteY0" fmla="*/ 170 h 153046"/>
                  <a:gd name="connsiteX1" fmla="*/ 86037 w 87178"/>
                  <a:gd name="connsiteY1" fmla="*/ 170 h 153046"/>
                  <a:gd name="connsiteX2" fmla="*/ 87522 w 87178"/>
                  <a:gd name="connsiteY2" fmla="*/ 1591 h 153046"/>
                  <a:gd name="connsiteX3" fmla="*/ 83260 w 87178"/>
                  <a:gd name="connsiteY3" fmla="*/ 33879 h 153046"/>
                  <a:gd name="connsiteX4" fmla="*/ 81258 w 87178"/>
                  <a:gd name="connsiteY4" fmla="*/ 35623 h 153046"/>
                  <a:gd name="connsiteX5" fmla="*/ 63629 w 87178"/>
                  <a:gd name="connsiteY5" fmla="*/ 35558 h 153046"/>
                  <a:gd name="connsiteX6" fmla="*/ 48582 w 87178"/>
                  <a:gd name="connsiteY6" fmla="*/ 48667 h 153046"/>
                  <a:gd name="connsiteX7" fmla="*/ 39283 w 87178"/>
                  <a:gd name="connsiteY7" fmla="*/ 119508 h 153046"/>
                  <a:gd name="connsiteX8" fmla="*/ 35150 w 87178"/>
                  <a:gd name="connsiteY8" fmla="*/ 151602 h 153046"/>
                  <a:gd name="connsiteX9" fmla="*/ 33536 w 87178"/>
                  <a:gd name="connsiteY9" fmla="*/ 153087 h 153046"/>
                  <a:gd name="connsiteX10" fmla="*/ 1377 w 87178"/>
                  <a:gd name="connsiteY10" fmla="*/ 153087 h 153046"/>
                  <a:gd name="connsiteX11" fmla="*/ 85 w 87178"/>
                  <a:gd name="connsiteY11" fmla="*/ 151602 h 153046"/>
                  <a:gd name="connsiteX12" fmla="*/ 6220 w 87178"/>
                  <a:gd name="connsiteY12" fmla="*/ 104332 h 153046"/>
                  <a:gd name="connsiteX13" fmla="*/ 11709 w 87178"/>
                  <a:gd name="connsiteY13" fmla="*/ 62099 h 153046"/>
                  <a:gd name="connsiteX14" fmla="*/ 15390 w 87178"/>
                  <a:gd name="connsiteY14" fmla="*/ 36979 h 153046"/>
                  <a:gd name="connsiteX15" fmla="*/ 17908 w 87178"/>
                  <a:gd name="connsiteY15" fmla="*/ 29423 h 153046"/>
                  <a:gd name="connsiteX16" fmla="*/ 54071 w 87178"/>
                  <a:gd name="connsiteY16" fmla="*/ 816 h 153046"/>
                  <a:gd name="connsiteX17" fmla="*/ 72282 w 87178"/>
                  <a:gd name="connsiteY17" fmla="*/ 170 h 15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178" h="153046">
                    <a:moveTo>
                      <a:pt x="72282" y="170"/>
                    </a:moveTo>
                    <a:cubicBezTo>
                      <a:pt x="76867" y="170"/>
                      <a:pt x="81452" y="170"/>
                      <a:pt x="86037" y="170"/>
                    </a:cubicBezTo>
                    <a:cubicBezTo>
                      <a:pt x="87070" y="170"/>
                      <a:pt x="87716" y="170"/>
                      <a:pt x="87522" y="1591"/>
                    </a:cubicBezTo>
                    <a:cubicBezTo>
                      <a:pt x="86037" y="12311"/>
                      <a:pt x="84616" y="23095"/>
                      <a:pt x="83260" y="33879"/>
                    </a:cubicBezTo>
                    <a:cubicBezTo>
                      <a:pt x="83066" y="35300"/>
                      <a:pt x="82614" y="35623"/>
                      <a:pt x="81258" y="35623"/>
                    </a:cubicBezTo>
                    <a:cubicBezTo>
                      <a:pt x="75382" y="35558"/>
                      <a:pt x="69505" y="35558"/>
                      <a:pt x="63629" y="35558"/>
                    </a:cubicBezTo>
                    <a:cubicBezTo>
                      <a:pt x="54717" y="35558"/>
                      <a:pt x="49809" y="39820"/>
                      <a:pt x="48582" y="48667"/>
                    </a:cubicBezTo>
                    <a:cubicBezTo>
                      <a:pt x="45483" y="72302"/>
                      <a:pt x="42383" y="95873"/>
                      <a:pt x="39283" y="119508"/>
                    </a:cubicBezTo>
                    <a:cubicBezTo>
                      <a:pt x="37863" y="130227"/>
                      <a:pt x="36507" y="140882"/>
                      <a:pt x="35150" y="151602"/>
                    </a:cubicBezTo>
                    <a:cubicBezTo>
                      <a:pt x="35021" y="152700"/>
                      <a:pt x="34698" y="153087"/>
                      <a:pt x="33536" y="153087"/>
                    </a:cubicBezTo>
                    <a:cubicBezTo>
                      <a:pt x="22816" y="153023"/>
                      <a:pt x="12097" y="153023"/>
                      <a:pt x="1377" y="153087"/>
                    </a:cubicBezTo>
                    <a:cubicBezTo>
                      <a:pt x="215" y="153087"/>
                      <a:pt x="-108" y="152829"/>
                      <a:pt x="85" y="151602"/>
                    </a:cubicBezTo>
                    <a:cubicBezTo>
                      <a:pt x="2152" y="135845"/>
                      <a:pt x="4218" y="120089"/>
                      <a:pt x="6220" y="104332"/>
                    </a:cubicBezTo>
                    <a:cubicBezTo>
                      <a:pt x="8028" y="90254"/>
                      <a:pt x="9836" y="76177"/>
                      <a:pt x="11709" y="62099"/>
                    </a:cubicBezTo>
                    <a:cubicBezTo>
                      <a:pt x="12807" y="53704"/>
                      <a:pt x="13711" y="45309"/>
                      <a:pt x="15390" y="36979"/>
                    </a:cubicBezTo>
                    <a:cubicBezTo>
                      <a:pt x="15907" y="34331"/>
                      <a:pt x="16746" y="31813"/>
                      <a:pt x="17908" y="29423"/>
                    </a:cubicBezTo>
                    <a:cubicBezTo>
                      <a:pt x="25270" y="13990"/>
                      <a:pt x="37088" y="3980"/>
                      <a:pt x="54071" y="816"/>
                    </a:cubicBezTo>
                    <a:cubicBezTo>
                      <a:pt x="60077" y="-411"/>
                      <a:pt x="66212" y="170"/>
                      <a:pt x="72282" y="170"/>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5" name="Freeform: Shape 644">
                <a:extLst>
                  <a:ext uri="{FF2B5EF4-FFF2-40B4-BE49-F238E27FC236}">
                    <a16:creationId xmlns:a16="http://schemas.microsoft.com/office/drawing/2014/main" id="{DB159515-6522-471F-AD21-9EAF7CEF5192}"/>
                  </a:ext>
                </a:extLst>
              </p:cNvPr>
              <p:cNvSpPr/>
              <p:nvPr/>
            </p:nvSpPr>
            <p:spPr>
              <a:xfrm>
                <a:off x="10927565" y="1701415"/>
                <a:ext cx="43266" cy="42620"/>
              </a:xfrm>
              <a:custGeom>
                <a:avLst/>
                <a:gdLst>
                  <a:gd name="connsiteX0" fmla="*/ 33 w 43266"/>
                  <a:gd name="connsiteY0" fmla="*/ 42661 h 42620"/>
                  <a:gd name="connsiteX1" fmla="*/ 7265 w 43266"/>
                  <a:gd name="connsiteY1" fmla="*/ 1139 h 42620"/>
                  <a:gd name="connsiteX2" fmla="*/ 8557 w 43266"/>
                  <a:gd name="connsiteY2" fmla="*/ 41 h 42620"/>
                  <a:gd name="connsiteX3" fmla="*/ 16242 w 43266"/>
                  <a:gd name="connsiteY3" fmla="*/ 41 h 42620"/>
                  <a:gd name="connsiteX4" fmla="*/ 13529 w 43266"/>
                  <a:gd name="connsiteY4" fmla="*/ 15087 h 42620"/>
                  <a:gd name="connsiteX5" fmla="*/ 14950 w 43266"/>
                  <a:gd name="connsiteY5" fmla="*/ 16831 h 42620"/>
                  <a:gd name="connsiteX6" fmla="*/ 30125 w 43266"/>
                  <a:gd name="connsiteY6" fmla="*/ 16831 h 42620"/>
                  <a:gd name="connsiteX7" fmla="*/ 31934 w 43266"/>
                  <a:gd name="connsiteY7" fmla="*/ 15281 h 42620"/>
                  <a:gd name="connsiteX8" fmla="*/ 34323 w 43266"/>
                  <a:gd name="connsiteY8" fmla="*/ 1591 h 42620"/>
                  <a:gd name="connsiteX9" fmla="*/ 36196 w 43266"/>
                  <a:gd name="connsiteY9" fmla="*/ 41 h 42620"/>
                  <a:gd name="connsiteX10" fmla="*/ 42137 w 43266"/>
                  <a:gd name="connsiteY10" fmla="*/ 41 h 42620"/>
                  <a:gd name="connsiteX11" fmla="*/ 43299 w 43266"/>
                  <a:gd name="connsiteY11" fmla="*/ 1462 h 42620"/>
                  <a:gd name="connsiteX12" fmla="*/ 36389 w 43266"/>
                  <a:gd name="connsiteY12" fmla="*/ 41176 h 42620"/>
                  <a:gd name="connsiteX13" fmla="*/ 34581 w 43266"/>
                  <a:gd name="connsiteY13" fmla="*/ 42726 h 42620"/>
                  <a:gd name="connsiteX14" fmla="*/ 28834 w 43266"/>
                  <a:gd name="connsiteY14" fmla="*/ 42726 h 42620"/>
                  <a:gd name="connsiteX15" fmla="*/ 27478 w 43266"/>
                  <a:gd name="connsiteY15" fmla="*/ 41111 h 42620"/>
                  <a:gd name="connsiteX16" fmla="*/ 29932 w 43266"/>
                  <a:gd name="connsiteY16" fmla="*/ 27227 h 42620"/>
                  <a:gd name="connsiteX17" fmla="*/ 28253 w 43266"/>
                  <a:gd name="connsiteY17" fmla="*/ 25290 h 42620"/>
                  <a:gd name="connsiteX18" fmla="*/ 13723 w 43266"/>
                  <a:gd name="connsiteY18" fmla="*/ 25290 h 42620"/>
                  <a:gd name="connsiteX19" fmla="*/ 11527 w 43266"/>
                  <a:gd name="connsiteY19" fmla="*/ 27163 h 42620"/>
                  <a:gd name="connsiteX20" fmla="*/ 9203 w 43266"/>
                  <a:gd name="connsiteY20" fmla="*/ 41305 h 42620"/>
                  <a:gd name="connsiteX21" fmla="*/ 7588 w 43266"/>
                  <a:gd name="connsiteY21" fmla="*/ 42726 h 42620"/>
                  <a:gd name="connsiteX22" fmla="*/ 33 w 43266"/>
                  <a:gd name="connsiteY22" fmla="*/ 42661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66" h="42620">
                    <a:moveTo>
                      <a:pt x="33" y="42661"/>
                    </a:moveTo>
                    <a:cubicBezTo>
                      <a:pt x="2487" y="28648"/>
                      <a:pt x="4876" y="14893"/>
                      <a:pt x="7265" y="1139"/>
                    </a:cubicBezTo>
                    <a:cubicBezTo>
                      <a:pt x="7395" y="299"/>
                      <a:pt x="7782" y="-24"/>
                      <a:pt x="8557" y="41"/>
                    </a:cubicBezTo>
                    <a:cubicBezTo>
                      <a:pt x="11075" y="105"/>
                      <a:pt x="13594" y="41"/>
                      <a:pt x="16242" y="41"/>
                    </a:cubicBezTo>
                    <a:cubicBezTo>
                      <a:pt x="15337" y="5142"/>
                      <a:pt x="14498" y="10115"/>
                      <a:pt x="13529" y="15087"/>
                    </a:cubicBezTo>
                    <a:cubicBezTo>
                      <a:pt x="13271" y="16443"/>
                      <a:pt x="13465" y="16895"/>
                      <a:pt x="14950" y="16831"/>
                    </a:cubicBezTo>
                    <a:cubicBezTo>
                      <a:pt x="19987" y="16766"/>
                      <a:pt x="25089" y="16766"/>
                      <a:pt x="30125" y="16831"/>
                    </a:cubicBezTo>
                    <a:cubicBezTo>
                      <a:pt x="31352" y="16831"/>
                      <a:pt x="31740" y="16508"/>
                      <a:pt x="31934" y="15281"/>
                    </a:cubicBezTo>
                    <a:cubicBezTo>
                      <a:pt x="32644" y="10696"/>
                      <a:pt x="33548" y="6176"/>
                      <a:pt x="34323" y="1591"/>
                    </a:cubicBezTo>
                    <a:cubicBezTo>
                      <a:pt x="34517" y="428"/>
                      <a:pt x="34969" y="-24"/>
                      <a:pt x="36196" y="41"/>
                    </a:cubicBezTo>
                    <a:cubicBezTo>
                      <a:pt x="38198" y="170"/>
                      <a:pt x="40135" y="170"/>
                      <a:pt x="42137" y="41"/>
                    </a:cubicBezTo>
                    <a:cubicBezTo>
                      <a:pt x="43364" y="-24"/>
                      <a:pt x="43428" y="493"/>
                      <a:pt x="43299" y="1462"/>
                    </a:cubicBezTo>
                    <a:cubicBezTo>
                      <a:pt x="40974" y="14700"/>
                      <a:pt x="38650" y="27938"/>
                      <a:pt x="36389" y="41176"/>
                    </a:cubicBezTo>
                    <a:cubicBezTo>
                      <a:pt x="36196" y="42274"/>
                      <a:pt x="35808" y="42790"/>
                      <a:pt x="34581" y="42726"/>
                    </a:cubicBezTo>
                    <a:cubicBezTo>
                      <a:pt x="32709" y="42597"/>
                      <a:pt x="30771" y="42597"/>
                      <a:pt x="28834" y="42726"/>
                    </a:cubicBezTo>
                    <a:cubicBezTo>
                      <a:pt x="27413" y="42855"/>
                      <a:pt x="27284" y="42274"/>
                      <a:pt x="27478" y="41111"/>
                    </a:cubicBezTo>
                    <a:cubicBezTo>
                      <a:pt x="28317" y="36462"/>
                      <a:pt x="29028" y="31812"/>
                      <a:pt x="29932" y="27227"/>
                    </a:cubicBezTo>
                    <a:cubicBezTo>
                      <a:pt x="30255" y="25548"/>
                      <a:pt x="29738" y="25290"/>
                      <a:pt x="28253" y="25290"/>
                    </a:cubicBezTo>
                    <a:cubicBezTo>
                      <a:pt x="23409" y="25355"/>
                      <a:pt x="18566" y="25419"/>
                      <a:pt x="13723" y="25290"/>
                    </a:cubicBezTo>
                    <a:cubicBezTo>
                      <a:pt x="12173" y="25226"/>
                      <a:pt x="11721" y="25871"/>
                      <a:pt x="11527" y="27163"/>
                    </a:cubicBezTo>
                    <a:cubicBezTo>
                      <a:pt x="10753" y="31877"/>
                      <a:pt x="9913" y="36591"/>
                      <a:pt x="9203" y="41305"/>
                    </a:cubicBezTo>
                    <a:cubicBezTo>
                      <a:pt x="9009" y="42338"/>
                      <a:pt x="8751" y="42790"/>
                      <a:pt x="7588" y="42726"/>
                    </a:cubicBezTo>
                    <a:cubicBezTo>
                      <a:pt x="5134" y="42597"/>
                      <a:pt x="2745" y="42661"/>
                      <a:pt x="33" y="42661"/>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6" name="Freeform: Shape 645">
                <a:extLst>
                  <a:ext uri="{FF2B5EF4-FFF2-40B4-BE49-F238E27FC236}">
                    <a16:creationId xmlns:a16="http://schemas.microsoft.com/office/drawing/2014/main" id="{583FEB15-9012-406D-9324-B2BB4E02A9A9}"/>
                  </a:ext>
                </a:extLst>
              </p:cNvPr>
              <p:cNvSpPr/>
              <p:nvPr/>
            </p:nvSpPr>
            <p:spPr>
              <a:xfrm>
                <a:off x="10817462" y="1701352"/>
                <a:ext cx="40037" cy="42620"/>
              </a:xfrm>
              <a:custGeom>
                <a:avLst/>
                <a:gdLst>
                  <a:gd name="connsiteX0" fmla="*/ 33 w 40037"/>
                  <a:gd name="connsiteY0" fmla="*/ 42724 h 42620"/>
                  <a:gd name="connsiteX1" fmla="*/ 549 w 40037"/>
                  <a:gd name="connsiteY1" fmla="*/ 41755 h 42620"/>
                  <a:gd name="connsiteX2" fmla="*/ 21860 w 40037"/>
                  <a:gd name="connsiteY2" fmla="*/ 1460 h 42620"/>
                  <a:gd name="connsiteX3" fmla="*/ 24249 w 40037"/>
                  <a:gd name="connsiteY3" fmla="*/ 39 h 42620"/>
                  <a:gd name="connsiteX4" fmla="*/ 31030 w 40037"/>
                  <a:gd name="connsiteY4" fmla="*/ 39 h 42620"/>
                  <a:gd name="connsiteX5" fmla="*/ 32773 w 40037"/>
                  <a:gd name="connsiteY5" fmla="*/ 1330 h 42620"/>
                  <a:gd name="connsiteX6" fmla="*/ 40006 w 40037"/>
                  <a:gd name="connsiteY6" fmla="*/ 41174 h 42620"/>
                  <a:gd name="connsiteX7" fmla="*/ 38714 w 40037"/>
                  <a:gd name="connsiteY7" fmla="*/ 42659 h 42620"/>
                  <a:gd name="connsiteX8" fmla="*/ 32192 w 40037"/>
                  <a:gd name="connsiteY8" fmla="*/ 42659 h 42620"/>
                  <a:gd name="connsiteX9" fmla="*/ 30513 w 40037"/>
                  <a:gd name="connsiteY9" fmla="*/ 41239 h 42620"/>
                  <a:gd name="connsiteX10" fmla="*/ 29673 w 40037"/>
                  <a:gd name="connsiteY10" fmla="*/ 35168 h 42620"/>
                  <a:gd name="connsiteX11" fmla="*/ 27930 w 40037"/>
                  <a:gd name="connsiteY11" fmla="*/ 33554 h 42620"/>
                  <a:gd name="connsiteX12" fmla="*/ 16242 w 40037"/>
                  <a:gd name="connsiteY12" fmla="*/ 33554 h 42620"/>
                  <a:gd name="connsiteX13" fmla="*/ 14369 w 40037"/>
                  <a:gd name="connsiteY13" fmla="*/ 34716 h 42620"/>
                  <a:gd name="connsiteX14" fmla="*/ 10946 w 40037"/>
                  <a:gd name="connsiteY14" fmla="*/ 41497 h 42620"/>
                  <a:gd name="connsiteX15" fmla="*/ 9074 w 40037"/>
                  <a:gd name="connsiteY15" fmla="*/ 42659 h 42620"/>
                  <a:gd name="connsiteX16" fmla="*/ 33 w 40037"/>
                  <a:gd name="connsiteY16" fmla="*/ 42724 h 42620"/>
                  <a:gd name="connsiteX17" fmla="*/ 25928 w 40037"/>
                  <a:gd name="connsiteY17" fmla="*/ 11598 h 42620"/>
                  <a:gd name="connsiteX18" fmla="*/ 19341 w 40037"/>
                  <a:gd name="connsiteY18" fmla="*/ 24707 h 42620"/>
                  <a:gd name="connsiteX19" fmla="*/ 26961 w 40037"/>
                  <a:gd name="connsiteY19" fmla="*/ 24707 h 42620"/>
                  <a:gd name="connsiteX20" fmla="*/ 27801 w 40037"/>
                  <a:gd name="connsiteY20" fmla="*/ 23416 h 42620"/>
                  <a:gd name="connsiteX21" fmla="*/ 25928 w 40037"/>
                  <a:gd name="connsiteY21" fmla="*/ 11598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37" h="42620">
                    <a:moveTo>
                      <a:pt x="33" y="42724"/>
                    </a:moveTo>
                    <a:cubicBezTo>
                      <a:pt x="291" y="42207"/>
                      <a:pt x="420" y="42014"/>
                      <a:pt x="549" y="41755"/>
                    </a:cubicBezTo>
                    <a:cubicBezTo>
                      <a:pt x="7653" y="28323"/>
                      <a:pt x="14756" y="14891"/>
                      <a:pt x="21860" y="1460"/>
                    </a:cubicBezTo>
                    <a:cubicBezTo>
                      <a:pt x="22441" y="426"/>
                      <a:pt x="23022" y="-26"/>
                      <a:pt x="24249" y="39"/>
                    </a:cubicBezTo>
                    <a:cubicBezTo>
                      <a:pt x="26509" y="103"/>
                      <a:pt x="28769" y="103"/>
                      <a:pt x="31030" y="39"/>
                    </a:cubicBezTo>
                    <a:cubicBezTo>
                      <a:pt x="32063" y="39"/>
                      <a:pt x="32579" y="168"/>
                      <a:pt x="32773" y="1330"/>
                    </a:cubicBezTo>
                    <a:cubicBezTo>
                      <a:pt x="35162" y="14633"/>
                      <a:pt x="37552" y="27871"/>
                      <a:pt x="40006" y="41174"/>
                    </a:cubicBezTo>
                    <a:cubicBezTo>
                      <a:pt x="40199" y="42336"/>
                      <a:pt x="40006" y="42724"/>
                      <a:pt x="38714" y="42659"/>
                    </a:cubicBezTo>
                    <a:cubicBezTo>
                      <a:pt x="36519" y="42530"/>
                      <a:pt x="34323" y="42595"/>
                      <a:pt x="32192" y="42659"/>
                    </a:cubicBezTo>
                    <a:cubicBezTo>
                      <a:pt x="31094" y="42724"/>
                      <a:pt x="30642" y="42401"/>
                      <a:pt x="30513" y="41239"/>
                    </a:cubicBezTo>
                    <a:cubicBezTo>
                      <a:pt x="30319" y="39172"/>
                      <a:pt x="29932" y="37170"/>
                      <a:pt x="29673" y="35168"/>
                    </a:cubicBezTo>
                    <a:cubicBezTo>
                      <a:pt x="29544" y="34071"/>
                      <a:pt x="29221" y="33554"/>
                      <a:pt x="27930" y="33554"/>
                    </a:cubicBezTo>
                    <a:cubicBezTo>
                      <a:pt x="24055" y="33683"/>
                      <a:pt x="20116" y="33619"/>
                      <a:pt x="16242" y="33554"/>
                    </a:cubicBezTo>
                    <a:cubicBezTo>
                      <a:pt x="15273" y="33554"/>
                      <a:pt x="14756" y="33877"/>
                      <a:pt x="14369" y="34716"/>
                    </a:cubicBezTo>
                    <a:cubicBezTo>
                      <a:pt x="13271" y="36977"/>
                      <a:pt x="12044" y="39172"/>
                      <a:pt x="10946" y="41497"/>
                    </a:cubicBezTo>
                    <a:cubicBezTo>
                      <a:pt x="10559" y="42336"/>
                      <a:pt x="10042" y="42659"/>
                      <a:pt x="9074" y="42659"/>
                    </a:cubicBezTo>
                    <a:cubicBezTo>
                      <a:pt x="6103" y="42659"/>
                      <a:pt x="3262" y="42724"/>
                      <a:pt x="33" y="42724"/>
                    </a:cubicBezTo>
                    <a:close/>
                    <a:moveTo>
                      <a:pt x="25928" y="11598"/>
                    </a:moveTo>
                    <a:cubicBezTo>
                      <a:pt x="23603" y="16248"/>
                      <a:pt x="21537" y="20380"/>
                      <a:pt x="19341" y="24707"/>
                    </a:cubicBezTo>
                    <a:cubicBezTo>
                      <a:pt x="22053" y="24707"/>
                      <a:pt x="24507" y="24707"/>
                      <a:pt x="26961" y="24707"/>
                    </a:cubicBezTo>
                    <a:cubicBezTo>
                      <a:pt x="28059" y="24707"/>
                      <a:pt x="27930" y="24190"/>
                      <a:pt x="27801" y="23416"/>
                    </a:cubicBezTo>
                    <a:cubicBezTo>
                      <a:pt x="27090" y="19735"/>
                      <a:pt x="26574" y="15925"/>
                      <a:pt x="25928" y="11598"/>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7" name="Freeform: Shape 646">
                <a:extLst>
                  <a:ext uri="{FF2B5EF4-FFF2-40B4-BE49-F238E27FC236}">
                    <a16:creationId xmlns:a16="http://schemas.microsoft.com/office/drawing/2014/main" id="{843D5664-6368-4385-B0EA-8B0D75A4DE35}"/>
                  </a:ext>
                </a:extLst>
              </p:cNvPr>
              <p:cNvSpPr/>
              <p:nvPr/>
            </p:nvSpPr>
            <p:spPr>
              <a:xfrm>
                <a:off x="10712719" y="1701352"/>
                <a:ext cx="39392" cy="42620"/>
              </a:xfrm>
              <a:custGeom>
                <a:avLst/>
                <a:gdLst>
                  <a:gd name="connsiteX0" fmla="*/ 33 w 39391"/>
                  <a:gd name="connsiteY0" fmla="*/ 42725 h 42620"/>
                  <a:gd name="connsiteX1" fmla="*/ 614 w 39391"/>
                  <a:gd name="connsiteY1" fmla="*/ 41433 h 42620"/>
                  <a:gd name="connsiteX2" fmla="*/ 21731 w 39391"/>
                  <a:gd name="connsiteY2" fmla="*/ 1525 h 42620"/>
                  <a:gd name="connsiteX3" fmla="*/ 24055 w 39391"/>
                  <a:gd name="connsiteY3" fmla="*/ 40 h 42620"/>
                  <a:gd name="connsiteX4" fmla="*/ 30836 w 39391"/>
                  <a:gd name="connsiteY4" fmla="*/ 40 h 42620"/>
                  <a:gd name="connsiteX5" fmla="*/ 32709 w 39391"/>
                  <a:gd name="connsiteY5" fmla="*/ 1525 h 42620"/>
                  <a:gd name="connsiteX6" fmla="*/ 39295 w 39391"/>
                  <a:gd name="connsiteY6" fmla="*/ 38398 h 42620"/>
                  <a:gd name="connsiteX7" fmla="*/ 39941 w 39391"/>
                  <a:gd name="connsiteY7" fmla="*/ 42595 h 42620"/>
                  <a:gd name="connsiteX8" fmla="*/ 35679 w 39391"/>
                  <a:gd name="connsiteY8" fmla="*/ 42725 h 42620"/>
                  <a:gd name="connsiteX9" fmla="*/ 29867 w 39391"/>
                  <a:gd name="connsiteY9" fmla="*/ 37559 h 42620"/>
                  <a:gd name="connsiteX10" fmla="*/ 25411 w 39391"/>
                  <a:gd name="connsiteY10" fmla="*/ 33684 h 42620"/>
                  <a:gd name="connsiteX11" fmla="*/ 16177 w 39391"/>
                  <a:gd name="connsiteY11" fmla="*/ 33684 h 42620"/>
                  <a:gd name="connsiteX12" fmla="*/ 14175 w 39391"/>
                  <a:gd name="connsiteY12" fmla="*/ 34911 h 42620"/>
                  <a:gd name="connsiteX13" fmla="*/ 10882 w 39391"/>
                  <a:gd name="connsiteY13" fmla="*/ 41498 h 42620"/>
                  <a:gd name="connsiteX14" fmla="*/ 8880 w 39391"/>
                  <a:gd name="connsiteY14" fmla="*/ 42725 h 42620"/>
                  <a:gd name="connsiteX15" fmla="*/ 33 w 39391"/>
                  <a:gd name="connsiteY15" fmla="*/ 42725 h 42620"/>
                  <a:gd name="connsiteX16" fmla="*/ 25928 w 39391"/>
                  <a:gd name="connsiteY16" fmla="*/ 12374 h 42620"/>
                  <a:gd name="connsiteX17" fmla="*/ 25476 w 39391"/>
                  <a:gd name="connsiteY17" fmla="*/ 12374 h 42620"/>
                  <a:gd name="connsiteX18" fmla="*/ 19277 w 39391"/>
                  <a:gd name="connsiteY18" fmla="*/ 24772 h 42620"/>
                  <a:gd name="connsiteX19" fmla="*/ 26961 w 39391"/>
                  <a:gd name="connsiteY19" fmla="*/ 24772 h 42620"/>
                  <a:gd name="connsiteX20" fmla="*/ 27801 w 39391"/>
                  <a:gd name="connsiteY20" fmla="*/ 23997 h 42620"/>
                  <a:gd name="connsiteX21" fmla="*/ 25928 w 39391"/>
                  <a:gd name="connsiteY21" fmla="*/ 12374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91" h="42620">
                    <a:moveTo>
                      <a:pt x="33" y="42725"/>
                    </a:moveTo>
                    <a:cubicBezTo>
                      <a:pt x="291" y="42143"/>
                      <a:pt x="420" y="41821"/>
                      <a:pt x="614" y="41433"/>
                    </a:cubicBezTo>
                    <a:cubicBezTo>
                      <a:pt x="7653" y="28130"/>
                      <a:pt x="14692" y="14828"/>
                      <a:pt x="21731" y="1525"/>
                    </a:cubicBezTo>
                    <a:cubicBezTo>
                      <a:pt x="22247" y="492"/>
                      <a:pt x="22828" y="-25"/>
                      <a:pt x="24055" y="40"/>
                    </a:cubicBezTo>
                    <a:cubicBezTo>
                      <a:pt x="26315" y="169"/>
                      <a:pt x="28576" y="169"/>
                      <a:pt x="30836" y="40"/>
                    </a:cubicBezTo>
                    <a:cubicBezTo>
                      <a:pt x="31998" y="-25"/>
                      <a:pt x="32515" y="363"/>
                      <a:pt x="32709" y="1525"/>
                    </a:cubicBezTo>
                    <a:cubicBezTo>
                      <a:pt x="34904" y="13794"/>
                      <a:pt x="37100" y="26064"/>
                      <a:pt x="39295" y="38398"/>
                    </a:cubicBezTo>
                    <a:cubicBezTo>
                      <a:pt x="39554" y="39754"/>
                      <a:pt x="39683" y="41175"/>
                      <a:pt x="39941" y="42595"/>
                    </a:cubicBezTo>
                    <a:cubicBezTo>
                      <a:pt x="38520" y="42660"/>
                      <a:pt x="37100" y="42725"/>
                      <a:pt x="35679" y="42725"/>
                    </a:cubicBezTo>
                    <a:cubicBezTo>
                      <a:pt x="30578" y="42725"/>
                      <a:pt x="30578" y="42725"/>
                      <a:pt x="29867" y="37559"/>
                    </a:cubicBezTo>
                    <a:cubicBezTo>
                      <a:pt x="29351" y="33684"/>
                      <a:pt x="29351" y="33684"/>
                      <a:pt x="25411" y="33684"/>
                    </a:cubicBezTo>
                    <a:cubicBezTo>
                      <a:pt x="22312" y="33684"/>
                      <a:pt x="19277" y="33749"/>
                      <a:pt x="16177" y="33684"/>
                    </a:cubicBezTo>
                    <a:cubicBezTo>
                      <a:pt x="15144" y="33684"/>
                      <a:pt x="14627" y="34007"/>
                      <a:pt x="14175" y="34911"/>
                    </a:cubicBezTo>
                    <a:cubicBezTo>
                      <a:pt x="13142" y="37106"/>
                      <a:pt x="11915" y="39237"/>
                      <a:pt x="10882" y="41498"/>
                    </a:cubicBezTo>
                    <a:cubicBezTo>
                      <a:pt x="10430" y="42402"/>
                      <a:pt x="9913" y="42789"/>
                      <a:pt x="8880" y="42725"/>
                    </a:cubicBezTo>
                    <a:cubicBezTo>
                      <a:pt x="5974" y="42660"/>
                      <a:pt x="3132" y="42725"/>
                      <a:pt x="33" y="42725"/>
                    </a:cubicBezTo>
                    <a:close/>
                    <a:moveTo>
                      <a:pt x="25928" y="12374"/>
                    </a:moveTo>
                    <a:cubicBezTo>
                      <a:pt x="25799" y="12374"/>
                      <a:pt x="25605" y="12374"/>
                      <a:pt x="25476" y="12374"/>
                    </a:cubicBezTo>
                    <a:cubicBezTo>
                      <a:pt x="23474" y="16377"/>
                      <a:pt x="21408" y="20446"/>
                      <a:pt x="19277" y="24772"/>
                    </a:cubicBezTo>
                    <a:cubicBezTo>
                      <a:pt x="22118" y="24772"/>
                      <a:pt x="24507" y="24772"/>
                      <a:pt x="26961" y="24772"/>
                    </a:cubicBezTo>
                    <a:cubicBezTo>
                      <a:pt x="27478" y="24772"/>
                      <a:pt x="27930" y="24643"/>
                      <a:pt x="27801" y="23997"/>
                    </a:cubicBezTo>
                    <a:cubicBezTo>
                      <a:pt x="27155" y="20123"/>
                      <a:pt x="26509" y="16248"/>
                      <a:pt x="25928" y="12374"/>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8" name="Freeform: Shape 647">
                <a:extLst>
                  <a:ext uri="{FF2B5EF4-FFF2-40B4-BE49-F238E27FC236}">
                    <a16:creationId xmlns:a16="http://schemas.microsoft.com/office/drawing/2014/main" id="{135B8BEC-12DF-48D3-8390-227221BB7B9B}"/>
                  </a:ext>
                </a:extLst>
              </p:cNvPr>
              <p:cNvSpPr/>
              <p:nvPr/>
            </p:nvSpPr>
            <p:spPr>
              <a:xfrm>
                <a:off x="10990189" y="1701229"/>
                <a:ext cx="30351" cy="42620"/>
              </a:xfrm>
              <a:custGeom>
                <a:avLst/>
                <a:gdLst>
                  <a:gd name="connsiteX0" fmla="*/ 13222 w 30350"/>
                  <a:gd name="connsiteY0" fmla="*/ 16952 h 42620"/>
                  <a:gd name="connsiteX1" fmla="*/ 24975 w 30350"/>
                  <a:gd name="connsiteY1" fmla="*/ 16952 h 42620"/>
                  <a:gd name="connsiteX2" fmla="*/ 26331 w 30350"/>
                  <a:gd name="connsiteY2" fmla="*/ 18566 h 42620"/>
                  <a:gd name="connsiteX3" fmla="*/ 25362 w 30350"/>
                  <a:gd name="connsiteY3" fmla="*/ 24184 h 42620"/>
                  <a:gd name="connsiteX4" fmla="*/ 23748 w 30350"/>
                  <a:gd name="connsiteY4" fmla="*/ 25476 h 42620"/>
                  <a:gd name="connsiteX5" fmla="*/ 13286 w 30350"/>
                  <a:gd name="connsiteY5" fmla="*/ 25411 h 42620"/>
                  <a:gd name="connsiteX6" fmla="*/ 11413 w 30350"/>
                  <a:gd name="connsiteY6" fmla="*/ 26897 h 42620"/>
                  <a:gd name="connsiteX7" fmla="*/ 10445 w 30350"/>
                  <a:gd name="connsiteY7" fmla="*/ 32773 h 42620"/>
                  <a:gd name="connsiteX8" fmla="*/ 11672 w 30350"/>
                  <a:gd name="connsiteY8" fmla="*/ 34323 h 42620"/>
                  <a:gd name="connsiteX9" fmla="*/ 23166 w 30350"/>
                  <a:gd name="connsiteY9" fmla="*/ 34258 h 42620"/>
                  <a:gd name="connsiteX10" fmla="*/ 24587 w 30350"/>
                  <a:gd name="connsiteY10" fmla="*/ 35873 h 42620"/>
                  <a:gd name="connsiteX11" fmla="*/ 23489 w 30350"/>
                  <a:gd name="connsiteY11" fmla="*/ 41685 h 42620"/>
                  <a:gd name="connsiteX12" fmla="*/ 22198 w 30350"/>
                  <a:gd name="connsiteY12" fmla="*/ 42782 h 42620"/>
                  <a:gd name="connsiteX13" fmla="*/ 1081 w 30350"/>
                  <a:gd name="connsiteY13" fmla="*/ 42782 h 42620"/>
                  <a:gd name="connsiteX14" fmla="*/ 113 w 30350"/>
                  <a:gd name="connsiteY14" fmla="*/ 41362 h 42620"/>
                  <a:gd name="connsiteX15" fmla="*/ 4762 w 30350"/>
                  <a:gd name="connsiteY15" fmla="*/ 14756 h 42620"/>
                  <a:gd name="connsiteX16" fmla="*/ 7022 w 30350"/>
                  <a:gd name="connsiteY16" fmla="*/ 1841 h 42620"/>
                  <a:gd name="connsiteX17" fmla="*/ 9089 w 30350"/>
                  <a:gd name="connsiteY17" fmla="*/ 33 h 42620"/>
                  <a:gd name="connsiteX18" fmla="*/ 29172 w 30350"/>
                  <a:gd name="connsiteY18" fmla="*/ 33 h 42620"/>
                  <a:gd name="connsiteX19" fmla="*/ 30528 w 30350"/>
                  <a:gd name="connsiteY19" fmla="*/ 1518 h 42620"/>
                  <a:gd name="connsiteX20" fmla="*/ 29559 w 30350"/>
                  <a:gd name="connsiteY20" fmla="*/ 7136 h 42620"/>
                  <a:gd name="connsiteX21" fmla="*/ 27816 w 30350"/>
                  <a:gd name="connsiteY21" fmla="*/ 8557 h 42620"/>
                  <a:gd name="connsiteX22" fmla="*/ 16128 w 30350"/>
                  <a:gd name="connsiteY22" fmla="*/ 8492 h 42620"/>
                  <a:gd name="connsiteX23" fmla="*/ 14384 w 30350"/>
                  <a:gd name="connsiteY23" fmla="*/ 9719 h 42620"/>
                  <a:gd name="connsiteX24" fmla="*/ 13222 w 30350"/>
                  <a:gd name="connsiteY24" fmla="*/ 16952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50" h="42620">
                    <a:moveTo>
                      <a:pt x="13222" y="16952"/>
                    </a:moveTo>
                    <a:cubicBezTo>
                      <a:pt x="17225" y="16952"/>
                      <a:pt x="21100" y="17016"/>
                      <a:pt x="24975" y="16952"/>
                    </a:cubicBezTo>
                    <a:cubicBezTo>
                      <a:pt x="26266" y="16952"/>
                      <a:pt x="26589" y="17275"/>
                      <a:pt x="26331" y="18566"/>
                    </a:cubicBezTo>
                    <a:cubicBezTo>
                      <a:pt x="25879" y="20439"/>
                      <a:pt x="25620" y="22312"/>
                      <a:pt x="25362" y="24184"/>
                    </a:cubicBezTo>
                    <a:cubicBezTo>
                      <a:pt x="25233" y="25153"/>
                      <a:pt x="24716" y="25540"/>
                      <a:pt x="23748" y="25476"/>
                    </a:cubicBezTo>
                    <a:cubicBezTo>
                      <a:pt x="20260" y="25411"/>
                      <a:pt x="16773" y="25476"/>
                      <a:pt x="13286" y="25411"/>
                    </a:cubicBezTo>
                    <a:cubicBezTo>
                      <a:pt x="12124" y="25411"/>
                      <a:pt x="11543" y="25605"/>
                      <a:pt x="11413" y="26897"/>
                    </a:cubicBezTo>
                    <a:cubicBezTo>
                      <a:pt x="11220" y="28834"/>
                      <a:pt x="10897" y="30836"/>
                      <a:pt x="10445" y="32773"/>
                    </a:cubicBezTo>
                    <a:cubicBezTo>
                      <a:pt x="10186" y="33935"/>
                      <a:pt x="10380" y="34323"/>
                      <a:pt x="11672" y="34323"/>
                    </a:cubicBezTo>
                    <a:cubicBezTo>
                      <a:pt x="15482" y="34258"/>
                      <a:pt x="19356" y="34323"/>
                      <a:pt x="23166" y="34258"/>
                    </a:cubicBezTo>
                    <a:cubicBezTo>
                      <a:pt x="24458" y="34258"/>
                      <a:pt x="24845" y="34581"/>
                      <a:pt x="24587" y="35873"/>
                    </a:cubicBezTo>
                    <a:cubicBezTo>
                      <a:pt x="24135" y="37810"/>
                      <a:pt x="23812" y="39747"/>
                      <a:pt x="23489" y="41685"/>
                    </a:cubicBezTo>
                    <a:cubicBezTo>
                      <a:pt x="23360" y="42524"/>
                      <a:pt x="23037" y="42782"/>
                      <a:pt x="22198" y="42782"/>
                    </a:cubicBezTo>
                    <a:cubicBezTo>
                      <a:pt x="15159" y="42782"/>
                      <a:pt x="8120" y="42718"/>
                      <a:pt x="1081" y="42782"/>
                    </a:cubicBezTo>
                    <a:cubicBezTo>
                      <a:pt x="-146" y="42782"/>
                      <a:pt x="-17" y="42201"/>
                      <a:pt x="113" y="41362"/>
                    </a:cubicBezTo>
                    <a:cubicBezTo>
                      <a:pt x="1662" y="32515"/>
                      <a:pt x="3212" y="23603"/>
                      <a:pt x="4762" y="14756"/>
                    </a:cubicBezTo>
                    <a:cubicBezTo>
                      <a:pt x="5537" y="10430"/>
                      <a:pt x="6312" y="6168"/>
                      <a:pt x="7022" y="1841"/>
                    </a:cubicBezTo>
                    <a:cubicBezTo>
                      <a:pt x="7216" y="485"/>
                      <a:pt x="7668" y="33"/>
                      <a:pt x="9089" y="33"/>
                    </a:cubicBezTo>
                    <a:cubicBezTo>
                      <a:pt x="15805" y="97"/>
                      <a:pt x="22456" y="97"/>
                      <a:pt x="29172" y="33"/>
                    </a:cubicBezTo>
                    <a:cubicBezTo>
                      <a:pt x="30334" y="33"/>
                      <a:pt x="30916" y="33"/>
                      <a:pt x="30528" y="1518"/>
                    </a:cubicBezTo>
                    <a:cubicBezTo>
                      <a:pt x="30011" y="3326"/>
                      <a:pt x="29818" y="5264"/>
                      <a:pt x="29559" y="7136"/>
                    </a:cubicBezTo>
                    <a:cubicBezTo>
                      <a:pt x="29430" y="8234"/>
                      <a:pt x="28914" y="8557"/>
                      <a:pt x="27816" y="8557"/>
                    </a:cubicBezTo>
                    <a:cubicBezTo>
                      <a:pt x="23941" y="8492"/>
                      <a:pt x="20002" y="8557"/>
                      <a:pt x="16128" y="8492"/>
                    </a:cubicBezTo>
                    <a:cubicBezTo>
                      <a:pt x="15223" y="8492"/>
                      <a:pt x="14578" y="8557"/>
                      <a:pt x="14384" y="9719"/>
                    </a:cubicBezTo>
                    <a:cubicBezTo>
                      <a:pt x="14061" y="12238"/>
                      <a:pt x="13609" y="14498"/>
                      <a:pt x="13222" y="16952"/>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9" name="Freeform: Shape 648">
                <a:extLst>
                  <a:ext uri="{FF2B5EF4-FFF2-40B4-BE49-F238E27FC236}">
                    <a16:creationId xmlns:a16="http://schemas.microsoft.com/office/drawing/2014/main" id="{9FF0D7BB-7880-471E-87F6-E914D61F1826}"/>
                  </a:ext>
                </a:extLst>
              </p:cNvPr>
              <p:cNvSpPr/>
              <p:nvPr/>
            </p:nvSpPr>
            <p:spPr>
              <a:xfrm>
                <a:off x="10773871" y="1701353"/>
                <a:ext cx="32934" cy="42620"/>
              </a:xfrm>
              <a:custGeom>
                <a:avLst/>
                <a:gdLst>
                  <a:gd name="connsiteX0" fmla="*/ 15404 w 32934"/>
                  <a:gd name="connsiteY0" fmla="*/ 103 h 42620"/>
                  <a:gd name="connsiteX1" fmla="*/ 20506 w 32934"/>
                  <a:gd name="connsiteY1" fmla="*/ 103 h 42620"/>
                  <a:gd name="connsiteX2" fmla="*/ 32517 w 32934"/>
                  <a:gd name="connsiteY2" fmla="*/ 15343 h 42620"/>
                  <a:gd name="connsiteX3" fmla="*/ 19021 w 32934"/>
                  <a:gd name="connsiteY3" fmla="*/ 26708 h 42620"/>
                  <a:gd name="connsiteX4" fmla="*/ 13273 w 32934"/>
                  <a:gd name="connsiteY4" fmla="*/ 26708 h 42620"/>
                  <a:gd name="connsiteX5" fmla="*/ 11078 w 32934"/>
                  <a:gd name="connsiteY5" fmla="*/ 28581 h 42620"/>
                  <a:gd name="connsiteX6" fmla="*/ 8947 w 32934"/>
                  <a:gd name="connsiteY6" fmla="*/ 41302 h 42620"/>
                  <a:gd name="connsiteX7" fmla="*/ 7461 w 32934"/>
                  <a:gd name="connsiteY7" fmla="*/ 42723 h 42620"/>
                  <a:gd name="connsiteX8" fmla="*/ 1133 w 32934"/>
                  <a:gd name="connsiteY8" fmla="*/ 42723 h 42620"/>
                  <a:gd name="connsiteX9" fmla="*/ 100 w 32934"/>
                  <a:gd name="connsiteY9" fmla="*/ 41432 h 42620"/>
                  <a:gd name="connsiteX10" fmla="*/ 7009 w 32934"/>
                  <a:gd name="connsiteY10" fmla="*/ 1782 h 42620"/>
                  <a:gd name="connsiteX11" fmla="*/ 9076 w 32934"/>
                  <a:gd name="connsiteY11" fmla="*/ 38 h 42620"/>
                  <a:gd name="connsiteX12" fmla="*/ 15404 w 32934"/>
                  <a:gd name="connsiteY12" fmla="*/ 103 h 42620"/>
                  <a:gd name="connsiteX13" fmla="*/ 18116 w 32934"/>
                  <a:gd name="connsiteY13" fmla="*/ 8627 h 42620"/>
                  <a:gd name="connsiteX14" fmla="*/ 16502 w 32934"/>
                  <a:gd name="connsiteY14" fmla="*/ 8627 h 42620"/>
                  <a:gd name="connsiteX15" fmla="*/ 14306 w 32934"/>
                  <a:gd name="connsiteY15" fmla="*/ 10435 h 42620"/>
                  <a:gd name="connsiteX16" fmla="*/ 13144 w 32934"/>
                  <a:gd name="connsiteY16" fmla="*/ 17086 h 42620"/>
                  <a:gd name="connsiteX17" fmla="*/ 13854 w 32934"/>
                  <a:gd name="connsiteY17" fmla="*/ 18378 h 42620"/>
                  <a:gd name="connsiteX18" fmla="*/ 19731 w 32934"/>
                  <a:gd name="connsiteY18" fmla="*/ 18120 h 42620"/>
                  <a:gd name="connsiteX19" fmla="*/ 23605 w 32934"/>
                  <a:gd name="connsiteY19" fmla="*/ 11985 h 42620"/>
                  <a:gd name="connsiteX20" fmla="*/ 18891 w 32934"/>
                  <a:gd name="connsiteY20" fmla="*/ 8691 h 42620"/>
                  <a:gd name="connsiteX21" fmla="*/ 18116 w 32934"/>
                  <a:gd name="connsiteY21" fmla="*/ 8627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34" h="42620">
                    <a:moveTo>
                      <a:pt x="15404" y="103"/>
                    </a:moveTo>
                    <a:cubicBezTo>
                      <a:pt x="17083" y="103"/>
                      <a:pt x="18827" y="103"/>
                      <a:pt x="20506" y="103"/>
                    </a:cubicBezTo>
                    <a:cubicBezTo>
                      <a:pt x="29611" y="167"/>
                      <a:pt x="34583" y="6496"/>
                      <a:pt x="32517" y="15343"/>
                    </a:cubicBezTo>
                    <a:cubicBezTo>
                      <a:pt x="30967" y="21865"/>
                      <a:pt x="25736" y="26385"/>
                      <a:pt x="19021" y="26708"/>
                    </a:cubicBezTo>
                    <a:cubicBezTo>
                      <a:pt x="17083" y="26837"/>
                      <a:pt x="15211" y="26902"/>
                      <a:pt x="13273" y="26708"/>
                    </a:cubicBezTo>
                    <a:cubicBezTo>
                      <a:pt x="11723" y="26579"/>
                      <a:pt x="11336" y="27225"/>
                      <a:pt x="11078" y="28581"/>
                    </a:cubicBezTo>
                    <a:cubicBezTo>
                      <a:pt x="10432" y="32843"/>
                      <a:pt x="9592" y="37040"/>
                      <a:pt x="8947" y="41302"/>
                    </a:cubicBezTo>
                    <a:cubicBezTo>
                      <a:pt x="8817" y="42271"/>
                      <a:pt x="8559" y="42723"/>
                      <a:pt x="7461" y="42723"/>
                    </a:cubicBezTo>
                    <a:cubicBezTo>
                      <a:pt x="5330" y="42659"/>
                      <a:pt x="3199" y="42659"/>
                      <a:pt x="1133" y="42723"/>
                    </a:cubicBezTo>
                    <a:cubicBezTo>
                      <a:pt x="100" y="42723"/>
                      <a:pt x="-94" y="42529"/>
                      <a:pt x="100" y="41432"/>
                    </a:cubicBezTo>
                    <a:cubicBezTo>
                      <a:pt x="2424" y="28193"/>
                      <a:pt x="4749" y="15020"/>
                      <a:pt x="7009" y="1782"/>
                    </a:cubicBezTo>
                    <a:cubicBezTo>
                      <a:pt x="7203" y="490"/>
                      <a:pt x="7655" y="-26"/>
                      <a:pt x="9076" y="38"/>
                    </a:cubicBezTo>
                    <a:cubicBezTo>
                      <a:pt x="11142" y="167"/>
                      <a:pt x="13273" y="103"/>
                      <a:pt x="15404" y="103"/>
                    </a:cubicBezTo>
                    <a:close/>
                    <a:moveTo>
                      <a:pt x="18116" y="8627"/>
                    </a:moveTo>
                    <a:cubicBezTo>
                      <a:pt x="17600" y="8627"/>
                      <a:pt x="17019" y="8691"/>
                      <a:pt x="16502" y="8627"/>
                    </a:cubicBezTo>
                    <a:cubicBezTo>
                      <a:pt x="14952" y="8304"/>
                      <a:pt x="14500" y="9143"/>
                      <a:pt x="14306" y="10435"/>
                    </a:cubicBezTo>
                    <a:cubicBezTo>
                      <a:pt x="13984" y="12631"/>
                      <a:pt x="13532" y="14826"/>
                      <a:pt x="13144" y="17086"/>
                    </a:cubicBezTo>
                    <a:cubicBezTo>
                      <a:pt x="13015" y="17668"/>
                      <a:pt x="12821" y="18378"/>
                      <a:pt x="13854" y="18378"/>
                    </a:cubicBezTo>
                    <a:cubicBezTo>
                      <a:pt x="15856" y="18313"/>
                      <a:pt x="17794" y="18572"/>
                      <a:pt x="19731" y="18120"/>
                    </a:cubicBezTo>
                    <a:cubicBezTo>
                      <a:pt x="22314" y="17474"/>
                      <a:pt x="23928" y="14891"/>
                      <a:pt x="23605" y="11985"/>
                    </a:cubicBezTo>
                    <a:cubicBezTo>
                      <a:pt x="23347" y="9660"/>
                      <a:pt x="21991" y="8691"/>
                      <a:pt x="18891" y="8691"/>
                    </a:cubicBezTo>
                    <a:cubicBezTo>
                      <a:pt x="18633" y="8627"/>
                      <a:pt x="18375" y="8627"/>
                      <a:pt x="18116" y="862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50" name="Freeform: Shape 649">
                <a:extLst>
                  <a:ext uri="{FF2B5EF4-FFF2-40B4-BE49-F238E27FC236}">
                    <a16:creationId xmlns:a16="http://schemas.microsoft.com/office/drawing/2014/main" id="{BE598B92-EBF7-4ED6-A66E-70AE08A189A1}"/>
                  </a:ext>
                </a:extLst>
              </p:cNvPr>
              <p:cNvSpPr/>
              <p:nvPr/>
            </p:nvSpPr>
            <p:spPr>
              <a:xfrm>
                <a:off x="10876059" y="1700754"/>
                <a:ext cx="33580" cy="43912"/>
              </a:xfrm>
              <a:custGeom>
                <a:avLst/>
                <a:gdLst>
                  <a:gd name="connsiteX0" fmla="*/ 32489 w 33579"/>
                  <a:gd name="connsiteY0" fmla="*/ 12067 h 43911"/>
                  <a:gd name="connsiteX1" fmla="*/ 16732 w 33579"/>
                  <a:gd name="connsiteY1" fmla="*/ 10970 h 43911"/>
                  <a:gd name="connsiteX2" fmla="*/ 9564 w 33579"/>
                  <a:gd name="connsiteY2" fmla="*/ 25758 h 43911"/>
                  <a:gd name="connsiteX3" fmla="*/ 23707 w 33579"/>
                  <a:gd name="connsiteY3" fmla="*/ 34475 h 43911"/>
                  <a:gd name="connsiteX4" fmla="*/ 29002 w 33579"/>
                  <a:gd name="connsiteY4" fmla="*/ 31828 h 43911"/>
                  <a:gd name="connsiteX5" fmla="*/ 27904 w 33579"/>
                  <a:gd name="connsiteY5" fmla="*/ 41256 h 43911"/>
                  <a:gd name="connsiteX6" fmla="*/ 27065 w 33579"/>
                  <a:gd name="connsiteY6" fmla="*/ 42095 h 43911"/>
                  <a:gd name="connsiteX7" fmla="*/ 1040 w 33579"/>
                  <a:gd name="connsiteY7" fmla="*/ 31505 h 43911"/>
                  <a:gd name="connsiteX8" fmla="*/ 21705 w 33579"/>
                  <a:gd name="connsiteY8" fmla="*/ 185 h 43911"/>
                  <a:gd name="connsiteX9" fmla="*/ 32360 w 33579"/>
                  <a:gd name="connsiteY9" fmla="*/ 1477 h 43911"/>
                  <a:gd name="connsiteX10" fmla="*/ 33522 w 33579"/>
                  <a:gd name="connsiteY10" fmla="*/ 3479 h 43911"/>
                  <a:gd name="connsiteX11" fmla="*/ 32489 w 33579"/>
                  <a:gd name="connsiteY11" fmla="*/ 12067 h 4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79" h="43911">
                    <a:moveTo>
                      <a:pt x="32489" y="12067"/>
                    </a:moveTo>
                    <a:cubicBezTo>
                      <a:pt x="27323" y="7999"/>
                      <a:pt x="22028" y="7676"/>
                      <a:pt x="16732" y="10970"/>
                    </a:cubicBezTo>
                    <a:cubicBezTo>
                      <a:pt x="11373" y="14328"/>
                      <a:pt x="8854" y="19300"/>
                      <a:pt x="9564" y="25758"/>
                    </a:cubicBezTo>
                    <a:cubicBezTo>
                      <a:pt x="10404" y="33248"/>
                      <a:pt x="16151" y="36736"/>
                      <a:pt x="23707" y="34475"/>
                    </a:cubicBezTo>
                    <a:cubicBezTo>
                      <a:pt x="25450" y="33959"/>
                      <a:pt x="27065" y="33119"/>
                      <a:pt x="29002" y="31828"/>
                    </a:cubicBezTo>
                    <a:cubicBezTo>
                      <a:pt x="28614" y="35250"/>
                      <a:pt x="28292" y="38285"/>
                      <a:pt x="27904" y="41256"/>
                    </a:cubicBezTo>
                    <a:cubicBezTo>
                      <a:pt x="27840" y="41708"/>
                      <a:pt x="27452" y="41902"/>
                      <a:pt x="27065" y="42095"/>
                    </a:cubicBezTo>
                    <a:cubicBezTo>
                      <a:pt x="17636" y="46228"/>
                      <a:pt x="4915" y="43839"/>
                      <a:pt x="1040" y="31505"/>
                    </a:cubicBezTo>
                    <a:cubicBezTo>
                      <a:pt x="-3351" y="17556"/>
                      <a:pt x="7175" y="1735"/>
                      <a:pt x="21705" y="185"/>
                    </a:cubicBezTo>
                    <a:cubicBezTo>
                      <a:pt x="25386" y="-202"/>
                      <a:pt x="28937" y="121"/>
                      <a:pt x="32360" y="1477"/>
                    </a:cubicBezTo>
                    <a:cubicBezTo>
                      <a:pt x="33329" y="1864"/>
                      <a:pt x="33716" y="2316"/>
                      <a:pt x="33522" y="3479"/>
                    </a:cubicBezTo>
                    <a:cubicBezTo>
                      <a:pt x="33135" y="6255"/>
                      <a:pt x="32876" y="9032"/>
                      <a:pt x="32489" y="1206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51" name="Freeform: Shape 650">
                <a:extLst>
                  <a:ext uri="{FF2B5EF4-FFF2-40B4-BE49-F238E27FC236}">
                    <a16:creationId xmlns:a16="http://schemas.microsoft.com/office/drawing/2014/main" id="{22AAE0B8-BA44-4F9F-85C0-248E8CAB24B4}"/>
                  </a:ext>
                </a:extLst>
              </p:cNvPr>
              <p:cNvSpPr/>
              <p:nvPr/>
            </p:nvSpPr>
            <p:spPr>
              <a:xfrm>
                <a:off x="11274018" y="1912637"/>
                <a:ext cx="19373" cy="17436"/>
              </a:xfrm>
              <a:custGeom>
                <a:avLst/>
                <a:gdLst>
                  <a:gd name="connsiteX0" fmla="*/ 16242 w 19372"/>
                  <a:gd name="connsiteY0" fmla="*/ 3923 h 17435"/>
                  <a:gd name="connsiteX1" fmla="*/ 11463 w 19372"/>
                  <a:gd name="connsiteY1" fmla="*/ 16063 h 17435"/>
                  <a:gd name="connsiteX2" fmla="*/ 9784 w 19372"/>
                  <a:gd name="connsiteY2" fmla="*/ 18000 h 17435"/>
                  <a:gd name="connsiteX3" fmla="*/ 8169 w 19372"/>
                  <a:gd name="connsiteY3" fmla="*/ 15999 h 17435"/>
                  <a:gd name="connsiteX4" fmla="*/ 3326 w 19372"/>
                  <a:gd name="connsiteY4" fmla="*/ 3664 h 17435"/>
                  <a:gd name="connsiteX5" fmla="*/ 3068 w 19372"/>
                  <a:gd name="connsiteY5" fmla="*/ 5666 h 17435"/>
                  <a:gd name="connsiteX6" fmla="*/ 3068 w 19372"/>
                  <a:gd name="connsiteY6" fmla="*/ 16709 h 17435"/>
                  <a:gd name="connsiteX7" fmla="*/ 1583 w 19372"/>
                  <a:gd name="connsiteY7" fmla="*/ 18000 h 17435"/>
                  <a:gd name="connsiteX8" fmla="*/ 33 w 19372"/>
                  <a:gd name="connsiteY8" fmla="*/ 16709 h 17435"/>
                  <a:gd name="connsiteX9" fmla="*/ 33 w 19372"/>
                  <a:gd name="connsiteY9" fmla="*/ 1340 h 17435"/>
                  <a:gd name="connsiteX10" fmla="*/ 1066 w 19372"/>
                  <a:gd name="connsiteY10" fmla="*/ 177 h 17435"/>
                  <a:gd name="connsiteX11" fmla="*/ 5651 w 19372"/>
                  <a:gd name="connsiteY11" fmla="*/ 2954 h 17435"/>
                  <a:gd name="connsiteX12" fmla="*/ 9848 w 19372"/>
                  <a:gd name="connsiteY12" fmla="*/ 13609 h 17435"/>
                  <a:gd name="connsiteX13" fmla="*/ 14369 w 19372"/>
                  <a:gd name="connsiteY13" fmla="*/ 1985 h 17435"/>
                  <a:gd name="connsiteX14" fmla="*/ 19212 w 19372"/>
                  <a:gd name="connsiteY14" fmla="*/ 306 h 17435"/>
                  <a:gd name="connsiteX15" fmla="*/ 19535 w 19372"/>
                  <a:gd name="connsiteY15" fmla="*/ 1404 h 17435"/>
                  <a:gd name="connsiteX16" fmla="*/ 19599 w 19372"/>
                  <a:gd name="connsiteY16" fmla="*/ 16773 h 17435"/>
                  <a:gd name="connsiteX17" fmla="*/ 18050 w 19372"/>
                  <a:gd name="connsiteY17" fmla="*/ 18000 h 17435"/>
                  <a:gd name="connsiteX18" fmla="*/ 16629 w 19372"/>
                  <a:gd name="connsiteY18" fmla="*/ 16644 h 17435"/>
                  <a:gd name="connsiteX19" fmla="*/ 16629 w 19372"/>
                  <a:gd name="connsiteY19" fmla="*/ 3987 h 17435"/>
                  <a:gd name="connsiteX20" fmla="*/ 16242 w 19372"/>
                  <a:gd name="connsiteY20" fmla="*/ 3923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72" h="17435">
                    <a:moveTo>
                      <a:pt x="16242" y="3923"/>
                    </a:moveTo>
                    <a:cubicBezTo>
                      <a:pt x="14627" y="7991"/>
                      <a:pt x="13077" y="11995"/>
                      <a:pt x="11463" y="16063"/>
                    </a:cubicBezTo>
                    <a:cubicBezTo>
                      <a:pt x="11140" y="16838"/>
                      <a:pt x="11205" y="18000"/>
                      <a:pt x="9784" y="18000"/>
                    </a:cubicBezTo>
                    <a:cubicBezTo>
                      <a:pt x="8363" y="17936"/>
                      <a:pt x="8492" y="16773"/>
                      <a:pt x="8169" y="15999"/>
                    </a:cubicBezTo>
                    <a:cubicBezTo>
                      <a:pt x="6555" y="12124"/>
                      <a:pt x="5070" y="8185"/>
                      <a:pt x="3326" y="3664"/>
                    </a:cubicBezTo>
                    <a:cubicBezTo>
                      <a:pt x="3197" y="4698"/>
                      <a:pt x="3068" y="5150"/>
                      <a:pt x="3068" y="5666"/>
                    </a:cubicBezTo>
                    <a:cubicBezTo>
                      <a:pt x="3068" y="9347"/>
                      <a:pt x="3003" y="13028"/>
                      <a:pt x="3068" y="16709"/>
                    </a:cubicBezTo>
                    <a:cubicBezTo>
                      <a:pt x="3068" y="17871"/>
                      <a:pt x="2551" y="18000"/>
                      <a:pt x="1583" y="18000"/>
                    </a:cubicBezTo>
                    <a:cubicBezTo>
                      <a:pt x="679" y="18000"/>
                      <a:pt x="33" y="18000"/>
                      <a:pt x="33" y="16709"/>
                    </a:cubicBezTo>
                    <a:cubicBezTo>
                      <a:pt x="97" y="11607"/>
                      <a:pt x="97" y="6441"/>
                      <a:pt x="33" y="1340"/>
                    </a:cubicBezTo>
                    <a:cubicBezTo>
                      <a:pt x="33" y="565"/>
                      <a:pt x="227" y="306"/>
                      <a:pt x="1066" y="177"/>
                    </a:cubicBezTo>
                    <a:cubicBezTo>
                      <a:pt x="4230" y="-146"/>
                      <a:pt x="4489" y="-16"/>
                      <a:pt x="5651" y="2954"/>
                    </a:cubicBezTo>
                    <a:cubicBezTo>
                      <a:pt x="7007" y="6377"/>
                      <a:pt x="8363" y="9735"/>
                      <a:pt x="9848" y="13609"/>
                    </a:cubicBezTo>
                    <a:cubicBezTo>
                      <a:pt x="11463" y="9412"/>
                      <a:pt x="12884" y="5666"/>
                      <a:pt x="14369" y="1985"/>
                    </a:cubicBezTo>
                    <a:cubicBezTo>
                      <a:pt x="14950" y="500"/>
                      <a:pt x="17920" y="-468"/>
                      <a:pt x="19212" y="306"/>
                    </a:cubicBezTo>
                    <a:cubicBezTo>
                      <a:pt x="19664" y="565"/>
                      <a:pt x="19535" y="1017"/>
                      <a:pt x="19535" y="1404"/>
                    </a:cubicBezTo>
                    <a:cubicBezTo>
                      <a:pt x="19535" y="6506"/>
                      <a:pt x="19535" y="11672"/>
                      <a:pt x="19599" y="16773"/>
                    </a:cubicBezTo>
                    <a:cubicBezTo>
                      <a:pt x="19599" y="18065"/>
                      <a:pt x="18954" y="17936"/>
                      <a:pt x="18050" y="18000"/>
                    </a:cubicBezTo>
                    <a:cubicBezTo>
                      <a:pt x="17016" y="18065"/>
                      <a:pt x="16629" y="17807"/>
                      <a:pt x="16629" y="16644"/>
                    </a:cubicBezTo>
                    <a:cubicBezTo>
                      <a:pt x="16694" y="12447"/>
                      <a:pt x="16629" y="8249"/>
                      <a:pt x="16629" y="3987"/>
                    </a:cubicBezTo>
                    <a:cubicBezTo>
                      <a:pt x="16500" y="3923"/>
                      <a:pt x="16371" y="3923"/>
                      <a:pt x="16242" y="3923"/>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52" name="Freeform: Shape 651">
                <a:extLst>
                  <a:ext uri="{FF2B5EF4-FFF2-40B4-BE49-F238E27FC236}">
                    <a16:creationId xmlns:a16="http://schemas.microsoft.com/office/drawing/2014/main" id="{A9DE900B-BE6A-4D0B-BD03-DCA38EBD1804}"/>
                  </a:ext>
                </a:extLst>
              </p:cNvPr>
              <p:cNvSpPr/>
              <p:nvPr/>
            </p:nvSpPr>
            <p:spPr>
              <a:xfrm>
                <a:off x="11256324" y="1912782"/>
                <a:ext cx="14207" cy="17436"/>
              </a:xfrm>
              <a:custGeom>
                <a:avLst/>
                <a:gdLst>
                  <a:gd name="connsiteX0" fmla="*/ 5651 w 14206"/>
                  <a:gd name="connsiteY0" fmla="*/ 10107 h 17435"/>
                  <a:gd name="connsiteX1" fmla="*/ 5716 w 14206"/>
                  <a:gd name="connsiteY1" fmla="*/ 4359 h 17435"/>
                  <a:gd name="connsiteX2" fmla="*/ 3649 w 14206"/>
                  <a:gd name="connsiteY2" fmla="*/ 2422 h 17435"/>
                  <a:gd name="connsiteX3" fmla="*/ 1389 w 14206"/>
                  <a:gd name="connsiteY3" fmla="*/ 2422 h 17435"/>
                  <a:gd name="connsiteX4" fmla="*/ 33 w 14206"/>
                  <a:gd name="connsiteY4" fmla="*/ 1131 h 17435"/>
                  <a:gd name="connsiteX5" fmla="*/ 1324 w 14206"/>
                  <a:gd name="connsiteY5" fmla="*/ 33 h 17435"/>
                  <a:gd name="connsiteX6" fmla="*/ 12819 w 14206"/>
                  <a:gd name="connsiteY6" fmla="*/ 33 h 17435"/>
                  <a:gd name="connsiteX7" fmla="*/ 14175 w 14206"/>
                  <a:gd name="connsiteY7" fmla="*/ 1260 h 17435"/>
                  <a:gd name="connsiteX8" fmla="*/ 12948 w 14206"/>
                  <a:gd name="connsiteY8" fmla="*/ 2422 h 17435"/>
                  <a:gd name="connsiteX9" fmla="*/ 8880 w 14206"/>
                  <a:gd name="connsiteY9" fmla="*/ 2745 h 17435"/>
                  <a:gd name="connsiteX10" fmla="*/ 8622 w 14206"/>
                  <a:gd name="connsiteY10" fmla="*/ 7136 h 17435"/>
                  <a:gd name="connsiteX11" fmla="*/ 8622 w 14206"/>
                  <a:gd name="connsiteY11" fmla="*/ 16177 h 17435"/>
                  <a:gd name="connsiteX12" fmla="*/ 7072 w 14206"/>
                  <a:gd name="connsiteY12" fmla="*/ 17856 h 17435"/>
                  <a:gd name="connsiteX13" fmla="*/ 5651 w 14206"/>
                  <a:gd name="connsiteY13" fmla="*/ 16306 h 17435"/>
                  <a:gd name="connsiteX14" fmla="*/ 5651 w 14206"/>
                  <a:gd name="connsiteY14" fmla="*/ 10107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6" h="17435">
                    <a:moveTo>
                      <a:pt x="5651" y="10107"/>
                    </a:moveTo>
                    <a:cubicBezTo>
                      <a:pt x="5651" y="8169"/>
                      <a:pt x="5522" y="6297"/>
                      <a:pt x="5716" y="4359"/>
                    </a:cubicBezTo>
                    <a:cubicBezTo>
                      <a:pt x="5845" y="2616"/>
                      <a:pt x="5134" y="2228"/>
                      <a:pt x="3649" y="2422"/>
                    </a:cubicBezTo>
                    <a:cubicBezTo>
                      <a:pt x="2939" y="2487"/>
                      <a:pt x="2164" y="2422"/>
                      <a:pt x="1389" y="2422"/>
                    </a:cubicBezTo>
                    <a:cubicBezTo>
                      <a:pt x="420" y="2487"/>
                      <a:pt x="33" y="2164"/>
                      <a:pt x="33" y="1131"/>
                    </a:cubicBezTo>
                    <a:cubicBezTo>
                      <a:pt x="33" y="162"/>
                      <a:pt x="549" y="33"/>
                      <a:pt x="1324" y="33"/>
                    </a:cubicBezTo>
                    <a:cubicBezTo>
                      <a:pt x="5134" y="33"/>
                      <a:pt x="8944" y="33"/>
                      <a:pt x="12819" y="33"/>
                    </a:cubicBezTo>
                    <a:cubicBezTo>
                      <a:pt x="13723" y="33"/>
                      <a:pt x="14240" y="162"/>
                      <a:pt x="14175" y="1260"/>
                    </a:cubicBezTo>
                    <a:cubicBezTo>
                      <a:pt x="14175" y="2164"/>
                      <a:pt x="13723" y="2358"/>
                      <a:pt x="12948" y="2422"/>
                    </a:cubicBezTo>
                    <a:cubicBezTo>
                      <a:pt x="11527" y="2487"/>
                      <a:pt x="9590" y="1776"/>
                      <a:pt x="8880" y="2745"/>
                    </a:cubicBezTo>
                    <a:cubicBezTo>
                      <a:pt x="8169" y="3778"/>
                      <a:pt x="8622" y="5651"/>
                      <a:pt x="8622" y="7136"/>
                    </a:cubicBezTo>
                    <a:cubicBezTo>
                      <a:pt x="8622" y="10171"/>
                      <a:pt x="8557" y="13142"/>
                      <a:pt x="8622" y="16177"/>
                    </a:cubicBezTo>
                    <a:cubicBezTo>
                      <a:pt x="8622" y="17339"/>
                      <a:pt x="8428" y="17856"/>
                      <a:pt x="7072" y="17856"/>
                    </a:cubicBezTo>
                    <a:cubicBezTo>
                      <a:pt x="5845" y="17856"/>
                      <a:pt x="5651" y="17339"/>
                      <a:pt x="5651" y="16306"/>
                    </a:cubicBezTo>
                    <a:cubicBezTo>
                      <a:pt x="5716" y="14175"/>
                      <a:pt x="5651" y="12173"/>
                      <a:pt x="5651" y="1010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sp>
        <p:nvSpPr>
          <p:cNvPr id="237" name="Rectangle: Rounded Corners 236">
            <a:extLst>
              <a:ext uri="{FF2B5EF4-FFF2-40B4-BE49-F238E27FC236}">
                <a16:creationId xmlns:a16="http://schemas.microsoft.com/office/drawing/2014/main" id="{4E863E14-0A7D-4EDB-8C71-304A632D001A}"/>
              </a:ext>
            </a:extLst>
          </p:cNvPr>
          <p:cNvSpPr/>
          <p:nvPr/>
        </p:nvSpPr>
        <p:spPr bwMode="auto">
          <a:xfrm>
            <a:off x="3052728" y="1469376"/>
            <a:ext cx="2685056" cy="1068139"/>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j-lt"/>
                <a:ea typeface="Segoe UI" panose="020B0502040204020203" pitchFamily="34" charset="0"/>
                <a:cs typeface="Segoe UI" panose="020B0502040204020203" pitchFamily="34" charset="0"/>
              </a:rPr>
              <a:t>Machine learning </a:t>
            </a:r>
          </a:p>
        </p:txBody>
      </p:sp>
      <p:grpSp>
        <p:nvGrpSpPr>
          <p:cNvPr id="444" name="Group 443">
            <a:extLst>
              <a:ext uri="{FF2B5EF4-FFF2-40B4-BE49-F238E27FC236}">
                <a16:creationId xmlns:a16="http://schemas.microsoft.com/office/drawing/2014/main" id="{229B91EF-9893-4FD7-9E2D-627548A4FE35}"/>
              </a:ext>
            </a:extLst>
          </p:cNvPr>
          <p:cNvGrpSpPr/>
          <p:nvPr/>
        </p:nvGrpSpPr>
        <p:grpSpPr>
          <a:xfrm>
            <a:off x="4029980" y="1547012"/>
            <a:ext cx="879879" cy="742993"/>
            <a:chOff x="5257824" y="4552652"/>
            <a:chExt cx="1697695" cy="1433578"/>
          </a:xfrm>
        </p:grpSpPr>
        <p:sp>
          <p:nvSpPr>
            <p:cNvPr id="445" name="Freeform: Shape 444">
              <a:extLst>
                <a:ext uri="{FF2B5EF4-FFF2-40B4-BE49-F238E27FC236}">
                  <a16:creationId xmlns:a16="http://schemas.microsoft.com/office/drawing/2014/main" id="{C5375096-F8CA-42A0-B197-E6D07F50BDBF}"/>
                </a:ext>
              </a:extLst>
            </p:cNvPr>
            <p:cNvSpPr/>
            <p:nvPr/>
          </p:nvSpPr>
          <p:spPr bwMode="auto">
            <a:xfrm>
              <a:off x="5596838" y="4552652"/>
              <a:ext cx="852058" cy="262656"/>
            </a:xfrm>
            <a:custGeom>
              <a:avLst/>
              <a:gdLst>
                <a:gd name="connsiteX0" fmla="*/ 51003 w 992711"/>
                <a:gd name="connsiteY0" fmla="*/ 0 h 306014"/>
                <a:gd name="connsiteX1" fmla="*/ 941708 w 992711"/>
                <a:gd name="connsiteY1" fmla="*/ 0 h 306014"/>
                <a:gd name="connsiteX2" fmla="*/ 992711 w 992711"/>
                <a:gd name="connsiteY2" fmla="*/ 51003 h 306014"/>
                <a:gd name="connsiteX3" fmla="*/ 992711 w 992711"/>
                <a:gd name="connsiteY3" fmla="*/ 255011 h 306014"/>
                <a:gd name="connsiteX4" fmla="*/ 941708 w 992711"/>
                <a:gd name="connsiteY4" fmla="*/ 306014 h 306014"/>
                <a:gd name="connsiteX5" fmla="*/ 84153 w 992711"/>
                <a:gd name="connsiteY5" fmla="*/ 306014 h 306014"/>
                <a:gd name="connsiteX6" fmla="*/ 84153 w 992711"/>
                <a:gd name="connsiteY6" fmla="*/ 306013 h 306014"/>
                <a:gd name="connsiteX7" fmla="*/ 32756 w 992711"/>
                <a:gd name="connsiteY7" fmla="*/ 228472 h 306014"/>
                <a:gd name="connsiteX8" fmla="*/ 0 w 992711"/>
                <a:gd name="connsiteY8" fmla="*/ 221859 h 306014"/>
                <a:gd name="connsiteX9" fmla="*/ 0 w 992711"/>
                <a:gd name="connsiteY9" fmla="*/ 51003 h 306014"/>
                <a:gd name="connsiteX10" fmla="*/ 51003 w 992711"/>
                <a:gd name="connsiteY10" fmla="*/ 0 h 3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711" h="306014">
                  <a:moveTo>
                    <a:pt x="51003" y="0"/>
                  </a:moveTo>
                  <a:lnTo>
                    <a:pt x="941708" y="0"/>
                  </a:lnTo>
                  <a:cubicBezTo>
                    <a:pt x="969876" y="0"/>
                    <a:pt x="992711" y="22835"/>
                    <a:pt x="992711" y="51003"/>
                  </a:cubicBezTo>
                  <a:lnTo>
                    <a:pt x="992711" y="255011"/>
                  </a:lnTo>
                  <a:cubicBezTo>
                    <a:pt x="992711" y="283179"/>
                    <a:pt x="969876" y="306014"/>
                    <a:pt x="941708" y="306014"/>
                  </a:cubicBezTo>
                  <a:lnTo>
                    <a:pt x="84153" y="306014"/>
                  </a:lnTo>
                  <a:lnTo>
                    <a:pt x="84153" y="306013"/>
                  </a:lnTo>
                  <a:cubicBezTo>
                    <a:pt x="84153" y="271155"/>
                    <a:pt x="62960" y="241248"/>
                    <a:pt x="32756" y="228472"/>
                  </a:cubicBezTo>
                  <a:lnTo>
                    <a:pt x="0" y="221859"/>
                  </a:lnTo>
                  <a:lnTo>
                    <a:pt x="0" y="51003"/>
                  </a:lnTo>
                  <a:cubicBezTo>
                    <a:pt x="0" y="22835"/>
                    <a:pt x="22835" y="0"/>
                    <a:pt x="51003" y="0"/>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46" name="Freeform: Shape 445">
              <a:extLst>
                <a:ext uri="{FF2B5EF4-FFF2-40B4-BE49-F238E27FC236}">
                  <a16:creationId xmlns:a16="http://schemas.microsoft.com/office/drawing/2014/main" id="{85321D26-A9BC-486C-B169-70151064475D}"/>
                </a:ext>
              </a:extLst>
            </p:cNvPr>
            <p:cNvSpPr/>
            <p:nvPr/>
          </p:nvSpPr>
          <p:spPr bwMode="auto">
            <a:xfrm>
              <a:off x="5596838" y="4817314"/>
              <a:ext cx="852058" cy="262656"/>
            </a:xfrm>
            <a:custGeom>
              <a:avLst/>
              <a:gdLst>
                <a:gd name="connsiteX0" fmla="*/ 83682 w 992711"/>
                <a:gd name="connsiteY0" fmla="*/ 0 h 306014"/>
                <a:gd name="connsiteX1" fmla="*/ 941708 w 992711"/>
                <a:gd name="connsiteY1" fmla="*/ 0 h 306014"/>
                <a:gd name="connsiteX2" fmla="*/ 992711 w 992711"/>
                <a:gd name="connsiteY2" fmla="*/ 51003 h 306014"/>
                <a:gd name="connsiteX3" fmla="*/ 992711 w 992711"/>
                <a:gd name="connsiteY3" fmla="*/ 255011 h 306014"/>
                <a:gd name="connsiteX4" fmla="*/ 941708 w 992711"/>
                <a:gd name="connsiteY4" fmla="*/ 306014 h 306014"/>
                <a:gd name="connsiteX5" fmla="*/ 51003 w 992711"/>
                <a:gd name="connsiteY5" fmla="*/ 306014 h 306014"/>
                <a:gd name="connsiteX6" fmla="*/ 0 w 992711"/>
                <a:gd name="connsiteY6" fmla="*/ 255011 h 306014"/>
                <a:gd name="connsiteX7" fmla="*/ 0 w 992711"/>
                <a:gd name="connsiteY7" fmla="*/ 81815 h 306014"/>
                <a:gd name="connsiteX8" fmla="*/ 77541 w 992711"/>
                <a:gd name="connsiteY8" fmla="*/ 30418 h 3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711" h="306014">
                  <a:moveTo>
                    <a:pt x="83682" y="0"/>
                  </a:moveTo>
                  <a:lnTo>
                    <a:pt x="941708" y="0"/>
                  </a:lnTo>
                  <a:cubicBezTo>
                    <a:pt x="969876" y="0"/>
                    <a:pt x="992711" y="22835"/>
                    <a:pt x="992711" y="51003"/>
                  </a:cubicBezTo>
                  <a:lnTo>
                    <a:pt x="992711" y="255011"/>
                  </a:lnTo>
                  <a:cubicBezTo>
                    <a:pt x="992711" y="283179"/>
                    <a:pt x="969876" y="306014"/>
                    <a:pt x="941708" y="306014"/>
                  </a:cubicBezTo>
                  <a:lnTo>
                    <a:pt x="51003" y="306014"/>
                  </a:lnTo>
                  <a:cubicBezTo>
                    <a:pt x="22835" y="306014"/>
                    <a:pt x="0" y="283179"/>
                    <a:pt x="0" y="255011"/>
                  </a:cubicBezTo>
                  <a:lnTo>
                    <a:pt x="0" y="81815"/>
                  </a:lnTo>
                  <a:cubicBezTo>
                    <a:pt x="34858" y="81815"/>
                    <a:pt x="64766" y="60622"/>
                    <a:pt x="77541" y="30418"/>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49" name="Oval 448">
              <a:extLst>
                <a:ext uri="{FF2B5EF4-FFF2-40B4-BE49-F238E27FC236}">
                  <a16:creationId xmlns:a16="http://schemas.microsoft.com/office/drawing/2014/main" id="{34C9F46E-DB9B-461C-993A-A94380C28D5F}"/>
                </a:ext>
              </a:extLst>
            </p:cNvPr>
            <p:cNvSpPr/>
            <p:nvPr/>
          </p:nvSpPr>
          <p:spPr bwMode="auto">
            <a:xfrm>
              <a:off x="5524607" y="4743076"/>
              <a:ext cx="144461" cy="144460"/>
            </a:xfrm>
            <a:prstGeom prst="ellips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51" name="Rectangle: Rounded Corners 450">
              <a:extLst>
                <a:ext uri="{FF2B5EF4-FFF2-40B4-BE49-F238E27FC236}">
                  <a16:creationId xmlns:a16="http://schemas.microsoft.com/office/drawing/2014/main" id="{02EEE482-A828-4D1A-83CC-5D37F32FC4FE}"/>
                </a:ext>
              </a:extLst>
            </p:cNvPr>
            <p:cNvSpPr/>
            <p:nvPr/>
          </p:nvSpPr>
          <p:spPr bwMode="auto">
            <a:xfrm>
              <a:off x="6138135" y="4884148"/>
              <a:ext cx="240421" cy="126736"/>
            </a:xfrm>
            <a:prstGeom prst="round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53" name="Rectangle 452">
              <a:extLst>
                <a:ext uri="{FF2B5EF4-FFF2-40B4-BE49-F238E27FC236}">
                  <a16:creationId xmlns:a16="http://schemas.microsoft.com/office/drawing/2014/main" id="{85AC49CC-DE06-4482-B971-68AAFB7E85B9}"/>
                </a:ext>
              </a:extLst>
            </p:cNvPr>
            <p:cNvSpPr/>
            <p:nvPr/>
          </p:nvSpPr>
          <p:spPr bwMode="auto">
            <a:xfrm>
              <a:off x="5672483"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4" name="Rectangle 453">
              <a:extLst>
                <a:ext uri="{FF2B5EF4-FFF2-40B4-BE49-F238E27FC236}">
                  <a16:creationId xmlns:a16="http://schemas.microsoft.com/office/drawing/2014/main" id="{9D699440-7417-496F-8B03-9D5A696F23B5}"/>
                </a:ext>
              </a:extLst>
            </p:cNvPr>
            <p:cNvSpPr/>
            <p:nvPr/>
          </p:nvSpPr>
          <p:spPr bwMode="auto">
            <a:xfrm>
              <a:off x="5764714"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5" name="Rectangle 454">
              <a:extLst>
                <a:ext uri="{FF2B5EF4-FFF2-40B4-BE49-F238E27FC236}">
                  <a16:creationId xmlns:a16="http://schemas.microsoft.com/office/drawing/2014/main" id="{C7CB9F76-5B31-47C1-9F81-28C188941E41}"/>
                </a:ext>
              </a:extLst>
            </p:cNvPr>
            <p:cNvSpPr/>
            <p:nvPr/>
          </p:nvSpPr>
          <p:spPr bwMode="auto">
            <a:xfrm>
              <a:off x="5856946"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6" name="Rectangle 455">
              <a:extLst>
                <a:ext uri="{FF2B5EF4-FFF2-40B4-BE49-F238E27FC236}">
                  <a16:creationId xmlns:a16="http://schemas.microsoft.com/office/drawing/2014/main" id="{37F7929A-521A-41CD-BB47-A0EE5C14944E}"/>
                </a:ext>
              </a:extLst>
            </p:cNvPr>
            <p:cNvSpPr/>
            <p:nvPr/>
          </p:nvSpPr>
          <p:spPr bwMode="auto">
            <a:xfrm>
              <a:off x="5949178"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7" name="Rectangle 456">
              <a:extLst>
                <a:ext uri="{FF2B5EF4-FFF2-40B4-BE49-F238E27FC236}">
                  <a16:creationId xmlns:a16="http://schemas.microsoft.com/office/drawing/2014/main" id="{58602AFF-102C-4371-A04A-3E39FC5E7418}"/>
                </a:ext>
              </a:extLst>
            </p:cNvPr>
            <p:cNvSpPr/>
            <p:nvPr/>
          </p:nvSpPr>
          <p:spPr bwMode="auto">
            <a:xfrm>
              <a:off x="6041409"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8" name="Isosceles Triangle 457">
              <a:extLst>
                <a:ext uri="{FF2B5EF4-FFF2-40B4-BE49-F238E27FC236}">
                  <a16:creationId xmlns:a16="http://schemas.microsoft.com/office/drawing/2014/main" id="{E56C266E-0CFD-447A-B495-69C3CD7F83A5}"/>
                </a:ext>
              </a:extLst>
            </p:cNvPr>
            <p:cNvSpPr/>
            <p:nvPr/>
          </p:nvSpPr>
          <p:spPr bwMode="auto">
            <a:xfrm rot="5400000">
              <a:off x="5247774" y="5356823"/>
              <a:ext cx="145733" cy="125633"/>
            </a:xfrm>
            <a:prstGeom prst="triangl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59" name="Isosceles Triangle 458">
              <a:extLst>
                <a:ext uri="{FF2B5EF4-FFF2-40B4-BE49-F238E27FC236}">
                  <a16:creationId xmlns:a16="http://schemas.microsoft.com/office/drawing/2014/main" id="{A1478829-D49A-4653-AB37-1958DCD20CF6}"/>
                </a:ext>
              </a:extLst>
            </p:cNvPr>
            <p:cNvSpPr/>
            <p:nvPr/>
          </p:nvSpPr>
          <p:spPr bwMode="auto">
            <a:xfrm rot="5400000">
              <a:off x="6277453" y="5355571"/>
              <a:ext cx="145733" cy="125633"/>
            </a:xfrm>
            <a:prstGeom prst="triangl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nvGrpSpPr>
            <p:cNvPr id="461" name="Group 460">
              <a:extLst>
                <a:ext uri="{FF2B5EF4-FFF2-40B4-BE49-F238E27FC236}">
                  <a16:creationId xmlns:a16="http://schemas.microsoft.com/office/drawing/2014/main" id="{D2145264-6267-4E2E-BE2C-7B477644E677}"/>
                </a:ext>
              </a:extLst>
            </p:cNvPr>
            <p:cNvGrpSpPr/>
            <p:nvPr/>
          </p:nvGrpSpPr>
          <p:grpSpPr>
            <a:xfrm>
              <a:off x="6494510" y="5058895"/>
              <a:ext cx="461009" cy="688846"/>
              <a:chOff x="16928640" y="5794182"/>
              <a:chExt cx="333504" cy="498326"/>
            </a:xfrm>
          </p:grpSpPr>
          <p:sp>
            <p:nvSpPr>
              <p:cNvPr id="597" name="Freeform: Shape 596">
                <a:extLst>
                  <a:ext uri="{FF2B5EF4-FFF2-40B4-BE49-F238E27FC236}">
                    <a16:creationId xmlns:a16="http://schemas.microsoft.com/office/drawing/2014/main" id="{3A9617FB-A51C-43D4-A5BC-DFE817EAA26A}"/>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2700" cap="rnd" cmpd="sng" algn="ctr">
                <a:solidFill>
                  <a:schemeClr val="tx1"/>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Semilight"/>
                  <a:ea typeface="+mn-ea"/>
                  <a:cs typeface="+mn-cs"/>
                </a:endParaRPr>
              </a:p>
            </p:txBody>
          </p:sp>
          <p:cxnSp>
            <p:nvCxnSpPr>
              <p:cNvPr id="598" name="Straight Connector 597">
                <a:extLst>
                  <a:ext uri="{FF2B5EF4-FFF2-40B4-BE49-F238E27FC236}">
                    <a16:creationId xmlns:a16="http://schemas.microsoft.com/office/drawing/2014/main" id="{8408CBF3-2712-4666-B189-85789563201F}"/>
                  </a:ext>
                </a:extLst>
              </p:cNvPr>
              <p:cNvCxnSpPr/>
              <p:nvPr/>
            </p:nvCxnSpPr>
            <p:spPr>
              <a:xfrm>
                <a:off x="17027338" y="6179152"/>
                <a:ext cx="142110" cy="0"/>
              </a:xfrm>
              <a:prstGeom prst="line">
                <a:avLst/>
              </a:prstGeom>
              <a:noFill/>
              <a:ln w="12700" cap="rnd" cmpd="sng" algn="ctr">
                <a:solidFill>
                  <a:schemeClr val="tx1"/>
                </a:solidFill>
                <a:prstDash val="solid"/>
                <a:headEnd type="none" w="med" len="med"/>
                <a:tailEnd type="none" w="med" len="med"/>
              </a:ln>
              <a:effectLst/>
            </p:spPr>
          </p:cxnSp>
          <p:cxnSp>
            <p:nvCxnSpPr>
              <p:cNvPr id="599" name="Straight Connector 598">
                <a:extLst>
                  <a:ext uri="{FF2B5EF4-FFF2-40B4-BE49-F238E27FC236}">
                    <a16:creationId xmlns:a16="http://schemas.microsoft.com/office/drawing/2014/main" id="{4C3F2BDC-B38C-4134-A28D-561E6A4422EC}"/>
                  </a:ext>
                </a:extLst>
              </p:cNvPr>
              <p:cNvCxnSpPr/>
              <p:nvPr/>
            </p:nvCxnSpPr>
            <p:spPr>
              <a:xfrm>
                <a:off x="17027338" y="6218937"/>
                <a:ext cx="142110" cy="0"/>
              </a:xfrm>
              <a:prstGeom prst="line">
                <a:avLst/>
              </a:prstGeom>
              <a:noFill/>
              <a:ln w="12700" cap="rnd" cmpd="sng" algn="ctr">
                <a:solidFill>
                  <a:schemeClr val="tx1"/>
                </a:solidFill>
                <a:prstDash val="solid"/>
                <a:headEnd type="none" w="med" len="med"/>
                <a:tailEnd type="none" w="med" len="med"/>
              </a:ln>
              <a:effectLst/>
            </p:spPr>
          </p:cxnSp>
          <p:cxnSp>
            <p:nvCxnSpPr>
              <p:cNvPr id="600" name="Straight Connector 599">
                <a:extLst>
                  <a:ext uri="{FF2B5EF4-FFF2-40B4-BE49-F238E27FC236}">
                    <a16:creationId xmlns:a16="http://schemas.microsoft.com/office/drawing/2014/main" id="{735F7B41-2F27-490D-B87B-9D4461F18147}"/>
                  </a:ext>
                </a:extLst>
              </p:cNvPr>
              <p:cNvCxnSpPr/>
              <p:nvPr/>
            </p:nvCxnSpPr>
            <p:spPr>
              <a:xfrm>
                <a:off x="17027338" y="6255640"/>
                <a:ext cx="142110" cy="0"/>
              </a:xfrm>
              <a:prstGeom prst="line">
                <a:avLst/>
              </a:prstGeom>
              <a:noFill/>
              <a:ln w="12700" cap="rnd" cmpd="sng" algn="ctr">
                <a:solidFill>
                  <a:schemeClr val="tx1"/>
                </a:solidFill>
                <a:prstDash val="solid"/>
                <a:headEnd type="none" w="med" len="med"/>
                <a:tailEnd type="none" w="med" len="med"/>
              </a:ln>
              <a:effectLst/>
            </p:spPr>
          </p:cxnSp>
          <p:cxnSp>
            <p:nvCxnSpPr>
              <p:cNvPr id="601" name="Straight Connector 600">
                <a:extLst>
                  <a:ext uri="{FF2B5EF4-FFF2-40B4-BE49-F238E27FC236}">
                    <a16:creationId xmlns:a16="http://schemas.microsoft.com/office/drawing/2014/main" id="{6038203B-920D-49E8-BF3E-F9AC18B470AA}"/>
                  </a:ext>
                </a:extLst>
              </p:cNvPr>
              <p:cNvCxnSpPr/>
              <p:nvPr/>
            </p:nvCxnSpPr>
            <p:spPr>
              <a:xfrm>
                <a:off x="17070997" y="6292508"/>
                <a:ext cx="54790" cy="0"/>
              </a:xfrm>
              <a:prstGeom prst="line">
                <a:avLst/>
              </a:prstGeom>
              <a:noFill/>
              <a:ln w="12700" cap="rnd" cmpd="sng" algn="ctr">
                <a:solidFill>
                  <a:schemeClr val="tx1"/>
                </a:solidFill>
                <a:prstDash val="solid"/>
                <a:headEnd type="none" w="med" len="med"/>
                <a:tailEnd type="none" w="med" len="med"/>
              </a:ln>
              <a:effectLst/>
            </p:spPr>
          </p:cxnSp>
          <p:sp>
            <p:nvSpPr>
              <p:cNvPr id="602" name="Freeform: Shape 601">
                <a:extLst>
                  <a:ext uri="{FF2B5EF4-FFF2-40B4-BE49-F238E27FC236}">
                    <a16:creationId xmlns:a16="http://schemas.microsoft.com/office/drawing/2014/main" id="{C017898B-42F1-45D7-95CB-4F444839987B}"/>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2700" cap="rnd"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462" name="Connector: Elbow 461">
              <a:extLst>
                <a:ext uri="{FF2B5EF4-FFF2-40B4-BE49-F238E27FC236}">
                  <a16:creationId xmlns:a16="http://schemas.microsoft.com/office/drawing/2014/main" id="{5C3A1D21-A5D4-4377-8F68-385DFEF31612}"/>
                </a:ext>
              </a:extLst>
            </p:cNvPr>
            <p:cNvCxnSpPr>
              <a:cxnSpLocks/>
              <a:stCxn id="449" idx="2"/>
              <a:endCxn id="458" idx="3"/>
            </p:cNvCxnSpPr>
            <p:nvPr/>
          </p:nvCxnSpPr>
          <p:spPr>
            <a:xfrm rot="10800000" flipV="1">
              <a:off x="5257825" y="4815306"/>
              <a:ext cx="266783" cy="604334"/>
            </a:xfrm>
            <a:prstGeom prst="bentConnector3">
              <a:avLst>
                <a:gd name="adj1" fmla="val 175174"/>
              </a:avLst>
            </a:prstGeom>
            <a:noFill/>
            <a:ln w="1270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cxnSp>
        <p:sp>
          <p:nvSpPr>
            <p:cNvPr id="463" name="Rectangle: Rounded Corners 462">
              <a:extLst>
                <a:ext uri="{FF2B5EF4-FFF2-40B4-BE49-F238E27FC236}">
                  <a16:creationId xmlns:a16="http://schemas.microsoft.com/office/drawing/2014/main" id="{97FEB7D0-8C32-4C98-83D8-2CF6D508F822}"/>
                </a:ext>
              </a:extLst>
            </p:cNvPr>
            <p:cNvSpPr/>
            <p:nvPr/>
          </p:nvSpPr>
          <p:spPr bwMode="auto">
            <a:xfrm>
              <a:off x="6138135" y="4614756"/>
              <a:ext cx="240421" cy="126736"/>
            </a:xfrm>
            <a:prstGeom prst="round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64" name="Rectangle 463">
              <a:extLst>
                <a:ext uri="{FF2B5EF4-FFF2-40B4-BE49-F238E27FC236}">
                  <a16:creationId xmlns:a16="http://schemas.microsoft.com/office/drawing/2014/main" id="{7A7C1FE2-DD10-45C0-9552-2B8BD40F9500}"/>
                </a:ext>
              </a:extLst>
            </p:cNvPr>
            <p:cNvSpPr/>
            <p:nvPr/>
          </p:nvSpPr>
          <p:spPr bwMode="auto">
            <a:xfrm>
              <a:off x="5672483"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2" name="Rectangle 541">
              <a:extLst>
                <a:ext uri="{FF2B5EF4-FFF2-40B4-BE49-F238E27FC236}">
                  <a16:creationId xmlns:a16="http://schemas.microsoft.com/office/drawing/2014/main" id="{76EC7FB9-15A2-478C-8CDA-090A2EDB95BB}"/>
                </a:ext>
              </a:extLst>
            </p:cNvPr>
            <p:cNvSpPr/>
            <p:nvPr/>
          </p:nvSpPr>
          <p:spPr bwMode="auto">
            <a:xfrm>
              <a:off x="5764714"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3" name="Rectangle 542">
              <a:extLst>
                <a:ext uri="{FF2B5EF4-FFF2-40B4-BE49-F238E27FC236}">
                  <a16:creationId xmlns:a16="http://schemas.microsoft.com/office/drawing/2014/main" id="{1BEBA022-9FF5-497B-BC1D-E748764E31BF}"/>
                </a:ext>
              </a:extLst>
            </p:cNvPr>
            <p:cNvSpPr/>
            <p:nvPr/>
          </p:nvSpPr>
          <p:spPr bwMode="auto">
            <a:xfrm>
              <a:off x="5856946"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4" name="Rectangle 543">
              <a:extLst>
                <a:ext uri="{FF2B5EF4-FFF2-40B4-BE49-F238E27FC236}">
                  <a16:creationId xmlns:a16="http://schemas.microsoft.com/office/drawing/2014/main" id="{05D220DF-DCA9-4CB6-A4B3-36EF67BEAD7C}"/>
                </a:ext>
              </a:extLst>
            </p:cNvPr>
            <p:cNvSpPr/>
            <p:nvPr/>
          </p:nvSpPr>
          <p:spPr bwMode="auto">
            <a:xfrm>
              <a:off x="5949178"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5" name="Rectangle 544">
              <a:extLst>
                <a:ext uri="{FF2B5EF4-FFF2-40B4-BE49-F238E27FC236}">
                  <a16:creationId xmlns:a16="http://schemas.microsoft.com/office/drawing/2014/main" id="{A986A801-8DA9-420D-9A7E-E1CF9FEA79D4}"/>
                </a:ext>
              </a:extLst>
            </p:cNvPr>
            <p:cNvSpPr/>
            <p:nvPr/>
          </p:nvSpPr>
          <p:spPr bwMode="auto">
            <a:xfrm>
              <a:off x="6041409"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6" name="Isosceles Triangle 545">
              <a:extLst>
                <a:ext uri="{FF2B5EF4-FFF2-40B4-BE49-F238E27FC236}">
                  <a16:creationId xmlns:a16="http://schemas.microsoft.com/office/drawing/2014/main" id="{E5A4C6DF-552F-4A3B-ACA1-9DC3B1FFF5F5}"/>
                </a:ext>
              </a:extLst>
            </p:cNvPr>
            <p:cNvSpPr/>
            <p:nvPr/>
          </p:nvSpPr>
          <p:spPr bwMode="auto">
            <a:xfrm rot="16200000">
              <a:off x="6487886" y="4752958"/>
              <a:ext cx="145733" cy="125633"/>
            </a:xfrm>
            <a:prstGeom prst="triangl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547" name="Connector: Elbow 546">
              <a:extLst>
                <a:ext uri="{FF2B5EF4-FFF2-40B4-BE49-F238E27FC236}">
                  <a16:creationId xmlns:a16="http://schemas.microsoft.com/office/drawing/2014/main" id="{9A6A16A0-4A26-4904-8F0F-22EBC806A14A}"/>
                </a:ext>
              </a:extLst>
            </p:cNvPr>
            <p:cNvCxnSpPr>
              <a:cxnSpLocks/>
              <a:stCxn id="546" idx="3"/>
            </p:cNvCxnSpPr>
            <p:nvPr/>
          </p:nvCxnSpPr>
          <p:spPr>
            <a:xfrm>
              <a:off x="6623569" y="4815774"/>
              <a:ext cx="101446" cy="174105"/>
            </a:xfrm>
            <a:prstGeom prst="bentConnector2">
              <a:avLst/>
            </a:prstGeom>
            <a:noFill/>
            <a:ln w="12700" cap="flat" cmpd="sng" algn="ctr">
              <a:solidFill>
                <a:schemeClr val="tx1"/>
              </a:solidFill>
              <a:prstDash val="solid"/>
              <a:headEnd type="none"/>
              <a:tailEnd type="none"/>
            </a:ln>
            <a:effectLst/>
          </p:spPr>
        </p:cxnSp>
        <p:grpSp>
          <p:nvGrpSpPr>
            <p:cNvPr id="548" name="Group 547">
              <a:extLst>
                <a:ext uri="{FF2B5EF4-FFF2-40B4-BE49-F238E27FC236}">
                  <a16:creationId xmlns:a16="http://schemas.microsoft.com/office/drawing/2014/main" id="{040F2A96-23F9-4200-8789-A4CEA7774E11}"/>
                </a:ext>
              </a:extLst>
            </p:cNvPr>
            <p:cNvGrpSpPr/>
            <p:nvPr/>
          </p:nvGrpSpPr>
          <p:grpSpPr>
            <a:xfrm>
              <a:off x="5452169" y="5144822"/>
              <a:ext cx="766621" cy="841408"/>
              <a:chOff x="3321657" y="1073160"/>
              <a:chExt cx="1372605" cy="1506509"/>
            </a:xfrm>
          </p:grpSpPr>
          <p:sp>
            <p:nvSpPr>
              <p:cNvPr id="549" name="Freeform: Shape 548">
                <a:extLst>
                  <a:ext uri="{FF2B5EF4-FFF2-40B4-BE49-F238E27FC236}">
                    <a16:creationId xmlns:a16="http://schemas.microsoft.com/office/drawing/2014/main" id="{3013FE2B-5E69-4531-9636-6B5162E2ED5B}"/>
                  </a:ext>
                </a:extLst>
              </p:cNvPr>
              <p:cNvSpPr/>
              <p:nvPr/>
            </p:nvSpPr>
            <p:spPr>
              <a:xfrm>
                <a:off x="3321657" y="1073160"/>
                <a:ext cx="1372605" cy="1506509"/>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0" name="Freeform: Shape 549">
                <a:extLst>
                  <a:ext uri="{FF2B5EF4-FFF2-40B4-BE49-F238E27FC236}">
                    <a16:creationId xmlns:a16="http://schemas.microsoft.com/office/drawing/2014/main" id="{A2D553E7-0899-4EB8-B015-B43D96743B1F}"/>
                  </a:ext>
                </a:extLst>
              </p:cNvPr>
              <p:cNvSpPr/>
              <p:nvPr/>
            </p:nvSpPr>
            <p:spPr>
              <a:xfrm>
                <a:off x="3321657" y="1197030"/>
                <a:ext cx="1372605" cy="33478"/>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1" name="Freeform: Shape 550">
                <a:extLst>
                  <a:ext uri="{FF2B5EF4-FFF2-40B4-BE49-F238E27FC236}">
                    <a16:creationId xmlns:a16="http://schemas.microsoft.com/office/drawing/2014/main" id="{8B11708B-2C84-44AB-9AF4-0A29865E8214}"/>
                  </a:ext>
                </a:extLst>
              </p:cNvPr>
              <p:cNvSpPr/>
              <p:nvPr/>
            </p:nvSpPr>
            <p:spPr>
              <a:xfrm>
                <a:off x="4449875"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2" name="Freeform: Shape 551">
                <a:extLst>
                  <a:ext uri="{FF2B5EF4-FFF2-40B4-BE49-F238E27FC236}">
                    <a16:creationId xmlns:a16="http://schemas.microsoft.com/office/drawing/2014/main" id="{9B69706E-2FB3-4E69-84B0-283B42A8050B}"/>
                  </a:ext>
                </a:extLst>
              </p:cNvPr>
              <p:cNvSpPr/>
              <p:nvPr/>
            </p:nvSpPr>
            <p:spPr>
              <a:xfrm>
                <a:off x="4516832"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3" name="Freeform: Shape 552">
                <a:extLst>
                  <a:ext uri="{FF2B5EF4-FFF2-40B4-BE49-F238E27FC236}">
                    <a16:creationId xmlns:a16="http://schemas.microsoft.com/office/drawing/2014/main" id="{68818E94-3266-4ECD-A5F0-C1EEE0BFDC10}"/>
                  </a:ext>
                </a:extLst>
              </p:cNvPr>
              <p:cNvSpPr/>
              <p:nvPr/>
            </p:nvSpPr>
            <p:spPr>
              <a:xfrm>
                <a:off x="4583817" y="1130071"/>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4" name="Freeform: Shape 553">
                <a:extLst>
                  <a:ext uri="{FF2B5EF4-FFF2-40B4-BE49-F238E27FC236}">
                    <a16:creationId xmlns:a16="http://schemas.microsoft.com/office/drawing/2014/main" id="{92764494-C872-48F0-9D31-9F32675C5932}"/>
                  </a:ext>
                </a:extLst>
              </p:cNvPr>
              <p:cNvSpPr/>
              <p:nvPr/>
            </p:nvSpPr>
            <p:spPr>
              <a:xfrm>
                <a:off x="3415421" y="1742848"/>
                <a:ext cx="1171738" cy="722996"/>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5" name="Freeform: Shape 554">
                <a:extLst>
                  <a:ext uri="{FF2B5EF4-FFF2-40B4-BE49-F238E27FC236}">
                    <a16:creationId xmlns:a16="http://schemas.microsoft.com/office/drawing/2014/main" id="{EC548124-FD8E-4C24-BC31-B83974820A2F}"/>
                  </a:ext>
                </a:extLst>
              </p:cNvPr>
              <p:cNvSpPr/>
              <p:nvPr/>
            </p:nvSpPr>
            <p:spPr>
              <a:xfrm>
                <a:off x="3445550" y="1260675"/>
                <a:ext cx="1171735" cy="368260"/>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6" name="Freeform: Shape 555">
                <a:extLst>
                  <a:ext uri="{FF2B5EF4-FFF2-40B4-BE49-F238E27FC236}">
                    <a16:creationId xmlns:a16="http://schemas.microsoft.com/office/drawing/2014/main" id="{C1097218-F4F3-4C9E-87DA-5B4A622494B4}"/>
                  </a:ext>
                </a:extLst>
              </p:cNvPr>
              <p:cNvSpPr/>
              <p:nvPr/>
            </p:nvSpPr>
            <p:spPr>
              <a:xfrm>
                <a:off x="3408746" y="152180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7" name="Freeform: Shape 556">
                <a:extLst>
                  <a:ext uri="{FF2B5EF4-FFF2-40B4-BE49-F238E27FC236}">
                    <a16:creationId xmlns:a16="http://schemas.microsoft.com/office/drawing/2014/main" id="{B1502EEF-2AA1-4BE5-9EFE-5C3187F13143}"/>
                  </a:ext>
                </a:extLst>
              </p:cNvPr>
              <p:cNvSpPr/>
              <p:nvPr/>
            </p:nvSpPr>
            <p:spPr>
              <a:xfrm>
                <a:off x="3495790"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8" name="Freeform: Shape 557">
                <a:extLst>
                  <a:ext uri="{FF2B5EF4-FFF2-40B4-BE49-F238E27FC236}">
                    <a16:creationId xmlns:a16="http://schemas.microsoft.com/office/drawing/2014/main" id="{86022910-1AF9-4B58-9853-E4B1031E2CCE}"/>
                  </a:ext>
                </a:extLst>
              </p:cNvPr>
              <p:cNvSpPr/>
              <p:nvPr/>
            </p:nvSpPr>
            <p:spPr>
              <a:xfrm>
                <a:off x="360626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9" name="Freeform: Shape 558">
                <a:extLst>
                  <a:ext uri="{FF2B5EF4-FFF2-40B4-BE49-F238E27FC236}">
                    <a16:creationId xmlns:a16="http://schemas.microsoft.com/office/drawing/2014/main" id="{50DF0D7C-0286-4163-B188-118A937796B5}"/>
                  </a:ext>
                </a:extLst>
              </p:cNvPr>
              <p:cNvSpPr/>
              <p:nvPr/>
            </p:nvSpPr>
            <p:spPr>
              <a:xfrm>
                <a:off x="371674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0" name="Freeform: Shape 559">
                <a:extLst>
                  <a:ext uri="{FF2B5EF4-FFF2-40B4-BE49-F238E27FC236}">
                    <a16:creationId xmlns:a16="http://schemas.microsoft.com/office/drawing/2014/main" id="{B3AA7DD8-F790-4695-8E47-E164940F03A8}"/>
                  </a:ext>
                </a:extLst>
              </p:cNvPr>
              <p:cNvSpPr/>
              <p:nvPr/>
            </p:nvSpPr>
            <p:spPr>
              <a:xfrm>
                <a:off x="382722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1" name="Freeform: Shape 560">
                <a:extLst>
                  <a:ext uri="{FF2B5EF4-FFF2-40B4-BE49-F238E27FC236}">
                    <a16:creationId xmlns:a16="http://schemas.microsoft.com/office/drawing/2014/main" id="{856F5644-12F2-46AB-9E97-1B03C7A1B14E}"/>
                  </a:ext>
                </a:extLst>
              </p:cNvPr>
              <p:cNvSpPr/>
              <p:nvPr/>
            </p:nvSpPr>
            <p:spPr>
              <a:xfrm>
                <a:off x="393770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2" name="Freeform: Shape 561">
                <a:extLst>
                  <a:ext uri="{FF2B5EF4-FFF2-40B4-BE49-F238E27FC236}">
                    <a16:creationId xmlns:a16="http://schemas.microsoft.com/office/drawing/2014/main" id="{F94FEF82-8B2C-4C97-9294-9A2B48B36E07}"/>
                  </a:ext>
                </a:extLst>
              </p:cNvPr>
              <p:cNvSpPr/>
              <p:nvPr/>
            </p:nvSpPr>
            <p:spPr>
              <a:xfrm>
                <a:off x="4044835"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3" name="Freeform: Shape 562">
                <a:extLst>
                  <a:ext uri="{FF2B5EF4-FFF2-40B4-BE49-F238E27FC236}">
                    <a16:creationId xmlns:a16="http://schemas.microsoft.com/office/drawing/2014/main" id="{1E853DC3-0767-47D9-9BD1-8A63B77F366C}"/>
                  </a:ext>
                </a:extLst>
              </p:cNvPr>
              <p:cNvSpPr/>
              <p:nvPr/>
            </p:nvSpPr>
            <p:spPr>
              <a:xfrm>
                <a:off x="4155312"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4" name="Freeform: Shape 563">
                <a:extLst>
                  <a:ext uri="{FF2B5EF4-FFF2-40B4-BE49-F238E27FC236}">
                    <a16:creationId xmlns:a16="http://schemas.microsoft.com/office/drawing/2014/main" id="{C4103862-9238-4D30-9EB8-8829C92BAC3D}"/>
                  </a:ext>
                </a:extLst>
              </p:cNvPr>
              <p:cNvSpPr/>
              <p:nvPr/>
            </p:nvSpPr>
            <p:spPr>
              <a:xfrm>
                <a:off x="4265788"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5" name="Freeform: Shape 564">
                <a:extLst>
                  <a:ext uri="{FF2B5EF4-FFF2-40B4-BE49-F238E27FC236}">
                    <a16:creationId xmlns:a16="http://schemas.microsoft.com/office/drawing/2014/main" id="{336EBF3B-0104-426B-B8F1-65FCAC74E416}"/>
                  </a:ext>
                </a:extLst>
              </p:cNvPr>
              <p:cNvSpPr/>
              <p:nvPr/>
            </p:nvSpPr>
            <p:spPr>
              <a:xfrm>
                <a:off x="4376269" y="1588825"/>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6" name="Freeform: Shape 565">
                <a:extLst>
                  <a:ext uri="{FF2B5EF4-FFF2-40B4-BE49-F238E27FC236}">
                    <a16:creationId xmlns:a16="http://schemas.microsoft.com/office/drawing/2014/main" id="{1E47C280-AF28-4A30-A55C-B9FDD5820655}"/>
                  </a:ext>
                </a:extLst>
              </p:cNvPr>
              <p:cNvSpPr/>
              <p:nvPr/>
            </p:nvSpPr>
            <p:spPr>
              <a:xfrm>
                <a:off x="4486763" y="158882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7" name="Freeform: Shape 566">
                <a:extLst>
                  <a:ext uri="{FF2B5EF4-FFF2-40B4-BE49-F238E27FC236}">
                    <a16:creationId xmlns:a16="http://schemas.microsoft.com/office/drawing/2014/main" id="{947A92B1-194B-49F7-B20C-7C4F7207267A}"/>
                  </a:ext>
                </a:extLst>
              </p:cNvPr>
              <p:cNvSpPr/>
              <p:nvPr/>
            </p:nvSpPr>
            <p:spPr>
              <a:xfrm>
                <a:off x="3408827" y="14515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8" name="Freeform: Shape 567">
                <a:extLst>
                  <a:ext uri="{FF2B5EF4-FFF2-40B4-BE49-F238E27FC236}">
                    <a16:creationId xmlns:a16="http://schemas.microsoft.com/office/drawing/2014/main" id="{7CB94420-53BA-4092-BCB8-3A478276ECA5}"/>
                  </a:ext>
                </a:extLst>
              </p:cNvPr>
              <p:cNvSpPr/>
              <p:nvPr/>
            </p:nvSpPr>
            <p:spPr>
              <a:xfrm>
                <a:off x="3408869" y="138127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9" name="Freeform: Shape 568">
                <a:extLst>
                  <a:ext uri="{FF2B5EF4-FFF2-40B4-BE49-F238E27FC236}">
                    <a16:creationId xmlns:a16="http://schemas.microsoft.com/office/drawing/2014/main" id="{E56F08FC-913F-4D22-8151-B6241329643E}"/>
                  </a:ext>
                </a:extLst>
              </p:cNvPr>
              <p:cNvSpPr/>
              <p:nvPr/>
            </p:nvSpPr>
            <p:spPr>
              <a:xfrm>
                <a:off x="3408785" y="13107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cxnSp>
            <p:nvCxnSpPr>
              <p:cNvPr id="570" name="Straight Connector 569">
                <a:extLst>
                  <a:ext uri="{FF2B5EF4-FFF2-40B4-BE49-F238E27FC236}">
                    <a16:creationId xmlns:a16="http://schemas.microsoft.com/office/drawing/2014/main" id="{1FE20E39-F008-45C2-B136-A1B5E8BFE045}"/>
                  </a:ext>
                </a:extLst>
              </p:cNvPr>
              <p:cNvCxnSpPr/>
              <p:nvPr/>
            </p:nvCxnSpPr>
            <p:spPr>
              <a:xfrm flipV="1">
                <a:off x="3515614" y="1379285"/>
                <a:ext cx="180015" cy="142518"/>
              </a:xfrm>
              <a:prstGeom prst="line">
                <a:avLst/>
              </a:prstGeom>
              <a:noFill/>
              <a:ln w="12700" cap="flat" cmpd="sng" algn="ctr">
                <a:solidFill>
                  <a:schemeClr val="tx1"/>
                </a:solidFill>
                <a:prstDash val="solid"/>
                <a:headEnd type="none"/>
                <a:tailEnd type="none"/>
              </a:ln>
              <a:effectLst/>
            </p:spPr>
          </p:cxnSp>
          <p:cxnSp>
            <p:nvCxnSpPr>
              <p:cNvPr id="571" name="Straight Connector 570">
                <a:extLst>
                  <a:ext uri="{FF2B5EF4-FFF2-40B4-BE49-F238E27FC236}">
                    <a16:creationId xmlns:a16="http://schemas.microsoft.com/office/drawing/2014/main" id="{4B0AA233-BFEC-4FE1-9808-E7DEB6790971}"/>
                  </a:ext>
                </a:extLst>
              </p:cNvPr>
              <p:cNvCxnSpPr>
                <a:cxnSpLocks/>
              </p:cNvCxnSpPr>
              <p:nvPr/>
            </p:nvCxnSpPr>
            <p:spPr>
              <a:xfrm>
                <a:off x="3684607" y="1377405"/>
                <a:ext cx="109103" cy="126835"/>
              </a:xfrm>
              <a:prstGeom prst="line">
                <a:avLst/>
              </a:prstGeom>
              <a:noFill/>
              <a:ln w="12700" cap="flat" cmpd="sng" algn="ctr">
                <a:solidFill>
                  <a:schemeClr val="tx1"/>
                </a:solidFill>
                <a:prstDash val="solid"/>
                <a:headEnd type="none"/>
                <a:tailEnd type="none"/>
              </a:ln>
              <a:effectLst/>
            </p:spPr>
          </p:cxnSp>
          <p:cxnSp>
            <p:nvCxnSpPr>
              <p:cNvPr id="572" name="Straight Connector 571">
                <a:extLst>
                  <a:ext uri="{FF2B5EF4-FFF2-40B4-BE49-F238E27FC236}">
                    <a16:creationId xmlns:a16="http://schemas.microsoft.com/office/drawing/2014/main" id="{25F33426-F2E3-49DD-ABCB-F3BA3FF55F5C}"/>
                  </a:ext>
                </a:extLst>
              </p:cNvPr>
              <p:cNvCxnSpPr>
                <a:cxnSpLocks/>
              </p:cNvCxnSpPr>
              <p:nvPr/>
            </p:nvCxnSpPr>
            <p:spPr>
              <a:xfrm flipV="1">
                <a:off x="3786606" y="1460673"/>
                <a:ext cx="50798" cy="36218"/>
              </a:xfrm>
              <a:prstGeom prst="line">
                <a:avLst/>
              </a:prstGeom>
              <a:noFill/>
              <a:ln w="12700" cap="flat" cmpd="sng" algn="ctr">
                <a:solidFill>
                  <a:schemeClr val="tx1"/>
                </a:solidFill>
                <a:prstDash val="solid"/>
                <a:headEnd type="none"/>
                <a:tailEnd type="none"/>
              </a:ln>
              <a:effectLst/>
            </p:spPr>
          </p:cxnSp>
          <p:cxnSp>
            <p:nvCxnSpPr>
              <p:cNvPr id="573" name="Straight Connector 572">
                <a:extLst>
                  <a:ext uri="{FF2B5EF4-FFF2-40B4-BE49-F238E27FC236}">
                    <a16:creationId xmlns:a16="http://schemas.microsoft.com/office/drawing/2014/main" id="{10002A34-4EF1-40FD-B5BA-7FA7C9F610E0}"/>
                  </a:ext>
                </a:extLst>
              </p:cNvPr>
              <p:cNvCxnSpPr>
                <a:cxnSpLocks/>
              </p:cNvCxnSpPr>
              <p:nvPr/>
            </p:nvCxnSpPr>
            <p:spPr>
              <a:xfrm flipH="1" flipV="1">
                <a:off x="3827228" y="1460548"/>
                <a:ext cx="65638" cy="80007"/>
              </a:xfrm>
              <a:prstGeom prst="line">
                <a:avLst/>
              </a:prstGeom>
              <a:noFill/>
              <a:ln w="12700" cap="flat" cmpd="sng" algn="ctr">
                <a:solidFill>
                  <a:schemeClr val="tx1"/>
                </a:solidFill>
                <a:prstDash val="solid"/>
                <a:headEnd type="none"/>
                <a:tailEnd type="none"/>
              </a:ln>
              <a:effectLst/>
            </p:spPr>
          </p:cxnSp>
          <p:cxnSp>
            <p:nvCxnSpPr>
              <p:cNvPr id="574" name="Straight Connector 573">
                <a:extLst>
                  <a:ext uri="{FF2B5EF4-FFF2-40B4-BE49-F238E27FC236}">
                    <a16:creationId xmlns:a16="http://schemas.microsoft.com/office/drawing/2014/main" id="{D3DFFBF8-AF80-4674-B913-F110E427038B}"/>
                  </a:ext>
                </a:extLst>
              </p:cNvPr>
              <p:cNvCxnSpPr/>
              <p:nvPr/>
            </p:nvCxnSpPr>
            <p:spPr>
              <a:xfrm flipV="1">
                <a:off x="3882788" y="1392749"/>
                <a:ext cx="180015" cy="142518"/>
              </a:xfrm>
              <a:prstGeom prst="line">
                <a:avLst/>
              </a:prstGeom>
              <a:noFill/>
              <a:ln w="12700" cap="flat" cmpd="sng" algn="ctr">
                <a:solidFill>
                  <a:schemeClr val="tx1"/>
                </a:solidFill>
                <a:prstDash val="solid"/>
                <a:headEnd type="none"/>
                <a:tailEnd type="none"/>
              </a:ln>
              <a:effectLst/>
            </p:spPr>
          </p:cxnSp>
          <p:cxnSp>
            <p:nvCxnSpPr>
              <p:cNvPr id="575" name="Straight Connector 574">
                <a:extLst>
                  <a:ext uri="{FF2B5EF4-FFF2-40B4-BE49-F238E27FC236}">
                    <a16:creationId xmlns:a16="http://schemas.microsoft.com/office/drawing/2014/main" id="{B526162F-CEC6-41C3-93F7-9CC7C56D3906}"/>
                  </a:ext>
                </a:extLst>
              </p:cNvPr>
              <p:cNvCxnSpPr>
                <a:cxnSpLocks/>
              </p:cNvCxnSpPr>
              <p:nvPr/>
            </p:nvCxnSpPr>
            <p:spPr>
              <a:xfrm flipH="1" flipV="1">
                <a:off x="4056050" y="1392461"/>
                <a:ext cx="65638" cy="80007"/>
              </a:xfrm>
              <a:prstGeom prst="line">
                <a:avLst/>
              </a:prstGeom>
              <a:noFill/>
              <a:ln w="12700" cap="flat" cmpd="sng" algn="ctr">
                <a:solidFill>
                  <a:schemeClr val="tx1"/>
                </a:solidFill>
                <a:prstDash val="solid"/>
                <a:headEnd type="none"/>
                <a:tailEnd type="none"/>
              </a:ln>
              <a:effectLst/>
            </p:spPr>
          </p:cxnSp>
          <p:cxnSp>
            <p:nvCxnSpPr>
              <p:cNvPr id="576" name="Straight Connector 575">
                <a:extLst>
                  <a:ext uri="{FF2B5EF4-FFF2-40B4-BE49-F238E27FC236}">
                    <a16:creationId xmlns:a16="http://schemas.microsoft.com/office/drawing/2014/main" id="{1EAAA307-9D3B-4D7A-ACD4-E9EE5B3252C1}"/>
                  </a:ext>
                </a:extLst>
              </p:cNvPr>
              <p:cNvCxnSpPr>
                <a:cxnSpLocks/>
              </p:cNvCxnSpPr>
              <p:nvPr/>
            </p:nvCxnSpPr>
            <p:spPr>
              <a:xfrm flipV="1">
                <a:off x="4111109" y="1432435"/>
                <a:ext cx="50798" cy="36218"/>
              </a:xfrm>
              <a:prstGeom prst="line">
                <a:avLst/>
              </a:prstGeom>
              <a:noFill/>
              <a:ln w="12700" cap="flat" cmpd="sng" algn="ctr">
                <a:solidFill>
                  <a:schemeClr val="tx1"/>
                </a:solidFill>
                <a:prstDash val="solid"/>
                <a:headEnd type="none"/>
                <a:tailEnd type="none"/>
              </a:ln>
              <a:effectLst/>
            </p:spPr>
          </p:cxnSp>
          <p:cxnSp>
            <p:nvCxnSpPr>
              <p:cNvPr id="577" name="Straight Connector 576">
                <a:extLst>
                  <a:ext uri="{FF2B5EF4-FFF2-40B4-BE49-F238E27FC236}">
                    <a16:creationId xmlns:a16="http://schemas.microsoft.com/office/drawing/2014/main" id="{EA27CD16-0391-4089-ADA2-9B78A6837C14}"/>
                  </a:ext>
                </a:extLst>
              </p:cNvPr>
              <p:cNvCxnSpPr>
                <a:cxnSpLocks/>
              </p:cNvCxnSpPr>
              <p:nvPr/>
            </p:nvCxnSpPr>
            <p:spPr>
              <a:xfrm>
                <a:off x="4150946" y="1432865"/>
                <a:ext cx="109103" cy="126835"/>
              </a:xfrm>
              <a:prstGeom prst="line">
                <a:avLst/>
              </a:prstGeom>
              <a:noFill/>
              <a:ln w="12700" cap="flat" cmpd="sng" algn="ctr">
                <a:solidFill>
                  <a:schemeClr val="tx1"/>
                </a:solidFill>
                <a:prstDash val="solid"/>
                <a:headEnd type="none"/>
                <a:tailEnd type="none"/>
              </a:ln>
              <a:effectLst/>
            </p:spPr>
          </p:cxnSp>
          <p:cxnSp>
            <p:nvCxnSpPr>
              <p:cNvPr id="578" name="Straight Connector 577">
                <a:extLst>
                  <a:ext uri="{FF2B5EF4-FFF2-40B4-BE49-F238E27FC236}">
                    <a16:creationId xmlns:a16="http://schemas.microsoft.com/office/drawing/2014/main" id="{2AE7D2AF-9C8C-4CD8-AE62-51ADBF633F77}"/>
                  </a:ext>
                </a:extLst>
              </p:cNvPr>
              <p:cNvCxnSpPr>
                <a:cxnSpLocks/>
              </p:cNvCxnSpPr>
              <p:nvPr/>
            </p:nvCxnSpPr>
            <p:spPr>
              <a:xfrm flipV="1">
                <a:off x="4252782" y="1370963"/>
                <a:ext cx="302954" cy="185996"/>
              </a:xfrm>
              <a:prstGeom prst="line">
                <a:avLst/>
              </a:prstGeom>
              <a:noFill/>
              <a:ln w="12700" cap="flat" cmpd="sng" algn="ctr">
                <a:solidFill>
                  <a:schemeClr val="tx1"/>
                </a:solidFill>
                <a:prstDash val="solid"/>
                <a:headEnd type="none"/>
                <a:tailEnd type="none"/>
              </a:ln>
              <a:effectLst/>
            </p:spPr>
          </p:cxnSp>
          <p:cxnSp>
            <p:nvCxnSpPr>
              <p:cNvPr id="579" name="Straight Connector 578">
                <a:extLst>
                  <a:ext uri="{FF2B5EF4-FFF2-40B4-BE49-F238E27FC236}">
                    <a16:creationId xmlns:a16="http://schemas.microsoft.com/office/drawing/2014/main" id="{4F81EB7B-1984-418C-BBD5-3C336C2B1324}"/>
                  </a:ext>
                </a:extLst>
              </p:cNvPr>
              <p:cNvCxnSpPr>
                <a:cxnSpLocks/>
              </p:cNvCxnSpPr>
              <p:nvPr/>
            </p:nvCxnSpPr>
            <p:spPr>
              <a:xfrm>
                <a:off x="3529268" y="1832272"/>
                <a:ext cx="124669" cy="0"/>
              </a:xfrm>
              <a:prstGeom prst="line">
                <a:avLst/>
              </a:prstGeom>
              <a:noFill/>
              <a:ln w="12700" cap="flat" cmpd="sng" algn="ctr">
                <a:solidFill>
                  <a:schemeClr val="tx1"/>
                </a:solidFill>
                <a:prstDash val="solid"/>
                <a:headEnd type="none"/>
                <a:tailEnd type="none"/>
              </a:ln>
              <a:effectLst/>
            </p:spPr>
          </p:cxnSp>
          <p:cxnSp>
            <p:nvCxnSpPr>
              <p:cNvPr id="580" name="Straight Connector 579">
                <a:extLst>
                  <a:ext uri="{FF2B5EF4-FFF2-40B4-BE49-F238E27FC236}">
                    <a16:creationId xmlns:a16="http://schemas.microsoft.com/office/drawing/2014/main" id="{CC9DAF03-E0C5-4CA7-818C-CE6E2FBAC0C9}"/>
                  </a:ext>
                </a:extLst>
              </p:cNvPr>
              <p:cNvCxnSpPr>
                <a:cxnSpLocks/>
              </p:cNvCxnSpPr>
              <p:nvPr/>
            </p:nvCxnSpPr>
            <p:spPr>
              <a:xfrm>
                <a:off x="3529268" y="1933514"/>
                <a:ext cx="244028" cy="0"/>
              </a:xfrm>
              <a:prstGeom prst="line">
                <a:avLst/>
              </a:prstGeom>
              <a:noFill/>
              <a:ln w="12700" cap="flat" cmpd="sng" algn="ctr">
                <a:solidFill>
                  <a:schemeClr val="tx1"/>
                </a:solidFill>
                <a:prstDash val="solid"/>
                <a:headEnd type="none"/>
                <a:tailEnd type="none"/>
              </a:ln>
              <a:effectLst/>
            </p:spPr>
          </p:cxnSp>
          <p:cxnSp>
            <p:nvCxnSpPr>
              <p:cNvPr id="581" name="Straight Connector 580">
                <a:extLst>
                  <a:ext uri="{FF2B5EF4-FFF2-40B4-BE49-F238E27FC236}">
                    <a16:creationId xmlns:a16="http://schemas.microsoft.com/office/drawing/2014/main" id="{2C027F49-05CB-4F17-8BAF-751A25B8CA5E}"/>
                  </a:ext>
                </a:extLst>
              </p:cNvPr>
              <p:cNvCxnSpPr>
                <a:cxnSpLocks/>
              </p:cNvCxnSpPr>
              <p:nvPr/>
            </p:nvCxnSpPr>
            <p:spPr>
              <a:xfrm>
                <a:off x="3790777" y="1933514"/>
                <a:ext cx="146037" cy="0"/>
              </a:xfrm>
              <a:prstGeom prst="line">
                <a:avLst/>
              </a:prstGeom>
              <a:noFill/>
              <a:ln w="12700" cap="flat" cmpd="sng" algn="ctr">
                <a:solidFill>
                  <a:schemeClr val="tx1"/>
                </a:solidFill>
                <a:prstDash val="solid"/>
                <a:headEnd type="none"/>
                <a:tailEnd type="none"/>
              </a:ln>
              <a:effectLst/>
            </p:spPr>
          </p:cxnSp>
          <p:cxnSp>
            <p:nvCxnSpPr>
              <p:cNvPr id="582" name="Straight Connector 581">
                <a:extLst>
                  <a:ext uri="{FF2B5EF4-FFF2-40B4-BE49-F238E27FC236}">
                    <a16:creationId xmlns:a16="http://schemas.microsoft.com/office/drawing/2014/main" id="{E75454E2-1597-4D9C-936E-FBC06BEC32DD}"/>
                  </a:ext>
                </a:extLst>
              </p:cNvPr>
              <p:cNvCxnSpPr>
                <a:cxnSpLocks/>
              </p:cNvCxnSpPr>
              <p:nvPr/>
            </p:nvCxnSpPr>
            <p:spPr>
              <a:xfrm>
                <a:off x="3529268" y="2008720"/>
                <a:ext cx="358301" cy="0"/>
              </a:xfrm>
              <a:prstGeom prst="line">
                <a:avLst/>
              </a:prstGeom>
              <a:noFill/>
              <a:ln w="12700" cap="flat" cmpd="sng" algn="ctr">
                <a:solidFill>
                  <a:schemeClr val="tx1"/>
                </a:solidFill>
                <a:prstDash val="solid"/>
                <a:headEnd type="none"/>
                <a:tailEnd type="none"/>
              </a:ln>
              <a:effectLst/>
            </p:spPr>
          </p:cxnSp>
          <p:cxnSp>
            <p:nvCxnSpPr>
              <p:cNvPr id="583" name="Straight Connector 582">
                <a:extLst>
                  <a:ext uri="{FF2B5EF4-FFF2-40B4-BE49-F238E27FC236}">
                    <a16:creationId xmlns:a16="http://schemas.microsoft.com/office/drawing/2014/main" id="{C1BB458B-26AA-4212-A2BE-53E1DDD7B7EA}"/>
                  </a:ext>
                </a:extLst>
              </p:cNvPr>
              <p:cNvCxnSpPr>
                <a:cxnSpLocks/>
              </p:cNvCxnSpPr>
              <p:nvPr/>
            </p:nvCxnSpPr>
            <p:spPr>
              <a:xfrm>
                <a:off x="3967535" y="2008720"/>
                <a:ext cx="146037" cy="0"/>
              </a:xfrm>
              <a:prstGeom prst="line">
                <a:avLst/>
              </a:prstGeom>
              <a:noFill/>
              <a:ln w="12700" cap="flat" cmpd="sng" algn="ctr">
                <a:solidFill>
                  <a:schemeClr val="tx1"/>
                </a:solidFill>
                <a:prstDash val="solid"/>
                <a:headEnd type="none"/>
                <a:tailEnd type="none"/>
              </a:ln>
              <a:effectLst/>
            </p:spPr>
          </p:cxnSp>
          <p:cxnSp>
            <p:nvCxnSpPr>
              <p:cNvPr id="584" name="Straight Connector 583">
                <a:extLst>
                  <a:ext uri="{FF2B5EF4-FFF2-40B4-BE49-F238E27FC236}">
                    <a16:creationId xmlns:a16="http://schemas.microsoft.com/office/drawing/2014/main" id="{C50AEF94-A26A-4F4D-8042-44EEDF914655}"/>
                  </a:ext>
                </a:extLst>
              </p:cNvPr>
              <p:cNvCxnSpPr>
                <a:cxnSpLocks/>
              </p:cNvCxnSpPr>
              <p:nvPr/>
            </p:nvCxnSpPr>
            <p:spPr>
              <a:xfrm>
                <a:off x="3529268" y="2109962"/>
                <a:ext cx="147736" cy="0"/>
              </a:xfrm>
              <a:prstGeom prst="line">
                <a:avLst/>
              </a:prstGeom>
              <a:noFill/>
              <a:ln w="12700" cap="flat" cmpd="sng" algn="ctr">
                <a:solidFill>
                  <a:schemeClr val="tx1"/>
                </a:solidFill>
                <a:prstDash val="solid"/>
                <a:headEnd type="none"/>
                <a:tailEnd type="none"/>
              </a:ln>
              <a:effectLst/>
            </p:spPr>
          </p:cxnSp>
          <p:cxnSp>
            <p:nvCxnSpPr>
              <p:cNvPr id="585" name="Straight Connector 584">
                <a:extLst>
                  <a:ext uri="{FF2B5EF4-FFF2-40B4-BE49-F238E27FC236}">
                    <a16:creationId xmlns:a16="http://schemas.microsoft.com/office/drawing/2014/main" id="{0DF155B0-F908-46ED-A948-57AA8D1E6D18}"/>
                  </a:ext>
                </a:extLst>
              </p:cNvPr>
              <p:cNvCxnSpPr>
                <a:cxnSpLocks/>
              </p:cNvCxnSpPr>
              <p:nvPr/>
            </p:nvCxnSpPr>
            <p:spPr>
              <a:xfrm>
                <a:off x="3693985" y="2109962"/>
                <a:ext cx="350041" cy="0"/>
              </a:xfrm>
              <a:prstGeom prst="line">
                <a:avLst/>
              </a:prstGeom>
              <a:noFill/>
              <a:ln w="12700" cap="flat" cmpd="sng" algn="ctr">
                <a:solidFill>
                  <a:schemeClr val="tx1"/>
                </a:solidFill>
                <a:prstDash val="solid"/>
                <a:headEnd type="none"/>
                <a:tailEnd type="none"/>
              </a:ln>
              <a:effectLst/>
            </p:spPr>
          </p:cxnSp>
          <p:cxnSp>
            <p:nvCxnSpPr>
              <p:cNvPr id="586" name="Straight Connector 585">
                <a:extLst>
                  <a:ext uri="{FF2B5EF4-FFF2-40B4-BE49-F238E27FC236}">
                    <a16:creationId xmlns:a16="http://schemas.microsoft.com/office/drawing/2014/main" id="{2C1D5330-0EDB-4E03-B375-249AE3F867E5}"/>
                  </a:ext>
                </a:extLst>
              </p:cNvPr>
              <p:cNvCxnSpPr>
                <a:cxnSpLocks/>
              </p:cNvCxnSpPr>
              <p:nvPr/>
            </p:nvCxnSpPr>
            <p:spPr>
              <a:xfrm flipV="1">
                <a:off x="3529268" y="2381870"/>
                <a:ext cx="244028" cy="0"/>
              </a:xfrm>
              <a:prstGeom prst="line">
                <a:avLst/>
              </a:prstGeom>
              <a:noFill/>
              <a:ln w="12700" cap="flat" cmpd="sng" algn="ctr">
                <a:solidFill>
                  <a:schemeClr val="tx1"/>
                </a:solidFill>
                <a:prstDash val="solid"/>
                <a:headEnd type="none"/>
                <a:tailEnd type="none"/>
              </a:ln>
              <a:effectLst/>
            </p:spPr>
          </p:cxnSp>
          <p:cxnSp>
            <p:nvCxnSpPr>
              <p:cNvPr id="587" name="Straight Connector 586">
                <a:extLst>
                  <a:ext uri="{FF2B5EF4-FFF2-40B4-BE49-F238E27FC236}">
                    <a16:creationId xmlns:a16="http://schemas.microsoft.com/office/drawing/2014/main" id="{ED04B819-5482-4193-883B-00ABA22F886C}"/>
                  </a:ext>
                </a:extLst>
              </p:cNvPr>
              <p:cNvCxnSpPr>
                <a:cxnSpLocks/>
              </p:cNvCxnSpPr>
              <p:nvPr/>
            </p:nvCxnSpPr>
            <p:spPr>
              <a:xfrm flipV="1">
                <a:off x="3790777" y="2381870"/>
                <a:ext cx="146037" cy="0"/>
              </a:xfrm>
              <a:prstGeom prst="line">
                <a:avLst/>
              </a:prstGeom>
              <a:noFill/>
              <a:ln w="12700" cap="flat" cmpd="sng" algn="ctr">
                <a:solidFill>
                  <a:schemeClr val="tx1"/>
                </a:solidFill>
                <a:prstDash val="solid"/>
                <a:headEnd type="none"/>
                <a:tailEnd type="none"/>
              </a:ln>
              <a:effectLst/>
            </p:spPr>
          </p:cxnSp>
          <p:cxnSp>
            <p:nvCxnSpPr>
              <p:cNvPr id="588" name="Straight Connector 587">
                <a:extLst>
                  <a:ext uri="{FF2B5EF4-FFF2-40B4-BE49-F238E27FC236}">
                    <a16:creationId xmlns:a16="http://schemas.microsoft.com/office/drawing/2014/main" id="{4BB0D15A-8D29-48D2-87B8-3E44AD4A59D9}"/>
                  </a:ext>
                </a:extLst>
              </p:cNvPr>
              <p:cNvCxnSpPr>
                <a:cxnSpLocks/>
              </p:cNvCxnSpPr>
              <p:nvPr/>
            </p:nvCxnSpPr>
            <p:spPr>
              <a:xfrm flipV="1">
                <a:off x="3529268" y="2306661"/>
                <a:ext cx="358301" cy="0"/>
              </a:xfrm>
              <a:prstGeom prst="line">
                <a:avLst/>
              </a:prstGeom>
              <a:noFill/>
              <a:ln w="12700" cap="flat" cmpd="sng" algn="ctr">
                <a:solidFill>
                  <a:schemeClr val="tx1"/>
                </a:solidFill>
                <a:prstDash val="solid"/>
                <a:headEnd type="none"/>
                <a:tailEnd type="none"/>
              </a:ln>
              <a:effectLst/>
            </p:spPr>
          </p:cxnSp>
          <p:cxnSp>
            <p:nvCxnSpPr>
              <p:cNvPr id="589" name="Straight Connector 588">
                <a:extLst>
                  <a:ext uri="{FF2B5EF4-FFF2-40B4-BE49-F238E27FC236}">
                    <a16:creationId xmlns:a16="http://schemas.microsoft.com/office/drawing/2014/main" id="{2CEF4680-4C76-4E82-80C1-7ED42A0C0374}"/>
                  </a:ext>
                </a:extLst>
              </p:cNvPr>
              <p:cNvCxnSpPr>
                <a:cxnSpLocks/>
              </p:cNvCxnSpPr>
              <p:nvPr/>
            </p:nvCxnSpPr>
            <p:spPr>
              <a:xfrm flipV="1">
                <a:off x="3940881" y="2306661"/>
                <a:ext cx="146037" cy="0"/>
              </a:xfrm>
              <a:prstGeom prst="line">
                <a:avLst/>
              </a:prstGeom>
              <a:noFill/>
              <a:ln w="12700" cap="flat" cmpd="sng" algn="ctr">
                <a:solidFill>
                  <a:schemeClr val="tx1"/>
                </a:solidFill>
                <a:prstDash val="solid"/>
                <a:headEnd type="none"/>
                <a:tailEnd type="none"/>
              </a:ln>
              <a:effectLst/>
            </p:spPr>
          </p:cxnSp>
          <p:cxnSp>
            <p:nvCxnSpPr>
              <p:cNvPr id="590" name="Straight Connector 589">
                <a:extLst>
                  <a:ext uri="{FF2B5EF4-FFF2-40B4-BE49-F238E27FC236}">
                    <a16:creationId xmlns:a16="http://schemas.microsoft.com/office/drawing/2014/main" id="{2B1EAB3D-7A64-4D49-B489-B4DF6EB31203}"/>
                  </a:ext>
                </a:extLst>
              </p:cNvPr>
              <p:cNvCxnSpPr>
                <a:cxnSpLocks/>
              </p:cNvCxnSpPr>
              <p:nvPr/>
            </p:nvCxnSpPr>
            <p:spPr>
              <a:xfrm flipV="1">
                <a:off x="3626549" y="2205419"/>
                <a:ext cx="147736" cy="0"/>
              </a:xfrm>
              <a:prstGeom prst="line">
                <a:avLst/>
              </a:prstGeom>
              <a:noFill/>
              <a:ln w="12700" cap="flat" cmpd="sng" algn="ctr">
                <a:solidFill>
                  <a:schemeClr val="tx1"/>
                </a:solidFill>
                <a:prstDash val="solid"/>
                <a:headEnd type="none"/>
                <a:tailEnd type="none"/>
              </a:ln>
              <a:effectLst/>
            </p:spPr>
          </p:cxnSp>
          <p:cxnSp>
            <p:nvCxnSpPr>
              <p:cNvPr id="591" name="Straight Connector 590">
                <a:extLst>
                  <a:ext uri="{FF2B5EF4-FFF2-40B4-BE49-F238E27FC236}">
                    <a16:creationId xmlns:a16="http://schemas.microsoft.com/office/drawing/2014/main" id="{B3F54E04-10A7-481A-BF58-E33E283BE221}"/>
                  </a:ext>
                </a:extLst>
              </p:cNvPr>
              <p:cNvCxnSpPr>
                <a:cxnSpLocks/>
              </p:cNvCxnSpPr>
              <p:nvPr/>
            </p:nvCxnSpPr>
            <p:spPr>
              <a:xfrm flipV="1">
                <a:off x="3811590" y="2205419"/>
                <a:ext cx="350041" cy="0"/>
              </a:xfrm>
              <a:prstGeom prst="line">
                <a:avLst/>
              </a:prstGeom>
              <a:noFill/>
              <a:ln w="12700" cap="flat" cmpd="sng" algn="ctr">
                <a:solidFill>
                  <a:schemeClr val="tx1"/>
                </a:solidFill>
                <a:prstDash val="solid"/>
                <a:headEnd type="none"/>
                <a:tailEnd type="none"/>
              </a:ln>
              <a:effectLst/>
            </p:spPr>
          </p:cxnSp>
          <p:cxnSp>
            <p:nvCxnSpPr>
              <p:cNvPr id="592" name="Straight Connector 591">
                <a:extLst>
                  <a:ext uri="{FF2B5EF4-FFF2-40B4-BE49-F238E27FC236}">
                    <a16:creationId xmlns:a16="http://schemas.microsoft.com/office/drawing/2014/main" id="{94E580D6-D97F-40C1-A0A7-686D756107CB}"/>
                  </a:ext>
                </a:extLst>
              </p:cNvPr>
              <p:cNvCxnSpPr>
                <a:cxnSpLocks/>
              </p:cNvCxnSpPr>
              <p:nvPr/>
            </p:nvCxnSpPr>
            <p:spPr>
              <a:xfrm>
                <a:off x="4101001" y="2109962"/>
                <a:ext cx="350041" cy="0"/>
              </a:xfrm>
              <a:prstGeom prst="line">
                <a:avLst/>
              </a:prstGeom>
              <a:noFill/>
              <a:ln w="12700" cap="flat" cmpd="sng" algn="ctr">
                <a:solidFill>
                  <a:schemeClr val="tx1"/>
                </a:solidFill>
                <a:prstDash val="solid"/>
                <a:headEnd type="none"/>
                <a:tailEnd type="none"/>
              </a:ln>
              <a:effectLst/>
            </p:spPr>
          </p:cxnSp>
          <p:cxnSp>
            <p:nvCxnSpPr>
              <p:cNvPr id="593" name="Straight Connector 592">
                <a:extLst>
                  <a:ext uri="{FF2B5EF4-FFF2-40B4-BE49-F238E27FC236}">
                    <a16:creationId xmlns:a16="http://schemas.microsoft.com/office/drawing/2014/main" id="{99426509-8F8C-4E7C-91AE-108539540951}"/>
                  </a:ext>
                </a:extLst>
              </p:cNvPr>
              <p:cNvCxnSpPr>
                <a:cxnSpLocks/>
              </p:cNvCxnSpPr>
              <p:nvPr/>
            </p:nvCxnSpPr>
            <p:spPr>
              <a:xfrm flipV="1">
                <a:off x="4132010" y="2306661"/>
                <a:ext cx="146037" cy="0"/>
              </a:xfrm>
              <a:prstGeom prst="line">
                <a:avLst/>
              </a:prstGeom>
              <a:noFill/>
              <a:ln w="12700" cap="flat" cmpd="sng" algn="ctr">
                <a:solidFill>
                  <a:schemeClr val="tx1"/>
                </a:solidFill>
                <a:prstDash val="solid"/>
                <a:headEnd type="none"/>
                <a:tailEnd type="none"/>
              </a:ln>
              <a:effectLst/>
            </p:spPr>
          </p:cxnSp>
          <p:cxnSp>
            <p:nvCxnSpPr>
              <p:cNvPr id="594" name="Straight Connector 593">
                <a:extLst>
                  <a:ext uri="{FF2B5EF4-FFF2-40B4-BE49-F238E27FC236}">
                    <a16:creationId xmlns:a16="http://schemas.microsoft.com/office/drawing/2014/main" id="{DFFE9853-5B5B-44F2-887D-04534CEA7BBE}"/>
                  </a:ext>
                </a:extLst>
              </p:cNvPr>
              <p:cNvCxnSpPr>
                <a:cxnSpLocks/>
              </p:cNvCxnSpPr>
              <p:nvPr/>
            </p:nvCxnSpPr>
            <p:spPr>
              <a:xfrm flipV="1">
                <a:off x="4320577" y="2306661"/>
                <a:ext cx="146037" cy="0"/>
              </a:xfrm>
              <a:prstGeom prst="line">
                <a:avLst/>
              </a:prstGeom>
              <a:noFill/>
              <a:ln w="12700" cap="flat" cmpd="sng" algn="ctr">
                <a:solidFill>
                  <a:schemeClr val="tx1"/>
                </a:solidFill>
                <a:prstDash val="solid"/>
                <a:headEnd type="none"/>
                <a:tailEnd type="none"/>
              </a:ln>
              <a:effectLst/>
            </p:spPr>
          </p:cxnSp>
          <p:cxnSp>
            <p:nvCxnSpPr>
              <p:cNvPr id="595" name="Straight Connector 594">
                <a:extLst>
                  <a:ext uri="{FF2B5EF4-FFF2-40B4-BE49-F238E27FC236}">
                    <a16:creationId xmlns:a16="http://schemas.microsoft.com/office/drawing/2014/main" id="{B1EB52A5-2A10-4722-8D00-C39A6F930049}"/>
                  </a:ext>
                </a:extLst>
              </p:cNvPr>
              <p:cNvCxnSpPr>
                <a:cxnSpLocks/>
              </p:cNvCxnSpPr>
              <p:nvPr/>
            </p:nvCxnSpPr>
            <p:spPr>
              <a:xfrm>
                <a:off x="4179763" y="1933514"/>
                <a:ext cx="146037" cy="0"/>
              </a:xfrm>
              <a:prstGeom prst="line">
                <a:avLst/>
              </a:prstGeom>
              <a:noFill/>
              <a:ln w="12700" cap="flat" cmpd="sng" algn="ctr">
                <a:solidFill>
                  <a:schemeClr val="tx1"/>
                </a:solidFill>
                <a:prstDash val="solid"/>
                <a:headEnd type="none"/>
                <a:tailEnd type="none"/>
              </a:ln>
              <a:effectLst/>
            </p:spPr>
          </p:cxnSp>
          <p:cxnSp>
            <p:nvCxnSpPr>
              <p:cNvPr id="596" name="Straight Connector 595">
                <a:extLst>
                  <a:ext uri="{FF2B5EF4-FFF2-40B4-BE49-F238E27FC236}">
                    <a16:creationId xmlns:a16="http://schemas.microsoft.com/office/drawing/2014/main" id="{5C2A3C38-3306-4B97-94E1-30056C930C04}"/>
                  </a:ext>
                </a:extLst>
              </p:cNvPr>
              <p:cNvCxnSpPr>
                <a:cxnSpLocks/>
              </p:cNvCxnSpPr>
              <p:nvPr/>
            </p:nvCxnSpPr>
            <p:spPr>
              <a:xfrm>
                <a:off x="4199235" y="2008720"/>
                <a:ext cx="267379" cy="0"/>
              </a:xfrm>
              <a:prstGeom prst="line">
                <a:avLst/>
              </a:prstGeom>
              <a:noFill/>
              <a:ln w="12700" cap="flat" cmpd="sng" algn="ctr">
                <a:solidFill>
                  <a:schemeClr val="tx1"/>
                </a:solidFill>
                <a:prstDash val="solid"/>
                <a:headEnd type="none"/>
                <a:tailEnd type="none"/>
              </a:ln>
              <a:effectLst/>
            </p:spPr>
          </p:cxnSp>
        </p:grpSp>
      </p:grpSp>
      <p:sp>
        <p:nvSpPr>
          <p:cNvPr id="672" name="Rectangle 671">
            <a:extLst>
              <a:ext uri="{FF2B5EF4-FFF2-40B4-BE49-F238E27FC236}">
                <a16:creationId xmlns:a16="http://schemas.microsoft.com/office/drawing/2014/main" id="{456E41D3-6329-4F27-96C2-91E0BC522672}"/>
              </a:ext>
            </a:extLst>
          </p:cNvPr>
          <p:cNvSpPr/>
          <p:nvPr/>
        </p:nvSpPr>
        <p:spPr bwMode="auto">
          <a:xfrm>
            <a:off x="3817629" y="1266012"/>
            <a:ext cx="1155254" cy="230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Tools</a:t>
            </a:r>
          </a:p>
        </p:txBody>
      </p:sp>
      <p:sp>
        <p:nvSpPr>
          <p:cNvPr id="263" name="Oval 262">
            <a:extLst>
              <a:ext uri="{FF2B5EF4-FFF2-40B4-BE49-F238E27FC236}">
                <a16:creationId xmlns:a16="http://schemas.microsoft.com/office/drawing/2014/main" id="{A7BE1EA2-4D42-4165-BF15-DFED38A84BE2}"/>
              </a:ext>
            </a:extLst>
          </p:cNvPr>
          <p:cNvSpPr/>
          <p:nvPr/>
        </p:nvSpPr>
        <p:spPr bwMode="auto">
          <a:xfrm>
            <a:off x="2670322" y="1076971"/>
            <a:ext cx="777240" cy="7772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64" name="TextBox 263">
            <a:extLst>
              <a:ext uri="{FF2B5EF4-FFF2-40B4-BE49-F238E27FC236}">
                <a16:creationId xmlns:a16="http://schemas.microsoft.com/office/drawing/2014/main" id="{15F6243C-BAAB-4F4A-B887-FE0192A6D599}"/>
              </a:ext>
            </a:extLst>
          </p:cNvPr>
          <p:cNvSpPr txBox="1"/>
          <p:nvPr/>
        </p:nvSpPr>
        <p:spPr>
          <a:xfrm>
            <a:off x="2818492" y="1509263"/>
            <a:ext cx="480901" cy="246221"/>
          </a:xfrm>
          <a:prstGeom prst="rect">
            <a:avLst/>
          </a:prstGeom>
          <a:ln>
            <a:noFill/>
          </a:ln>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rPr>
              <a:t>d</a:t>
            </a:r>
            <a:r>
              <a:rPr kumimoji="0" lang="en-US" sz="800" b="0" i="0" u="none" strike="noStrike" kern="0" cap="none" spc="0" normalizeH="0" baseline="0" noProof="0" dirty="0" err="1">
                <a:ln>
                  <a:noFill/>
                </a:ln>
                <a:solidFill>
                  <a:srgbClr val="0078D7"/>
                </a:solidFill>
                <a:effectLst/>
                <a:uLnTx/>
                <a:uFillTx/>
              </a:rPr>
              <a:t>atabricks</a:t>
            </a:r>
            <a:endParaRPr kumimoji="0" lang="en-US" sz="800" b="0" i="0" u="none" strike="noStrike" kern="0" cap="none" spc="0" normalizeH="0" baseline="0" noProof="0" dirty="0">
              <a:ln>
                <a:noFill/>
              </a:ln>
              <a:solidFill>
                <a:srgbClr val="0078D7"/>
              </a:solidFill>
              <a:effectLst/>
              <a:uLnTx/>
              <a:uFillTx/>
            </a:endParaRPr>
          </a:p>
        </p:txBody>
      </p:sp>
      <p:grpSp>
        <p:nvGrpSpPr>
          <p:cNvPr id="272" name="Group 271">
            <a:extLst>
              <a:ext uri="{FF2B5EF4-FFF2-40B4-BE49-F238E27FC236}">
                <a16:creationId xmlns:a16="http://schemas.microsoft.com/office/drawing/2014/main" id="{6B0D2104-A29B-4761-A98D-999603AD761C}"/>
              </a:ext>
            </a:extLst>
          </p:cNvPr>
          <p:cNvGrpSpPr/>
          <p:nvPr/>
        </p:nvGrpSpPr>
        <p:grpSpPr>
          <a:xfrm>
            <a:off x="3250454" y="1261696"/>
            <a:ext cx="407791" cy="407791"/>
            <a:chOff x="8303519" y="1692273"/>
            <a:chExt cx="702207" cy="702207"/>
          </a:xfrm>
        </p:grpSpPr>
        <p:sp>
          <p:nvSpPr>
            <p:cNvPr id="273" name="Oval 272">
              <a:extLst>
                <a:ext uri="{FF2B5EF4-FFF2-40B4-BE49-F238E27FC236}">
                  <a16:creationId xmlns:a16="http://schemas.microsoft.com/office/drawing/2014/main" id="{352E8938-8A1D-49AB-94A4-0E8A58B258A1}"/>
                </a:ext>
              </a:extLst>
            </p:cNvPr>
            <p:cNvSpPr/>
            <p:nvPr/>
          </p:nvSpPr>
          <p:spPr bwMode="auto">
            <a:xfrm>
              <a:off x="8303519" y="1692273"/>
              <a:ext cx="702207" cy="702207"/>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274" name="Graphic 30">
              <a:extLst>
                <a:ext uri="{FF2B5EF4-FFF2-40B4-BE49-F238E27FC236}">
                  <a16:creationId xmlns:a16="http://schemas.microsoft.com/office/drawing/2014/main" id="{38FB88EB-5A88-4F96-95A0-80122AD3BE84}"/>
                </a:ext>
              </a:extLst>
            </p:cNvPr>
            <p:cNvGrpSpPr/>
            <p:nvPr/>
          </p:nvGrpSpPr>
          <p:grpSpPr>
            <a:xfrm>
              <a:off x="8386379" y="1901962"/>
              <a:ext cx="536488" cy="282829"/>
              <a:chOff x="10530517" y="1546860"/>
              <a:chExt cx="819476" cy="432016"/>
            </a:xfrm>
          </p:grpSpPr>
          <p:sp>
            <p:nvSpPr>
              <p:cNvPr id="275" name="Freeform: Shape 274">
                <a:extLst>
                  <a:ext uri="{FF2B5EF4-FFF2-40B4-BE49-F238E27FC236}">
                    <a16:creationId xmlns:a16="http://schemas.microsoft.com/office/drawing/2014/main" id="{6D4C5CFF-2091-415F-89F1-4E876FF9885C}"/>
                  </a:ext>
                </a:extLst>
              </p:cNvPr>
              <p:cNvSpPr/>
              <p:nvPr/>
            </p:nvSpPr>
            <p:spPr>
              <a:xfrm>
                <a:off x="11047019" y="1546827"/>
                <a:ext cx="302864" cy="258306"/>
              </a:xfrm>
              <a:custGeom>
                <a:avLst/>
                <a:gdLst>
                  <a:gd name="connsiteX0" fmla="*/ 303168 w 302863"/>
                  <a:gd name="connsiteY0" fmla="*/ 70550 h 258305"/>
                  <a:gd name="connsiteX1" fmla="*/ 286637 w 302863"/>
                  <a:gd name="connsiteY1" fmla="*/ 96252 h 258305"/>
                  <a:gd name="connsiteX2" fmla="*/ 270751 w 302863"/>
                  <a:gd name="connsiteY2" fmla="*/ 115043 h 258305"/>
                  <a:gd name="connsiteX3" fmla="*/ 241821 w 302863"/>
                  <a:gd name="connsiteY3" fmla="*/ 149333 h 258305"/>
                  <a:gd name="connsiteX4" fmla="*/ 239496 w 302863"/>
                  <a:gd name="connsiteY4" fmla="*/ 152627 h 258305"/>
                  <a:gd name="connsiteX5" fmla="*/ 239883 w 302863"/>
                  <a:gd name="connsiteY5" fmla="*/ 156889 h 258305"/>
                  <a:gd name="connsiteX6" fmla="*/ 252863 w 302863"/>
                  <a:gd name="connsiteY6" fmla="*/ 181492 h 258305"/>
                  <a:gd name="connsiteX7" fmla="*/ 270686 w 302863"/>
                  <a:gd name="connsiteY7" fmla="*/ 215783 h 258305"/>
                  <a:gd name="connsiteX8" fmla="*/ 275852 w 302863"/>
                  <a:gd name="connsiteY8" fmla="*/ 230312 h 258305"/>
                  <a:gd name="connsiteX9" fmla="*/ 271074 w 302863"/>
                  <a:gd name="connsiteY9" fmla="*/ 248071 h 258305"/>
                  <a:gd name="connsiteX10" fmla="*/ 242466 w 302863"/>
                  <a:gd name="connsiteY10" fmla="*/ 257693 h 258305"/>
                  <a:gd name="connsiteX11" fmla="*/ 219735 w 302863"/>
                  <a:gd name="connsiteY11" fmla="*/ 251041 h 258305"/>
                  <a:gd name="connsiteX12" fmla="*/ 188028 w 302863"/>
                  <a:gd name="connsiteY12" fmla="*/ 241161 h 258305"/>
                  <a:gd name="connsiteX13" fmla="*/ 183766 w 302863"/>
                  <a:gd name="connsiteY13" fmla="*/ 236318 h 258305"/>
                  <a:gd name="connsiteX14" fmla="*/ 178406 w 302863"/>
                  <a:gd name="connsiteY14" fmla="*/ 204417 h 258305"/>
                  <a:gd name="connsiteX15" fmla="*/ 180150 w 302863"/>
                  <a:gd name="connsiteY15" fmla="*/ 202932 h 258305"/>
                  <a:gd name="connsiteX16" fmla="*/ 228647 w 302863"/>
                  <a:gd name="connsiteY16" fmla="*/ 216364 h 258305"/>
                  <a:gd name="connsiteX17" fmla="*/ 232199 w 302863"/>
                  <a:gd name="connsiteY17" fmla="*/ 217720 h 258305"/>
                  <a:gd name="connsiteX18" fmla="*/ 233103 w 302863"/>
                  <a:gd name="connsiteY18" fmla="*/ 216816 h 258305"/>
                  <a:gd name="connsiteX19" fmla="*/ 231747 w 302863"/>
                  <a:gd name="connsiteY19" fmla="*/ 213845 h 258305"/>
                  <a:gd name="connsiteX20" fmla="*/ 217217 w 302863"/>
                  <a:gd name="connsiteY20" fmla="*/ 186142 h 258305"/>
                  <a:gd name="connsiteX21" fmla="*/ 202106 w 302863"/>
                  <a:gd name="connsiteY21" fmla="*/ 157341 h 258305"/>
                  <a:gd name="connsiteX22" fmla="*/ 203010 w 302863"/>
                  <a:gd name="connsiteY22" fmla="*/ 149140 h 258305"/>
                  <a:gd name="connsiteX23" fmla="*/ 225160 w 302863"/>
                  <a:gd name="connsiteY23" fmla="*/ 123051 h 258305"/>
                  <a:gd name="connsiteX24" fmla="*/ 250409 w 302863"/>
                  <a:gd name="connsiteY24" fmla="*/ 92958 h 258305"/>
                  <a:gd name="connsiteX25" fmla="*/ 251701 w 302863"/>
                  <a:gd name="connsiteY25" fmla="*/ 90246 h 258305"/>
                  <a:gd name="connsiteX26" fmla="*/ 236848 w 302863"/>
                  <a:gd name="connsiteY26" fmla="*/ 94056 h 258305"/>
                  <a:gd name="connsiteX27" fmla="*/ 179310 w 302863"/>
                  <a:gd name="connsiteY27" fmla="*/ 109361 h 258305"/>
                  <a:gd name="connsiteX28" fmla="*/ 174467 w 302863"/>
                  <a:gd name="connsiteY28" fmla="*/ 107423 h 258305"/>
                  <a:gd name="connsiteX29" fmla="*/ 161229 w 302863"/>
                  <a:gd name="connsiteY29" fmla="*/ 85274 h 258305"/>
                  <a:gd name="connsiteX30" fmla="*/ 140177 w 302863"/>
                  <a:gd name="connsiteY30" fmla="*/ 49950 h 258305"/>
                  <a:gd name="connsiteX31" fmla="*/ 138886 w 302863"/>
                  <a:gd name="connsiteY31" fmla="*/ 48788 h 258305"/>
                  <a:gd name="connsiteX32" fmla="*/ 138369 w 302863"/>
                  <a:gd name="connsiteY32" fmla="*/ 50338 h 258305"/>
                  <a:gd name="connsiteX33" fmla="*/ 132492 w 302863"/>
                  <a:gd name="connsiteY33" fmla="*/ 82949 h 258305"/>
                  <a:gd name="connsiteX34" fmla="*/ 125583 w 302863"/>
                  <a:gd name="connsiteY34" fmla="*/ 122857 h 258305"/>
                  <a:gd name="connsiteX35" fmla="*/ 122289 w 302863"/>
                  <a:gd name="connsiteY35" fmla="*/ 126280 h 258305"/>
                  <a:gd name="connsiteX36" fmla="*/ 93617 w 302863"/>
                  <a:gd name="connsiteY36" fmla="*/ 135320 h 258305"/>
                  <a:gd name="connsiteX37" fmla="*/ 53063 w 302863"/>
                  <a:gd name="connsiteY37" fmla="*/ 148171 h 258305"/>
                  <a:gd name="connsiteX38" fmla="*/ 50416 w 302863"/>
                  <a:gd name="connsiteY38" fmla="*/ 149785 h 258305"/>
                  <a:gd name="connsiteX39" fmla="*/ 52999 w 302863"/>
                  <a:gd name="connsiteY39" fmla="*/ 151594 h 258305"/>
                  <a:gd name="connsiteX40" fmla="*/ 105112 w 302863"/>
                  <a:gd name="connsiteY40" fmla="*/ 172258 h 258305"/>
                  <a:gd name="connsiteX41" fmla="*/ 107114 w 302863"/>
                  <a:gd name="connsiteY41" fmla="*/ 173162 h 258305"/>
                  <a:gd name="connsiteX42" fmla="*/ 100269 w 302863"/>
                  <a:gd name="connsiteY42" fmla="*/ 177876 h 258305"/>
                  <a:gd name="connsiteX43" fmla="*/ 71016 w 302863"/>
                  <a:gd name="connsiteY43" fmla="*/ 197314 h 258305"/>
                  <a:gd name="connsiteX44" fmla="*/ 64558 w 302863"/>
                  <a:gd name="connsiteY44" fmla="*/ 197830 h 258305"/>
                  <a:gd name="connsiteX45" fmla="*/ 35821 w 302863"/>
                  <a:gd name="connsiteY45" fmla="*/ 184850 h 258305"/>
                  <a:gd name="connsiteX46" fmla="*/ 16965 w 302863"/>
                  <a:gd name="connsiteY46" fmla="*/ 175681 h 258305"/>
                  <a:gd name="connsiteX47" fmla="*/ 3921 w 302863"/>
                  <a:gd name="connsiteY47" fmla="*/ 163217 h 258305"/>
                  <a:gd name="connsiteX48" fmla="*/ 9862 w 302863"/>
                  <a:gd name="connsiteY48" fmla="*/ 132673 h 258305"/>
                  <a:gd name="connsiteX49" fmla="*/ 30074 w 302863"/>
                  <a:gd name="connsiteY49" fmla="*/ 123503 h 258305"/>
                  <a:gd name="connsiteX50" fmla="*/ 47768 w 302863"/>
                  <a:gd name="connsiteY50" fmla="*/ 117756 h 258305"/>
                  <a:gd name="connsiteX51" fmla="*/ 93811 w 302863"/>
                  <a:gd name="connsiteY51" fmla="*/ 102968 h 258305"/>
                  <a:gd name="connsiteX52" fmla="*/ 98202 w 302863"/>
                  <a:gd name="connsiteY52" fmla="*/ 97801 h 258305"/>
                  <a:gd name="connsiteX53" fmla="*/ 106210 w 302863"/>
                  <a:gd name="connsiteY53" fmla="*/ 51823 h 258305"/>
                  <a:gd name="connsiteX54" fmla="*/ 110472 w 302863"/>
                  <a:gd name="connsiteY54" fmla="*/ 28446 h 258305"/>
                  <a:gd name="connsiteX55" fmla="*/ 115573 w 302863"/>
                  <a:gd name="connsiteY55" fmla="*/ 15337 h 258305"/>
                  <a:gd name="connsiteX56" fmla="*/ 134236 w 302863"/>
                  <a:gd name="connsiteY56" fmla="*/ 33 h 258305"/>
                  <a:gd name="connsiteX57" fmla="*/ 139596 w 302863"/>
                  <a:gd name="connsiteY57" fmla="*/ 33 h 258305"/>
                  <a:gd name="connsiteX58" fmla="*/ 156450 w 302863"/>
                  <a:gd name="connsiteY58" fmla="*/ 11786 h 258305"/>
                  <a:gd name="connsiteX59" fmla="*/ 160325 w 302863"/>
                  <a:gd name="connsiteY59" fmla="*/ 17727 h 258305"/>
                  <a:gd name="connsiteX60" fmla="*/ 181119 w 302863"/>
                  <a:gd name="connsiteY60" fmla="*/ 52469 h 258305"/>
                  <a:gd name="connsiteX61" fmla="*/ 191580 w 302863"/>
                  <a:gd name="connsiteY61" fmla="*/ 70034 h 258305"/>
                  <a:gd name="connsiteX62" fmla="*/ 197456 w 302863"/>
                  <a:gd name="connsiteY62" fmla="*/ 72358 h 258305"/>
                  <a:gd name="connsiteX63" fmla="*/ 267199 w 302863"/>
                  <a:gd name="connsiteY63" fmla="*/ 53890 h 258305"/>
                  <a:gd name="connsiteX64" fmla="*/ 284635 w 302863"/>
                  <a:gd name="connsiteY64" fmla="*/ 50919 h 258305"/>
                  <a:gd name="connsiteX65" fmla="*/ 303168 w 302863"/>
                  <a:gd name="connsiteY65" fmla="*/ 63189 h 258305"/>
                  <a:gd name="connsiteX66" fmla="*/ 303168 w 302863"/>
                  <a:gd name="connsiteY66" fmla="*/ 70550 h 25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2863" h="258305">
                    <a:moveTo>
                      <a:pt x="303168" y="70550"/>
                    </a:moveTo>
                    <a:cubicBezTo>
                      <a:pt x="300456" y="80882"/>
                      <a:pt x="293288" y="88438"/>
                      <a:pt x="286637" y="96252"/>
                    </a:cubicBezTo>
                    <a:cubicBezTo>
                      <a:pt x="281341" y="102516"/>
                      <a:pt x="275852" y="108650"/>
                      <a:pt x="270751" y="115043"/>
                    </a:cubicBezTo>
                    <a:cubicBezTo>
                      <a:pt x="261387" y="126667"/>
                      <a:pt x="251378" y="137839"/>
                      <a:pt x="241821" y="149333"/>
                    </a:cubicBezTo>
                    <a:cubicBezTo>
                      <a:pt x="240981" y="150367"/>
                      <a:pt x="240206" y="151529"/>
                      <a:pt x="239496" y="152627"/>
                    </a:cubicBezTo>
                    <a:cubicBezTo>
                      <a:pt x="238527" y="154112"/>
                      <a:pt x="239108" y="155468"/>
                      <a:pt x="239883" y="156889"/>
                    </a:cubicBezTo>
                    <a:cubicBezTo>
                      <a:pt x="244210" y="165090"/>
                      <a:pt x="248666" y="173227"/>
                      <a:pt x="252863" y="181492"/>
                    </a:cubicBezTo>
                    <a:cubicBezTo>
                      <a:pt x="258675" y="192987"/>
                      <a:pt x="264939" y="204288"/>
                      <a:pt x="270686" y="215783"/>
                    </a:cubicBezTo>
                    <a:cubicBezTo>
                      <a:pt x="273011" y="220367"/>
                      <a:pt x="275271" y="225082"/>
                      <a:pt x="275852" y="230312"/>
                    </a:cubicBezTo>
                    <a:cubicBezTo>
                      <a:pt x="276563" y="236899"/>
                      <a:pt x="274948" y="242711"/>
                      <a:pt x="271074" y="248071"/>
                    </a:cubicBezTo>
                    <a:cubicBezTo>
                      <a:pt x="263777" y="258080"/>
                      <a:pt x="253703" y="259759"/>
                      <a:pt x="242466" y="257693"/>
                    </a:cubicBezTo>
                    <a:cubicBezTo>
                      <a:pt x="234652" y="256272"/>
                      <a:pt x="227162" y="253689"/>
                      <a:pt x="219735" y="251041"/>
                    </a:cubicBezTo>
                    <a:cubicBezTo>
                      <a:pt x="209274" y="247296"/>
                      <a:pt x="198619" y="244454"/>
                      <a:pt x="188028" y="241161"/>
                    </a:cubicBezTo>
                    <a:cubicBezTo>
                      <a:pt x="185381" y="240322"/>
                      <a:pt x="184218" y="239095"/>
                      <a:pt x="183766" y="236318"/>
                    </a:cubicBezTo>
                    <a:cubicBezTo>
                      <a:pt x="182152" y="225663"/>
                      <a:pt x="180215" y="215072"/>
                      <a:pt x="178406" y="204417"/>
                    </a:cubicBezTo>
                    <a:cubicBezTo>
                      <a:pt x="178083" y="202674"/>
                      <a:pt x="178471" y="202415"/>
                      <a:pt x="180150" y="202932"/>
                    </a:cubicBezTo>
                    <a:cubicBezTo>
                      <a:pt x="196294" y="207452"/>
                      <a:pt x="212503" y="211843"/>
                      <a:pt x="228647" y="216364"/>
                    </a:cubicBezTo>
                    <a:cubicBezTo>
                      <a:pt x="229874" y="216687"/>
                      <a:pt x="230972" y="217332"/>
                      <a:pt x="232199" y="217720"/>
                    </a:cubicBezTo>
                    <a:cubicBezTo>
                      <a:pt x="233038" y="218043"/>
                      <a:pt x="233361" y="217591"/>
                      <a:pt x="233103" y="216816"/>
                    </a:cubicBezTo>
                    <a:cubicBezTo>
                      <a:pt x="232715" y="215783"/>
                      <a:pt x="232263" y="214814"/>
                      <a:pt x="231747" y="213845"/>
                    </a:cubicBezTo>
                    <a:cubicBezTo>
                      <a:pt x="226903" y="204611"/>
                      <a:pt x="221931" y="195441"/>
                      <a:pt x="217217" y="186142"/>
                    </a:cubicBezTo>
                    <a:cubicBezTo>
                      <a:pt x="212309" y="176456"/>
                      <a:pt x="207143" y="166963"/>
                      <a:pt x="202106" y="157341"/>
                    </a:cubicBezTo>
                    <a:cubicBezTo>
                      <a:pt x="200169" y="153595"/>
                      <a:pt x="199652" y="153208"/>
                      <a:pt x="203010" y="149140"/>
                    </a:cubicBezTo>
                    <a:cubicBezTo>
                      <a:pt x="210307" y="140357"/>
                      <a:pt x="217927" y="131833"/>
                      <a:pt x="225160" y="123051"/>
                    </a:cubicBezTo>
                    <a:cubicBezTo>
                      <a:pt x="233490" y="112977"/>
                      <a:pt x="241950" y="102968"/>
                      <a:pt x="250409" y="92958"/>
                    </a:cubicBezTo>
                    <a:cubicBezTo>
                      <a:pt x="251055" y="92248"/>
                      <a:pt x="251701" y="91538"/>
                      <a:pt x="251701" y="90246"/>
                    </a:cubicBezTo>
                    <a:cubicBezTo>
                      <a:pt x="246728" y="91538"/>
                      <a:pt x="241756" y="92765"/>
                      <a:pt x="236848" y="94056"/>
                    </a:cubicBezTo>
                    <a:cubicBezTo>
                      <a:pt x="217669" y="99158"/>
                      <a:pt x="198490" y="104259"/>
                      <a:pt x="179310" y="109361"/>
                    </a:cubicBezTo>
                    <a:cubicBezTo>
                      <a:pt x="176469" y="110136"/>
                      <a:pt x="175952" y="109877"/>
                      <a:pt x="174467" y="107423"/>
                    </a:cubicBezTo>
                    <a:cubicBezTo>
                      <a:pt x="170011" y="100062"/>
                      <a:pt x="165491" y="92765"/>
                      <a:pt x="161229" y="85274"/>
                    </a:cubicBezTo>
                    <a:cubicBezTo>
                      <a:pt x="154448" y="73327"/>
                      <a:pt x="147087" y="61768"/>
                      <a:pt x="140177" y="49950"/>
                    </a:cubicBezTo>
                    <a:cubicBezTo>
                      <a:pt x="139854" y="49369"/>
                      <a:pt x="139467" y="48723"/>
                      <a:pt x="138886" y="48788"/>
                    </a:cubicBezTo>
                    <a:cubicBezTo>
                      <a:pt x="138111" y="48917"/>
                      <a:pt x="138434" y="49821"/>
                      <a:pt x="138369" y="50338"/>
                    </a:cubicBezTo>
                    <a:cubicBezTo>
                      <a:pt x="136432" y="61187"/>
                      <a:pt x="134430" y="72100"/>
                      <a:pt x="132492" y="82949"/>
                    </a:cubicBezTo>
                    <a:cubicBezTo>
                      <a:pt x="130168" y="96252"/>
                      <a:pt x="127843" y="109554"/>
                      <a:pt x="125583" y="122857"/>
                    </a:cubicBezTo>
                    <a:cubicBezTo>
                      <a:pt x="125260" y="124859"/>
                      <a:pt x="124033" y="125698"/>
                      <a:pt x="122289" y="126280"/>
                    </a:cubicBezTo>
                    <a:cubicBezTo>
                      <a:pt x="112732" y="129250"/>
                      <a:pt x="103175" y="132285"/>
                      <a:pt x="93617" y="135320"/>
                    </a:cubicBezTo>
                    <a:cubicBezTo>
                      <a:pt x="80121" y="139582"/>
                      <a:pt x="66560" y="143844"/>
                      <a:pt x="53063" y="148171"/>
                    </a:cubicBezTo>
                    <a:cubicBezTo>
                      <a:pt x="52030" y="148494"/>
                      <a:pt x="50480" y="148817"/>
                      <a:pt x="50416" y="149785"/>
                    </a:cubicBezTo>
                    <a:cubicBezTo>
                      <a:pt x="50416" y="150883"/>
                      <a:pt x="52030" y="151142"/>
                      <a:pt x="52999" y="151594"/>
                    </a:cubicBezTo>
                    <a:cubicBezTo>
                      <a:pt x="70370" y="158503"/>
                      <a:pt x="87741" y="165348"/>
                      <a:pt x="105112" y="172258"/>
                    </a:cubicBezTo>
                    <a:cubicBezTo>
                      <a:pt x="105758" y="172516"/>
                      <a:pt x="106339" y="172775"/>
                      <a:pt x="107114" y="173162"/>
                    </a:cubicBezTo>
                    <a:cubicBezTo>
                      <a:pt x="104983" y="175099"/>
                      <a:pt x="102529" y="176391"/>
                      <a:pt x="100269" y="177876"/>
                    </a:cubicBezTo>
                    <a:cubicBezTo>
                      <a:pt x="90582" y="184398"/>
                      <a:pt x="80831" y="190921"/>
                      <a:pt x="71016" y="197314"/>
                    </a:cubicBezTo>
                    <a:cubicBezTo>
                      <a:pt x="68820" y="198734"/>
                      <a:pt x="66947" y="198928"/>
                      <a:pt x="64558" y="197830"/>
                    </a:cubicBezTo>
                    <a:cubicBezTo>
                      <a:pt x="55001" y="193439"/>
                      <a:pt x="45250" y="189500"/>
                      <a:pt x="35821" y="184850"/>
                    </a:cubicBezTo>
                    <a:cubicBezTo>
                      <a:pt x="29557" y="181751"/>
                      <a:pt x="22971" y="179361"/>
                      <a:pt x="16965" y="175681"/>
                    </a:cubicBezTo>
                    <a:cubicBezTo>
                      <a:pt x="11670" y="172452"/>
                      <a:pt x="7214" y="168448"/>
                      <a:pt x="3921" y="163217"/>
                    </a:cubicBezTo>
                    <a:cubicBezTo>
                      <a:pt x="-2925" y="152175"/>
                      <a:pt x="-600" y="140357"/>
                      <a:pt x="9862" y="132673"/>
                    </a:cubicBezTo>
                    <a:cubicBezTo>
                      <a:pt x="15932" y="128217"/>
                      <a:pt x="22971" y="125763"/>
                      <a:pt x="30074" y="123503"/>
                    </a:cubicBezTo>
                    <a:cubicBezTo>
                      <a:pt x="35951" y="121630"/>
                      <a:pt x="41956" y="119887"/>
                      <a:pt x="47768" y="117756"/>
                    </a:cubicBezTo>
                    <a:cubicBezTo>
                      <a:pt x="62944" y="112202"/>
                      <a:pt x="78442" y="107875"/>
                      <a:pt x="93811" y="102968"/>
                    </a:cubicBezTo>
                    <a:cubicBezTo>
                      <a:pt x="96523" y="102128"/>
                      <a:pt x="97750" y="100578"/>
                      <a:pt x="98202" y="97801"/>
                    </a:cubicBezTo>
                    <a:cubicBezTo>
                      <a:pt x="100785" y="82497"/>
                      <a:pt x="103562" y="67192"/>
                      <a:pt x="106210" y="51823"/>
                    </a:cubicBezTo>
                    <a:cubicBezTo>
                      <a:pt x="107566" y="44009"/>
                      <a:pt x="108599" y="36196"/>
                      <a:pt x="110472" y="28446"/>
                    </a:cubicBezTo>
                    <a:cubicBezTo>
                      <a:pt x="111570" y="23862"/>
                      <a:pt x="113313" y="19470"/>
                      <a:pt x="115573" y="15337"/>
                    </a:cubicBezTo>
                    <a:cubicBezTo>
                      <a:pt x="119771" y="7847"/>
                      <a:pt x="125389" y="1970"/>
                      <a:pt x="134236" y="33"/>
                    </a:cubicBezTo>
                    <a:cubicBezTo>
                      <a:pt x="136044" y="33"/>
                      <a:pt x="137788" y="33"/>
                      <a:pt x="139596" y="33"/>
                    </a:cubicBezTo>
                    <a:cubicBezTo>
                      <a:pt x="146828" y="1647"/>
                      <a:pt x="152124" y="6038"/>
                      <a:pt x="156450" y="11786"/>
                    </a:cubicBezTo>
                    <a:cubicBezTo>
                      <a:pt x="157871" y="13723"/>
                      <a:pt x="159098" y="15725"/>
                      <a:pt x="160325" y="17727"/>
                    </a:cubicBezTo>
                    <a:cubicBezTo>
                      <a:pt x="167235" y="29351"/>
                      <a:pt x="174467" y="40716"/>
                      <a:pt x="181119" y="52469"/>
                    </a:cubicBezTo>
                    <a:cubicBezTo>
                      <a:pt x="184477" y="58410"/>
                      <a:pt x="188093" y="64157"/>
                      <a:pt x="191580" y="70034"/>
                    </a:cubicBezTo>
                    <a:cubicBezTo>
                      <a:pt x="193388" y="73004"/>
                      <a:pt x="194034" y="73262"/>
                      <a:pt x="197456" y="72358"/>
                    </a:cubicBezTo>
                    <a:cubicBezTo>
                      <a:pt x="220704" y="66159"/>
                      <a:pt x="243952" y="60024"/>
                      <a:pt x="267199" y="53890"/>
                    </a:cubicBezTo>
                    <a:cubicBezTo>
                      <a:pt x="272946" y="52404"/>
                      <a:pt x="278629" y="50532"/>
                      <a:pt x="284635" y="50919"/>
                    </a:cubicBezTo>
                    <a:cubicBezTo>
                      <a:pt x="293159" y="51436"/>
                      <a:pt x="300262" y="54083"/>
                      <a:pt x="303168" y="63189"/>
                    </a:cubicBezTo>
                    <a:cubicBezTo>
                      <a:pt x="303168" y="65642"/>
                      <a:pt x="303168" y="68096"/>
                      <a:pt x="303168" y="70550"/>
                    </a:cubicBezTo>
                    <a:close/>
                  </a:path>
                </a:pathLst>
              </a:custGeom>
              <a:solidFill>
                <a:srgbClr val="E15A1D"/>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6" name="Freeform: Shape 275">
                <a:extLst>
                  <a:ext uri="{FF2B5EF4-FFF2-40B4-BE49-F238E27FC236}">
                    <a16:creationId xmlns:a16="http://schemas.microsoft.com/office/drawing/2014/main" id="{71FBEDA7-83B2-4FD6-AD1A-38D0C0E9EF62}"/>
                  </a:ext>
                </a:extLst>
              </p:cNvPr>
              <p:cNvSpPr/>
              <p:nvPr/>
            </p:nvSpPr>
            <p:spPr>
              <a:xfrm>
                <a:off x="10660613" y="1773633"/>
                <a:ext cx="175648" cy="204707"/>
              </a:xfrm>
              <a:custGeom>
                <a:avLst/>
                <a:gdLst>
                  <a:gd name="connsiteX0" fmla="*/ 32831 w 175648"/>
                  <a:gd name="connsiteY0" fmla="*/ 204985 h 204707"/>
                  <a:gd name="connsiteX1" fmla="*/ 865 w 175648"/>
                  <a:gd name="connsiteY1" fmla="*/ 204985 h 204707"/>
                  <a:gd name="connsiteX2" fmla="*/ 155 w 175648"/>
                  <a:gd name="connsiteY2" fmla="*/ 203177 h 204707"/>
                  <a:gd name="connsiteX3" fmla="*/ 5967 w 175648"/>
                  <a:gd name="connsiteY3" fmla="*/ 158296 h 204707"/>
                  <a:gd name="connsiteX4" fmla="*/ 12489 w 175648"/>
                  <a:gd name="connsiteY4" fmla="*/ 107345 h 204707"/>
                  <a:gd name="connsiteX5" fmla="*/ 18365 w 175648"/>
                  <a:gd name="connsiteY5" fmla="*/ 69762 h 204707"/>
                  <a:gd name="connsiteX6" fmla="*/ 44131 w 175648"/>
                  <a:gd name="connsiteY6" fmla="*/ 26108 h 204707"/>
                  <a:gd name="connsiteX7" fmla="*/ 84233 w 175648"/>
                  <a:gd name="connsiteY7" fmla="*/ 3119 h 204707"/>
                  <a:gd name="connsiteX8" fmla="*/ 130406 w 175648"/>
                  <a:gd name="connsiteY8" fmla="*/ 4023 h 204707"/>
                  <a:gd name="connsiteX9" fmla="*/ 158819 w 175648"/>
                  <a:gd name="connsiteY9" fmla="*/ 22750 h 204707"/>
                  <a:gd name="connsiteX10" fmla="*/ 175286 w 175648"/>
                  <a:gd name="connsiteY10" fmla="*/ 61173 h 204707"/>
                  <a:gd name="connsiteX11" fmla="*/ 157915 w 175648"/>
                  <a:gd name="connsiteY11" fmla="*/ 122650 h 204707"/>
                  <a:gd name="connsiteX12" fmla="*/ 111226 w 175648"/>
                  <a:gd name="connsiteY12" fmla="*/ 156811 h 204707"/>
                  <a:gd name="connsiteX13" fmla="*/ 63504 w 175648"/>
                  <a:gd name="connsiteY13" fmla="*/ 158102 h 204707"/>
                  <a:gd name="connsiteX14" fmla="*/ 45810 w 175648"/>
                  <a:gd name="connsiteY14" fmla="*/ 149578 h 204707"/>
                  <a:gd name="connsiteX15" fmla="*/ 42711 w 175648"/>
                  <a:gd name="connsiteY15" fmla="*/ 147512 h 204707"/>
                  <a:gd name="connsiteX16" fmla="*/ 41032 w 175648"/>
                  <a:gd name="connsiteY16" fmla="*/ 148351 h 204707"/>
                  <a:gd name="connsiteX17" fmla="*/ 34057 w 175648"/>
                  <a:gd name="connsiteY17" fmla="*/ 202789 h 204707"/>
                  <a:gd name="connsiteX18" fmla="*/ 32831 w 175648"/>
                  <a:gd name="connsiteY18" fmla="*/ 204985 h 204707"/>
                  <a:gd name="connsiteX19" fmla="*/ 50137 w 175648"/>
                  <a:gd name="connsiteY19" fmla="*/ 86875 h 204707"/>
                  <a:gd name="connsiteX20" fmla="*/ 79261 w 175648"/>
                  <a:gd name="connsiteY20" fmla="*/ 124910 h 204707"/>
                  <a:gd name="connsiteX21" fmla="*/ 107093 w 175648"/>
                  <a:gd name="connsiteY21" fmla="*/ 122650 h 204707"/>
                  <a:gd name="connsiteX22" fmla="*/ 138478 w 175648"/>
                  <a:gd name="connsiteY22" fmla="*/ 88618 h 204707"/>
                  <a:gd name="connsiteX23" fmla="*/ 136024 w 175648"/>
                  <a:gd name="connsiteY23" fmla="*/ 55490 h 204707"/>
                  <a:gd name="connsiteX24" fmla="*/ 96826 w 175648"/>
                  <a:gd name="connsiteY24" fmla="*/ 35407 h 204707"/>
                  <a:gd name="connsiteX25" fmla="*/ 58597 w 175648"/>
                  <a:gd name="connsiteY25" fmla="*/ 59300 h 204707"/>
                  <a:gd name="connsiteX26" fmla="*/ 50137 w 175648"/>
                  <a:gd name="connsiteY26" fmla="*/ 86875 h 20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5648" h="204707">
                    <a:moveTo>
                      <a:pt x="32831" y="204985"/>
                    </a:moveTo>
                    <a:cubicBezTo>
                      <a:pt x="22175" y="204985"/>
                      <a:pt x="11520" y="204985"/>
                      <a:pt x="865" y="204985"/>
                    </a:cubicBezTo>
                    <a:cubicBezTo>
                      <a:pt x="-233" y="204726"/>
                      <a:pt x="26" y="203887"/>
                      <a:pt x="155" y="203177"/>
                    </a:cubicBezTo>
                    <a:cubicBezTo>
                      <a:pt x="2092" y="188195"/>
                      <a:pt x="4029" y="173278"/>
                      <a:pt x="5967" y="158296"/>
                    </a:cubicBezTo>
                    <a:cubicBezTo>
                      <a:pt x="8162" y="141312"/>
                      <a:pt x="10229" y="124329"/>
                      <a:pt x="12489" y="107345"/>
                    </a:cubicBezTo>
                    <a:cubicBezTo>
                      <a:pt x="14168" y="94753"/>
                      <a:pt x="15330" y="82096"/>
                      <a:pt x="18365" y="69762"/>
                    </a:cubicBezTo>
                    <a:cubicBezTo>
                      <a:pt x="22563" y="52714"/>
                      <a:pt x="31604" y="38442"/>
                      <a:pt x="44131" y="26108"/>
                    </a:cubicBezTo>
                    <a:cubicBezTo>
                      <a:pt x="55561" y="14872"/>
                      <a:pt x="68864" y="7187"/>
                      <a:pt x="84233" y="3119"/>
                    </a:cubicBezTo>
                    <a:cubicBezTo>
                      <a:pt x="99667" y="-949"/>
                      <a:pt x="115101" y="-1337"/>
                      <a:pt x="130406" y="4023"/>
                    </a:cubicBezTo>
                    <a:cubicBezTo>
                      <a:pt x="141384" y="7898"/>
                      <a:pt x="151070" y="14032"/>
                      <a:pt x="158819" y="22750"/>
                    </a:cubicBezTo>
                    <a:cubicBezTo>
                      <a:pt x="168441" y="33728"/>
                      <a:pt x="173866" y="46514"/>
                      <a:pt x="175286" y="61173"/>
                    </a:cubicBezTo>
                    <a:cubicBezTo>
                      <a:pt x="177482" y="83969"/>
                      <a:pt x="171735" y="104310"/>
                      <a:pt x="157915" y="122650"/>
                    </a:cubicBezTo>
                    <a:cubicBezTo>
                      <a:pt x="145646" y="138794"/>
                      <a:pt x="130406" y="150353"/>
                      <a:pt x="111226" y="156811"/>
                    </a:cubicBezTo>
                    <a:cubicBezTo>
                      <a:pt x="95341" y="162171"/>
                      <a:pt x="79455" y="162946"/>
                      <a:pt x="63504" y="158102"/>
                    </a:cubicBezTo>
                    <a:cubicBezTo>
                      <a:pt x="57240" y="156230"/>
                      <a:pt x="51299" y="153259"/>
                      <a:pt x="45810" y="149578"/>
                    </a:cubicBezTo>
                    <a:cubicBezTo>
                      <a:pt x="44777" y="148868"/>
                      <a:pt x="43744" y="148287"/>
                      <a:pt x="42711" y="147512"/>
                    </a:cubicBezTo>
                    <a:cubicBezTo>
                      <a:pt x="41484" y="146608"/>
                      <a:pt x="41225" y="146995"/>
                      <a:pt x="41032" y="148351"/>
                    </a:cubicBezTo>
                    <a:cubicBezTo>
                      <a:pt x="38707" y="166497"/>
                      <a:pt x="36382" y="184643"/>
                      <a:pt x="34057" y="202789"/>
                    </a:cubicBezTo>
                    <a:cubicBezTo>
                      <a:pt x="33864" y="203693"/>
                      <a:pt x="33735" y="204533"/>
                      <a:pt x="32831" y="204985"/>
                    </a:cubicBezTo>
                    <a:close/>
                    <a:moveTo>
                      <a:pt x="50137" y="86875"/>
                    </a:moveTo>
                    <a:cubicBezTo>
                      <a:pt x="50460" y="107991"/>
                      <a:pt x="63052" y="120067"/>
                      <a:pt x="79261" y="124910"/>
                    </a:cubicBezTo>
                    <a:cubicBezTo>
                      <a:pt x="88625" y="127687"/>
                      <a:pt x="97988" y="126783"/>
                      <a:pt x="107093" y="122650"/>
                    </a:cubicBezTo>
                    <a:cubicBezTo>
                      <a:pt x="122334" y="115611"/>
                      <a:pt x="133505" y="105150"/>
                      <a:pt x="138478" y="88618"/>
                    </a:cubicBezTo>
                    <a:cubicBezTo>
                      <a:pt x="141965" y="77124"/>
                      <a:pt x="141448" y="66081"/>
                      <a:pt x="136024" y="55490"/>
                    </a:cubicBezTo>
                    <a:cubicBezTo>
                      <a:pt x="128856" y="41413"/>
                      <a:pt x="112647" y="33082"/>
                      <a:pt x="96826" y="35407"/>
                    </a:cubicBezTo>
                    <a:cubicBezTo>
                      <a:pt x="80617" y="37732"/>
                      <a:pt x="67508" y="45223"/>
                      <a:pt x="58597" y="59300"/>
                    </a:cubicBezTo>
                    <a:cubicBezTo>
                      <a:pt x="53237" y="67760"/>
                      <a:pt x="50460" y="76994"/>
                      <a:pt x="50137" y="86875"/>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7" name="Freeform: Shape 276">
                <a:extLst>
                  <a:ext uri="{FF2B5EF4-FFF2-40B4-BE49-F238E27FC236}">
                    <a16:creationId xmlns:a16="http://schemas.microsoft.com/office/drawing/2014/main" id="{82B64698-D45C-4A93-B49B-FB01D65A9D94}"/>
                  </a:ext>
                </a:extLst>
              </p:cNvPr>
              <p:cNvSpPr/>
              <p:nvPr/>
            </p:nvSpPr>
            <p:spPr>
              <a:xfrm>
                <a:off x="10530618" y="1718333"/>
                <a:ext cx="153692" cy="217622"/>
              </a:xfrm>
              <a:custGeom>
                <a:avLst/>
                <a:gdLst>
                  <a:gd name="connsiteX0" fmla="*/ 102899 w 153692"/>
                  <a:gd name="connsiteY0" fmla="*/ 42 h 217622"/>
                  <a:gd name="connsiteX1" fmla="*/ 134412 w 153692"/>
                  <a:gd name="connsiteY1" fmla="*/ 10051 h 217622"/>
                  <a:gd name="connsiteX2" fmla="*/ 145842 w 153692"/>
                  <a:gd name="connsiteY2" fmla="*/ 21675 h 217622"/>
                  <a:gd name="connsiteX3" fmla="*/ 153527 w 153692"/>
                  <a:gd name="connsiteY3" fmla="*/ 31813 h 217622"/>
                  <a:gd name="connsiteX4" fmla="*/ 153204 w 153692"/>
                  <a:gd name="connsiteY4" fmla="*/ 34009 h 217622"/>
                  <a:gd name="connsiteX5" fmla="*/ 141903 w 153692"/>
                  <a:gd name="connsiteY5" fmla="*/ 42468 h 217622"/>
                  <a:gd name="connsiteX6" fmla="*/ 122272 w 153692"/>
                  <a:gd name="connsiteY6" fmla="*/ 57515 h 217622"/>
                  <a:gd name="connsiteX7" fmla="*/ 119043 w 153692"/>
                  <a:gd name="connsiteY7" fmla="*/ 56933 h 217622"/>
                  <a:gd name="connsiteX8" fmla="*/ 110390 w 153692"/>
                  <a:gd name="connsiteY8" fmla="*/ 44793 h 217622"/>
                  <a:gd name="connsiteX9" fmla="*/ 96893 w 153692"/>
                  <a:gd name="connsiteY9" fmla="*/ 37754 h 217622"/>
                  <a:gd name="connsiteX10" fmla="*/ 77714 w 153692"/>
                  <a:gd name="connsiteY10" fmla="*/ 43824 h 217622"/>
                  <a:gd name="connsiteX11" fmla="*/ 76293 w 153692"/>
                  <a:gd name="connsiteY11" fmla="*/ 63262 h 217622"/>
                  <a:gd name="connsiteX12" fmla="*/ 87271 w 153692"/>
                  <a:gd name="connsiteY12" fmla="*/ 76242 h 217622"/>
                  <a:gd name="connsiteX13" fmla="*/ 117558 w 153692"/>
                  <a:gd name="connsiteY13" fmla="*/ 108982 h 217622"/>
                  <a:gd name="connsiteX14" fmla="*/ 131765 w 153692"/>
                  <a:gd name="connsiteY14" fmla="*/ 135523 h 217622"/>
                  <a:gd name="connsiteX15" fmla="*/ 124984 w 153692"/>
                  <a:gd name="connsiteY15" fmla="*/ 177046 h 217622"/>
                  <a:gd name="connsiteX16" fmla="*/ 85786 w 153692"/>
                  <a:gd name="connsiteY16" fmla="*/ 212111 h 217622"/>
                  <a:gd name="connsiteX17" fmla="*/ 33737 w 153692"/>
                  <a:gd name="connsiteY17" fmla="*/ 214048 h 217622"/>
                  <a:gd name="connsiteX18" fmla="*/ 5453 w 153692"/>
                  <a:gd name="connsiteY18" fmla="*/ 187184 h 217622"/>
                  <a:gd name="connsiteX19" fmla="*/ 222 w 153692"/>
                  <a:gd name="connsiteY19" fmla="*/ 174140 h 217622"/>
                  <a:gd name="connsiteX20" fmla="*/ 1062 w 153692"/>
                  <a:gd name="connsiteY20" fmla="*/ 172138 h 217622"/>
                  <a:gd name="connsiteX21" fmla="*/ 35481 w 153692"/>
                  <a:gd name="connsiteY21" fmla="*/ 153733 h 217622"/>
                  <a:gd name="connsiteX22" fmla="*/ 37225 w 153692"/>
                  <a:gd name="connsiteY22" fmla="*/ 154315 h 217622"/>
                  <a:gd name="connsiteX23" fmla="*/ 42003 w 153692"/>
                  <a:gd name="connsiteY23" fmla="*/ 164453 h 217622"/>
                  <a:gd name="connsiteX24" fmla="*/ 56081 w 153692"/>
                  <a:gd name="connsiteY24" fmla="*/ 178466 h 217622"/>
                  <a:gd name="connsiteX25" fmla="*/ 72483 w 153692"/>
                  <a:gd name="connsiteY25" fmla="*/ 179499 h 217622"/>
                  <a:gd name="connsiteX26" fmla="*/ 88434 w 153692"/>
                  <a:gd name="connsiteY26" fmla="*/ 169296 h 217622"/>
                  <a:gd name="connsiteX27" fmla="*/ 91017 w 153692"/>
                  <a:gd name="connsiteY27" fmla="*/ 147211 h 217622"/>
                  <a:gd name="connsiteX28" fmla="*/ 77843 w 153692"/>
                  <a:gd name="connsiteY28" fmla="*/ 130357 h 217622"/>
                  <a:gd name="connsiteX29" fmla="*/ 62926 w 153692"/>
                  <a:gd name="connsiteY29" fmla="*/ 114019 h 217622"/>
                  <a:gd name="connsiteX30" fmla="*/ 45878 w 153692"/>
                  <a:gd name="connsiteY30" fmla="*/ 94452 h 217622"/>
                  <a:gd name="connsiteX31" fmla="*/ 36450 w 153692"/>
                  <a:gd name="connsiteY31" fmla="*/ 46408 h 217622"/>
                  <a:gd name="connsiteX32" fmla="*/ 55371 w 153692"/>
                  <a:gd name="connsiteY32" fmla="*/ 18381 h 217622"/>
                  <a:gd name="connsiteX33" fmla="*/ 102899 w 153692"/>
                  <a:gd name="connsiteY33" fmla="*/ 42 h 21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3692" h="217622">
                    <a:moveTo>
                      <a:pt x="102899" y="42"/>
                    </a:moveTo>
                    <a:cubicBezTo>
                      <a:pt x="114329" y="-152"/>
                      <a:pt x="125049" y="2818"/>
                      <a:pt x="134412" y="10051"/>
                    </a:cubicBezTo>
                    <a:cubicBezTo>
                      <a:pt x="138674" y="13409"/>
                      <a:pt x="142484" y="17413"/>
                      <a:pt x="145842" y="21675"/>
                    </a:cubicBezTo>
                    <a:cubicBezTo>
                      <a:pt x="148425" y="25033"/>
                      <a:pt x="150944" y="28455"/>
                      <a:pt x="153527" y="31813"/>
                    </a:cubicBezTo>
                    <a:cubicBezTo>
                      <a:pt x="154302" y="32782"/>
                      <a:pt x="154302" y="33234"/>
                      <a:pt x="153204" y="34009"/>
                    </a:cubicBezTo>
                    <a:cubicBezTo>
                      <a:pt x="149394" y="36721"/>
                      <a:pt x="145519" y="39498"/>
                      <a:pt x="141903" y="42468"/>
                    </a:cubicBezTo>
                    <a:cubicBezTo>
                      <a:pt x="135510" y="47634"/>
                      <a:pt x="128859" y="52478"/>
                      <a:pt x="122272" y="57515"/>
                    </a:cubicBezTo>
                    <a:cubicBezTo>
                      <a:pt x="120722" y="58677"/>
                      <a:pt x="120012" y="58806"/>
                      <a:pt x="119043" y="56933"/>
                    </a:cubicBezTo>
                    <a:cubicBezTo>
                      <a:pt x="116718" y="52542"/>
                      <a:pt x="113748" y="48474"/>
                      <a:pt x="110390" y="44793"/>
                    </a:cubicBezTo>
                    <a:cubicBezTo>
                      <a:pt x="106838" y="40789"/>
                      <a:pt x="102189" y="38400"/>
                      <a:pt x="96893" y="37754"/>
                    </a:cubicBezTo>
                    <a:cubicBezTo>
                      <a:pt x="89596" y="36786"/>
                      <a:pt x="82945" y="38400"/>
                      <a:pt x="77714" y="43824"/>
                    </a:cubicBezTo>
                    <a:cubicBezTo>
                      <a:pt x="72096" y="49572"/>
                      <a:pt x="70998" y="56740"/>
                      <a:pt x="76293" y="63262"/>
                    </a:cubicBezTo>
                    <a:cubicBezTo>
                      <a:pt x="79845" y="67653"/>
                      <a:pt x="83591" y="71915"/>
                      <a:pt x="87271" y="76242"/>
                    </a:cubicBezTo>
                    <a:cubicBezTo>
                      <a:pt x="96829" y="87607"/>
                      <a:pt x="107871" y="97681"/>
                      <a:pt x="117558" y="108982"/>
                    </a:cubicBezTo>
                    <a:cubicBezTo>
                      <a:pt x="124209" y="116731"/>
                      <a:pt x="129698" y="125255"/>
                      <a:pt x="131765" y="135523"/>
                    </a:cubicBezTo>
                    <a:cubicBezTo>
                      <a:pt x="134671" y="150182"/>
                      <a:pt x="131829" y="163937"/>
                      <a:pt x="124984" y="177046"/>
                    </a:cubicBezTo>
                    <a:cubicBezTo>
                      <a:pt x="116266" y="193706"/>
                      <a:pt x="103222" y="205265"/>
                      <a:pt x="85786" y="212111"/>
                    </a:cubicBezTo>
                    <a:cubicBezTo>
                      <a:pt x="68609" y="218891"/>
                      <a:pt x="51109" y="220247"/>
                      <a:pt x="33737" y="214048"/>
                    </a:cubicBezTo>
                    <a:cubicBezTo>
                      <a:pt x="20628" y="209398"/>
                      <a:pt x="11329" y="199970"/>
                      <a:pt x="5453" y="187184"/>
                    </a:cubicBezTo>
                    <a:cubicBezTo>
                      <a:pt x="3516" y="182922"/>
                      <a:pt x="2030" y="178402"/>
                      <a:pt x="222" y="174140"/>
                    </a:cubicBezTo>
                    <a:cubicBezTo>
                      <a:pt x="-230" y="173042"/>
                      <a:pt x="158" y="172590"/>
                      <a:pt x="1062" y="172138"/>
                    </a:cubicBezTo>
                    <a:cubicBezTo>
                      <a:pt x="12556" y="166003"/>
                      <a:pt x="24051" y="159868"/>
                      <a:pt x="35481" y="153733"/>
                    </a:cubicBezTo>
                    <a:cubicBezTo>
                      <a:pt x="36385" y="153281"/>
                      <a:pt x="36773" y="153217"/>
                      <a:pt x="37225" y="154315"/>
                    </a:cubicBezTo>
                    <a:cubicBezTo>
                      <a:pt x="38710" y="157737"/>
                      <a:pt x="40324" y="161160"/>
                      <a:pt x="42003" y="164453"/>
                    </a:cubicBezTo>
                    <a:cubicBezTo>
                      <a:pt x="45167" y="170652"/>
                      <a:pt x="49752" y="175302"/>
                      <a:pt x="56081" y="178466"/>
                    </a:cubicBezTo>
                    <a:cubicBezTo>
                      <a:pt x="61505" y="181178"/>
                      <a:pt x="67059" y="181372"/>
                      <a:pt x="72483" y="179499"/>
                    </a:cubicBezTo>
                    <a:cubicBezTo>
                      <a:pt x="78554" y="177433"/>
                      <a:pt x="84172" y="174333"/>
                      <a:pt x="88434" y="169296"/>
                    </a:cubicBezTo>
                    <a:cubicBezTo>
                      <a:pt x="94052" y="162774"/>
                      <a:pt x="94891" y="154896"/>
                      <a:pt x="91017" y="147211"/>
                    </a:cubicBezTo>
                    <a:cubicBezTo>
                      <a:pt x="87659" y="140754"/>
                      <a:pt x="82622" y="135652"/>
                      <a:pt x="77843" y="130357"/>
                    </a:cubicBezTo>
                    <a:cubicBezTo>
                      <a:pt x="72935" y="124868"/>
                      <a:pt x="67834" y="119508"/>
                      <a:pt x="62926" y="114019"/>
                    </a:cubicBezTo>
                    <a:cubicBezTo>
                      <a:pt x="57179" y="107561"/>
                      <a:pt x="51238" y="101168"/>
                      <a:pt x="45878" y="94452"/>
                    </a:cubicBezTo>
                    <a:cubicBezTo>
                      <a:pt x="34448" y="80116"/>
                      <a:pt x="31090" y="64037"/>
                      <a:pt x="36450" y="46408"/>
                    </a:cubicBezTo>
                    <a:cubicBezTo>
                      <a:pt x="39872" y="35171"/>
                      <a:pt x="47169" y="26453"/>
                      <a:pt x="55371" y="18381"/>
                    </a:cubicBezTo>
                    <a:cubicBezTo>
                      <a:pt x="68480" y="5595"/>
                      <a:pt x="84495" y="106"/>
                      <a:pt x="102899" y="42"/>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8" name="Freeform: Shape 277">
                <a:extLst>
                  <a:ext uri="{FF2B5EF4-FFF2-40B4-BE49-F238E27FC236}">
                    <a16:creationId xmlns:a16="http://schemas.microsoft.com/office/drawing/2014/main" id="{D68869E7-4EE7-4FE0-97F6-3623012E01E3}"/>
                  </a:ext>
                </a:extLst>
              </p:cNvPr>
              <p:cNvSpPr/>
              <p:nvPr/>
            </p:nvSpPr>
            <p:spPr>
              <a:xfrm>
                <a:off x="10849133" y="1773673"/>
                <a:ext cx="160150" cy="160795"/>
              </a:xfrm>
              <a:custGeom>
                <a:avLst/>
                <a:gdLst>
                  <a:gd name="connsiteX0" fmla="*/ 111980 w 160149"/>
                  <a:gd name="connsiteY0" fmla="*/ 109113 h 160795"/>
                  <a:gd name="connsiteX1" fmla="*/ 108557 w 160149"/>
                  <a:gd name="connsiteY1" fmla="*/ 135913 h 160795"/>
                  <a:gd name="connsiteX2" fmla="*/ 106749 w 160149"/>
                  <a:gd name="connsiteY2" fmla="*/ 149926 h 160795"/>
                  <a:gd name="connsiteX3" fmla="*/ 104166 w 160149"/>
                  <a:gd name="connsiteY3" fmla="*/ 153477 h 160795"/>
                  <a:gd name="connsiteX4" fmla="*/ 63095 w 160149"/>
                  <a:gd name="connsiteY4" fmla="*/ 160968 h 160795"/>
                  <a:gd name="connsiteX5" fmla="*/ 47662 w 160149"/>
                  <a:gd name="connsiteY5" fmla="*/ 157998 h 160795"/>
                  <a:gd name="connsiteX6" fmla="*/ 8593 w 160149"/>
                  <a:gd name="connsiteY6" fmla="*/ 125968 h 160795"/>
                  <a:gd name="connsiteX7" fmla="*/ 327 w 160149"/>
                  <a:gd name="connsiteY7" fmla="*/ 85220 h 160795"/>
                  <a:gd name="connsiteX8" fmla="*/ 29838 w 160149"/>
                  <a:gd name="connsiteY8" fmla="*/ 25099 h 160795"/>
                  <a:gd name="connsiteX9" fmla="*/ 76915 w 160149"/>
                  <a:gd name="connsiteY9" fmla="*/ 1400 h 160795"/>
                  <a:gd name="connsiteX10" fmla="*/ 132386 w 160149"/>
                  <a:gd name="connsiteY10" fmla="*/ 12959 h 160795"/>
                  <a:gd name="connsiteX11" fmla="*/ 159379 w 160149"/>
                  <a:gd name="connsiteY11" fmla="*/ 55644 h 160795"/>
                  <a:gd name="connsiteX12" fmla="*/ 159444 w 160149"/>
                  <a:gd name="connsiteY12" fmla="*/ 82379 h 160795"/>
                  <a:gd name="connsiteX13" fmla="*/ 153051 w 160149"/>
                  <a:gd name="connsiteY13" fmla="*/ 133782 h 160795"/>
                  <a:gd name="connsiteX14" fmla="*/ 150209 w 160149"/>
                  <a:gd name="connsiteY14" fmla="*/ 155092 h 160795"/>
                  <a:gd name="connsiteX15" fmla="*/ 148143 w 160149"/>
                  <a:gd name="connsiteY15" fmla="*/ 156900 h 160795"/>
                  <a:gd name="connsiteX16" fmla="*/ 117792 w 160149"/>
                  <a:gd name="connsiteY16" fmla="*/ 156900 h 160795"/>
                  <a:gd name="connsiteX17" fmla="*/ 116371 w 160149"/>
                  <a:gd name="connsiteY17" fmla="*/ 155156 h 160795"/>
                  <a:gd name="connsiteX18" fmla="*/ 124637 w 160149"/>
                  <a:gd name="connsiteY18" fmla="*/ 90386 h 160795"/>
                  <a:gd name="connsiteX19" fmla="*/ 120827 w 160149"/>
                  <a:gd name="connsiteY19" fmla="*/ 56419 h 160795"/>
                  <a:gd name="connsiteX20" fmla="*/ 95771 w 160149"/>
                  <a:gd name="connsiteY20" fmla="*/ 36077 h 160795"/>
                  <a:gd name="connsiteX21" fmla="*/ 45983 w 160149"/>
                  <a:gd name="connsiteY21" fmla="*/ 55579 h 160795"/>
                  <a:gd name="connsiteX22" fmla="*/ 35715 w 160149"/>
                  <a:gd name="connsiteY22" fmla="*/ 94325 h 160795"/>
                  <a:gd name="connsiteX23" fmla="*/ 57929 w 160149"/>
                  <a:gd name="connsiteY23" fmla="*/ 122545 h 160795"/>
                  <a:gd name="connsiteX24" fmla="*/ 87247 w 160149"/>
                  <a:gd name="connsiteY24" fmla="*/ 124289 h 160795"/>
                  <a:gd name="connsiteX25" fmla="*/ 110236 w 160149"/>
                  <a:gd name="connsiteY25" fmla="*/ 110405 h 160795"/>
                  <a:gd name="connsiteX26" fmla="*/ 111399 w 160149"/>
                  <a:gd name="connsiteY26" fmla="*/ 108790 h 160795"/>
                  <a:gd name="connsiteX27" fmla="*/ 111980 w 160149"/>
                  <a:gd name="connsiteY27" fmla="*/ 109113 h 1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0149" h="160795">
                    <a:moveTo>
                      <a:pt x="111980" y="109113"/>
                    </a:moveTo>
                    <a:cubicBezTo>
                      <a:pt x="110817" y="118025"/>
                      <a:pt x="109720" y="127001"/>
                      <a:pt x="108557" y="135913"/>
                    </a:cubicBezTo>
                    <a:cubicBezTo>
                      <a:pt x="107976" y="140562"/>
                      <a:pt x="107266" y="145212"/>
                      <a:pt x="106749" y="149926"/>
                    </a:cubicBezTo>
                    <a:cubicBezTo>
                      <a:pt x="106555" y="151669"/>
                      <a:pt x="105781" y="152702"/>
                      <a:pt x="104166" y="153477"/>
                    </a:cubicBezTo>
                    <a:cubicBezTo>
                      <a:pt x="91122" y="159483"/>
                      <a:pt x="77431" y="162131"/>
                      <a:pt x="63095" y="160968"/>
                    </a:cubicBezTo>
                    <a:cubicBezTo>
                      <a:pt x="57865" y="160516"/>
                      <a:pt x="52634" y="159741"/>
                      <a:pt x="47662" y="157998"/>
                    </a:cubicBezTo>
                    <a:cubicBezTo>
                      <a:pt x="30872" y="151927"/>
                      <a:pt x="17246" y="141854"/>
                      <a:pt x="8593" y="125968"/>
                    </a:cubicBezTo>
                    <a:cubicBezTo>
                      <a:pt x="1683" y="113311"/>
                      <a:pt x="-900" y="99621"/>
                      <a:pt x="327" y="85220"/>
                    </a:cubicBezTo>
                    <a:cubicBezTo>
                      <a:pt x="2329" y="61391"/>
                      <a:pt x="12597" y="41566"/>
                      <a:pt x="29838" y="25099"/>
                    </a:cubicBezTo>
                    <a:cubicBezTo>
                      <a:pt x="43206" y="12378"/>
                      <a:pt x="58833" y="4435"/>
                      <a:pt x="76915" y="1400"/>
                    </a:cubicBezTo>
                    <a:cubicBezTo>
                      <a:pt x="96804" y="-1958"/>
                      <a:pt x="115790" y="496"/>
                      <a:pt x="132386" y="12959"/>
                    </a:cubicBezTo>
                    <a:cubicBezTo>
                      <a:pt x="146722" y="23743"/>
                      <a:pt x="156086" y="37821"/>
                      <a:pt x="159379" y="55644"/>
                    </a:cubicBezTo>
                    <a:cubicBezTo>
                      <a:pt x="160993" y="64556"/>
                      <a:pt x="160477" y="73467"/>
                      <a:pt x="159444" y="82379"/>
                    </a:cubicBezTo>
                    <a:cubicBezTo>
                      <a:pt x="157377" y="99491"/>
                      <a:pt x="155182" y="116669"/>
                      <a:pt x="153051" y="133782"/>
                    </a:cubicBezTo>
                    <a:cubicBezTo>
                      <a:pt x="152146" y="140885"/>
                      <a:pt x="151113" y="147988"/>
                      <a:pt x="150209" y="155092"/>
                    </a:cubicBezTo>
                    <a:cubicBezTo>
                      <a:pt x="150015" y="156448"/>
                      <a:pt x="149563" y="156900"/>
                      <a:pt x="148143" y="156900"/>
                    </a:cubicBezTo>
                    <a:cubicBezTo>
                      <a:pt x="138004" y="156835"/>
                      <a:pt x="127930" y="156835"/>
                      <a:pt x="117792" y="156900"/>
                    </a:cubicBezTo>
                    <a:cubicBezTo>
                      <a:pt x="116371" y="156900"/>
                      <a:pt x="116177" y="156512"/>
                      <a:pt x="116371" y="155156"/>
                    </a:cubicBezTo>
                    <a:cubicBezTo>
                      <a:pt x="119148" y="133588"/>
                      <a:pt x="121925" y="111955"/>
                      <a:pt x="124637" y="90386"/>
                    </a:cubicBezTo>
                    <a:cubicBezTo>
                      <a:pt x="126122" y="78762"/>
                      <a:pt x="125476" y="67332"/>
                      <a:pt x="120827" y="56419"/>
                    </a:cubicBezTo>
                    <a:cubicBezTo>
                      <a:pt x="116048" y="45247"/>
                      <a:pt x="107847" y="38015"/>
                      <a:pt x="95771" y="36077"/>
                    </a:cubicBezTo>
                    <a:cubicBezTo>
                      <a:pt x="75430" y="32784"/>
                      <a:pt x="58640" y="39629"/>
                      <a:pt x="45983" y="55579"/>
                    </a:cubicBezTo>
                    <a:cubicBezTo>
                      <a:pt x="37136" y="66816"/>
                      <a:pt x="33132" y="79860"/>
                      <a:pt x="35715" y="94325"/>
                    </a:cubicBezTo>
                    <a:cubicBezTo>
                      <a:pt x="38104" y="107628"/>
                      <a:pt x="45918" y="116604"/>
                      <a:pt x="57929" y="122545"/>
                    </a:cubicBezTo>
                    <a:cubicBezTo>
                      <a:pt x="67616" y="127324"/>
                      <a:pt x="77431" y="127388"/>
                      <a:pt x="87247" y="124289"/>
                    </a:cubicBezTo>
                    <a:cubicBezTo>
                      <a:pt x="95900" y="121577"/>
                      <a:pt x="103843" y="117121"/>
                      <a:pt x="110236" y="110405"/>
                    </a:cubicBezTo>
                    <a:cubicBezTo>
                      <a:pt x="110688" y="109953"/>
                      <a:pt x="111011" y="109307"/>
                      <a:pt x="111399" y="108790"/>
                    </a:cubicBezTo>
                    <a:cubicBezTo>
                      <a:pt x="111592" y="108855"/>
                      <a:pt x="111786" y="108984"/>
                      <a:pt x="111980" y="109113"/>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9" name="Freeform: Shape 278">
                <a:extLst>
                  <a:ext uri="{FF2B5EF4-FFF2-40B4-BE49-F238E27FC236}">
                    <a16:creationId xmlns:a16="http://schemas.microsoft.com/office/drawing/2014/main" id="{10C193B3-2C75-417D-ACED-FBC123BECBA0}"/>
                  </a:ext>
                </a:extLst>
              </p:cNvPr>
              <p:cNvSpPr/>
              <p:nvPr/>
            </p:nvSpPr>
            <p:spPr>
              <a:xfrm>
                <a:off x="11099993" y="1724471"/>
                <a:ext cx="149172" cy="205999"/>
              </a:xfrm>
              <a:custGeom>
                <a:avLst/>
                <a:gdLst>
                  <a:gd name="connsiteX0" fmla="*/ 149519 w 149171"/>
                  <a:gd name="connsiteY0" fmla="*/ 206231 h 205998"/>
                  <a:gd name="connsiteX1" fmla="*/ 147194 w 149171"/>
                  <a:gd name="connsiteY1" fmla="*/ 206231 h 205998"/>
                  <a:gd name="connsiteX2" fmla="*/ 107027 w 149171"/>
                  <a:gd name="connsiteY2" fmla="*/ 206231 h 205998"/>
                  <a:gd name="connsiteX3" fmla="*/ 101474 w 149171"/>
                  <a:gd name="connsiteY3" fmla="*/ 203261 h 205998"/>
                  <a:gd name="connsiteX4" fmla="*/ 82553 w 149171"/>
                  <a:gd name="connsiteY4" fmla="*/ 174331 h 205998"/>
                  <a:gd name="connsiteX5" fmla="*/ 60791 w 149171"/>
                  <a:gd name="connsiteY5" fmla="*/ 140945 h 205998"/>
                  <a:gd name="connsiteX6" fmla="*/ 48650 w 149171"/>
                  <a:gd name="connsiteY6" fmla="*/ 122347 h 205998"/>
                  <a:gd name="connsiteX7" fmla="*/ 47294 w 149171"/>
                  <a:gd name="connsiteY7" fmla="*/ 131904 h 205998"/>
                  <a:gd name="connsiteX8" fmla="*/ 42063 w 149171"/>
                  <a:gd name="connsiteY8" fmla="*/ 172071 h 205998"/>
                  <a:gd name="connsiteX9" fmla="*/ 37930 w 149171"/>
                  <a:gd name="connsiteY9" fmla="*/ 204359 h 205998"/>
                  <a:gd name="connsiteX10" fmla="*/ 35929 w 149171"/>
                  <a:gd name="connsiteY10" fmla="*/ 206102 h 205998"/>
                  <a:gd name="connsiteX11" fmla="*/ 1703 w 149171"/>
                  <a:gd name="connsiteY11" fmla="*/ 206102 h 205998"/>
                  <a:gd name="connsiteX12" fmla="*/ 89 w 149171"/>
                  <a:gd name="connsiteY12" fmla="*/ 204230 h 205998"/>
                  <a:gd name="connsiteX13" fmla="*/ 3576 w 149171"/>
                  <a:gd name="connsiteY13" fmla="*/ 177237 h 205998"/>
                  <a:gd name="connsiteX14" fmla="*/ 8742 w 149171"/>
                  <a:gd name="connsiteY14" fmla="*/ 137264 h 205998"/>
                  <a:gd name="connsiteX15" fmla="*/ 12681 w 149171"/>
                  <a:gd name="connsiteY15" fmla="*/ 107430 h 205998"/>
                  <a:gd name="connsiteX16" fmla="*/ 17783 w 149171"/>
                  <a:gd name="connsiteY16" fmla="*/ 67844 h 205998"/>
                  <a:gd name="connsiteX17" fmla="*/ 22820 w 149171"/>
                  <a:gd name="connsiteY17" fmla="*/ 29098 h 205998"/>
                  <a:gd name="connsiteX18" fmla="*/ 25403 w 149171"/>
                  <a:gd name="connsiteY18" fmla="*/ 25159 h 205998"/>
                  <a:gd name="connsiteX19" fmla="*/ 52848 w 149171"/>
                  <a:gd name="connsiteY19" fmla="*/ 7336 h 205998"/>
                  <a:gd name="connsiteX20" fmla="*/ 62405 w 149171"/>
                  <a:gd name="connsiteY20" fmla="*/ 814 h 205998"/>
                  <a:gd name="connsiteX21" fmla="*/ 64407 w 149171"/>
                  <a:gd name="connsiteY21" fmla="*/ 39 h 205998"/>
                  <a:gd name="connsiteX22" fmla="*/ 52654 w 149171"/>
                  <a:gd name="connsiteY22" fmla="*/ 90833 h 205998"/>
                  <a:gd name="connsiteX23" fmla="*/ 53171 w 149171"/>
                  <a:gd name="connsiteY23" fmla="*/ 91156 h 205998"/>
                  <a:gd name="connsiteX24" fmla="*/ 114841 w 149171"/>
                  <a:gd name="connsiteY24" fmla="*/ 21866 h 205998"/>
                  <a:gd name="connsiteX25" fmla="*/ 116843 w 149171"/>
                  <a:gd name="connsiteY25" fmla="*/ 33360 h 205998"/>
                  <a:gd name="connsiteX26" fmla="*/ 120847 w 149171"/>
                  <a:gd name="connsiteY26" fmla="*/ 56543 h 205998"/>
                  <a:gd name="connsiteX27" fmla="*/ 119297 w 149171"/>
                  <a:gd name="connsiteY27" fmla="*/ 61774 h 205998"/>
                  <a:gd name="connsiteX28" fmla="*/ 110385 w 149171"/>
                  <a:gd name="connsiteY28" fmla="*/ 71138 h 205998"/>
                  <a:gd name="connsiteX29" fmla="*/ 79776 w 149171"/>
                  <a:gd name="connsiteY29" fmla="*/ 103620 h 205998"/>
                  <a:gd name="connsiteX30" fmla="*/ 79647 w 149171"/>
                  <a:gd name="connsiteY30" fmla="*/ 107946 h 205998"/>
                  <a:gd name="connsiteX31" fmla="*/ 100182 w 149171"/>
                  <a:gd name="connsiteY31" fmla="*/ 136812 h 205998"/>
                  <a:gd name="connsiteX32" fmla="*/ 124786 w 149171"/>
                  <a:gd name="connsiteY32" fmla="*/ 171748 h 205998"/>
                  <a:gd name="connsiteX33" fmla="*/ 146936 w 149171"/>
                  <a:gd name="connsiteY33" fmla="*/ 203196 h 205998"/>
                  <a:gd name="connsiteX34" fmla="*/ 149519 w 149171"/>
                  <a:gd name="connsiteY34" fmla="*/ 206231 h 2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171" h="205998">
                    <a:moveTo>
                      <a:pt x="149519" y="206231"/>
                    </a:moveTo>
                    <a:cubicBezTo>
                      <a:pt x="148550" y="206231"/>
                      <a:pt x="147904" y="206231"/>
                      <a:pt x="147194" y="206231"/>
                    </a:cubicBezTo>
                    <a:cubicBezTo>
                      <a:pt x="133827" y="206231"/>
                      <a:pt x="120395" y="206167"/>
                      <a:pt x="107027" y="206231"/>
                    </a:cubicBezTo>
                    <a:cubicBezTo>
                      <a:pt x="104509" y="206231"/>
                      <a:pt x="102830" y="205392"/>
                      <a:pt x="101474" y="203261"/>
                    </a:cubicBezTo>
                    <a:cubicBezTo>
                      <a:pt x="95210" y="193574"/>
                      <a:pt x="88688" y="184082"/>
                      <a:pt x="82553" y="174331"/>
                    </a:cubicBezTo>
                    <a:cubicBezTo>
                      <a:pt x="75449" y="163094"/>
                      <a:pt x="67829" y="152181"/>
                      <a:pt x="60791" y="140945"/>
                    </a:cubicBezTo>
                    <a:cubicBezTo>
                      <a:pt x="56981" y="134810"/>
                      <a:pt x="52912" y="128869"/>
                      <a:pt x="48650" y="122347"/>
                    </a:cubicBezTo>
                    <a:cubicBezTo>
                      <a:pt x="48134" y="125834"/>
                      <a:pt x="47746" y="128869"/>
                      <a:pt x="47294" y="131904"/>
                    </a:cubicBezTo>
                    <a:cubicBezTo>
                      <a:pt x="45551" y="145271"/>
                      <a:pt x="43807" y="158703"/>
                      <a:pt x="42063" y="172071"/>
                    </a:cubicBezTo>
                    <a:cubicBezTo>
                      <a:pt x="40643" y="182855"/>
                      <a:pt x="39222" y="193574"/>
                      <a:pt x="37930" y="204359"/>
                    </a:cubicBezTo>
                    <a:cubicBezTo>
                      <a:pt x="37737" y="205779"/>
                      <a:pt x="37349" y="206102"/>
                      <a:pt x="35929" y="206102"/>
                    </a:cubicBezTo>
                    <a:cubicBezTo>
                      <a:pt x="24499" y="206038"/>
                      <a:pt x="13133" y="206038"/>
                      <a:pt x="1703" y="206102"/>
                    </a:cubicBezTo>
                    <a:cubicBezTo>
                      <a:pt x="153" y="206102"/>
                      <a:pt x="-105" y="205650"/>
                      <a:pt x="89" y="204230"/>
                    </a:cubicBezTo>
                    <a:cubicBezTo>
                      <a:pt x="1251" y="195253"/>
                      <a:pt x="2413" y="186213"/>
                      <a:pt x="3576" y="177237"/>
                    </a:cubicBezTo>
                    <a:cubicBezTo>
                      <a:pt x="5319" y="163934"/>
                      <a:pt x="6998" y="150567"/>
                      <a:pt x="8742" y="137264"/>
                    </a:cubicBezTo>
                    <a:cubicBezTo>
                      <a:pt x="10033" y="127319"/>
                      <a:pt x="11390" y="117374"/>
                      <a:pt x="12681" y="107430"/>
                    </a:cubicBezTo>
                    <a:cubicBezTo>
                      <a:pt x="14425" y="94256"/>
                      <a:pt x="16104" y="81018"/>
                      <a:pt x="17783" y="67844"/>
                    </a:cubicBezTo>
                    <a:cubicBezTo>
                      <a:pt x="19462" y="54929"/>
                      <a:pt x="21141" y="42014"/>
                      <a:pt x="22820" y="29098"/>
                    </a:cubicBezTo>
                    <a:cubicBezTo>
                      <a:pt x="23013" y="27355"/>
                      <a:pt x="23853" y="26128"/>
                      <a:pt x="25403" y="25159"/>
                    </a:cubicBezTo>
                    <a:cubicBezTo>
                      <a:pt x="34572" y="19283"/>
                      <a:pt x="43807" y="13406"/>
                      <a:pt x="52848" y="7336"/>
                    </a:cubicBezTo>
                    <a:cubicBezTo>
                      <a:pt x="56076" y="5205"/>
                      <a:pt x="59176" y="2945"/>
                      <a:pt x="62405" y="814"/>
                    </a:cubicBezTo>
                    <a:cubicBezTo>
                      <a:pt x="62986" y="426"/>
                      <a:pt x="63503" y="-26"/>
                      <a:pt x="64407" y="39"/>
                    </a:cubicBezTo>
                    <a:cubicBezTo>
                      <a:pt x="60468" y="30325"/>
                      <a:pt x="56593" y="60547"/>
                      <a:pt x="52654" y="90833"/>
                    </a:cubicBezTo>
                    <a:cubicBezTo>
                      <a:pt x="52848" y="90963"/>
                      <a:pt x="53041" y="91027"/>
                      <a:pt x="53171" y="91156"/>
                    </a:cubicBezTo>
                    <a:cubicBezTo>
                      <a:pt x="73641" y="68167"/>
                      <a:pt x="94112" y="45178"/>
                      <a:pt x="114841" y="21866"/>
                    </a:cubicBezTo>
                    <a:cubicBezTo>
                      <a:pt x="115551" y="25934"/>
                      <a:pt x="116262" y="29680"/>
                      <a:pt x="116843" y="33360"/>
                    </a:cubicBezTo>
                    <a:cubicBezTo>
                      <a:pt x="118199" y="41110"/>
                      <a:pt x="119426" y="48859"/>
                      <a:pt x="120847" y="56543"/>
                    </a:cubicBezTo>
                    <a:cubicBezTo>
                      <a:pt x="121234" y="58610"/>
                      <a:pt x="120782" y="60224"/>
                      <a:pt x="119297" y="61774"/>
                    </a:cubicBezTo>
                    <a:cubicBezTo>
                      <a:pt x="116262" y="64809"/>
                      <a:pt x="113227" y="67909"/>
                      <a:pt x="110385" y="71138"/>
                    </a:cubicBezTo>
                    <a:cubicBezTo>
                      <a:pt x="100505" y="82309"/>
                      <a:pt x="89979" y="92835"/>
                      <a:pt x="79776" y="103620"/>
                    </a:cubicBezTo>
                    <a:cubicBezTo>
                      <a:pt x="78162" y="105299"/>
                      <a:pt x="78549" y="106396"/>
                      <a:pt x="79647" y="107946"/>
                    </a:cubicBezTo>
                    <a:cubicBezTo>
                      <a:pt x="86557" y="117568"/>
                      <a:pt x="93531" y="127061"/>
                      <a:pt x="100182" y="136812"/>
                    </a:cubicBezTo>
                    <a:cubicBezTo>
                      <a:pt x="108254" y="148565"/>
                      <a:pt x="116843" y="159995"/>
                      <a:pt x="124786" y="171748"/>
                    </a:cubicBezTo>
                    <a:cubicBezTo>
                      <a:pt x="132018" y="182338"/>
                      <a:pt x="139638" y="192670"/>
                      <a:pt x="146936" y="203196"/>
                    </a:cubicBezTo>
                    <a:cubicBezTo>
                      <a:pt x="147711" y="204100"/>
                      <a:pt x="148485" y="204940"/>
                      <a:pt x="149519" y="206231"/>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3" name="Freeform: Shape 282">
                <a:extLst>
                  <a:ext uri="{FF2B5EF4-FFF2-40B4-BE49-F238E27FC236}">
                    <a16:creationId xmlns:a16="http://schemas.microsoft.com/office/drawing/2014/main" id="{8FE0D744-2270-4445-90FF-843868146E9D}"/>
                  </a:ext>
                </a:extLst>
              </p:cNvPr>
              <p:cNvSpPr/>
              <p:nvPr/>
            </p:nvSpPr>
            <p:spPr>
              <a:xfrm>
                <a:off x="11015401" y="1777550"/>
                <a:ext cx="87178" cy="153046"/>
              </a:xfrm>
              <a:custGeom>
                <a:avLst/>
                <a:gdLst>
                  <a:gd name="connsiteX0" fmla="*/ 72282 w 87178"/>
                  <a:gd name="connsiteY0" fmla="*/ 170 h 153046"/>
                  <a:gd name="connsiteX1" fmla="*/ 86037 w 87178"/>
                  <a:gd name="connsiteY1" fmla="*/ 170 h 153046"/>
                  <a:gd name="connsiteX2" fmla="*/ 87522 w 87178"/>
                  <a:gd name="connsiteY2" fmla="*/ 1591 h 153046"/>
                  <a:gd name="connsiteX3" fmla="*/ 83260 w 87178"/>
                  <a:gd name="connsiteY3" fmla="*/ 33879 h 153046"/>
                  <a:gd name="connsiteX4" fmla="*/ 81258 w 87178"/>
                  <a:gd name="connsiteY4" fmla="*/ 35623 h 153046"/>
                  <a:gd name="connsiteX5" fmla="*/ 63629 w 87178"/>
                  <a:gd name="connsiteY5" fmla="*/ 35558 h 153046"/>
                  <a:gd name="connsiteX6" fmla="*/ 48582 w 87178"/>
                  <a:gd name="connsiteY6" fmla="*/ 48667 h 153046"/>
                  <a:gd name="connsiteX7" fmla="*/ 39283 w 87178"/>
                  <a:gd name="connsiteY7" fmla="*/ 119508 h 153046"/>
                  <a:gd name="connsiteX8" fmla="*/ 35150 w 87178"/>
                  <a:gd name="connsiteY8" fmla="*/ 151602 h 153046"/>
                  <a:gd name="connsiteX9" fmla="*/ 33536 w 87178"/>
                  <a:gd name="connsiteY9" fmla="*/ 153087 h 153046"/>
                  <a:gd name="connsiteX10" fmla="*/ 1377 w 87178"/>
                  <a:gd name="connsiteY10" fmla="*/ 153087 h 153046"/>
                  <a:gd name="connsiteX11" fmla="*/ 85 w 87178"/>
                  <a:gd name="connsiteY11" fmla="*/ 151602 h 153046"/>
                  <a:gd name="connsiteX12" fmla="*/ 6220 w 87178"/>
                  <a:gd name="connsiteY12" fmla="*/ 104332 h 153046"/>
                  <a:gd name="connsiteX13" fmla="*/ 11709 w 87178"/>
                  <a:gd name="connsiteY13" fmla="*/ 62099 h 153046"/>
                  <a:gd name="connsiteX14" fmla="*/ 15390 w 87178"/>
                  <a:gd name="connsiteY14" fmla="*/ 36979 h 153046"/>
                  <a:gd name="connsiteX15" fmla="*/ 17908 w 87178"/>
                  <a:gd name="connsiteY15" fmla="*/ 29423 h 153046"/>
                  <a:gd name="connsiteX16" fmla="*/ 54071 w 87178"/>
                  <a:gd name="connsiteY16" fmla="*/ 816 h 153046"/>
                  <a:gd name="connsiteX17" fmla="*/ 72282 w 87178"/>
                  <a:gd name="connsiteY17" fmla="*/ 170 h 15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178" h="153046">
                    <a:moveTo>
                      <a:pt x="72282" y="170"/>
                    </a:moveTo>
                    <a:cubicBezTo>
                      <a:pt x="76867" y="170"/>
                      <a:pt x="81452" y="170"/>
                      <a:pt x="86037" y="170"/>
                    </a:cubicBezTo>
                    <a:cubicBezTo>
                      <a:pt x="87070" y="170"/>
                      <a:pt x="87716" y="170"/>
                      <a:pt x="87522" y="1591"/>
                    </a:cubicBezTo>
                    <a:cubicBezTo>
                      <a:pt x="86037" y="12311"/>
                      <a:pt x="84616" y="23095"/>
                      <a:pt x="83260" y="33879"/>
                    </a:cubicBezTo>
                    <a:cubicBezTo>
                      <a:pt x="83066" y="35300"/>
                      <a:pt x="82614" y="35623"/>
                      <a:pt x="81258" y="35623"/>
                    </a:cubicBezTo>
                    <a:cubicBezTo>
                      <a:pt x="75382" y="35558"/>
                      <a:pt x="69505" y="35558"/>
                      <a:pt x="63629" y="35558"/>
                    </a:cubicBezTo>
                    <a:cubicBezTo>
                      <a:pt x="54717" y="35558"/>
                      <a:pt x="49809" y="39820"/>
                      <a:pt x="48582" y="48667"/>
                    </a:cubicBezTo>
                    <a:cubicBezTo>
                      <a:pt x="45483" y="72302"/>
                      <a:pt x="42383" y="95873"/>
                      <a:pt x="39283" y="119508"/>
                    </a:cubicBezTo>
                    <a:cubicBezTo>
                      <a:pt x="37863" y="130227"/>
                      <a:pt x="36507" y="140882"/>
                      <a:pt x="35150" y="151602"/>
                    </a:cubicBezTo>
                    <a:cubicBezTo>
                      <a:pt x="35021" y="152700"/>
                      <a:pt x="34698" y="153087"/>
                      <a:pt x="33536" y="153087"/>
                    </a:cubicBezTo>
                    <a:cubicBezTo>
                      <a:pt x="22816" y="153023"/>
                      <a:pt x="12097" y="153023"/>
                      <a:pt x="1377" y="153087"/>
                    </a:cubicBezTo>
                    <a:cubicBezTo>
                      <a:pt x="215" y="153087"/>
                      <a:pt x="-108" y="152829"/>
                      <a:pt x="85" y="151602"/>
                    </a:cubicBezTo>
                    <a:cubicBezTo>
                      <a:pt x="2152" y="135845"/>
                      <a:pt x="4218" y="120089"/>
                      <a:pt x="6220" y="104332"/>
                    </a:cubicBezTo>
                    <a:cubicBezTo>
                      <a:pt x="8028" y="90254"/>
                      <a:pt x="9836" y="76177"/>
                      <a:pt x="11709" y="62099"/>
                    </a:cubicBezTo>
                    <a:cubicBezTo>
                      <a:pt x="12807" y="53704"/>
                      <a:pt x="13711" y="45309"/>
                      <a:pt x="15390" y="36979"/>
                    </a:cubicBezTo>
                    <a:cubicBezTo>
                      <a:pt x="15907" y="34331"/>
                      <a:pt x="16746" y="31813"/>
                      <a:pt x="17908" y="29423"/>
                    </a:cubicBezTo>
                    <a:cubicBezTo>
                      <a:pt x="25270" y="13990"/>
                      <a:pt x="37088" y="3980"/>
                      <a:pt x="54071" y="816"/>
                    </a:cubicBezTo>
                    <a:cubicBezTo>
                      <a:pt x="60077" y="-411"/>
                      <a:pt x="66212" y="170"/>
                      <a:pt x="72282" y="170"/>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4" name="Freeform: Shape 283">
                <a:extLst>
                  <a:ext uri="{FF2B5EF4-FFF2-40B4-BE49-F238E27FC236}">
                    <a16:creationId xmlns:a16="http://schemas.microsoft.com/office/drawing/2014/main" id="{E4370324-6E89-4266-BB6B-AC026B93C628}"/>
                  </a:ext>
                </a:extLst>
              </p:cNvPr>
              <p:cNvSpPr/>
              <p:nvPr/>
            </p:nvSpPr>
            <p:spPr>
              <a:xfrm>
                <a:off x="10927565" y="1701415"/>
                <a:ext cx="43266" cy="42620"/>
              </a:xfrm>
              <a:custGeom>
                <a:avLst/>
                <a:gdLst>
                  <a:gd name="connsiteX0" fmla="*/ 33 w 43266"/>
                  <a:gd name="connsiteY0" fmla="*/ 42661 h 42620"/>
                  <a:gd name="connsiteX1" fmla="*/ 7265 w 43266"/>
                  <a:gd name="connsiteY1" fmla="*/ 1139 h 42620"/>
                  <a:gd name="connsiteX2" fmla="*/ 8557 w 43266"/>
                  <a:gd name="connsiteY2" fmla="*/ 41 h 42620"/>
                  <a:gd name="connsiteX3" fmla="*/ 16242 w 43266"/>
                  <a:gd name="connsiteY3" fmla="*/ 41 h 42620"/>
                  <a:gd name="connsiteX4" fmla="*/ 13529 w 43266"/>
                  <a:gd name="connsiteY4" fmla="*/ 15087 h 42620"/>
                  <a:gd name="connsiteX5" fmla="*/ 14950 w 43266"/>
                  <a:gd name="connsiteY5" fmla="*/ 16831 h 42620"/>
                  <a:gd name="connsiteX6" fmla="*/ 30125 w 43266"/>
                  <a:gd name="connsiteY6" fmla="*/ 16831 h 42620"/>
                  <a:gd name="connsiteX7" fmla="*/ 31934 w 43266"/>
                  <a:gd name="connsiteY7" fmla="*/ 15281 h 42620"/>
                  <a:gd name="connsiteX8" fmla="*/ 34323 w 43266"/>
                  <a:gd name="connsiteY8" fmla="*/ 1591 h 42620"/>
                  <a:gd name="connsiteX9" fmla="*/ 36196 w 43266"/>
                  <a:gd name="connsiteY9" fmla="*/ 41 h 42620"/>
                  <a:gd name="connsiteX10" fmla="*/ 42137 w 43266"/>
                  <a:gd name="connsiteY10" fmla="*/ 41 h 42620"/>
                  <a:gd name="connsiteX11" fmla="*/ 43299 w 43266"/>
                  <a:gd name="connsiteY11" fmla="*/ 1462 h 42620"/>
                  <a:gd name="connsiteX12" fmla="*/ 36389 w 43266"/>
                  <a:gd name="connsiteY12" fmla="*/ 41176 h 42620"/>
                  <a:gd name="connsiteX13" fmla="*/ 34581 w 43266"/>
                  <a:gd name="connsiteY13" fmla="*/ 42726 h 42620"/>
                  <a:gd name="connsiteX14" fmla="*/ 28834 w 43266"/>
                  <a:gd name="connsiteY14" fmla="*/ 42726 h 42620"/>
                  <a:gd name="connsiteX15" fmla="*/ 27478 w 43266"/>
                  <a:gd name="connsiteY15" fmla="*/ 41111 h 42620"/>
                  <a:gd name="connsiteX16" fmla="*/ 29932 w 43266"/>
                  <a:gd name="connsiteY16" fmla="*/ 27227 h 42620"/>
                  <a:gd name="connsiteX17" fmla="*/ 28253 w 43266"/>
                  <a:gd name="connsiteY17" fmla="*/ 25290 h 42620"/>
                  <a:gd name="connsiteX18" fmla="*/ 13723 w 43266"/>
                  <a:gd name="connsiteY18" fmla="*/ 25290 h 42620"/>
                  <a:gd name="connsiteX19" fmla="*/ 11527 w 43266"/>
                  <a:gd name="connsiteY19" fmla="*/ 27163 h 42620"/>
                  <a:gd name="connsiteX20" fmla="*/ 9203 w 43266"/>
                  <a:gd name="connsiteY20" fmla="*/ 41305 h 42620"/>
                  <a:gd name="connsiteX21" fmla="*/ 7588 w 43266"/>
                  <a:gd name="connsiteY21" fmla="*/ 42726 h 42620"/>
                  <a:gd name="connsiteX22" fmla="*/ 33 w 43266"/>
                  <a:gd name="connsiteY22" fmla="*/ 42661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66" h="42620">
                    <a:moveTo>
                      <a:pt x="33" y="42661"/>
                    </a:moveTo>
                    <a:cubicBezTo>
                      <a:pt x="2487" y="28648"/>
                      <a:pt x="4876" y="14893"/>
                      <a:pt x="7265" y="1139"/>
                    </a:cubicBezTo>
                    <a:cubicBezTo>
                      <a:pt x="7395" y="299"/>
                      <a:pt x="7782" y="-24"/>
                      <a:pt x="8557" y="41"/>
                    </a:cubicBezTo>
                    <a:cubicBezTo>
                      <a:pt x="11075" y="105"/>
                      <a:pt x="13594" y="41"/>
                      <a:pt x="16242" y="41"/>
                    </a:cubicBezTo>
                    <a:cubicBezTo>
                      <a:pt x="15337" y="5142"/>
                      <a:pt x="14498" y="10115"/>
                      <a:pt x="13529" y="15087"/>
                    </a:cubicBezTo>
                    <a:cubicBezTo>
                      <a:pt x="13271" y="16443"/>
                      <a:pt x="13465" y="16895"/>
                      <a:pt x="14950" y="16831"/>
                    </a:cubicBezTo>
                    <a:cubicBezTo>
                      <a:pt x="19987" y="16766"/>
                      <a:pt x="25089" y="16766"/>
                      <a:pt x="30125" y="16831"/>
                    </a:cubicBezTo>
                    <a:cubicBezTo>
                      <a:pt x="31352" y="16831"/>
                      <a:pt x="31740" y="16508"/>
                      <a:pt x="31934" y="15281"/>
                    </a:cubicBezTo>
                    <a:cubicBezTo>
                      <a:pt x="32644" y="10696"/>
                      <a:pt x="33548" y="6176"/>
                      <a:pt x="34323" y="1591"/>
                    </a:cubicBezTo>
                    <a:cubicBezTo>
                      <a:pt x="34517" y="428"/>
                      <a:pt x="34969" y="-24"/>
                      <a:pt x="36196" y="41"/>
                    </a:cubicBezTo>
                    <a:cubicBezTo>
                      <a:pt x="38198" y="170"/>
                      <a:pt x="40135" y="170"/>
                      <a:pt x="42137" y="41"/>
                    </a:cubicBezTo>
                    <a:cubicBezTo>
                      <a:pt x="43364" y="-24"/>
                      <a:pt x="43428" y="493"/>
                      <a:pt x="43299" y="1462"/>
                    </a:cubicBezTo>
                    <a:cubicBezTo>
                      <a:pt x="40974" y="14700"/>
                      <a:pt x="38650" y="27938"/>
                      <a:pt x="36389" y="41176"/>
                    </a:cubicBezTo>
                    <a:cubicBezTo>
                      <a:pt x="36196" y="42274"/>
                      <a:pt x="35808" y="42790"/>
                      <a:pt x="34581" y="42726"/>
                    </a:cubicBezTo>
                    <a:cubicBezTo>
                      <a:pt x="32709" y="42597"/>
                      <a:pt x="30771" y="42597"/>
                      <a:pt x="28834" y="42726"/>
                    </a:cubicBezTo>
                    <a:cubicBezTo>
                      <a:pt x="27413" y="42855"/>
                      <a:pt x="27284" y="42274"/>
                      <a:pt x="27478" y="41111"/>
                    </a:cubicBezTo>
                    <a:cubicBezTo>
                      <a:pt x="28317" y="36462"/>
                      <a:pt x="29028" y="31812"/>
                      <a:pt x="29932" y="27227"/>
                    </a:cubicBezTo>
                    <a:cubicBezTo>
                      <a:pt x="30255" y="25548"/>
                      <a:pt x="29738" y="25290"/>
                      <a:pt x="28253" y="25290"/>
                    </a:cubicBezTo>
                    <a:cubicBezTo>
                      <a:pt x="23409" y="25355"/>
                      <a:pt x="18566" y="25419"/>
                      <a:pt x="13723" y="25290"/>
                    </a:cubicBezTo>
                    <a:cubicBezTo>
                      <a:pt x="12173" y="25226"/>
                      <a:pt x="11721" y="25871"/>
                      <a:pt x="11527" y="27163"/>
                    </a:cubicBezTo>
                    <a:cubicBezTo>
                      <a:pt x="10753" y="31877"/>
                      <a:pt x="9913" y="36591"/>
                      <a:pt x="9203" y="41305"/>
                    </a:cubicBezTo>
                    <a:cubicBezTo>
                      <a:pt x="9009" y="42338"/>
                      <a:pt x="8751" y="42790"/>
                      <a:pt x="7588" y="42726"/>
                    </a:cubicBezTo>
                    <a:cubicBezTo>
                      <a:pt x="5134" y="42597"/>
                      <a:pt x="2745" y="42661"/>
                      <a:pt x="33" y="42661"/>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5" name="Freeform: Shape 284">
                <a:extLst>
                  <a:ext uri="{FF2B5EF4-FFF2-40B4-BE49-F238E27FC236}">
                    <a16:creationId xmlns:a16="http://schemas.microsoft.com/office/drawing/2014/main" id="{BFCD487A-190F-41A5-8C22-68BE57A9C5C3}"/>
                  </a:ext>
                </a:extLst>
              </p:cNvPr>
              <p:cNvSpPr/>
              <p:nvPr/>
            </p:nvSpPr>
            <p:spPr>
              <a:xfrm>
                <a:off x="10817462" y="1701352"/>
                <a:ext cx="40037" cy="42620"/>
              </a:xfrm>
              <a:custGeom>
                <a:avLst/>
                <a:gdLst>
                  <a:gd name="connsiteX0" fmla="*/ 33 w 40037"/>
                  <a:gd name="connsiteY0" fmla="*/ 42724 h 42620"/>
                  <a:gd name="connsiteX1" fmla="*/ 549 w 40037"/>
                  <a:gd name="connsiteY1" fmla="*/ 41755 h 42620"/>
                  <a:gd name="connsiteX2" fmla="*/ 21860 w 40037"/>
                  <a:gd name="connsiteY2" fmla="*/ 1460 h 42620"/>
                  <a:gd name="connsiteX3" fmla="*/ 24249 w 40037"/>
                  <a:gd name="connsiteY3" fmla="*/ 39 h 42620"/>
                  <a:gd name="connsiteX4" fmla="*/ 31030 w 40037"/>
                  <a:gd name="connsiteY4" fmla="*/ 39 h 42620"/>
                  <a:gd name="connsiteX5" fmla="*/ 32773 w 40037"/>
                  <a:gd name="connsiteY5" fmla="*/ 1330 h 42620"/>
                  <a:gd name="connsiteX6" fmla="*/ 40006 w 40037"/>
                  <a:gd name="connsiteY6" fmla="*/ 41174 h 42620"/>
                  <a:gd name="connsiteX7" fmla="*/ 38714 w 40037"/>
                  <a:gd name="connsiteY7" fmla="*/ 42659 h 42620"/>
                  <a:gd name="connsiteX8" fmla="*/ 32192 w 40037"/>
                  <a:gd name="connsiteY8" fmla="*/ 42659 h 42620"/>
                  <a:gd name="connsiteX9" fmla="*/ 30513 w 40037"/>
                  <a:gd name="connsiteY9" fmla="*/ 41239 h 42620"/>
                  <a:gd name="connsiteX10" fmla="*/ 29673 w 40037"/>
                  <a:gd name="connsiteY10" fmla="*/ 35168 h 42620"/>
                  <a:gd name="connsiteX11" fmla="*/ 27930 w 40037"/>
                  <a:gd name="connsiteY11" fmla="*/ 33554 h 42620"/>
                  <a:gd name="connsiteX12" fmla="*/ 16242 w 40037"/>
                  <a:gd name="connsiteY12" fmla="*/ 33554 h 42620"/>
                  <a:gd name="connsiteX13" fmla="*/ 14369 w 40037"/>
                  <a:gd name="connsiteY13" fmla="*/ 34716 h 42620"/>
                  <a:gd name="connsiteX14" fmla="*/ 10946 w 40037"/>
                  <a:gd name="connsiteY14" fmla="*/ 41497 h 42620"/>
                  <a:gd name="connsiteX15" fmla="*/ 9074 w 40037"/>
                  <a:gd name="connsiteY15" fmla="*/ 42659 h 42620"/>
                  <a:gd name="connsiteX16" fmla="*/ 33 w 40037"/>
                  <a:gd name="connsiteY16" fmla="*/ 42724 h 42620"/>
                  <a:gd name="connsiteX17" fmla="*/ 25928 w 40037"/>
                  <a:gd name="connsiteY17" fmla="*/ 11598 h 42620"/>
                  <a:gd name="connsiteX18" fmla="*/ 19341 w 40037"/>
                  <a:gd name="connsiteY18" fmla="*/ 24707 h 42620"/>
                  <a:gd name="connsiteX19" fmla="*/ 26961 w 40037"/>
                  <a:gd name="connsiteY19" fmla="*/ 24707 h 42620"/>
                  <a:gd name="connsiteX20" fmla="*/ 27801 w 40037"/>
                  <a:gd name="connsiteY20" fmla="*/ 23416 h 42620"/>
                  <a:gd name="connsiteX21" fmla="*/ 25928 w 40037"/>
                  <a:gd name="connsiteY21" fmla="*/ 11598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37" h="42620">
                    <a:moveTo>
                      <a:pt x="33" y="42724"/>
                    </a:moveTo>
                    <a:cubicBezTo>
                      <a:pt x="291" y="42207"/>
                      <a:pt x="420" y="42014"/>
                      <a:pt x="549" y="41755"/>
                    </a:cubicBezTo>
                    <a:cubicBezTo>
                      <a:pt x="7653" y="28323"/>
                      <a:pt x="14756" y="14891"/>
                      <a:pt x="21860" y="1460"/>
                    </a:cubicBezTo>
                    <a:cubicBezTo>
                      <a:pt x="22441" y="426"/>
                      <a:pt x="23022" y="-26"/>
                      <a:pt x="24249" y="39"/>
                    </a:cubicBezTo>
                    <a:cubicBezTo>
                      <a:pt x="26509" y="103"/>
                      <a:pt x="28769" y="103"/>
                      <a:pt x="31030" y="39"/>
                    </a:cubicBezTo>
                    <a:cubicBezTo>
                      <a:pt x="32063" y="39"/>
                      <a:pt x="32579" y="168"/>
                      <a:pt x="32773" y="1330"/>
                    </a:cubicBezTo>
                    <a:cubicBezTo>
                      <a:pt x="35162" y="14633"/>
                      <a:pt x="37552" y="27871"/>
                      <a:pt x="40006" y="41174"/>
                    </a:cubicBezTo>
                    <a:cubicBezTo>
                      <a:pt x="40199" y="42336"/>
                      <a:pt x="40006" y="42724"/>
                      <a:pt x="38714" y="42659"/>
                    </a:cubicBezTo>
                    <a:cubicBezTo>
                      <a:pt x="36519" y="42530"/>
                      <a:pt x="34323" y="42595"/>
                      <a:pt x="32192" y="42659"/>
                    </a:cubicBezTo>
                    <a:cubicBezTo>
                      <a:pt x="31094" y="42724"/>
                      <a:pt x="30642" y="42401"/>
                      <a:pt x="30513" y="41239"/>
                    </a:cubicBezTo>
                    <a:cubicBezTo>
                      <a:pt x="30319" y="39172"/>
                      <a:pt x="29932" y="37170"/>
                      <a:pt x="29673" y="35168"/>
                    </a:cubicBezTo>
                    <a:cubicBezTo>
                      <a:pt x="29544" y="34071"/>
                      <a:pt x="29221" y="33554"/>
                      <a:pt x="27930" y="33554"/>
                    </a:cubicBezTo>
                    <a:cubicBezTo>
                      <a:pt x="24055" y="33683"/>
                      <a:pt x="20116" y="33619"/>
                      <a:pt x="16242" y="33554"/>
                    </a:cubicBezTo>
                    <a:cubicBezTo>
                      <a:pt x="15273" y="33554"/>
                      <a:pt x="14756" y="33877"/>
                      <a:pt x="14369" y="34716"/>
                    </a:cubicBezTo>
                    <a:cubicBezTo>
                      <a:pt x="13271" y="36977"/>
                      <a:pt x="12044" y="39172"/>
                      <a:pt x="10946" y="41497"/>
                    </a:cubicBezTo>
                    <a:cubicBezTo>
                      <a:pt x="10559" y="42336"/>
                      <a:pt x="10042" y="42659"/>
                      <a:pt x="9074" y="42659"/>
                    </a:cubicBezTo>
                    <a:cubicBezTo>
                      <a:pt x="6103" y="42659"/>
                      <a:pt x="3262" y="42724"/>
                      <a:pt x="33" y="42724"/>
                    </a:cubicBezTo>
                    <a:close/>
                    <a:moveTo>
                      <a:pt x="25928" y="11598"/>
                    </a:moveTo>
                    <a:cubicBezTo>
                      <a:pt x="23603" y="16248"/>
                      <a:pt x="21537" y="20380"/>
                      <a:pt x="19341" y="24707"/>
                    </a:cubicBezTo>
                    <a:cubicBezTo>
                      <a:pt x="22053" y="24707"/>
                      <a:pt x="24507" y="24707"/>
                      <a:pt x="26961" y="24707"/>
                    </a:cubicBezTo>
                    <a:cubicBezTo>
                      <a:pt x="28059" y="24707"/>
                      <a:pt x="27930" y="24190"/>
                      <a:pt x="27801" y="23416"/>
                    </a:cubicBezTo>
                    <a:cubicBezTo>
                      <a:pt x="27090" y="19735"/>
                      <a:pt x="26574" y="15925"/>
                      <a:pt x="25928" y="11598"/>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6" name="Freeform: Shape 285">
                <a:extLst>
                  <a:ext uri="{FF2B5EF4-FFF2-40B4-BE49-F238E27FC236}">
                    <a16:creationId xmlns:a16="http://schemas.microsoft.com/office/drawing/2014/main" id="{3D496085-C946-41C1-BD4B-F5B9BAB99740}"/>
                  </a:ext>
                </a:extLst>
              </p:cNvPr>
              <p:cNvSpPr/>
              <p:nvPr/>
            </p:nvSpPr>
            <p:spPr>
              <a:xfrm>
                <a:off x="10712719" y="1701352"/>
                <a:ext cx="39392" cy="42620"/>
              </a:xfrm>
              <a:custGeom>
                <a:avLst/>
                <a:gdLst>
                  <a:gd name="connsiteX0" fmla="*/ 33 w 39391"/>
                  <a:gd name="connsiteY0" fmla="*/ 42725 h 42620"/>
                  <a:gd name="connsiteX1" fmla="*/ 614 w 39391"/>
                  <a:gd name="connsiteY1" fmla="*/ 41433 h 42620"/>
                  <a:gd name="connsiteX2" fmla="*/ 21731 w 39391"/>
                  <a:gd name="connsiteY2" fmla="*/ 1525 h 42620"/>
                  <a:gd name="connsiteX3" fmla="*/ 24055 w 39391"/>
                  <a:gd name="connsiteY3" fmla="*/ 40 h 42620"/>
                  <a:gd name="connsiteX4" fmla="*/ 30836 w 39391"/>
                  <a:gd name="connsiteY4" fmla="*/ 40 h 42620"/>
                  <a:gd name="connsiteX5" fmla="*/ 32709 w 39391"/>
                  <a:gd name="connsiteY5" fmla="*/ 1525 h 42620"/>
                  <a:gd name="connsiteX6" fmla="*/ 39295 w 39391"/>
                  <a:gd name="connsiteY6" fmla="*/ 38398 h 42620"/>
                  <a:gd name="connsiteX7" fmla="*/ 39941 w 39391"/>
                  <a:gd name="connsiteY7" fmla="*/ 42595 h 42620"/>
                  <a:gd name="connsiteX8" fmla="*/ 35679 w 39391"/>
                  <a:gd name="connsiteY8" fmla="*/ 42725 h 42620"/>
                  <a:gd name="connsiteX9" fmla="*/ 29867 w 39391"/>
                  <a:gd name="connsiteY9" fmla="*/ 37559 h 42620"/>
                  <a:gd name="connsiteX10" fmla="*/ 25411 w 39391"/>
                  <a:gd name="connsiteY10" fmla="*/ 33684 h 42620"/>
                  <a:gd name="connsiteX11" fmla="*/ 16177 w 39391"/>
                  <a:gd name="connsiteY11" fmla="*/ 33684 h 42620"/>
                  <a:gd name="connsiteX12" fmla="*/ 14175 w 39391"/>
                  <a:gd name="connsiteY12" fmla="*/ 34911 h 42620"/>
                  <a:gd name="connsiteX13" fmla="*/ 10882 w 39391"/>
                  <a:gd name="connsiteY13" fmla="*/ 41498 h 42620"/>
                  <a:gd name="connsiteX14" fmla="*/ 8880 w 39391"/>
                  <a:gd name="connsiteY14" fmla="*/ 42725 h 42620"/>
                  <a:gd name="connsiteX15" fmla="*/ 33 w 39391"/>
                  <a:gd name="connsiteY15" fmla="*/ 42725 h 42620"/>
                  <a:gd name="connsiteX16" fmla="*/ 25928 w 39391"/>
                  <a:gd name="connsiteY16" fmla="*/ 12374 h 42620"/>
                  <a:gd name="connsiteX17" fmla="*/ 25476 w 39391"/>
                  <a:gd name="connsiteY17" fmla="*/ 12374 h 42620"/>
                  <a:gd name="connsiteX18" fmla="*/ 19277 w 39391"/>
                  <a:gd name="connsiteY18" fmla="*/ 24772 h 42620"/>
                  <a:gd name="connsiteX19" fmla="*/ 26961 w 39391"/>
                  <a:gd name="connsiteY19" fmla="*/ 24772 h 42620"/>
                  <a:gd name="connsiteX20" fmla="*/ 27801 w 39391"/>
                  <a:gd name="connsiteY20" fmla="*/ 23997 h 42620"/>
                  <a:gd name="connsiteX21" fmla="*/ 25928 w 39391"/>
                  <a:gd name="connsiteY21" fmla="*/ 12374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91" h="42620">
                    <a:moveTo>
                      <a:pt x="33" y="42725"/>
                    </a:moveTo>
                    <a:cubicBezTo>
                      <a:pt x="291" y="42143"/>
                      <a:pt x="420" y="41821"/>
                      <a:pt x="614" y="41433"/>
                    </a:cubicBezTo>
                    <a:cubicBezTo>
                      <a:pt x="7653" y="28130"/>
                      <a:pt x="14692" y="14828"/>
                      <a:pt x="21731" y="1525"/>
                    </a:cubicBezTo>
                    <a:cubicBezTo>
                      <a:pt x="22247" y="492"/>
                      <a:pt x="22828" y="-25"/>
                      <a:pt x="24055" y="40"/>
                    </a:cubicBezTo>
                    <a:cubicBezTo>
                      <a:pt x="26315" y="169"/>
                      <a:pt x="28576" y="169"/>
                      <a:pt x="30836" y="40"/>
                    </a:cubicBezTo>
                    <a:cubicBezTo>
                      <a:pt x="31998" y="-25"/>
                      <a:pt x="32515" y="363"/>
                      <a:pt x="32709" y="1525"/>
                    </a:cubicBezTo>
                    <a:cubicBezTo>
                      <a:pt x="34904" y="13794"/>
                      <a:pt x="37100" y="26064"/>
                      <a:pt x="39295" y="38398"/>
                    </a:cubicBezTo>
                    <a:cubicBezTo>
                      <a:pt x="39554" y="39754"/>
                      <a:pt x="39683" y="41175"/>
                      <a:pt x="39941" y="42595"/>
                    </a:cubicBezTo>
                    <a:cubicBezTo>
                      <a:pt x="38520" y="42660"/>
                      <a:pt x="37100" y="42725"/>
                      <a:pt x="35679" y="42725"/>
                    </a:cubicBezTo>
                    <a:cubicBezTo>
                      <a:pt x="30578" y="42725"/>
                      <a:pt x="30578" y="42725"/>
                      <a:pt x="29867" y="37559"/>
                    </a:cubicBezTo>
                    <a:cubicBezTo>
                      <a:pt x="29351" y="33684"/>
                      <a:pt x="29351" y="33684"/>
                      <a:pt x="25411" y="33684"/>
                    </a:cubicBezTo>
                    <a:cubicBezTo>
                      <a:pt x="22312" y="33684"/>
                      <a:pt x="19277" y="33749"/>
                      <a:pt x="16177" y="33684"/>
                    </a:cubicBezTo>
                    <a:cubicBezTo>
                      <a:pt x="15144" y="33684"/>
                      <a:pt x="14627" y="34007"/>
                      <a:pt x="14175" y="34911"/>
                    </a:cubicBezTo>
                    <a:cubicBezTo>
                      <a:pt x="13142" y="37106"/>
                      <a:pt x="11915" y="39237"/>
                      <a:pt x="10882" y="41498"/>
                    </a:cubicBezTo>
                    <a:cubicBezTo>
                      <a:pt x="10430" y="42402"/>
                      <a:pt x="9913" y="42789"/>
                      <a:pt x="8880" y="42725"/>
                    </a:cubicBezTo>
                    <a:cubicBezTo>
                      <a:pt x="5974" y="42660"/>
                      <a:pt x="3132" y="42725"/>
                      <a:pt x="33" y="42725"/>
                    </a:cubicBezTo>
                    <a:close/>
                    <a:moveTo>
                      <a:pt x="25928" y="12374"/>
                    </a:moveTo>
                    <a:cubicBezTo>
                      <a:pt x="25799" y="12374"/>
                      <a:pt x="25605" y="12374"/>
                      <a:pt x="25476" y="12374"/>
                    </a:cubicBezTo>
                    <a:cubicBezTo>
                      <a:pt x="23474" y="16377"/>
                      <a:pt x="21408" y="20446"/>
                      <a:pt x="19277" y="24772"/>
                    </a:cubicBezTo>
                    <a:cubicBezTo>
                      <a:pt x="22118" y="24772"/>
                      <a:pt x="24507" y="24772"/>
                      <a:pt x="26961" y="24772"/>
                    </a:cubicBezTo>
                    <a:cubicBezTo>
                      <a:pt x="27478" y="24772"/>
                      <a:pt x="27930" y="24643"/>
                      <a:pt x="27801" y="23997"/>
                    </a:cubicBezTo>
                    <a:cubicBezTo>
                      <a:pt x="27155" y="20123"/>
                      <a:pt x="26509" y="16248"/>
                      <a:pt x="25928" y="12374"/>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7" name="Freeform: Shape 286">
                <a:extLst>
                  <a:ext uri="{FF2B5EF4-FFF2-40B4-BE49-F238E27FC236}">
                    <a16:creationId xmlns:a16="http://schemas.microsoft.com/office/drawing/2014/main" id="{DEDA98F1-68FC-41B9-B9EA-36204F3EE00F}"/>
                  </a:ext>
                </a:extLst>
              </p:cNvPr>
              <p:cNvSpPr/>
              <p:nvPr/>
            </p:nvSpPr>
            <p:spPr>
              <a:xfrm>
                <a:off x="10990189" y="1701229"/>
                <a:ext cx="30351" cy="42620"/>
              </a:xfrm>
              <a:custGeom>
                <a:avLst/>
                <a:gdLst>
                  <a:gd name="connsiteX0" fmla="*/ 13222 w 30350"/>
                  <a:gd name="connsiteY0" fmla="*/ 16952 h 42620"/>
                  <a:gd name="connsiteX1" fmla="*/ 24975 w 30350"/>
                  <a:gd name="connsiteY1" fmla="*/ 16952 h 42620"/>
                  <a:gd name="connsiteX2" fmla="*/ 26331 w 30350"/>
                  <a:gd name="connsiteY2" fmla="*/ 18566 h 42620"/>
                  <a:gd name="connsiteX3" fmla="*/ 25362 w 30350"/>
                  <a:gd name="connsiteY3" fmla="*/ 24184 h 42620"/>
                  <a:gd name="connsiteX4" fmla="*/ 23748 w 30350"/>
                  <a:gd name="connsiteY4" fmla="*/ 25476 h 42620"/>
                  <a:gd name="connsiteX5" fmla="*/ 13286 w 30350"/>
                  <a:gd name="connsiteY5" fmla="*/ 25411 h 42620"/>
                  <a:gd name="connsiteX6" fmla="*/ 11413 w 30350"/>
                  <a:gd name="connsiteY6" fmla="*/ 26897 h 42620"/>
                  <a:gd name="connsiteX7" fmla="*/ 10445 w 30350"/>
                  <a:gd name="connsiteY7" fmla="*/ 32773 h 42620"/>
                  <a:gd name="connsiteX8" fmla="*/ 11672 w 30350"/>
                  <a:gd name="connsiteY8" fmla="*/ 34323 h 42620"/>
                  <a:gd name="connsiteX9" fmla="*/ 23166 w 30350"/>
                  <a:gd name="connsiteY9" fmla="*/ 34258 h 42620"/>
                  <a:gd name="connsiteX10" fmla="*/ 24587 w 30350"/>
                  <a:gd name="connsiteY10" fmla="*/ 35873 h 42620"/>
                  <a:gd name="connsiteX11" fmla="*/ 23489 w 30350"/>
                  <a:gd name="connsiteY11" fmla="*/ 41685 h 42620"/>
                  <a:gd name="connsiteX12" fmla="*/ 22198 w 30350"/>
                  <a:gd name="connsiteY12" fmla="*/ 42782 h 42620"/>
                  <a:gd name="connsiteX13" fmla="*/ 1081 w 30350"/>
                  <a:gd name="connsiteY13" fmla="*/ 42782 h 42620"/>
                  <a:gd name="connsiteX14" fmla="*/ 113 w 30350"/>
                  <a:gd name="connsiteY14" fmla="*/ 41362 h 42620"/>
                  <a:gd name="connsiteX15" fmla="*/ 4762 w 30350"/>
                  <a:gd name="connsiteY15" fmla="*/ 14756 h 42620"/>
                  <a:gd name="connsiteX16" fmla="*/ 7022 w 30350"/>
                  <a:gd name="connsiteY16" fmla="*/ 1841 h 42620"/>
                  <a:gd name="connsiteX17" fmla="*/ 9089 w 30350"/>
                  <a:gd name="connsiteY17" fmla="*/ 33 h 42620"/>
                  <a:gd name="connsiteX18" fmla="*/ 29172 w 30350"/>
                  <a:gd name="connsiteY18" fmla="*/ 33 h 42620"/>
                  <a:gd name="connsiteX19" fmla="*/ 30528 w 30350"/>
                  <a:gd name="connsiteY19" fmla="*/ 1518 h 42620"/>
                  <a:gd name="connsiteX20" fmla="*/ 29559 w 30350"/>
                  <a:gd name="connsiteY20" fmla="*/ 7136 h 42620"/>
                  <a:gd name="connsiteX21" fmla="*/ 27816 w 30350"/>
                  <a:gd name="connsiteY21" fmla="*/ 8557 h 42620"/>
                  <a:gd name="connsiteX22" fmla="*/ 16128 w 30350"/>
                  <a:gd name="connsiteY22" fmla="*/ 8492 h 42620"/>
                  <a:gd name="connsiteX23" fmla="*/ 14384 w 30350"/>
                  <a:gd name="connsiteY23" fmla="*/ 9719 h 42620"/>
                  <a:gd name="connsiteX24" fmla="*/ 13222 w 30350"/>
                  <a:gd name="connsiteY24" fmla="*/ 16952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50" h="42620">
                    <a:moveTo>
                      <a:pt x="13222" y="16952"/>
                    </a:moveTo>
                    <a:cubicBezTo>
                      <a:pt x="17225" y="16952"/>
                      <a:pt x="21100" y="17016"/>
                      <a:pt x="24975" y="16952"/>
                    </a:cubicBezTo>
                    <a:cubicBezTo>
                      <a:pt x="26266" y="16952"/>
                      <a:pt x="26589" y="17275"/>
                      <a:pt x="26331" y="18566"/>
                    </a:cubicBezTo>
                    <a:cubicBezTo>
                      <a:pt x="25879" y="20439"/>
                      <a:pt x="25620" y="22312"/>
                      <a:pt x="25362" y="24184"/>
                    </a:cubicBezTo>
                    <a:cubicBezTo>
                      <a:pt x="25233" y="25153"/>
                      <a:pt x="24716" y="25540"/>
                      <a:pt x="23748" y="25476"/>
                    </a:cubicBezTo>
                    <a:cubicBezTo>
                      <a:pt x="20260" y="25411"/>
                      <a:pt x="16773" y="25476"/>
                      <a:pt x="13286" y="25411"/>
                    </a:cubicBezTo>
                    <a:cubicBezTo>
                      <a:pt x="12124" y="25411"/>
                      <a:pt x="11543" y="25605"/>
                      <a:pt x="11413" y="26897"/>
                    </a:cubicBezTo>
                    <a:cubicBezTo>
                      <a:pt x="11220" y="28834"/>
                      <a:pt x="10897" y="30836"/>
                      <a:pt x="10445" y="32773"/>
                    </a:cubicBezTo>
                    <a:cubicBezTo>
                      <a:pt x="10186" y="33935"/>
                      <a:pt x="10380" y="34323"/>
                      <a:pt x="11672" y="34323"/>
                    </a:cubicBezTo>
                    <a:cubicBezTo>
                      <a:pt x="15482" y="34258"/>
                      <a:pt x="19356" y="34323"/>
                      <a:pt x="23166" y="34258"/>
                    </a:cubicBezTo>
                    <a:cubicBezTo>
                      <a:pt x="24458" y="34258"/>
                      <a:pt x="24845" y="34581"/>
                      <a:pt x="24587" y="35873"/>
                    </a:cubicBezTo>
                    <a:cubicBezTo>
                      <a:pt x="24135" y="37810"/>
                      <a:pt x="23812" y="39747"/>
                      <a:pt x="23489" y="41685"/>
                    </a:cubicBezTo>
                    <a:cubicBezTo>
                      <a:pt x="23360" y="42524"/>
                      <a:pt x="23037" y="42782"/>
                      <a:pt x="22198" y="42782"/>
                    </a:cubicBezTo>
                    <a:cubicBezTo>
                      <a:pt x="15159" y="42782"/>
                      <a:pt x="8120" y="42718"/>
                      <a:pt x="1081" y="42782"/>
                    </a:cubicBezTo>
                    <a:cubicBezTo>
                      <a:pt x="-146" y="42782"/>
                      <a:pt x="-17" y="42201"/>
                      <a:pt x="113" y="41362"/>
                    </a:cubicBezTo>
                    <a:cubicBezTo>
                      <a:pt x="1662" y="32515"/>
                      <a:pt x="3212" y="23603"/>
                      <a:pt x="4762" y="14756"/>
                    </a:cubicBezTo>
                    <a:cubicBezTo>
                      <a:pt x="5537" y="10430"/>
                      <a:pt x="6312" y="6168"/>
                      <a:pt x="7022" y="1841"/>
                    </a:cubicBezTo>
                    <a:cubicBezTo>
                      <a:pt x="7216" y="485"/>
                      <a:pt x="7668" y="33"/>
                      <a:pt x="9089" y="33"/>
                    </a:cubicBezTo>
                    <a:cubicBezTo>
                      <a:pt x="15805" y="97"/>
                      <a:pt x="22456" y="97"/>
                      <a:pt x="29172" y="33"/>
                    </a:cubicBezTo>
                    <a:cubicBezTo>
                      <a:pt x="30334" y="33"/>
                      <a:pt x="30916" y="33"/>
                      <a:pt x="30528" y="1518"/>
                    </a:cubicBezTo>
                    <a:cubicBezTo>
                      <a:pt x="30011" y="3326"/>
                      <a:pt x="29818" y="5264"/>
                      <a:pt x="29559" y="7136"/>
                    </a:cubicBezTo>
                    <a:cubicBezTo>
                      <a:pt x="29430" y="8234"/>
                      <a:pt x="28914" y="8557"/>
                      <a:pt x="27816" y="8557"/>
                    </a:cubicBezTo>
                    <a:cubicBezTo>
                      <a:pt x="23941" y="8492"/>
                      <a:pt x="20002" y="8557"/>
                      <a:pt x="16128" y="8492"/>
                    </a:cubicBezTo>
                    <a:cubicBezTo>
                      <a:pt x="15223" y="8492"/>
                      <a:pt x="14578" y="8557"/>
                      <a:pt x="14384" y="9719"/>
                    </a:cubicBezTo>
                    <a:cubicBezTo>
                      <a:pt x="14061" y="12238"/>
                      <a:pt x="13609" y="14498"/>
                      <a:pt x="13222" y="16952"/>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8" name="Freeform: Shape 287">
                <a:extLst>
                  <a:ext uri="{FF2B5EF4-FFF2-40B4-BE49-F238E27FC236}">
                    <a16:creationId xmlns:a16="http://schemas.microsoft.com/office/drawing/2014/main" id="{4EE606CC-2B97-465E-B342-7F3751F4E742}"/>
                  </a:ext>
                </a:extLst>
              </p:cNvPr>
              <p:cNvSpPr/>
              <p:nvPr/>
            </p:nvSpPr>
            <p:spPr>
              <a:xfrm>
                <a:off x="10773871" y="1701353"/>
                <a:ext cx="32934" cy="42620"/>
              </a:xfrm>
              <a:custGeom>
                <a:avLst/>
                <a:gdLst>
                  <a:gd name="connsiteX0" fmla="*/ 15404 w 32934"/>
                  <a:gd name="connsiteY0" fmla="*/ 103 h 42620"/>
                  <a:gd name="connsiteX1" fmla="*/ 20506 w 32934"/>
                  <a:gd name="connsiteY1" fmla="*/ 103 h 42620"/>
                  <a:gd name="connsiteX2" fmla="*/ 32517 w 32934"/>
                  <a:gd name="connsiteY2" fmla="*/ 15343 h 42620"/>
                  <a:gd name="connsiteX3" fmla="*/ 19021 w 32934"/>
                  <a:gd name="connsiteY3" fmla="*/ 26708 h 42620"/>
                  <a:gd name="connsiteX4" fmla="*/ 13273 w 32934"/>
                  <a:gd name="connsiteY4" fmla="*/ 26708 h 42620"/>
                  <a:gd name="connsiteX5" fmla="*/ 11078 w 32934"/>
                  <a:gd name="connsiteY5" fmla="*/ 28581 h 42620"/>
                  <a:gd name="connsiteX6" fmla="*/ 8947 w 32934"/>
                  <a:gd name="connsiteY6" fmla="*/ 41302 h 42620"/>
                  <a:gd name="connsiteX7" fmla="*/ 7461 w 32934"/>
                  <a:gd name="connsiteY7" fmla="*/ 42723 h 42620"/>
                  <a:gd name="connsiteX8" fmla="*/ 1133 w 32934"/>
                  <a:gd name="connsiteY8" fmla="*/ 42723 h 42620"/>
                  <a:gd name="connsiteX9" fmla="*/ 100 w 32934"/>
                  <a:gd name="connsiteY9" fmla="*/ 41432 h 42620"/>
                  <a:gd name="connsiteX10" fmla="*/ 7009 w 32934"/>
                  <a:gd name="connsiteY10" fmla="*/ 1782 h 42620"/>
                  <a:gd name="connsiteX11" fmla="*/ 9076 w 32934"/>
                  <a:gd name="connsiteY11" fmla="*/ 38 h 42620"/>
                  <a:gd name="connsiteX12" fmla="*/ 15404 w 32934"/>
                  <a:gd name="connsiteY12" fmla="*/ 103 h 42620"/>
                  <a:gd name="connsiteX13" fmla="*/ 18116 w 32934"/>
                  <a:gd name="connsiteY13" fmla="*/ 8627 h 42620"/>
                  <a:gd name="connsiteX14" fmla="*/ 16502 w 32934"/>
                  <a:gd name="connsiteY14" fmla="*/ 8627 h 42620"/>
                  <a:gd name="connsiteX15" fmla="*/ 14306 w 32934"/>
                  <a:gd name="connsiteY15" fmla="*/ 10435 h 42620"/>
                  <a:gd name="connsiteX16" fmla="*/ 13144 w 32934"/>
                  <a:gd name="connsiteY16" fmla="*/ 17086 h 42620"/>
                  <a:gd name="connsiteX17" fmla="*/ 13854 w 32934"/>
                  <a:gd name="connsiteY17" fmla="*/ 18378 h 42620"/>
                  <a:gd name="connsiteX18" fmla="*/ 19731 w 32934"/>
                  <a:gd name="connsiteY18" fmla="*/ 18120 h 42620"/>
                  <a:gd name="connsiteX19" fmla="*/ 23605 w 32934"/>
                  <a:gd name="connsiteY19" fmla="*/ 11985 h 42620"/>
                  <a:gd name="connsiteX20" fmla="*/ 18891 w 32934"/>
                  <a:gd name="connsiteY20" fmla="*/ 8691 h 42620"/>
                  <a:gd name="connsiteX21" fmla="*/ 18116 w 32934"/>
                  <a:gd name="connsiteY21" fmla="*/ 8627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34" h="42620">
                    <a:moveTo>
                      <a:pt x="15404" y="103"/>
                    </a:moveTo>
                    <a:cubicBezTo>
                      <a:pt x="17083" y="103"/>
                      <a:pt x="18827" y="103"/>
                      <a:pt x="20506" y="103"/>
                    </a:cubicBezTo>
                    <a:cubicBezTo>
                      <a:pt x="29611" y="167"/>
                      <a:pt x="34583" y="6496"/>
                      <a:pt x="32517" y="15343"/>
                    </a:cubicBezTo>
                    <a:cubicBezTo>
                      <a:pt x="30967" y="21865"/>
                      <a:pt x="25736" y="26385"/>
                      <a:pt x="19021" y="26708"/>
                    </a:cubicBezTo>
                    <a:cubicBezTo>
                      <a:pt x="17083" y="26837"/>
                      <a:pt x="15211" y="26902"/>
                      <a:pt x="13273" y="26708"/>
                    </a:cubicBezTo>
                    <a:cubicBezTo>
                      <a:pt x="11723" y="26579"/>
                      <a:pt x="11336" y="27225"/>
                      <a:pt x="11078" y="28581"/>
                    </a:cubicBezTo>
                    <a:cubicBezTo>
                      <a:pt x="10432" y="32843"/>
                      <a:pt x="9592" y="37040"/>
                      <a:pt x="8947" y="41302"/>
                    </a:cubicBezTo>
                    <a:cubicBezTo>
                      <a:pt x="8817" y="42271"/>
                      <a:pt x="8559" y="42723"/>
                      <a:pt x="7461" y="42723"/>
                    </a:cubicBezTo>
                    <a:cubicBezTo>
                      <a:pt x="5330" y="42659"/>
                      <a:pt x="3199" y="42659"/>
                      <a:pt x="1133" y="42723"/>
                    </a:cubicBezTo>
                    <a:cubicBezTo>
                      <a:pt x="100" y="42723"/>
                      <a:pt x="-94" y="42529"/>
                      <a:pt x="100" y="41432"/>
                    </a:cubicBezTo>
                    <a:cubicBezTo>
                      <a:pt x="2424" y="28193"/>
                      <a:pt x="4749" y="15020"/>
                      <a:pt x="7009" y="1782"/>
                    </a:cubicBezTo>
                    <a:cubicBezTo>
                      <a:pt x="7203" y="490"/>
                      <a:pt x="7655" y="-26"/>
                      <a:pt x="9076" y="38"/>
                    </a:cubicBezTo>
                    <a:cubicBezTo>
                      <a:pt x="11142" y="167"/>
                      <a:pt x="13273" y="103"/>
                      <a:pt x="15404" y="103"/>
                    </a:cubicBezTo>
                    <a:close/>
                    <a:moveTo>
                      <a:pt x="18116" y="8627"/>
                    </a:moveTo>
                    <a:cubicBezTo>
                      <a:pt x="17600" y="8627"/>
                      <a:pt x="17019" y="8691"/>
                      <a:pt x="16502" y="8627"/>
                    </a:cubicBezTo>
                    <a:cubicBezTo>
                      <a:pt x="14952" y="8304"/>
                      <a:pt x="14500" y="9143"/>
                      <a:pt x="14306" y="10435"/>
                    </a:cubicBezTo>
                    <a:cubicBezTo>
                      <a:pt x="13984" y="12631"/>
                      <a:pt x="13532" y="14826"/>
                      <a:pt x="13144" y="17086"/>
                    </a:cubicBezTo>
                    <a:cubicBezTo>
                      <a:pt x="13015" y="17668"/>
                      <a:pt x="12821" y="18378"/>
                      <a:pt x="13854" y="18378"/>
                    </a:cubicBezTo>
                    <a:cubicBezTo>
                      <a:pt x="15856" y="18313"/>
                      <a:pt x="17794" y="18572"/>
                      <a:pt x="19731" y="18120"/>
                    </a:cubicBezTo>
                    <a:cubicBezTo>
                      <a:pt x="22314" y="17474"/>
                      <a:pt x="23928" y="14891"/>
                      <a:pt x="23605" y="11985"/>
                    </a:cubicBezTo>
                    <a:cubicBezTo>
                      <a:pt x="23347" y="9660"/>
                      <a:pt x="21991" y="8691"/>
                      <a:pt x="18891" y="8691"/>
                    </a:cubicBezTo>
                    <a:cubicBezTo>
                      <a:pt x="18633" y="8627"/>
                      <a:pt x="18375" y="8627"/>
                      <a:pt x="18116" y="862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9" name="Freeform: Shape 288">
                <a:extLst>
                  <a:ext uri="{FF2B5EF4-FFF2-40B4-BE49-F238E27FC236}">
                    <a16:creationId xmlns:a16="http://schemas.microsoft.com/office/drawing/2014/main" id="{8B11B6E4-1F4B-475D-AF1C-EB5EE1C360BC}"/>
                  </a:ext>
                </a:extLst>
              </p:cNvPr>
              <p:cNvSpPr/>
              <p:nvPr/>
            </p:nvSpPr>
            <p:spPr>
              <a:xfrm>
                <a:off x="10876059" y="1700754"/>
                <a:ext cx="33580" cy="43912"/>
              </a:xfrm>
              <a:custGeom>
                <a:avLst/>
                <a:gdLst>
                  <a:gd name="connsiteX0" fmla="*/ 32489 w 33579"/>
                  <a:gd name="connsiteY0" fmla="*/ 12067 h 43911"/>
                  <a:gd name="connsiteX1" fmla="*/ 16732 w 33579"/>
                  <a:gd name="connsiteY1" fmla="*/ 10970 h 43911"/>
                  <a:gd name="connsiteX2" fmla="*/ 9564 w 33579"/>
                  <a:gd name="connsiteY2" fmla="*/ 25758 h 43911"/>
                  <a:gd name="connsiteX3" fmla="*/ 23707 w 33579"/>
                  <a:gd name="connsiteY3" fmla="*/ 34475 h 43911"/>
                  <a:gd name="connsiteX4" fmla="*/ 29002 w 33579"/>
                  <a:gd name="connsiteY4" fmla="*/ 31828 h 43911"/>
                  <a:gd name="connsiteX5" fmla="*/ 27904 w 33579"/>
                  <a:gd name="connsiteY5" fmla="*/ 41256 h 43911"/>
                  <a:gd name="connsiteX6" fmla="*/ 27065 w 33579"/>
                  <a:gd name="connsiteY6" fmla="*/ 42095 h 43911"/>
                  <a:gd name="connsiteX7" fmla="*/ 1040 w 33579"/>
                  <a:gd name="connsiteY7" fmla="*/ 31505 h 43911"/>
                  <a:gd name="connsiteX8" fmla="*/ 21705 w 33579"/>
                  <a:gd name="connsiteY8" fmla="*/ 185 h 43911"/>
                  <a:gd name="connsiteX9" fmla="*/ 32360 w 33579"/>
                  <a:gd name="connsiteY9" fmla="*/ 1477 h 43911"/>
                  <a:gd name="connsiteX10" fmla="*/ 33522 w 33579"/>
                  <a:gd name="connsiteY10" fmla="*/ 3479 h 43911"/>
                  <a:gd name="connsiteX11" fmla="*/ 32489 w 33579"/>
                  <a:gd name="connsiteY11" fmla="*/ 12067 h 4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79" h="43911">
                    <a:moveTo>
                      <a:pt x="32489" y="12067"/>
                    </a:moveTo>
                    <a:cubicBezTo>
                      <a:pt x="27323" y="7999"/>
                      <a:pt x="22028" y="7676"/>
                      <a:pt x="16732" y="10970"/>
                    </a:cubicBezTo>
                    <a:cubicBezTo>
                      <a:pt x="11373" y="14328"/>
                      <a:pt x="8854" y="19300"/>
                      <a:pt x="9564" y="25758"/>
                    </a:cubicBezTo>
                    <a:cubicBezTo>
                      <a:pt x="10404" y="33248"/>
                      <a:pt x="16151" y="36736"/>
                      <a:pt x="23707" y="34475"/>
                    </a:cubicBezTo>
                    <a:cubicBezTo>
                      <a:pt x="25450" y="33959"/>
                      <a:pt x="27065" y="33119"/>
                      <a:pt x="29002" y="31828"/>
                    </a:cubicBezTo>
                    <a:cubicBezTo>
                      <a:pt x="28614" y="35250"/>
                      <a:pt x="28292" y="38285"/>
                      <a:pt x="27904" y="41256"/>
                    </a:cubicBezTo>
                    <a:cubicBezTo>
                      <a:pt x="27840" y="41708"/>
                      <a:pt x="27452" y="41902"/>
                      <a:pt x="27065" y="42095"/>
                    </a:cubicBezTo>
                    <a:cubicBezTo>
                      <a:pt x="17636" y="46228"/>
                      <a:pt x="4915" y="43839"/>
                      <a:pt x="1040" y="31505"/>
                    </a:cubicBezTo>
                    <a:cubicBezTo>
                      <a:pt x="-3351" y="17556"/>
                      <a:pt x="7175" y="1735"/>
                      <a:pt x="21705" y="185"/>
                    </a:cubicBezTo>
                    <a:cubicBezTo>
                      <a:pt x="25386" y="-202"/>
                      <a:pt x="28937" y="121"/>
                      <a:pt x="32360" y="1477"/>
                    </a:cubicBezTo>
                    <a:cubicBezTo>
                      <a:pt x="33329" y="1864"/>
                      <a:pt x="33716" y="2316"/>
                      <a:pt x="33522" y="3479"/>
                    </a:cubicBezTo>
                    <a:cubicBezTo>
                      <a:pt x="33135" y="6255"/>
                      <a:pt x="32876" y="9032"/>
                      <a:pt x="32489" y="1206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0" name="Freeform: Shape 289">
                <a:extLst>
                  <a:ext uri="{FF2B5EF4-FFF2-40B4-BE49-F238E27FC236}">
                    <a16:creationId xmlns:a16="http://schemas.microsoft.com/office/drawing/2014/main" id="{A2BC3A24-3E11-431A-826E-4395D2FB8656}"/>
                  </a:ext>
                </a:extLst>
              </p:cNvPr>
              <p:cNvSpPr/>
              <p:nvPr/>
            </p:nvSpPr>
            <p:spPr>
              <a:xfrm>
                <a:off x="11274018" y="1912637"/>
                <a:ext cx="19373" cy="17436"/>
              </a:xfrm>
              <a:custGeom>
                <a:avLst/>
                <a:gdLst>
                  <a:gd name="connsiteX0" fmla="*/ 16242 w 19372"/>
                  <a:gd name="connsiteY0" fmla="*/ 3923 h 17435"/>
                  <a:gd name="connsiteX1" fmla="*/ 11463 w 19372"/>
                  <a:gd name="connsiteY1" fmla="*/ 16063 h 17435"/>
                  <a:gd name="connsiteX2" fmla="*/ 9784 w 19372"/>
                  <a:gd name="connsiteY2" fmla="*/ 18000 h 17435"/>
                  <a:gd name="connsiteX3" fmla="*/ 8169 w 19372"/>
                  <a:gd name="connsiteY3" fmla="*/ 15999 h 17435"/>
                  <a:gd name="connsiteX4" fmla="*/ 3326 w 19372"/>
                  <a:gd name="connsiteY4" fmla="*/ 3664 h 17435"/>
                  <a:gd name="connsiteX5" fmla="*/ 3068 w 19372"/>
                  <a:gd name="connsiteY5" fmla="*/ 5666 h 17435"/>
                  <a:gd name="connsiteX6" fmla="*/ 3068 w 19372"/>
                  <a:gd name="connsiteY6" fmla="*/ 16709 h 17435"/>
                  <a:gd name="connsiteX7" fmla="*/ 1583 w 19372"/>
                  <a:gd name="connsiteY7" fmla="*/ 18000 h 17435"/>
                  <a:gd name="connsiteX8" fmla="*/ 33 w 19372"/>
                  <a:gd name="connsiteY8" fmla="*/ 16709 h 17435"/>
                  <a:gd name="connsiteX9" fmla="*/ 33 w 19372"/>
                  <a:gd name="connsiteY9" fmla="*/ 1340 h 17435"/>
                  <a:gd name="connsiteX10" fmla="*/ 1066 w 19372"/>
                  <a:gd name="connsiteY10" fmla="*/ 177 h 17435"/>
                  <a:gd name="connsiteX11" fmla="*/ 5651 w 19372"/>
                  <a:gd name="connsiteY11" fmla="*/ 2954 h 17435"/>
                  <a:gd name="connsiteX12" fmla="*/ 9848 w 19372"/>
                  <a:gd name="connsiteY12" fmla="*/ 13609 h 17435"/>
                  <a:gd name="connsiteX13" fmla="*/ 14369 w 19372"/>
                  <a:gd name="connsiteY13" fmla="*/ 1985 h 17435"/>
                  <a:gd name="connsiteX14" fmla="*/ 19212 w 19372"/>
                  <a:gd name="connsiteY14" fmla="*/ 306 h 17435"/>
                  <a:gd name="connsiteX15" fmla="*/ 19535 w 19372"/>
                  <a:gd name="connsiteY15" fmla="*/ 1404 h 17435"/>
                  <a:gd name="connsiteX16" fmla="*/ 19599 w 19372"/>
                  <a:gd name="connsiteY16" fmla="*/ 16773 h 17435"/>
                  <a:gd name="connsiteX17" fmla="*/ 18050 w 19372"/>
                  <a:gd name="connsiteY17" fmla="*/ 18000 h 17435"/>
                  <a:gd name="connsiteX18" fmla="*/ 16629 w 19372"/>
                  <a:gd name="connsiteY18" fmla="*/ 16644 h 17435"/>
                  <a:gd name="connsiteX19" fmla="*/ 16629 w 19372"/>
                  <a:gd name="connsiteY19" fmla="*/ 3987 h 17435"/>
                  <a:gd name="connsiteX20" fmla="*/ 16242 w 19372"/>
                  <a:gd name="connsiteY20" fmla="*/ 3923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72" h="17435">
                    <a:moveTo>
                      <a:pt x="16242" y="3923"/>
                    </a:moveTo>
                    <a:cubicBezTo>
                      <a:pt x="14627" y="7991"/>
                      <a:pt x="13077" y="11995"/>
                      <a:pt x="11463" y="16063"/>
                    </a:cubicBezTo>
                    <a:cubicBezTo>
                      <a:pt x="11140" y="16838"/>
                      <a:pt x="11205" y="18000"/>
                      <a:pt x="9784" y="18000"/>
                    </a:cubicBezTo>
                    <a:cubicBezTo>
                      <a:pt x="8363" y="17936"/>
                      <a:pt x="8492" y="16773"/>
                      <a:pt x="8169" y="15999"/>
                    </a:cubicBezTo>
                    <a:cubicBezTo>
                      <a:pt x="6555" y="12124"/>
                      <a:pt x="5070" y="8185"/>
                      <a:pt x="3326" y="3664"/>
                    </a:cubicBezTo>
                    <a:cubicBezTo>
                      <a:pt x="3197" y="4698"/>
                      <a:pt x="3068" y="5150"/>
                      <a:pt x="3068" y="5666"/>
                    </a:cubicBezTo>
                    <a:cubicBezTo>
                      <a:pt x="3068" y="9347"/>
                      <a:pt x="3003" y="13028"/>
                      <a:pt x="3068" y="16709"/>
                    </a:cubicBezTo>
                    <a:cubicBezTo>
                      <a:pt x="3068" y="17871"/>
                      <a:pt x="2551" y="18000"/>
                      <a:pt x="1583" y="18000"/>
                    </a:cubicBezTo>
                    <a:cubicBezTo>
                      <a:pt x="679" y="18000"/>
                      <a:pt x="33" y="18000"/>
                      <a:pt x="33" y="16709"/>
                    </a:cubicBezTo>
                    <a:cubicBezTo>
                      <a:pt x="97" y="11607"/>
                      <a:pt x="97" y="6441"/>
                      <a:pt x="33" y="1340"/>
                    </a:cubicBezTo>
                    <a:cubicBezTo>
                      <a:pt x="33" y="565"/>
                      <a:pt x="227" y="306"/>
                      <a:pt x="1066" y="177"/>
                    </a:cubicBezTo>
                    <a:cubicBezTo>
                      <a:pt x="4230" y="-146"/>
                      <a:pt x="4489" y="-16"/>
                      <a:pt x="5651" y="2954"/>
                    </a:cubicBezTo>
                    <a:cubicBezTo>
                      <a:pt x="7007" y="6377"/>
                      <a:pt x="8363" y="9735"/>
                      <a:pt x="9848" y="13609"/>
                    </a:cubicBezTo>
                    <a:cubicBezTo>
                      <a:pt x="11463" y="9412"/>
                      <a:pt x="12884" y="5666"/>
                      <a:pt x="14369" y="1985"/>
                    </a:cubicBezTo>
                    <a:cubicBezTo>
                      <a:pt x="14950" y="500"/>
                      <a:pt x="17920" y="-468"/>
                      <a:pt x="19212" y="306"/>
                    </a:cubicBezTo>
                    <a:cubicBezTo>
                      <a:pt x="19664" y="565"/>
                      <a:pt x="19535" y="1017"/>
                      <a:pt x="19535" y="1404"/>
                    </a:cubicBezTo>
                    <a:cubicBezTo>
                      <a:pt x="19535" y="6506"/>
                      <a:pt x="19535" y="11672"/>
                      <a:pt x="19599" y="16773"/>
                    </a:cubicBezTo>
                    <a:cubicBezTo>
                      <a:pt x="19599" y="18065"/>
                      <a:pt x="18954" y="17936"/>
                      <a:pt x="18050" y="18000"/>
                    </a:cubicBezTo>
                    <a:cubicBezTo>
                      <a:pt x="17016" y="18065"/>
                      <a:pt x="16629" y="17807"/>
                      <a:pt x="16629" y="16644"/>
                    </a:cubicBezTo>
                    <a:cubicBezTo>
                      <a:pt x="16694" y="12447"/>
                      <a:pt x="16629" y="8249"/>
                      <a:pt x="16629" y="3987"/>
                    </a:cubicBezTo>
                    <a:cubicBezTo>
                      <a:pt x="16500" y="3923"/>
                      <a:pt x="16371" y="3923"/>
                      <a:pt x="16242" y="3923"/>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1" name="Freeform: Shape 290">
                <a:extLst>
                  <a:ext uri="{FF2B5EF4-FFF2-40B4-BE49-F238E27FC236}">
                    <a16:creationId xmlns:a16="http://schemas.microsoft.com/office/drawing/2014/main" id="{4750AE8C-7F22-4A9F-A0AE-D5EB4E1C929F}"/>
                  </a:ext>
                </a:extLst>
              </p:cNvPr>
              <p:cNvSpPr/>
              <p:nvPr/>
            </p:nvSpPr>
            <p:spPr>
              <a:xfrm>
                <a:off x="11256324" y="1912782"/>
                <a:ext cx="14207" cy="17436"/>
              </a:xfrm>
              <a:custGeom>
                <a:avLst/>
                <a:gdLst>
                  <a:gd name="connsiteX0" fmla="*/ 5651 w 14206"/>
                  <a:gd name="connsiteY0" fmla="*/ 10107 h 17435"/>
                  <a:gd name="connsiteX1" fmla="*/ 5716 w 14206"/>
                  <a:gd name="connsiteY1" fmla="*/ 4359 h 17435"/>
                  <a:gd name="connsiteX2" fmla="*/ 3649 w 14206"/>
                  <a:gd name="connsiteY2" fmla="*/ 2422 h 17435"/>
                  <a:gd name="connsiteX3" fmla="*/ 1389 w 14206"/>
                  <a:gd name="connsiteY3" fmla="*/ 2422 h 17435"/>
                  <a:gd name="connsiteX4" fmla="*/ 33 w 14206"/>
                  <a:gd name="connsiteY4" fmla="*/ 1131 h 17435"/>
                  <a:gd name="connsiteX5" fmla="*/ 1324 w 14206"/>
                  <a:gd name="connsiteY5" fmla="*/ 33 h 17435"/>
                  <a:gd name="connsiteX6" fmla="*/ 12819 w 14206"/>
                  <a:gd name="connsiteY6" fmla="*/ 33 h 17435"/>
                  <a:gd name="connsiteX7" fmla="*/ 14175 w 14206"/>
                  <a:gd name="connsiteY7" fmla="*/ 1260 h 17435"/>
                  <a:gd name="connsiteX8" fmla="*/ 12948 w 14206"/>
                  <a:gd name="connsiteY8" fmla="*/ 2422 h 17435"/>
                  <a:gd name="connsiteX9" fmla="*/ 8880 w 14206"/>
                  <a:gd name="connsiteY9" fmla="*/ 2745 h 17435"/>
                  <a:gd name="connsiteX10" fmla="*/ 8622 w 14206"/>
                  <a:gd name="connsiteY10" fmla="*/ 7136 h 17435"/>
                  <a:gd name="connsiteX11" fmla="*/ 8622 w 14206"/>
                  <a:gd name="connsiteY11" fmla="*/ 16177 h 17435"/>
                  <a:gd name="connsiteX12" fmla="*/ 7072 w 14206"/>
                  <a:gd name="connsiteY12" fmla="*/ 17856 h 17435"/>
                  <a:gd name="connsiteX13" fmla="*/ 5651 w 14206"/>
                  <a:gd name="connsiteY13" fmla="*/ 16306 h 17435"/>
                  <a:gd name="connsiteX14" fmla="*/ 5651 w 14206"/>
                  <a:gd name="connsiteY14" fmla="*/ 10107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6" h="17435">
                    <a:moveTo>
                      <a:pt x="5651" y="10107"/>
                    </a:moveTo>
                    <a:cubicBezTo>
                      <a:pt x="5651" y="8169"/>
                      <a:pt x="5522" y="6297"/>
                      <a:pt x="5716" y="4359"/>
                    </a:cubicBezTo>
                    <a:cubicBezTo>
                      <a:pt x="5845" y="2616"/>
                      <a:pt x="5134" y="2228"/>
                      <a:pt x="3649" y="2422"/>
                    </a:cubicBezTo>
                    <a:cubicBezTo>
                      <a:pt x="2939" y="2487"/>
                      <a:pt x="2164" y="2422"/>
                      <a:pt x="1389" y="2422"/>
                    </a:cubicBezTo>
                    <a:cubicBezTo>
                      <a:pt x="420" y="2487"/>
                      <a:pt x="33" y="2164"/>
                      <a:pt x="33" y="1131"/>
                    </a:cubicBezTo>
                    <a:cubicBezTo>
                      <a:pt x="33" y="162"/>
                      <a:pt x="549" y="33"/>
                      <a:pt x="1324" y="33"/>
                    </a:cubicBezTo>
                    <a:cubicBezTo>
                      <a:pt x="5134" y="33"/>
                      <a:pt x="8944" y="33"/>
                      <a:pt x="12819" y="33"/>
                    </a:cubicBezTo>
                    <a:cubicBezTo>
                      <a:pt x="13723" y="33"/>
                      <a:pt x="14240" y="162"/>
                      <a:pt x="14175" y="1260"/>
                    </a:cubicBezTo>
                    <a:cubicBezTo>
                      <a:pt x="14175" y="2164"/>
                      <a:pt x="13723" y="2358"/>
                      <a:pt x="12948" y="2422"/>
                    </a:cubicBezTo>
                    <a:cubicBezTo>
                      <a:pt x="11527" y="2487"/>
                      <a:pt x="9590" y="1776"/>
                      <a:pt x="8880" y="2745"/>
                    </a:cubicBezTo>
                    <a:cubicBezTo>
                      <a:pt x="8169" y="3778"/>
                      <a:pt x="8622" y="5651"/>
                      <a:pt x="8622" y="7136"/>
                    </a:cubicBezTo>
                    <a:cubicBezTo>
                      <a:pt x="8622" y="10171"/>
                      <a:pt x="8557" y="13142"/>
                      <a:pt x="8622" y="16177"/>
                    </a:cubicBezTo>
                    <a:cubicBezTo>
                      <a:pt x="8622" y="17339"/>
                      <a:pt x="8428" y="17856"/>
                      <a:pt x="7072" y="17856"/>
                    </a:cubicBezTo>
                    <a:cubicBezTo>
                      <a:pt x="5845" y="17856"/>
                      <a:pt x="5651" y="17339"/>
                      <a:pt x="5651" y="16306"/>
                    </a:cubicBezTo>
                    <a:cubicBezTo>
                      <a:pt x="5716" y="14175"/>
                      <a:pt x="5651" y="12173"/>
                      <a:pt x="5651" y="1010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pic>
        <p:nvPicPr>
          <p:cNvPr id="231" name="Picture 230">
            <a:extLst>
              <a:ext uri="{FF2B5EF4-FFF2-40B4-BE49-F238E27FC236}">
                <a16:creationId xmlns:a16="http://schemas.microsoft.com/office/drawing/2014/main" id="{44C7B2C0-109B-4F2E-91E6-4CB0108FECF5}"/>
              </a:ext>
            </a:extLst>
          </p:cNvPr>
          <p:cNvPicPr>
            <a:picLocks noChangeAspect="1"/>
          </p:cNvPicPr>
          <p:nvPr/>
        </p:nvPicPr>
        <p:blipFill>
          <a:blip r:embed="rId4"/>
          <a:stretch>
            <a:fillRect/>
          </a:stretch>
        </p:blipFill>
        <p:spPr>
          <a:xfrm>
            <a:off x="2850746" y="1157047"/>
            <a:ext cx="393213" cy="355083"/>
          </a:xfrm>
          <a:prstGeom prst="rect">
            <a:avLst/>
          </a:prstGeom>
        </p:spPr>
      </p:pic>
      <p:pic>
        <p:nvPicPr>
          <p:cNvPr id="232" name="Picture 231">
            <a:extLst>
              <a:ext uri="{FF2B5EF4-FFF2-40B4-BE49-F238E27FC236}">
                <a16:creationId xmlns:a16="http://schemas.microsoft.com/office/drawing/2014/main" id="{33E9897A-BA34-4719-AB8F-E7503D2DD047}"/>
              </a:ext>
            </a:extLst>
          </p:cNvPr>
          <p:cNvPicPr>
            <a:picLocks noChangeAspect="1"/>
          </p:cNvPicPr>
          <p:nvPr/>
        </p:nvPicPr>
        <p:blipFill>
          <a:blip r:embed="rId4"/>
          <a:stretch>
            <a:fillRect/>
          </a:stretch>
        </p:blipFill>
        <p:spPr>
          <a:xfrm>
            <a:off x="2856001" y="2932491"/>
            <a:ext cx="393213" cy="355083"/>
          </a:xfrm>
          <a:prstGeom prst="rect">
            <a:avLst/>
          </a:prstGeom>
        </p:spPr>
      </p:pic>
    </p:spTree>
    <p:extLst>
      <p:ext uri="{BB962C8B-B14F-4D97-AF65-F5344CB8AC3E}">
        <p14:creationId xmlns:p14="http://schemas.microsoft.com/office/powerpoint/2010/main" val="48367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85875E-1D4A-4AA6-9532-A104AC296DC7}"/>
              </a:ext>
            </a:extLst>
          </p:cNvPr>
          <p:cNvSpPr>
            <a:spLocks noGrp="1"/>
          </p:cNvSpPr>
          <p:nvPr>
            <p:ph type="title"/>
          </p:nvPr>
        </p:nvSpPr>
        <p:spPr/>
        <p:txBody>
          <a:bodyPr/>
          <a:lstStyle/>
          <a:p>
            <a:r>
              <a:rPr lang="en-US" dirty="0">
                <a:solidFill>
                  <a:schemeClr val="tx2"/>
                </a:solidFill>
              </a:rPr>
              <a:t>Operationalize and manage models with ease</a:t>
            </a:r>
            <a:endParaRPr lang="en-IN" dirty="0">
              <a:solidFill>
                <a:schemeClr val="tx2"/>
              </a:solidFill>
            </a:endParaRPr>
          </a:p>
        </p:txBody>
      </p:sp>
      <p:sp>
        <p:nvSpPr>
          <p:cNvPr id="195" name="Rectangle 194">
            <a:extLst>
              <a:ext uri="{FF2B5EF4-FFF2-40B4-BE49-F238E27FC236}">
                <a16:creationId xmlns:a16="http://schemas.microsoft.com/office/drawing/2014/main" id="{1D92156C-946F-45EA-B85A-FE8B31A47EF7}"/>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Identify and promote your best models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Capture model telemetry </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Retrain models with APIs</a:t>
            </a:r>
          </a:p>
        </p:txBody>
      </p:sp>
      <p:sp>
        <p:nvSpPr>
          <p:cNvPr id="196" name="Rectangle 195">
            <a:extLst>
              <a:ext uri="{FF2B5EF4-FFF2-40B4-BE49-F238E27FC236}">
                <a16:creationId xmlns:a16="http://schemas.microsoft.com/office/drawing/2014/main" id="{3BA5AC39-3184-468A-8A72-0198322D84B8}"/>
              </a:ext>
            </a:extLst>
          </p:cNvPr>
          <p:cNvSpPr/>
          <p:nvPr/>
        </p:nvSpPr>
        <p:spPr bwMode="auto">
          <a:xfrm>
            <a:off x="8150035"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Deploy models anywhere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Scale out to containers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Infuse intelligence into the IoT edge</a:t>
            </a:r>
          </a:p>
        </p:txBody>
      </p:sp>
      <p:sp>
        <p:nvSpPr>
          <p:cNvPr id="197" name="Rectangle 196">
            <a:extLst>
              <a:ext uri="{FF2B5EF4-FFF2-40B4-BE49-F238E27FC236}">
                <a16:creationId xmlns:a16="http://schemas.microsoft.com/office/drawing/2014/main" id="{C84D0A43-95EA-464A-91C3-FBE97B569AA6}"/>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Build and deploy models in minutes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Iterate quickly on serverless infrastructure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Easily change environments</a:t>
            </a:r>
          </a:p>
        </p:txBody>
      </p:sp>
      <p:sp>
        <p:nvSpPr>
          <p:cNvPr id="198" name="Rectangle 197">
            <a:extLst>
              <a:ext uri="{FF2B5EF4-FFF2-40B4-BE49-F238E27FC236}">
                <a16:creationId xmlns:a16="http://schemas.microsoft.com/office/drawing/2014/main" id="{DFE2BBF3-59BA-41B0-B062-FBF4C339A7C6}"/>
              </a:ext>
            </a:extLst>
          </p:cNvPr>
          <p:cNvSpPr/>
          <p:nvPr/>
        </p:nvSpPr>
        <p:spPr bwMode="auto">
          <a:xfrm>
            <a:off x="4297823"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Proactively manage</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model performance</a:t>
            </a:r>
          </a:p>
        </p:txBody>
      </p:sp>
      <p:sp>
        <p:nvSpPr>
          <p:cNvPr id="199" name="Rectangle 198">
            <a:extLst>
              <a:ext uri="{FF2B5EF4-FFF2-40B4-BE49-F238E27FC236}">
                <a16:creationId xmlns:a16="http://schemas.microsoft.com/office/drawing/2014/main" id="{6F1DC5C9-E66D-4338-97C4-2F24B708AD28}"/>
              </a:ext>
            </a:extLst>
          </p:cNvPr>
          <p:cNvSpPr/>
          <p:nvPr/>
        </p:nvSpPr>
        <p:spPr bwMode="auto">
          <a:xfrm>
            <a:off x="8150035"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Deploy models</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closer to your data</a:t>
            </a:r>
          </a:p>
        </p:txBody>
      </p:sp>
      <p:sp>
        <p:nvSpPr>
          <p:cNvPr id="200" name="Rectangle 199">
            <a:extLst>
              <a:ext uri="{FF2B5EF4-FFF2-40B4-BE49-F238E27FC236}">
                <a16:creationId xmlns:a16="http://schemas.microsoft.com/office/drawing/2014/main" id="{C45A1D54-06AE-49CF-B6AA-5A4A59650AE7}"/>
              </a:ext>
            </a:extLst>
          </p:cNvPr>
          <p:cNvSpPr/>
          <p:nvPr/>
        </p:nvSpPr>
        <p:spPr bwMode="auto">
          <a:xfrm>
            <a:off x="445612"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Bring models</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to life quickly</a:t>
            </a:r>
          </a:p>
        </p:txBody>
      </p:sp>
      <p:sp>
        <p:nvSpPr>
          <p:cNvPr id="201" name="Oval 200">
            <a:extLst>
              <a:ext uri="{FF2B5EF4-FFF2-40B4-BE49-F238E27FC236}">
                <a16:creationId xmlns:a16="http://schemas.microsoft.com/office/drawing/2014/main" id="{C9112242-B335-4731-9581-756629DE3429}"/>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Oval 201">
            <a:extLst>
              <a:ext uri="{FF2B5EF4-FFF2-40B4-BE49-F238E27FC236}">
                <a16:creationId xmlns:a16="http://schemas.microsoft.com/office/drawing/2014/main" id="{32C65E12-6770-4DD3-BA70-03419C2147E4}"/>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3" name="Oval 202">
            <a:extLst>
              <a:ext uri="{FF2B5EF4-FFF2-40B4-BE49-F238E27FC236}">
                <a16:creationId xmlns:a16="http://schemas.microsoft.com/office/drawing/2014/main" id="{EB2F9684-48AB-4D85-916C-BFE66AAAFFBF}"/>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4" name="create" title="Icon of a pencil with an arrow around it pointing counterclockwise">
            <a:extLst>
              <a:ext uri="{FF2B5EF4-FFF2-40B4-BE49-F238E27FC236}">
                <a16:creationId xmlns:a16="http://schemas.microsoft.com/office/drawing/2014/main" id="{2A0014C7-72DC-4D2C-9B19-6F8D8DF72AF4}"/>
              </a:ext>
            </a:extLst>
          </p:cNvPr>
          <p:cNvSpPr>
            <a:spLocks noChangeAspect="1" noEditPoints="1"/>
          </p:cNvSpPr>
          <p:nvPr/>
        </p:nvSpPr>
        <p:spPr bwMode="auto">
          <a:xfrm>
            <a:off x="3391812" y="4767470"/>
            <a:ext cx="431434" cy="422556"/>
          </a:xfrm>
          <a:custGeom>
            <a:avLst/>
            <a:gdLst>
              <a:gd name="T0" fmla="*/ 0 w 354"/>
              <a:gd name="T1" fmla="*/ 174 h 348"/>
              <a:gd name="T2" fmla="*/ 177 w 354"/>
              <a:gd name="T3" fmla="*/ 0 h 348"/>
              <a:gd name="T4" fmla="*/ 354 w 354"/>
              <a:gd name="T5" fmla="*/ 174 h 348"/>
              <a:gd name="T6" fmla="*/ 177 w 354"/>
              <a:gd name="T7" fmla="*/ 348 h 348"/>
              <a:gd name="T8" fmla="*/ 18 w 354"/>
              <a:gd name="T9" fmla="*/ 252 h 348"/>
              <a:gd name="T10" fmla="*/ 60 w 354"/>
              <a:gd name="T11" fmla="*/ 265 h 348"/>
              <a:gd name="T12" fmla="*/ 18 w 354"/>
              <a:gd name="T13" fmla="*/ 252 h 348"/>
              <a:gd name="T14" fmla="*/ 6 w 354"/>
              <a:gd name="T15" fmla="*/ 294 h 348"/>
              <a:gd name="T16" fmla="*/ 263 w 354"/>
              <a:gd name="T17" fmla="*/ 22 h 348"/>
              <a:gd name="T18" fmla="*/ 161 w 354"/>
              <a:gd name="T19" fmla="*/ 121 h 348"/>
              <a:gd name="T20" fmla="*/ 120 w 354"/>
              <a:gd name="T21" fmla="*/ 234 h 348"/>
              <a:gd name="T22" fmla="*/ 237 w 354"/>
              <a:gd name="T23" fmla="*/ 194 h 348"/>
              <a:gd name="T24" fmla="*/ 336 w 354"/>
              <a:gd name="T25" fmla="*/ 97 h 348"/>
              <a:gd name="T26" fmla="*/ 161 w 354"/>
              <a:gd name="T27" fmla="*/ 121 h 348"/>
              <a:gd name="T28" fmla="*/ 217 w 354"/>
              <a:gd name="T29" fmla="*/ 140 h 348"/>
              <a:gd name="T30" fmla="*/ 304 w 354"/>
              <a:gd name="T31" fmla="*/ 52 h 348"/>
              <a:gd name="T32" fmla="*/ 236 w 354"/>
              <a:gd name="T33" fmla="*/ 194 h 348"/>
              <a:gd name="T34" fmla="*/ 217 w 354"/>
              <a:gd name="T35" fmla="*/ 140 h 348"/>
              <a:gd name="T36" fmla="*/ 138 w 354"/>
              <a:gd name="T37" fmla="*/ 184 h 348"/>
              <a:gd name="T38" fmla="*/ 171 w 354"/>
              <a:gd name="T39" fmla="*/ 21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48">
                <a:moveTo>
                  <a:pt x="0" y="174"/>
                </a:moveTo>
                <a:cubicBezTo>
                  <a:pt x="0" y="78"/>
                  <a:pt x="79" y="0"/>
                  <a:pt x="177" y="0"/>
                </a:cubicBezTo>
                <a:cubicBezTo>
                  <a:pt x="275" y="0"/>
                  <a:pt x="354" y="78"/>
                  <a:pt x="354" y="174"/>
                </a:cubicBezTo>
                <a:cubicBezTo>
                  <a:pt x="354" y="271"/>
                  <a:pt x="275" y="348"/>
                  <a:pt x="177" y="348"/>
                </a:cubicBezTo>
                <a:cubicBezTo>
                  <a:pt x="108" y="348"/>
                  <a:pt x="47" y="309"/>
                  <a:pt x="18" y="252"/>
                </a:cubicBezTo>
                <a:moveTo>
                  <a:pt x="60" y="265"/>
                </a:moveTo>
                <a:cubicBezTo>
                  <a:pt x="18" y="252"/>
                  <a:pt x="18" y="252"/>
                  <a:pt x="18" y="252"/>
                </a:cubicBezTo>
                <a:cubicBezTo>
                  <a:pt x="6" y="294"/>
                  <a:pt x="6" y="294"/>
                  <a:pt x="6" y="294"/>
                </a:cubicBezTo>
                <a:moveTo>
                  <a:pt x="263" y="22"/>
                </a:moveTo>
                <a:cubicBezTo>
                  <a:pt x="161" y="121"/>
                  <a:pt x="161" y="121"/>
                  <a:pt x="161" y="121"/>
                </a:cubicBezTo>
                <a:cubicBezTo>
                  <a:pt x="120" y="234"/>
                  <a:pt x="120" y="234"/>
                  <a:pt x="120" y="234"/>
                </a:cubicBezTo>
                <a:cubicBezTo>
                  <a:pt x="237" y="194"/>
                  <a:pt x="237" y="194"/>
                  <a:pt x="237" y="194"/>
                </a:cubicBezTo>
                <a:cubicBezTo>
                  <a:pt x="336" y="97"/>
                  <a:pt x="336" y="97"/>
                  <a:pt x="336" y="97"/>
                </a:cubicBezTo>
                <a:moveTo>
                  <a:pt x="161" y="121"/>
                </a:moveTo>
                <a:cubicBezTo>
                  <a:pt x="217" y="140"/>
                  <a:pt x="217" y="140"/>
                  <a:pt x="217" y="140"/>
                </a:cubicBezTo>
                <a:cubicBezTo>
                  <a:pt x="304" y="52"/>
                  <a:pt x="304" y="52"/>
                  <a:pt x="304" y="52"/>
                </a:cubicBezTo>
                <a:moveTo>
                  <a:pt x="236" y="194"/>
                </a:moveTo>
                <a:cubicBezTo>
                  <a:pt x="217" y="140"/>
                  <a:pt x="217" y="140"/>
                  <a:pt x="217" y="140"/>
                </a:cubicBezTo>
                <a:moveTo>
                  <a:pt x="138" y="184"/>
                </a:moveTo>
                <a:cubicBezTo>
                  <a:pt x="171" y="217"/>
                  <a:pt x="171" y="217"/>
                  <a:pt x="171" y="217"/>
                </a:cubicBezTo>
              </a:path>
            </a:pathLst>
          </a:custGeom>
          <a:noFill/>
          <a:ln w="19050" cap="sq">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05" name="Touchscreen" title="Icon of a closed hand with one finger touching a screen">
            <a:extLst>
              <a:ext uri="{FF2B5EF4-FFF2-40B4-BE49-F238E27FC236}">
                <a16:creationId xmlns:a16="http://schemas.microsoft.com/office/drawing/2014/main" id="{AEDBECF4-811B-40F8-93FD-97E18081D170}"/>
              </a:ext>
            </a:extLst>
          </p:cNvPr>
          <p:cNvSpPr>
            <a:spLocks noChangeAspect="1" noEditPoints="1"/>
          </p:cNvSpPr>
          <p:nvPr/>
        </p:nvSpPr>
        <p:spPr bwMode="auto">
          <a:xfrm>
            <a:off x="7268339" y="4801335"/>
            <a:ext cx="378442" cy="354826"/>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06" name="globe_6" title="Icon of a monitor in front of a sphere made of lines">
            <a:extLst>
              <a:ext uri="{FF2B5EF4-FFF2-40B4-BE49-F238E27FC236}">
                <a16:creationId xmlns:a16="http://schemas.microsoft.com/office/drawing/2014/main" id="{B2E2514B-3FEC-4CB9-93B0-F15C5039A5B0}"/>
              </a:ext>
            </a:extLst>
          </p:cNvPr>
          <p:cNvSpPr>
            <a:spLocks noChangeAspect="1" noEditPoints="1"/>
          </p:cNvSpPr>
          <p:nvPr/>
        </p:nvSpPr>
        <p:spPr bwMode="auto">
          <a:xfrm>
            <a:off x="11117020" y="4772544"/>
            <a:ext cx="384976" cy="412408"/>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34" name="Rectangle: Rounded Corners 833">
            <a:extLst>
              <a:ext uri="{FF2B5EF4-FFF2-40B4-BE49-F238E27FC236}">
                <a16:creationId xmlns:a16="http://schemas.microsoft.com/office/drawing/2014/main" id="{98EFAEBD-5606-45DF-9568-5FAEC029327F}"/>
              </a:ext>
            </a:extLst>
          </p:cNvPr>
          <p:cNvSpPr/>
          <p:nvPr/>
        </p:nvSpPr>
        <p:spPr bwMode="auto">
          <a:xfrm>
            <a:off x="858328"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Train and evaluate models</a:t>
            </a:r>
          </a:p>
        </p:txBody>
      </p:sp>
      <p:sp>
        <p:nvSpPr>
          <p:cNvPr id="835" name="Oval 834">
            <a:extLst>
              <a:ext uri="{FF2B5EF4-FFF2-40B4-BE49-F238E27FC236}">
                <a16:creationId xmlns:a16="http://schemas.microsoft.com/office/drawing/2014/main" id="{BA4950B1-E702-40E7-9A7E-19A806EB8F64}"/>
              </a:ext>
            </a:extLst>
          </p:cNvPr>
          <p:cNvSpPr/>
          <p:nvPr/>
        </p:nvSpPr>
        <p:spPr bwMode="auto">
          <a:xfrm>
            <a:off x="272587"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836" name="TextBox 835">
            <a:extLst>
              <a:ext uri="{FF2B5EF4-FFF2-40B4-BE49-F238E27FC236}">
                <a16:creationId xmlns:a16="http://schemas.microsoft.com/office/drawing/2014/main" id="{A06B25A2-8FBF-4325-8B42-199DA0E7088D}"/>
              </a:ext>
            </a:extLst>
          </p:cNvPr>
          <p:cNvSpPr txBox="1"/>
          <p:nvPr/>
        </p:nvSpPr>
        <p:spPr>
          <a:xfrm>
            <a:off x="495734" y="1950818"/>
            <a:ext cx="695885"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a:t>
            </a:r>
            <a:r>
              <a:rPr kumimoji="0" lang="en-US" sz="800" b="0" i="0" u="none" strike="noStrike" kern="0" cap="none" spc="0" normalizeH="0" baseline="0" noProof="0" dirty="0" err="1">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databricks</a:t>
            </a:r>
            <a:endPar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cxnSp>
        <p:nvCxnSpPr>
          <p:cNvPr id="837" name="Straight Arrow Connector 836">
            <a:extLst>
              <a:ext uri="{FF2B5EF4-FFF2-40B4-BE49-F238E27FC236}">
                <a16:creationId xmlns:a16="http://schemas.microsoft.com/office/drawing/2014/main" id="{B933AE64-94AA-4EA1-9900-894018F5BDA7}"/>
              </a:ext>
            </a:extLst>
          </p:cNvPr>
          <p:cNvCxnSpPr>
            <a:cxnSpLocks/>
          </p:cNvCxnSpPr>
          <p:nvPr/>
        </p:nvCxnSpPr>
        <p:spPr>
          <a:xfrm>
            <a:off x="3667368" y="2906485"/>
            <a:ext cx="1079416" cy="0"/>
          </a:xfrm>
          <a:prstGeom prst="straightConnector1">
            <a:avLst/>
          </a:prstGeom>
          <a:ln w="1905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839" name="Rectangle: Rounded Corners 838">
            <a:extLst>
              <a:ext uri="{FF2B5EF4-FFF2-40B4-BE49-F238E27FC236}">
                <a16:creationId xmlns:a16="http://schemas.microsoft.com/office/drawing/2014/main" id="{799DC947-51DD-477E-B102-147FE0CA0ECC}"/>
              </a:ext>
            </a:extLst>
          </p:cNvPr>
          <p:cNvSpPr/>
          <p:nvPr/>
        </p:nvSpPr>
        <p:spPr bwMode="auto">
          <a:xfrm>
            <a:off x="4884625"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Model MGMT, experimentation,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and run history</a:t>
            </a:r>
          </a:p>
        </p:txBody>
      </p:sp>
      <p:sp>
        <p:nvSpPr>
          <p:cNvPr id="840" name="Oval 839">
            <a:extLst>
              <a:ext uri="{FF2B5EF4-FFF2-40B4-BE49-F238E27FC236}">
                <a16:creationId xmlns:a16="http://schemas.microsoft.com/office/drawing/2014/main" id="{0DE5688E-F5B5-4680-AE19-AEAD153AC353}"/>
              </a:ext>
            </a:extLst>
          </p:cNvPr>
          <p:cNvSpPr/>
          <p:nvPr/>
        </p:nvSpPr>
        <p:spPr bwMode="auto">
          <a:xfrm>
            <a:off x="4293739"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841" name="TextBox 840">
            <a:extLst>
              <a:ext uri="{FF2B5EF4-FFF2-40B4-BE49-F238E27FC236}">
                <a16:creationId xmlns:a16="http://schemas.microsoft.com/office/drawing/2014/main" id="{C3AFBB5D-A7C4-44F8-A75E-5A6E66D1A0E6}"/>
              </a:ext>
            </a:extLst>
          </p:cNvPr>
          <p:cNvSpPr txBox="1"/>
          <p:nvPr/>
        </p:nvSpPr>
        <p:spPr>
          <a:xfrm>
            <a:off x="4469766" y="1950818"/>
            <a:ext cx="790124"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a:t>
            </a:r>
            <a:b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b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services</a:t>
            </a:r>
          </a:p>
        </p:txBody>
      </p:sp>
      <p:sp>
        <p:nvSpPr>
          <p:cNvPr id="842" name="Rectangle: Rounded Corners 841">
            <a:extLst>
              <a:ext uri="{FF2B5EF4-FFF2-40B4-BE49-F238E27FC236}">
                <a16:creationId xmlns:a16="http://schemas.microsoft.com/office/drawing/2014/main" id="{61103B34-1586-4FC4-AC3D-3764B59AF891}"/>
              </a:ext>
            </a:extLst>
          </p:cNvPr>
          <p:cNvSpPr/>
          <p:nvPr/>
        </p:nvSpPr>
        <p:spPr bwMode="auto">
          <a:xfrm>
            <a:off x="8777196" y="1909229"/>
            <a:ext cx="2685056" cy="1177516"/>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Containers</a:t>
            </a:r>
          </a:p>
        </p:txBody>
      </p:sp>
      <p:sp>
        <p:nvSpPr>
          <p:cNvPr id="843" name="Oval 842">
            <a:extLst>
              <a:ext uri="{FF2B5EF4-FFF2-40B4-BE49-F238E27FC236}">
                <a16:creationId xmlns:a16="http://schemas.microsoft.com/office/drawing/2014/main" id="{168F94F9-6E3B-4D03-8DD5-E87D18A1798E}"/>
              </a:ext>
            </a:extLst>
          </p:cNvPr>
          <p:cNvSpPr/>
          <p:nvPr/>
        </p:nvSpPr>
        <p:spPr bwMode="auto">
          <a:xfrm>
            <a:off x="8320035"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844" name="TextBox 843">
            <a:extLst>
              <a:ext uri="{FF2B5EF4-FFF2-40B4-BE49-F238E27FC236}">
                <a16:creationId xmlns:a16="http://schemas.microsoft.com/office/drawing/2014/main" id="{39E50F5D-A133-43CC-A1FD-4EFF8C3D5088}"/>
              </a:ext>
            </a:extLst>
          </p:cNvPr>
          <p:cNvSpPr txBox="1"/>
          <p:nvPr/>
        </p:nvSpPr>
        <p:spPr>
          <a:xfrm>
            <a:off x="8455998" y="2042183"/>
            <a:ext cx="870253" cy="12311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AKS</a:t>
            </a:r>
          </a:p>
        </p:txBody>
      </p:sp>
      <p:grpSp>
        <p:nvGrpSpPr>
          <p:cNvPr id="1048" name="Group 1047">
            <a:extLst>
              <a:ext uri="{FF2B5EF4-FFF2-40B4-BE49-F238E27FC236}">
                <a16:creationId xmlns:a16="http://schemas.microsoft.com/office/drawing/2014/main" id="{C0229096-AAC9-400D-AB9B-B7F41087F7BD}"/>
              </a:ext>
            </a:extLst>
          </p:cNvPr>
          <p:cNvGrpSpPr/>
          <p:nvPr/>
        </p:nvGrpSpPr>
        <p:grpSpPr>
          <a:xfrm>
            <a:off x="1433284" y="2279190"/>
            <a:ext cx="1535144" cy="1163410"/>
            <a:chOff x="4991892" y="3411597"/>
            <a:chExt cx="2122860" cy="1608811"/>
          </a:xfrm>
        </p:grpSpPr>
        <p:sp>
          <p:nvSpPr>
            <p:cNvPr id="1049" name="Freeform: Shape 1048">
              <a:extLst>
                <a:ext uri="{FF2B5EF4-FFF2-40B4-BE49-F238E27FC236}">
                  <a16:creationId xmlns:a16="http://schemas.microsoft.com/office/drawing/2014/main" id="{928D200B-0306-4AA2-A585-7AA34E17ECB7}"/>
                </a:ext>
              </a:extLst>
            </p:cNvPr>
            <p:cNvSpPr/>
            <p:nvPr/>
          </p:nvSpPr>
          <p:spPr bwMode="auto">
            <a:xfrm>
              <a:off x="5004720" y="3411597"/>
              <a:ext cx="514178" cy="127087"/>
            </a:xfrm>
            <a:custGeom>
              <a:avLst/>
              <a:gdLst>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4280" h="616501">
                  <a:moveTo>
                    <a:pt x="0" y="591101"/>
                  </a:moveTo>
                  <a:lnTo>
                    <a:pt x="330200" y="80561"/>
                  </a:lnTo>
                  <a:cubicBezTo>
                    <a:pt x="385445" y="-6646"/>
                    <a:pt x="455930" y="-2412"/>
                    <a:pt x="535940" y="1821"/>
                  </a:cubicBezTo>
                  <a:lnTo>
                    <a:pt x="2011680" y="1821"/>
                  </a:lnTo>
                  <a:cubicBezTo>
                    <a:pt x="2083435" y="5208"/>
                    <a:pt x="2107565" y="27644"/>
                    <a:pt x="2141220" y="80561"/>
                  </a:cubicBezTo>
                  <a:lnTo>
                    <a:pt x="2494280" y="616501"/>
                  </a:lnTo>
                </a:path>
              </a:pathLst>
            </a:cu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50" name="Group 1049">
              <a:extLst>
                <a:ext uri="{FF2B5EF4-FFF2-40B4-BE49-F238E27FC236}">
                  <a16:creationId xmlns:a16="http://schemas.microsoft.com/office/drawing/2014/main" id="{28C968AB-E276-46B8-A425-3C43821450D0}"/>
                </a:ext>
              </a:extLst>
            </p:cNvPr>
            <p:cNvGrpSpPr/>
            <p:nvPr/>
          </p:nvGrpSpPr>
          <p:grpSpPr>
            <a:xfrm>
              <a:off x="4991892" y="3526133"/>
              <a:ext cx="534075" cy="138231"/>
              <a:chOff x="4991892" y="3516708"/>
              <a:chExt cx="534075" cy="138231"/>
            </a:xfrm>
          </p:grpSpPr>
          <p:sp>
            <p:nvSpPr>
              <p:cNvPr id="1113" name="Rectangle: Rounded Corners 1112">
                <a:extLst>
                  <a:ext uri="{FF2B5EF4-FFF2-40B4-BE49-F238E27FC236}">
                    <a16:creationId xmlns:a16="http://schemas.microsoft.com/office/drawing/2014/main" id="{B3EB29F6-D7FF-405F-8D6D-964ACB72D60B}"/>
                  </a:ext>
                </a:extLst>
              </p:cNvPr>
              <p:cNvSpPr/>
              <p:nvPr/>
            </p:nvSpPr>
            <p:spPr bwMode="auto">
              <a:xfrm>
                <a:off x="4991892" y="3516708"/>
                <a:ext cx="534075" cy="138231"/>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114" name="Oval 1113">
                <a:extLst>
                  <a:ext uri="{FF2B5EF4-FFF2-40B4-BE49-F238E27FC236}">
                    <a16:creationId xmlns:a16="http://schemas.microsoft.com/office/drawing/2014/main" id="{60A36863-9E2E-42EC-95B5-C062671CE624}"/>
                  </a:ext>
                </a:extLst>
              </p:cNvPr>
              <p:cNvSpPr/>
              <p:nvPr/>
            </p:nvSpPr>
            <p:spPr bwMode="auto">
              <a:xfrm>
                <a:off x="5038362" y="3566450"/>
                <a:ext cx="46077" cy="46077"/>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1051" name="Group 1050">
              <a:extLst>
                <a:ext uri="{FF2B5EF4-FFF2-40B4-BE49-F238E27FC236}">
                  <a16:creationId xmlns:a16="http://schemas.microsoft.com/office/drawing/2014/main" id="{AC2ACEE4-D25E-4D31-A93A-102F131CEE20}"/>
                </a:ext>
              </a:extLst>
            </p:cNvPr>
            <p:cNvGrpSpPr/>
            <p:nvPr/>
          </p:nvGrpSpPr>
          <p:grpSpPr>
            <a:xfrm>
              <a:off x="4991892" y="3664364"/>
              <a:ext cx="534075" cy="138231"/>
              <a:chOff x="1459231" y="2186940"/>
              <a:chExt cx="2590800" cy="670560"/>
            </a:xfrm>
          </p:grpSpPr>
          <p:sp>
            <p:nvSpPr>
              <p:cNvPr id="1111" name="Rectangle: Rounded Corners 1110">
                <a:extLst>
                  <a:ext uri="{FF2B5EF4-FFF2-40B4-BE49-F238E27FC236}">
                    <a16:creationId xmlns:a16="http://schemas.microsoft.com/office/drawing/2014/main" id="{92044DF4-A0FD-4158-A62D-34B6D8043B2F}"/>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112" name="Oval 1111">
                <a:extLst>
                  <a:ext uri="{FF2B5EF4-FFF2-40B4-BE49-F238E27FC236}">
                    <a16:creationId xmlns:a16="http://schemas.microsoft.com/office/drawing/2014/main" id="{6AC81607-91CD-4C08-99FF-EFABC4F8BD52}"/>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1052" name="Group 1051">
              <a:extLst>
                <a:ext uri="{FF2B5EF4-FFF2-40B4-BE49-F238E27FC236}">
                  <a16:creationId xmlns:a16="http://schemas.microsoft.com/office/drawing/2014/main" id="{E3915E7C-077A-41F1-A12C-DD2DDCF9F467}"/>
                </a:ext>
              </a:extLst>
            </p:cNvPr>
            <p:cNvGrpSpPr/>
            <p:nvPr/>
          </p:nvGrpSpPr>
          <p:grpSpPr>
            <a:xfrm>
              <a:off x="4991892" y="3802595"/>
              <a:ext cx="534075" cy="138231"/>
              <a:chOff x="1459231" y="2186940"/>
              <a:chExt cx="2590800" cy="670560"/>
            </a:xfrm>
          </p:grpSpPr>
          <p:sp>
            <p:nvSpPr>
              <p:cNvPr id="1109" name="Rectangle: Rounded Corners 1108">
                <a:extLst>
                  <a:ext uri="{FF2B5EF4-FFF2-40B4-BE49-F238E27FC236}">
                    <a16:creationId xmlns:a16="http://schemas.microsoft.com/office/drawing/2014/main" id="{F0D760F6-47E3-4A7E-B729-EB1F1BD6B0CF}"/>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110" name="Oval 1109">
                <a:extLst>
                  <a:ext uri="{FF2B5EF4-FFF2-40B4-BE49-F238E27FC236}">
                    <a16:creationId xmlns:a16="http://schemas.microsoft.com/office/drawing/2014/main" id="{72F10FB8-76E1-47C7-AB8C-0780D4D7CABC}"/>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1053" name="Arrow: Bent 1052">
              <a:extLst>
                <a:ext uri="{FF2B5EF4-FFF2-40B4-BE49-F238E27FC236}">
                  <a16:creationId xmlns:a16="http://schemas.microsoft.com/office/drawing/2014/main" id="{757EBF90-6B56-4213-9EAE-995962BD893E}"/>
                </a:ext>
              </a:extLst>
            </p:cNvPr>
            <p:cNvSpPr/>
            <p:nvPr/>
          </p:nvSpPr>
          <p:spPr bwMode="auto">
            <a:xfrm rot="16200000">
              <a:off x="5266977" y="3980585"/>
              <a:ext cx="259319" cy="392595"/>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4" name="Arrow: Chevron 1053">
              <a:extLst>
                <a:ext uri="{FF2B5EF4-FFF2-40B4-BE49-F238E27FC236}">
                  <a16:creationId xmlns:a16="http://schemas.microsoft.com/office/drawing/2014/main" id="{80FCC1E0-7B9D-448A-A7E9-B3B16D34D144}"/>
                </a:ext>
              </a:extLst>
            </p:cNvPr>
            <p:cNvSpPr/>
            <p:nvPr/>
          </p:nvSpPr>
          <p:spPr bwMode="auto">
            <a:xfrm>
              <a:off x="5557899" y="4260419"/>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55" name="Arrow: Bent 1054">
              <a:extLst>
                <a:ext uri="{FF2B5EF4-FFF2-40B4-BE49-F238E27FC236}">
                  <a16:creationId xmlns:a16="http://schemas.microsoft.com/office/drawing/2014/main" id="{6D08DD9B-DFA5-4BC8-8F5E-CFA2ACEB2857}"/>
                </a:ext>
              </a:extLst>
            </p:cNvPr>
            <p:cNvSpPr/>
            <p:nvPr/>
          </p:nvSpPr>
          <p:spPr bwMode="auto">
            <a:xfrm rot="16200000">
              <a:off x="6318294" y="4577245"/>
              <a:ext cx="193190" cy="504422"/>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6" name="Arrow: Chevron 1055">
              <a:extLst>
                <a:ext uri="{FF2B5EF4-FFF2-40B4-BE49-F238E27FC236}">
                  <a16:creationId xmlns:a16="http://schemas.microsoft.com/office/drawing/2014/main" id="{F9EEC499-D484-4070-9F86-B2A446FB6318}"/>
                </a:ext>
              </a:extLst>
            </p:cNvPr>
            <p:cNvSpPr/>
            <p:nvPr/>
          </p:nvSpPr>
          <p:spPr bwMode="auto">
            <a:xfrm>
              <a:off x="6645551" y="4879508"/>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57" name="Group 1056">
              <a:extLst>
                <a:ext uri="{FF2B5EF4-FFF2-40B4-BE49-F238E27FC236}">
                  <a16:creationId xmlns:a16="http://schemas.microsoft.com/office/drawing/2014/main" id="{D8C39B14-486B-4AB8-99E3-81CD22A14F87}"/>
                </a:ext>
              </a:extLst>
            </p:cNvPr>
            <p:cNvGrpSpPr/>
            <p:nvPr/>
          </p:nvGrpSpPr>
          <p:grpSpPr>
            <a:xfrm rot="10800000">
              <a:off x="5600975" y="3636805"/>
              <a:ext cx="1342747" cy="816358"/>
              <a:chOff x="4939582" y="2502666"/>
              <a:chExt cx="1609732" cy="1044386"/>
            </a:xfrm>
          </p:grpSpPr>
          <p:sp>
            <p:nvSpPr>
              <p:cNvPr id="1107" name="Arrow: Bent 1106">
                <a:extLst>
                  <a:ext uri="{FF2B5EF4-FFF2-40B4-BE49-F238E27FC236}">
                    <a16:creationId xmlns:a16="http://schemas.microsoft.com/office/drawing/2014/main" id="{9BDE664F-F2B4-43CB-B66B-3A9BACEDF42B}"/>
                  </a:ext>
                </a:extLst>
              </p:cNvPr>
              <p:cNvSpPr/>
              <p:nvPr/>
            </p:nvSpPr>
            <p:spPr bwMode="auto">
              <a:xfrm rot="16200000">
                <a:off x="5242585" y="2199663"/>
                <a:ext cx="994912" cy="1600918"/>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08" name="Arrow: Chevron 1107">
                <a:extLst>
                  <a:ext uri="{FF2B5EF4-FFF2-40B4-BE49-F238E27FC236}">
                    <a16:creationId xmlns:a16="http://schemas.microsoft.com/office/drawing/2014/main" id="{D5484B2A-2623-4AAF-8E47-883ABBCCD3C3}"/>
                  </a:ext>
                </a:extLst>
              </p:cNvPr>
              <p:cNvSpPr/>
              <p:nvPr/>
            </p:nvSpPr>
            <p:spPr bwMode="auto">
              <a:xfrm>
                <a:off x="6503595" y="3448992"/>
                <a:ext cx="45719" cy="98060"/>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1058" name="Group 1057">
              <a:extLst>
                <a:ext uri="{FF2B5EF4-FFF2-40B4-BE49-F238E27FC236}">
                  <a16:creationId xmlns:a16="http://schemas.microsoft.com/office/drawing/2014/main" id="{246C5390-FB4E-4FF2-823A-435E4B00CF8C}"/>
                </a:ext>
              </a:extLst>
            </p:cNvPr>
            <p:cNvGrpSpPr/>
            <p:nvPr/>
          </p:nvGrpSpPr>
          <p:grpSpPr>
            <a:xfrm>
              <a:off x="6773544" y="4510570"/>
              <a:ext cx="341208" cy="509838"/>
              <a:chOff x="16928640" y="5794182"/>
              <a:chExt cx="333504" cy="498326"/>
            </a:xfrm>
          </p:grpSpPr>
          <p:sp>
            <p:nvSpPr>
              <p:cNvPr id="1101" name="Freeform: Shape 1100">
                <a:extLst>
                  <a:ext uri="{FF2B5EF4-FFF2-40B4-BE49-F238E27FC236}">
                    <a16:creationId xmlns:a16="http://schemas.microsoft.com/office/drawing/2014/main" id="{2813D9E9-4C20-4CB7-BAE0-3ECF8D842182}"/>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Semilight"/>
                  <a:ea typeface="+mn-ea"/>
                  <a:cs typeface="+mn-cs"/>
                </a:endParaRPr>
              </a:p>
            </p:txBody>
          </p:sp>
          <p:cxnSp>
            <p:nvCxnSpPr>
              <p:cNvPr id="1102" name="Straight Connector 1101">
                <a:extLst>
                  <a:ext uri="{FF2B5EF4-FFF2-40B4-BE49-F238E27FC236}">
                    <a16:creationId xmlns:a16="http://schemas.microsoft.com/office/drawing/2014/main" id="{FA8D7EB4-2980-478E-8C9E-4DC19BDF9FA6}"/>
                  </a:ext>
                </a:extLst>
              </p:cNvPr>
              <p:cNvCxnSpPr/>
              <p:nvPr/>
            </p:nvCxnSpPr>
            <p:spPr>
              <a:xfrm>
                <a:off x="17027338" y="6179152"/>
                <a:ext cx="142110" cy="0"/>
              </a:xfrm>
              <a:prstGeom prst="line">
                <a:avLst/>
              </a:prstGeom>
              <a:noFill/>
              <a:ln w="19050" cap="rnd" cmpd="sng" algn="ctr">
                <a:solidFill>
                  <a:schemeClr val="tx1"/>
                </a:solidFill>
                <a:prstDash val="solid"/>
                <a:headEnd type="none" w="med" len="med"/>
                <a:tailEnd type="none" w="med" len="med"/>
              </a:ln>
              <a:effectLst/>
            </p:spPr>
          </p:cxnSp>
          <p:cxnSp>
            <p:nvCxnSpPr>
              <p:cNvPr id="1103" name="Straight Connector 1102">
                <a:extLst>
                  <a:ext uri="{FF2B5EF4-FFF2-40B4-BE49-F238E27FC236}">
                    <a16:creationId xmlns:a16="http://schemas.microsoft.com/office/drawing/2014/main" id="{556BAD13-B487-4EE3-80F2-A318C9B8B787}"/>
                  </a:ext>
                </a:extLst>
              </p:cNvPr>
              <p:cNvCxnSpPr/>
              <p:nvPr/>
            </p:nvCxnSpPr>
            <p:spPr>
              <a:xfrm>
                <a:off x="17027338" y="6218937"/>
                <a:ext cx="142110" cy="0"/>
              </a:xfrm>
              <a:prstGeom prst="line">
                <a:avLst/>
              </a:prstGeom>
              <a:noFill/>
              <a:ln w="19050" cap="rnd" cmpd="sng" algn="ctr">
                <a:solidFill>
                  <a:schemeClr val="tx1"/>
                </a:solidFill>
                <a:prstDash val="solid"/>
                <a:headEnd type="none" w="med" len="med"/>
                <a:tailEnd type="none" w="med" len="med"/>
              </a:ln>
              <a:effectLst/>
            </p:spPr>
          </p:cxnSp>
          <p:cxnSp>
            <p:nvCxnSpPr>
              <p:cNvPr id="1104" name="Straight Connector 1103">
                <a:extLst>
                  <a:ext uri="{FF2B5EF4-FFF2-40B4-BE49-F238E27FC236}">
                    <a16:creationId xmlns:a16="http://schemas.microsoft.com/office/drawing/2014/main" id="{6696A62E-0A1B-4215-9BC3-9BC7CB890136}"/>
                  </a:ext>
                </a:extLst>
              </p:cNvPr>
              <p:cNvCxnSpPr/>
              <p:nvPr/>
            </p:nvCxnSpPr>
            <p:spPr>
              <a:xfrm>
                <a:off x="17027338" y="6255640"/>
                <a:ext cx="142110" cy="0"/>
              </a:xfrm>
              <a:prstGeom prst="line">
                <a:avLst/>
              </a:prstGeom>
              <a:noFill/>
              <a:ln w="19050" cap="rnd" cmpd="sng" algn="ctr">
                <a:solidFill>
                  <a:schemeClr val="tx1"/>
                </a:solidFill>
                <a:prstDash val="solid"/>
                <a:headEnd type="none" w="med" len="med"/>
                <a:tailEnd type="none" w="med" len="med"/>
              </a:ln>
              <a:effectLst/>
            </p:spPr>
          </p:cxnSp>
          <p:cxnSp>
            <p:nvCxnSpPr>
              <p:cNvPr id="1105" name="Straight Connector 1104">
                <a:extLst>
                  <a:ext uri="{FF2B5EF4-FFF2-40B4-BE49-F238E27FC236}">
                    <a16:creationId xmlns:a16="http://schemas.microsoft.com/office/drawing/2014/main" id="{00AA5AED-038B-419C-849E-8F2D60A58ED4}"/>
                  </a:ext>
                </a:extLst>
              </p:cNvPr>
              <p:cNvCxnSpPr/>
              <p:nvPr/>
            </p:nvCxnSpPr>
            <p:spPr>
              <a:xfrm>
                <a:off x="17070997" y="6292508"/>
                <a:ext cx="54790" cy="0"/>
              </a:xfrm>
              <a:prstGeom prst="line">
                <a:avLst/>
              </a:prstGeom>
              <a:noFill/>
              <a:ln w="19050" cap="rnd" cmpd="sng" algn="ctr">
                <a:solidFill>
                  <a:schemeClr val="tx1"/>
                </a:solidFill>
                <a:prstDash val="solid"/>
                <a:headEnd type="none" w="med" len="med"/>
                <a:tailEnd type="none" w="med" len="med"/>
              </a:ln>
              <a:effectLst/>
            </p:spPr>
          </p:cxnSp>
          <p:sp>
            <p:nvSpPr>
              <p:cNvPr id="1106" name="Freeform: Shape 1105">
                <a:extLst>
                  <a:ext uri="{FF2B5EF4-FFF2-40B4-BE49-F238E27FC236}">
                    <a16:creationId xmlns:a16="http://schemas.microsoft.com/office/drawing/2014/main" id="{31CBCBD9-ECFB-4EC0-A122-D520B8B6C6BA}"/>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59" name="Group 1058">
              <a:extLst>
                <a:ext uri="{FF2B5EF4-FFF2-40B4-BE49-F238E27FC236}">
                  <a16:creationId xmlns:a16="http://schemas.microsoft.com/office/drawing/2014/main" id="{21E58C00-89C0-406A-98E6-0C0FD6A804B6}"/>
                </a:ext>
              </a:extLst>
            </p:cNvPr>
            <p:cNvGrpSpPr/>
            <p:nvPr/>
          </p:nvGrpSpPr>
          <p:grpSpPr>
            <a:xfrm>
              <a:off x="5681754" y="3938906"/>
              <a:ext cx="746127" cy="740828"/>
              <a:chOff x="4083667" y="1605730"/>
              <a:chExt cx="4436878" cy="4405367"/>
            </a:xfrm>
          </p:grpSpPr>
          <p:grpSp>
            <p:nvGrpSpPr>
              <p:cNvPr id="1060" name="Group 1059">
                <a:extLst>
                  <a:ext uri="{FF2B5EF4-FFF2-40B4-BE49-F238E27FC236}">
                    <a16:creationId xmlns:a16="http://schemas.microsoft.com/office/drawing/2014/main" id="{4357EC1E-6D9F-42B1-B506-466B1687D675}"/>
                  </a:ext>
                </a:extLst>
              </p:cNvPr>
              <p:cNvGrpSpPr/>
              <p:nvPr/>
            </p:nvGrpSpPr>
            <p:grpSpPr>
              <a:xfrm>
                <a:off x="4083667" y="1605730"/>
                <a:ext cx="4436878" cy="4405367"/>
                <a:chOff x="5569928" y="3877460"/>
                <a:chExt cx="956602" cy="949809"/>
              </a:xfrm>
            </p:grpSpPr>
            <p:sp>
              <p:nvSpPr>
                <p:cNvPr id="1085" name="Rectangle 1084">
                  <a:extLst>
                    <a:ext uri="{FF2B5EF4-FFF2-40B4-BE49-F238E27FC236}">
                      <a16:creationId xmlns:a16="http://schemas.microsoft.com/office/drawing/2014/main" id="{33669B9E-BAD9-4E0C-8F41-83770429DB55}"/>
                    </a:ext>
                  </a:extLst>
                </p:cNvPr>
                <p:cNvSpPr/>
                <p:nvPr/>
              </p:nvSpPr>
              <p:spPr bwMode="auto">
                <a:xfrm>
                  <a:off x="5569928"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6" name="Rectangle 1085">
                  <a:extLst>
                    <a:ext uri="{FF2B5EF4-FFF2-40B4-BE49-F238E27FC236}">
                      <a16:creationId xmlns:a16="http://schemas.microsoft.com/office/drawing/2014/main" id="{972F9435-867B-4D8E-A10D-6A93CAA5F0F4}"/>
                    </a:ext>
                  </a:extLst>
                </p:cNvPr>
                <p:cNvSpPr/>
                <p:nvPr/>
              </p:nvSpPr>
              <p:spPr bwMode="auto">
                <a:xfrm>
                  <a:off x="5898565"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7" name="Rectangle 1086">
                  <a:extLst>
                    <a:ext uri="{FF2B5EF4-FFF2-40B4-BE49-F238E27FC236}">
                      <a16:creationId xmlns:a16="http://schemas.microsoft.com/office/drawing/2014/main" id="{ADCAA8CC-54C1-4D4D-A74A-72BBF9EFF02B}"/>
                    </a:ext>
                  </a:extLst>
                </p:cNvPr>
                <p:cNvSpPr/>
                <p:nvPr/>
              </p:nvSpPr>
              <p:spPr bwMode="auto">
                <a:xfrm>
                  <a:off x="6242487"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8" name="Rectangle 1087">
                  <a:extLst>
                    <a:ext uri="{FF2B5EF4-FFF2-40B4-BE49-F238E27FC236}">
                      <a16:creationId xmlns:a16="http://schemas.microsoft.com/office/drawing/2014/main" id="{DBE58345-D4C2-47BB-AA49-350D868EF916}"/>
                    </a:ext>
                  </a:extLst>
                </p:cNvPr>
                <p:cNvSpPr/>
                <p:nvPr/>
              </p:nvSpPr>
              <p:spPr bwMode="auto">
                <a:xfrm>
                  <a:off x="556992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9" name="Rectangle 1088">
                  <a:extLst>
                    <a:ext uri="{FF2B5EF4-FFF2-40B4-BE49-F238E27FC236}">
                      <a16:creationId xmlns:a16="http://schemas.microsoft.com/office/drawing/2014/main" id="{05F2E793-FFEB-4ED4-8E43-CB882DC39645}"/>
                    </a:ext>
                  </a:extLst>
                </p:cNvPr>
                <p:cNvSpPr/>
                <p:nvPr/>
              </p:nvSpPr>
              <p:spPr bwMode="auto">
                <a:xfrm>
                  <a:off x="5898565" y="4207476"/>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0" name="Rectangle 1089">
                  <a:extLst>
                    <a:ext uri="{FF2B5EF4-FFF2-40B4-BE49-F238E27FC236}">
                      <a16:creationId xmlns:a16="http://schemas.microsoft.com/office/drawing/2014/main" id="{C524AA54-F8B5-4F3A-BEB9-757A57573D70}"/>
                    </a:ext>
                  </a:extLst>
                </p:cNvPr>
                <p:cNvSpPr/>
                <p:nvPr/>
              </p:nvSpPr>
              <p:spPr bwMode="auto">
                <a:xfrm>
                  <a:off x="624248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1" name="Rectangle 1090">
                  <a:extLst>
                    <a:ext uri="{FF2B5EF4-FFF2-40B4-BE49-F238E27FC236}">
                      <a16:creationId xmlns:a16="http://schemas.microsoft.com/office/drawing/2014/main" id="{6F50DEA1-C53E-4E82-8067-07672AB0DF02}"/>
                    </a:ext>
                  </a:extLst>
                </p:cNvPr>
                <p:cNvSpPr/>
                <p:nvPr/>
              </p:nvSpPr>
              <p:spPr bwMode="auto">
                <a:xfrm>
                  <a:off x="556992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2" name="Rectangle 1091">
                  <a:extLst>
                    <a:ext uri="{FF2B5EF4-FFF2-40B4-BE49-F238E27FC236}">
                      <a16:creationId xmlns:a16="http://schemas.microsoft.com/office/drawing/2014/main" id="{143753E5-605A-4DAD-BF09-88306CF81F45}"/>
                    </a:ext>
                  </a:extLst>
                </p:cNvPr>
                <p:cNvSpPr/>
                <p:nvPr/>
              </p:nvSpPr>
              <p:spPr bwMode="auto">
                <a:xfrm>
                  <a:off x="5898565"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3" name="Rectangle 1092">
                  <a:extLst>
                    <a:ext uri="{FF2B5EF4-FFF2-40B4-BE49-F238E27FC236}">
                      <a16:creationId xmlns:a16="http://schemas.microsoft.com/office/drawing/2014/main" id="{8684F0AA-1107-42D3-AC89-287A4AA125FD}"/>
                    </a:ext>
                  </a:extLst>
                </p:cNvPr>
                <p:cNvSpPr/>
                <p:nvPr/>
              </p:nvSpPr>
              <p:spPr bwMode="auto">
                <a:xfrm>
                  <a:off x="624248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4" name="Rectangle 1093">
                  <a:extLst>
                    <a:ext uri="{FF2B5EF4-FFF2-40B4-BE49-F238E27FC236}">
                      <a16:creationId xmlns:a16="http://schemas.microsoft.com/office/drawing/2014/main" id="{817EAEEB-81AA-440A-8875-560CFFF7AF4D}"/>
                    </a:ext>
                  </a:extLst>
                </p:cNvPr>
                <p:cNvSpPr/>
                <p:nvPr/>
              </p:nvSpPr>
              <p:spPr bwMode="auto">
                <a:xfrm>
                  <a:off x="5840730" y="4152900"/>
                  <a:ext cx="685800" cy="674369"/>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95" name="Group 1094">
                  <a:extLst>
                    <a:ext uri="{FF2B5EF4-FFF2-40B4-BE49-F238E27FC236}">
                      <a16:creationId xmlns:a16="http://schemas.microsoft.com/office/drawing/2014/main" id="{D17CDBB3-0374-451D-9DF8-A6FEE0F34D9B}"/>
                    </a:ext>
                  </a:extLst>
                </p:cNvPr>
                <p:cNvGrpSpPr/>
                <p:nvPr/>
              </p:nvGrpSpPr>
              <p:grpSpPr>
                <a:xfrm>
                  <a:off x="6124197" y="4318516"/>
                  <a:ext cx="108973" cy="337516"/>
                  <a:chOff x="6124189" y="4318516"/>
                  <a:chExt cx="118300" cy="337516"/>
                </a:xfrm>
              </p:grpSpPr>
              <p:cxnSp>
                <p:nvCxnSpPr>
                  <p:cNvPr id="1099" name="Straight Connector 1098">
                    <a:extLst>
                      <a:ext uri="{FF2B5EF4-FFF2-40B4-BE49-F238E27FC236}">
                        <a16:creationId xmlns:a16="http://schemas.microsoft.com/office/drawing/2014/main" id="{9BF763C3-1891-4977-A0DB-6A5802A3AABC}"/>
                      </a:ext>
                    </a:extLst>
                  </p:cNvPr>
                  <p:cNvCxnSpPr>
                    <a:cxnSpLocks/>
                    <a:stCxn id="1089" idx="3"/>
                    <a:endCxn id="1090" idx="1"/>
                  </p:cNvCxnSpPr>
                  <p:nvPr/>
                </p:nvCxnSpPr>
                <p:spPr>
                  <a:xfrm>
                    <a:off x="6124189" y="4318516"/>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100" name="Straight Connector 1099">
                    <a:extLst>
                      <a:ext uri="{FF2B5EF4-FFF2-40B4-BE49-F238E27FC236}">
                        <a16:creationId xmlns:a16="http://schemas.microsoft.com/office/drawing/2014/main" id="{6F382588-6057-4029-B295-279C9DAE7E6F}"/>
                      </a:ext>
                    </a:extLst>
                  </p:cNvPr>
                  <p:cNvCxnSpPr>
                    <a:cxnSpLocks/>
                    <a:stCxn id="1092" idx="3"/>
                    <a:endCxn id="1093" idx="1"/>
                  </p:cNvCxnSpPr>
                  <p:nvPr/>
                </p:nvCxnSpPr>
                <p:spPr>
                  <a:xfrm>
                    <a:off x="6124189" y="4656032"/>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cxnSp>
              <p:nvCxnSpPr>
                <p:cNvPr id="1096" name="Straight Connector 1095">
                  <a:extLst>
                    <a:ext uri="{FF2B5EF4-FFF2-40B4-BE49-F238E27FC236}">
                      <a16:creationId xmlns:a16="http://schemas.microsoft.com/office/drawing/2014/main" id="{3EA1748D-0DC4-4372-8E59-B55E580DAC20}"/>
                    </a:ext>
                  </a:extLst>
                </p:cNvPr>
                <p:cNvCxnSpPr>
                  <a:cxnSpLocks/>
                  <a:stCxn id="1089" idx="2"/>
                  <a:endCxn id="1092" idx="0"/>
                </p:cNvCxnSpPr>
                <p:nvPr/>
              </p:nvCxnSpPr>
              <p:spPr>
                <a:xfrm>
                  <a:off x="6011377"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097" name="Straight Connector 1096">
                  <a:extLst>
                    <a:ext uri="{FF2B5EF4-FFF2-40B4-BE49-F238E27FC236}">
                      <a16:creationId xmlns:a16="http://schemas.microsoft.com/office/drawing/2014/main" id="{FA19B58F-B53C-42D5-8709-2E889699CE31}"/>
                    </a:ext>
                  </a:extLst>
                </p:cNvPr>
                <p:cNvCxnSpPr>
                  <a:cxnSpLocks/>
                </p:cNvCxnSpPr>
                <p:nvPr/>
              </p:nvCxnSpPr>
              <p:spPr>
                <a:xfrm>
                  <a:off x="6355299"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2756C57E-B38D-41BF-A9AC-B175E6B9A1AD}"/>
                    </a:ext>
                  </a:extLst>
                </p:cNvPr>
                <p:cNvCxnSpPr>
                  <a:cxnSpLocks/>
                </p:cNvCxnSpPr>
                <p:nvPr/>
              </p:nvCxnSpPr>
              <p:spPr>
                <a:xfrm flipH="1">
                  <a:off x="6126481" y="4429125"/>
                  <a:ext cx="110489" cy="11620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grpSp>
            <p:nvGrpSpPr>
              <p:cNvPr id="1061" name="Group 1060">
                <a:extLst>
                  <a:ext uri="{FF2B5EF4-FFF2-40B4-BE49-F238E27FC236}">
                    <a16:creationId xmlns:a16="http://schemas.microsoft.com/office/drawing/2014/main" id="{A9F10B26-151F-4E96-8C80-13C5760070ED}"/>
                  </a:ext>
                </a:extLst>
              </p:cNvPr>
              <p:cNvGrpSpPr/>
              <p:nvPr/>
            </p:nvGrpSpPr>
            <p:grpSpPr>
              <a:xfrm>
                <a:off x="5703853" y="3200400"/>
                <a:ext cx="863303" cy="878977"/>
                <a:chOff x="5703853" y="3200400"/>
                <a:chExt cx="863303" cy="878977"/>
              </a:xfrm>
            </p:grpSpPr>
            <p:cxnSp>
              <p:nvCxnSpPr>
                <p:cNvPr id="1080" name="Straight Connector 1079">
                  <a:extLst>
                    <a:ext uri="{FF2B5EF4-FFF2-40B4-BE49-F238E27FC236}">
                      <a16:creationId xmlns:a16="http://schemas.microsoft.com/office/drawing/2014/main" id="{89E74352-6617-416D-AD3C-B696E7E82E11}"/>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81" name="Straight Connector 1080">
                  <a:extLst>
                    <a:ext uri="{FF2B5EF4-FFF2-40B4-BE49-F238E27FC236}">
                      <a16:creationId xmlns:a16="http://schemas.microsoft.com/office/drawing/2014/main" id="{78B7DD6E-D278-432E-9A3E-61A93542A60F}"/>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82" name="Straight Connector 1081">
                  <a:extLst>
                    <a:ext uri="{FF2B5EF4-FFF2-40B4-BE49-F238E27FC236}">
                      <a16:creationId xmlns:a16="http://schemas.microsoft.com/office/drawing/2014/main" id="{579D0745-64DD-4E2C-BDB5-C4EA8CEE2C44}"/>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83" name="Straight Connector 1082">
                  <a:extLst>
                    <a:ext uri="{FF2B5EF4-FFF2-40B4-BE49-F238E27FC236}">
                      <a16:creationId xmlns:a16="http://schemas.microsoft.com/office/drawing/2014/main" id="{E828B174-2A0A-483C-A082-FA62E5083823}"/>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84" name="Straight Connector 1083">
                  <a:extLst>
                    <a:ext uri="{FF2B5EF4-FFF2-40B4-BE49-F238E27FC236}">
                      <a16:creationId xmlns:a16="http://schemas.microsoft.com/office/drawing/2014/main" id="{9CE4803C-9C65-48CF-97FA-5FC1C6E3AB49}"/>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062" name="Group 1061">
                <a:extLst>
                  <a:ext uri="{FF2B5EF4-FFF2-40B4-BE49-F238E27FC236}">
                    <a16:creationId xmlns:a16="http://schemas.microsoft.com/office/drawing/2014/main" id="{6FA67E65-A7C2-4A39-802C-16BAB970C474}"/>
                  </a:ext>
                </a:extLst>
              </p:cNvPr>
              <p:cNvGrpSpPr/>
              <p:nvPr/>
            </p:nvGrpSpPr>
            <p:grpSpPr>
              <a:xfrm>
                <a:off x="7294695" y="3200400"/>
                <a:ext cx="863303" cy="878977"/>
                <a:chOff x="5703853" y="3200400"/>
                <a:chExt cx="863303" cy="878977"/>
              </a:xfrm>
            </p:grpSpPr>
            <p:cxnSp>
              <p:nvCxnSpPr>
                <p:cNvPr id="1075" name="Straight Connector 1074">
                  <a:extLst>
                    <a:ext uri="{FF2B5EF4-FFF2-40B4-BE49-F238E27FC236}">
                      <a16:creationId xmlns:a16="http://schemas.microsoft.com/office/drawing/2014/main" id="{3C78F874-1F0C-4D7C-91F2-05F5641EC4C3}"/>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76" name="Straight Connector 1075">
                  <a:extLst>
                    <a:ext uri="{FF2B5EF4-FFF2-40B4-BE49-F238E27FC236}">
                      <a16:creationId xmlns:a16="http://schemas.microsoft.com/office/drawing/2014/main" id="{4888B1FE-14CA-4078-B2FB-355791F8BC83}"/>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77" name="Straight Connector 1076">
                  <a:extLst>
                    <a:ext uri="{FF2B5EF4-FFF2-40B4-BE49-F238E27FC236}">
                      <a16:creationId xmlns:a16="http://schemas.microsoft.com/office/drawing/2014/main" id="{6525FF14-9B91-49B1-82F0-385777859DC6}"/>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78" name="Straight Connector 1077">
                  <a:extLst>
                    <a:ext uri="{FF2B5EF4-FFF2-40B4-BE49-F238E27FC236}">
                      <a16:creationId xmlns:a16="http://schemas.microsoft.com/office/drawing/2014/main" id="{B326DDB3-0793-4F49-ADBA-CB3FA5698308}"/>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79" name="Straight Connector 1078">
                  <a:extLst>
                    <a:ext uri="{FF2B5EF4-FFF2-40B4-BE49-F238E27FC236}">
                      <a16:creationId xmlns:a16="http://schemas.microsoft.com/office/drawing/2014/main" id="{DC91DBF8-4684-4013-929B-B41F9566D776}"/>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063" name="Group 1062">
                <a:extLst>
                  <a:ext uri="{FF2B5EF4-FFF2-40B4-BE49-F238E27FC236}">
                    <a16:creationId xmlns:a16="http://schemas.microsoft.com/office/drawing/2014/main" id="{AF6C803A-D2BA-4F16-8530-77B6BAAA280F}"/>
                  </a:ext>
                </a:extLst>
              </p:cNvPr>
              <p:cNvGrpSpPr/>
              <p:nvPr/>
            </p:nvGrpSpPr>
            <p:grpSpPr>
              <a:xfrm>
                <a:off x="7294695" y="4772549"/>
                <a:ext cx="863303" cy="878977"/>
                <a:chOff x="5703853" y="3200400"/>
                <a:chExt cx="863303" cy="878977"/>
              </a:xfrm>
            </p:grpSpPr>
            <p:cxnSp>
              <p:nvCxnSpPr>
                <p:cNvPr id="1070" name="Straight Connector 1069">
                  <a:extLst>
                    <a:ext uri="{FF2B5EF4-FFF2-40B4-BE49-F238E27FC236}">
                      <a16:creationId xmlns:a16="http://schemas.microsoft.com/office/drawing/2014/main" id="{24DAE4F1-86F9-4E27-81E2-8E7ABE63240F}"/>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71" name="Straight Connector 1070">
                  <a:extLst>
                    <a:ext uri="{FF2B5EF4-FFF2-40B4-BE49-F238E27FC236}">
                      <a16:creationId xmlns:a16="http://schemas.microsoft.com/office/drawing/2014/main" id="{C5CA6BF1-3CD1-4E6B-AF16-5B17150B3ABB}"/>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72" name="Straight Connector 1071">
                  <a:extLst>
                    <a:ext uri="{FF2B5EF4-FFF2-40B4-BE49-F238E27FC236}">
                      <a16:creationId xmlns:a16="http://schemas.microsoft.com/office/drawing/2014/main" id="{34B0E76A-3221-4EAC-A6BD-C3E49CF19162}"/>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73" name="Straight Connector 1072">
                  <a:extLst>
                    <a:ext uri="{FF2B5EF4-FFF2-40B4-BE49-F238E27FC236}">
                      <a16:creationId xmlns:a16="http://schemas.microsoft.com/office/drawing/2014/main" id="{7505F7C9-22A7-4105-93D7-71F8CB786BB8}"/>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74" name="Straight Connector 1073">
                  <a:extLst>
                    <a:ext uri="{FF2B5EF4-FFF2-40B4-BE49-F238E27FC236}">
                      <a16:creationId xmlns:a16="http://schemas.microsoft.com/office/drawing/2014/main" id="{0B41119B-D5EA-4A50-A274-65EA92DF83A9}"/>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064" name="Group 1063">
                <a:extLst>
                  <a:ext uri="{FF2B5EF4-FFF2-40B4-BE49-F238E27FC236}">
                    <a16:creationId xmlns:a16="http://schemas.microsoft.com/office/drawing/2014/main" id="{3B515185-9EED-4C82-BF88-FCAD6574FE6E}"/>
                  </a:ext>
                </a:extLst>
              </p:cNvPr>
              <p:cNvGrpSpPr/>
              <p:nvPr/>
            </p:nvGrpSpPr>
            <p:grpSpPr>
              <a:xfrm>
                <a:off x="5703853" y="4772549"/>
                <a:ext cx="863303" cy="878977"/>
                <a:chOff x="5703853" y="3200400"/>
                <a:chExt cx="863303" cy="878977"/>
              </a:xfrm>
            </p:grpSpPr>
            <p:cxnSp>
              <p:nvCxnSpPr>
                <p:cNvPr id="1065" name="Straight Connector 1064">
                  <a:extLst>
                    <a:ext uri="{FF2B5EF4-FFF2-40B4-BE49-F238E27FC236}">
                      <a16:creationId xmlns:a16="http://schemas.microsoft.com/office/drawing/2014/main" id="{FB08AAE2-101E-4ABE-B516-1B3F5A066419}"/>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66" name="Straight Connector 1065">
                  <a:extLst>
                    <a:ext uri="{FF2B5EF4-FFF2-40B4-BE49-F238E27FC236}">
                      <a16:creationId xmlns:a16="http://schemas.microsoft.com/office/drawing/2014/main" id="{72C25E07-A22D-40A3-BE96-345A1601D6AC}"/>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67" name="Straight Connector 1066">
                  <a:extLst>
                    <a:ext uri="{FF2B5EF4-FFF2-40B4-BE49-F238E27FC236}">
                      <a16:creationId xmlns:a16="http://schemas.microsoft.com/office/drawing/2014/main" id="{4F62E80B-A066-40C5-BD53-4B4C5C7F9C9B}"/>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68" name="Straight Connector 1067">
                  <a:extLst>
                    <a:ext uri="{FF2B5EF4-FFF2-40B4-BE49-F238E27FC236}">
                      <a16:creationId xmlns:a16="http://schemas.microsoft.com/office/drawing/2014/main" id="{77FBBDDA-452E-4FBA-A478-6E491A66FED6}"/>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69" name="Straight Connector 1068">
                  <a:extLst>
                    <a:ext uri="{FF2B5EF4-FFF2-40B4-BE49-F238E27FC236}">
                      <a16:creationId xmlns:a16="http://schemas.microsoft.com/office/drawing/2014/main" id="{840FFBD7-1BC2-4CF3-8F68-2A079A7F7DCB}"/>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grpSp>
      <p:pic>
        <p:nvPicPr>
          <p:cNvPr id="1115" name="Picture 1114">
            <a:extLst>
              <a:ext uri="{FF2B5EF4-FFF2-40B4-BE49-F238E27FC236}">
                <a16:creationId xmlns:a16="http://schemas.microsoft.com/office/drawing/2014/main" id="{CED1E454-1791-4F43-A0ED-3829D7A71A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2800" y="1327414"/>
            <a:ext cx="479070" cy="558912"/>
          </a:xfrm>
          <a:prstGeom prst="rect">
            <a:avLst/>
          </a:prstGeom>
        </p:spPr>
      </p:pic>
      <p:grpSp>
        <p:nvGrpSpPr>
          <p:cNvPr id="1116" name="Group 1115">
            <a:extLst>
              <a:ext uri="{FF2B5EF4-FFF2-40B4-BE49-F238E27FC236}">
                <a16:creationId xmlns:a16="http://schemas.microsoft.com/office/drawing/2014/main" id="{A5D3BD21-9797-4A00-BF7E-0E87B03CECE3}"/>
              </a:ext>
            </a:extLst>
          </p:cNvPr>
          <p:cNvGrpSpPr/>
          <p:nvPr/>
        </p:nvGrpSpPr>
        <p:grpSpPr>
          <a:xfrm>
            <a:off x="5421578" y="2446120"/>
            <a:ext cx="1611151" cy="706395"/>
            <a:chOff x="2799720" y="2025951"/>
            <a:chExt cx="810016" cy="355144"/>
          </a:xfrm>
        </p:grpSpPr>
        <p:sp>
          <p:nvSpPr>
            <p:cNvPr id="1117" name="Beaker_F196" title="Icon of a scientific flask with liquid in it">
              <a:extLst>
                <a:ext uri="{FF2B5EF4-FFF2-40B4-BE49-F238E27FC236}">
                  <a16:creationId xmlns:a16="http://schemas.microsoft.com/office/drawing/2014/main" id="{D42F444C-F9A9-45A9-AD31-DFB44BA7FC23}"/>
                </a:ext>
              </a:extLst>
            </p:cNvPr>
            <p:cNvSpPr>
              <a:spLocks noChangeAspect="1" noEditPoints="1"/>
            </p:cNvSpPr>
            <p:nvPr/>
          </p:nvSpPr>
          <p:spPr bwMode="auto">
            <a:xfrm>
              <a:off x="3313381" y="2032316"/>
              <a:ext cx="296355" cy="342418"/>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118" name="3D" title="Icon of a 3D box with square points on each corner">
              <a:extLst>
                <a:ext uri="{FF2B5EF4-FFF2-40B4-BE49-F238E27FC236}">
                  <a16:creationId xmlns:a16="http://schemas.microsoft.com/office/drawing/2014/main" id="{76B099F8-9C46-4ED6-B5F6-DC3EFEE5136B}"/>
                </a:ext>
              </a:extLst>
            </p:cNvPr>
            <p:cNvSpPr>
              <a:spLocks noChangeAspect="1" noEditPoints="1"/>
            </p:cNvSpPr>
            <p:nvPr/>
          </p:nvSpPr>
          <p:spPr bwMode="auto">
            <a:xfrm>
              <a:off x="2799720" y="2025951"/>
              <a:ext cx="332133" cy="355144"/>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1119" name="Oval 1118">
            <a:extLst>
              <a:ext uri="{FF2B5EF4-FFF2-40B4-BE49-F238E27FC236}">
                <a16:creationId xmlns:a16="http://schemas.microsoft.com/office/drawing/2014/main" id="{E30F7AF6-CA92-43DC-B051-6BDF4FB5842F}"/>
              </a:ext>
            </a:extLst>
          </p:cNvPr>
          <p:cNvSpPr/>
          <p:nvPr/>
        </p:nvSpPr>
        <p:spPr bwMode="auto">
          <a:xfrm>
            <a:off x="10777236"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1120" name="TextBox 1119">
            <a:extLst>
              <a:ext uri="{FF2B5EF4-FFF2-40B4-BE49-F238E27FC236}">
                <a16:creationId xmlns:a16="http://schemas.microsoft.com/office/drawing/2014/main" id="{3068291E-B06C-4B00-BDEE-AD5D23E83762}"/>
              </a:ext>
            </a:extLst>
          </p:cNvPr>
          <p:cNvSpPr txBox="1"/>
          <p:nvPr/>
        </p:nvSpPr>
        <p:spPr>
          <a:xfrm>
            <a:off x="10913199" y="2042183"/>
            <a:ext cx="870253" cy="12311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ACI</a:t>
            </a:r>
          </a:p>
        </p:txBody>
      </p:sp>
      <p:grpSp>
        <p:nvGrpSpPr>
          <p:cNvPr id="1163" name="Group 1162">
            <a:extLst>
              <a:ext uri="{FF2B5EF4-FFF2-40B4-BE49-F238E27FC236}">
                <a16:creationId xmlns:a16="http://schemas.microsoft.com/office/drawing/2014/main" id="{B1D9E037-FD95-4891-B392-2128531BCD79}"/>
              </a:ext>
            </a:extLst>
          </p:cNvPr>
          <p:cNvGrpSpPr/>
          <p:nvPr/>
        </p:nvGrpSpPr>
        <p:grpSpPr>
          <a:xfrm>
            <a:off x="9741049" y="2133600"/>
            <a:ext cx="757352" cy="631882"/>
            <a:chOff x="7929993" y="1754544"/>
            <a:chExt cx="520586" cy="434343"/>
          </a:xfrm>
        </p:grpSpPr>
        <p:sp>
          <p:nvSpPr>
            <p:cNvPr id="1164" name="Trapezoid 1163">
              <a:extLst>
                <a:ext uri="{FF2B5EF4-FFF2-40B4-BE49-F238E27FC236}">
                  <a16:creationId xmlns:a16="http://schemas.microsoft.com/office/drawing/2014/main" id="{57B48E29-D22C-43FA-A14E-C6F154A7B66A}"/>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65" name="Trapezoid 1164">
              <a:extLst>
                <a:ext uri="{FF2B5EF4-FFF2-40B4-BE49-F238E27FC236}">
                  <a16:creationId xmlns:a16="http://schemas.microsoft.com/office/drawing/2014/main" id="{7F252888-EAC5-413F-AD12-143F7D639920}"/>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66" name="Straight Connector 1165">
              <a:extLst>
                <a:ext uri="{FF2B5EF4-FFF2-40B4-BE49-F238E27FC236}">
                  <a16:creationId xmlns:a16="http://schemas.microsoft.com/office/drawing/2014/main" id="{26708A1B-1A26-492A-A8B1-CCACDB570111}"/>
                </a:ext>
              </a:extLst>
            </p:cNvPr>
            <p:cNvCxnSpPr>
              <a:cxnSpLocks/>
              <a:stCxn id="1164" idx="3"/>
              <a:endCxn id="1164"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1210" name="Rectangle 1209">
            <a:extLst>
              <a:ext uri="{FF2B5EF4-FFF2-40B4-BE49-F238E27FC236}">
                <a16:creationId xmlns:a16="http://schemas.microsoft.com/office/drawing/2014/main" id="{9091291C-14D2-42AF-8810-0A6C4CD9C09C}"/>
              </a:ext>
            </a:extLst>
          </p:cNvPr>
          <p:cNvSpPr/>
          <p:nvPr/>
        </p:nvSpPr>
        <p:spPr bwMode="auto">
          <a:xfrm>
            <a:off x="9854024" y="3748573"/>
            <a:ext cx="644374" cy="161583"/>
          </a:xfrm>
          <a:prstGeom prst="rect">
            <a:avLst/>
          </a:prstGeom>
          <a:noFill/>
          <a:ln w="63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1050" b="0" i="0" u="none" strike="noStrike" kern="1200" cap="none" spc="0" normalizeH="0" baseline="0" noProof="0" dirty="0">
                <a:ln>
                  <a:noFill/>
                </a:ln>
                <a:solidFill>
                  <a:schemeClr val="tx2"/>
                </a:solidFill>
                <a:effectLst/>
                <a:uLnTx/>
                <a:uFillTx/>
                <a:latin typeface="Segoe UI Semibold" panose="020B0702040204020203" pitchFamily="34" charset="0"/>
                <a:cs typeface="Segoe UI Semibold" panose="020B0702040204020203" pitchFamily="34" charset="0"/>
              </a:rPr>
              <a:t>IoT edge</a:t>
            </a:r>
          </a:p>
        </p:txBody>
      </p:sp>
      <p:grpSp>
        <p:nvGrpSpPr>
          <p:cNvPr id="1211" name="Group 1210">
            <a:extLst>
              <a:ext uri="{FF2B5EF4-FFF2-40B4-BE49-F238E27FC236}">
                <a16:creationId xmlns:a16="http://schemas.microsoft.com/office/drawing/2014/main" id="{8B2D04D7-C907-4895-968F-90A69E62127B}"/>
              </a:ext>
            </a:extLst>
          </p:cNvPr>
          <p:cNvGrpSpPr/>
          <p:nvPr/>
        </p:nvGrpSpPr>
        <p:grpSpPr>
          <a:xfrm>
            <a:off x="9910306" y="3219416"/>
            <a:ext cx="418829" cy="467775"/>
            <a:chOff x="-4151172" y="-1757493"/>
            <a:chExt cx="2559241" cy="2858335"/>
          </a:xfrm>
        </p:grpSpPr>
        <p:sp>
          <p:nvSpPr>
            <p:cNvPr id="1212" name="Rectangle: Rounded Corners 1211">
              <a:extLst>
                <a:ext uri="{FF2B5EF4-FFF2-40B4-BE49-F238E27FC236}">
                  <a16:creationId xmlns:a16="http://schemas.microsoft.com/office/drawing/2014/main" id="{D3CC7F7C-DFC5-4A08-A896-063726B498D2}"/>
                </a:ext>
              </a:extLst>
            </p:cNvPr>
            <p:cNvSpPr/>
            <p:nvPr/>
          </p:nvSpPr>
          <p:spPr bwMode="auto">
            <a:xfrm rot="20626360">
              <a:off x="-3046592" y="-1757493"/>
              <a:ext cx="471683" cy="471683"/>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3" name="Rectangle: Rounded Corners 1212">
              <a:extLst>
                <a:ext uri="{FF2B5EF4-FFF2-40B4-BE49-F238E27FC236}">
                  <a16:creationId xmlns:a16="http://schemas.microsoft.com/office/drawing/2014/main" id="{2FC0371B-EF91-46D7-9464-92071D19A11E}"/>
                </a:ext>
              </a:extLst>
            </p:cNvPr>
            <p:cNvSpPr/>
            <p:nvPr/>
          </p:nvSpPr>
          <p:spPr bwMode="auto">
            <a:xfrm>
              <a:off x="-2749798" y="-590550"/>
              <a:ext cx="584705" cy="584703"/>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4" name="Rectangle: Rounded Corners 1213">
              <a:extLst>
                <a:ext uri="{FF2B5EF4-FFF2-40B4-BE49-F238E27FC236}">
                  <a16:creationId xmlns:a16="http://schemas.microsoft.com/office/drawing/2014/main" id="{38384EAF-EE17-46F0-BF16-A3ABE1FA1757}"/>
                </a:ext>
              </a:extLst>
            </p:cNvPr>
            <p:cNvSpPr/>
            <p:nvPr/>
          </p:nvSpPr>
          <p:spPr bwMode="auto">
            <a:xfrm rot="19972402">
              <a:off x="-2063614" y="629159"/>
              <a:ext cx="471683" cy="471683"/>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5" name="Rectangle: Rounded Corners 1214">
              <a:extLst>
                <a:ext uri="{FF2B5EF4-FFF2-40B4-BE49-F238E27FC236}">
                  <a16:creationId xmlns:a16="http://schemas.microsoft.com/office/drawing/2014/main" id="{85AE2989-044D-4149-A59D-12FE21E544D2}"/>
                </a:ext>
              </a:extLst>
            </p:cNvPr>
            <p:cNvSpPr/>
            <p:nvPr/>
          </p:nvSpPr>
          <p:spPr bwMode="auto">
            <a:xfrm rot="1973582">
              <a:off x="-3147736" y="527757"/>
              <a:ext cx="300586" cy="300584"/>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6" name="Rectangle: Rounded Corners 1215">
              <a:extLst>
                <a:ext uri="{FF2B5EF4-FFF2-40B4-BE49-F238E27FC236}">
                  <a16:creationId xmlns:a16="http://schemas.microsoft.com/office/drawing/2014/main" id="{11064751-4E04-4868-B48D-9884DEE5C9FD}"/>
                </a:ext>
              </a:extLst>
            </p:cNvPr>
            <p:cNvSpPr/>
            <p:nvPr/>
          </p:nvSpPr>
          <p:spPr bwMode="auto">
            <a:xfrm rot="17158960">
              <a:off x="-4151173" y="-799639"/>
              <a:ext cx="412211" cy="412209"/>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1217" name="Straight Connector 1216">
              <a:extLst>
                <a:ext uri="{FF2B5EF4-FFF2-40B4-BE49-F238E27FC236}">
                  <a16:creationId xmlns:a16="http://schemas.microsoft.com/office/drawing/2014/main" id="{B4268A32-5452-469D-8AAD-18DA6BB2ECD5}"/>
                </a:ext>
              </a:extLst>
            </p:cNvPr>
            <p:cNvCxnSpPr>
              <a:stCxn id="1212" idx="2"/>
              <a:endCxn id="1213" idx="0"/>
            </p:cNvCxnSpPr>
            <p:nvPr/>
          </p:nvCxnSpPr>
          <p:spPr>
            <a:xfrm>
              <a:off x="-2744844" y="-1295206"/>
              <a:ext cx="287399" cy="7046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E51E5FE7-21A1-40E9-BF16-8AF00898A2BF}"/>
                </a:ext>
              </a:extLst>
            </p:cNvPr>
            <p:cNvCxnSpPr>
              <a:cxnSpLocks/>
              <a:stCxn id="1213" idx="2"/>
              <a:endCxn id="1215" idx="0"/>
            </p:cNvCxnSpPr>
            <p:nvPr/>
          </p:nvCxnSpPr>
          <p:spPr>
            <a:xfrm flipH="1">
              <a:off x="-2915824" y="-5847"/>
              <a:ext cx="458379" cy="55769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FF0D994E-470B-427C-B4C2-7C6EF239A2D5}"/>
                </a:ext>
              </a:extLst>
            </p:cNvPr>
            <p:cNvCxnSpPr>
              <a:cxnSpLocks/>
            </p:cNvCxnSpPr>
            <p:nvPr/>
          </p:nvCxnSpPr>
          <p:spPr>
            <a:xfrm flipH="1">
              <a:off x="-2265679" y="98846"/>
              <a:ext cx="97672" cy="4339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9F12DE58-6333-4F48-875B-F1A1D9865716}"/>
                </a:ext>
              </a:extLst>
            </p:cNvPr>
            <p:cNvCxnSpPr>
              <a:cxnSpLocks/>
            </p:cNvCxnSpPr>
            <p:nvPr/>
          </p:nvCxnSpPr>
          <p:spPr>
            <a:xfrm flipH="1">
              <a:off x="-2168007" y="303106"/>
              <a:ext cx="97672" cy="4339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6CEE876F-C238-4ACA-A7E5-17D21A862D9C}"/>
                </a:ext>
              </a:extLst>
            </p:cNvPr>
            <p:cNvCxnSpPr>
              <a:cxnSpLocks/>
            </p:cNvCxnSpPr>
            <p:nvPr/>
          </p:nvCxnSpPr>
          <p:spPr>
            <a:xfrm flipH="1">
              <a:off x="-2051802" y="519126"/>
              <a:ext cx="97672" cy="4339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2528A4BA-6727-4D65-BC3D-059CB0D15066}"/>
                </a:ext>
              </a:extLst>
            </p:cNvPr>
            <p:cNvCxnSpPr>
              <a:cxnSpLocks/>
            </p:cNvCxnSpPr>
            <p:nvPr/>
          </p:nvCxnSpPr>
          <p:spPr>
            <a:xfrm flipH="1">
              <a:off x="-2906065" y="-401232"/>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3" name="Straight Connector 1222">
              <a:extLst>
                <a:ext uri="{FF2B5EF4-FFF2-40B4-BE49-F238E27FC236}">
                  <a16:creationId xmlns:a16="http://schemas.microsoft.com/office/drawing/2014/main" id="{1C56FA2E-AC9E-4CF3-A1DE-16C59EAE0180}"/>
                </a:ext>
              </a:extLst>
            </p:cNvPr>
            <p:cNvCxnSpPr>
              <a:cxnSpLocks/>
            </p:cNvCxnSpPr>
            <p:nvPr/>
          </p:nvCxnSpPr>
          <p:spPr>
            <a:xfrm flipH="1">
              <a:off x="-3144190" y="-452749"/>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4" name="Straight Connector 1223">
              <a:extLst>
                <a:ext uri="{FF2B5EF4-FFF2-40B4-BE49-F238E27FC236}">
                  <a16:creationId xmlns:a16="http://schemas.microsoft.com/office/drawing/2014/main" id="{10C414E0-BB6C-4F85-8E23-B1FDC7501FF2}"/>
                </a:ext>
              </a:extLst>
            </p:cNvPr>
            <p:cNvCxnSpPr>
              <a:cxnSpLocks/>
            </p:cNvCxnSpPr>
            <p:nvPr/>
          </p:nvCxnSpPr>
          <p:spPr>
            <a:xfrm flipH="1">
              <a:off x="-3370106" y="-507354"/>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BFD1F7EB-E08B-4ACB-93B6-02404EDB43A3}"/>
                </a:ext>
              </a:extLst>
            </p:cNvPr>
            <p:cNvCxnSpPr>
              <a:cxnSpLocks/>
            </p:cNvCxnSpPr>
            <p:nvPr/>
          </p:nvCxnSpPr>
          <p:spPr>
            <a:xfrm flipH="1">
              <a:off x="-3601639" y="-558871"/>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Freeform: Shape 1">
            <a:extLst>
              <a:ext uri="{FF2B5EF4-FFF2-40B4-BE49-F238E27FC236}">
                <a16:creationId xmlns:a16="http://schemas.microsoft.com/office/drawing/2014/main" id="{11FC9243-7BC9-4D42-8E7A-6BC4CC0DAF03}"/>
              </a:ext>
            </a:extLst>
          </p:cNvPr>
          <p:cNvSpPr/>
          <p:nvPr/>
        </p:nvSpPr>
        <p:spPr bwMode="auto">
          <a:xfrm>
            <a:off x="8263055" y="2560320"/>
            <a:ext cx="1207515" cy="894080"/>
          </a:xfrm>
          <a:custGeom>
            <a:avLst/>
            <a:gdLst>
              <a:gd name="connsiteX0" fmla="*/ 508000 w 1544320"/>
              <a:gd name="connsiteY0" fmla="*/ 0 h 894080"/>
              <a:gd name="connsiteX1" fmla="*/ 0 w 1544320"/>
              <a:gd name="connsiteY1" fmla="*/ 0 h 894080"/>
              <a:gd name="connsiteX2" fmla="*/ 0 w 1544320"/>
              <a:gd name="connsiteY2" fmla="*/ 894080 h 894080"/>
              <a:gd name="connsiteX3" fmla="*/ 1544320 w 1544320"/>
              <a:gd name="connsiteY3" fmla="*/ 894080 h 894080"/>
            </a:gdLst>
            <a:ahLst/>
            <a:cxnLst>
              <a:cxn ang="0">
                <a:pos x="connsiteX0" y="connsiteY0"/>
              </a:cxn>
              <a:cxn ang="0">
                <a:pos x="connsiteX1" y="connsiteY1"/>
              </a:cxn>
              <a:cxn ang="0">
                <a:pos x="connsiteX2" y="connsiteY2"/>
              </a:cxn>
              <a:cxn ang="0">
                <a:pos x="connsiteX3" y="connsiteY3"/>
              </a:cxn>
            </a:cxnLst>
            <a:rect l="l" t="t" r="r" b="b"/>
            <a:pathLst>
              <a:path w="1544320" h="894080">
                <a:moveTo>
                  <a:pt x="508000" y="0"/>
                </a:moveTo>
                <a:lnTo>
                  <a:pt x="0" y="0"/>
                </a:lnTo>
                <a:lnTo>
                  <a:pt x="0" y="894080"/>
                </a:lnTo>
                <a:lnTo>
                  <a:pt x="1544320" y="894080"/>
                </a:lnTo>
              </a:path>
            </a:pathLst>
          </a:custGeom>
          <a:ln w="19050">
            <a:solidFill>
              <a:schemeClr val="tx2"/>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5" name="Straight Connector 4">
            <a:extLst>
              <a:ext uri="{FF2B5EF4-FFF2-40B4-BE49-F238E27FC236}">
                <a16:creationId xmlns:a16="http://schemas.microsoft.com/office/drawing/2014/main" id="{6680CA65-13DF-4ADA-A2DF-C743E39494D8}"/>
              </a:ext>
            </a:extLst>
          </p:cNvPr>
          <p:cNvCxnSpPr>
            <a:cxnSpLocks/>
          </p:cNvCxnSpPr>
          <p:nvPr/>
        </p:nvCxnSpPr>
        <p:spPr>
          <a:xfrm>
            <a:off x="7569681" y="3054929"/>
            <a:ext cx="693374"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01EA2CAA-E9B4-45F2-8B41-1F4B11D09EF5}"/>
              </a:ext>
            </a:extLst>
          </p:cNvPr>
          <p:cNvGrpSpPr/>
          <p:nvPr/>
        </p:nvGrpSpPr>
        <p:grpSpPr>
          <a:xfrm>
            <a:off x="8539459" y="1410718"/>
            <a:ext cx="725121" cy="534542"/>
            <a:chOff x="9313391" y="830409"/>
            <a:chExt cx="1248797" cy="920584"/>
          </a:xfrm>
        </p:grpSpPr>
        <p:grpSp>
          <p:nvGrpSpPr>
            <p:cNvPr id="171" name="Group 170">
              <a:extLst>
                <a:ext uri="{FF2B5EF4-FFF2-40B4-BE49-F238E27FC236}">
                  <a16:creationId xmlns:a16="http://schemas.microsoft.com/office/drawing/2014/main" id="{D92C18ED-A03A-463A-B50E-32BD101D0BF3}"/>
                </a:ext>
              </a:extLst>
            </p:cNvPr>
            <p:cNvGrpSpPr/>
            <p:nvPr/>
          </p:nvGrpSpPr>
          <p:grpSpPr>
            <a:xfrm>
              <a:off x="10193468" y="1137268"/>
              <a:ext cx="368720" cy="307634"/>
              <a:chOff x="7929993" y="1754544"/>
              <a:chExt cx="520586" cy="434343"/>
            </a:xfrm>
          </p:grpSpPr>
          <p:sp>
            <p:nvSpPr>
              <p:cNvPr id="172" name="Trapezoid 171">
                <a:extLst>
                  <a:ext uri="{FF2B5EF4-FFF2-40B4-BE49-F238E27FC236}">
                    <a16:creationId xmlns:a16="http://schemas.microsoft.com/office/drawing/2014/main" id="{0A8E1708-1882-4C6E-9904-CEDBF160048D}"/>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3" name="Trapezoid 172">
                <a:extLst>
                  <a:ext uri="{FF2B5EF4-FFF2-40B4-BE49-F238E27FC236}">
                    <a16:creationId xmlns:a16="http://schemas.microsoft.com/office/drawing/2014/main" id="{B7C074DE-C5FD-497A-9641-C563BC1E683E}"/>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35FC5ADC-DB49-4F3D-A197-1E1C58FDD25B}"/>
                  </a:ext>
                </a:extLst>
              </p:cNvPr>
              <p:cNvCxnSpPr>
                <a:cxnSpLocks/>
                <a:stCxn id="172" idx="3"/>
                <a:endCxn id="172"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5" name="Group 174">
              <a:extLst>
                <a:ext uri="{FF2B5EF4-FFF2-40B4-BE49-F238E27FC236}">
                  <a16:creationId xmlns:a16="http://schemas.microsoft.com/office/drawing/2014/main" id="{A6D931A5-48CC-4F94-B738-D6AA8ED54ADE}"/>
                </a:ext>
              </a:extLst>
            </p:cNvPr>
            <p:cNvGrpSpPr/>
            <p:nvPr/>
          </p:nvGrpSpPr>
          <p:grpSpPr>
            <a:xfrm>
              <a:off x="9971557" y="1441679"/>
              <a:ext cx="368720" cy="307634"/>
              <a:chOff x="7929993" y="1754544"/>
              <a:chExt cx="520586" cy="434343"/>
            </a:xfrm>
          </p:grpSpPr>
          <p:sp>
            <p:nvSpPr>
              <p:cNvPr id="176" name="Trapezoid 175">
                <a:extLst>
                  <a:ext uri="{FF2B5EF4-FFF2-40B4-BE49-F238E27FC236}">
                    <a16:creationId xmlns:a16="http://schemas.microsoft.com/office/drawing/2014/main" id="{6D9D8E17-9824-4D6F-9C51-FF9C944302FF}"/>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7" name="Trapezoid 176">
                <a:extLst>
                  <a:ext uri="{FF2B5EF4-FFF2-40B4-BE49-F238E27FC236}">
                    <a16:creationId xmlns:a16="http://schemas.microsoft.com/office/drawing/2014/main" id="{4BC3AFC1-C6CC-4197-A112-49F84DF5D00E}"/>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8" name="Straight Connector 177">
                <a:extLst>
                  <a:ext uri="{FF2B5EF4-FFF2-40B4-BE49-F238E27FC236}">
                    <a16:creationId xmlns:a16="http://schemas.microsoft.com/office/drawing/2014/main" id="{B1A38A25-9FC4-40BC-9CE8-02483A738283}"/>
                  </a:ext>
                </a:extLst>
              </p:cNvPr>
              <p:cNvCxnSpPr>
                <a:cxnSpLocks/>
                <a:stCxn id="176" idx="3"/>
                <a:endCxn id="176"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9" name="Group 178">
              <a:extLst>
                <a:ext uri="{FF2B5EF4-FFF2-40B4-BE49-F238E27FC236}">
                  <a16:creationId xmlns:a16="http://schemas.microsoft.com/office/drawing/2014/main" id="{5214B54B-45A3-414B-BF87-428DBDB9B837}"/>
                </a:ext>
              </a:extLst>
            </p:cNvPr>
            <p:cNvGrpSpPr/>
            <p:nvPr/>
          </p:nvGrpSpPr>
          <p:grpSpPr>
            <a:xfrm>
              <a:off x="9753430" y="1137268"/>
              <a:ext cx="368720" cy="307634"/>
              <a:chOff x="7929993" y="1754544"/>
              <a:chExt cx="520586" cy="434343"/>
            </a:xfrm>
          </p:grpSpPr>
          <p:sp>
            <p:nvSpPr>
              <p:cNvPr id="180" name="Trapezoid 179">
                <a:extLst>
                  <a:ext uri="{FF2B5EF4-FFF2-40B4-BE49-F238E27FC236}">
                    <a16:creationId xmlns:a16="http://schemas.microsoft.com/office/drawing/2014/main" id="{48A5BE6A-ED8E-40E6-A4B0-56ACB5FD1B05}"/>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1" name="Trapezoid 180">
                <a:extLst>
                  <a:ext uri="{FF2B5EF4-FFF2-40B4-BE49-F238E27FC236}">
                    <a16:creationId xmlns:a16="http://schemas.microsoft.com/office/drawing/2014/main" id="{07DAAE30-CFA4-4F3B-9360-58E5E9C9E189}"/>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2" name="Straight Connector 181">
                <a:extLst>
                  <a:ext uri="{FF2B5EF4-FFF2-40B4-BE49-F238E27FC236}">
                    <a16:creationId xmlns:a16="http://schemas.microsoft.com/office/drawing/2014/main" id="{BBFAB71F-7DA7-48B6-BBE6-95E5A385FC79}"/>
                  </a:ext>
                </a:extLst>
              </p:cNvPr>
              <p:cNvCxnSpPr>
                <a:cxnSpLocks/>
                <a:stCxn id="180" idx="3"/>
                <a:endCxn id="180"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83" name="Group 182">
              <a:extLst>
                <a:ext uri="{FF2B5EF4-FFF2-40B4-BE49-F238E27FC236}">
                  <a16:creationId xmlns:a16="http://schemas.microsoft.com/office/drawing/2014/main" id="{3AD934CE-70F5-4F3D-AB5C-EB4442CE614A}"/>
                </a:ext>
              </a:extLst>
            </p:cNvPr>
            <p:cNvGrpSpPr/>
            <p:nvPr/>
          </p:nvGrpSpPr>
          <p:grpSpPr>
            <a:xfrm>
              <a:off x="9531111" y="1443359"/>
              <a:ext cx="368720" cy="307634"/>
              <a:chOff x="7929993" y="1754544"/>
              <a:chExt cx="520586" cy="434343"/>
            </a:xfrm>
          </p:grpSpPr>
          <p:sp>
            <p:nvSpPr>
              <p:cNvPr id="184" name="Trapezoid 183">
                <a:extLst>
                  <a:ext uri="{FF2B5EF4-FFF2-40B4-BE49-F238E27FC236}">
                    <a16:creationId xmlns:a16="http://schemas.microsoft.com/office/drawing/2014/main" id="{783AE4D3-48D4-44FE-AF47-CE8171543432}"/>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5" name="Trapezoid 184">
                <a:extLst>
                  <a:ext uri="{FF2B5EF4-FFF2-40B4-BE49-F238E27FC236}">
                    <a16:creationId xmlns:a16="http://schemas.microsoft.com/office/drawing/2014/main" id="{C4328C64-A40F-402A-9278-3A6577A41FF8}"/>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6" name="Straight Connector 185">
                <a:extLst>
                  <a:ext uri="{FF2B5EF4-FFF2-40B4-BE49-F238E27FC236}">
                    <a16:creationId xmlns:a16="http://schemas.microsoft.com/office/drawing/2014/main" id="{F6C7AA2E-5E96-4C59-A383-EB21136C53CA}"/>
                  </a:ext>
                </a:extLst>
              </p:cNvPr>
              <p:cNvCxnSpPr>
                <a:cxnSpLocks/>
                <a:stCxn id="184" idx="3"/>
                <a:endCxn id="184"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87" name="Group 186">
              <a:extLst>
                <a:ext uri="{FF2B5EF4-FFF2-40B4-BE49-F238E27FC236}">
                  <a16:creationId xmlns:a16="http://schemas.microsoft.com/office/drawing/2014/main" id="{0C8091DD-DDB7-4D24-8051-6823183ED113}"/>
                </a:ext>
              </a:extLst>
            </p:cNvPr>
            <p:cNvGrpSpPr/>
            <p:nvPr/>
          </p:nvGrpSpPr>
          <p:grpSpPr>
            <a:xfrm>
              <a:off x="9943085" y="830409"/>
              <a:ext cx="368720" cy="307634"/>
              <a:chOff x="7929993" y="1754544"/>
              <a:chExt cx="520586" cy="434343"/>
            </a:xfrm>
          </p:grpSpPr>
          <p:sp>
            <p:nvSpPr>
              <p:cNvPr id="188" name="Trapezoid 187">
                <a:extLst>
                  <a:ext uri="{FF2B5EF4-FFF2-40B4-BE49-F238E27FC236}">
                    <a16:creationId xmlns:a16="http://schemas.microsoft.com/office/drawing/2014/main" id="{D2448403-0144-4A87-9AB7-BC17AAD93EF9}"/>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9" name="Trapezoid 188">
                <a:extLst>
                  <a:ext uri="{FF2B5EF4-FFF2-40B4-BE49-F238E27FC236}">
                    <a16:creationId xmlns:a16="http://schemas.microsoft.com/office/drawing/2014/main" id="{45724A18-938F-4CEE-B31C-E8CB8DCA0EC8}"/>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0" name="Straight Connector 189">
                <a:extLst>
                  <a:ext uri="{FF2B5EF4-FFF2-40B4-BE49-F238E27FC236}">
                    <a16:creationId xmlns:a16="http://schemas.microsoft.com/office/drawing/2014/main" id="{50717D4F-D164-4A95-A718-AED082D6F004}"/>
                  </a:ext>
                </a:extLst>
              </p:cNvPr>
              <p:cNvCxnSpPr>
                <a:cxnSpLocks/>
                <a:stCxn id="188" idx="3"/>
                <a:endCxn id="188"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91" name="Group 190">
              <a:extLst>
                <a:ext uri="{FF2B5EF4-FFF2-40B4-BE49-F238E27FC236}">
                  <a16:creationId xmlns:a16="http://schemas.microsoft.com/office/drawing/2014/main" id="{71C76CEE-1CC2-4643-8316-A7FC7FC77FC5}"/>
                </a:ext>
              </a:extLst>
            </p:cNvPr>
            <p:cNvGrpSpPr/>
            <p:nvPr/>
          </p:nvGrpSpPr>
          <p:grpSpPr>
            <a:xfrm>
              <a:off x="9512682" y="842134"/>
              <a:ext cx="368720" cy="307634"/>
              <a:chOff x="7929993" y="1754544"/>
              <a:chExt cx="520586" cy="434343"/>
            </a:xfrm>
          </p:grpSpPr>
          <p:sp>
            <p:nvSpPr>
              <p:cNvPr id="192" name="Trapezoid 191">
                <a:extLst>
                  <a:ext uri="{FF2B5EF4-FFF2-40B4-BE49-F238E27FC236}">
                    <a16:creationId xmlns:a16="http://schemas.microsoft.com/office/drawing/2014/main" id="{DF08F217-E1D7-46D5-8314-2E02B8ED5C7E}"/>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Trapezoid 192">
                <a:extLst>
                  <a:ext uri="{FF2B5EF4-FFF2-40B4-BE49-F238E27FC236}">
                    <a16:creationId xmlns:a16="http://schemas.microsoft.com/office/drawing/2014/main" id="{013FA5BC-2B19-4529-A459-1FCCEF1AE093}"/>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4" name="Straight Connector 193">
                <a:extLst>
                  <a:ext uri="{FF2B5EF4-FFF2-40B4-BE49-F238E27FC236}">
                    <a16:creationId xmlns:a16="http://schemas.microsoft.com/office/drawing/2014/main" id="{66400931-85CF-4B9F-90FC-7C19F0E7B51F}"/>
                  </a:ext>
                </a:extLst>
              </p:cNvPr>
              <p:cNvCxnSpPr>
                <a:cxnSpLocks/>
                <a:stCxn id="192" idx="3"/>
                <a:endCxn id="192"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07" name="Group 206">
              <a:extLst>
                <a:ext uri="{FF2B5EF4-FFF2-40B4-BE49-F238E27FC236}">
                  <a16:creationId xmlns:a16="http://schemas.microsoft.com/office/drawing/2014/main" id="{34A4835F-2A17-4751-B165-6D9EFB71AED8}"/>
                </a:ext>
              </a:extLst>
            </p:cNvPr>
            <p:cNvGrpSpPr/>
            <p:nvPr/>
          </p:nvGrpSpPr>
          <p:grpSpPr>
            <a:xfrm>
              <a:off x="9313391" y="1137268"/>
              <a:ext cx="368720" cy="307634"/>
              <a:chOff x="7929993" y="1754544"/>
              <a:chExt cx="520586" cy="434343"/>
            </a:xfrm>
          </p:grpSpPr>
          <p:sp>
            <p:nvSpPr>
              <p:cNvPr id="208" name="Trapezoid 207">
                <a:extLst>
                  <a:ext uri="{FF2B5EF4-FFF2-40B4-BE49-F238E27FC236}">
                    <a16:creationId xmlns:a16="http://schemas.microsoft.com/office/drawing/2014/main" id="{D35CB709-2225-4AE2-A7CD-DE7C570E1908}"/>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9" name="Trapezoid 208">
                <a:extLst>
                  <a:ext uri="{FF2B5EF4-FFF2-40B4-BE49-F238E27FC236}">
                    <a16:creationId xmlns:a16="http://schemas.microsoft.com/office/drawing/2014/main" id="{2C8E6AFB-80A2-4949-8E71-C1D0331104AF}"/>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0" name="Straight Connector 209">
                <a:extLst>
                  <a:ext uri="{FF2B5EF4-FFF2-40B4-BE49-F238E27FC236}">
                    <a16:creationId xmlns:a16="http://schemas.microsoft.com/office/drawing/2014/main" id="{72077540-536B-422E-920A-6ACC1D1EDCC0}"/>
                  </a:ext>
                </a:extLst>
              </p:cNvPr>
              <p:cNvCxnSpPr>
                <a:cxnSpLocks/>
                <a:stCxn id="208" idx="3"/>
                <a:endCxn id="208"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211" name="Group 36">
            <a:extLst>
              <a:ext uri="{FF2B5EF4-FFF2-40B4-BE49-F238E27FC236}">
                <a16:creationId xmlns:a16="http://schemas.microsoft.com/office/drawing/2014/main" id="{D9659063-2C37-488A-B8DD-72F66D16F88F}"/>
              </a:ext>
            </a:extLst>
          </p:cNvPr>
          <p:cNvGrpSpPr>
            <a:grpSpLocks noChangeAspect="1"/>
          </p:cNvGrpSpPr>
          <p:nvPr/>
        </p:nvGrpSpPr>
        <p:grpSpPr bwMode="auto">
          <a:xfrm>
            <a:off x="11047842" y="1393768"/>
            <a:ext cx="579290" cy="572192"/>
            <a:chOff x="5516" y="449"/>
            <a:chExt cx="408" cy="403"/>
          </a:xfrm>
          <a:solidFill>
            <a:schemeClr val="tx1"/>
          </a:solidFill>
        </p:grpSpPr>
        <p:sp>
          <p:nvSpPr>
            <p:cNvPr id="212" name="Freeform 37">
              <a:extLst>
                <a:ext uri="{FF2B5EF4-FFF2-40B4-BE49-F238E27FC236}">
                  <a16:creationId xmlns:a16="http://schemas.microsoft.com/office/drawing/2014/main" id="{CFACC227-B0D4-48D7-A612-A22684FD3721}"/>
                </a:ext>
              </a:extLst>
            </p:cNvPr>
            <p:cNvSpPr>
              <a:spLocks/>
            </p:cNvSpPr>
            <p:nvPr/>
          </p:nvSpPr>
          <p:spPr bwMode="auto">
            <a:xfrm>
              <a:off x="5516" y="449"/>
              <a:ext cx="408" cy="252"/>
            </a:xfrm>
            <a:custGeom>
              <a:avLst/>
              <a:gdLst>
                <a:gd name="T0" fmla="*/ 218 w 276"/>
                <a:gd name="T1" fmla="*/ 170 h 170"/>
                <a:gd name="T2" fmla="*/ 212 w 276"/>
                <a:gd name="T3" fmla="*/ 165 h 170"/>
                <a:gd name="T4" fmla="*/ 218 w 276"/>
                <a:gd name="T5" fmla="*/ 158 h 170"/>
                <a:gd name="T6" fmla="*/ 264 w 276"/>
                <a:gd name="T7" fmla="*/ 108 h 170"/>
                <a:gd name="T8" fmla="*/ 248 w 276"/>
                <a:gd name="T9" fmla="*/ 72 h 170"/>
                <a:gd name="T10" fmla="*/ 211 w 276"/>
                <a:gd name="T11" fmla="*/ 57 h 170"/>
                <a:gd name="T12" fmla="*/ 205 w 276"/>
                <a:gd name="T13" fmla="*/ 54 h 170"/>
                <a:gd name="T14" fmla="*/ 138 w 276"/>
                <a:gd name="T15" fmla="*/ 12 h 170"/>
                <a:gd name="T16" fmla="*/ 64 w 276"/>
                <a:gd name="T17" fmla="*/ 82 h 170"/>
                <a:gd name="T18" fmla="*/ 61 w 276"/>
                <a:gd name="T19" fmla="*/ 86 h 170"/>
                <a:gd name="T20" fmla="*/ 57 w 276"/>
                <a:gd name="T21" fmla="*/ 87 h 170"/>
                <a:gd name="T22" fmla="*/ 25 w 276"/>
                <a:gd name="T23" fmla="*/ 95 h 170"/>
                <a:gd name="T24" fmla="*/ 12 w 276"/>
                <a:gd name="T25" fmla="*/ 122 h 170"/>
                <a:gd name="T26" fmla="*/ 41 w 276"/>
                <a:gd name="T27" fmla="*/ 157 h 170"/>
                <a:gd name="T28" fmla="*/ 45 w 276"/>
                <a:gd name="T29" fmla="*/ 164 h 170"/>
                <a:gd name="T30" fmla="*/ 38 w 276"/>
                <a:gd name="T31" fmla="*/ 169 h 170"/>
                <a:gd name="T32" fmla="*/ 0 w 276"/>
                <a:gd name="T33" fmla="*/ 122 h 170"/>
                <a:gd name="T34" fmla="*/ 17 w 276"/>
                <a:gd name="T35" fmla="*/ 85 h 170"/>
                <a:gd name="T36" fmla="*/ 52 w 276"/>
                <a:gd name="T37" fmla="*/ 75 h 170"/>
                <a:gd name="T38" fmla="*/ 138 w 276"/>
                <a:gd name="T39" fmla="*/ 0 h 170"/>
                <a:gd name="T40" fmla="*/ 214 w 276"/>
                <a:gd name="T41" fmla="*/ 45 h 170"/>
                <a:gd name="T42" fmla="*/ 257 w 276"/>
                <a:gd name="T43" fmla="*/ 63 h 170"/>
                <a:gd name="T44" fmla="*/ 276 w 276"/>
                <a:gd name="T45" fmla="*/ 108 h 170"/>
                <a:gd name="T46" fmla="*/ 219 w 276"/>
                <a:gd name="T47" fmla="*/ 170 h 170"/>
                <a:gd name="T48" fmla="*/ 218 w 276"/>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70">
                  <a:moveTo>
                    <a:pt x="218" y="170"/>
                  </a:moveTo>
                  <a:cubicBezTo>
                    <a:pt x="215" y="170"/>
                    <a:pt x="213" y="168"/>
                    <a:pt x="212" y="165"/>
                  </a:cubicBezTo>
                  <a:cubicBezTo>
                    <a:pt x="212" y="162"/>
                    <a:pt x="214" y="159"/>
                    <a:pt x="218" y="158"/>
                  </a:cubicBezTo>
                  <a:cubicBezTo>
                    <a:pt x="219" y="158"/>
                    <a:pt x="264" y="153"/>
                    <a:pt x="264" y="108"/>
                  </a:cubicBezTo>
                  <a:cubicBezTo>
                    <a:pt x="264" y="94"/>
                    <a:pt x="258" y="81"/>
                    <a:pt x="248" y="72"/>
                  </a:cubicBezTo>
                  <a:cubicBezTo>
                    <a:pt x="238" y="62"/>
                    <a:pt x="225" y="57"/>
                    <a:pt x="211" y="57"/>
                  </a:cubicBezTo>
                  <a:cubicBezTo>
                    <a:pt x="208" y="57"/>
                    <a:pt x="206" y="56"/>
                    <a:pt x="205" y="54"/>
                  </a:cubicBezTo>
                  <a:cubicBezTo>
                    <a:pt x="193" y="28"/>
                    <a:pt x="167" y="12"/>
                    <a:pt x="138" y="12"/>
                  </a:cubicBezTo>
                  <a:cubicBezTo>
                    <a:pt x="99" y="12"/>
                    <a:pt x="66" y="42"/>
                    <a:pt x="64" y="82"/>
                  </a:cubicBezTo>
                  <a:cubicBezTo>
                    <a:pt x="64" y="83"/>
                    <a:pt x="63" y="85"/>
                    <a:pt x="61" y="86"/>
                  </a:cubicBezTo>
                  <a:cubicBezTo>
                    <a:pt x="60" y="87"/>
                    <a:pt x="58" y="88"/>
                    <a:pt x="57" y="87"/>
                  </a:cubicBezTo>
                  <a:cubicBezTo>
                    <a:pt x="45" y="85"/>
                    <a:pt x="34" y="88"/>
                    <a:pt x="25" y="95"/>
                  </a:cubicBezTo>
                  <a:cubicBezTo>
                    <a:pt x="16" y="102"/>
                    <a:pt x="12" y="111"/>
                    <a:pt x="12" y="122"/>
                  </a:cubicBezTo>
                  <a:cubicBezTo>
                    <a:pt x="12" y="142"/>
                    <a:pt x="22" y="153"/>
                    <a:pt x="41" y="157"/>
                  </a:cubicBezTo>
                  <a:cubicBezTo>
                    <a:pt x="44" y="158"/>
                    <a:pt x="46" y="161"/>
                    <a:pt x="45" y="164"/>
                  </a:cubicBezTo>
                  <a:cubicBezTo>
                    <a:pt x="45" y="168"/>
                    <a:pt x="42" y="170"/>
                    <a:pt x="38" y="169"/>
                  </a:cubicBezTo>
                  <a:cubicBezTo>
                    <a:pt x="24" y="166"/>
                    <a:pt x="0" y="156"/>
                    <a:pt x="0" y="122"/>
                  </a:cubicBezTo>
                  <a:cubicBezTo>
                    <a:pt x="0" y="108"/>
                    <a:pt x="6" y="94"/>
                    <a:pt x="17" y="85"/>
                  </a:cubicBezTo>
                  <a:cubicBezTo>
                    <a:pt x="27" y="77"/>
                    <a:pt x="40" y="74"/>
                    <a:pt x="52" y="75"/>
                  </a:cubicBezTo>
                  <a:cubicBezTo>
                    <a:pt x="58" y="32"/>
                    <a:pt x="94" y="0"/>
                    <a:pt x="138" y="0"/>
                  </a:cubicBezTo>
                  <a:cubicBezTo>
                    <a:pt x="170" y="0"/>
                    <a:pt x="199" y="17"/>
                    <a:pt x="214" y="45"/>
                  </a:cubicBezTo>
                  <a:cubicBezTo>
                    <a:pt x="230" y="46"/>
                    <a:pt x="245" y="52"/>
                    <a:pt x="257" y="63"/>
                  </a:cubicBezTo>
                  <a:cubicBezTo>
                    <a:pt x="269" y="75"/>
                    <a:pt x="276" y="91"/>
                    <a:pt x="276" y="108"/>
                  </a:cubicBezTo>
                  <a:cubicBezTo>
                    <a:pt x="276" y="164"/>
                    <a:pt x="219" y="170"/>
                    <a:pt x="219" y="170"/>
                  </a:cubicBezTo>
                  <a:cubicBezTo>
                    <a:pt x="219" y="170"/>
                    <a:pt x="218" y="170"/>
                    <a:pt x="21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3" name="Freeform 38">
              <a:extLst>
                <a:ext uri="{FF2B5EF4-FFF2-40B4-BE49-F238E27FC236}">
                  <a16:creationId xmlns:a16="http://schemas.microsoft.com/office/drawing/2014/main" id="{A0EB6440-840B-49AC-A27A-455CF6F36DD7}"/>
                </a:ext>
              </a:extLst>
            </p:cNvPr>
            <p:cNvSpPr>
              <a:spLocks noEditPoints="1"/>
            </p:cNvSpPr>
            <p:nvPr/>
          </p:nvSpPr>
          <p:spPr bwMode="auto">
            <a:xfrm>
              <a:off x="5658" y="656"/>
              <a:ext cx="124" cy="196"/>
            </a:xfrm>
            <a:custGeom>
              <a:avLst/>
              <a:gdLst>
                <a:gd name="T0" fmla="*/ 66 w 84"/>
                <a:gd name="T1" fmla="*/ 132 h 132"/>
                <a:gd name="T2" fmla="*/ 18 w 84"/>
                <a:gd name="T3" fmla="*/ 132 h 132"/>
                <a:gd name="T4" fmla="*/ 0 w 84"/>
                <a:gd name="T5" fmla="*/ 114 h 132"/>
                <a:gd name="T6" fmla="*/ 0 w 84"/>
                <a:gd name="T7" fmla="*/ 18 h 132"/>
                <a:gd name="T8" fmla="*/ 18 w 84"/>
                <a:gd name="T9" fmla="*/ 0 h 132"/>
                <a:gd name="T10" fmla="*/ 66 w 84"/>
                <a:gd name="T11" fmla="*/ 0 h 132"/>
                <a:gd name="T12" fmla="*/ 84 w 84"/>
                <a:gd name="T13" fmla="*/ 18 h 132"/>
                <a:gd name="T14" fmla="*/ 84 w 84"/>
                <a:gd name="T15" fmla="*/ 114 h 132"/>
                <a:gd name="T16" fmla="*/ 66 w 84"/>
                <a:gd name="T17" fmla="*/ 132 h 132"/>
                <a:gd name="T18" fmla="*/ 18 w 84"/>
                <a:gd name="T19" fmla="*/ 12 h 132"/>
                <a:gd name="T20" fmla="*/ 12 w 84"/>
                <a:gd name="T21" fmla="*/ 18 h 132"/>
                <a:gd name="T22" fmla="*/ 12 w 84"/>
                <a:gd name="T23" fmla="*/ 114 h 132"/>
                <a:gd name="T24" fmla="*/ 18 w 84"/>
                <a:gd name="T25" fmla="*/ 120 h 132"/>
                <a:gd name="T26" fmla="*/ 66 w 84"/>
                <a:gd name="T27" fmla="*/ 120 h 132"/>
                <a:gd name="T28" fmla="*/ 72 w 84"/>
                <a:gd name="T29" fmla="*/ 114 h 132"/>
                <a:gd name="T30" fmla="*/ 72 w 84"/>
                <a:gd name="T31" fmla="*/ 18 h 132"/>
                <a:gd name="T32" fmla="*/ 66 w 84"/>
                <a:gd name="T33" fmla="*/ 12 h 132"/>
                <a:gd name="T34" fmla="*/ 18 w 84"/>
                <a:gd name="T35"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32">
                  <a:moveTo>
                    <a:pt x="66" y="132"/>
                  </a:moveTo>
                  <a:cubicBezTo>
                    <a:pt x="18" y="132"/>
                    <a:pt x="18" y="132"/>
                    <a:pt x="18" y="132"/>
                  </a:cubicBezTo>
                  <a:cubicBezTo>
                    <a:pt x="8" y="132"/>
                    <a:pt x="0" y="124"/>
                    <a:pt x="0" y="114"/>
                  </a:cubicBezTo>
                  <a:cubicBezTo>
                    <a:pt x="0" y="18"/>
                    <a:pt x="0" y="18"/>
                    <a:pt x="0" y="18"/>
                  </a:cubicBezTo>
                  <a:cubicBezTo>
                    <a:pt x="0" y="8"/>
                    <a:pt x="8" y="0"/>
                    <a:pt x="18" y="0"/>
                  </a:cubicBezTo>
                  <a:cubicBezTo>
                    <a:pt x="66" y="0"/>
                    <a:pt x="66" y="0"/>
                    <a:pt x="66" y="0"/>
                  </a:cubicBezTo>
                  <a:cubicBezTo>
                    <a:pt x="76" y="0"/>
                    <a:pt x="84" y="8"/>
                    <a:pt x="84" y="18"/>
                  </a:cubicBezTo>
                  <a:cubicBezTo>
                    <a:pt x="84" y="114"/>
                    <a:pt x="84" y="114"/>
                    <a:pt x="84" y="114"/>
                  </a:cubicBezTo>
                  <a:cubicBezTo>
                    <a:pt x="84" y="124"/>
                    <a:pt x="76" y="132"/>
                    <a:pt x="66" y="132"/>
                  </a:cubicBezTo>
                  <a:close/>
                  <a:moveTo>
                    <a:pt x="18" y="12"/>
                  </a:moveTo>
                  <a:cubicBezTo>
                    <a:pt x="15" y="12"/>
                    <a:pt x="12" y="15"/>
                    <a:pt x="12" y="18"/>
                  </a:cubicBezTo>
                  <a:cubicBezTo>
                    <a:pt x="12" y="114"/>
                    <a:pt x="12" y="114"/>
                    <a:pt x="12" y="114"/>
                  </a:cubicBezTo>
                  <a:cubicBezTo>
                    <a:pt x="12" y="118"/>
                    <a:pt x="15" y="120"/>
                    <a:pt x="18" y="120"/>
                  </a:cubicBezTo>
                  <a:cubicBezTo>
                    <a:pt x="66" y="120"/>
                    <a:pt x="66" y="120"/>
                    <a:pt x="66" y="120"/>
                  </a:cubicBezTo>
                  <a:cubicBezTo>
                    <a:pt x="69" y="120"/>
                    <a:pt x="72" y="118"/>
                    <a:pt x="72" y="114"/>
                  </a:cubicBezTo>
                  <a:cubicBezTo>
                    <a:pt x="72" y="18"/>
                    <a:pt x="72" y="18"/>
                    <a:pt x="72" y="18"/>
                  </a:cubicBezTo>
                  <a:cubicBezTo>
                    <a:pt x="72" y="15"/>
                    <a:pt x="69" y="12"/>
                    <a:pt x="66"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4" name="Freeform 39">
              <a:extLst>
                <a:ext uri="{FF2B5EF4-FFF2-40B4-BE49-F238E27FC236}">
                  <a16:creationId xmlns:a16="http://schemas.microsoft.com/office/drawing/2014/main" id="{12D05239-A2A0-4246-825A-8F093C5F79D7}"/>
                </a:ext>
              </a:extLst>
            </p:cNvPr>
            <p:cNvSpPr>
              <a:spLocks/>
            </p:cNvSpPr>
            <p:nvPr/>
          </p:nvSpPr>
          <p:spPr bwMode="auto">
            <a:xfrm>
              <a:off x="5658" y="798"/>
              <a:ext cx="124"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10"/>
                    <a:pt x="0" y="6"/>
                  </a:cubicBezTo>
                  <a:cubicBezTo>
                    <a:pt x="0" y="3"/>
                    <a:pt x="3" y="0"/>
                    <a:pt x="6" y="0"/>
                  </a:cubicBezTo>
                  <a:cubicBezTo>
                    <a:pt x="78" y="0"/>
                    <a:pt x="78" y="0"/>
                    <a:pt x="78" y="0"/>
                  </a:cubicBezTo>
                  <a:cubicBezTo>
                    <a:pt x="81" y="0"/>
                    <a:pt x="84" y="3"/>
                    <a:pt x="84" y="6"/>
                  </a:cubicBezTo>
                  <a:cubicBezTo>
                    <a:pt x="84" y="10"/>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5" name="Freeform 40">
              <a:extLst>
                <a:ext uri="{FF2B5EF4-FFF2-40B4-BE49-F238E27FC236}">
                  <a16:creationId xmlns:a16="http://schemas.microsoft.com/office/drawing/2014/main" id="{CD87A20B-D720-43B6-A9A0-C474695B1255}"/>
                </a:ext>
              </a:extLst>
            </p:cNvPr>
            <p:cNvSpPr>
              <a:spLocks/>
            </p:cNvSpPr>
            <p:nvPr/>
          </p:nvSpPr>
          <p:spPr bwMode="auto">
            <a:xfrm>
              <a:off x="5711" y="523"/>
              <a:ext cx="18" cy="107"/>
            </a:xfrm>
            <a:custGeom>
              <a:avLst/>
              <a:gdLst>
                <a:gd name="T0" fmla="*/ 6 w 12"/>
                <a:gd name="T1" fmla="*/ 72 h 72"/>
                <a:gd name="T2" fmla="*/ 0 w 12"/>
                <a:gd name="T3" fmla="*/ 66 h 72"/>
                <a:gd name="T4" fmla="*/ 0 w 12"/>
                <a:gd name="T5" fmla="*/ 6 h 72"/>
                <a:gd name="T6" fmla="*/ 6 w 12"/>
                <a:gd name="T7" fmla="*/ 0 h 72"/>
                <a:gd name="T8" fmla="*/ 12 w 12"/>
                <a:gd name="T9" fmla="*/ 6 h 72"/>
                <a:gd name="T10" fmla="*/ 12 w 12"/>
                <a:gd name="T11" fmla="*/ 66 h 72"/>
                <a:gd name="T12" fmla="*/ 6 w 12"/>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 h="72">
                  <a:moveTo>
                    <a:pt x="6" y="72"/>
                  </a:moveTo>
                  <a:cubicBezTo>
                    <a:pt x="3" y="72"/>
                    <a:pt x="0" y="70"/>
                    <a:pt x="0" y="66"/>
                  </a:cubicBezTo>
                  <a:cubicBezTo>
                    <a:pt x="0" y="6"/>
                    <a:pt x="0" y="6"/>
                    <a:pt x="0" y="6"/>
                  </a:cubicBezTo>
                  <a:cubicBezTo>
                    <a:pt x="0" y="3"/>
                    <a:pt x="3" y="0"/>
                    <a:pt x="6" y="0"/>
                  </a:cubicBezTo>
                  <a:cubicBezTo>
                    <a:pt x="9" y="0"/>
                    <a:pt x="12" y="3"/>
                    <a:pt x="12" y="6"/>
                  </a:cubicBezTo>
                  <a:cubicBezTo>
                    <a:pt x="12" y="66"/>
                    <a:pt x="12" y="66"/>
                    <a:pt x="12" y="66"/>
                  </a:cubicBezTo>
                  <a:cubicBezTo>
                    <a:pt x="12" y="70"/>
                    <a:pt x="9" y="72"/>
                    <a:pt x="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6" name="Freeform 41">
              <a:extLst>
                <a:ext uri="{FF2B5EF4-FFF2-40B4-BE49-F238E27FC236}">
                  <a16:creationId xmlns:a16="http://schemas.microsoft.com/office/drawing/2014/main" id="{2262D0E6-B6DF-4B15-BF59-C7461C571385}"/>
                </a:ext>
              </a:extLst>
            </p:cNvPr>
            <p:cNvSpPr>
              <a:spLocks/>
            </p:cNvSpPr>
            <p:nvPr/>
          </p:nvSpPr>
          <p:spPr bwMode="auto">
            <a:xfrm>
              <a:off x="5674" y="523"/>
              <a:ext cx="90" cy="55"/>
            </a:xfrm>
            <a:custGeom>
              <a:avLst/>
              <a:gdLst>
                <a:gd name="T0" fmla="*/ 55 w 61"/>
                <a:gd name="T1" fmla="*/ 36 h 37"/>
                <a:gd name="T2" fmla="*/ 51 w 61"/>
                <a:gd name="T3" fmla="*/ 35 h 37"/>
                <a:gd name="T4" fmla="*/ 31 w 61"/>
                <a:gd name="T5" fmla="*/ 15 h 37"/>
                <a:gd name="T6" fmla="*/ 11 w 61"/>
                <a:gd name="T7" fmla="*/ 35 h 37"/>
                <a:gd name="T8" fmla="*/ 3 w 61"/>
                <a:gd name="T9" fmla="*/ 35 h 37"/>
                <a:gd name="T10" fmla="*/ 3 w 61"/>
                <a:gd name="T11" fmla="*/ 26 h 37"/>
                <a:gd name="T12" fmla="*/ 27 w 61"/>
                <a:gd name="T13" fmla="*/ 2 h 37"/>
                <a:gd name="T14" fmla="*/ 35 w 61"/>
                <a:gd name="T15" fmla="*/ 2 h 37"/>
                <a:gd name="T16" fmla="*/ 59 w 61"/>
                <a:gd name="T17" fmla="*/ 26 h 37"/>
                <a:gd name="T18" fmla="*/ 59 w 61"/>
                <a:gd name="T19" fmla="*/ 35 h 37"/>
                <a:gd name="T20" fmla="*/ 55 w 61"/>
                <a:gd name="T2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7">
                  <a:moveTo>
                    <a:pt x="55" y="36"/>
                  </a:moveTo>
                  <a:cubicBezTo>
                    <a:pt x="53" y="36"/>
                    <a:pt x="52" y="36"/>
                    <a:pt x="51" y="35"/>
                  </a:cubicBezTo>
                  <a:cubicBezTo>
                    <a:pt x="31" y="15"/>
                    <a:pt x="31" y="15"/>
                    <a:pt x="31" y="15"/>
                  </a:cubicBezTo>
                  <a:cubicBezTo>
                    <a:pt x="11" y="35"/>
                    <a:pt x="11" y="35"/>
                    <a:pt x="11" y="35"/>
                  </a:cubicBezTo>
                  <a:cubicBezTo>
                    <a:pt x="9" y="37"/>
                    <a:pt x="5" y="37"/>
                    <a:pt x="3" y="35"/>
                  </a:cubicBezTo>
                  <a:cubicBezTo>
                    <a:pt x="0" y="32"/>
                    <a:pt x="0" y="28"/>
                    <a:pt x="3" y="26"/>
                  </a:cubicBezTo>
                  <a:cubicBezTo>
                    <a:pt x="27" y="2"/>
                    <a:pt x="27" y="2"/>
                    <a:pt x="27" y="2"/>
                  </a:cubicBezTo>
                  <a:cubicBezTo>
                    <a:pt x="29" y="0"/>
                    <a:pt x="33" y="0"/>
                    <a:pt x="35" y="2"/>
                  </a:cubicBezTo>
                  <a:cubicBezTo>
                    <a:pt x="59" y="26"/>
                    <a:pt x="59" y="26"/>
                    <a:pt x="59" y="26"/>
                  </a:cubicBezTo>
                  <a:cubicBezTo>
                    <a:pt x="61" y="28"/>
                    <a:pt x="61" y="32"/>
                    <a:pt x="59" y="35"/>
                  </a:cubicBezTo>
                  <a:cubicBezTo>
                    <a:pt x="58" y="36"/>
                    <a:pt x="56" y="36"/>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pic>
        <p:nvPicPr>
          <p:cNvPr id="160" name="Picture 159">
            <a:extLst>
              <a:ext uri="{FF2B5EF4-FFF2-40B4-BE49-F238E27FC236}">
                <a16:creationId xmlns:a16="http://schemas.microsoft.com/office/drawing/2014/main" id="{C22C91DA-6E3B-4685-B2C1-0655BF4A4FB3}"/>
              </a:ext>
            </a:extLst>
          </p:cNvPr>
          <p:cNvPicPr>
            <a:picLocks noChangeAspect="1"/>
          </p:cNvPicPr>
          <p:nvPr/>
        </p:nvPicPr>
        <p:blipFill>
          <a:blip r:embed="rId4"/>
          <a:stretch>
            <a:fillRect/>
          </a:stretch>
        </p:blipFill>
        <p:spPr>
          <a:xfrm>
            <a:off x="574555" y="1426414"/>
            <a:ext cx="514902" cy="464972"/>
          </a:xfrm>
          <a:prstGeom prst="rect">
            <a:avLst/>
          </a:prstGeom>
        </p:spPr>
      </p:pic>
    </p:spTree>
    <p:extLst>
      <p:ext uri="{BB962C8B-B14F-4D97-AF65-F5344CB8AC3E}">
        <p14:creationId xmlns:p14="http://schemas.microsoft.com/office/powerpoint/2010/main" val="247513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pPr>
              <a:spcBef>
                <a:spcPts val="2400"/>
              </a:spcBef>
            </a:pPr>
            <a:r>
              <a:rPr lang="en-US" spc="-150" dirty="0"/>
              <a:t>Deep learning with Azure</a:t>
            </a:r>
          </a:p>
        </p:txBody>
      </p:sp>
    </p:spTree>
    <p:extLst>
      <p:ext uri="{BB962C8B-B14F-4D97-AF65-F5344CB8AC3E}">
        <p14:creationId xmlns:p14="http://schemas.microsoft.com/office/powerpoint/2010/main" val="15888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CEF23FCB-42C8-471E-8928-96747A2763DD}"/>
              </a:ext>
            </a:extLst>
          </p:cNvPr>
          <p:cNvSpPr>
            <a:spLocks noGrp="1"/>
          </p:cNvSpPr>
          <p:nvPr>
            <p:ph type="title"/>
          </p:nvPr>
        </p:nvSpPr>
        <p:spPr/>
        <p:txBody>
          <a:bodyPr/>
          <a:lstStyle/>
          <a:p>
            <a:r>
              <a:rPr lang="en-US" dirty="0">
                <a:solidFill>
                  <a:schemeClr val="tx2"/>
                </a:solidFill>
              </a:rPr>
              <a:t>Build and deploy deep learning models</a:t>
            </a:r>
            <a:endParaRPr lang="en-IN" dirty="0">
              <a:solidFill>
                <a:schemeClr val="tx2"/>
              </a:solidFill>
            </a:endParaRPr>
          </a:p>
        </p:txBody>
      </p:sp>
      <p:grpSp>
        <p:nvGrpSpPr>
          <p:cNvPr id="279" name="Group 278">
            <a:extLst>
              <a:ext uri="{FF2B5EF4-FFF2-40B4-BE49-F238E27FC236}">
                <a16:creationId xmlns:a16="http://schemas.microsoft.com/office/drawing/2014/main" id="{1E3E1633-A882-494D-BF2A-4985BF09AE59}"/>
              </a:ext>
            </a:extLst>
          </p:cNvPr>
          <p:cNvGrpSpPr/>
          <p:nvPr/>
        </p:nvGrpSpPr>
        <p:grpSpPr>
          <a:xfrm>
            <a:off x="5816844" y="3104348"/>
            <a:ext cx="1593761" cy="587238"/>
            <a:chOff x="1794550" y="1943796"/>
            <a:chExt cx="4797273" cy="1767603"/>
          </a:xfrm>
        </p:grpSpPr>
        <p:pic>
          <p:nvPicPr>
            <p:cNvPr id="459" name="Picture 458">
              <a:extLst>
                <a:ext uri="{FF2B5EF4-FFF2-40B4-BE49-F238E27FC236}">
                  <a16:creationId xmlns:a16="http://schemas.microsoft.com/office/drawing/2014/main" id="{25FF8908-6A73-4107-BD58-11ABBFABB6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88878" y="1943796"/>
              <a:ext cx="805084" cy="939261"/>
            </a:xfrm>
            <a:prstGeom prst="rect">
              <a:avLst/>
            </a:prstGeom>
          </p:spPr>
        </p:pic>
        <p:sp>
          <p:nvSpPr>
            <p:cNvPr id="460" name="Rectangle 459">
              <a:extLst>
                <a:ext uri="{FF2B5EF4-FFF2-40B4-BE49-F238E27FC236}">
                  <a16:creationId xmlns:a16="http://schemas.microsoft.com/office/drawing/2014/main" id="{49CB4F4E-4110-4470-AB3B-BF469FF9F966}"/>
                </a:ext>
              </a:extLst>
            </p:cNvPr>
            <p:cNvSpPr/>
            <p:nvPr/>
          </p:nvSpPr>
          <p:spPr>
            <a:xfrm>
              <a:off x="1794550" y="2877624"/>
              <a:ext cx="4797273" cy="833775"/>
            </a:xfrm>
            <a:prstGeom prst="rect">
              <a:avLst/>
            </a:prstGeom>
          </p:spPr>
          <p:txBody>
            <a:bodyPr wrap="square">
              <a:spAutoFit/>
            </a:bodyPr>
            <a:lstStyle/>
            <a:p>
              <a:pPr algn="ctr" defTabSz="932472" fontAlgn="base">
                <a:spcBef>
                  <a:spcPct val="0"/>
                </a:spcBef>
                <a:spcAft>
                  <a:spcPct val="0"/>
                </a:spcAft>
                <a:defRPr/>
              </a:pPr>
              <a:r>
                <a:rPr lang="en-US" sz="1200" dirty="0">
                  <a:latin typeface="Segoe UI Semibold" panose="020B0702040204020203" pitchFamily="34" charset="0"/>
                  <a:cs typeface="Segoe UI Semibold" panose="020B0702040204020203" pitchFamily="34" charset="0"/>
                </a:rPr>
                <a:t>Azure ML Services</a:t>
              </a:r>
            </a:p>
          </p:txBody>
        </p:sp>
      </p:grpSp>
      <p:sp>
        <p:nvSpPr>
          <p:cNvPr id="280" name="Freeform: Shape 279">
            <a:extLst>
              <a:ext uri="{FF2B5EF4-FFF2-40B4-BE49-F238E27FC236}">
                <a16:creationId xmlns:a16="http://schemas.microsoft.com/office/drawing/2014/main" id="{B0FC1168-599A-4350-AFD1-5FB6351B9536}"/>
              </a:ext>
            </a:extLst>
          </p:cNvPr>
          <p:cNvSpPr/>
          <p:nvPr/>
        </p:nvSpPr>
        <p:spPr bwMode="auto">
          <a:xfrm>
            <a:off x="5859021" y="2112403"/>
            <a:ext cx="1960790" cy="1583011"/>
          </a:xfrm>
          <a:custGeom>
            <a:avLst/>
            <a:gdLst>
              <a:gd name="connsiteX0" fmla="*/ 703384 w 703384"/>
              <a:gd name="connsiteY0" fmla="*/ 0 h 3356150"/>
              <a:gd name="connsiteX1" fmla="*/ 0 w 703384"/>
              <a:gd name="connsiteY1" fmla="*/ 0 h 3356150"/>
              <a:gd name="connsiteX2" fmla="*/ 0 w 703384"/>
              <a:gd name="connsiteY2" fmla="*/ 3356150 h 3356150"/>
              <a:gd name="connsiteX3" fmla="*/ 703384 w 703384"/>
              <a:gd name="connsiteY3" fmla="*/ 3356150 h 3356150"/>
            </a:gdLst>
            <a:ahLst/>
            <a:cxnLst>
              <a:cxn ang="0">
                <a:pos x="connsiteX0" y="connsiteY0"/>
              </a:cxn>
              <a:cxn ang="0">
                <a:pos x="connsiteX1" y="connsiteY1"/>
              </a:cxn>
              <a:cxn ang="0">
                <a:pos x="connsiteX2" y="connsiteY2"/>
              </a:cxn>
              <a:cxn ang="0">
                <a:pos x="connsiteX3" y="connsiteY3"/>
              </a:cxn>
            </a:cxnLst>
            <a:rect l="l" t="t" r="r" b="b"/>
            <a:pathLst>
              <a:path w="703384" h="3356150">
                <a:moveTo>
                  <a:pt x="703384" y="0"/>
                </a:moveTo>
                <a:lnTo>
                  <a:pt x="0" y="0"/>
                </a:lnTo>
                <a:lnTo>
                  <a:pt x="0" y="3356150"/>
                </a:lnTo>
                <a:lnTo>
                  <a:pt x="703384" y="3356150"/>
                </a:lnTo>
              </a:path>
            </a:pathLst>
          </a:custGeom>
          <a:noFill/>
          <a:ln w="19050">
            <a:solidFill>
              <a:schemeClr val="bg1">
                <a:lumMod val="75000"/>
              </a:schemeClr>
            </a:solidFill>
            <a:prstDash val="solid"/>
            <a:headEnd type="arrow" w="lg"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81" name="Straight Connector 280">
            <a:extLst>
              <a:ext uri="{FF2B5EF4-FFF2-40B4-BE49-F238E27FC236}">
                <a16:creationId xmlns:a16="http://schemas.microsoft.com/office/drawing/2014/main" id="{0D3E838E-FE79-4734-816D-C2D902C888B8}"/>
              </a:ext>
            </a:extLst>
          </p:cNvPr>
          <p:cNvCxnSpPr>
            <a:cxnSpLocks/>
          </p:cNvCxnSpPr>
          <p:nvPr/>
        </p:nvCxnSpPr>
        <p:spPr>
          <a:xfrm flipH="1">
            <a:off x="5238481" y="2903908"/>
            <a:ext cx="620886" cy="0"/>
          </a:xfrm>
          <a:prstGeom prst="line">
            <a:avLst/>
          </a:prstGeom>
          <a:noFill/>
          <a:ln w="19050">
            <a:solidFill>
              <a:schemeClr val="bg1">
                <a:lumMod val="75000"/>
              </a:schemeClr>
            </a:solidFill>
            <a:prstDash val="solid"/>
            <a:headEnd type="none" w="lg" len="med"/>
            <a:tailEnd type="arrow" w="lg" len="med"/>
          </a:ln>
          <a:effectLst/>
        </p:spPr>
        <p:style>
          <a:lnRef idx="1">
            <a:schemeClr val="accent2"/>
          </a:lnRef>
          <a:fillRef idx="3">
            <a:schemeClr val="accent2"/>
          </a:fillRef>
          <a:effectRef idx="2">
            <a:schemeClr val="accent2"/>
          </a:effectRef>
          <a:fontRef idx="minor">
            <a:schemeClr val="lt1"/>
          </a:fontRef>
        </p:style>
      </p:cxnSp>
      <p:sp>
        <p:nvSpPr>
          <p:cNvPr id="282" name="Rectangle: Rounded Corners 281">
            <a:extLst>
              <a:ext uri="{FF2B5EF4-FFF2-40B4-BE49-F238E27FC236}">
                <a16:creationId xmlns:a16="http://schemas.microsoft.com/office/drawing/2014/main" id="{191D437A-F417-42A3-A07E-40357D9E7F2E}"/>
              </a:ext>
            </a:extLst>
          </p:cNvPr>
          <p:cNvSpPr/>
          <p:nvPr/>
        </p:nvSpPr>
        <p:spPr bwMode="auto">
          <a:xfrm>
            <a:off x="7817615" y="1523431"/>
            <a:ext cx="2456562" cy="1081749"/>
          </a:xfrm>
          <a:prstGeom prst="roundRect">
            <a:avLst/>
          </a:prstGeom>
          <a:noFill/>
          <a:ln w="1905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0" numCol="1" spcCol="0" rtlCol="0" fromWordArt="0" anchor="b" anchorCtr="0" forceAA="0" compatLnSpc="1">
            <a:prstTxWarp prst="textNoShape">
              <a:avLst/>
            </a:prstTxWarp>
            <a:noAutofit/>
          </a:bodyPr>
          <a:lstStyle/>
          <a:p>
            <a:pPr algn="ctr" defTabSz="932472" fontAlgn="base">
              <a:spcBef>
                <a:spcPct val="0"/>
              </a:spcBef>
              <a:spcAft>
                <a:spcPct val="0"/>
              </a:spcAft>
              <a:defRPr/>
            </a:pPr>
            <a:r>
              <a:rPr lang="en-IN" sz="1200" dirty="0">
                <a:solidFill>
                  <a:schemeClr val="tx2"/>
                </a:solidFill>
                <a:latin typeface="Segoe UI Semibold" panose="020B0702040204020203" pitchFamily="34" charset="0"/>
                <a:cs typeface="Segoe UI Semibold" panose="020B0702040204020203" pitchFamily="34" charset="0"/>
              </a:rPr>
              <a:t>Scale out clusters</a:t>
            </a:r>
          </a:p>
        </p:txBody>
      </p:sp>
      <p:sp>
        <p:nvSpPr>
          <p:cNvPr id="450" name="Oval 449">
            <a:extLst>
              <a:ext uri="{FF2B5EF4-FFF2-40B4-BE49-F238E27FC236}">
                <a16:creationId xmlns:a16="http://schemas.microsoft.com/office/drawing/2014/main" id="{4A66C5E0-67FB-44BD-B464-C8256AE0E581}"/>
              </a:ext>
            </a:extLst>
          </p:cNvPr>
          <p:cNvSpPr/>
          <p:nvPr/>
        </p:nvSpPr>
        <p:spPr bwMode="auto">
          <a:xfrm>
            <a:off x="7439437" y="1142071"/>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451" name="TextBox 450">
            <a:extLst>
              <a:ext uri="{FF2B5EF4-FFF2-40B4-BE49-F238E27FC236}">
                <a16:creationId xmlns:a16="http://schemas.microsoft.com/office/drawing/2014/main" id="{096491E5-3888-4909-9A63-A238DE437385}"/>
              </a:ext>
            </a:extLst>
          </p:cNvPr>
          <p:cNvSpPr txBox="1"/>
          <p:nvPr/>
        </p:nvSpPr>
        <p:spPr>
          <a:xfrm>
            <a:off x="7587607" y="1574363"/>
            <a:ext cx="480901" cy="24622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rPr>
              <a:t>d</a:t>
            </a:r>
            <a:r>
              <a:rPr kumimoji="0" lang="en-US" sz="800" b="0" i="0" u="none" strike="noStrike" kern="0" cap="none" spc="0" normalizeH="0" baseline="0" noProof="0" dirty="0" err="1">
                <a:ln>
                  <a:noFill/>
                </a:ln>
                <a:solidFill>
                  <a:srgbClr val="0078D7"/>
                </a:solidFill>
                <a:effectLst/>
                <a:uLnTx/>
                <a:uFillTx/>
              </a:rPr>
              <a:t>atabricks</a:t>
            </a:r>
            <a:endParaRPr kumimoji="0" lang="en-US" sz="800" b="0" i="0" u="none" strike="noStrike" kern="0" cap="none" spc="0" normalizeH="0" baseline="0" noProof="0" dirty="0">
              <a:ln>
                <a:noFill/>
              </a:ln>
              <a:solidFill>
                <a:srgbClr val="0078D7"/>
              </a:solidFill>
              <a:effectLst/>
              <a:uLnTx/>
              <a:uFillTx/>
            </a:endParaRPr>
          </a:p>
        </p:txBody>
      </p:sp>
      <p:grpSp>
        <p:nvGrpSpPr>
          <p:cNvPr id="286" name="Group 285">
            <a:extLst>
              <a:ext uri="{FF2B5EF4-FFF2-40B4-BE49-F238E27FC236}">
                <a16:creationId xmlns:a16="http://schemas.microsoft.com/office/drawing/2014/main" id="{F37A3D88-8542-41B3-BB1F-CC4B026C097B}"/>
              </a:ext>
            </a:extLst>
          </p:cNvPr>
          <p:cNvGrpSpPr/>
          <p:nvPr/>
        </p:nvGrpSpPr>
        <p:grpSpPr>
          <a:xfrm>
            <a:off x="8083210" y="1230074"/>
            <a:ext cx="509795" cy="509795"/>
            <a:chOff x="8303519" y="1692273"/>
            <a:chExt cx="702207" cy="702207"/>
          </a:xfrm>
        </p:grpSpPr>
        <p:sp>
          <p:nvSpPr>
            <p:cNvPr id="431" name="Oval 430">
              <a:extLst>
                <a:ext uri="{FF2B5EF4-FFF2-40B4-BE49-F238E27FC236}">
                  <a16:creationId xmlns:a16="http://schemas.microsoft.com/office/drawing/2014/main" id="{0BBFAAA6-000D-4ABD-AD80-11034EC76EF5}"/>
                </a:ext>
              </a:extLst>
            </p:cNvPr>
            <p:cNvSpPr/>
            <p:nvPr/>
          </p:nvSpPr>
          <p:spPr bwMode="auto">
            <a:xfrm>
              <a:off x="8303519" y="1692273"/>
              <a:ext cx="702207" cy="702207"/>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432" name="Graphic 30">
              <a:extLst>
                <a:ext uri="{FF2B5EF4-FFF2-40B4-BE49-F238E27FC236}">
                  <a16:creationId xmlns:a16="http://schemas.microsoft.com/office/drawing/2014/main" id="{0701E7DF-3910-4D79-B6A9-D3AE1F8C00A5}"/>
                </a:ext>
              </a:extLst>
            </p:cNvPr>
            <p:cNvGrpSpPr/>
            <p:nvPr/>
          </p:nvGrpSpPr>
          <p:grpSpPr>
            <a:xfrm>
              <a:off x="8386379" y="1901962"/>
              <a:ext cx="536488" cy="282829"/>
              <a:chOff x="10530517" y="1546860"/>
              <a:chExt cx="819476" cy="432016"/>
            </a:xfrm>
          </p:grpSpPr>
          <p:sp>
            <p:nvSpPr>
              <p:cNvPr id="433" name="Freeform: Shape 432">
                <a:extLst>
                  <a:ext uri="{FF2B5EF4-FFF2-40B4-BE49-F238E27FC236}">
                    <a16:creationId xmlns:a16="http://schemas.microsoft.com/office/drawing/2014/main" id="{186A6A60-7BBD-40C2-9EEE-0CD53AF667D5}"/>
                  </a:ext>
                </a:extLst>
              </p:cNvPr>
              <p:cNvSpPr/>
              <p:nvPr/>
            </p:nvSpPr>
            <p:spPr>
              <a:xfrm>
                <a:off x="11047019" y="1546827"/>
                <a:ext cx="302864" cy="258306"/>
              </a:xfrm>
              <a:custGeom>
                <a:avLst/>
                <a:gdLst>
                  <a:gd name="connsiteX0" fmla="*/ 303168 w 302863"/>
                  <a:gd name="connsiteY0" fmla="*/ 70550 h 258305"/>
                  <a:gd name="connsiteX1" fmla="*/ 286637 w 302863"/>
                  <a:gd name="connsiteY1" fmla="*/ 96252 h 258305"/>
                  <a:gd name="connsiteX2" fmla="*/ 270751 w 302863"/>
                  <a:gd name="connsiteY2" fmla="*/ 115043 h 258305"/>
                  <a:gd name="connsiteX3" fmla="*/ 241821 w 302863"/>
                  <a:gd name="connsiteY3" fmla="*/ 149333 h 258305"/>
                  <a:gd name="connsiteX4" fmla="*/ 239496 w 302863"/>
                  <a:gd name="connsiteY4" fmla="*/ 152627 h 258305"/>
                  <a:gd name="connsiteX5" fmla="*/ 239883 w 302863"/>
                  <a:gd name="connsiteY5" fmla="*/ 156889 h 258305"/>
                  <a:gd name="connsiteX6" fmla="*/ 252863 w 302863"/>
                  <a:gd name="connsiteY6" fmla="*/ 181492 h 258305"/>
                  <a:gd name="connsiteX7" fmla="*/ 270686 w 302863"/>
                  <a:gd name="connsiteY7" fmla="*/ 215783 h 258305"/>
                  <a:gd name="connsiteX8" fmla="*/ 275852 w 302863"/>
                  <a:gd name="connsiteY8" fmla="*/ 230312 h 258305"/>
                  <a:gd name="connsiteX9" fmla="*/ 271074 w 302863"/>
                  <a:gd name="connsiteY9" fmla="*/ 248071 h 258305"/>
                  <a:gd name="connsiteX10" fmla="*/ 242466 w 302863"/>
                  <a:gd name="connsiteY10" fmla="*/ 257693 h 258305"/>
                  <a:gd name="connsiteX11" fmla="*/ 219735 w 302863"/>
                  <a:gd name="connsiteY11" fmla="*/ 251041 h 258305"/>
                  <a:gd name="connsiteX12" fmla="*/ 188028 w 302863"/>
                  <a:gd name="connsiteY12" fmla="*/ 241161 h 258305"/>
                  <a:gd name="connsiteX13" fmla="*/ 183766 w 302863"/>
                  <a:gd name="connsiteY13" fmla="*/ 236318 h 258305"/>
                  <a:gd name="connsiteX14" fmla="*/ 178406 w 302863"/>
                  <a:gd name="connsiteY14" fmla="*/ 204417 h 258305"/>
                  <a:gd name="connsiteX15" fmla="*/ 180150 w 302863"/>
                  <a:gd name="connsiteY15" fmla="*/ 202932 h 258305"/>
                  <a:gd name="connsiteX16" fmla="*/ 228647 w 302863"/>
                  <a:gd name="connsiteY16" fmla="*/ 216364 h 258305"/>
                  <a:gd name="connsiteX17" fmla="*/ 232199 w 302863"/>
                  <a:gd name="connsiteY17" fmla="*/ 217720 h 258305"/>
                  <a:gd name="connsiteX18" fmla="*/ 233103 w 302863"/>
                  <a:gd name="connsiteY18" fmla="*/ 216816 h 258305"/>
                  <a:gd name="connsiteX19" fmla="*/ 231747 w 302863"/>
                  <a:gd name="connsiteY19" fmla="*/ 213845 h 258305"/>
                  <a:gd name="connsiteX20" fmla="*/ 217217 w 302863"/>
                  <a:gd name="connsiteY20" fmla="*/ 186142 h 258305"/>
                  <a:gd name="connsiteX21" fmla="*/ 202106 w 302863"/>
                  <a:gd name="connsiteY21" fmla="*/ 157341 h 258305"/>
                  <a:gd name="connsiteX22" fmla="*/ 203010 w 302863"/>
                  <a:gd name="connsiteY22" fmla="*/ 149140 h 258305"/>
                  <a:gd name="connsiteX23" fmla="*/ 225160 w 302863"/>
                  <a:gd name="connsiteY23" fmla="*/ 123051 h 258305"/>
                  <a:gd name="connsiteX24" fmla="*/ 250409 w 302863"/>
                  <a:gd name="connsiteY24" fmla="*/ 92958 h 258305"/>
                  <a:gd name="connsiteX25" fmla="*/ 251701 w 302863"/>
                  <a:gd name="connsiteY25" fmla="*/ 90246 h 258305"/>
                  <a:gd name="connsiteX26" fmla="*/ 236848 w 302863"/>
                  <a:gd name="connsiteY26" fmla="*/ 94056 h 258305"/>
                  <a:gd name="connsiteX27" fmla="*/ 179310 w 302863"/>
                  <a:gd name="connsiteY27" fmla="*/ 109361 h 258305"/>
                  <a:gd name="connsiteX28" fmla="*/ 174467 w 302863"/>
                  <a:gd name="connsiteY28" fmla="*/ 107423 h 258305"/>
                  <a:gd name="connsiteX29" fmla="*/ 161229 w 302863"/>
                  <a:gd name="connsiteY29" fmla="*/ 85274 h 258305"/>
                  <a:gd name="connsiteX30" fmla="*/ 140177 w 302863"/>
                  <a:gd name="connsiteY30" fmla="*/ 49950 h 258305"/>
                  <a:gd name="connsiteX31" fmla="*/ 138886 w 302863"/>
                  <a:gd name="connsiteY31" fmla="*/ 48788 h 258305"/>
                  <a:gd name="connsiteX32" fmla="*/ 138369 w 302863"/>
                  <a:gd name="connsiteY32" fmla="*/ 50338 h 258305"/>
                  <a:gd name="connsiteX33" fmla="*/ 132492 w 302863"/>
                  <a:gd name="connsiteY33" fmla="*/ 82949 h 258305"/>
                  <a:gd name="connsiteX34" fmla="*/ 125583 w 302863"/>
                  <a:gd name="connsiteY34" fmla="*/ 122857 h 258305"/>
                  <a:gd name="connsiteX35" fmla="*/ 122289 w 302863"/>
                  <a:gd name="connsiteY35" fmla="*/ 126280 h 258305"/>
                  <a:gd name="connsiteX36" fmla="*/ 93617 w 302863"/>
                  <a:gd name="connsiteY36" fmla="*/ 135320 h 258305"/>
                  <a:gd name="connsiteX37" fmla="*/ 53063 w 302863"/>
                  <a:gd name="connsiteY37" fmla="*/ 148171 h 258305"/>
                  <a:gd name="connsiteX38" fmla="*/ 50416 w 302863"/>
                  <a:gd name="connsiteY38" fmla="*/ 149785 h 258305"/>
                  <a:gd name="connsiteX39" fmla="*/ 52999 w 302863"/>
                  <a:gd name="connsiteY39" fmla="*/ 151594 h 258305"/>
                  <a:gd name="connsiteX40" fmla="*/ 105112 w 302863"/>
                  <a:gd name="connsiteY40" fmla="*/ 172258 h 258305"/>
                  <a:gd name="connsiteX41" fmla="*/ 107114 w 302863"/>
                  <a:gd name="connsiteY41" fmla="*/ 173162 h 258305"/>
                  <a:gd name="connsiteX42" fmla="*/ 100269 w 302863"/>
                  <a:gd name="connsiteY42" fmla="*/ 177876 h 258305"/>
                  <a:gd name="connsiteX43" fmla="*/ 71016 w 302863"/>
                  <a:gd name="connsiteY43" fmla="*/ 197314 h 258305"/>
                  <a:gd name="connsiteX44" fmla="*/ 64558 w 302863"/>
                  <a:gd name="connsiteY44" fmla="*/ 197830 h 258305"/>
                  <a:gd name="connsiteX45" fmla="*/ 35821 w 302863"/>
                  <a:gd name="connsiteY45" fmla="*/ 184850 h 258305"/>
                  <a:gd name="connsiteX46" fmla="*/ 16965 w 302863"/>
                  <a:gd name="connsiteY46" fmla="*/ 175681 h 258305"/>
                  <a:gd name="connsiteX47" fmla="*/ 3921 w 302863"/>
                  <a:gd name="connsiteY47" fmla="*/ 163217 h 258305"/>
                  <a:gd name="connsiteX48" fmla="*/ 9862 w 302863"/>
                  <a:gd name="connsiteY48" fmla="*/ 132673 h 258305"/>
                  <a:gd name="connsiteX49" fmla="*/ 30074 w 302863"/>
                  <a:gd name="connsiteY49" fmla="*/ 123503 h 258305"/>
                  <a:gd name="connsiteX50" fmla="*/ 47768 w 302863"/>
                  <a:gd name="connsiteY50" fmla="*/ 117756 h 258305"/>
                  <a:gd name="connsiteX51" fmla="*/ 93811 w 302863"/>
                  <a:gd name="connsiteY51" fmla="*/ 102968 h 258305"/>
                  <a:gd name="connsiteX52" fmla="*/ 98202 w 302863"/>
                  <a:gd name="connsiteY52" fmla="*/ 97801 h 258305"/>
                  <a:gd name="connsiteX53" fmla="*/ 106210 w 302863"/>
                  <a:gd name="connsiteY53" fmla="*/ 51823 h 258305"/>
                  <a:gd name="connsiteX54" fmla="*/ 110472 w 302863"/>
                  <a:gd name="connsiteY54" fmla="*/ 28446 h 258305"/>
                  <a:gd name="connsiteX55" fmla="*/ 115573 w 302863"/>
                  <a:gd name="connsiteY55" fmla="*/ 15337 h 258305"/>
                  <a:gd name="connsiteX56" fmla="*/ 134236 w 302863"/>
                  <a:gd name="connsiteY56" fmla="*/ 33 h 258305"/>
                  <a:gd name="connsiteX57" fmla="*/ 139596 w 302863"/>
                  <a:gd name="connsiteY57" fmla="*/ 33 h 258305"/>
                  <a:gd name="connsiteX58" fmla="*/ 156450 w 302863"/>
                  <a:gd name="connsiteY58" fmla="*/ 11786 h 258305"/>
                  <a:gd name="connsiteX59" fmla="*/ 160325 w 302863"/>
                  <a:gd name="connsiteY59" fmla="*/ 17727 h 258305"/>
                  <a:gd name="connsiteX60" fmla="*/ 181119 w 302863"/>
                  <a:gd name="connsiteY60" fmla="*/ 52469 h 258305"/>
                  <a:gd name="connsiteX61" fmla="*/ 191580 w 302863"/>
                  <a:gd name="connsiteY61" fmla="*/ 70034 h 258305"/>
                  <a:gd name="connsiteX62" fmla="*/ 197456 w 302863"/>
                  <a:gd name="connsiteY62" fmla="*/ 72358 h 258305"/>
                  <a:gd name="connsiteX63" fmla="*/ 267199 w 302863"/>
                  <a:gd name="connsiteY63" fmla="*/ 53890 h 258305"/>
                  <a:gd name="connsiteX64" fmla="*/ 284635 w 302863"/>
                  <a:gd name="connsiteY64" fmla="*/ 50919 h 258305"/>
                  <a:gd name="connsiteX65" fmla="*/ 303168 w 302863"/>
                  <a:gd name="connsiteY65" fmla="*/ 63189 h 258305"/>
                  <a:gd name="connsiteX66" fmla="*/ 303168 w 302863"/>
                  <a:gd name="connsiteY66" fmla="*/ 70550 h 25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2863" h="258305">
                    <a:moveTo>
                      <a:pt x="303168" y="70550"/>
                    </a:moveTo>
                    <a:cubicBezTo>
                      <a:pt x="300456" y="80882"/>
                      <a:pt x="293288" y="88438"/>
                      <a:pt x="286637" y="96252"/>
                    </a:cubicBezTo>
                    <a:cubicBezTo>
                      <a:pt x="281341" y="102516"/>
                      <a:pt x="275852" y="108650"/>
                      <a:pt x="270751" y="115043"/>
                    </a:cubicBezTo>
                    <a:cubicBezTo>
                      <a:pt x="261387" y="126667"/>
                      <a:pt x="251378" y="137839"/>
                      <a:pt x="241821" y="149333"/>
                    </a:cubicBezTo>
                    <a:cubicBezTo>
                      <a:pt x="240981" y="150367"/>
                      <a:pt x="240206" y="151529"/>
                      <a:pt x="239496" y="152627"/>
                    </a:cubicBezTo>
                    <a:cubicBezTo>
                      <a:pt x="238527" y="154112"/>
                      <a:pt x="239108" y="155468"/>
                      <a:pt x="239883" y="156889"/>
                    </a:cubicBezTo>
                    <a:cubicBezTo>
                      <a:pt x="244210" y="165090"/>
                      <a:pt x="248666" y="173227"/>
                      <a:pt x="252863" y="181492"/>
                    </a:cubicBezTo>
                    <a:cubicBezTo>
                      <a:pt x="258675" y="192987"/>
                      <a:pt x="264939" y="204288"/>
                      <a:pt x="270686" y="215783"/>
                    </a:cubicBezTo>
                    <a:cubicBezTo>
                      <a:pt x="273011" y="220367"/>
                      <a:pt x="275271" y="225082"/>
                      <a:pt x="275852" y="230312"/>
                    </a:cubicBezTo>
                    <a:cubicBezTo>
                      <a:pt x="276563" y="236899"/>
                      <a:pt x="274948" y="242711"/>
                      <a:pt x="271074" y="248071"/>
                    </a:cubicBezTo>
                    <a:cubicBezTo>
                      <a:pt x="263777" y="258080"/>
                      <a:pt x="253703" y="259759"/>
                      <a:pt x="242466" y="257693"/>
                    </a:cubicBezTo>
                    <a:cubicBezTo>
                      <a:pt x="234652" y="256272"/>
                      <a:pt x="227162" y="253689"/>
                      <a:pt x="219735" y="251041"/>
                    </a:cubicBezTo>
                    <a:cubicBezTo>
                      <a:pt x="209274" y="247296"/>
                      <a:pt x="198619" y="244454"/>
                      <a:pt x="188028" y="241161"/>
                    </a:cubicBezTo>
                    <a:cubicBezTo>
                      <a:pt x="185381" y="240322"/>
                      <a:pt x="184218" y="239095"/>
                      <a:pt x="183766" y="236318"/>
                    </a:cubicBezTo>
                    <a:cubicBezTo>
                      <a:pt x="182152" y="225663"/>
                      <a:pt x="180215" y="215072"/>
                      <a:pt x="178406" y="204417"/>
                    </a:cubicBezTo>
                    <a:cubicBezTo>
                      <a:pt x="178083" y="202674"/>
                      <a:pt x="178471" y="202415"/>
                      <a:pt x="180150" y="202932"/>
                    </a:cubicBezTo>
                    <a:cubicBezTo>
                      <a:pt x="196294" y="207452"/>
                      <a:pt x="212503" y="211843"/>
                      <a:pt x="228647" y="216364"/>
                    </a:cubicBezTo>
                    <a:cubicBezTo>
                      <a:pt x="229874" y="216687"/>
                      <a:pt x="230972" y="217332"/>
                      <a:pt x="232199" y="217720"/>
                    </a:cubicBezTo>
                    <a:cubicBezTo>
                      <a:pt x="233038" y="218043"/>
                      <a:pt x="233361" y="217591"/>
                      <a:pt x="233103" y="216816"/>
                    </a:cubicBezTo>
                    <a:cubicBezTo>
                      <a:pt x="232715" y="215783"/>
                      <a:pt x="232263" y="214814"/>
                      <a:pt x="231747" y="213845"/>
                    </a:cubicBezTo>
                    <a:cubicBezTo>
                      <a:pt x="226903" y="204611"/>
                      <a:pt x="221931" y="195441"/>
                      <a:pt x="217217" y="186142"/>
                    </a:cubicBezTo>
                    <a:cubicBezTo>
                      <a:pt x="212309" y="176456"/>
                      <a:pt x="207143" y="166963"/>
                      <a:pt x="202106" y="157341"/>
                    </a:cubicBezTo>
                    <a:cubicBezTo>
                      <a:pt x="200169" y="153595"/>
                      <a:pt x="199652" y="153208"/>
                      <a:pt x="203010" y="149140"/>
                    </a:cubicBezTo>
                    <a:cubicBezTo>
                      <a:pt x="210307" y="140357"/>
                      <a:pt x="217927" y="131833"/>
                      <a:pt x="225160" y="123051"/>
                    </a:cubicBezTo>
                    <a:cubicBezTo>
                      <a:pt x="233490" y="112977"/>
                      <a:pt x="241950" y="102968"/>
                      <a:pt x="250409" y="92958"/>
                    </a:cubicBezTo>
                    <a:cubicBezTo>
                      <a:pt x="251055" y="92248"/>
                      <a:pt x="251701" y="91538"/>
                      <a:pt x="251701" y="90246"/>
                    </a:cubicBezTo>
                    <a:cubicBezTo>
                      <a:pt x="246728" y="91538"/>
                      <a:pt x="241756" y="92765"/>
                      <a:pt x="236848" y="94056"/>
                    </a:cubicBezTo>
                    <a:cubicBezTo>
                      <a:pt x="217669" y="99158"/>
                      <a:pt x="198490" y="104259"/>
                      <a:pt x="179310" y="109361"/>
                    </a:cubicBezTo>
                    <a:cubicBezTo>
                      <a:pt x="176469" y="110136"/>
                      <a:pt x="175952" y="109877"/>
                      <a:pt x="174467" y="107423"/>
                    </a:cubicBezTo>
                    <a:cubicBezTo>
                      <a:pt x="170011" y="100062"/>
                      <a:pt x="165491" y="92765"/>
                      <a:pt x="161229" y="85274"/>
                    </a:cubicBezTo>
                    <a:cubicBezTo>
                      <a:pt x="154448" y="73327"/>
                      <a:pt x="147087" y="61768"/>
                      <a:pt x="140177" y="49950"/>
                    </a:cubicBezTo>
                    <a:cubicBezTo>
                      <a:pt x="139854" y="49369"/>
                      <a:pt x="139467" y="48723"/>
                      <a:pt x="138886" y="48788"/>
                    </a:cubicBezTo>
                    <a:cubicBezTo>
                      <a:pt x="138111" y="48917"/>
                      <a:pt x="138434" y="49821"/>
                      <a:pt x="138369" y="50338"/>
                    </a:cubicBezTo>
                    <a:cubicBezTo>
                      <a:pt x="136432" y="61187"/>
                      <a:pt x="134430" y="72100"/>
                      <a:pt x="132492" y="82949"/>
                    </a:cubicBezTo>
                    <a:cubicBezTo>
                      <a:pt x="130168" y="96252"/>
                      <a:pt x="127843" y="109554"/>
                      <a:pt x="125583" y="122857"/>
                    </a:cubicBezTo>
                    <a:cubicBezTo>
                      <a:pt x="125260" y="124859"/>
                      <a:pt x="124033" y="125698"/>
                      <a:pt x="122289" y="126280"/>
                    </a:cubicBezTo>
                    <a:cubicBezTo>
                      <a:pt x="112732" y="129250"/>
                      <a:pt x="103175" y="132285"/>
                      <a:pt x="93617" y="135320"/>
                    </a:cubicBezTo>
                    <a:cubicBezTo>
                      <a:pt x="80121" y="139582"/>
                      <a:pt x="66560" y="143844"/>
                      <a:pt x="53063" y="148171"/>
                    </a:cubicBezTo>
                    <a:cubicBezTo>
                      <a:pt x="52030" y="148494"/>
                      <a:pt x="50480" y="148817"/>
                      <a:pt x="50416" y="149785"/>
                    </a:cubicBezTo>
                    <a:cubicBezTo>
                      <a:pt x="50416" y="150883"/>
                      <a:pt x="52030" y="151142"/>
                      <a:pt x="52999" y="151594"/>
                    </a:cubicBezTo>
                    <a:cubicBezTo>
                      <a:pt x="70370" y="158503"/>
                      <a:pt x="87741" y="165348"/>
                      <a:pt x="105112" y="172258"/>
                    </a:cubicBezTo>
                    <a:cubicBezTo>
                      <a:pt x="105758" y="172516"/>
                      <a:pt x="106339" y="172775"/>
                      <a:pt x="107114" y="173162"/>
                    </a:cubicBezTo>
                    <a:cubicBezTo>
                      <a:pt x="104983" y="175099"/>
                      <a:pt x="102529" y="176391"/>
                      <a:pt x="100269" y="177876"/>
                    </a:cubicBezTo>
                    <a:cubicBezTo>
                      <a:pt x="90582" y="184398"/>
                      <a:pt x="80831" y="190921"/>
                      <a:pt x="71016" y="197314"/>
                    </a:cubicBezTo>
                    <a:cubicBezTo>
                      <a:pt x="68820" y="198734"/>
                      <a:pt x="66947" y="198928"/>
                      <a:pt x="64558" y="197830"/>
                    </a:cubicBezTo>
                    <a:cubicBezTo>
                      <a:pt x="55001" y="193439"/>
                      <a:pt x="45250" y="189500"/>
                      <a:pt x="35821" y="184850"/>
                    </a:cubicBezTo>
                    <a:cubicBezTo>
                      <a:pt x="29557" y="181751"/>
                      <a:pt x="22971" y="179361"/>
                      <a:pt x="16965" y="175681"/>
                    </a:cubicBezTo>
                    <a:cubicBezTo>
                      <a:pt x="11670" y="172452"/>
                      <a:pt x="7214" y="168448"/>
                      <a:pt x="3921" y="163217"/>
                    </a:cubicBezTo>
                    <a:cubicBezTo>
                      <a:pt x="-2925" y="152175"/>
                      <a:pt x="-600" y="140357"/>
                      <a:pt x="9862" y="132673"/>
                    </a:cubicBezTo>
                    <a:cubicBezTo>
                      <a:pt x="15932" y="128217"/>
                      <a:pt x="22971" y="125763"/>
                      <a:pt x="30074" y="123503"/>
                    </a:cubicBezTo>
                    <a:cubicBezTo>
                      <a:pt x="35951" y="121630"/>
                      <a:pt x="41956" y="119887"/>
                      <a:pt x="47768" y="117756"/>
                    </a:cubicBezTo>
                    <a:cubicBezTo>
                      <a:pt x="62944" y="112202"/>
                      <a:pt x="78442" y="107875"/>
                      <a:pt x="93811" y="102968"/>
                    </a:cubicBezTo>
                    <a:cubicBezTo>
                      <a:pt x="96523" y="102128"/>
                      <a:pt x="97750" y="100578"/>
                      <a:pt x="98202" y="97801"/>
                    </a:cubicBezTo>
                    <a:cubicBezTo>
                      <a:pt x="100785" y="82497"/>
                      <a:pt x="103562" y="67192"/>
                      <a:pt x="106210" y="51823"/>
                    </a:cubicBezTo>
                    <a:cubicBezTo>
                      <a:pt x="107566" y="44009"/>
                      <a:pt x="108599" y="36196"/>
                      <a:pt x="110472" y="28446"/>
                    </a:cubicBezTo>
                    <a:cubicBezTo>
                      <a:pt x="111570" y="23862"/>
                      <a:pt x="113313" y="19470"/>
                      <a:pt x="115573" y="15337"/>
                    </a:cubicBezTo>
                    <a:cubicBezTo>
                      <a:pt x="119771" y="7847"/>
                      <a:pt x="125389" y="1970"/>
                      <a:pt x="134236" y="33"/>
                    </a:cubicBezTo>
                    <a:cubicBezTo>
                      <a:pt x="136044" y="33"/>
                      <a:pt x="137788" y="33"/>
                      <a:pt x="139596" y="33"/>
                    </a:cubicBezTo>
                    <a:cubicBezTo>
                      <a:pt x="146828" y="1647"/>
                      <a:pt x="152124" y="6038"/>
                      <a:pt x="156450" y="11786"/>
                    </a:cubicBezTo>
                    <a:cubicBezTo>
                      <a:pt x="157871" y="13723"/>
                      <a:pt x="159098" y="15725"/>
                      <a:pt x="160325" y="17727"/>
                    </a:cubicBezTo>
                    <a:cubicBezTo>
                      <a:pt x="167235" y="29351"/>
                      <a:pt x="174467" y="40716"/>
                      <a:pt x="181119" y="52469"/>
                    </a:cubicBezTo>
                    <a:cubicBezTo>
                      <a:pt x="184477" y="58410"/>
                      <a:pt x="188093" y="64157"/>
                      <a:pt x="191580" y="70034"/>
                    </a:cubicBezTo>
                    <a:cubicBezTo>
                      <a:pt x="193388" y="73004"/>
                      <a:pt x="194034" y="73262"/>
                      <a:pt x="197456" y="72358"/>
                    </a:cubicBezTo>
                    <a:cubicBezTo>
                      <a:pt x="220704" y="66159"/>
                      <a:pt x="243952" y="60024"/>
                      <a:pt x="267199" y="53890"/>
                    </a:cubicBezTo>
                    <a:cubicBezTo>
                      <a:pt x="272946" y="52404"/>
                      <a:pt x="278629" y="50532"/>
                      <a:pt x="284635" y="50919"/>
                    </a:cubicBezTo>
                    <a:cubicBezTo>
                      <a:pt x="293159" y="51436"/>
                      <a:pt x="300262" y="54083"/>
                      <a:pt x="303168" y="63189"/>
                    </a:cubicBezTo>
                    <a:cubicBezTo>
                      <a:pt x="303168" y="65642"/>
                      <a:pt x="303168" y="68096"/>
                      <a:pt x="303168" y="70550"/>
                    </a:cubicBezTo>
                    <a:close/>
                  </a:path>
                </a:pathLst>
              </a:custGeom>
              <a:solidFill>
                <a:srgbClr val="E15A1D"/>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4" name="Freeform: Shape 433">
                <a:extLst>
                  <a:ext uri="{FF2B5EF4-FFF2-40B4-BE49-F238E27FC236}">
                    <a16:creationId xmlns:a16="http://schemas.microsoft.com/office/drawing/2014/main" id="{FA7F2539-422F-4088-8B11-A8FBB3D8498F}"/>
                  </a:ext>
                </a:extLst>
              </p:cNvPr>
              <p:cNvSpPr/>
              <p:nvPr/>
            </p:nvSpPr>
            <p:spPr>
              <a:xfrm>
                <a:off x="10660613" y="1773633"/>
                <a:ext cx="175648" cy="204707"/>
              </a:xfrm>
              <a:custGeom>
                <a:avLst/>
                <a:gdLst>
                  <a:gd name="connsiteX0" fmla="*/ 32831 w 175648"/>
                  <a:gd name="connsiteY0" fmla="*/ 204985 h 204707"/>
                  <a:gd name="connsiteX1" fmla="*/ 865 w 175648"/>
                  <a:gd name="connsiteY1" fmla="*/ 204985 h 204707"/>
                  <a:gd name="connsiteX2" fmla="*/ 155 w 175648"/>
                  <a:gd name="connsiteY2" fmla="*/ 203177 h 204707"/>
                  <a:gd name="connsiteX3" fmla="*/ 5967 w 175648"/>
                  <a:gd name="connsiteY3" fmla="*/ 158296 h 204707"/>
                  <a:gd name="connsiteX4" fmla="*/ 12489 w 175648"/>
                  <a:gd name="connsiteY4" fmla="*/ 107345 h 204707"/>
                  <a:gd name="connsiteX5" fmla="*/ 18365 w 175648"/>
                  <a:gd name="connsiteY5" fmla="*/ 69762 h 204707"/>
                  <a:gd name="connsiteX6" fmla="*/ 44131 w 175648"/>
                  <a:gd name="connsiteY6" fmla="*/ 26108 h 204707"/>
                  <a:gd name="connsiteX7" fmla="*/ 84233 w 175648"/>
                  <a:gd name="connsiteY7" fmla="*/ 3119 h 204707"/>
                  <a:gd name="connsiteX8" fmla="*/ 130406 w 175648"/>
                  <a:gd name="connsiteY8" fmla="*/ 4023 h 204707"/>
                  <a:gd name="connsiteX9" fmla="*/ 158819 w 175648"/>
                  <a:gd name="connsiteY9" fmla="*/ 22750 h 204707"/>
                  <a:gd name="connsiteX10" fmla="*/ 175286 w 175648"/>
                  <a:gd name="connsiteY10" fmla="*/ 61173 h 204707"/>
                  <a:gd name="connsiteX11" fmla="*/ 157915 w 175648"/>
                  <a:gd name="connsiteY11" fmla="*/ 122650 h 204707"/>
                  <a:gd name="connsiteX12" fmla="*/ 111226 w 175648"/>
                  <a:gd name="connsiteY12" fmla="*/ 156811 h 204707"/>
                  <a:gd name="connsiteX13" fmla="*/ 63504 w 175648"/>
                  <a:gd name="connsiteY13" fmla="*/ 158102 h 204707"/>
                  <a:gd name="connsiteX14" fmla="*/ 45810 w 175648"/>
                  <a:gd name="connsiteY14" fmla="*/ 149578 h 204707"/>
                  <a:gd name="connsiteX15" fmla="*/ 42711 w 175648"/>
                  <a:gd name="connsiteY15" fmla="*/ 147512 h 204707"/>
                  <a:gd name="connsiteX16" fmla="*/ 41032 w 175648"/>
                  <a:gd name="connsiteY16" fmla="*/ 148351 h 204707"/>
                  <a:gd name="connsiteX17" fmla="*/ 34057 w 175648"/>
                  <a:gd name="connsiteY17" fmla="*/ 202789 h 204707"/>
                  <a:gd name="connsiteX18" fmla="*/ 32831 w 175648"/>
                  <a:gd name="connsiteY18" fmla="*/ 204985 h 204707"/>
                  <a:gd name="connsiteX19" fmla="*/ 50137 w 175648"/>
                  <a:gd name="connsiteY19" fmla="*/ 86875 h 204707"/>
                  <a:gd name="connsiteX20" fmla="*/ 79261 w 175648"/>
                  <a:gd name="connsiteY20" fmla="*/ 124910 h 204707"/>
                  <a:gd name="connsiteX21" fmla="*/ 107093 w 175648"/>
                  <a:gd name="connsiteY21" fmla="*/ 122650 h 204707"/>
                  <a:gd name="connsiteX22" fmla="*/ 138478 w 175648"/>
                  <a:gd name="connsiteY22" fmla="*/ 88618 h 204707"/>
                  <a:gd name="connsiteX23" fmla="*/ 136024 w 175648"/>
                  <a:gd name="connsiteY23" fmla="*/ 55490 h 204707"/>
                  <a:gd name="connsiteX24" fmla="*/ 96826 w 175648"/>
                  <a:gd name="connsiteY24" fmla="*/ 35407 h 204707"/>
                  <a:gd name="connsiteX25" fmla="*/ 58597 w 175648"/>
                  <a:gd name="connsiteY25" fmla="*/ 59300 h 204707"/>
                  <a:gd name="connsiteX26" fmla="*/ 50137 w 175648"/>
                  <a:gd name="connsiteY26" fmla="*/ 86875 h 20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5648" h="204707">
                    <a:moveTo>
                      <a:pt x="32831" y="204985"/>
                    </a:moveTo>
                    <a:cubicBezTo>
                      <a:pt x="22175" y="204985"/>
                      <a:pt x="11520" y="204985"/>
                      <a:pt x="865" y="204985"/>
                    </a:cubicBezTo>
                    <a:cubicBezTo>
                      <a:pt x="-233" y="204726"/>
                      <a:pt x="26" y="203887"/>
                      <a:pt x="155" y="203177"/>
                    </a:cubicBezTo>
                    <a:cubicBezTo>
                      <a:pt x="2092" y="188195"/>
                      <a:pt x="4029" y="173278"/>
                      <a:pt x="5967" y="158296"/>
                    </a:cubicBezTo>
                    <a:cubicBezTo>
                      <a:pt x="8162" y="141312"/>
                      <a:pt x="10229" y="124329"/>
                      <a:pt x="12489" y="107345"/>
                    </a:cubicBezTo>
                    <a:cubicBezTo>
                      <a:pt x="14168" y="94753"/>
                      <a:pt x="15330" y="82096"/>
                      <a:pt x="18365" y="69762"/>
                    </a:cubicBezTo>
                    <a:cubicBezTo>
                      <a:pt x="22563" y="52714"/>
                      <a:pt x="31604" y="38442"/>
                      <a:pt x="44131" y="26108"/>
                    </a:cubicBezTo>
                    <a:cubicBezTo>
                      <a:pt x="55561" y="14872"/>
                      <a:pt x="68864" y="7187"/>
                      <a:pt x="84233" y="3119"/>
                    </a:cubicBezTo>
                    <a:cubicBezTo>
                      <a:pt x="99667" y="-949"/>
                      <a:pt x="115101" y="-1337"/>
                      <a:pt x="130406" y="4023"/>
                    </a:cubicBezTo>
                    <a:cubicBezTo>
                      <a:pt x="141384" y="7898"/>
                      <a:pt x="151070" y="14032"/>
                      <a:pt x="158819" y="22750"/>
                    </a:cubicBezTo>
                    <a:cubicBezTo>
                      <a:pt x="168441" y="33728"/>
                      <a:pt x="173866" y="46514"/>
                      <a:pt x="175286" y="61173"/>
                    </a:cubicBezTo>
                    <a:cubicBezTo>
                      <a:pt x="177482" y="83969"/>
                      <a:pt x="171735" y="104310"/>
                      <a:pt x="157915" y="122650"/>
                    </a:cubicBezTo>
                    <a:cubicBezTo>
                      <a:pt x="145646" y="138794"/>
                      <a:pt x="130406" y="150353"/>
                      <a:pt x="111226" y="156811"/>
                    </a:cubicBezTo>
                    <a:cubicBezTo>
                      <a:pt x="95341" y="162171"/>
                      <a:pt x="79455" y="162946"/>
                      <a:pt x="63504" y="158102"/>
                    </a:cubicBezTo>
                    <a:cubicBezTo>
                      <a:pt x="57240" y="156230"/>
                      <a:pt x="51299" y="153259"/>
                      <a:pt x="45810" y="149578"/>
                    </a:cubicBezTo>
                    <a:cubicBezTo>
                      <a:pt x="44777" y="148868"/>
                      <a:pt x="43744" y="148287"/>
                      <a:pt x="42711" y="147512"/>
                    </a:cubicBezTo>
                    <a:cubicBezTo>
                      <a:pt x="41484" y="146608"/>
                      <a:pt x="41225" y="146995"/>
                      <a:pt x="41032" y="148351"/>
                    </a:cubicBezTo>
                    <a:cubicBezTo>
                      <a:pt x="38707" y="166497"/>
                      <a:pt x="36382" y="184643"/>
                      <a:pt x="34057" y="202789"/>
                    </a:cubicBezTo>
                    <a:cubicBezTo>
                      <a:pt x="33864" y="203693"/>
                      <a:pt x="33735" y="204533"/>
                      <a:pt x="32831" y="204985"/>
                    </a:cubicBezTo>
                    <a:close/>
                    <a:moveTo>
                      <a:pt x="50137" y="86875"/>
                    </a:moveTo>
                    <a:cubicBezTo>
                      <a:pt x="50460" y="107991"/>
                      <a:pt x="63052" y="120067"/>
                      <a:pt x="79261" y="124910"/>
                    </a:cubicBezTo>
                    <a:cubicBezTo>
                      <a:pt x="88625" y="127687"/>
                      <a:pt x="97988" y="126783"/>
                      <a:pt x="107093" y="122650"/>
                    </a:cubicBezTo>
                    <a:cubicBezTo>
                      <a:pt x="122334" y="115611"/>
                      <a:pt x="133505" y="105150"/>
                      <a:pt x="138478" y="88618"/>
                    </a:cubicBezTo>
                    <a:cubicBezTo>
                      <a:pt x="141965" y="77124"/>
                      <a:pt x="141448" y="66081"/>
                      <a:pt x="136024" y="55490"/>
                    </a:cubicBezTo>
                    <a:cubicBezTo>
                      <a:pt x="128856" y="41413"/>
                      <a:pt x="112647" y="33082"/>
                      <a:pt x="96826" y="35407"/>
                    </a:cubicBezTo>
                    <a:cubicBezTo>
                      <a:pt x="80617" y="37732"/>
                      <a:pt x="67508" y="45223"/>
                      <a:pt x="58597" y="59300"/>
                    </a:cubicBezTo>
                    <a:cubicBezTo>
                      <a:pt x="53237" y="67760"/>
                      <a:pt x="50460" y="76994"/>
                      <a:pt x="50137" y="86875"/>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5" name="Freeform: Shape 434">
                <a:extLst>
                  <a:ext uri="{FF2B5EF4-FFF2-40B4-BE49-F238E27FC236}">
                    <a16:creationId xmlns:a16="http://schemas.microsoft.com/office/drawing/2014/main" id="{51CC2D93-BB1C-4A1F-83F5-7B0EBA1D2DD2}"/>
                  </a:ext>
                </a:extLst>
              </p:cNvPr>
              <p:cNvSpPr/>
              <p:nvPr/>
            </p:nvSpPr>
            <p:spPr>
              <a:xfrm>
                <a:off x="10530618" y="1718333"/>
                <a:ext cx="153692" cy="217622"/>
              </a:xfrm>
              <a:custGeom>
                <a:avLst/>
                <a:gdLst>
                  <a:gd name="connsiteX0" fmla="*/ 102899 w 153692"/>
                  <a:gd name="connsiteY0" fmla="*/ 42 h 217622"/>
                  <a:gd name="connsiteX1" fmla="*/ 134412 w 153692"/>
                  <a:gd name="connsiteY1" fmla="*/ 10051 h 217622"/>
                  <a:gd name="connsiteX2" fmla="*/ 145842 w 153692"/>
                  <a:gd name="connsiteY2" fmla="*/ 21675 h 217622"/>
                  <a:gd name="connsiteX3" fmla="*/ 153527 w 153692"/>
                  <a:gd name="connsiteY3" fmla="*/ 31813 h 217622"/>
                  <a:gd name="connsiteX4" fmla="*/ 153204 w 153692"/>
                  <a:gd name="connsiteY4" fmla="*/ 34009 h 217622"/>
                  <a:gd name="connsiteX5" fmla="*/ 141903 w 153692"/>
                  <a:gd name="connsiteY5" fmla="*/ 42468 h 217622"/>
                  <a:gd name="connsiteX6" fmla="*/ 122272 w 153692"/>
                  <a:gd name="connsiteY6" fmla="*/ 57515 h 217622"/>
                  <a:gd name="connsiteX7" fmla="*/ 119043 w 153692"/>
                  <a:gd name="connsiteY7" fmla="*/ 56933 h 217622"/>
                  <a:gd name="connsiteX8" fmla="*/ 110390 w 153692"/>
                  <a:gd name="connsiteY8" fmla="*/ 44793 h 217622"/>
                  <a:gd name="connsiteX9" fmla="*/ 96893 w 153692"/>
                  <a:gd name="connsiteY9" fmla="*/ 37754 h 217622"/>
                  <a:gd name="connsiteX10" fmla="*/ 77714 w 153692"/>
                  <a:gd name="connsiteY10" fmla="*/ 43824 h 217622"/>
                  <a:gd name="connsiteX11" fmla="*/ 76293 w 153692"/>
                  <a:gd name="connsiteY11" fmla="*/ 63262 h 217622"/>
                  <a:gd name="connsiteX12" fmla="*/ 87271 w 153692"/>
                  <a:gd name="connsiteY12" fmla="*/ 76242 h 217622"/>
                  <a:gd name="connsiteX13" fmla="*/ 117558 w 153692"/>
                  <a:gd name="connsiteY13" fmla="*/ 108982 h 217622"/>
                  <a:gd name="connsiteX14" fmla="*/ 131765 w 153692"/>
                  <a:gd name="connsiteY14" fmla="*/ 135523 h 217622"/>
                  <a:gd name="connsiteX15" fmla="*/ 124984 w 153692"/>
                  <a:gd name="connsiteY15" fmla="*/ 177046 h 217622"/>
                  <a:gd name="connsiteX16" fmla="*/ 85786 w 153692"/>
                  <a:gd name="connsiteY16" fmla="*/ 212111 h 217622"/>
                  <a:gd name="connsiteX17" fmla="*/ 33737 w 153692"/>
                  <a:gd name="connsiteY17" fmla="*/ 214048 h 217622"/>
                  <a:gd name="connsiteX18" fmla="*/ 5453 w 153692"/>
                  <a:gd name="connsiteY18" fmla="*/ 187184 h 217622"/>
                  <a:gd name="connsiteX19" fmla="*/ 222 w 153692"/>
                  <a:gd name="connsiteY19" fmla="*/ 174140 h 217622"/>
                  <a:gd name="connsiteX20" fmla="*/ 1062 w 153692"/>
                  <a:gd name="connsiteY20" fmla="*/ 172138 h 217622"/>
                  <a:gd name="connsiteX21" fmla="*/ 35481 w 153692"/>
                  <a:gd name="connsiteY21" fmla="*/ 153733 h 217622"/>
                  <a:gd name="connsiteX22" fmla="*/ 37225 w 153692"/>
                  <a:gd name="connsiteY22" fmla="*/ 154315 h 217622"/>
                  <a:gd name="connsiteX23" fmla="*/ 42003 w 153692"/>
                  <a:gd name="connsiteY23" fmla="*/ 164453 h 217622"/>
                  <a:gd name="connsiteX24" fmla="*/ 56081 w 153692"/>
                  <a:gd name="connsiteY24" fmla="*/ 178466 h 217622"/>
                  <a:gd name="connsiteX25" fmla="*/ 72483 w 153692"/>
                  <a:gd name="connsiteY25" fmla="*/ 179499 h 217622"/>
                  <a:gd name="connsiteX26" fmla="*/ 88434 w 153692"/>
                  <a:gd name="connsiteY26" fmla="*/ 169296 h 217622"/>
                  <a:gd name="connsiteX27" fmla="*/ 91017 w 153692"/>
                  <a:gd name="connsiteY27" fmla="*/ 147211 h 217622"/>
                  <a:gd name="connsiteX28" fmla="*/ 77843 w 153692"/>
                  <a:gd name="connsiteY28" fmla="*/ 130357 h 217622"/>
                  <a:gd name="connsiteX29" fmla="*/ 62926 w 153692"/>
                  <a:gd name="connsiteY29" fmla="*/ 114019 h 217622"/>
                  <a:gd name="connsiteX30" fmla="*/ 45878 w 153692"/>
                  <a:gd name="connsiteY30" fmla="*/ 94452 h 217622"/>
                  <a:gd name="connsiteX31" fmla="*/ 36450 w 153692"/>
                  <a:gd name="connsiteY31" fmla="*/ 46408 h 217622"/>
                  <a:gd name="connsiteX32" fmla="*/ 55371 w 153692"/>
                  <a:gd name="connsiteY32" fmla="*/ 18381 h 217622"/>
                  <a:gd name="connsiteX33" fmla="*/ 102899 w 153692"/>
                  <a:gd name="connsiteY33" fmla="*/ 42 h 21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3692" h="217622">
                    <a:moveTo>
                      <a:pt x="102899" y="42"/>
                    </a:moveTo>
                    <a:cubicBezTo>
                      <a:pt x="114329" y="-152"/>
                      <a:pt x="125049" y="2818"/>
                      <a:pt x="134412" y="10051"/>
                    </a:cubicBezTo>
                    <a:cubicBezTo>
                      <a:pt x="138674" y="13409"/>
                      <a:pt x="142484" y="17413"/>
                      <a:pt x="145842" y="21675"/>
                    </a:cubicBezTo>
                    <a:cubicBezTo>
                      <a:pt x="148425" y="25033"/>
                      <a:pt x="150944" y="28455"/>
                      <a:pt x="153527" y="31813"/>
                    </a:cubicBezTo>
                    <a:cubicBezTo>
                      <a:pt x="154302" y="32782"/>
                      <a:pt x="154302" y="33234"/>
                      <a:pt x="153204" y="34009"/>
                    </a:cubicBezTo>
                    <a:cubicBezTo>
                      <a:pt x="149394" y="36721"/>
                      <a:pt x="145519" y="39498"/>
                      <a:pt x="141903" y="42468"/>
                    </a:cubicBezTo>
                    <a:cubicBezTo>
                      <a:pt x="135510" y="47634"/>
                      <a:pt x="128859" y="52478"/>
                      <a:pt x="122272" y="57515"/>
                    </a:cubicBezTo>
                    <a:cubicBezTo>
                      <a:pt x="120722" y="58677"/>
                      <a:pt x="120012" y="58806"/>
                      <a:pt x="119043" y="56933"/>
                    </a:cubicBezTo>
                    <a:cubicBezTo>
                      <a:pt x="116718" y="52542"/>
                      <a:pt x="113748" y="48474"/>
                      <a:pt x="110390" y="44793"/>
                    </a:cubicBezTo>
                    <a:cubicBezTo>
                      <a:pt x="106838" y="40789"/>
                      <a:pt x="102189" y="38400"/>
                      <a:pt x="96893" y="37754"/>
                    </a:cubicBezTo>
                    <a:cubicBezTo>
                      <a:pt x="89596" y="36786"/>
                      <a:pt x="82945" y="38400"/>
                      <a:pt x="77714" y="43824"/>
                    </a:cubicBezTo>
                    <a:cubicBezTo>
                      <a:pt x="72096" y="49572"/>
                      <a:pt x="70998" y="56740"/>
                      <a:pt x="76293" y="63262"/>
                    </a:cubicBezTo>
                    <a:cubicBezTo>
                      <a:pt x="79845" y="67653"/>
                      <a:pt x="83591" y="71915"/>
                      <a:pt x="87271" y="76242"/>
                    </a:cubicBezTo>
                    <a:cubicBezTo>
                      <a:pt x="96829" y="87607"/>
                      <a:pt x="107871" y="97681"/>
                      <a:pt x="117558" y="108982"/>
                    </a:cubicBezTo>
                    <a:cubicBezTo>
                      <a:pt x="124209" y="116731"/>
                      <a:pt x="129698" y="125255"/>
                      <a:pt x="131765" y="135523"/>
                    </a:cubicBezTo>
                    <a:cubicBezTo>
                      <a:pt x="134671" y="150182"/>
                      <a:pt x="131829" y="163937"/>
                      <a:pt x="124984" y="177046"/>
                    </a:cubicBezTo>
                    <a:cubicBezTo>
                      <a:pt x="116266" y="193706"/>
                      <a:pt x="103222" y="205265"/>
                      <a:pt x="85786" y="212111"/>
                    </a:cubicBezTo>
                    <a:cubicBezTo>
                      <a:pt x="68609" y="218891"/>
                      <a:pt x="51109" y="220247"/>
                      <a:pt x="33737" y="214048"/>
                    </a:cubicBezTo>
                    <a:cubicBezTo>
                      <a:pt x="20628" y="209398"/>
                      <a:pt x="11329" y="199970"/>
                      <a:pt x="5453" y="187184"/>
                    </a:cubicBezTo>
                    <a:cubicBezTo>
                      <a:pt x="3516" y="182922"/>
                      <a:pt x="2030" y="178402"/>
                      <a:pt x="222" y="174140"/>
                    </a:cubicBezTo>
                    <a:cubicBezTo>
                      <a:pt x="-230" y="173042"/>
                      <a:pt x="158" y="172590"/>
                      <a:pt x="1062" y="172138"/>
                    </a:cubicBezTo>
                    <a:cubicBezTo>
                      <a:pt x="12556" y="166003"/>
                      <a:pt x="24051" y="159868"/>
                      <a:pt x="35481" y="153733"/>
                    </a:cubicBezTo>
                    <a:cubicBezTo>
                      <a:pt x="36385" y="153281"/>
                      <a:pt x="36773" y="153217"/>
                      <a:pt x="37225" y="154315"/>
                    </a:cubicBezTo>
                    <a:cubicBezTo>
                      <a:pt x="38710" y="157737"/>
                      <a:pt x="40324" y="161160"/>
                      <a:pt x="42003" y="164453"/>
                    </a:cubicBezTo>
                    <a:cubicBezTo>
                      <a:pt x="45167" y="170652"/>
                      <a:pt x="49752" y="175302"/>
                      <a:pt x="56081" y="178466"/>
                    </a:cubicBezTo>
                    <a:cubicBezTo>
                      <a:pt x="61505" y="181178"/>
                      <a:pt x="67059" y="181372"/>
                      <a:pt x="72483" y="179499"/>
                    </a:cubicBezTo>
                    <a:cubicBezTo>
                      <a:pt x="78554" y="177433"/>
                      <a:pt x="84172" y="174333"/>
                      <a:pt x="88434" y="169296"/>
                    </a:cubicBezTo>
                    <a:cubicBezTo>
                      <a:pt x="94052" y="162774"/>
                      <a:pt x="94891" y="154896"/>
                      <a:pt x="91017" y="147211"/>
                    </a:cubicBezTo>
                    <a:cubicBezTo>
                      <a:pt x="87659" y="140754"/>
                      <a:pt x="82622" y="135652"/>
                      <a:pt x="77843" y="130357"/>
                    </a:cubicBezTo>
                    <a:cubicBezTo>
                      <a:pt x="72935" y="124868"/>
                      <a:pt x="67834" y="119508"/>
                      <a:pt x="62926" y="114019"/>
                    </a:cubicBezTo>
                    <a:cubicBezTo>
                      <a:pt x="57179" y="107561"/>
                      <a:pt x="51238" y="101168"/>
                      <a:pt x="45878" y="94452"/>
                    </a:cubicBezTo>
                    <a:cubicBezTo>
                      <a:pt x="34448" y="80116"/>
                      <a:pt x="31090" y="64037"/>
                      <a:pt x="36450" y="46408"/>
                    </a:cubicBezTo>
                    <a:cubicBezTo>
                      <a:pt x="39872" y="35171"/>
                      <a:pt x="47169" y="26453"/>
                      <a:pt x="55371" y="18381"/>
                    </a:cubicBezTo>
                    <a:cubicBezTo>
                      <a:pt x="68480" y="5595"/>
                      <a:pt x="84495" y="106"/>
                      <a:pt x="102899" y="42"/>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6" name="Freeform: Shape 435">
                <a:extLst>
                  <a:ext uri="{FF2B5EF4-FFF2-40B4-BE49-F238E27FC236}">
                    <a16:creationId xmlns:a16="http://schemas.microsoft.com/office/drawing/2014/main" id="{0A20E2E6-B311-4238-B61C-A39F285A268B}"/>
                  </a:ext>
                </a:extLst>
              </p:cNvPr>
              <p:cNvSpPr/>
              <p:nvPr/>
            </p:nvSpPr>
            <p:spPr>
              <a:xfrm>
                <a:off x="10849133" y="1773673"/>
                <a:ext cx="160150" cy="160795"/>
              </a:xfrm>
              <a:custGeom>
                <a:avLst/>
                <a:gdLst>
                  <a:gd name="connsiteX0" fmla="*/ 111980 w 160149"/>
                  <a:gd name="connsiteY0" fmla="*/ 109113 h 160795"/>
                  <a:gd name="connsiteX1" fmla="*/ 108557 w 160149"/>
                  <a:gd name="connsiteY1" fmla="*/ 135913 h 160795"/>
                  <a:gd name="connsiteX2" fmla="*/ 106749 w 160149"/>
                  <a:gd name="connsiteY2" fmla="*/ 149926 h 160795"/>
                  <a:gd name="connsiteX3" fmla="*/ 104166 w 160149"/>
                  <a:gd name="connsiteY3" fmla="*/ 153477 h 160795"/>
                  <a:gd name="connsiteX4" fmla="*/ 63095 w 160149"/>
                  <a:gd name="connsiteY4" fmla="*/ 160968 h 160795"/>
                  <a:gd name="connsiteX5" fmla="*/ 47662 w 160149"/>
                  <a:gd name="connsiteY5" fmla="*/ 157998 h 160795"/>
                  <a:gd name="connsiteX6" fmla="*/ 8593 w 160149"/>
                  <a:gd name="connsiteY6" fmla="*/ 125968 h 160795"/>
                  <a:gd name="connsiteX7" fmla="*/ 327 w 160149"/>
                  <a:gd name="connsiteY7" fmla="*/ 85220 h 160795"/>
                  <a:gd name="connsiteX8" fmla="*/ 29838 w 160149"/>
                  <a:gd name="connsiteY8" fmla="*/ 25099 h 160795"/>
                  <a:gd name="connsiteX9" fmla="*/ 76915 w 160149"/>
                  <a:gd name="connsiteY9" fmla="*/ 1400 h 160795"/>
                  <a:gd name="connsiteX10" fmla="*/ 132386 w 160149"/>
                  <a:gd name="connsiteY10" fmla="*/ 12959 h 160795"/>
                  <a:gd name="connsiteX11" fmla="*/ 159379 w 160149"/>
                  <a:gd name="connsiteY11" fmla="*/ 55644 h 160795"/>
                  <a:gd name="connsiteX12" fmla="*/ 159444 w 160149"/>
                  <a:gd name="connsiteY12" fmla="*/ 82379 h 160795"/>
                  <a:gd name="connsiteX13" fmla="*/ 153051 w 160149"/>
                  <a:gd name="connsiteY13" fmla="*/ 133782 h 160795"/>
                  <a:gd name="connsiteX14" fmla="*/ 150209 w 160149"/>
                  <a:gd name="connsiteY14" fmla="*/ 155092 h 160795"/>
                  <a:gd name="connsiteX15" fmla="*/ 148143 w 160149"/>
                  <a:gd name="connsiteY15" fmla="*/ 156900 h 160795"/>
                  <a:gd name="connsiteX16" fmla="*/ 117792 w 160149"/>
                  <a:gd name="connsiteY16" fmla="*/ 156900 h 160795"/>
                  <a:gd name="connsiteX17" fmla="*/ 116371 w 160149"/>
                  <a:gd name="connsiteY17" fmla="*/ 155156 h 160795"/>
                  <a:gd name="connsiteX18" fmla="*/ 124637 w 160149"/>
                  <a:gd name="connsiteY18" fmla="*/ 90386 h 160795"/>
                  <a:gd name="connsiteX19" fmla="*/ 120827 w 160149"/>
                  <a:gd name="connsiteY19" fmla="*/ 56419 h 160795"/>
                  <a:gd name="connsiteX20" fmla="*/ 95771 w 160149"/>
                  <a:gd name="connsiteY20" fmla="*/ 36077 h 160795"/>
                  <a:gd name="connsiteX21" fmla="*/ 45983 w 160149"/>
                  <a:gd name="connsiteY21" fmla="*/ 55579 h 160795"/>
                  <a:gd name="connsiteX22" fmla="*/ 35715 w 160149"/>
                  <a:gd name="connsiteY22" fmla="*/ 94325 h 160795"/>
                  <a:gd name="connsiteX23" fmla="*/ 57929 w 160149"/>
                  <a:gd name="connsiteY23" fmla="*/ 122545 h 160795"/>
                  <a:gd name="connsiteX24" fmla="*/ 87247 w 160149"/>
                  <a:gd name="connsiteY24" fmla="*/ 124289 h 160795"/>
                  <a:gd name="connsiteX25" fmla="*/ 110236 w 160149"/>
                  <a:gd name="connsiteY25" fmla="*/ 110405 h 160795"/>
                  <a:gd name="connsiteX26" fmla="*/ 111399 w 160149"/>
                  <a:gd name="connsiteY26" fmla="*/ 108790 h 160795"/>
                  <a:gd name="connsiteX27" fmla="*/ 111980 w 160149"/>
                  <a:gd name="connsiteY27" fmla="*/ 109113 h 1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0149" h="160795">
                    <a:moveTo>
                      <a:pt x="111980" y="109113"/>
                    </a:moveTo>
                    <a:cubicBezTo>
                      <a:pt x="110817" y="118025"/>
                      <a:pt x="109720" y="127001"/>
                      <a:pt x="108557" y="135913"/>
                    </a:cubicBezTo>
                    <a:cubicBezTo>
                      <a:pt x="107976" y="140562"/>
                      <a:pt x="107266" y="145212"/>
                      <a:pt x="106749" y="149926"/>
                    </a:cubicBezTo>
                    <a:cubicBezTo>
                      <a:pt x="106555" y="151669"/>
                      <a:pt x="105781" y="152702"/>
                      <a:pt x="104166" y="153477"/>
                    </a:cubicBezTo>
                    <a:cubicBezTo>
                      <a:pt x="91122" y="159483"/>
                      <a:pt x="77431" y="162131"/>
                      <a:pt x="63095" y="160968"/>
                    </a:cubicBezTo>
                    <a:cubicBezTo>
                      <a:pt x="57865" y="160516"/>
                      <a:pt x="52634" y="159741"/>
                      <a:pt x="47662" y="157998"/>
                    </a:cubicBezTo>
                    <a:cubicBezTo>
                      <a:pt x="30872" y="151927"/>
                      <a:pt x="17246" y="141854"/>
                      <a:pt x="8593" y="125968"/>
                    </a:cubicBezTo>
                    <a:cubicBezTo>
                      <a:pt x="1683" y="113311"/>
                      <a:pt x="-900" y="99621"/>
                      <a:pt x="327" y="85220"/>
                    </a:cubicBezTo>
                    <a:cubicBezTo>
                      <a:pt x="2329" y="61391"/>
                      <a:pt x="12597" y="41566"/>
                      <a:pt x="29838" y="25099"/>
                    </a:cubicBezTo>
                    <a:cubicBezTo>
                      <a:pt x="43206" y="12378"/>
                      <a:pt x="58833" y="4435"/>
                      <a:pt x="76915" y="1400"/>
                    </a:cubicBezTo>
                    <a:cubicBezTo>
                      <a:pt x="96804" y="-1958"/>
                      <a:pt x="115790" y="496"/>
                      <a:pt x="132386" y="12959"/>
                    </a:cubicBezTo>
                    <a:cubicBezTo>
                      <a:pt x="146722" y="23743"/>
                      <a:pt x="156086" y="37821"/>
                      <a:pt x="159379" y="55644"/>
                    </a:cubicBezTo>
                    <a:cubicBezTo>
                      <a:pt x="160993" y="64556"/>
                      <a:pt x="160477" y="73467"/>
                      <a:pt x="159444" y="82379"/>
                    </a:cubicBezTo>
                    <a:cubicBezTo>
                      <a:pt x="157377" y="99491"/>
                      <a:pt x="155182" y="116669"/>
                      <a:pt x="153051" y="133782"/>
                    </a:cubicBezTo>
                    <a:cubicBezTo>
                      <a:pt x="152146" y="140885"/>
                      <a:pt x="151113" y="147988"/>
                      <a:pt x="150209" y="155092"/>
                    </a:cubicBezTo>
                    <a:cubicBezTo>
                      <a:pt x="150015" y="156448"/>
                      <a:pt x="149563" y="156900"/>
                      <a:pt x="148143" y="156900"/>
                    </a:cubicBezTo>
                    <a:cubicBezTo>
                      <a:pt x="138004" y="156835"/>
                      <a:pt x="127930" y="156835"/>
                      <a:pt x="117792" y="156900"/>
                    </a:cubicBezTo>
                    <a:cubicBezTo>
                      <a:pt x="116371" y="156900"/>
                      <a:pt x="116177" y="156512"/>
                      <a:pt x="116371" y="155156"/>
                    </a:cubicBezTo>
                    <a:cubicBezTo>
                      <a:pt x="119148" y="133588"/>
                      <a:pt x="121925" y="111955"/>
                      <a:pt x="124637" y="90386"/>
                    </a:cubicBezTo>
                    <a:cubicBezTo>
                      <a:pt x="126122" y="78762"/>
                      <a:pt x="125476" y="67332"/>
                      <a:pt x="120827" y="56419"/>
                    </a:cubicBezTo>
                    <a:cubicBezTo>
                      <a:pt x="116048" y="45247"/>
                      <a:pt x="107847" y="38015"/>
                      <a:pt x="95771" y="36077"/>
                    </a:cubicBezTo>
                    <a:cubicBezTo>
                      <a:pt x="75430" y="32784"/>
                      <a:pt x="58640" y="39629"/>
                      <a:pt x="45983" y="55579"/>
                    </a:cubicBezTo>
                    <a:cubicBezTo>
                      <a:pt x="37136" y="66816"/>
                      <a:pt x="33132" y="79860"/>
                      <a:pt x="35715" y="94325"/>
                    </a:cubicBezTo>
                    <a:cubicBezTo>
                      <a:pt x="38104" y="107628"/>
                      <a:pt x="45918" y="116604"/>
                      <a:pt x="57929" y="122545"/>
                    </a:cubicBezTo>
                    <a:cubicBezTo>
                      <a:pt x="67616" y="127324"/>
                      <a:pt x="77431" y="127388"/>
                      <a:pt x="87247" y="124289"/>
                    </a:cubicBezTo>
                    <a:cubicBezTo>
                      <a:pt x="95900" y="121577"/>
                      <a:pt x="103843" y="117121"/>
                      <a:pt x="110236" y="110405"/>
                    </a:cubicBezTo>
                    <a:cubicBezTo>
                      <a:pt x="110688" y="109953"/>
                      <a:pt x="111011" y="109307"/>
                      <a:pt x="111399" y="108790"/>
                    </a:cubicBezTo>
                    <a:cubicBezTo>
                      <a:pt x="111592" y="108855"/>
                      <a:pt x="111786" y="108984"/>
                      <a:pt x="111980" y="109113"/>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7" name="Freeform: Shape 436">
                <a:extLst>
                  <a:ext uri="{FF2B5EF4-FFF2-40B4-BE49-F238E27FC236}">
                    <a16:creationId xmlns:a16="http://schemas.microsoft.com/office/drawing/2014/main" id="{09871E06-7464-4288-9D22-FBD5F1A61FE2}"/>
                  </a:ext>
                </a:extLst>
              </p:cNvPr>
              <p:cNvSpPr/>
              <p:nvPr/>
            </p:nvSpPr>
            <p:spPr>
              <a:xfrm>
                <a:off x="11099993" y="1724471"/>
                <a:ext cx="149172" cy="205999"/>
              </a:xfrm>
              <a:custGeom>
                <a:avLst/>
                <a:gdLst>
                  <a:gd name="connsiteX0" fmla="*/ 149519 w 149171"/>
                  <a:gd name="connsiteY0" fmla="*/ 206231 h 205998"/>
                  <a:gd name="connsiteX1" fmla="*/ 147194 w 149171"/>
                  <a:gd name="connsiteY1" fmla="*/ 206231 h 205998"/>
                  <a:gd name="connsiteX2" fmla="*/ 107027 w 149171"/>
                  <a:gd name="connsiteY2" fmla="*/ 206231 h 205998"/>
                  <a:gd name="connsiteX3" fmla="*/ 101474 w 149171"/>
                  <a:gd name="connsiteY3" fmla="*/ 203261 h 205998"/>
                  <a:gd name="connsiteX4" fmla="*/ 82553 w 149171"/>
                  <a:gd name="connsiteY4" fmla="*/ 174331 h 205998"/>
                  <a:gd name="connsiteX5" fmla="*/ 60791 w 149171"/>
                  <a:gd name="connsiteY5" fmla="*/ 140945 h 205998"/>
                  <a:gd name="connsiteX6" fmla="*/ 48650 w 149171"/>
                  <a:gd name="connsiteY6" fmla="*/ 122347 h 205998"/>
                  <a:gd name="connsiteX7" fmla="*/ 47294 w 149171"/>
                  <a:gd name="connsiteY7" fmla="*/ 131904 h 205998"/>
                  <a:gd name="connsiteX8" fmla="*/ 42063 w 149171"/>
                  <a:gd name="connsiteY8" fmla="*/ 172071 h 205998"/>
                  <a:gd name="connsiteX9" fmla="*/ 37930 w 149171"/>
                  <a:gd name="connsiteY9" fmla="*/ 204359 h 205998"/>
                  <a:gd name="connsiteX10" fmla="*/ 35929 w 149171"/>
                  <a:gd name="connsiteY10" fmla="*/ 206102 h 205998"/>
                  <a:gd name="connsiteX11" fmla="*/ 1703 w 149171"/>
                  <a:gd name="connsiteY11" fmla="*/ 206102 h 205998"/>
                  <a:gd name="connsiteX12" fmla="*/ 89 w 149171"/>
                  <a:gd name="connsiteY12" fmla="*/ 204230 h 205998"/>
                  <a:gd name="connsiteX13" fmla="*/ 3576 w 149171"/>
                  <a:gd name="connsiteY13" fmla="*/ 177237 h 205998"/>
                  <a:gd name="connsiteX14" fmla="*/ 8742 w 149171"/>
                  <a:gd name="connsiteY14" fmla="*/ 137264 h 205998"/>
                  <a:gd name="connsiteX15" fmla="*/ 12681 w 149171"/>
                  <a:gd name="connsiteY15" fmla="*/ 107430 h 205998"/>
                  <a:gd name="connsiteX16" fmla="*/ 17783 w 149171"/>
                  <a:gd name="connsiteY16" fmla="*/ 67844 h 205998"/>
                  <a:gd name="connsiteX17" fmla="*/ 22820 w 149171"/>
                  <a:gd name="connsiteY17" fmla="*/ 29098 h 205998"/>
                  <a:gd name="connsiteX18" fmla="*/ 25403 w 149171"/>
                  <a:gd name="connsiteY18" fmla="*/ 25159 h 205998"/>
                  <a:gd name="connsiteX19" fmla="*/ 52848 w 149171"/>
                  <a:gd name="connsiteY19" fmla="*/ 7336 h 205998"/>
                  <a:gd name="connsiteX20" fmla="*/ 62405 w 149171"/>
                  <a:gd name="connsiteY20" fmla="*/ 814 h 205998"/>
                  <a:gd name="connsiteX21" fmla="*/ 64407 w 149171"/>
                  <a:gd name="connsiteY21" fmla="*/ 39 h 205998"/>
                  <a:gd name="connsiteX22" fmla="*/ 52654 w 149171"/>
                  <a:gd name="connsiteY22" fmla="*/ 90833 h 205998"/>
                  <a:gd name="connsiteX23" fmla="*/ 53171 w 149171"/>
                  <a:gd name="connsiteY23" fmla="*/ 91156 h 205998"/>
                  <a:gd name="connsiteX24" fmla="*/ 114841 w 149171"/>
                  <a:gd name="connsiteY24" fmla="*/ 21866 h 205998"/>
                  <a:gd name="connsiteX25" fmla="*/ 116843 w 149171"/>
                  <a:gd name="connsiteY25" fmla="*/ 33360 h 205998"/>
                  <a:gd name="connsiteX26" fmla="*/ 120847 w 149171"/>
                  <a:gd name="connsiteY26" fmla="*/ 56543 h 205998"/>
                  <a:gd name="connsiteX27" fmla="*/ 119297 w 149171"/>
                  <a:gd name="connsiteY27" fmla="*/ 61774 h 205998"/>
                  <a:gd name="connsiteX28" fmla="*/ 110385 w 149171"/>
                  <a:gd name="connsiteY28" fmla="*/ 71138 h 205998"/>
                  <a:gd name="connsiteX29" fmla="*/ 79776 w 149171"/>
                  <a:gd name="connsiteY29" fmla="*/ 103620 h 205998"/>
                  <a:gd name="connsiteX30" fmla="*/ 79647 w 149171"/>
                  <a:gd name="connsiteY30" fmla="*/ 107946 h 205998"/>
                  <a:gd name="connsiteX31" fmla="*/ 100182 w 149171"/>
                  <a:gd name="connsiteY31" fmla="*/ 136812 h 205998"/>
                  <a:gd name="connsiteX32" fmla="*/ 124786 w 149171"/>
                  <a:gd name="connsiteY32" fmla="*/ 171748 h 205998"/>
                  <a:gd name="connsiteX33" fmla="*/ 146936 w 149171"/>
                  <a:gd name="connsiteY33" fmla="*/ 203196 h 205998"/>
                  <a:gd name="connsiteX34" fmla="*/ 149519 w 149171"/>
                  <a:gd name="connsiteY34" fmla="*/ 206231 h 2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171" h="205998">
                    <a:moveTo>
                      <a:pt x="149519" y="206231"/>
                    </a:moveTo>
                    <a:cubicBezTo>
                      <a:pt x="148550" y="206231"/>
                      <a:pt x="147904" y="206231"/>
                      <a:pt x="147194" y="206231"/>
                    </a:cubicBezTo>
                    <a:cubicBezTo>
                      <a:pt x="133827" y="206231"/>
                      <a:pt x="120395" y="206167"/>
                      <a:pt x="107027" y="206231"/>
                    </a:cubicBezTo>
                    <a:cubicBezTo>
                      <a:pt x="104509" y="206231"/>
                      <a:pt x="102830" y="205392"/>
                      <a:pt x="101474" y="203261"/>
                    </a:cubicBezTo>
                    <a:cubicBezTo>
                      <a:pt x="95210" y="193574"/>
                      <a:pt x="88688" y="184082"/>
                      <a:pt x="82553" y="174331"/>
                    </a:cubicBezTo>
                    <a:cubicBezTo>
                      <a:pt x="75449" y="163094"/>
                      <a:pt x="67829" y="152181"/>
                      <a:pt x="60791" y="140945"/>
                    </a:cubicBezTo>
                    <a:cubicBezTo>
                      <a:pt x="56981" y="134810"/>
                      <a:pt x="52912" y="128869"/>
                      <a:pt x="48650" y="122347"/>
                    </a:cubicBezTo>
                    <a:cubicBezTo>
                      <a:pt x="48134" y="125834"/>
                      <a:pt x="47746" y="128869"/>
                      <a:pt x="47294" y="131904"/>
                    </a:cubicBezTo>
                    <a:cubicBezTo>
                      <a:pt x="45551" y="145271"/>
                      <a:pt x="43807" y="158703"/>
                      <a:pt x="42063" y="172071"/>
                    </a:cubicBezTo>
                    <a:cubicBezTo>
                      <a:pt x="40643" y="182855"/>
                      <a:pt x="39222" y="193574"/>
                      <a:pt x="37930" y="204359"/>
                    </a:cubicBezTo>
                    <a:cubicBezTo>
                      <a:pt x="37737" y="205779"/>
                      <a:pt x="37349" y="206102"/>
                      <a:pt x="35929" y="206102"/>
                    </a:cubicBezTo>
                    <a:cubicBezTo>
                      <a:pt x="24499" y="206038"/>
                      <a:pt x="13133" y="206038"/>
                      <a:pt x="1703" y="206102"/>
                    </a:cubicBezTo>
                    <a:cubicBezTo>
                      <a:pt x="153" y="206102"/>
                      <a:pt x="-105" y="205650"/>
                      <a:pt x="89" y="204230"/>
                    </a:cubicBezTo>
                    <a:cubicBezTo>
                      <a:pt x="1251" y="195253"/>
                      <a:pt x="2413" y="186213"/>
                      <a:pt x="3576" y="177237"/>
                    </a:cubicBezTo>
                    <a:cubicBezTo>
                      <a:pt x="5319" y="163934"/>
                      <a:pt x="6998" y="150567"/>
                      <a:pt x="8742" y="137264"/>
                    </a:cubicBezTo>
                    <a:cubicBezTo>
                      <a:pt x="10033" y="127319"/>
                      <a:pt x="11390" y="117374"/>
                      <a:pt x="12681" y="107430"/>
                    </a:cubicBezTo>
                    <a:cubicBezTo>
                      <a:pt x="14425" y="94256"/>
                      <a:pt x="16104" y="81018"/>
                      <a:pt x="17783" y="67844"/>
                    </a:cubicBezTo>
                    <a:cubicBezTo>
                      <a:pt x="19462" y="54929"/>
                      <a:pt x="21141" y="42014"/>
                      <a:pt x="22820" y="29098"/>
                    </a:cubicBezTo>
                    <a:cubicBezTo>
                      <a:pt x="23013" y="27355"/>
                      <a:pt x="23853" y="26128"/>
                      <a:pt x="25403" y="25159"/>
                    </a:cubicBezTo>
                    <a:cubicBezTo>
                      <a:pt x="34572" y="19283"/>
                      <a:pt x="43807" y="13406"/>
                      <a:pt x="52848" y="7336"/>
                    </a:cubicBezTo>
                    <a:cubicBezTo>
                      <a:pt x="56076" y="5205"/>
                      <a:pt x="59176" y="2945"/>
                      <a:pt x="62405" y="814"/>
                    </a:cubicBezTo>
                    <a:cubicBezTo>
                      <a:pt x="62986" y="426"/>
                      <a:pt x="63503" y="-26"/>
                      <a:pt x="64407" y="39"/>
                    </a:cubicBezTo>
                    <a:cubicBezTo>
                      <a:pt x="60468" y="30325"/>
                      <a:pt x="56593" y="60547"/>
                      <a:pt x="52654" y="90833"/>
                    </a:cubicBezTo>
                    <a:cubicBezTo>
                      <a:pt x="52848" y="90963"/>
                      <a:pt x="53041" y="91027"/>
                      <a:pt x="53171" y="91156"/>
                    </a:cubicBezTo>
                    <a:cubicBezTo>
                      <a:pt x="73641" y="68167"/>
                      <a:pt x="94112" y="45178"/>
                      <a:pt x="114841" y="21866"/>
                    </a:cubicBezTo>
                    <a:cubicBezTo>
                      <a:pt x="115551" y="25934"/>
                      <a:pt x="116262" y="29680"/>
                      <a:pt x="116843" y="33360"/>
                    </a:cubicBezTo>
                    <a:cubicBezTo>
                      <a:pt x="118199" y="41110"/>
                      <a:pt x="119426" y="48859"/>
                      <a:pt x="120847" y="56543"/>
                    </a:cubicBezTo>
                    <a:cubicBezTo>
                      <a:pt x="121234" y="58610"/>
                      <a:pt x="120782" y="60224"/>
                      <a:pt x="119297" y="61774"/>
                    </a:cubicBezTo>
                    <a:cubicBezTo>
                      <a:pt x="116262" y="64809"/>
                      <a:pt x="113227" y="67909"/>
                      <a:pt x="110385" y="71138"/>
                    </a:cubicBezTo>
                    <a:cubicBezTo>
                      <a:pt x="100505" y="82309"/>
                      <a:pt x="89979" y="92835"/>
                      <a:pt x="79776" y="103620"/>
                    </a:cubicBezTo>
                    <a:cubicBezTo>
                      <a:pt x="78162" y="105299"/>
                      <a:pt x="78549" y="106396"/>
                      <a:pt x="79647" y="107946"/>
                    </a:cubicBezTo>
                    <a:cubicBezTo>
                      <a:pt x="86557" y="117568"/>
                      <a:pt x="93531" y="127061"/>
                      <a:pt x="100182" y="136812"/>
                    </a:cubicBezTo>
                    <a:cubicBezTo>
                      <a:pt x="108254" y="148565"/>
                      <a:pt x="116843" y="159995"/>
                      <a:pt x="124786" y="171748"/>
                    </a:cubicBezTo>
                    <a:cubicBezTo>
                      <a:pt x="132018" y="182338"/>
                      <a:pt x="139638" y="192670"/>
                      <a:pt x="146936" y="203196"/>
                    </a:cubicBezTo>
                    <a:cubicBezTo>
                      <a:pt x="147711" y="204100"/>
                      <a:pt x="148485" y="204940"/>
                      <a:pt x="149519" y="206231"/>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8" name="Freeform: Shape 437">
                <a:extLst>
                  <a:ext uri="{FF2B5EF4-FFF2-40B4-BE49-F238E27FC236}">
                    <a16:creationId xmlns:a16="http://schemas.microsoft.com/office/drawing/2014/main" id="{388568EE-19C3-4FBD-8CE6-85DD37C51226}"/>
                  </a:ext>
                </a:extLst>
              </p:cNvPr>
              <p:cNvSpPr/>
              <p:nvPr/>
            </p:nvSpPr>
            <p:spPr>
              <a:xfrm>
                <a:off x="11015401" y="1777550"/>
                <a:ext cx="87178" cy="153046"/>
              </a:xfrm>
              <a:custGeom>
                <a:avLst/>
                <a:gdLst>
                  <a:gd name="connsiteX0" fmla="*/ 72282 w 87178"/>
                  <a:gd name="connsiteY0" fmla="*/ 170 h 153046"/>
                  <a:gd name="connsiteX1" fmla="*/ 86037 w 87178"/>
                  <a:gd name="connsiteY1" fmla="*/ 170 h 153046"/>
                  <a:gd name="connsiteX2" fmla="*/ 87522 w 87178"/>
                  <a:gd name="connsiteY2" fmla="*/ 1591 h 153046"/>
                  <a:gd name="connsiteX3" fmla="*/ 83260 w 87178"/>
                  <a:gd name="connsiteY3" fmla="*/ 33879 h 153046"/>
                  <a:gd name="connsiteX4" fmla="*/ 81258 w 87178"/>
                  <a:gd name="connsiteY4" fmla="*/ 35623 h 153046"/>
                  <a:gd name="connsiteX5" fmla="*/ 63629 w 87178"/>
                  <a:gd name="connsiteY5" fmla="*/ 35558 h 153046"/>
                  <a:gd name="connsiteX6" fmla="*/ 48582 w 87178"/>
                  <a:gd name="connsiteY6" fmla="*/ 48667 h 153046"/>
                  <a:gd name="connsiteX7" fmla="*/ 39283 w 87178"/>
                  <a:gd name="connsiteY7" fmla="*/ 119508 h 153046"/>
                  <a:gd name="connsiteX8" fmla="*/ 35150 w 87178"/>
                  <a:gd name="connsiteY8" fmla="*/ 151602 h 153046"/>
                  <a:gd name="connsiteX9" fmla="*/ 33536 w 87178"/>
                  <a:gd name="connsiteY9" fmla="*/ 153087 h 153046"/>
                  <a:gd name="connsiteX10" fmla="*/ 1377 w 87178"/>
                  <a:gd name="connsiteY10" fmla="*/ 153087 h 153046"/>
                  <a:gd name="connsiteX11" fmla="*/ 85 w 87178"/>
                  <a:gd name="connsiteY11" fmla="*/ 151602 h 153046"/>
                  <a:gd name="connsiteX12" fmla="*/ 6220 w 87178"/>
                  <a:gd name="connsiteY12" fmla="*/ 104332 h 153046"/>
                  <a:gd name="connsiteX13" fmla="*/ 11709 w 87178"/>
                  <a:gd name="connsiteY13" fmla="*/ 62099 h 153046"/>
                  <a:gd name="connsiteX14" fmla="*/ 15390 w 87178"/>
                  <a:gd name="connsiteY14" fmla="*/ 36979 h 153046"/>
                  <a:gd name="connsiteX15" fmla="*/ 17908 w 87178"/>
                  <a:gd name="connsiteY15" fmla="*/ 29423 h 153046"/>
                  <a:gd name="connsiteX16" fmla="*/ 54071 w 87178"/>
                  <a:gd name="connsiteY16" fmla="*/ 816 h 153046"/>
                  <a:gd name="connsiteX17" fmla="*/ 72282 w 87178"/>
                  <a:gd name="connsiteY17" fmla="*/ 170 h 15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178" h="153046">
                    <a:moveTo>
                      <a:pt x="72282" y="170"/>
                    </a:moveTo>
                    <a:cubicBezTo>
                      <a:pt x="76867" y="170"/>
                      <a:pt x="81452" y="170"/>
                      <a:pt x="86037" y="170"/>
                    </a:cubicBezTo>
                    <a:cubicBezTo>
                      <a:pt x="87070" y="170"/>
                      <a:pt x="87716" y="170"/>
                      <a:pt x="87522" y="1591"/>
                    </a:cubicBezTo>
                    <a:cubicBezTo>
                      <a:pt x="86037" y="12311"/>
                      <a:pt x="84616" y="23095"/>
                      <a:pt x="83260" y="33879"/>
                    </a:cubicBezTo>
                    <a:cubicBezTo>
                      <a:pt x="83066" y="35300"/>
                      <a:pt x="82614" y="35623"/>
                      <a:pt x="81258" y="35623"/>
                    </a:cubicBezTo>
                    <a:cubicBezTo>
                      <a:pt x="75382" y="35558"/>
                      <a:pt x="69505" y="35558"/>
                      <a:pt x="63629" y="35558"/>
                    </a:cubicBezTo>
                    <a:cubicBezTo>
                      <a:pt x="54717" y="35558"/>
                      <a:pt x="49809" y="39820"/>
                      <a:pt x="48582" y="48667"/>
                    </a:cubicBezTo>
                    <a:cubicBezTo>
                      <a:pt x="45483" y="72302"/>
                      <a:pt x="42383" y="95873"/>
                      <a:pt x="39283" y="119508"/>
                    </a:cubicBezTo>
                    <a:cubicBezTo>
                      <a:pt x="37863" y="130227"/>
                      <a:pt x="36507" y="140882"/>
                      <a:pt x="35150" y="151602"/>
                    </a:cubicBezTo>
                    <a:cubicBezTo>
                      <a:pt x="35021" y="152700"/>
                      <a:pt x="34698" y="153087"/>
                      <a:pt x="33536" y="153087"/>
                    </a:cubicBezTo>
                    <a:cubicBezTo>
                      <a:pt x="22816" y="153023"/>
                      <a:pt x="12097" y="153023"/>
                      <a:pt x="1377" y="153087"/>
                    </a:cubicBezTo>
                    <a:cubicBezTo>
                      <a:pt x="215" y="153087"/>
                      <a:pt x="-108" y="152829"/>
                      <a:pt x="85" y="151602"/>
                    </a:cubicBezTo>
                    <a:cubicBezTo>
                      <a:pt x="2152" y="135845"/>
                      <a:pt x="4218" y="120089"/>
                      <a:pt x="6220" y="104332"/>
                    </a:cubicBezTo>
                    <a:cubicBezTo>
                      <a:pt x="8028" y="90254"/>
                      <a:pt x="9836" y="76177"/>
                      <a:pt x="11709" y="62099"/>
                    </a:cubicBezTo>
                    <a:cubicBezTo>
                      <a:pt x="12807" y="53704"/>
                      <a:pt x="13711" y="45309"/>
                      <a:pt x="15390" y="36979"/>
                    </a:cubicBezTo>
                    <a:cubicBezTo>
                      <a:pt x="15907" y="34331"/>
                      <a:pt x="16746" y="31813"/>
                      <a:pt x="17908" y="29423"/>
                    </a:cubicBezTo>
                    <a:cubicBezTo>
                      <a:pt x="25270" y="13990"/>
                      <a:pt x="37088" y="3980"/>
                      <a:pt x="54071" y="816"/>
                    </a:cubicBezTo>
                    <a:cubicBezTo>
                      <a:pt x="60077" y="-411"/>
                      <a:pt x="66212" y="170"/>
                      <a:pt x="72282" y="170"/>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9" name="Freeform: Shape 438">
                <a:extLst>
                  <a:ext uri="{FF2B5EF4-FFF2-40B4-BE49-F238E27FC236}">
                    <a16:creationId xmlns:a16="http://schemas.microsoft.com/office/drawing/2014/main" id="{E59EA7FB-2FCB-46BF-96CD-8E85B43883B1}"/>
                  </a:ext>
                </a:extLst>
              </p:cNvPr>
              <p:cNvSpPr/>
              <p:nvPr/>
            </p:nvSpPr>
            <p:spPr>
              <a:xfrm>
                <a:off x="10927565" y="1701415"/>
                <a:ext cx="43266" cy="42620"/>
              </a:xfrm>
              <a:custGeom>
                <a:avLst/>
                <a:gdLst>
                  <a:gd name="connsiteX0" fmla="*/ 33 w 43266"/>
                  <a:gd name="connsiteY0" fmla="*/ 42661 h 42620"/>
                  <a:gd name="connsiteX1" fmla="*/ 7265 w 43266"/>
                  <a:gd name="connsiteY1" fmla="*/ 1139 h 42620"/>
                  <a:gd name="connsiteX2" fmla="*/ 8557 w 43266"/>
                  <a:gd name="connsiteY2" fmla="*/ 41 h 42620"/>
                  <a:gd name="connsiteX3" fmla="*/ 16242 w 43266"/>
                  <a:gd name="connsiteY3" fmla="*/ 41 h 42620"/>
                  <a:gd name="connsiteX4" fmla="*/ 13529 w 43266"/>
                  <a:gd name="connsiteY4" fmla="*/ 15087 h 42620"/>
                  <a:gd name="connsiteX5" fmla="*/ 14950 w 43266"/>
                  <a:gd name="connsiteY5" fmla="*/ 16831 h 42620"/>
                  <a:gd name="connsiteX6" fmla="*/ 30125 w 43266"/>
                  <a:gd name="connsiteY6" fmla="*/ 16831 h 42620"/>
                  <a:gd name="connsiteX7" fmla="*/ 31934 w 43266"/>
                  <a:gd name="connsiteY7" fmla="*/ 15281 h 42620"/>
                  <a:gd name="connsiteX8" fmla="*/ 34323 w 43266"/>
                  <a:gd name="connsiteY8" fmla="*/ 1591 h 42620"/>
                  <a:gd name="connsiteX9" fmla="*/ 36196 w 43266"/>
                  <a:gd name="connsiteY9" fmla="*/ 41 h 42620"/>
                  <a:gd name="connsiteX10" fmla="*/ 42137 w 43266"/>
                  <a:gd name="connsiteY10" fmla="*/ 41 h 42620"/>
                  <a:gd name="connsiteX11" fmla="*/ 43299 w 43266"/>
                  <a:gd name="connsiteY11" fmla="*/ 1462 h 42620"/>
                  <a:gd name="connsiteX12" fmla="*/ 36389 w 43266"/>
                  <a:gd name="connsiteY12" fmla="*/ 41176 h 42620"/>
                  <a:gd name="connsiteX13" fmla="*/ 34581 w 43266"/>
                  <a:gd name="connsiteY13" fmla="*/ 42726 h 42620"/>
                  <a:gd name="connsiteX14" fmla="*/ 28834 w 43266"/>
                  <a:gd name="connsiteY14" fmla="*/ 42726 h 42620"/>
                  <a:gd name="connsiteX15" fmla="*/ 27478 w 43266"/>
                  <a:gd name="connsiteY15" fmla="*/ 41111 h 42620"/>
                  <a:gd name="connsiteX16" fmla="*/ 29932 w 43266"/>
                  <a:gd name="connsiteY16" fmla="*/ 27227 h 42620"/>
                  <a:gd name="connsiteX17" fmla="*/ 28253 w 43266"/>
                  <a:gd name="connsiteY17" fmla="*/ 25290 h 42620"/>
                  <a:gd name="connsiteX18" fmla="*/ 13723 w 43266"/>
                  <a:gd name="connsiteY18" fmla="*/ 25290 h 42620"/>
                  <a:gd name="connsiteX19" fmla="*/ 11527 w 43266"/>
                  <a:gd name="connsiteY19" fmla="*/ 27163 h 42620"/>
                  <a:gd name="connsiteX20" fmla="*/ 9203 w 43266"/>
                  <a:gd name="connsiteY20" fmla="*/ 41305 h 42620"/>
                  <a:gd name="connsiteX21" fmla="*/ 7588 w 43266"/>
                  <a:gd name="connsiteY21" fmla="*/ 42726 h 42620"/>
                  <a:gd name="connsiteX22" fmla="*/ 33 w 43266"/>
                  <a:gd name="connsiteY22" fmla="*/ 42661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66" h="42620">
                    <a:moveTo>
                      <a:pt x="33" y="42661"/>
                    </a:moveTo>
                    <a:cubicBezTo>
                      <a:pt x="2487" y="28648"/>
                      <a:pt x="4876" y="14893"/>
                      <a:pt x="7265" y="1139"/>
                    </a:cubicBezTo>
                    <a:cubicBezTo>
                      <a:pt x="7395" y="299"/>
                      <a:pt x="7782" y="-24"/>
                      <a:pt x="8557" y="41"/>
                    </a:cubicBezTo>
                    <a:cubicBezTo>
                      <a:pt x="11075" y="105"/>
                      <a:pt x="13594" y="41"/>
                      <a:pt x="16242" y="41"/>
                    </a:cubicBezTo>
                    <a:cubicBezTo>
                      <a:pt x="15337" y="5142"/>
                      <a:pt x="14498" y="10115"/>
                      <a:pt x="13529" y="15087"/>
                    </a:cubicBezTo>
                    <a:cubicBezTo>
                      <a:pt x="13271" y="16443"/>
                      <a:pt x="13465" y="16895"/>
                      <a:pt x="14950" y="16831"/>
                    </a:cubicBezTo>
                    <a:cubicBezTo>
                      <a:pt x="19987" y="16766"/>
                      <a:pt x="25089" y="16766"/>
                      <a:pt x="30125" y="16831"/>
                    </a:cubicBezTo>
                    <a:cubicBezTo>
                      <a:pt x="31352" y="16831"/>
                      <a:pt x="31740" y="16508"/>
                      <a:pt x="31934" y="15281"/>
                    </a:cubicBezTo>
                    <a:cubicBezTo>
                      <a:pt x="32644" y="10696"/>
                      <a:pt x="33548" y="6176"/>
                      <a:pt x="34323" y="1591"/>
                    </a:cubicBezTo>
                    <a:cubicBezTo>
                      <a:pt x="34517" y="428"/>
                      <a:pt x="34969" y="-24"/>
                      <a:pt x="36196" y="41"/>
                    </a:cubicBezTo>
                    <a:cubicBezTo>
                      <a:pt x="38198" y="170"/>
                      <a:pt x="40135" y="170"/>
                      <a:pt x="42137" y="41"/>
                    </a:cubicBezTo>
                    <a:cubicBezTo>
                      <a:pt x="43364" y="-24"/>
                      <a:pt x="43428" y="493"/>
                      <a:pt x="43299" y="1462"/>
                    </a:cubicBezTo>
                    <a:cubicBezTo>
                      <a:pt x="40974" y="14700"/>
                      <a:pt x="38650" y="27938"/>
                      <a:pt x="36389" y="41176"/>
                    </a:cubicBezTo>
                    <a:cubicBezTo>
                      <a:pt x="36196" y="42274"/>
                      <a:pt x="35808" y="42790"/>
                      <a:pt x="34581" y="42726"/>
                    </a:cubicBezTo>
                    <a:cubicBezTo>
                      <a:pt x="32709" y="42597"/>
                      <a:pt x="30771" y="42597"/>
                      <a:pt x="28834" y="42726"/>
                    </a:cubicBezTo>
                    <a:cubicBezTo>
                      <a:pt x="27413" y="42855"/>
                      <a:pt x="27284" y="42274"/>
                      <a:pt x="27478" y="41111"/>
                    </a:cubicBezTo>
                    <a:cubicBezTo>
                      <a:pt x="28317" y="36462"/>
                      <a:pt x="29028" y="31812"/>
                      <a:pt x="29932" y="27227"/>
                    </a:cubicBezTo>
                    <a:cubicBezTo>
                      <a:pt x="30255" y="25548"/>
                      <a:pt x="29738" y="25290"/>
                      <a:pt x="28253" y="25290"/>
                    </a:cubicBezTo>
                    <a:cubicBezTo>
                      <a:pt x="23409" y="25355"/>
                      <a:pt x="18566" y="25419"/>
                      <a:pt x="13723" y="25290"/>
                    </a:cubicBezTo>
                    <a:cubicBezTo>
                      <a:pt x="12173" y="25226"/>
                      <a:pt x="11721" y="25871"/>
                      <a:pt x="11527" y="27163"/>
                    </a:cubicBezTo>
                    <a:cubicBezTo>
                      <a:pt x="10753" y="31877"/>
                      <a:pt x="9913" y="36591"/>
                      <a:pt x="9203" y="41305"/>
                    </a:cubicBezTo>
                    <a:cubicBezTo>
                      <a:pt x="9009" y="42338"/>
                      <a:pt x="8751" y="42790"/>
                      <a:pt x="7588" y="42726"/>
                    </a:cubicBezTo>
                    <a:cubicBezTo>
                      <a:pt x="5134" y="42597"/>
                      <a:pt x="2745" y="42661"/>
                      <a:pt x="33" y="42661"/>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0" name="Freeform: Shape 439">
                <a:extLst>
                  <a:ext uri="{FF2B5EF4-FFF2-40B4-BE49-F238E27FC236}">
                    <a16:creationId xmlns:a16="http://schemas.microsoft.com/office/drawing/2014/main" id="{FA94487F-3249-4D55-A56F-FB3E7CA8C8ED}"/>
                  </a:ext>
                </a:extLst>
              </p:cNvPr>
              <p:cNvSpPr/>
              <p:nvPr/>
            </p:nvSpPr>
            <p:spPr>
              <a:xfrm>
                <a:off x="10817462" y="1701352"/>
                <a:ext cx="40037" cy="42620"/>
              </a:xfrm>
              <a:custGeom>
                <a:avLst/>
                <a:gdLst>
                  <a:gd name="connsiteX0" fmla="*/ 33 w 40037"/>
                  <a:gd name="connsiteY0" fmla="*/ 42724 h 42620"/>
                  <a:gd name="connsiteX1" fmla="*/ 549 w 40037"/>
                  <a:gd name="connsiteY1" fmla="*/ 41755 h 42620"/>
                  <a:gd name="connsiteX2" fmla="*/ 21860 w 40037"/>
                  <a:gd name="connsiteY2" fmla="*/ 1460 h 42620"/>
                  <a:gd name="connsiteX3" fmla="*/ 24249 w 40037"/>
                  <a:gd name="connsiteY3" fmla="*/ 39 h 42620"/>
                  <a:gd name="connsiteX4" fmla="*/ 31030 w 40037"/>
                  <a:gd name="connsiteY4" fmla="*/ 39 h 42620"/>
                  <a:gd name="connsiteX5" fmla="*/ 32773 w 40037"/>
                  <a:gd name="connsiteY5" fmla="*/ 1330 h 42620"/>
                  <a:gd name="connsiteX6" fmla="*/ 40006 w 40037"/>
                  <a:gd name="connsiteY6" fmla="*/ 41174 h 42620"/>
                  <a:gd name="connsiteX7" fmla="*/ 38714 w 40037"/>
                  <a:gd name="connsiteY7" fmla="*/ 42659 h 42620"/>
                  <a:gd name="connsiteX8" fmla="*/ 32192 w 40037"/>
                  <a:gd name="connsiteY8" fmla="*/ 42659 h 42620"/>
                  <a:gd name="connsiteX9" fmla="*/ 30513 w 40037"/>
                  <a:gd name="connsiteY9" fmla="*/ 41239 h 42620"/>
                  <a:gd name="connsiteX10" fmla="*/ 29673 w 40037"/>
                  <a:gd name="connsiteY10" fmla="*/ 35168 h 42620"/>
                  <a:gd name="connsiteX11" fmla="*/ 27930 w 40037"/>
                  <a:gd name="connsiteY11" fmla="*/ 33554 h 42620"/>
                  <a:gd name="connsiteX12" fmla="*/ 16242 w 40037"/>
                  <a:gd name="connsiteY12" fmla="*/ 33554 h 42620"/>
                  <a:gd name="connsiteX13" fmla="*/ 14369 w 40037"/>
                  <a:gd name="connsiteY13" fmla="*/ 34716 h 42620"/>
                  <a:gd name="connsiteX14" fmla="*/ 10946 w 40037"/>
                  <a:gd name="connsiteY14" fmla="*/ 41497 h 42620"/>
                  <a:gd name="connsiteX15" fmla="*/ 9074 w 40037"/>
                  <a:gd name="connsiteY15" fmla="*/ 42659 h 42620"/>
                  <a:gd name="connsiteX16" fmla="*/ 33 w 40037"/>
                  <a:gd name="connsiteY16" fmla="*/ 42724 h 42620"/>
                  <a:gd name="connsiteX17" fmla="*/ 25928 w 40037"/>
                  <a:gd name="connsiteY17" fmla="*/ 11598 h 42620"/>
                  <a:gd name="connsiteX18" fmla="*/ 19341 w 40037"/>
                  <a:gd name="connsiteY18" fmla="*/ 24707 h 42620"/>
                  <a:gd name="connsiteX19" fmla="*/ 26961 w 40037"/>
                  <a:gd name="connsiteY19" fmla="*/ 24707 h 42620"/>
                  <a:gd name="connsiteX20" fmla="*/ 27801 w 40037"/>
                  <a:gd name="connsiteY20" fmla="*/ 23416 h 42620"/>
                  <a:gd name="connsiteX21" fmla="*/ 25928 w 40037"/>
                  <a:gd name="connsiteY21" fmla="*/ 11598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37" h="42620">
                    <a:moveTo>
                      <a:pt x="33" y="42724"/>
                    </a:moveTo>
                    <a:cubicBezTo>
                      <a:pt x="291" y="42207"/>
                      <a:pt x="420" y="42014"/>
                      <a:pt x="549" y="41755"/>
                    </a:cubicBezTo>
                    <a:cubicBezTo>
                      <a:pt x="7653" y="28323"/>
                      <a:pt x="14756" y="14891"/>
                      <a:pt x="21860" y="1460"/>
                    </a:cubicBezTo>
                    <a:cubicBezTo>
                      <a:pt x="22441" y="426"/>
                      <a:pt x="23022" y="-26"/>
                      <a:pt x="24249" y="39"/>
                    </a:cubicBezTo>
                    <a:cubicBezTo>
                      <a:pt x="26509" y="103"/>
                      <a:pt x="28769" y="103"/>
                      <a:pt x="31030" y="39"/>
                    </a:cubicBezTo>
                    <a:cubicBezTo>
                      <a:pt x="32063" y="39"/>
                      <a:pt x="32579" y="168"/>
                      <a:pt x="32773" y="1330"/>
                    </a:cubicBezTo>
                    <a:cubicBezTo>
                      <a:pt x="35162" y="14633"/>
                      <a:pt x="37552" y="27871"/>
                      <a:pt x="40006" y="41174"/>
                    </a:cubicBezTo>
                    <a:cubicBezTo>
                      <a:pt x="40199" y="42336"/>
                      <a:pt x="40006" y="42724"/>
                      <a:pt x="38714" y="42659"/>
                    </a:cubicBezTo>
                    <a:cubicBezTo>
                      <a:pt x="36519" y="42530"/>
                      <a:pt x="34323" y="42595"/>
                      <a:pt x="32192" y="42659"/>
                    </a:cubicBezTo>
                    <a:cubicBezTo>
                      <a:pt x="31094" y="42724"/>
                      <a:pt x="30642" y="42401"/>
                      <a:pt x="30513" y="41239"/>
                    </a:cubicBezTo>
                    <a:cubicBezTo>
                      <a:pt x="30319" y="39172"/>
                      <a:pt x="29932" y="37170"/>
                      <a:pt x="29673" y="35168"/>
                    </a:cubicBezTo>
                    <a:cubicBezTo>
                      <a:pt x="29544" y="34071"/>
                      <a:pt x="29221" y="33554"/>
                      <a:pt x="27930" y="33554"/>
                    </a:cubicBezTo>
                    <a:cubicBezTo>
                      <a:pt x="24055" y="33683"/>
                      <a:pt x="20116" y="33619"/>
                      <a:pt x="16242" y="33554"/>
                    </a:cubicBezTo>
                    <a:cubicBezTo>
                      <a:pt x="15273" y="33554"/>
                      <a:pt x="14756" y="33877"/>
                      <a:pt x="14369" y="34716"/>
                    </a:cubicBezTo>
                    <a:cubicBezTo>
                      <a:pt x="13271" y="36977"/>
                      <a:pt x="12044" y="39172"/>
                      <a:pt x="10946" y="41497"/>
                    </a:cubicBezTo>
                    <a:cubicBezTo>
                      <a:pt x="10559" y="42336"/>
                      <a:pt x="10042" y="42659"/>
                      <a:pt x="9074" y="42659"/>
                    </a:cubicBezTo>
                    <a:cubicBezTo>
                      <a:pt x="6103" y="42659"/>
                      <a:pt x="3262" y="42724"/>
                      <a:pt x="33" y="42724"/>
                    </a:cubicBezTo>
                    <a:close/>
                    <a:moveTo>
                      <a:pt x="25928" y="11598"/>
                    </a:moveTo>
                    <a:cubicBezTo>
                      <a:pt x="23603" y="16248"/>
                      <a:pt x="21537" y="20380"/>
                      <a:pt x="19341" y="24707"/>
                    </a:cubicBezTo>
                    <a:cubicBezTo>
                      <a:pt x="22053" y="24707"/>
                      <a:pt x="24507" y="24707"/>
                      <a:pt x="26961" y="24707"/>
                    </a:cubicBezTo>
                    <a:cubicBezTo>
                      <a:pt x="28059" y="24707"/>
                      <a:pt x="27930" y="24190"/>
                      <a:pt x="27801" y="23416"/>
                    </a:cubicBezTo>
                    <a:cubicBezTo>
                      <a:pt x="27090" y="19735"/>
                      <a:pt x="26574" y="15925"/>
                      <a:pt x="25928" y="11598"/>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1" name="Freeform: Shape 440">
                <a:extLst>
                  <a:ext uri="{FF2B5EF4-FFF2-40B4-BE49-F238E27FC236}">
                    <a16:creationId xmlns:a16="http://schemas.microsoft.com/office/drawing/2014/main" id="{818E7340-D8F5-4A4C-8F28-C1F7866C2691}"/>
                  </a:ext>
                </a:extLst>
              </p:cNvPr>
              <p:cNvSpPr/>
              <p:nvPr/>
            </p:nvSpPr>
            <p:spPr>
              <a:xfrm>
                <a:off x="10712719" y="1701352"/>
                <a:ext cx="39392" cy="42620"/>
              </a:xfrm>
              <a:custGeom>
                <a:avLst/>
                <a:gdLst>
                  <a:gd name="connsiteX0" fmla="*/ 33 w 39391"/>
                  <a:gd name="connsiteY0" fmla="*/ 42725 h 42620"/>
                  <a:gd name="connsiteX1" fmla="*/ 614 w 39391"/>
                  <a:gd name="connsiteY1" fmla="*/ 41433 h 42620"/>
                  <a:gd name="connsiteX2" fmla="*/ 21731 w 39391"/>
                  <a:gd name="connsiteY2" fmla="*/ 1525 h 42620"/>
                  <a:gd name="connsiteX3" fmla="*/ 24055 w 39391"/>
                  <a:gd name="connsiteY3" fmla="*/ 40 h 42620"/>
                  <a:gd name="connsiteX4" fmla="*/ 30836 w 39391"/>
                  <a:gd name="connsiteY4" fmla="*/ 40 h 42620"/>
                  <a:gd name="connsiteX5" fmla="*/ 32709 w 39391"/>
                  <a:gd name="connsiteY5" fmla="*/ 1525 h 42620"/>
                  <a:gd name="connsiteX6" fmla="*/ 39295 w 39391"/>
                  <a:gd name="connsiteY6" fmla="*/ 38398 h 42620"/>
                  <a:gd name="connsiteX7" fmla="*/ 39941 w 39391"/>
                  <a:gd name="connsiteY7" fmla="*/ 42595 h 42620"/>
                  <a:gd name="connsiteX8" fmla="*/ 35679 w 39391"/>
                  <a:gd name="connsiteY8" fmla="*/ 42725 h 42620"/>
                  <a:gd name="connsiteX9" fmla="*/ 29867 w 39391"/>
                  <a:gd name="connsiteY9" fmla="*/ 37559 h 42620"/>
                  <a:gd name="connsiteX10" fmla="*/ 25411 w 39391"/>
                  <a:gd name="connsiteY10" fmla="*/ 33684 h 42620"/>
                  <a:gd name="connsiteX11" fmla="*/ 16177 w 39391"/>
                  <a:gd name="connsiteY11" fmla="*/ 33684 h 42620"/>
                  <a:gd name="connsiteX12" fmla="*/ 14175 w 39391"/>
                  <a:gd name="connsiteY12" fmla="*/ 34911 h 42620"/>
                  <a:gd name="connsiteX13" fmla="*/ 10882 w 39391"/>
                  <a:gd name="connsiteY13" fmla="*/ 41498 h 42620"/>
                  <a:gd name="connsiteX14" fmla="*/ 8880 w 39391"/>
                  <a:gd name="connsiteY14" fmla="*/ 42725 h 42620"/>
                  <a:gd name="connsiteX15" fmla="*/ 33 w 39391"/>
                  <a:gd name="connsiteY15" fmla="*/ 42725 h 42620"/>
                  <a:gd name="connsiteX16" fmla="*/ 25928 w 39391"/>
                  <a:gd name="connsiteY16" fmla="*/ 12374 h 42620"/>
                  <a:gd name="connsiteX17" fmla="*/ 25476 w 39391"/>
                  <a:gd name="connsiteY17" fmla="*/ 12374 h 42620"/>
                  <a:gd name="connsiteX18" fmla="*/ 19277 w 39391"/>
                  <a:gd name="connsiteY18" fmla="*/ 24772 h 42620"/>
                  <a:gd name="connsiteX19" fmla="*/ 26961 w 39391"/>
                  <a:gd name="connsiteY19" fmla="*/ 24772 h 42620"/>
                  <a:gd name="connsiteX20" fmla="*/ 27801 w 39391"/>
                  <a:gd name="connsiteY20" fmla="*/ 23997 h 42620"/>
                  <a:gd name="connsiteX21" fmla="*/ 25928 w 39391"/>
                  <a:gd name="connsiteY21" fmla="*/ 12374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91" h="42620">
                    <a:moveTo>
                      <a:pt x="33" y="42725"/>
                    </a:moveTo>
                    <a:cubicBezTo>
                      <a:pt x="291" y="42143"/>
                      <a:pt x="420" y="41821"/>
                      <a:pt x="614" y="41433"/>
                    </a:cubicBezTo>
                    <a:cubicBezTo>
                      <a:pt x="7653" y="28130"/>
                      <a:pt x="14692" y="14828"/>
                      <a:pt x="21731" y="1525"/>
                    </a:cubicBezTo>
                    <a:cubicBezTo>
                      <a:pt x="22247" y="492"/>
                      <a:pt x="22828" y="-25"/>
                      <a:pt x="24055" y="40"/>
                    </a:cubicBezTo>
                    <a:cubicBezTo>
                      <a:pt x="26315" y="169"/>
                      <a:pt x="28576" y="169"/>
                      <a:pt x="30836" y="40"/>
                    </a:cubicBezTo>
                    <a:cubicBezTo>
                      <a:pt x="31998" y="-25"/>
                      <a:pt x="32515" y="363"/>
                      <a:pt x="32709" y="1525"/>
                    </a:cubicBezTo>
                    <a:cubicBezTo>
                      <a:pt x="34904" y="13794"/>
                      <a:pt x="37100" y="26064"/>
                      <a:pt x="39295" y="38398"/>
                    </a:cubicBezTo>
                    <a:cubicBezTo>
                      <a:pt x="39554" y="39754"/>
                      <a:pt x="39683" y="41175"/>
                      <a:pt x="39941" y="42595"/>
                    </a:cubicBezTo>
                    <a:cubicBezTo>
                      <a:pt x="38520" y="42660"/>
                      <a:pt x="37100" y="42725"/>
                      <a:pt x="35679" y="42725"/>
                    </a:cubicBezTo>
                    <a:cubicBezTo>
                      <a:pt x="30578" y="42725"/>
                      <a:pt x="30578" y="42725"/>
                      <a:pt x="29867" y="37559"/>
                    </a:cubicBezTo>
                    <a:cubicBezTo>
                      <a:pt x="29351" y="33684"/>
                      <a:pt x="29351" y="33684"/>
                      <a:pt x="25411" y="33684"/>
                    </a:cubicBezTo>
                    <a:cubicBezTo>
                      <a:pt x="22312" y="33684"/>
                      <a:pt x="19277" y="33749"/>
                      <a:pt x="16177" y="33684"/>
                    </a:cubicBezTo>
                    <a:cubicBezTo>
                      <a:pt x="15144" y="33684"/>
                      <a:pt x="14627" y="34007"/>
                      <a:pt x="14175" y="34911"/>
                    </a:cubicBezTo>
                    <a:cubicBezTo>
                      <a:pt x="13142" y="37106"/>
                      <a:pt x="11915" y="39237"/>
                      <a:pt x="10882" y="41498"/>
                    </a:cubicBezTo>
                    <a:cubicBezTo>
                      <a:pt x="10430" y="42402"/>
                      <a:pt x="9913" y="42789"/>
                      <a:pt x="8880" y="42725"/>
                    </a:cubicBezTo>
                    <a:cubicBezTo>
                      <a:pt x="5974" y="42660"/>
                      <a:pt x="3132" y="42725"/>
                      <a:pt x="33" y="42725"/>
                    </a:cubicBezTo>
                    <a:close/>
                    <a:moveTo>
                      <a:pt x="25928" y="12374"/>
                    </a:moveTo>
                    <a:cubicBezTo>
                      <a:pt x="25799" y="12374"/>
                      <a:pt x="25605" y="12374"/>
                      <a:pt x="25476" y="12374"/>
                    </a:cubicBezTo>
                    <a:cubicBezTo>
                      <a:pt x="23474" y="16377"/>
                      <a:pt x="21408" y="20446"/>
                      <a:pt x="19277" y="24772"/>
                    </a:cubicBezTo>
                    <a:cubicBezTo>
                      <a:pt x="22118" y="24772"/>
                      <a:pt x="24507" y="24772"/>
                      <a:pt x="26961" y="24772"/>
                    </a:cubicBezTo>
                    <a:cubicBezTo>
                      <a:pt x="27478" y="24772"/>
                      <a:pt x="27930" y="24643"/>
                      <a:pt x="27801" y="23997"/>
                    </a:cubicBezTo>
                    <a:cubicBezTo>
                      <a:pt x="27155" y="20123"/>
                      <a:pt x="26509" y="16248"/>
                      <a:pt x="25928" y="12374"/>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2" name="Freeform: Shape 441">
                <a:extLst>
                  <a:ext uri="{FF2B5EF4-FFF2-40B4-BE49-F238E27FC236}">
                    <a16:creationId xmlns:a16="http://schemas.microsoft.com/office/drawing/2014/main" id="{3911005A-B7D6-41AB-821D-8412738D999E}"/>
                  </a:ext>
                </a:extLst>
              </p:cNvPr>
              <p:cNvSpPr/>
              <p:nvPr/>
            </p:nvSpPr>
            <p:spPr>
              <a:xfrm>
                <a:off x="10990189" y="1701229"/>
                <a:ext cx="30351" cy="42620"/>
              </a:xfrm>
              <a:custGeom>
                <a:avLst/>
                <a:gdLst>
                  <a:gd name="connsiteX0" fmla="*/ 13222 w 30350"/>
                  <a:gd name="connsiteY0" fmla="*/ 16952 h 42620"/>
                  <a:gd name="connsiteX1" fmla="*/ 24975 w 30350"/>
                  <a:gd name="connsiteY1" fmla="*/ 16952 h 42620"/>
                  <a:gd name="connsiteX2" fmla="*/ 26331 w 30350"/>
                  <a:gd name="connsiteY2" fmla="*/ 18566 h 42620"/>
                  <a:gd name="connsiteX3" fmla="*/ 25362 w 30350"/>
                  <a:gd name="connsiteY3" fmla="*/ 24184 h 42620"/>
                  <a:gd name="connsiteX4" fmla="*/ 23748 w 30350"/>
                  <a:gd name="connsiteY4" fmla="*/ 25476 h 42620"/>
                  <a:gd name="connsiteX5" fmla="*/ 13286 w 30350"/>
                  <a:gd name="connsiteY5" fmla="*/ 25411 h 42620"/>
                  <a:gd name="connsiteX6" fmla="*/ 11413 w 30350"/>
                  <a:gd name="connsiteY6" fmla="*/ 26897 h 42620"/>
                  <a:gd name="connsiteX7" fmla="*/ 10445 w 30350"/>
                  <a:gd name="connsiteY7" fmla="*/ 32773 h 42620"/>
                  <a:gd name="connsiteX8" fmla="*/ 11672 w 30350"/>
                  <a:gd name="connsiteY8" fmla="*/ 34323 h 42620"/>
                  <a:gd name="connsiteX9" fmla="*/ 23166 w 30350"/>
                  <a:gd name="connsiteY9" fmla="*/ 34258 h 42620"/>
                  <a:gd name="connsiteX10" fmla="*/ 24587 w 30350"/>
                  <a:gd name="connsiteY10" fmla="*/ 35873 h 42620"/>
                  <a:gd name="connsiteX11" fmla="*/ 23489 w 30350"/>
                  <a:gd name="connsiteY11" fmla="*/ 41685 h 42620"/>
                  <a:gd name="connsiteX12" fmla="*/ 22198 w 30350"/>
                  <a:gd name="connsiteY12" fmla="*/ 42782 h 42620"/>
                  <a:gd name="connsiteX13" fmla="*/ 1081 w 30350"/>
                  <a:gd name="connsiteY13" fmla="*/ 42782 h 42620"/>
                  <a:gd name="connsiteX14" fmla="*/ 113 w 30350"/>
                  <a:gd name="connsiteY14" fmla="*/ 41362 h 42620"/>
                  <a:gd name="connsiteX15" fmla="*/ 4762 w 30350"/>
                  <a:gd name="connsiteY15" fmla="*/ 14756 h 42620"/>
                  <a:gd name="connsiteX16" fmla="*/ 7022 w 30350"/>
                  <a:gd name="connsiteY16" fmla="*/ 1841 h 42620"/>
                  <a:gd name="connsiteX17" fmla="*/ 9089 w 30350"/>
                  <a:gd name="connsiteY17" fmla="*/ 33 h 42620"/>
                  <a:gd name="connsiteX18" fmla="*/ 29172 w 30350"/>
                  <a:gd name="connsiteY18" fmla="*/ 33 h 42620"/>
                  <a:gd name="connsiteX19" fmla="*/ 30528 w 30350"/>
                  <a:gd name="connsiteY19" fmla="*/ 1518 h 42620"/>
                  <a:gd name="connsiteX20" fmla="*/ 29559 w 30350"/>
                  <a:gd name="connsiteY20" fmla="*/ 7136 h 42620"/>
                  <a:gd name="connsiteX21" fmla="*/ 27816 w 30350"/>
                  <a:gd name="connsiteY21" fmla="*/ 8557 h 42620"/>
                  <a:gd name="connsiteX22" fmla="*/ 16128 w 30350"/>
                  <a:gd name="connsiteY22" fmla="*/ 8492 h 42620"/>
                  <a:gd name="connsiteX23" fmla="*/ 14384 w 30350"/>
                  <a:gd name="connsiteY23" fmla="*/ 9719 h 42620"/>
                  <a:gd name="connsiteX24" fmla="*/ 13222 w 30350"/>
                  <a:gd name="connsiteY24" fmla="*/ 16952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50" h="42620">
                    <a:moveTo>
                      <a:pt x="13222" y="16952"/>
                    </a:moveTo>
                    <a:cubicBezTo>
                      <a:pt x="17225" y="16952"/>
                      <a:pt x="21100" y="17016"/>
                      <a:pt x="24975" y="16952"/>
                    </a:cubicBezTo>
                    <a:cubicBezTo>
                      <a:pt x="26266" y="16952"/>
                      <a:pt x="26589" y="17275"/>
                      <a:pt x="26331" y="18566"/>
                    </a:cubicBezTo>
                    <a:cubicBezTo>
                      <a:pt x="25879" y="20439"/>
                      <a:pt x="25620" y="22312"/>
                      <a:pt x="25362" y="24184"/>
                    </a:cubicBezTo>
                    <a:cubicBezTo>
                      <a:pt x="25233" y="25153"/>
                      <a:pt x="24716" y="25540"/>
                      <a:pt x="23748" y="25476"/>
                    </a:cubicBezTo>
                    <a:cubicBezTo>
                      <a:pt x="20260" y="25411"/>
                      <a:pt x="16773" y="25476"/>
                      <a:pt x="13286" y="25411"/>
                    </a:cubicBezTo>
                    <a:cubicBezTo>
                      <a:pt x="12124" y="25411"/>
                      <a:pt x="11543" y="25605"/>
                      <a:pt x="11413" y="26897"/>
                    </a:cubicBezTo>
                    <a:cubicBezTo>
                      <a:pt x="11220" y="28834"/>
                      <a:pt x="10897" y="30836"/>
                      <a:pt x="10445" y="32773"/>
                    </a:cubicBezTo>
                    <a:cubicBezTo>
                      <a:pt x="10186" y="33935"/>
                      <a:pt x="10380" y="34323"/>
                      <a:pt x="11672" y="34323"/>
                    </a:cubicBezTo>
                    <a:cubicBezTo>
                      <a:pt x="15482" y="34258"/>
                      <a:pt x="19356" y="34323"/>
                      <a:pt x="23166" y="34258"/>
                    </a:cubicBezTo>
                    <a:cubicBezTo>
                      <a:pt x="24458" y="34258"/>
                      <a:pt x="24845" y="34581"/>
                      <a:pt x="24587" y="35873"/>
                    </a:cubicBezTo>
                    <a:cubicBezTo>
                      <a:pt x="24135" y="37810"/>
                      <a:pt x="23812" y="39747"/>
                      <a:pt x="23489" y="41685"/>
                    </a:cubicBezTo>
                    <a:cubicBezTo>
                      <a:pt x="23360" y="42524"/>
                      <a:pt x="23037" y="42782"/>
                      <a:pt x="22198" y="42782"/>
                    </a:cubicBezTo>
                    <a:cubicBezTo>
                      <a:pt x="15159" y="42782"/>
                      <a:pt x="8120" y="42718"/>
                      <a:pt x="1081" y="42782"/>
                    </a:cubicBezTo>
                    <a:cubicBezTo>
                      <a:pt x="-146" y="42782"/>
                      <a:pt x="-17" y="42201"/>
                      <a:pt x="113" y="41362"/>
                    </a:cubicBezTo>
                    <a:cubicBezTo>
                      <a:pt x="1662" y="32515"/>
                      <a:pt x="3212" y="23603"/>
                      <a:pt x="4762" y="14756"/>
                    </a:cubicBezTo>
                    <a:cubicBezTo>
                      <a:pt x="5537" y="10430"/>
                      <a:pt x="6312" y="6168"/>
                      <a:pt x="7022" y="1841"/>
                    </a:cubicBezTo>
                    <a:cubicBezTo>
                      <a:pt x="7216" y="485"/>
                      <a:pt x="7668" y="33"/>
                      <a:pt x="9089" y="33"/>
                    </a:cubicBezTo>
                    <a:cubicBezTo>
                      <a:pt x="15805" y="97"/>
                      <a:pt x="22456" y="97"/>
                      <a:pt x="29172" y="33"/>
                    </a:cubicBezTo>
                    <a:cubicBezTo>
                      <a:pt x="30334" y="33"/>
                      <a:pt x="30916" y="33"/>
                      <a:pt x="30528" y="1518"/>
                    </a:cubicBezTo>
                    <a:cubicBezTo>
                      <a:pt x="30011" y="3326"/>
                      <a:pt x="29818" y="5264"/>
                      <a:pt x="29559" y="7136"/>
                    </a:cubicBezTo>
                    <a:cubicBezTo>
                      <a:pt x="29430" y="8234"/>
                      <a:pt x="28914" y="8557"/>
                      <a:pt x="27816" y="8557"/>
                    </a:cubicBezTo>
                    <a:cubicBezTo>
                      <a:pt x="23941" y="8492"/>
                      <a:pt x="20002" y="8557"/>
                      <a:pt x="16128" y="8492"/>
                    </a:cubicBezTo>
                    <a:cubicBezTo>
                      <a:pt x="15223" y="8492"/>
                      <a:pt x="14578" y="8557"/>
                      <a:pt x="14384" y="9719"/>
                    </a:cubicBezTo>
                    <a:cubicBezTo>
                      <a:pt x="14061" y="12238"/>
                      <a:pt x="13609" y="14498"/>
                      <a:pt x="13222" y="16952"/>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3" name="Freeform: Shape 442">
                <a:extLst>
                  <a:ext uri="{FF2B5EF4-FFF2-40B4-BE49-F238E27FC236}">
                    <a16:creationId xmlns:a16="http://schemas.microsoft.com/office/drawing/2014/main" id="{E2AEB4BB-5831-4888-B65F-2B6A2749FDCC}"/>
                  </a:ext>
                </a:extLst>
              </p:cNvPr>
              <p:cNvSpPr/>
              <p:nvPr/>
            </p:nvSpPr>
            <p:spPr>
              <a:xfrm>
                <a:off x="10773871" y="1701353"/>
                <a:ext cx="32934" cy="42620"/>
              </a:xfrm>
              <a:custGeom>
                <a:avLst/>
                <a:gdLst>
                  <a:gd name="connsiteX0" fmla="*/ 15404 w 32934"/>
                  <a:gd name="connsiteY0" fmla="*/ 103 h 42620"/>
                  <a:gd name="connsiteX1" fmla="*/ 20506 w 32934"/>
                  <a:gd name="connsiteY1" fmla="*/ 103 h 42620"/>
                  <a:gd name="connsiteX2" fmla="*/ 32517 w 32934"/>
                  <a:gd name="connsiteY2" fmla="*/ 15343 h 42620"/>
                  <a:gd name="connsiteX3" fmla="*/ 19021 w 32934"/>
                  <a:gd name="connsiteY3" fmla="*/ 26708 h 42620"/>
                  <a:gd name="connsiteX4" fmla="*/ 13273 w 32934"/>
                  <a:gd name="connsiteY4" fmla="*/ 26708 h 42620"/>
                  <a:gd name="connsiteX5" fmla="*/ 11078 w 32934"/>
                  <a:gd name="connsiteY5" fmla="*/ 28581 h 42620"/>
                  <a:gd name="connsiteX6" fmla="*/ 8947 w 32934"/>
                  <a:gd name="connsiteY6" fmla="*/ 41302 h 42620"/>
                  <a:gd name="connsiteX7" fmla="*/ 7461 w 32934"/>
                  <a:gd name="connsiteY7" fmla="*/ 42723 h 42620"/>
                  <a:gd name="connsiteX8" fmla="*/ 1133 w 32934"/>
                  <a:gd name="connsiteY8" fmla="*/ 42723 h 42620"/>
                  <a:gd name="connsiteX9" fmla="*/ 100 w 32934"/>
                  <a:gd name="connsiteY9" fmla="*/ 41432 h 42620"/>
                  <a:gd name="connsiteX10" fmla="*/ 7009 w 32934"/>
                  <a:gd name="connsiteY10" fmla="*/ 1782 h 42620"/>
                  <a:gd name="connsiteX11" fmla="*/ 9076 w 32934"/>
                  <a:gd name="connsiteY11" fmla="*/ 38 h 42620"/>
                  <a:gd name="connsiteX12" fmla="*/ 15404 w 32934"/>
                  <a:gd name="connsiteY12" fmla="*/ 103 h 42620"/>
                  <a:gd name="connsiteX13" fmla="*/ 18116 w 32934"/>
                  <a:gd name="connsiteY13" fmla="*/ 8627 h 42620"/>
                  <a:gd name="connsiteX14" fmla="*/ 16502 w 32934"/>
                  <a:gd name="connsiteY14" fmla="*/ 8627 h 42620"/>
                  <a:gd name="connsiteX15" fmla="*/ 14306 w 32934"/>
                  <a:gd name="connsiteY15" fmla="*/ 10435 h 42620"/>
                  <a:gd name="connsiteX16" fmla="*/ 13144 w 32934"/>
                  <a:gd name="connsiteY16" fmla="*/ 17086 h 42620"/>
                  <a:gd name="connsiteX17" fmla="*/ 13854 w 32934"/>
                  <a:gd name="connsiteY17" fmla="*/ 18378 h 42620"/>
                  <a:gd name="connsiteX18" fmla="*/ 19731 w 32934"/>
                  <a:gd name="connsiteY18" fmla="*/ 18120 h 42620"/>
                  <a:gd name="connsiteX19" fmla="*/ 23605 w 32934"/>
                  <a:gd name="connsiteY19" fmla="*/ 11985 h 42620"/>
                  <a:gd name="connsiteX20" fmla="*/ 18891 w 32934"/>
                  <a:gd name="connsiteY20" fmla="*/ 8691 h 42620"/>
                  <a:gd name="connsiteX21" fmla="*/ 18116 w 32934"/>
                  <a:gd name="connsiteY21" fmla="*/ 8627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34" h="42620">
                    <a:moveTo>
                      <a:pt x="15404" y="103"/>
                    </a:moveTo>
                    <a:cubicBezTo>
                      <a:pt x="17083" y="103"/>
                      <a:pt x="18827" y="103"/>
                      <a:pt x="20506" y="103"/>
                    </a:cubicBezTo>
                    <a:cubicBezTo>
                      <a:pt x="29611" y="167"/>
                      <a:pt x="34583" y="6496"/>
                      <a:pt x="32517" y="15343"/>
                    </a:cubicBezTo>
                    <a:cubicBezTo>
                      <a:pt x="30967" y="21865"/>
                      <a:pt x="25736" y="26385"/>
                      <a:pt x="19021" y="26708"/>
                    </a:cubicBezTo>
                    <a:cubicBezTo>
                      <a:pt x="17083" y="26837"/>
                      <a:pt x="15211" y="26902"/>
                      <a:pt x="13273" y="26708"/>
                    </a:cubicBezTo>
                    <a:cubicBezTo>
                      <a:pt x="11723" y="26579"/>
                      <a:pt x="11336" y="27225"/>
                      <a:pt x="11078" y="28581"/>
                    </a:cubicBezTo>
                    <a:cubicBezTo>
                      <a:pt x="10432" y="32843"/>
                      <a:pt x="9592" y="37040"/>
                      <a:pt x="8947" y="41302"/>
                    </a:cubicBezTo>
                    <a:cubicBezTo>
                      <a:pt x="8817" y="42271"/>
                      <a:pt x="8559" y="42723"/>
                      <a:pt x="7461" y="42723"/>
                    </a:cubicBezTo>
                    <a:cubicBezTo>
                      <a:pt x="5330" y="42659"/>
                      <a:pt x="3199" y="42659"/>
                      <a:pt x="1133" y="42723"/>
                    </a:cubicBezTo>
                    <a:cubicBezTo>
                      <a:pt x="100" y="42723"/>
                      <a:pt x="-94" y="42529"/>
                      <a:pt x="100" y="41432"/>
                    </a:cubicBezTo>
                    <a:cubicBezTo>
                      <a:pt x="2424" y="28193"/>
                      <a:pt x="4749" y="15020"/>
                      <a:pt x="7009" y="1782"/>
                    </a:cubicBezTo>
                    <a:cubicBezTo>
                      <a:pt x="7203" y="490"/>
                      <a:pt x="7655" y="-26"/>
                      <a:pt x="9076" y="38"/>
                    </a:cubicBezTo>
                    <a:cubicBezTo>
                      <a:pt x="11142" y="167"/>
                      <a:pt x="13273" y="103"/>
                      <a:pt x="15404" y="103"/>
                    </a:cubicBezTo>
                    <a:close/>
                    <a:moveTo>
                      <a:pt x="18116" y="8627"/>
                    </a:moveTo>
                    <a:cubicBezTo>
                      <a:pt x="17600" y="8627"/>
                      <a:pt x="17019" y="8691"/>
                      <a:pt x="16502" y="8627"/>
                    </a:cubicBezTo>
                    <a:cubicBezTo>
                      <a:pt x="14952" y="8304"/>
                      <a:pt x="14500" y="9143"/>
                      <a:pt x="14306" y="10435"/>
                    </a:cubicBezTo>
                    <a:cubicBezTo>
                      <a:pt x="13984" y="12631"/>
                      <a:pt x="13532" y="14826"/>
                      <a:pt x="13144" y="17086"/>
                    </a:cubicBezTo>
                    <a:cubicBezTo>
                      <a:pt x="13015" y="17668"/>
                      <a:pt x="12821" y="18378"/>
                      <a:pt x="13854" y="18378"/>
                    </a:cubicBezTo>
                    <a:cubicBezTo>
                      <a:pt x="15856" y="18313"/>
                      <a:pt x="17794" y="18572"/>
                      <a:pt x="19731" y="18120"/>
                    </a:cubicBezTo>
                    <a:cubicBezTo>
                      <a:pt x="22314" y="17474"/>
                      <a:pt x="23928" y="14891"/>
                      <a:pt x="23605" y="11985"/>
                    </a:cubicBezTo>
                    <a:cubicBezTo>
                      <a:pt x="23347" y="9660"/>
                      <a:pt x="21991" y="8691"/>
                      <a:pt x="18891" y="8691"/>
                    </a:cubicBezTo>
                    <a:cubicBezTo>
                      <a:pt x="18633" y="8627"/>
                      <a:pt x="18375" y="8627"/>
                      <a:pt x="18116" y="862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4" name="Freeform: Shape 443">
                <a:extLst>
                  <a:ext uri="{FF2B5EF4-FFF2-40B4-BE49-F238E27FC236}">
                    <a16:creationId xmlns:a16="http://schemas.microsoft.com/office/drawing/2014/main" id="{3032EFFF-BFCB-4505-B641-6FF5DC805796}"/>
                  </a:ext>
                </a:extLst>
              </p:cNvPr>
              <p:cNvSpPr/>
              <p:nvPr/>
            </p:nvSpPr>
            <p:spPr>
              <a:xfrm>
                <a:off x="10876059" y="1700754"/>
                <a:ext cx="33580" cy="43912"/>
              </a:xfrm>
              <a:custGeom>
                <a:avLst/>
                <a:gdLst>
                  <a:gd name="connsiteX0" fmla="*/ 32489 w 33579"/>
                  <a:gd name="connsiteY0" fmla="*/ 12067 h 43911"/>
                  <a:gd name="connsiteX1" fmla="*/ 16732 w 33579"/>
                  <a:gd name="connsiteY1" fmla="*/ 10970 h 43911"/>
                  <a:gd name="connsiteX2" fmla="*/ 9564 w 33579"/>
                  <a:gd name="connsiteY2" fmla="*/ 25758 h 43911"/>
                  <a:gd name="connsiteX3" fmla="*/ 23707 w 33579"/>
                  <a:gd name="connsiteY3" fmla="*/ 34475 h 43911"/>
                  <a:gd name="connsiteX4" fmla="*/ 29002 w 33579"/>
                  <a:gd name="connsiteY4" fmla="*/ 31828 h 43911"/>
                  <a:gd name="connsiteX5" fmla="*/ 27904 w 33579"/>
                  <a:gd name="connsiteY5" fmla="*/ 41256 h 43911"/>
                  <a:gd name="connsiteX6" fmla="*/ 27065 w 33579"/>
                  <a:gd name="connsiteY6" fmla="*/ 42095 h 43911"/>
                  <a:gd name="connsiteX7" fmla="*/ 1040 w 33579"/>
                  <a:gd name="connsiteY7" fmla="*/ 31505 h 43911"/>
                  <a:gd name="connsiteX8" fmla="*/ 21705 w 33579"/>
                  <a:gd name="connsiteY8" fmla="*/ 185 h 43911"/>
                  <a:gd name="connsiteX9" fmla="*/ 32360 w 33579"/>
                  <a:gd name="connsiteY9" fmla="*/ 1477 h 43911"/>
                  <a:gd name="connsiteX10" fmla="*/ 33522 w 33579"/>
                  <a:gd name="connsiteY10" fmla="*/ 3479 h 43911"/>
                  <a:gd name="connsiteX11" fmla="*/ 32489 w 33579"/>
                  <a:gd name="connsiteY11" fmla="*/ 12067 h 4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79" h="43911">
                    <a:moveTo>
                      <a:pt x="32489" y="12067"/>
                    </a:moveTo>
                    <a:cubicBezTo>
                      <a:pt x="27323" y="7999"/>
                      <a:pt x="22028" y="7676"/>
                      <a:pt x="16732" y="10970"/>
                    </a:cubicBezTo>
                    <a:cubicBezTo>
                      <a:pt x="11373" y="14328"/>
                      <a:pt x="8854" y="19300"/>
                      <a:pt x="9564" y="25758"/>
                    </a:cubicBezTo>
                    <a:cubicBezTo>
                      <a:pt x="10404" y="33248"/>
                      <a:pt x="16151" y="36736"/>
                      <a:pt x="23707" y="34475"/>
                    </a:cubicBezTo>
                    <a:cubicBezTo>
                      <a:pt x="25450" y="33959"/>
                      <a:pt x="27065" y="33119"/>
                      <a:pt x="29002" y="31828"/>
                    </a:cubicBezTo>
                    <a:cubicBezTo>
                      <a:pt x="28614" y="35250"/>
                      <a:pt x="28292" y="38285"/>
                      <a:pt x="27904" y="41256"/>
                    </a:cubicBezTo>
                    <a:cubicBezTo>
                      <a:pt x="27840" y="41708"/>
                      <a:pt x="27452" y="41902"/>
                      <a:pt x="27065" y="42095"/>
                    </a:cubicBezTo>
                    <a:cubicBezTo>
                      <a:pt x="17636" y="46228"/>
                      <a:pt x="4915" y="43839"/>
                      <a:pt x="1040" y="31505"/>
                    </a:cubicBezTo>
                    <a:cubicBezTo>
                      <a:pt x="-3351" y="17556"/>
                      <a:pt x="7175" y="1735"/>
                      <a:pt x="21705" y="185"/>
                    </a:cubicBezTo>
                    <a:cubicBezTo>
                      <a:pt x="25386" y="-202"/>
                      <a:pt x="28937" y="121"/>
                      <a:pt x="32360" y="1477"/>
                    </a:cubicBezTo>
                    <a:cubicBezTo>
                      <a:pt x="33329" y="1864"/>
                      <a:pt x="33716" y="2316"/>
                      <a:pt x="33522" y="3479"/>
                    </a:cubicBezTo>
                    <a:cubicBezTo>
                      <a:pt x="33135" y="6255"/>
                      <a:pt x="32876" y="9032"/>
                      <a:pt x="32489" y="1206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5" name="Freeform: Shape 444">
                <a:extLst>
                  <a:ext uri="{FF2B5EF4-FFF2-40B4-BE49-F238E27FC236}">
                    <a16:creationId xmlns:a16="http://schemas.microsoft.com/office/drawing/2014/main" id="{7FBF9DBA-86A1-462F-8EAE-ADC2356673B6}"/>
                  </a:ext>
                </a:extLst>
              </p:cNvPr>
              <p:cNvSpPr/>
              <p:nvPr/>
            </p:nvSpPr>
            <p:spPr>
              <a:xfrm>
                <a:off x="11274018" y="1912637"/>
                <a:ext cx="19373" cy="17436"/>
              </a:xfrm>
              <a:custGeom>
                <a:avLst/>
                <a:gdLst>
                  <a:gd name="connsiteX0" fmla="*/ 16242 w 19372"/>
                  <a:gd name="connsiteY0" fmla="*/ 3923 h 17435"/>
                  <a:gd name="connsiteX1" fmla="*/ 11463 w 19372"/>
                  <a:gd name="connsiteY1" fmla="*/ 16063 h 17435"/>
                  <a:gd name="connsiteX2" fmla="*/ 9784 w 19372"/>
                  <a:gd name="connsiteY2" fmla="*/ 18000 h 17435"/>
                  <a:gd name="connsiteX3" fmla="*/ 8169 w 19372"/>
                  <a:gd name="connsiteY3" fmla="*/ 15999 h 17435"/>
                  <a:gd name="connsiteX4" fmla="*/ 3326 w 19372"/>
                  <a:gd name="connsiteY4" fmla="*/ 3664 h 17435"/>
                  <a:gd name="connsiteX5" fmla="*/ 3068 w 19372"/>
                  <a:gd name="connsiteY5" fmla="*/ 5666 h 17435"/>
                  <a:gd name="connsiteX6" fmla="*/ 3068 w 19372"/>
                  <a:gd name="connsiteY6" fmla="*/ 16709 h 17435"/>
                  <a:gd name="connsiteX7" fmla="*/ 1583 w 19372"/>
                  <a:gd name="connsiteY7" fmla="*/ 18000 h 17435"/>
                  <a:gd name="connsiteX8" fmla="*/ 33 w 19372"/>
                  <a:gd name="connsiteY8" fmla="*/ 16709 h 17435"/>
                  <a:gd name="connsiteX9" fmla="*/ 33 w 19372"/>
                  <a:gd name="connsiteY9" fmla="*/ 1340 h 17435"/>
                  <a:gd name="connsiteX10" fmla="*/ 1066 w 19372"/>
                  <a:gd name="connsiteY10" fmla="*/ 177 h 17435"/>
                  <a:gd name="connsiteX11" fmla="*/ 5651 w 19372"/>
                  <a:gd name="connsiteY11" fmla="*/ 2954 h 17435"/>
                  <a:gd name="connsiteX12" fmla="*/ 9848 w 19372"/>
                  <a:gd name="connsiteY12" fmla="*/ 13609 h 17435"/>
                  <a:gd name="connsiteX13" fmla="*/ 14369 w 19372"/>
                  <a:gd name="connsiteY13" fmla="*/ 1985 h 17435"/>
                  <a:gd name="connsiteX14" fmla="*/ 19212 w 19372"/>
                  <a:gd name="connsiteY14" fmla="*/ 306 h 17435"/>
                  <a:gd name="connsiteX15" fmla="*/ 19535 w 19372"/>
                  <a:gd name="connsiteY15" fmla="*/ 1404 h 17435"/>
                  <a:gd name="connsiteX16" fmla="*/ 19599 w 19372"/>
                  <a:gd name="connsiteY16" fmla="*/ 16773 h 17435"/>
                  <a:gd name="connsiteX17" fmla="*/ 18050 w 19372"/>
                  <a:gd name="connsiteY17" fmla="*/ 18000 h 17435"/>
                  <a:gd name="connsiteX18" fmla="*/ 16629 w 19372"/>
                  <a:gd name="connsiteY18" fmla="*/ 16644 h 17435"/>
                  <a:gd name="connsiteX19" fmla="*/ 16629 w 19372"/>
                  <a:gd name="connsiteY19" fmla="*/ 3987 h 17435"/>
                  <a:gd name="connsiteX20" fmla="*/ 16242 w 19372"/>
                  <a:gd name="connsiteY20" fmla="*/ 3923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72" h="17435">
                    <a:moveTo>
                      <a:pt x="16242" y="3923"/>
                    </a:moveTo>
                    <a:cubicBezTo>
                      <a:pt x="14627" y="7991"/>
                      <a:pt x="13077" y="11995"/>
                      <a:pt x="11463" y="16063"/>
                    </a:cubicBezTo>
                    <a:cubicBezTo>
                      <a:pt x="11140" y="16838"/>
                      <a:pt x="11205" y="18000"/>
                      <a:pt x="9784" y="18000"/>
                    </a:cubicBezTo>
                    <a:cubicBezTo>
                      <a:pt x="8363" y="17936"/>
                      <a:pt x="8492" y="16773"/>
                      <a:pt x="8169" y="15999"/>
                    </a:cubicBezTo>
                    <a:cubicBezTo>
                      <a:pt x="6555" y="12124"/>
                      <a:pt x="5070" y="8185"/>
                      <a:pt x="3326" y="3664"/>
                    </a:cubicBezTo>
                    <a:cubicBezTo>
                      <a:pt x="3197" y="4698"/>
                      <a:pt x="3068" y="5150"/>
                      <a:pt x="3068" y="5666"/>
                    </a:cubicBezTo>
                    <a:cubicBezTo>
                      <a:pt x="3068" y="9347"/>
                      <a:pt x="3003" y="13028"/>
                      <a:pt x="3068" y="16709"/>
                    </a:cubicBezTo>
                    <a:cubicBezTo>
                      <a:pt x="3068" y="17871"/>
                      <a:pt x="2551" y="18000"/>
                      <a:pt x="1583" y="18000"/>
                    </a:cubicBezTo>
                    <a:cubicBezTo>
                      <a:pt x="679" y="18000"/>
                      <a:pt x="33" y="18000"/>
                      <a:pt x="33" y="16709"/>
                    </a:cubicBezTo>
                    <a:cubicBezTo>
                      <a:pt x="97" y="11607"/>
                      <a:pt x="97" y="6441"/>
                      <a:pt x="33" y="1340"/>
                    </a:cubicBezTo>
                    <a:cubicBezTo>
                      <a:pt x="33" y="565"/>
                      <a:pt x="227" y="306"/>
                      <a:pt x="1066" y="177"/>
                    </a:cubicBezTo>
                    <a:cubicBezTo>
                      <a:pt x="4230" y="-146"/>
                      <a:pt x="4489" y="-16"/>
                      <a:pt x="5651" y="2954"/>
                    </a:cubicBezTo>
                    <a:cubicBezTo>
                      <a:pt x="7007" y="6377"/>
                      <a:pt x="8363" y="9735"/>
                      <a:pt x="9848" y="13609"/>
                    </a:cubicBezTo>
                    <a:cubicBezTo>
                      <a:pt x="11463" y="9412"/>
                      <a:pt x="12884" y="5666"/>
                      <a:pt x="14369" y="1985"/>
                    </a:cubicBezTo>
                    <a:cubicBezTo>
                      <a:pt x="14950" y="500"/>
                      <a:pt x="17920" y="-468"/>
                      <a:pt x="19212" y="306"/>
                    </a:cubicBezTo>
                    <a:cubicBezTo>
                      <a:pt x="19664" y="565"/>
                      <a:pt x="19535" y="1017"/>
                      <a:pt x="19535" y="1404"/>
                    </a:cubicBezTo>
                    <a:cubicBezTo>
                      <a:pt x="19535" y="6506"/>
                      <a:pt x="19535" y="11672"/>
                      <a:pt x="19599" y="16773"/>
                    </a:cubicBezTo>
                    <a:cubicBezTo>
                      <a:pt x="19599" y="18065"/>
                      <a:pt x="18954" y="17936"/>
                      <a:pt x="18050" y="18000"/>
                    </a:cubicBezTo>
                    <a:cubicBezTo>
                      <a:pt x="17016" y="18065"/>
                      <a:pt x="16629" y="17807"/>
                      <a:pt x="16629" y="16644"/>
                    </a:cubicBezTo>
                    <a:cubicBezTo>
                      <a:pt x="16694" y="12447"/>
                      <a:pt x="16629" y="8249"/>
                      <a:pt x="16629" y="3987"/>
                    </a:cubicBezTo>
                    <a:cubicBezTo>
                      <a:pt x="16500" y="3923"/>
                      <a:pt x="16371" y="3923"/>
                      <a:pt x="16242" y="3923"/>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6" name="Freeform: Shape 445">
                <a:extLst>
                  <a:ext uri="{FF2B5EF4-FFF2-40B4-BE49-F238E27FC236}">
                    <a16:creationId xmlns:a16="http://schemas.microsoft.com/office/drawing/2014/main" id="{B6871F6C-2159-484F-BAA0-D9C31955B584}"/>
                  </a:ext>
                </a:extLst>
              </p:cNvPr>
              <p:cNvSpPr/>
              <p:nvPr/>
            </p:nvSpPr>
            <p:spPr>
              <a:xfrm>
                <a:off x="11256324" y="1912782"/>
                <a:ext cx="14207" cy="17436"/>
              </a:xfrm>
              <a:custGeom>
                <a:avLst/>
                <a:gdLst>
                  <a:gd name="connsiteX0" fmla="*/ 5651 w 14206"/>
                  <a:gd name="connsiteY0" fmla="*/ 10107 h 17435"/>
                  <a:gd name="connsiteX1" fmla="*/ 5716 w 14206"/>
                  <a:gd name="connsiteY1" fmla="*/ 4359 h 17435"/>
                  <a:gd name="connsiteX2" fmla="*/ 3649 w 14206"/>
                  <a:gd name="connsiteY2" fmla="*/ 2422 h 17435"/>
                  <a:gd name="connsiteX3" fmla="*/ 1389 w 14206"/>
                  <a:gd name="connsiteY3" fmla="*/ 2422 h 17435"/>
                  <a:gd name="connsiteX4" fmla="*/ 33 w 14206"/>
                  <a:gd name="connsiteY4" fmla="*/ 1131 h 17435"/>
                  <a:gd name="connsiteX5" fmla="*/ 1324 w 14206"/>
                  <a:gd name="connsiteY5" fmla="*/ 33 h 17435"/>
                  <a:gd name="connsiteX6" fmla="*/ 12819 w 14206"/>
                  <a:gd name="connsiteY6" fmla="*/ 33 h 17435"/>
                  <a:gd name="connsiteX7" fmla="*/ 14175 w 14206"/>
                  <a:gd name="connsiteY7" fmla="*/ 1260 h 17435"/>
                  <a:gd name="connsiteX8" fmla="*/ 12948 w 14206"/>
                  <a:gd name="connsiteY8" fmla="*/ 2422 h 17435"/>
                  <a:gd name="connsiteX9" fmla="*/ 8880 w 14206"/>
                  <a:gd name="connsiteY9" fmla="*/ 2745 h 17435"/>
                  <a:gd name="connsiteX10" fmla="*/ 8622 w 14206"/>
                  <a:gd name="connsiteY10" fmla="*/ 7136 h 17435"/>
                  <a:gd name="connsiteX11" fmla="*/ 8622 w 14206"/>
                  <a:gd name="connsiteY11" fmla="*/ 16177 h 17435"/>
                  <a:gd name="connsiteX12" fmla="*/ 7072 w 14206"/>
                  <a:gd name="connsiteY12" fmla="*/ 17856 h 17435"/>
                  <a:gd name="connsiteX13" fmla="*/ 5651 w 14206"/>
                  <a:gd name="connsiteY13" fmla="*/ 16306 h 17435"/>
                  <a:gd name="connsiteX14" fmla="*/ 5651 w 14206"/>
                  <a:gd name="connsiteY14" fmla="*/ 10107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6" h="17435">
                    <a:moveTo>
                      <a:pt x="5651" y="10107"/>
                    </a:moveTo>
                    <a:cubicBezTo>
                      <a:pt x="5651" y="8169"/>
                      <a:pt x="5522" y="6297"/>
                      <a:pt x="5716" y="4359"/>
                    </a:cubicBezTo>
                    <a:cubicBezTo>
                      <a:pt x="5845" y="2616"/>
                      <a:pt x="5134" y="2228"/>
                      <a:pt x="3649" y="2422"/>
                    </a:cubicBezTo>
                    <a:cubicBezTo>
                      <a:pt x="2939" y="2487"/>
                      <a:pt x="2164" y="2422"/>
                      <a:pt x="1389" y="2422"/>
                    </a:cubicBezTo>
                    <a:cubicBezTo>
                      <a:pt x="420" y="2487"/>
                      <a:pt x="33" y="2164"/>
                      <a:pt x="33" y="1131"/>
                    </a:cubicBezTo>
                    <a:cubicBezTo>
                      <a:pt x="33" y="162"/>
                      <a:pt x="549" y="33"/>
                      <a:pt x="1324" y="33"/>
                    </a:cubicBezTo>
                    <a:cubicBezTo>
                      <a:pt x="5134" y="33"/>
                      <a:pt x="8944" y="33"/>
                      <a:pt x="12819" y="33"/>
                    </a:cubicBezTo>
                    <a:cubicBezTo>
                      <a:pt x="13723" y="33"/>
                      <a:pt x="14240" y="162"/>
                      <a:pt x="14175" y="1260"/>
                    </a:cubicBezTo>
                    <a:cubicBezTo>
                      <a:pt x="14175" y="2164"/>
                      <a:pt x="13723" y="2358"/>
                      <a:pt x="12948" y="2422"/>
                    </a:cubicBezTo>
                    <a:cubicBezTo>
                      <a:pt x="11527" y="2487"/>
                      <a:pt x="9590" y="1776"/>
                      <a:pt x="8880" y="2745"/>
                    </a:cubicBezTo>
                    <a:cubicBezTo>
                      <a:pt x="8169" y="3778"/>
                      <a:pt x="8622" y="5651"/>
                      <a:pt x="8622" y="7136"/>
                    </a:cubicBezTo>
                    <a:cubicBezTo>
                      <a:pt x="8622" y="10171"/>
                      <a:pt x="8557" y="13142"/>
                      <a:pt x="8622" y="16177"/>
                    </a:cubicBezTo>
                    <a:cubicBezTo>
                      <a:pt x="8622" y="17339"/>
                      <a:pt x="8428" y="17856"/>
                      <a:pt x="7072" y="17856"/>
                    </a:cubicBezTo>
                    <a:cubicBezTo>
                      <a:pt x="5845" y="17856"/>
                      <a:pt x="5651" y="17339"/>
                      <a:pt x="5651" y="16306"/>
                    </a:cubicBezTo>
                    <a:cubicBezTo>
                      <a:pt x="5716" y="14175"/>
                      <a:pt x="5651" y="12173"/>
                      <a:pt x="5651" y="1010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grpSp>
        <p:nvGrpSpPr>
          <p:cNvPr id="288" name="Group 287">
            <a:extLst>
              <a:ext uri="{FF2B5EF4-FFF2-40B4-BE49-F238E27FC236}">
                <a16:creationId xmlns:a16="http://schemas.microsoft.com/office/drawing/2014/main" id="{DA84E787-B3AA-4C1B-A160-4D22B7807C6B}"/>
              </a:ext>
            </a:extLst>
          </p:cNvPr>
          <p:cNvGrpSpPr/>
          <p:nvPr/>
        </p:nvGrpSpPr>
        <p:grpSpPr>
          <a:xfrm>
            <a:off x="8631099" y="1603197"/>
            <a:ext cx="829595" cy="757953"/>
            <a:chOff x="4903652" y="4265116"/>
            <a:chExt cx="1320766" cy="1206708"/>
          </a:xfrm>
        </p:grpSpPr>
        <p:grpSp>
          <p:nvGrpSpPr>
            <p:cNvPr id="367" name="Group 366">
              <a:extLst>
                <a:ext uri="{FF2B5EF4-FFF2-40B4-BE49-F238E27FC236}">
                  <a16:creationId xmlns:a16="http://schemas.microsoft.com/office/drawing/2014/main" id="{19EF6898-70A7-4A12-BA9F-293B60FBA4EC}"/>
                </a:ext>
              </a:extLst>
            </p:cNvPr>
            <p:cNvGrpSpPr/>
            <p:nvPr/>
          </p:nvGrpSpPr>
          <p:grpSpPr>
            <a:xfrm>
              <a:off x="5391150" y="4603436"/>
              <a:ext cx="833268" cy="868388"/>
              <a:chOff x="4199491" y="3361552"/>
              <a:chExt cx="2024927" cy="2110272"/>
            </a:xfrm>
          </p:grpSpPr>
          <p:grpSp>
            <p:nvGrpSpPr>
              <p:cNvPr id="384" name="Group 383">
                <a:extLst>
                  <a:ext uri="{FF2B5EF4-FFF2-40B4-BE49-F238E27FC236}">
                    <a16:creationId xmlns:a16="http://schemas.microsoft.com/office/drawing/2014/main" id="{38EC2D01-27CE-47BD-97FA-82D3CAADC212}"/>
                  </a:ext>
                </a:extLst>
              </p:cNvPr>
              <p:cNvGrpSpPr/>
              <p:nvPr/>
            </p:nvGrpSpPr>
            <p:grpSpPr>
              <a:xfrm>
                <a:off x="4199491" y="3361552"/>
                <a:ext cx="2024927" cy="2110272"/>
                <a:chOff x="2862096" y="5372526"/>
                <a:chExt cx="556717" cy="580181"/>
              </a:xfrm>
            </p:grpSpPr>
            <p:sp>
              <p:nvSpPr>
                <p:cNvPr id="392" name="Freeform: Shape 391">
                  <a:extLst>
                    <a:ext uri="{FF2B5EF4-FFF2-40B4-BE49-F238E27FC236}">
                      <a16:creationId xmlns:a16="http://schemas.microsoft.com/office/drawing/2014/main" id="{434DC819-3388-4E03-ACB6-AC11D3DDB19D}"/>
                    </a:ext>
                  </a:extLst>
                </p:cNvPr>
                <p:cNvSpPr/>
                <p:nvPr/>
              </p:nvSpPr>
              <p:spPr>
                <a:xfrm>
                  <a:off x="3037019" y="5571642"/>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3" name="Freeform: Shape 392">
                  <a:extLst>
                    <a:ext uri="{FF2B5EF4-FFF2-40B4-BE49-F238E27FC236}">
                      <a16:creationId xmlns:a16="http://schemas.microsoft.com/office/drawing/2014/main" id="{423ED431-ED79-4508-900A-7D51C49A1D2E}"/>
                    </a:ext>
                  </a:extLst>
                </p:cNvPr>
                <p:cNvSpPr/>
                <p:nvPr/>
              </p:nvSpPr>
              <p:spPr>
                <a:xfrm>
                  <a:off x="3212008" y="5473741"/>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568 h 361758"/>
                    <a:gd name="connsiteX4" fmla="*/ 313245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568"/>
                      </a:lnTo>
                      <a:lnTo>
                        <a:pt x="313245"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4" name="Freeform: Shape 393">
                  <a:extLst>
                    <a:ext uri="{FF2B5EF4-FFF2-40B4-BE49-F238E27FC236}">
                      <a16:creationId xmlns:a16="http://schemas.microsoft.com/office/drawing/2014/main" id="{BD6EFE12-D1B7-4F63-BC62-3955FB6E97E2}"/>
                    </a:ext>
                  </a:extLst>
                </p:cNvPr>
                <p:cNvSpPr/>
                <p:nvPr/>
              </p:nvSpPr>
              <p:spPr>
                <a:xfrm>
                  <a:off x="2862096" y="5473741"/>
                  <a:ext cx="206805" cy="179629"/>
                </a:xfrm>
                <a:custGeom>
                  <a:avLst/>
                  <a:gdLst>
                    <a:gd name="connsiteX0" fmla="*/ 313111 w 416489"/>
                    <a:gd name="connsiteY0" fmla="*/ 210 h 361758"/>
                    <a:gd name="connsiteX1" fmla="*/ 104466 w 416489"/>
                    <a:gd name="connsiteY1" fmla="*/ 210 h 361758"/>
                    <a:gd name="connsiteX2" fmla="*/ 210 w 416489"/>
                    <a:gd name="connsiteY2" fmla="*/ 180956 h 361758"/>
                    <a:gd name="connsiteX3" fmla="*/ 104466 w 416489"/>
                    <a:gd name="connsiteY3" fmla="*/ 361568 h 361758"/>
                    <a:gd name="connsiteX4" fmla="*/ 313111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111" y="210"/>
                      </a:moveTo>
                      <a:lnTo>
                        <a:pt x="104466" y="210"/>
                      </a:lnTo>
                      <a:lnTo>
                        <a:pt x="210" y="180956"/>
                      </a:lnTo>
                      <a:lnTo>
                        <a:pt x="104466" y="361568"/>
                      </a:lnTo>
                      <a:lnTo>
                        <a:pt x="313111"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5" name="Freeform: Shape 394">
                  <a:extLst>
                    <a:ext uri="{FF2B5EF4-FFF2-40B4-BE49-F238E27FC236}">
                      <a16:creationId xmlns:a16="http://schemas.microsoft.com/office/drawing/2014/main" id="{E79447FA-0084-4C1E-87DE-5347DAB4F8A7}"/>
                    </a:ext>
                  </a:extLst>
                </p:cNvPr>
                <p:cNvSpPr/>
                <p:nvPr/>
              </p:nvSpPr>
              <p:spPr>
                <a:xfrm>
                  <a:off x="3212008"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6" name="Freeform: Shape 395">
                  <a:extLst>
                    <a:ext uri="{FF2B5EF4-FFF2-40B4-BE49-F238E27FC236}">
                      <a16:creationId xmlns:a16="http://schemas.microsoft.com/office/drawing/2014/main" id="{D85C7DF2-4229-422E-9454-461A0F03E2B2}"/>
                    </a:ext>
                  </a:extLst>
                </p:cNvPr>
                <p:cNvSpPr/>
                <p:nvPr/>
              </p:nvSpPr>
              <p:spPr>
                <a:xfrm>
                  <a:off x="2863157"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7" name="Freeform: Shape 396">
                  <a:extLst>
                    <a:ext uri="{FF2B5EF4-FFF2-40B4-BE49-F238E27FC236}">
                      <a16:creationId xmlns:a16="http://schemas.microsoft.com/office/drawing/2014/main" id="{D2F7E733-750C-4891-BF3A-6ED3F14533D6}"/>
                    </a:ext>
                  </a:extLst>
                </p:cNvPr>
                <p:cNvSpPr/>
                <p:nvPr/>
              </p:nvSpPr>
              <p:spPr>
                <a:xfrm>
                  <a:off x="3038146" y="5773078"/>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8" name="Freeform: Shape 397">
                  <a:extLst>
                    <a:ext uri="{FF2B5EF4-FFF2-40B4-BE49-F238E27FC236}">
                      <a16:creationId xmlns:a16="http://schemas.microsoft.com/office/drawing/2014/main" id="{B27AA808-989F-4972-B726-14228B2D502E}"/>
                    </a:ext>
                  </a:extLst>
                </p:cNvPr>
                <p:cNvSpPr/>
                <p:nvPr/>
              </p:nvSpPr>
              <p:spPr>
                <a:xfrm>
                  <a:off x="3038146" y="5372526"/>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385" name="Oval 384">
                <a:extLst>
                  <a:ext uri="{FF2B5EF4-FFF2-40B4-BE49-F238E27FC236}">
                    <a16:creationId xmlns:a16="http://schemas.microsoft.com/office/drawing/2014/main" id="{A8A6B5C2-3E94-4430-B2C0-8FFDD56EC342}"/>
                  </a:ext>
                </a:extLst>
              </p:cNvPr>
              <p:cNvSpPr/>
              <p:nvPr/>
            </p:nvSpPr>
            <p:spPr bwMode="auto">
              <a:xfrm>
                <a:off x="5154128" y="436149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6" name="Oval 385">
                <a:extLst>
                  <a:ext uri="{FF2B5EF4-FFF2-40B4-BE49-F238E27FC236}">
                    <a16:creationId xmlns:a16="http://schemas.microsoft.com/office/drawing/2014/main" id="{B7E9192C-88EB-475A-9A8B-F4D459EEF9C4}"/>
                  </a:ext>
                </a:extLst>
              </p:cNvPr>
              <p:cNvSpPr/>
              <p:nvPr/>
            </p:nvSpPr>
            <p:spPr bwMode="auto">
              <a:xfrm>
                <a:off x="5782652"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7" name="Oval 386">
                <a:extLst>
                  <a:ext uri="{FF2B5EF4-FFF2-40B4-BE49-F238E27FC236}">
                    <a16:creationId xmlns:a16="http://schemas.microsoft.com/office/drawing/2014/main" id="{B9F92770-C1C2-4676-92D3-CBA10BAFED0F}"/>
                  </a:ext>
                </a:extLst>
              </p:cNvPr>
              <p:cNvSpPr/>
              <p:nvPr/>
            </p:nvSpPr>
            <p:spPr bwMode="auto">
              <a:xfrm>
                <a:off x="5154128" y="3622567"/>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8" name="Oval 387">
                <a:extLst>
                  <a:ext uri="{FF2B5EF4-FFF2-40B4-BE49-F238E27FC236}">
                    <a16:creationId xmlns:a16="http://schemas.microsoft.com/office/drawing/2014/main" id="{66459B13-EC53-4E89-8FC0-CE235820ADD1}"/>
                  </a:ext>
                </a:extLst>
              </p:cNvPr>
              <p:cNvSpPr/>
              <p:nvPr/>
            </p:nvSpPr>
            <p:spPr bwMode="auto">
              <a:xfrm>
                <a:off x="5156601" y="5079481"/>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9" name="Oval 388">
                <a:extLst>
                  <a:ext uri="{FF2B5EF4-FFF2-40B4-BE49-F238E27FC236}">
                    <a16:creationId xmlns:a16="http://schemas.microsoft.com/office/drawing/2014/main" id="{585B477B-A78A-4C2B-93ED-47AF573B12EB}"/>
                  </a:ext>
                </a:extLst>
              </p:cNvPr>
              <p:cNvSpPr/>
              <p:nvPr/>
            </p:nvSpPr>
            <p:spPr bwMode="auto">
              <a:xfrm>
                <a:off x="4509929" y="4715485"/>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0" name="Oval 389">
                <a:extLst>
                  <a:ext uri="{FF2B5EF4-FFF2-40B4-BE49-F238E27FC236}">
                    <a16:creationId xmlns:a16="http://schemas.microsoft.com/office/drawing/2014/main" id="{222D23A2-2A12-4F45-88E4-FC8928A36707}"/>
                  </a:ext>
                </a:extLst>
              </p:cNvPr>
              <p:cNvSpPr/>
              <p:nvPr/>
            </p:nvSpPr>
            <p:spPr bwMode="auto">
              <a:xfrm>
                <a:off x="4509929"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1" name="Oval 390">
                <a:extLst>
                  <a:ext uri="{FF2B5EF4-FFF2-40B4-BE49-F238E27FC236}">
                    <a16:creationId xmlns:a16="http://schemas.microsoft.com/office/drawing/2014/main" id="{8B70733D-8A1F-4D83-93F2-A7C35078EF33}"/>
                  </a:ext>
                </a:extLst>
              </p:cNvPr>
              <p:cNvSpPr/>
              <p:nvPr/>
            </p:nvSpPr>
            <p:spPr bwMode="auto">
              <a:xfrm>
                <a:off x="5782652" y="471905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68" name="Group 367">
              <a:extLst>
                <a:ext uri="{FF2B5EF4-FFF2-40B4-BE49-F238E27FC236}">
                  <a16:creationId xmlns:a16="http://schemas.microsoft.com/office/drawing/2014/main" id="{F6C36ADA-9C48-4442-A655-F432986F7F07}"/>
                </a:ext>
              </a:extLst>
            </p:cNvPr>
            <p:cNvGrpSpPr/>
            <p:nvPr/>
          </p:nvGrpSpPr>
          <p:grpSpPr>
            <a:xfrm>
              <a:off x="4903652" y="4265116"/>
              <a:ext cx="669287" cy="388899"/>
              <a:chOff x="4849610" y="4257156"/>
              <a:chExt cx="335619" cy="171805"/>
            </a:xfrm>
          </p:grpSpPr>
          <p:sp>
            <p:nvSpPr>
              <p:cNvPr id="380" name="Freeform: Shape 379">
                <a:extLst>
                  <a:ext uri="{FF2B5EF4-FFF2-40B4-BE49-F238E27FC236}">
                    <a16:creationId xmlns:a16="http://schemas.microsoft.com/office/drawing/2014/main" id="{B2D1B3F0-5997-45CC-98B3-83FE6458ACA7}"/>
                  </a:ext>
                </a:extLst>
              </p:cNvPr>
              <p:cNvSpPr/>
              <p:nvPr/>
            </p:nvSpPr>
            <p:spPr>
              <a:xfrm>
                <a:off x="4849610" y="4257156"/>
                <a:ext cx="335619" cy="171805"/>
              </a:xfrm>
              <a:custGeom>
                <a:avLst/>
                <a:gdLst>
                  <a:gd name="connsiteX0" fmla="*/ 300745 w 326229"/>
                  <a:gd name="connsiteY0" fmla="*/ 167090 h 166998"/>
                  <a:gd name="connsiteX1" fmla="*/ 25558 w 326229"/>
                  <a:gd name="connsiteY1" fmla="*/ 167090 h 166998"/>
                  <a:gd name="connsiteX2" fmla="*/ 36 w 326229"/>
                  <a:gd name="connsiteY2" fmla="*/ 141569 h 166998"/>
                  <a:gd name="connsiteX3" fmla="*/ 36 w 326229"/>
                  <a:gd name="connsiteY3" fmla="*/ 25558 h 166998"/>
                  <a:gd name="connsiteX4" fmla="*/ 25558 w 326229"/>
                  <a:gd name="connsiteY4" fmla="*/ 36 h 166998"/>
                  <a:gd name="connsiteX5" fmla="*/ 300745 w 326229"/>
                  <a:gd name="connsiteY5" fmla="*/ 36 h 166998"/>
                  <a:gd name="connsiteX6" fmla="*/ 326266 w 326229"/>
                  <a:gd name="connsiteY6" fmla="*/ 25558 h 166998"/>
                  <a:gd name="connsiteX7" fmla="*/ 326266 w 326229"/>
                  <a:gd name="connsiteY7" fmla="*/ 141569 h 166998"/>
                  <a:gd name="connsiteX8" fmla="*/ 300745 w 326229"/>
                  <a:gd name="connsiteY8" fmla="*/ 167090 h 1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229" h="166998">
                    <a:moveTo>
                      <a:pt x="300745" y="167090"/>
                    </a:moveTo>
                    <a:lnTo>
                      <a:pt x="25558" y="167090"/>
                    </a:lnTo>
                    <a:cubicBezTo>
                      <a:pt x="11521" y="167090"/>
                      <a:pt x="36" y="155605"/>
                      <a:pt x="36" y="141569"/>
                    </a:cubicBezTo>
                    <a:lnTo>
                      <a:pt x="36" y="25558"/>
                    </a:lnTo>
                    <a:cubicBezTo>
                      <a:pt x="36" y="11521"/>
                      <a:pt x="11521" y="36"/>
                      <a:pt x="25558" y="36"/>
                    </a:cubicBezTo>
                    <a:lnTo>
                      <a:pt x="300745" y="36"/>
                    </a:lnTo>
                    <a:cubicBezTo>
                      <a:pt x="314781" y="36"/>
                      <a:pt x="326266" y="11521"/>
                      <a:pt x="326266" y="25558"/>
                    </a:cubicBezTo>
                    <a:lnTo>
                      <a:pt x="326266" y="141569"/>
                    </a:lnTo>
                    <a:cubicBezTo>
                      <a:pt x="326266" y="155605"/>
                      <a:pt x="314781" y="167090"/>
                      <a:pt x="300745" y="167090"/>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81" name="Freeform: Shape 380">
                <a:extLst>
                  <a:ext uri="{FF2B5EF4-FFF2-40B4-BE49-F238E27FC236}">
                    <a16:creationId xmlns:a16="http://schemas.microsoft.com/office/drawing/2014/main" id="{7B93B234-0C94-43EB-A5EA-066301BBC788}"/>
                  </a:ext>
                </a:extLst>
              </p:cNvPr>
              <p:cNvSpPr/>
              <p:nvPr/>
            </p:nvSpPr>
            <p:spPr>
              <a:xfrm>
                <a:off x="4888389" y="4297076"/>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82" name="Freeform: Shape 381">
                <a:extLst>
                  <a:ext uri="{FF2B5EF4-FFF2-40B4-BE49-F238E27FC236}">
                    <a16:creationId xmlns:a16="http://schemas.microsoft.com/office/drawing/2014/main" id="{E6A1BE8E-18D8-492D-AD06-4FDFADA9F32A}"/>
                  </a:ext>
                </a:extLst>
              </p:cNvPr>
              <p:cNvSpPr/>
              <p:nvPr/>
            </p:nvSpPr>
            <p:spPr>
              <a:xfrm>
                <a:off x="4888389" y="4342453"/>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83" name="Freeform: Shape 382">
                <a:extLst>
                  <a:ext uri="{FF2B5EF4-FFF2-40B4-BE49-F238E27FC236}">
                    <a16:creationId xmlns:a16="http://schemas.microsoft.com/office/drawing/2014/main" id="{DA0DAB71-0345-4245-92AC-50061CE54B33}"/>
                  </a:ext>
                </a:extLst>
              </p:cNvPr>
              <p:cNvSpPr/>
              <p:nvPr/>
            </p:nvSpPr>
            <p:spPr>
              <a:xfrm>
                <a:off x="4888389" y="4387830"/>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cxnSp>
          <p:nvCxnSpPr>
            <p:cNvPr id="369" name="Connector: Elbow 368">
              <a:extLst>
                <a:ext uri="{FF2B5EF4-FFF2-40B4-BE49-F238E27FC236}">
                  <a16:creationId xmlns:a16="http://schemas.microsoft.com/office/drawing/2014/main" id="{50C6EEC3-0F0C-4014-9C27-8ADDB186992B}"/>
                </a:ext>
              </a:extLst>
            </p:cNvPr>
            <p:cNvCxnSpPr>
              <a:stCxn id="389" idx="0"/>
              <a:endCxn id="380" idx="1"/>
            </p:cNvCxnSpPr>
            <p:nvPr/>
          </p:nvCxnSpPr>
          <p:spPr>
            <a:xfrm rot="16200000" flipV="1">
              <a:off x="4997823" y="4612492"/>
              <a:ext cx="506358" cy="589832"/>
            </a:xfrm>
            <a:prstGeom prst="bentConnector4">
              <a:avLst>
                <a:gd name="adj1" fmla="val 10518"/>
                <a:gd name="adj2" fmla="val 61243"/>
              </a:avLst>
            </a:prstGeom>
            <a:noFill/>
            <a:ln w="19050" cap="flat" cmpd="sng" algn="ctr">
              <a:solidFill>
                <a:schemeClr val="tx1"/>
              </a:solidFill>
              <a:prstDash val="solid"/>
              <a:headEnd type="none"/>
              <a:tailEnd type="none"/>
            </a:ln>
            <a:effectLst/>
          </p:spPr>
        </p:cxnSp>
        <p:cxnSp>
          <p:nvCxnSpPr>
            <p:cNvPr id="370" name="Straight Connector 369">
              <a:extLst>
                <a:ext uri="{FF2B5EF4-FFF2-40B4-BE49-F238E27FC236}">
                  <a16:creationId xmlns:a16="http://schemas.microsoft.com/office/drawing/2014/main" id="{826C0637-655C-49CB-9D7A-7AF2A92FBCEA}"/>
                </a:ext>
              </a:extLst>
            </p:cNvPr>
            <p:cNvCxnSpPr>
              <a:stCxn id="390" idx="4"/>
              <a:endCxn id="389" idx="0"/>
            </p:cNvCxnSpPr>
            <p:nvPr/>
          </p:nvCxnSpPr>
          <p:spPr>
            <a:xfrm>
              <a:off x="5545918" y="4922875"/>
              <a:ext cx="0" cy="237712"/>
            </a:xfrm>
            <a:prstGeom prst="line">
              <a:avLst/>
            </a:prstGeom>
            <a:noFill/>
            <a:ln w="19050" cap="flat" cmpd="sng" algn="ctr">
              <a:solidFill>
                <a:schemeClr val="tx1"/>
              </a:solidFill>
              <a:prstDash val="solid"/>
              <a:headEnd type="none"/>
              <a:tailEnd type="none"/>
            </a:ln>
            <a:effectLst/>
          </p:spPr>
        </p:cxnSp>
        <p:cxnSp>
          <p:nvCxnSpPr>
            <p:cNvPr id="371" name="Straight Connector 370">
              <a:extLst>
                <a:ext uri="{FF2B5EF4-FFF2-40B4-BE49-F238E27FC236}">
                  <a16:creationId xmlns:a16="http://schemas.microsoft.com/office/drawing/2014/main" id="{7E2CF02C-F8B9-4332-926C-56DBF183EE04}"/>
                </a:ext>
              </a:extLst>
            </p:cNvPr>
            <p:cNvCxnSpPr>
              <a:stCxn id="389" idx="5"/>
              <a:endCxn id="388" idx="2"/>
            </p:cNvCxnSpPr>
            <p:nvPr/>
          </p:nvCxnSpPr>
          <p:spPr>
            <a:xfrm>
              <a:off x="5565025" y="5206715"/>
              <a:ext cx="219981" cy="130679"/>
            </a:xfrm>
            <a:prstGeom prst="line">
              <a:avLst/>
            </a:prstGeom>
            <a:noFill/>
            <a:ln w="19050" cap="flat" cmpd="sng" algn="ctr">
              <a:solidFill>
                <a:schemeClr val="tx1"/>
              </a:solidFill>
              <a:prstDash val="solid"/>
              <a:headEnd type="none"/>
              <a:tailEnd type="none"/>
            </a:ln>
            <a:effectLst/>
          </p:spPr>
        </p:cxnSp>
        <p:cxnSp>
          <p:nvCxnSpPr>
            <p:cNvPr id="372" name="Straight Connector 371">
              <a:extLst>
                <a:ext uri="{FF2B5EF4-FFF2-40B4-BE49-F238E27FC236}">
                  <a16:creationId xmlns:a16="http://schemas.microsoft.com/office/drawing/2014/main" id="{A6D00F8F-513D-4A24-86A4-1778A8EAF725}"/>
                </a:ext>
              </a:extLst>
            </p:cNvPr>
            <p:cNvCxnSpPr>
              <a:cxnSpLocks/>
              <a:stCxn id="388" idx="6"/>
              <a:endCxn id="391" idx="3"/>
            </p:cNvCxnSpPr>
            <p:nvPr/>
          </p:nvCxnSpPr>
          <p:spPr>
            <a:xfrm flipV="1">
              <a:off x="5839048" y="5208182"/>
              <a:ext cx="211495" cy="129212"/>
            </a:xfrm>
            <a:prstGeom prst="line">
              <a:avLst/>
            </a:prstGeom>
            <a:noFill/>
            <a:ln w="19050" cap="flat" cmpd="sng" algn="ctr">
              <a:solidFill>
                <a:schemeClr val="tx1"/>
              </a:solidFill>
              <a:prstDash val="solid"/>
              <a:headEnd type="none"/>
              <a:tailEnd type="none"/>
            </a:ln>
            <a:effectLst/>
          </p:spPr>
        </p:cxnSp>
        <p:cxnSp>
          <p:nvCxnSpPr>
            <p:cNvPr id="373" name="Straight Connector 372">
              <a:extLst>
                <a:ext uri="{FF2B5EF4-FFF2-40B4-BE49-F238E27FC236}">
                  <a16:creationId xmlns:a16="http://schemas.microsoft.com/office/drawing/2014/main" id="{B5632994-D6F0-467D-8161-FD0AFF46C8C8}"/>
                </a:ext>
              </a:extLst>
            </p:cNvPr>
            <p:cNvCxnSpPr>
              <a:stCxn id="391" idx="0"/>
              <a:endCxn id="386" idx="4"/>
            </p:cNvCxnSpPr>
            <p:nvPr/>
          </p:nvCxnSpPr>
          <p:spPr>
            <a:xfrm flipV="1">
              <a:off x="6069650" y="4922875"/>
              <a:ext cx="0" cy="239179"/>
            </a:xfrm>
            <a:prstGeom prst="line">
              <a:avLst/>
            </a:prstGeom>
            <a:noFill/>
            <a:ln w="19050" cap="flat" cmpd="sng" algn="ctr">
              <a:solidFill>
                <a:schemeClr val="tx1"/>
              </a:solidFill>
              <a:prstDash val="solid"/>
              <a:headEnd type="none"/>
              <a:tailEnd type="none"/>
            </a:ln>
            <a:effectLst/>
          </p:spPr>
        </p:cxnSp>
        <p:cxnSp>
          <p:nvCxnSpPr>
            <p:cNvPr id="374" name="Straight Connector 373">
              <a:extLst>
                <a:ext uri="{FF2B5EF4-FFF2-40B4-BE49-F238E27FC236}">
                  <a16:creationId xmlns:a16="http://schemas.microsoft.com/office/drawing/2014/main" id="{0321E71B-E509-4AE7-88CC-AB3AA75256B2}"/>
                </a:ext>
              </a:extLst>
            </p:cNvPr>
            <p:cNvCxnSpPr>
              <a:cxnSpLocks/>
              <a:stCxn id="386" idx="1"/>
              <a:endCxn id="387" idx="5"/>
            </p:cNvCxnSpPr>
            <p:nvPr/>
          </p:nvCxnSpPr>
          <p:spPr>
            <a:xfrm flipH="1" flipV="1">
              <a:off x="5830116" y="4756973"/>
              <a:ext cx="220427" cy="119774"/>
            </a:xfrm>
            <a:prstGeom prst="line">
              <a:avLst/>
            </a:prstGeom>
            <a:noFill/>
            <a:ln w="19050" cap="flat" cmpd="sng" algn="ctr">
              <a:solidFill>
                <a:schemeClr val="tx1"/>
              </a:solidFill>
              <a:prstDash val="solid"/>
              <a:headEnd type="none"/>
              <a:tailEnd type="none"/>
            </a:ln>
            <a:effectLst/>
          </p:spPr>
        </p:cxnSp>
        <p:cxnSp>
          <p:nvCxnSpPr>
            <p:cNvPr id="375" name="Straight Connector 374">
              <a:extLst>
                <a:ext uri="{FF2B5EF4-FFF2-40B4-BE49-F238E27FC236}">
                  <a16:creationId xmlns:a16="http://schemas.microsoft.com/office/drawing/2014/main" id="{766551E4-2FEE-4D67-8897-43C8E7EB663A}"/>
                </a:ext>
              </a:extLst>
            </p:cNvPr>
            <p:cNvCxnSpPr>
              <a:stCxn id="387" idx="3"/>
              <a:endCxn id="390" idx="7"/>
            </p:cNvCxnSpPr>
            <p:nvPr/>
          </p:nvCxnSpPr>
          <p:spPr>
            <a:xfrm flipH="1">
              <a:off x="5565025" y="4756973"/>
              <a:ext cx="226877" cy="119774"/>
            </a:xfrm>
            <a:prstGeom prst="line">
              <a:avLst/>
            </a:prstGeom>
            <a:noFill/>
            <a:ln w="19050" cap="flat" cmpd="sng" algn="ctr">
              <a:solidFill>
                <a:schemeClr val="tx1"/>
              </a:solidFill>
              <a:prstDash val="solid"/>
              <a:headEnd type="none"/>
              <a:tailEnd type="none"/>
            </a:ln>
            <a:effectLst/>
          </p:spPr>
        </p:cxnSp>
        <p:cxnSp>
          <p:nvCxnSpPr>
            <p:cNvPr id="376" name="Straight Connector 375">
              <a:extLst>
                <a:ext uri="{FF2B5EF4-FFF2-40B4-BE49-F238E27FC236}">
                  <a16:creationId xmlns:a16="http://schemas.microsoft.com/office/drawing/2014/main" id="{7F75C137-7472-4364-8BB9-BE7648467163}"/>
                </a:ext>
              </a:extLst>
            </p:cNvPr>
            <p:cNvCxnSpPr>
              <a:cxnSpLocks/>
              <a:stCxn id="385" idx="5"/>
              <a:endCxn id="391" idx="1"/>
            </p:cNvCxnSpPr>
            <p:nvPr/>
          </p:nvCxnSpPr>
          <p:spPr>
            <a:xfrm>
              <a:off x="5830116" y="5061044"/>
              <a:ext cx="220427" cy="108924"/>
            </a:xfrm>
            <a:prstGeom prst="line">
              <a:avLst/>
            </a:prstGeom>
            <a:noFill/>
            <a:ln w="19050" cap="flat" cmpd="sng" algn="ctr">
              <a:solidFill>
                <a:schemeClr val="tx1"/>
              </a:solidFill>
              <a:prstDash val="solid"/>
              <a:headEnd type="none"/>
              <a:tailEnd type="none"/>
            </a:ln>
            <a:effectLst/>
          </p:spPr>
        </p:cxnSp>
        <p:cxnSp>
          <p:nvCxnSpPr>
            <p:cNvPr id="377" name="Straight Connector 376">
              <a:extLst>
                <a:ext uri="{FF2B5EF4-FFF2-40B4-BE49-F238E27FC236}">
                  <a16:creationId xmlns:a16="http://schemas.microsoft.com/office/drawing/2014/main" id="{3FD51F42-5E01-4CC3-9A70-30E3D3E8DA50}"/>
                </a:ext>
              </a:extLst>
            </p:cNvPr>
            <p:cNvCxnSpPr>
              <a:stCxn id="385" idx="3"/>
              <a:endCxn id="389" idx="6"/>
            </p:cNvCxnSpPr>
            <p:nvPr/>
          </p:nvCxnSpPr>
          <p:spPr>
            <a:xfrm flipH="1">
              <a:off x="5572939" y="5061044"/>
              <a:ext cx="218963" cy="126564"/>
            </a:xfrm>
            <a:prstGeom prst="line">
              <a:avLst/>
            </a:prstGeom>
            <a:noFill/>
            <a:ln w="19050" cap="flat" cmpd="sng" algn="ctr">
              <a:solidFill>
                <a:schemeClr val="tx1"/>
              </a:solidFill>
              <a:prstDash val="solid"/>
              <a:headEnd type="none"/>
              <a:tailEnd type="none"/>
            </a:ln>
            <a:effectLst/>
          </p:spPr>
        </p:cxnSp>
        <p:cxnSp>
          <p:nvCxnSpPr>
            <p:cNvPr id="378" name="Straight Connector 377">
              <a:extLst>
                <a:ext uri="{FF2B5EF4-FFF2-40B4-BE49-F238E27FC236}">
                  <a16:creationId xmlns:a16="http://schemas.microsoft.com/office/drawing/2014/main" id="{37614BF7-BDC4-46BA-919E-D97F4DEE930A}"/>
                </a:ext>
              </a:extLst>
            </p:cNvPr>
            <p:cNvCxnSpPr>
              <a:stCxn id="385" idx="7"/>
              <a:endCxn id="386" idx="3"/>
            </p:cNvCxnSpPr>
            <p:nvPr/>
          </p:nvCxnSpPr>
          <p:spPr>
            <a:xfrm flipV="1">
              <a:off x="5830116" y="4914961"/>
              <a:ext cx="220427" cy="107869"/>
            </a:xfrm>
            <a:prstGeom prst="line">
              <a:avLst/>
            </a:prstGeom>
            <a:noFill/>
            <a:ln w="19050" cap="flat" cmpd="sng" algn="ctr">
              <a:solidFill>
                <a:schemeClr val="tx1"/>
              </a:solidFill>
              <a:prstDash val="solid"/>
              <a:headEnd type="none"/>
              <a:tailEnd type="none"/>
            </a:ln>
            <a:effectLst/>
          </p:spPr>
        </p:cxnSp>
        <p:cxnSp>
          <p:nvCxnSpPr>
            <p:cNvPr id="379" name="Straight Connector 378">
              <a:extLst>
                <a:ext uri="{FF2B5EF4-FFF2-40B4-BE49-F238E27FC236}">
                  <a16:creationId xmlns:a16="http://schemas.microsoft.com/office/drawing/2014/main" id="{1D15C8AE-A6B2-4E05-85F3-A3EC96E44D7F}"/>
                </a:ext>
              </a:extLst>
            </p:cNvPr>
            <p:cNvCxnSpPr>
              <a:stCxn id="385" idx="1"/>
              <a:endCxn id="390" idx="5"/>
            </p:cNvCxnSpPr>
            <p:nvPr/>
          </p:nvCxnSpPr>
          <p:spPr>
            <a:xfrm flipH="1" flipV="1">
              <a:off x="5565025" y="4914961"/>
              <a:ext cx="226877" cy="107869"/>
            </a:xfrm>
            <a:prstGeom prst="line">
              <a:avLst/>
            </a:prstGeom>
            <a:noFill/>
            <a:ln w="19050" cap="flat" cmpd="sng" algn="ctr">
              <a:solidFill>
                <a:schemeClr val="tx1"/>
              </a:solidFill>
              <a:prstDash val="solid"/>
              <a:headEnd type="none"/>
              <a:tailEnd type="none"/>
            </a:ln>
            <a:effectLst/>
          </p:spPr>
        </p:cxnSp>
      </p:grpSp>
      <p:sp>
        <p:nvSpPr>
          <p:cNvPr id="277" name="Rectangle: Rounded Corners 276">
            <a:extLst>
              <a:ext uri="{FF2B5EF4-FFF2-40B4-BE49-F238E27FC236}">
                <a16:creationId xmlns:a16="http://schemas.microsoft.com/office/drawing/2014/main" id="{52124EC3-EAFA-411E-9C0F-5F1B3567CE04}"/>
              </a:ext>
            </a:extLst>
          </p:cNvPr>
          <p:cNvSpPr/>
          <p:nvPr/>
        </p:nvSpPr>
        <p:spPr bwMode="auto">
          <a:xfrm>
            <a:off x="2778745" y="2359419"/>
            <a:ext cx="2459736" cy="1078992"/>
          </a:xfrm>
          <a:prstGeom prst="roundRect">
            <a:avLst/>
          </a:prstGeom>
          <a:noFill/>
          <a:ln w="1905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1200" b="0" i="0" u="none" strike="noStrike" kern="1200" cap="none" spc="0" normalizeH="0" baseline="0" noProof="0" dirty="0">
                <a:ln>
                  <a:noFill/>
                </a:ln>
                <a:solidFill>
                  <a:schemeClr val="tx2"/>
                </a:solidFill>
                <a:effectLst/>
                <a:uLnTx/>
                <a:uFillTx/>
                <a:latin typeface="Segoe UI Semibold" panose="020B0702040204020203" pitchFamily="34" charset="0"/>
                <a:cs typeface="Segoe UI Semibold" panose="020B0702040204020203" pitchFamily="34" charset="0"/>
              </a:rPr>
              <a:t>Notebooks</a:t>
            </a:r>
          </a:p>
        </p:txBody>
      </p:sp>
      <p:sp>
        <p:nvSpPr>
          <p:cNvPr id="461" name="Oval 460">
            <a:extLst>
              <a:ext uri="{FF2B5EF4-FFF2-40B4-BE49-F238E27FC236}">
                <a16:creationId xmlns:a16="http://schemas.microsoft.com/office/drawing/2014/main" id="{BAF3CFD5-8350-47B5-A091-07B55AC74E90}"/>
              </a:ext>
            </a:extLst>
          </p:cNvPr>
          <p:cNvSpPr/>
          <p:nvPr/>
        </p:nvSpPr>
        <p:spPr bwMode="auto">
          <a:xfrm>
            <a:off x="2394609" y="1970521"/>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462" name="TextBox 461">
            <a:extLst>
              <a:ext uri="{FF2B5EF4-FFF2-40B4-BE49-F238E27FC236}">
                <a16:creationId xmlns:a16="http://schemas.microsoft.com/office/drawing/2014/main" id="{30CE3C66-6EAF-4B44-B3AF-3FAA1E7EB5A7}"/>
              </a:ext>
            </a:extLst>
          </p:cNvPr>
          <p:cNvSpPr txBox="1"/>
          <p:nvPr/>
        </p:nvSpPr>
        <p:spPr>
          <a:xfrm>
            <a:off x="2546866" y="2385766"/>
            <a:ext cx="480901" cy="24622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rPr>
              <a:t>d</a:t>
            </a:r>
            <a:r>
              <a:rPr kumimoji="0" lang="en-US" sz="800" b="0" i="0" u="none" strike="noStrike" kern="0" cap="none" spc="0" normalizeH="0" baseline="0" noProof="0" dirty="0" err="1">
                <a:ln>
                  <a:noFill/>
                </a:ln>
                <a:solidFill>
                  <a:srgbClr val="0078D7"/>
                </a:solidFill>
                <a:effectLst/>
                <a:uLnTx/>
                <a:uFillTx/>
              </a:rPr>
              <a:t>atabricks</a:t>
            </a:r>
            <a:endParaRPr kumimoji="0" lang="en-US" sz="800" b="0" i="0" u="none" strike="noStrike" kern="0" cap="none" spc="0" normalizeH="0" baseline="0" noProof="0" dirty="0">
              <a:ln>
                <a:noFill/>
              </a:ln>
              <a:solidFill>
                <a:srgbClr val="0078D7"/>
              </a:solidFill>
              <a:effectLst/>
              <a:uLnTx/>
              <a:uFillTx/>
            </a:endParaRPr>
          </a:p>
        </p:txBody>
      </p:sp>
      <p:grpSp>
        <p:nvGrpSpPr>
          <p:cNvPr id="289" name="Group 288">
            <a:extLst>
              <a:ext uri="{FF2B5EF4-FFF2-40B4-BE49-F238E27FC236}">
                <a16:creationId xmlns:a16="http://schemas.microsoft.com/office/drawing/2014/main" id="{A559975E-05DE-43DF-85B1-B0F73E36A434}"/>
              </a:ext>
            </a:extLst>
          </p:cNvPr>
          <p:cNvGrpSpPr/>
          <p:nvPr/>
        </p:nvGrpSpPr>
        <p:grpSpPr>
          <a:xfrm>
            <a:off x="3392769" y="2528797"/>
            <a:ext cx="1231689" cy="592811"/>
            <a:chOff x="9374531" y="4508039"/>
            <a:chExt cx="2506138" cy="1206201"/>
          </a:xfrm>
        </p:grpSpPr>
        <p:grpSp>
          <p:nvGrpSpPr>
            <p:cNvPr id="290" name="Group 289">
              <a:extLst>
                <a:ext uri="{FF2B5EF4-FFF2-40B4-BE49-F238E27FC236}">
                  <a16:creationId xmlns:a16="http://schemas.microsoft.com/office/drawing/2014/main" id="{4F06719E-BEFB-4517-9ACC-AD5615FDDA9C}"/>
                </a:ext>
              </a:extLst>
            </p:cNvPr>
            <p:cNvGrpSpPr/>
            <p:nvPr/>
          </p:nvGrpSpPr>
          <p:grpSpPr>
            <a:xfrm>
              <a:off x="10646904" y="4643752"/>
              <a:ext cx="1233765" cy="902565"/>
              <a:chOff x="13829626" y="4796630"/>
              <a:chExt cx="1791120" cy="1310299"/>
            </a:xfrm>
          </p:grpSpPr>
          <p:grpSp>
            <p:nvGrpSpPr>
              <p:cNvPr id="343" name="Group 342">
                <a:extLst>
                  <a:ext uri="{FF2B5EF4-FFF2-40B4-BE49-F238E27FC236}">
                    <a16:creationId xmlns:a16="http://schemas.microsoft.com/office/drawing/2014/main" id="{AEC00C0A-1CD8-421A-A998-B2B2C9EEFCB6}"/>
                  </a:ext>
                </a:extLst>
              </p:cNvPr>
              <p:cNvGrpSpPr/>
              <p:nvPr/>
            </p:nvGrpSpPr>
            <p:grpSpPr>
              <a:xfrm>
                <a:off x="15083636" y="5056077"/>
                <a:ext cx="537110" cy="802560"/>
                <a:chOff x="16928640" y="5794182"/>
                <a:chExt cx="333504" cy="498326"/>
              </a:xfrm>
            </p:grpSpPr>
            <p:sp>
              <p:nvSpPr>
                <p:cNvPr id="361" name="Freeform: Shape 360">
                  <a:extLst>
                    <a:ext uri="{FF2B5EF4-FFF2-40B4-BE49-F238E27FC236}">
                      <a16:creationId xmlns:a16="http://schemas.microsoft.com/office/drawing/2014/main" id="{B4578246-F2F3-47D5-A0E5-2F7FFB94927E}"/>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362" name="Straight Connector 361">
                  <a:extLst>
                    <a:ext uri="{FF2B5EF4-FFF2-40B4-BE49-F238E27FC236}">
                      <a16:creationId xmlns:a16="http://schemas.microsoft.com/office/drawing/2014/main" id="{5631591B-61CB-43B6-BF06-A880B10F6896}"/>
                    </a:ext>
                  </a:extLst>
                </p:cNvPr>
                <p:cNvCxnSpPr/>
                <p:nvPr/>
              </p:nvCxnSpPr>
              <p:spPr>
                <a:xfrm>
                  <a:off x="17027338" y="6179152"/>
                  <a:ext cx="14211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3" name="Straight Connector 362">
                  <a:extLst>
                    <a:ext uri="{FF2B5EF4-FFF2-40B4-BE49-F238E27FC236}">
                      <a16:creationId xmlns:a16="http://schemas.microsoft.com/office/drawing/2014/main" id="{D3FD47C8-7985-4683-9F73-FF5BA3F60C81}"/>
                    </a:ext>
                  </a:extLst>
                </p:cNvPr>
                <p:cNvCxnSpPr/>
                <p:nvPr/>
              </p:nvCxnSpPr>
              <p:spPr>
                <a:xfrm>
                  <a:off x="17027338" y="6218937"/>
                  <a:ext cx="14211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4" name="Straight Connector 363">
                  <a:extLst>
                    <a:ext uri="{FF2B5EF4-FFF2-40B4-BE49-F238E27FC236}">
                      <a16:creationId xmlns:a16="http://schemas.microsoft.com/office/drawing/2014/main" id="{5085B8AD-4F17-4E2A-B65A-A925F0D4E13E}"/>
                    </a:ext>
                  </a:extLst>
                </p:cNvPr>
                <p:cNvCxnSpPr/>
                <p:nvPr/>
              </p:nvCxnSpPr>
              <p:spPr>
                <a:xfrm>
                  <a:off x="17027338" y="6255640"/>
                  <a:ext cx="14211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5" name="Straight Connector 364">
                  <a:extLst>
                    <a:ext uri="{FF2B5EF4-FFF2-40B4-BE49-F238E27FC236}">
                      <a16:creationId xmlns:a16="http://schemas.microsoft.com/office/drawing/2014/main" id="{481E6347-7D97-416E-8AFD-3CA71C7ED205}"/>
                    </a:ext>
                  </a:extLst>
                </p:cNvPr>
                <p:cNvCxnSpPr/>
                <p:nvPr/>
              </p:nvCxnSpPr>
              <p:spPr>
                <a:xfrm>
                  <a:off x="17070997" y="6292508"/>
                  <a:ext cx="5479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66" name="Freeform: Shape 365">
                  <a:extLst>
                    <a:ext uri="{FF2B5EF4-FFF2-40B4-BE49-F238E27FC236}">
                      <a16:creationId xmlns:a16="http://schemas.microsoft.com/office/drawing/2014/main" id="{0F893FCC-227A-4C70-BA17-8D809CF99E6D}"/>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44" name="Oval 343">
                <a:extLst>
                  <a:ext uri="{FF2B5EF4-FFF2-40B4-BE49-F238E27FC236}">
                    <a16:creationId xmlns:a16="http://schemas.microsoft.com/office/drawing/2014/main" id="{B292B3E5-24D0-4272-AC26-C8A16D8F26F6}"/>
                  </a:ext>
                </a:extLst>
              </p:cNvPr>
              <p:cNvSpPr/>
              <p:nvPr/>
            </p:nvSpPr>
            <p:spPr bwMode="auto">
              <a:xfrm>
                <a:off x="13829626" y="4796630"/>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5" name="Oval 344">
                <a:extLst>
                  <a:ext uri="{FF2B5EF4-FFF2-40B4-BE49-F238E27FC236}">
                    <a16:creationId xmlns:a16="http://schemas.microsoft.com/office/drawing/2014/main" id="{1E587A7E-CE88-4383-9812-44D1ACFDE896}"/>
                  </a:ext>
                </a:extLst>
              </p:cNvPr>
              <p:cNvSpPr/>
              <p:nvPr/>
            </p:nvSpPr>
            <p:spPr bwMode="auto">
              <a:xfrm>
                <a:off x="13829626" y="5288745"/>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6" name="Oval 345">
                <a:extLst>
                  <a:ext uri="{FF2B5EF4-FFF2-40B4-BE49-F238E27FC236}">
                    <a16:creationId xmlns:a16="http://schemas.microsoft.com/office/drawing/2014/main" id="{46275E1E-396E-429A-B3BD-BA884FA677A9}"/>
                  </a:ext>
                </a:extLst>
              </p:cNvPr>
              <p:cNvSpPr/>
              <p:nvPr/>
            </p:nvSpPr>
            <p:spPr bwMode="auto">
              <a:xfrm>
                <a:off x="13829626" y="5780859"/>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7" name="Oval 346">
                <a:extLst>
                  <a:ext uri="{FF2B5EF4-FFF2-40B4-BE49-F238E27FC236}">
                    <a16:creationId xmlns:a16="http://schemas.microsoft.com/office/drawing/2014/main" id="{07988815-8085-401D-8BCB-CE5DAD63DACB}"/>
                  </a:ext>
                </a:extLst>
              </p:cNvPr>
              <p:cNvSpPr/>
              <p:nvPr/>
            </p:nvSpPr>
            <p:spPr bwMode="auto">
              <a:xfrm>
                <a:off x="14416600" y="4796630"/>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8" name="Oval 347">
                <a:extLst>
                  <a:ext uri="{FF2B5EF4-FFF2-40B4-BE49-F238E27FC236}">
                    <a16:creationId xmlns:a16="http://schemas.microsoft.com/office/drawing/2014/main" id="{A4E447AF-AB02-4D75-B3EA-6B934B83648D}"/>
                  </a:ext>
                </a:extLst>
              </p:cNvPr>
              <p:cNvSpPr/>
              <p:nvPr/>
            </p:nvSpPr>
            <p:spPr bwMode="auto">
              <a:xfrm>
                <a:off x="14416600" y="5288745"/>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9" name="Oval 348">
                <a:extLst>
                  <a:ext uri="{FF2B5EF4-FFF2-40B4-BE49-F238E27FC236}">
                    <a16:creationId xmlns:a16="http://schemas.microsoft.com/office/drawing/2014/main" id="{8651B9C2-0697-4EC0-A8F9-FB5F47E677EB}"/>
                  </a:ext>
                </a:extLst>
              </p:cNvPr>
              <p:cNvSpPr/>
              <p:nvPr/>
            </p:nvSpPr>
            <p:spPr bwMode="auto">
              <a:xfrm>
                <a:off x="14416600" y="5780859"/>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350" name="Straight Connector 349">
                <a:extLst>
                  <a:ext uri="{FF2B5EF4-FFF2-40B4-BE49-F238E27FC236}">
                    <a16:creationId xmlns:a16="http://schemas.microsoft.com/office/drawing/2014/main" id="{AACDF2E1-1374-46D6-81E6-D19954588CE5}"/>
                  </a:ext>
                </a:extLst>
              </p:cNvPr>
              <p:cNvCxnSpPr>
                <a:cxnSpLocks/>
                <a:stCxn id="344" idx="6"/>
                <a:endCxn id="347" idx="2"/>
              </p:cNvCxnSpPr>
              <p:nvPr/>
            </p:nvCxnSpPr>
            <p:spPr>
              <a:xfrm>
                <a:off x="14155696" y="4959665"/>
                <a:ext cx="260904"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1" name="Straight Connector 350">
                <a:extLst>
                  <a:ext uri="{FF2B5EF4-FFF2-40B4-BE49-F238E27FC236}">
                    <a16:creationId xmlns:a16="http://schemas.microsoft.com/office/drawing/2014/main" id="{DA46506E-D930-4BA5-ACE6-3B3BE391DDAF}"/>
                  </a:ext>
                </a:extLst>
              </p:cNvPr>
              <p:cNvCxnSpPr>
                <a:cxnSpLocks/>
                <a:stCxn id="345" idx="6"/>
                <a:endCxn id="348" idx="2"/>
              </p:cNvCxnSpPr>
              <p:nvPr/>
            </p:nvCxnSpPr>
            <p:spPr>
              <a:xfrm>
                <a:off x="14155696" y="5451780"/>
                <a:ext cx="260904"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2" name="Straight Connector 351">
                <a:extLst>
                  <a:ext uri="{FF2B5EF4-FFF2-40B4-BE49-F238E27FC236}">
                    <a16:creationId xmlns:a16="http://schemas.microsoft.com/office/drawing/2014/main" id="{C6818AE7-272F-4D30-98F9-F6A1A0C481A0}"/>
                  </a:ext>
                </a:extLst>
              </p:cNvPr>
              <p:cNvCxnSpPr>
                <a:cxnSpLocks/>
                <a:stCxn id="346" idx="6"/>
                <a:endCxn id="349" idx="2"/>
              </p:cNvCxnSpPr>
              <p:nvPr/>
            </p:nvCxnSpPr>
            <p:spPr>
              <a:xfrm>
                <a:off x="14155696" y="5943894"/>
                <a:ext cx="260904"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3" name="Straight Connector 352">
                <a:extLst>
                  <a:ext uri="{FF2B5EF4-FFF2-40B4-BE49-F238E27FC236}">
                    <a16:creationId xmlns:a16="http://schemas.microsoft.com/office/drawing/2014/main" id="{9EBBA4C6-98A3-4249-ADAE-CAE92BDA8AF3}"/>
                  </a:ext>
                </a:extLst>
              </p:cNvPr>
              <p:cNvCxnSpPr>
                <a:cxnSpLocks/>
                <a:stCxn id="344" idx="5"/>
                <a:endCxn id="348" idx="1"/>
              </p:cNvCxnSpPr>
              <p:nvPr/>
            </p:nvCxnSpPr>
            <p:spPr>
              <a:xfrm>
                <a:off x="14107944" y="5074948"/>
                <a:ext cx="356408" cy="261549"/>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4" name="Straight Connector 353">
                <a:extLst>
                  <a:ext uri="{FF2B5EF4-FFF2-40B4-BE49-F238E27FC236}">
                    <a16:creationId xmlns:a16="http://schemas.microsoft.com/office/drawing/2014/main" id="{9BCDBD39-8FE7-4FC3-9CDF-F40576442B73}"/>
                  </a:ext>
                </a:extLst>
              </p:cNvPr>
              <p:cNvCxnSpPr>
                <a:cxnSpLocks/>
                <a:stCxn id="345" idx="5"/>
                <a:endCxn id="349" idx="1"/>
              </p:cNvCxnSpPr>
              <p:nvPr/>
            </p:nvCxnSpPr>
            <p:spPr>
              <a:xfrm>
                <a:off x="14107944" y="5567063"/>
                <a:ext cx="356408" cy="261548"/>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5" name="Straight Connector 354">
                <a:extLst>
                  <a:ext uri="{FF2B5EF4-FFF2-40B4-BE49-F238E27FC236}">
                    <a16:creationId xmlns:a16="http://schemas.microsoft.com/office/drawing/2014/main" id="{0093778D-4816-4ED7-9B97-2079FF06FB5E}"/>
                  </a:ext>
                </a:extLst>
              </p:cNvPr>
              <p:cNvCxnSpPr>
                <a:cxnSpLocks/>
                <a:stCxn id="348" idx="3"/>
                <a:endCxn id="346" idx="7"/>
              </p:cNvCxnSpPr>
              <p:nvPr/>
            </p:nvCxnSpPr>
            <p:spPr>
              <a:xfrm flipH="1">
                <a:off x="14107944" y="5567063"/>
                <a:ext cx="356408" cy="261548"/>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6" name="Straight Connector 355">
                <a:extLst>
                  <a:ext uri="{FF2B5EF4-FFF2-40B4-BE49-F238E27FC236}">
                    <a16:creationId xmlns:a16="http://schemas.microsoft.com/office/drawing/2014/main" id="{FBB8DBE8-8040-4DB4-9EAA-8C6A150EECC8}"/>
                  </a:ext>
                </a:extLst>
              </p:cNvPr>
              <p:cNvCxnSpPr>
                <a:cxnSpLocks/>
                <a:stCxn id="347" idx="3"/>
                <a:endCxn id="345" idx="7"/>
              </p:cNvCxnSpPr>
              <p:nvPr/>
            </p:nvCxnSpPr>
            <p:spPr>
              <a:xfrm flipH="1">
                <a:off x="14107944" y="5074948"/>
                <a:ext cx="356408" cy="261549"/>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57" name="Group 356">
                <a:extLst>
                  <a:ext uri="{FF2B5EF4-FFF2-40B4-BE49-F238E27FC236}">
                    <a16:creationId xmlns:a16="http://schemas.microsoft.com/office/drawing/2014/main" id="{C09F1DC9-1B7D-4251-B17C-A57E8207E4AE}"/>
                  </a:ext>
                </a:extLst>
              </p:cNvPr>
              <p:cNvGrpSpPr/>
              <p:nvPr/>
            </p:nvGrpSpPr>
            <p:grpSpPr>
              <a:xfrm>
                <a:off x="14742670" y="5451780"/>
                <a:ext cx="141583" cy="492114"/>
                <a:chOff x="14931730" y="5991076"/>
                <a:chExt cx="165918" cy="492114"/>
              </a:xfrm>
            </p:grpSpPr>
            <p:cxnSp>
              <p:nvCxnSpPr>
                <p:cNvPr id="359" name="Straight Connector 358">
                  <a:extLst>
                    <a:ext uri="{FF2B5EF4-FFF2-40B4-BE49-F238E27FC236}">
                      <a16:creationId xmlns:a16="http://schemas.microsoft.com/office/drawing/2014/main" id="{992A850E-51C0-4844-9DBE-1FEEB4EAB4D1}"/>
                    </a:ext>
                  </a:extLst>
                </p:cNvPr>
                <p:cNvCxnSpPr>
                  <a:cxnSpLocks/>
                  <a:stCxn id="348" idx="6"/>
                </p:cNvCxnSpPr>
                <p:nvPr/>
              </p:nvCxnSpPr>
              <p:spPr>
                <a:xfrm>
                  <a:off x="14931730" y="5991076"/>
                  <a:ext cx="165918"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0" name="Straight Connector 359">
                  <a:extLst>
                    <a:ext uri="{FF2B5EF4-FFF2-40B4-BE49-F238E27FC236}">
                      <a16:creationId xmlns:a16="http://schemas.microsoft.com/office/drawing/2014/main" id="{863FBBF5-267B-423B-8C3D-96D082FBA26F}"/>
                    </a:ext>
                  </a:extLst>
                </p:cNvPr>
                <p:cNvCxnSpPr>
                  <a:cxnSpLocks/>
                  <a:stCxn id="349" idx="6"/>
                </p:cNvCxnSpPr>
                <p:nvPr/>
              </p:nvCxnSpPr>
              <p:spPr>
                <a:xfrm>
                  <a:off x="14931730" y="6483190"/>
                  <a:ext cx="165918"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358" name="Freeform: Shape 357">
                <a:extLst>
                  <a:ext uri="{FF2B5EF4-FFF2-40B4-BE49-F238E27FC236}">
                    <a16:creationId xmlns:a16="http://schemas.microsoft.com/office/drawing/2014/main" id="{18A28A8F-2ED6-4E6F-8E5B-1FE0CF10E0A3}"/>
                  </a:ext>
                </a:extLst>
              </p:cNvPr>
              <p:cNvSpPr/>
              <p:nvPr/>
            </p:nvSpPr>
            <p:spPr bwMode="auto">
              <a:xfrm>
                <a:off x="14748497" y="4959665"/>
                <a:ext cx="606552" cy="1143000"/>
              </a:xfrm>
              <a:custGeom>
                <a:avLst/>
                <a:gdLst>
                  <a:gd name="connsiteX0" fmla="*/ 0 w 602901"/>
                  <a:gd name="connsiteY0" fmla="*/ 5025 h 1170633"/>
                  <a:gd name="connsiteX1" fmla="*/ 155750 w 602901"/>
                  <a:gd name="connsiteY1" fmla="*/ 0 h 1170633"/>
                  <a:gd name="connsiteX2" fmla="*/ 150725 w 602901"/>
                  <a:gd name="connsiteY2" fmla="*/ 1170633 h 1170633"/>
                  <a:gd name="connsiteX3" fmla="*/ 597877 w 602901"/>
                  <a:gd name="connsiteY3" fmla="*/ 1170633 h 1170633"/>
                  <a:gd name="connsiteX4" fmla="*/ 602901 w 602901"/>
                  <a:gd name="connsiteY4" fmla="*/ 934497 h 1170633"/>
                  <a:gd name="connsiteX0" fmla="*/ 0 w 602901"/>
                  <a:gd name="connsiteY0" fmla="*/ 2168 h 1167776"/>
                  <a:gd name="connsiteX1" fmla="*/ 158608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 name="connsiteX0" fmla="*/ 0 w 602901"/>
                  <a:gd name="connsiteY0" fmla="*/ 2168 h 1167776"/>
                  <a:gd name="connsiteX1" fmla="*/ 152893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 name="connsiteX0" fmla="*/ 0 w 602901"/>
                  <a:gd name="connsiteY0" fmla="*/ 2168 h 1167776"/>
                  <a:gd name="connsiteX1" fmla="*/ 150036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901" h="1167776">
                    <a:moveTo>
                      <a:pt x="0" y="2168"/>
                    </a:moveTo>
                    <a:lnTo>
                      <a:pt x="150036" y="0"/>
                    </a:lnTo>
                    <a:cubicBezTo>
                      <a:pt x="147408" y="389259"/>
                      <a:pt x="153353" y="778517"/>
                      <a:pt x="150725" y="1167776"/>
                    </a:cubicBezTo>
                    <a:lnTo>
                      <a:pt x="597877" y="1167776"/>
                    </a:lnTo>
                    <a:lnTo>
                      <a:pt x="602901" y="931640"/>
                    </a:lnTo>
                  </a:path>
                </a:pathLst>
              </a:cu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291" name="Isosceles Triangle 290">
              <a:extLst>
                <a:ext uri="{FF2B5EF4-FFF2-40B4-BE49-F238E27FC236}">
                  <a16:creationId xmlns:a16="http://schemas.microsoft.com/office/drawing/2014/main" id="{5CA7FF49-B4F8-4419-83BD-39F3634EA2CC}"/>
                </a:ext>
              </a:extLst>
            </p:cNvPr>
            <p:cNvSpPr/>
            <p:nvPr/>
          </p:nvSpPr>
          <p:spPr bwMode="auto">
            <a:xfrm rot="5400000">
              <a:off x="10412230" y="5033157"/>
              <a:ext cx="146043" cy="125904"/>
            </a:xfrm>
            <a:prstGeom prst="triangl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92" name="Isosceles Triangle 291">
              <a:extLst>
                <a:ext uri="{FF2B5EF4-FFF2-40B4-BE49-F238E27FC236}">
                  <a16:creationId xmlns:a16="http://schemas.microsoft.com/office/drawing/2014/main" id="{5D3F3A34-FF9A-4C34-A2E3-194977BA6972}"/>
                </a:ext>
              </a:extLst>
            </p:cNvPr>
            <p:cNvSpPr/>
            <p:nvPr/>
          </p:nvSpPr>
          <p:spPr bwMode="auto">
            <a:xfrm rot="10800000">
              <a:off x="9772567" y="4508039"/>
              <a:ext cx="145733" cy="125633"/>
            </a:xfrm>
            <a:prstGeom prst="triangl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293" name="Connector: Elbow 292">
              <a:extLst>
                <a:ext uri="{FF2B5EF4-FFF2-40B4-BE49-F238E27FC236}">
                  <a16:creationId xmlns:a16="http://schemas.microsoft.com/office/drawing/2014/main" id="{F3C37C23-5A95-4C4B-A1FF-DC67DC13C8D8}"/>
                </a:ext>
              </a:extLst>
            </p:cNvPr>
            <p:cNvCxnSpPr>
              <a:cxnSpLocks/>
              <a:stCxn id="292" idx="3"/>
            </p:cNvCxnSpPr>
            <p:nvPr/>
          </p:nvCxnSpPr>
          <p:spPr>
            <a:xfrm rot="16200000" flipH="1">
              <a:off x="10644369" y="3709103"/>
              <a:ext cx="261322" cy="1859194"/>
            </a:xfrm>
            <a:prstGeom prst="bentConnector4">
              <a:avLst>
                <a:gd name="adj1" fmla="val -42039"/>
                <a:gd name="adj2" fmla="val 99359"/>
              </a:avLst>
            </a:prstGeom>
            <a:noFill/>
            <a:ln w="15875" cap="flat" cmpd="sng" algn="ctr">
              <a:solidFill>
                <a:schemeClr val="tx1"/>
              </a:solidFill>
              <a:prstDash val="solid"/>
              <a:headEnd type="none"/>
              <a:tailEnd type="none"/>
            </a:ln>
            <a:effectLst/>
          </p:spPr>
        </p:cxnSp>
        <p:grpSp>
          <p:nvGrpSpPr>
            <p:cNvPr id="294" name="Group 293">
              <a:extLst>
                <a:ext uri="{FF2B5EF4-FFF2-40B4-BE49-F238E27FC236}">
                  <a16:creationId xmlns:a16="http://schemas.microsoft.com/office/drawing/2014/main" id="{C2CA8765-95A1-4F4C-ABC7-DC93C983EB04}"/>
                </a:ext>
              </a:extLst>
            </p:cNvPr>
            <p:cNvGrpSpPr/>
            <p:nvPr/>
          </p:nvGrpSpPr>
          <p:grpSpPr>
            <a:xfrm>
              <a:off x="9374531" y="4685452"/>
              <a:ext cx="937346" cy="1028788"/>
              <a:chOff x="3321657" y="1073160"/>
              <a:chExt cx="1372605" cy="1506509"/>
            </a:xfrm>
          </p:grpSpPr>
          <p:sp>
            <p:nvSpPr>
              <p:cNvPr id="295" name="Freeform: Shape 294">
                <a:extLst>
                  <a:ext uri="{FF2B5EF4-FFF2-40B4-BE49-F238E27FC236}">
                    <a16:creationId xmlns:a16="http://schemas.microsoft.com/office/drawing/2014/main" id="{F5D96944-98AF-4B9A-B36A-E5EFB6DB1E9F}"/>
                  </a:ext>
                </a:extLst>
              </p:cNvPr>
              <p:cNvSpPr/>
              <p:nvPr/>
            </p:nvSpPr>
            <p:spPr>
              <a:xfrm>
                <a:off x="3321657" y="1073160"/>
                <a:ext cx="1372605" cy="1506509"/>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6" name="Freeform: Shape 295">
                <a:extLst>
                  <a:ext uri="{FF2B5EF4-FFF2-40B4-BE49-F238E27FC236}">
                    <a16:creationId xmlns:a16="http://schemas.microsoft.com/office/drawing/2014/main" id="{CBFA179A-87AB-4434-AE27-445CE3E0953D}"/>
                  </a:ext>
                </a:extLst>
              </p:cNvPr>
              <p:cNvSpPr/>
              <p:nvPr/>
            </p:nvSpPr>
            <p:spPr>
              <a:xfrm>
                <a:off x="3321657" y="1197030"/>
                <a:ext cx="1372605" cy="33478"/>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7" name="Freeform: Shape 296">
                <a:extLst>
                  <a:ext uri="{FF2B5EF4-FFF2-40B4-BE49-F238E27FC236}">
                    <a16:creationId xmlns:a16="http://schemas.microsoft.com/office/drawing/2014/main" id="{8AFFCB12-F4ED-49FF-99FF-F86B82BA9813}"/>
                  </a:ext>
                </a:extLst>
              </p:cNvPr>
              <p:cNvSpPr/>
              <p:nvPr/>
            </p:nvSpPr>
            <p:spPr>
              <a:xfrm>
                <a:off x="4449875"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8" name="Freeform: Shape 297">
                <a:extLst>
                  <a:ext uri="{FF2B5EF4-FFF2-40B4-BE49-F238E27FC236}">
                    <a16:creationId xmlns:a16="http://schemas.microsoft.com/office/drawing/2014/main" id="{F547E7A6-9991-4BC9-AC66-6E76AE89705E}"/>
                  </a:ext>
                </a:extLst>
              </p:cNvPr>
              <p:cNvSpPr/>
              <p:nvPr/>
            </p:nvSpPr>
            <p:spPr>
              <a:xfrm>
                <a:off x="4516832"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9" name="Freeform: Shape 298">
                <a:extLst>
                  <a:ext uri="{FF2B5EF4-FFF2-40B4-BE49-F238E27FC236}">
                    <a16:creationId xmlns:a16="http://schemas.microsoft.com/office/drawing/2014/main" id="{36741E6F-FD7F-479A-8EEC-952CBF585A45}"/>
                  </a:ext>
                </a:extLst>
              </p:cNvPr>
              <p:cNvSpPr/>
              <p:nvPr/>
            </p:nvSpPr>
            <p:spPr>
              <a:xfrm>
                <a:off x="4583817" y="1130071"/>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0" name="Freeform: Shape 299">
                <a:extLst>
                  <a:ext uri="{FF2B5EF4-FFF2-40B4-BE49-F238E27FC236}">
                    <a16:creationId xmlns:a16="http://schemas.microsoft.com/office/drawing/2014/main" id="{1C797130-E7A7-4390-AB76-550E304F85C5}"/>
                  </a:ext>
                </a:extLst>
              </p:cNvPr>
              <p:cNvSpPr/>
              <p:nvPr/>
            </p:nvSpPr>
            <p:spPr>
              <a:xfrm>
                <a:off x="3415421" y="1742848"/>
                <a:ext cx="1171738" cy="722996"/>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1" name="Freeform: Shape 300">
                <a:extLst>
                  <a:ext uri="{FF2B5EF4-FFF2-40B4-BE49-F238E27FC236}">
                    <a16:creationId xmlns:a16="http://schemas.microsoft.com/office/drawing/2014/main" id="{D3C4A46B-D59A-46C8-B091-965FEB32F059}"/>
                  </a:ext>
                </a:extLst>
              </p:cNvPr>
              <p:cNvSpPr/>
              <p:nvPr/>
            </p:nvSpPr>
            <p:spPr>
              <a:xfrm>
                <a:off x="3445550" y="1260675"/>
                <a:ext cx="1171735" cy="368260"/>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2" name="Freeform: Shape 301">
                <a:extLst>
                  <a:ext uri="{FF2B5EF4-FFF2-40B4-BE49-F238E27FC236}">
                    <a16:creationId xmlns:a16="http://schemas.microsoft.com/office/drawing/2014/main" id="{4BFDB593-EB86-472E-BCC2-8865E5B73BAC}"/>
                  </a:ext>
                </a:extLst>
              </p:cNvPr>
              <p:cNvSpPr/>
              <p:nvPr/>
            </p:nvSpPr>
            <p:spPr>
              <a:xfrm>
                <a:off x="3408746" y="152180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3" name="Freeform: Shape 302">
                <a:extLst>
                  <a:ext uri="{FF2B5EF4-FFF2-40B4-BE49-F238E27FC236}">
                    <a16:creationId xmlns:a16="http://schemas.microsoft.com/office/drawing/2014/main" id="{49E26A5B-14EE-4F8C-8AC6-2441D3BED7AE}"/>
                  </a:ext>
                </a:extLst>
              </p:cNvPr>
              <p:cNvSpPr/>
              <p:nvPr/>
            </p:nvSpPr>
            <p:spPr>
              <a:xfrm>
                <a:off x="3495790"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4" name="Freeform: Shape 303">
                <a:extLst>
                  <a:ext uri="{FF2B5EF4-FFF2-40B4-BE49-F238E27FC236}">
                    <a16:creationId xmlns:a16="http://schemas.microsoft.com/office/drawing/2014/main" id="{EAFC8B5C-E22E-4587-AD80-B2FF8B921BDD}"/>
                  </a:ext>
                </a:extLst>
              </p:cNvPr>
              <p:cNvSpPr/>
              <p:nvPr/>
            </p:nvSpPr>
            <p:spPr>
              <a:xfrm>
                <a:off x="360626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5" name="Freeform: Shape 304">
                <a:extLst>
                  <a:ext uri="{FF2B5EF4-FFF2-40B4-BE49-F238E27FC236}">
                    <a16:creationId xmlns:a16="http://schemas.microsoft.com/office/drawing/2014/main" id="{31715212-4E13-43E4-9696-E8EC571DD610}"/>
                  </a:ext>
                </a:extLst>
              </p:cNvPr>
              <p:cNvSpPr/>
              <p:nvPr/>
            </p:nvSpPr>
            <p:spPr>
              <a:xfrm>
                <a:off x="371674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6" name="Freeform: Shape 305">
                <a:extLst>
                  <a:ext uri="{FF2B5EF4-FFF2-40B4-BE49-F238E27FC236}">
                    <a16:creationId xmlns:a16="http://schemas.microsoft.com/office/drawing/2014/main" id="{9A0B9153-DA44-4612-A0EB-AC8168035583}"/>
                  </a:ext>
                </a:extLst>
              </p:cNvPr>
              <p:cNvSpPr/>
              <p:nvPr/>
            </p:nvSpPr>
            <p:spPr>
              <a:xfrm>
                <a:off x="382722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7" name="Freeform: Shape 306">
                <a:extLst>
                  <a:ext uri="{FF2B5EF4-FFF2-40B4-BE49-F238E27FC236}">
                    <a16:creationId xmlns:a16="http://schemas.microsoft.com/office/drawing/2014/main" id="{2D51E675-00F3-4972-ADDA-64A932FDD6C0}"/>
                  </a:ext>
                </a:extLst>
              </p:cNvPr>
              <p:cNvSpPr/>
              <p:nvPr/>
            </p:nvSpPr>
            <p:spPr>
              <a:xfrm>
                <a:off x="393770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8" name="Freeform: Shape 307">
                <a:extLst>
                  <a:ext uri="{FF2B5EF4-FFF2-40B4-BE49-F238E27FC236}">
                    <a16:creationId xmlns:a16="http://schemas.microsoft.com/office/drawing/2014/main" id="{EFB77BB1-D49D-439D-A0EC-BCCF8628C6AD}"/>
                  </a:ext>
                </a:extLst>
              </p:cNvPr>
              <p:cNvSpPr/>
              <p:nvPr/>
            </p:nvSpPr>
            <p:spPr>
              <a:xfrm>
                <a:off x="4044835"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9" name="Freeform: Shape 308">
                <a:extLst>
                  <a:ext uri="{FF2B5EF4-FFF2-40B4-BE49-F238E27FC236}">
                    <a16:creationId xmlns:a16="http://schemas.microsoft.com/office/drawing/2014/main" id="{41BE4CFE-2B6E-42FF-9D2E-18384E684760}"/>
                  </a:ext>
                </a:extLst>
              </p:cNvPr>
              <p:cNvSpPr/>
              <p:nvPr/>
            </p:nvSpPr>
            <p:spPr>
              <a:xfrm>
                <a:off x="4155312"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0" name="Freeform: Shape 309">
                <a:extLst>
                  <a:ext uri="{FF2B5EF4-FFF2-40B4-BE49-F238E27FC236}">
                    <a16:creationId xmlns:a16="http://schemas.microsoft.com/office/drawing/2014/main" id="{9501F4AD-BF29-4D00-8D85-CE685662C90D}"/>
                  </a:ext>
                </a:extLst>
              </p:cNvPr>
              <p:cNvSpPr/>
              <p:nvPr/>
            </p:nvSpPr>
            <p:spPr>
              <a:xfrm>
                <a:off x="4265788"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1" name="Freeform: Shape 310">
                <a:extLst>
                  <a:ext uri="{FF2B5EF4-FFF2-40B4-BE49-F238E27FC236}">
                    <a16:creationId xmlns:a16="http://schemas.microsoft.com/office/drawing/2014/main" id="{AC69389E-1558-4E20-BE11-0BF9E1B6E11B}"/>
                  </a:ext>
                </a:extLst>
              </p:cNvPr>
              <p:cNvSpPr/>
              <p:nvPr/>
            </p:nvSpPr>
            <p:spPr>
              <a:xfrm>
                <a:off x="4376269" y="1588825"/>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2" name="Freeform: Shape 311">
                <a:extLst>
                  <a:ext uri="{FF2B5EF4-FFF2-40B4-BE49-F238E27FC236}">
                    <a16:creationId xmlns:a16="http://schemas.microsoft.com/office/drawing/2014/main" id="{0E39763E-CFC8-4062-BC9D-BFF5395E5EE9}"/>
                  </a:ext>
                </a:extLst>
              </p:cNvPr>
              <p:cNvSpPr/>
              <p:nvPr/>
            </p:nvSpPr>
            <p:spPr>
              <a:xfrm>
                <a:off x="4486763" y="158882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3" name="Freeform: Shape 312">
                <a:extLst>
                  <a:ext uri="{FF2B5EF4-FFF2-40B4-BE49-F238E27FC236}">
                    <a16:creationId xmlns:a16="http://schemas.microsoft.com/office/drawing/2014/main" id="{E8BF17B7-85B6-4B3A-AF41-C7B8FBDEF2C3}"/>
                  </a:ext>
                </a:extLst>
              </p:cNvPr>
              <p:cNvSpPr/>
              <p:nvPr/>
            </p:nvSpPr>
            <p:spPr>
              <a:xfrm>
                <a:off x="3408827" y="14515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4" name="Freeform: Shape 313">
                <a:extLst>
                  <a:ext uri="{FF2B5EF4-FFF2-40B4-BE49-F238E27FC236}">
                    <a16:creationId xmlns:a16="http://schemas.microsoft.com/office/drawing/2014/main" id="{DABE67B2-8F5D-48F5-98E6-E8F1E9A0D4A6}"/>
                  </a:ext>
                </a:extLst>
              </p:cNvPr>
              <p:cNvSpPr/>
              <p:nvPr/>
            </p:nvSpPr>
            <p:spPr>
              <a:xfrm>
                <a:off x="3408869" y="138127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5" name="Freeform: Shape 314">
                <a:extLst>
                  <a:ext uri="{FF2B5EF4-FFF2-40B4-BE49-F238E27FC236}">
                    <a16:creationId xmlns:a16="http://schemas.microsoft.com/office/drawing/2014/main" id="{575953D6-7C62-4E9E-90E1-5CA11AB17C80}"/>
                  </a:ext>
                </a:extLst>
              </p:cNvPr>
              <p:cNvSpPr/>
              <p:nvPr/>
            </p:nvSpPr>
            <p:spPr>
              <a:xfrm>
                <a:off x="3408785" y="13107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316" name="Straight Connector 315">
                <a:extLst>
                  <a:ext uri="{FF2B5EF4-FFF2-40B4-BE49-F238E27FC236}">
                    <a16:creationId xmlns:a16="http://schemas.microsoft.com/office/drawing/2014/main" id="{47BBD25B-8837-48EB-A414-D03FA45A4084}"/>
                  </a:ext>
                </a:extLst>
              </p:cNvPr>
              <p:cNvCxnSpPr/>
              <p:nvPr/>
            </p:nvCxnSpPr>
            <p:spPr>
              <a:xfrm flipV="1">
                <a:off x="3515614" y="1379285"/>
                <a:ext cx="180015" cy="142518"/>
              </a:xfrm>
              <a:prstGeom prst="line">
                <a:avLst/>
              </a:prstGeom>
              <a:noFill/>
              <a:ln w="15875" cap="flat" cmpd="sng" algn="ctr">
                <a:solidFill>
                  <a:schemeClr val="tx1"/>
                </a:solidFill>
                <a:prstDash val="solid"/>
                <a:headEnd type="none"/>
                <a:tailEnd type="none"/>
              </a:ln>
              <a:effectLst/>
            </p:spPr>
          </p:cxnSp>
          <p:cxnSp>
            <p:nvCxnSpPr>
              <p:cNvPr id="317" name="Straight Connector 316">
                <a:extLst>
                  <a:ext uri="{FF2B5EF4-FFF2-40B4-BE49-F238E27FC236}">
                    <a16:creationId xmlns:a16="http://schemas.microsoft.com/office/drawing/2014/main" id="{72350976-F47D-4BC1-BA89-908062DE3F7B}"/>
                  </a:ext>
                </a:extLst>
              </p:cNvPr>
              <p:cNvCxnSpPr>
                <a:cxnSpLocks/>
              </p:cNvCxnSpPr>
              <p:nvPr/>
            </p:nvCxnSpPr>
            <p:spPr>
              <a:xfrm>
                <a:off x="3684607" y="1377405"/>
                <a:ext cx="109103" cy="126835"/>
              </a:xfrm>
              <a:prstGeom prst="line">
                <a:avLst/>
              </a:prstGeom>
              <a:noFill/>
              <a:ln w="15875" cap="flat" cmpd="sng" algn="ctr">
                <a:solidFill>
                  <a:schemeClr val="tx1"/>
                </a:solidFill>
                <a:prstDash val="solid"/>
                <a:headEnd type="none"/>
                <a:tailEnd type="none"/>
              </a:ln>
              <a:effectLst/>
            </p:spPr>
          </p:cxnSp>
          <p:cxnSp>
            <p:nvCxnSpPr>
              <p:cNvPr id="318" name="Straight Connector 317">
                <a:extLst>
                  <a:ext uri="{FF2B5EF4-FFF2-40B4-BE49-F238E27FC236}">
                    <a16:creationId xmlns:a16="http://schemas.microsoft.com/office/drawing/2014/main" id="{A17771BA-24AC-4CE4-81FA-51DC9C59ECB8}"/>
                  </a:ext>
                </a:extLst>
              </p:cNvPr>
              <p:cNvCxnSpPr>
                <a:cxnSpLocks/>
              </p:cNvCxnSpPr>
              <p:nvPr/>
            </p:nvCxnSpPr>
            <p:spPr>
              <a:xfrm flipV="1">
                <a:off x="3786606" y="1460673"/>
                <a:ext cx="50798" cy="36218"/>
              </a:xfrm>
              <a:prstGeom prst="line">
                <a:avLst/>
              </a:prstGeom>
              <a:noFill/>
              <a:ln w="15875" cap="flat" cmpd="sng" algn="ctr">
                <a:solidFill>
                  <a:schemeClr val="tx1"/>
                </a:solidFill>
                <a:prstDash val="solid"/>
                <a:headEnd type="none"/>
                <a:tailEnd type="none"/>
              </a:ln>
              <a:effectLst/>
            </p:spPr>
          </p:cxnSp>
          <p:cxnSp>
            <p:nvCxnSpPr>
              <p:cNvPr id="319" name="Straight Connector 318">
                <a:extLst>
                  <a:ext uri="{FF2B5EF4-FFF2-40B4-BE49-F238E27FC236}">
                    <a16:creationId xmlns:a16="http://schemas.microsoft.com/office/drawing/2014/main" id="{46A27665-AEF3-4BAB-AB6F-F6E085DDEC0A}"/>
                  </a:ext>
                </a:extLst>
              </p:cNvPr>
              <p:cNvCxnSpPr>
                <a:cxnSpLocks/>
              </p:cNvCxnSpPr>
              <p:nvPr/>
            </p:nvCxnSpPr>
            <p:spPr>
              <a:xfrm flipH="1" flipV="1">
                <a:off x="3827228" y="1460548"/>
                <a:ext cx="65638" cy="80007"/>
              </a:xfrm>
              <a:prstGeom prst="line">
                <a:avLst/>
              </a:prstGeom>
              <a:noFill/>
              <a:ln w="15875" cap="flat" cmpd="sng" algn="ctr">
                <a:solidFill>
                  <a:schemeClr val="tx1"/>
                </a:solidFill>
                <a:prstDash val="solid"/>
                <a:headEnd type="none"/>
                <a:tailEnd type="none"/>
              </a:ln>
              <a:effectLst/>
            </p:spPr>
          </p:cxnSp>
          <p:cxnSp>
            <p:nvCxnSpPr>
              <p:cNvPr id="320" name="Straight Connector 319">
                <a:extLst>
                  <a:ext uri="{FF2B5EF4-FFF2-40B4-BE49-F238E27FC236}">
                    <a16:creationId xmlns:a16="http://schemas.microsoft.com/office/drawing/2014/main" id="{5A808B30-1658-464A-8B0F-25E872F97998}"/>
                  </a:ext>
                </a:extLst>
              </p:cNvPr>
              <p:cNvCxnSpPr/>
              <p:nvPr/>
            </p:nvCxnSpPr>
            <p:spPr>
              <a:xfrm flipV="1">
                <a:off x="3882788" y="1392749"/>
                <a:ext cx="180015" cy="142518"/>
              </a:xfrm>
              <a:prstGeom prst="line">
                <a:avLst/>
              </a:prstGeom>
              <a:noFill/>
              <a:ln w="15875" cap="flat" cmpd="sng" algn="ctr">
                <a:solidFill>
                  <a:schemeClr val="tx1"/>
                </a:solidFill>
                <a:prstDash val="solid"/>
                <a:headEnd type="none"/>
                <a:tailEnd type="none"/>
              </a:ln>
              <a:effectLst/>
            </p:spPr>
          </p:cxnSp>
          <p:cxnSp>
            <p:nvCxnSpPr>
              <p:cNvPr id="321" name="Straight Connector 320">
                <a:extLst>
                  <a:ext uri="{FF2B5EF4-FFF2-40B4-BE49-F238E27FC236}">
                    <a16:creationId xmlns:a16="http://schemas.microsoft.com/office/drawing/2014/main" id="{F964757B-9FDA-4906-B2D3-7623A1464C91}"/>
                  </a:ext>
                </a:extLst>
              </p:cNvPr>
              <p:cNvCxnSpPr>
                <a:cxnSpLocks/>
              </p:cNvCxnSpPr>
              <p:nvPr/>
            </p:nvCxnSpPr>
            <p:spPr>
              <a:xfrm flipH="1" flipV="1">
                <a:off x="4056050" y="1392461"/>
                <a:ext cx="65638" cy="80007"/>
              </a:xfrm>
              <a:prstGeom prst="line">
                <a:avLst/>
              </a:prstGeom>
              <a:noFill/>
              <a:ln w="15875" cap="flat" cmpd="sng" algn="ctr">
                <a:solidFill>
                  <a:schemeClr val="tx1"/>
                </a:solidFill>
                <a:prstDash val="solid"/>
                <a:headEnd type="none"/>
                <a:tailEnd type="none"/>
              </a:ln>
              <a:effectLst/>
            </p:spPr>
          </p:cxnSp>
          <p:cxnSp>
            <p:nvCxnSpPr>
              <p:cNvPr id="322" name="Straight Connector 321">
                <a:extLst>
                  <a:ext uri="{FF2B5EF4-FFF2-40B4-BE49-F238E27FC236}">
                    <a16:creationId xmlns:a16="http://schemas.microsoft.com/office/drawing/2014/main" id="{EF1E22F7-8F74-4B97-98D4-CC276A10FC26}"/>
                  </a:ext>
                </a:extLst>
              </p:cNvPr>
              <p:cNvCxnSpPr>
                <a:cxnSpLocks/>
              </p:cNvCxnSpPr>
              <p:nvPr/>
            </p:nvCxnSpPr>
            <p:spPr>
              <a:xfrm flipV="1">
                <a:off x="4111109" y="1432435"/>
                <a:ext cx="50798" cy="36218"/>
              </a:xfrm>
              <a:prstGeom prst="line">
                <a:avLst/>
              </a:prstGeom>
              <a:noFill/>
              <a:ln w="15875" cap="flat" cmpd="sng" algn="ctr">
                <a:solidFill>
                  <a:schemeClr val="tx1"/>
                </a:solidFill>
                <a:prstDash val="solid"/>
                <a:headEnd type="none"/>
                <a:tailEnd type="none"/>
              </a:ln>
              <a:effectLst/>
            </p:spPr>
          </p:cxnSp>
          <p:cxnSp>
            <p:nvCxnSpPr>
              <p:cNvPr id="323" name="Straight Connector 322">
                <a:extLst>
                  <a:ext uri="{FF2B5EF4-FFF2-40B4-BE49-F238E27FC236}">
                    <a16:creationId xmlns:a16="http://schemas.microsoft.com/office/drawing/2014/main" id="{219B1187-FA02-49EE-A1C5-B87FF5602DEA}"/>
                  </a:ext>
                </a:extLst>
              </p:cNvPr>
              <p:cNvCxnSpPr>
                <a:cxnSpLocks/>
              </p:cNvCxnSpPr>
              <p:nvPr/>
            </p:nvCxnSpPr>
            <p:spPr>
              <a:xfrm>
                <a:off x="4150946" y="1432865"/>
                <a:ext cx="109103" cy="126835"/>
              </a:xfrm>
              <a:prstGeom prst="line">
                <a:avLst/>
              </a:prstGeom>
              <a:noFill/>
              <a:ln w="15875" cap="flat" cmpd="sng" algn="ctr">
                <a:solidFill>
                  <a:schemeClr val="tx1"/>
                </a:solidFill>
                <a:prstDash val="solid"/>
                <a:headEnd type="none"/>
                <a:tailEnd type="none"/>
              </a:ln>
              <a:effectLst/>
            </p:spPr>
          </p:cxnSp>
          <p:cxnSp>
            <p:nvCxnSpPr>
              <p:cNvPr id="324" name="Straight Connector 323">
                <a:extLst>
                  <a:ext uri="{FF2B5EF4-FFF2-40B4-BE49-F238E27FC236}">
                    <a16:creationId xmlns:a16="http://schemas.microsoft.com/office/drawing/2014/main" id="{1FBEE5E0-C764-4630-A4F1-A2595E7B9FC6}"/>
                  </a:ext>
                </a:extLst>
              </p:cNvPr>
              <p:cNvCxnSpPr>
                <a:cxnSpLocks/>
              </p:cNvCxnSpPr>
              <p:nvPr/>
            </p:nvCxnSpPr>
            <p:spPr>
              <a:xfrm flipV="1">
                <a:off x="4252782" y="1370963"/>
                <a:ext cx="302954" cy="185996"/>
              </a:xfrm>
              <a:prstGeom prst="line">
                <a:avLst/>
              </a:prstGeom>
              <a:noFill/>
              <a:ln w="15875" cap="flat" cmpd="sng" algn="ctr">
                <a:solidFill>
                  <a:schemeClr val="tx1"/>
                </a:solidFill>
                <a:prstDash val="solid"/>
                <a:headEnd type="none"/>
                <a:tailEnd type="none"/>
              </a:ln>
              <a:effectLst/>
            </p:spPr>
          </p:cxnSp>
          <p:cxnSp>
            <p:nvCxnSpPr>
              <p:cNvPr id="325" name="Straight Connector 324">
                <a:extLst>
                  <a:ext uri="{FF2B5EF4-FFF2-40B4-BE49-F238E27FC236}">
                    <a16:creationId xmlns:a16="http://schemas.microsoft.com/office/drawing/2014/main" id="{7CE44127-1A65-4367-B3FC-05580E6439EA}"/>
                  </a:ext>
                </a:extLst>
              </p:cNvPr>
              <p:cNvCxnSpPr>
                <a:cxnSpLocks/>
              </p:cNvCxnSpPr>
              <p:nvPr/>
            </p:nvCxnSpPr>
            <p:spPr>
              <a:xfrm>
                <a:off x="3529268" y="1832272"/>
                <a:ext cx="124669" cy="0"/>
              </a:xfrm>
              <a:prstGeom prst="line">
                <a:avLst/>
              </a:prstGeom>
              <a:noFill/>
              <a:ln w="15875" cap="flat" cmpd="sng" algn="ctr">
                <a:solidFill>
                  <a:schemeClr val="tx1"/>
                </a:solidFill>
                <a:prstDash val="solid"/>
                <a:headEnd type="none"/>
                <a:tailEnd type="none"/>
              </a:ln>
              <a:effectLst/>
            </p:spPr>
          </p:cxnSp>
          <p:cxnSp>
            <p:nvCxnSpPr>
              <p:cNvPr id="326" name="Straight Connector 325">
                <a:extLst>
                  <a:ext uri="{FF2B5EF4-FFF2-40B4-BE49-F238E27FC236}">
                    <a16:creationId xmlns:a16="http://schemas.microsoft.com/office/drawing/2014/main" id="{6417B1F5-C7B7-44D9-9230-E542F2191A35}"/>
                  </a:ext>
                </a:extLst>
              </p:cNvPr>
              <p:cNvCxnSpPr>
                <a:cxnSpLocks/>
              </p:cNvCxnSpPr>
              <p:nvPr/>
            </p:nvCxnSpPr>
            <p:spPr>
              <a:xfrm>
                <a:off x="3529268" y="1933514"/>
                <a:ext cx="244028" cy="0"/>
              </a:xfrm>
              <a:prstGeom prst="line">
                <a:avLst/>
              </a:prstGeom>
              <a:noFill/>
              <a:ln w="15875" cap="flat" cmpd="sng" algn="ctr">
                <a:solidFill>
                  <a:schemeClr val="tx1"/>
                </a:solidFill>
                <a:prstDash val="solid"/>
                <a:headEnd type="none"/>
                <a:tailEnd type="none"/>
              </a:ln>
              <a:effectLst/>
            </p:spPr>
          </p:cxnSp>
          <p:cxnSp>
            <p:nvCxnSpPr>
              <p:cNvPr id="327" name="Straight Connector 326">
                <a:extLst>
                  <a:ext uri="{FF2B5EF4-FFF2-40B4-BE49-F238E27FC236}">
                    <a16:creationId xmlns:a16="http://schemas.microsoft.com/office/drawing/2014/main" id="{CCDFC7F0-716B-4F49-8A1C-C4A6791E8415}"/>
                  </a:ext>
                </a:extLst>
              </p:cNvPr>
              <p:cNvCxnSpPr>
                <a:cxnSpLocks/>
              </p:cNvCxnSpPr>
              <p:nvPr/>
            </p:nvCxnSpPr>
            <p:spPr>
              <a:xfrm>
                <a:off x="3790777" y="1933514"/>
                <a:ext cx="146037" cy="0"/>
              </a:xfrm>
              <a:prstGeom prst="line">
                <a:avLst/>
              </a:prstGeom>
              <a:noFill/>
              <a:ln w="15875" cap="flat" cmpd="sng" algn="ctr">
                <a:solidFill>
                  <a:schemeClr val="tx1"/>
                </a:solidFill>
                <a:prstDash val="solid"/>
                <a:headEnd type="none"/>
                <a:tailEnd type="none"/>
              </a:ln>
              <a:effectLst/>
            </p:spPr>
          </p:cxnSp>
          <p:cxnSp>
            <p:nvCxnSpPr>
              <p:cNvPr id="328" name="Straight Connector 327">
                <a:extLst>
                  <a:ext uri="{FF2B5EF4-FFF2-40B4-BE49-F238E27FC236}">
                    <a16:creationId xmlns:a16="http://schemas.microsoft.com/office/drawing/2014/main" id="{233C18C3-2C0F-42B3-873A-C1144D2AF9D6}"/>
                  </a:ext>
                </a:extLst>
              </p:cNvPr>
              <p:cNvCxnSpPr>
                <a:cxnSpLocks/>
              </p:cNvCxnSpPr>
              <p:nvPr/>
            </p:nvCxnSpPr>
            <p:spPr>
              <a:xfrm>
                <a:off x="3529268" y="2008720"/>
                <a:ext cx="358301" cy="0"/>
              </a:xfrm>
              <a:prstGeom prst="line">
                <a:avLst/>
              </a:prstGeom>
              <a:noFill/>
              <a:ln w="15875" cap="flat" cmpd="sng" algn="ctr">
                <a:solidFill>
                  <a:schemeClr val="tx1"/>
                </a:solidFill>
                <a:prstDash val="solid"/>
                <a:headEnd type="none"/>
                <a:tailEnd type="none"/>
              </a:ln>
              <a:effectLst/>
            </p:spPr>
          </p:cxnSp>
          <p:cxnSp>
            <p:nvCxnSpPr>
              <p:cNvPr id="329" name="Straight Connector 328">
                <a:extLst>
                  <a:ext uri="{FF2B5EF4-FFF2-40B4-BE49-F238E27FC236}">
                    <a16:creationId xmlns:a16="http://schemas.microsoft.com/office/drawing/2014/main" id="{A849D542-E5AC-49BF-B40F-19153E2720AF}"/>
                  </a:ext>
                </a:extLst>
              </p:cNvPr>
              <p:cNvCxnSpPr>
                <a:cxnSpLocks/>
              </p:cNvCxnSpPr>
              <p:nvPr/>
            </p:nvCxnSpPr>
            <p:spPr>
              <a:xfrm>
                <a:off x="3967535" y="2008720"/>
                <a:ext cx="146037" cy="0"/>
              </a:xfrm>
              <a:prstGeom prst="line">
                <a:avLst/>
              </a:prstGeom>
              <a:noFill/>
              <a:ln w="15875" cap="flat" cmpd="sng" algn="ctr">
                <a:solidFill>
                  <a:schemeClr val="tx1"/>
                </a:solidFill>
                <a:prstDash val="solid"/>
                <a:headEnd type="none"/>
                <a:tailEnd type="none"/>
              </a:ln>
              <a:effectLst/>
            </p:spPr>
          </p:cxnSp>
          <p:cxnSp>
            <p:nvCxnSpPr>
              <p:cNvPr id="330" name="Straight Connector 329">
                <a:extLst>
                  <a:ext uri="{FF2B5EF4-FFF2-40B4-BE49-F238E27FC236}">
                    <a16:creationId xmlns:a16="http://schemas.microsoft.com/office/drawing/2014/main" id="{08DD4F5F-E6D2-4BBB-B84F-A369016F713B}"/>
                  </a:ext>
                </a:extLst>
              </p:cNvPr>
              <p:cNvCxnSpPr>
                <a:cxnSpLocks/>
              </p:cNvCxnSpPr>
              <p:nvPr/>
            </p:nvCxnSpPr>
            <p:spPr>
              <a:xfrm>
                <a:off x="3529268" y="2109962"/>
                <a:ext cx="147736" cy="0"/>
              </a:xfrm>
              <a:prstGeom prst="line">
                <a:avLst/>
              </a:prstGeom>
              <a:noFill/>
              <a:ln w="15875" cap="flat" cmpd="sng" algn="ctr">
                <a:solidFill>
                  <a:schemeClr val="tx1"/>
                </a:solidFill>
                <a:prstDash val="solid"/>
                <a:headEnd type="none"/>
                <a:tailEnd type="none"/>
              </a:ln>
              <a:effectLst/>
            </p:spPr>
          </p:cxnSp>
          <p:cxnSp>
            <p:nvCxnSpPr>
              <p:cNvPr id="331" name="Straight Connector 330">
                <a:extLst>
                  <a:ext uri="{FF2B5EF4-FFF2-40B4-BE49-F238E27FC236}">
                    <a16:creationId xmlns:a16="http://schemas.microsoft.com/office/drawing/2014/main" id="{9C6A9690-CE6B-4D49-8422-5BC3D485FA79}"/>
                  </a:ext>
                </a:extLst>
              </p:cNvPr>
              <p:cNvCxnSpPr>
                <a:cxnSpLocks/>
              </p:cNvCxnSpPr>
              <p:nvPr/>
            </p:nvCxnSpPr>
            <p:spPr>
              <a:xfrm>
                <a:off x="3693985" y="2109962"/>
                <a:ext cx="350041" cy="0"/>
              </a:xfrm>
              <a:prstGeom prst="line">
                <a:avLst/>
              </a:prstGeom>
              <a:noFill/>
              <a:ln w="15875" cap="flat" cmpd="sng" algn="ctr">
                <a:solidFill>
                  <a:schemeClr val="tx1"/>
                </a:solidFill>
                <a:prstDash val="solid"/>
                <a:headEnd type="none"/>
                <a:tailEnd type="none"/>
              </a:ln>
              <a:effectLst/>
            </p:spPr>
          </p:cxnSp>
          <p:cxnSp>
            <p:nvCxnSpPr>
              <p:cNvPr id="332" name="Straight Connector 331">
                <a:extLst>
                  <a:ext uri="{FF2B5EF4-FFF2-40B4-BE49-F238E27FC236}">
                    <a16:creationId xmlns:a16="http://schemas.microsoft.com/office/drawing/2014/main" id="{D329F929-066D-4972-A134-015CE0D70855}"/>
                  </a:ext>
                </a:extLst>
              </p:cNvPr>
              <p:cNvCxnSpPr>
                <a:cxnSpLocks/>
              </p:cNvCxnSpPr>
              <p:nvPr/>
            </p:nvCxnSpPr>
            <p:spPr>
              <a:xfrm flipV="1">
                <a:off x="3529268" y="2381870"/>
                <a:ext cx="244028" cy="0"/>
              </a:xfrm>
              <a:prstGeom prst="line">
                <a:avLst/>
              </a:prstGeom>
              <a:noFill/>
              <a:ln w="15875" cap="flat" cmpd="sng" algn="ctr">
                <a:solidFill>
                  <a:schemeClr val="tx1"/>
                </a:solidFill>
                <a:prstDash val="solid"/>
                <a:headEnd type="none"/>
                <a:tailEnd type="none"/>
              </a:ln>
              <a:effectLst/>
            </p:spPr>
          </p:cxnSp>
          <p:cxnSp>
            <p:nvCxnSpPr>
              <p:cNvPr id="333" name="Straight Connector 332">
                <a:extLst>
                  <a:ext uri="{FF2B5EF4-FFF2-40B4-BE49-F238E27FC236}">
                    <a16:creationId xmlns:a16="http://schemas.microsoft.com/office/drawing/2014/main" id="{270E1A90-77BA-4AE8-B3AE-A9FDE268BCC4}"/>
                  </a:ext>
                </a:extLst>
              </p:cNvPr>
              <p:cNvCxnSpPr>
                <a:cxnSpLocks/>
              </p:cNvCxnSpPr>
              <p:nvPr/>
            </p:nvCxnSpPr>
            <p:spPr>
              <a:xfrm flipV="1">
                <a:off x="3790777" y="2381870"/>
                <a:ext cx="146037" cy="0"/>
              </a:xfrm>
              <a:prstGeom prst="line">
                <a:avLst/>
              </a:prstGeom>
              <a:noFill/>
              <a:ln w="15875" cap="flat" cmpd="sng" algn="ctr">
                <a:solidFill>
                  <a:schemeClr val="tx1"/>
                </a:solidFill>
                <a:prstDash val="solid"/>
                <a:headEnd type="none"/>
                <a:tailEnd type="none"/>
              </a:ln>
              <a:effectLst/>
            </p:spPr>
          </p:cxnSp>
          <p:cxnSp>
            <p:nvCxnSpPr>
              <p:cNvPr id="334" name="Straight Connector 333">
                <a:extLst>
                  <a:ext uri="{FF2B5EF4-FFF2-40B4-BE49-F238E27FC236}">
                    <a16:creationId xmlns:a16="http://schemas.microsoft.com/office/drawing/2014/main" id="{CDEE33E9-3EA8-42C8-A5E8-7C161362C4F9}"/>
                  </a:ext>
                </a:extLst>
              </p:cNvPr>
              <p:cNvCxnSpPr>
                <a:cxnSpLocks/>
              </p:cNvCxnSpPr>
              <p:nvPr/>
            </p:nvCxnSpPr>
            <p:spPr>
              <a:xfrm flipV="1">
                <a:off x="3529268" y="2306661"/>
                <a:ext cx="358301" cy="0"/>
              </a:xfrm>
              <a:prstGeom prst="line">
                <a:avLst/>
              </a:prstGeom>
              <a:noFill/>
              <a:ln w="15875" cap="flat" cmpd="sng" algn="ctr">
                <a:solidFill>
                  <a:schemeClr val="tx1"/>
                </a:solidFill>
                <a:prstDash val="solid"/>
                <a:headEnd type="none"/>
                <a:tailEnd type="none"/>
              </a:ln>
              <a:effectLst/>
            </p:spPr>
          </p:cxnSp>
          <p:cxnSp>
            <p:nvCxnSpPr>
              <p:cNvPr id="335" name="Straight Connector 334">
                <a:extLst>
                  <a:ext uri="{FF2B5EF4-FFF2-40B4-BE49-F238E27FC236}">
                    <a16:creationId xmlns:a16="http://schemas.microsoft.com/office/drawing/2014/main" id="{7E319F2E-E0F9-4ECB-B376-9151D675D1E4}"/>
                  </a:ext>
                </a:extLst>
              </p:cNvPr>
              <p:cNvCxnSpPr>
                <a:cxnSpLocks/>
              </p:cNvCxnSpPr>
              <p:nvPr/>
            </p:nvCxnSpPr>
            <p:spPr>
              <a:xfrm flipV="1">
                <a:off x="3940881" y="2306661"/>
                <a:ext cx="146037" cy="0"/>
              </a:xfrm>
              <a:prstGeom prst="line">
                <a:avLst/>
              </a:prstGeom>
              <a:noFill/>
              <a:ln w="15875" cap="flat" cmpd="sng" algn="ctr">
                <a:solidFill>
                  <a:schemeClr val="tx1"/>
                </a:solidFill>
                <a:prstDash val="solid"/>
                <a:headEnd type="none"/>
                <a:tailEnd type="none"/>
              </a:ln>
              <a:effectLst/>
            </p:spPr>
          </p:cxnSp>
          <p:cxnSp>
            <p:nvCxnSpPr>
              <p:cNvPr id="336" name="Straight Connector 335">
                <a:extLst>
                  <a:ext uri="{FF2B5EF4-FFF2-40B4-BE49-F238E27FC236}">
                    <a16:creationId xmlns:a16="http://schemas.microsoft.com/office/drawing/2014/main" id="{127E4D87-8F5F-490C-8A85-45859C67481C}"/>
                  </a:ext>
                </a:extLst>
              </p:cNvPr>
              <p:cNvCxnSpPr>
                <a:cxnSpLocks/>
              </p:cNvCxnSpPr>
              <p:nvPr/>
            </p:nvCxnSpPr>
            <p:spPr>
              <a:xfrm flipV="1">
                <a:off x="3626549" y="2205419"/>
                <a:ext cx="147736" cy="0"/>
              </a:xfrm>
              <a:prstGeom prst="line">
                <a:avLst/>
              </a:prstGeom>
              <a:noFill/>
              <a:ln w="15875" cap="flat" cmpd="sng" algn="ctr">
                <a:solidFill>
                  <a:schemeClr val="tx1"/>
                </a:solidFill>
                <a:prstDash val="solid"/>
                <a:headEnd type="none"/>
                <a:tailEnd type="none"/>
              </a:ln>
              <a:effectLst/>
            </p:spPr>
          </p:cxnSp>
          <p:cxnSp>
            <p:nvCxnSpPr>
              <p:cNvPr id="337" name="Straight Connector 336">
                <a:extLst>
                  <a:ext uri="{FF2B5EF4-FFF2-40B4-BE49-F238E27FC236}">
                    <a16:creationId xmlns:a16="http://schemas.microsoft.com/office/drawing/2014/main" id="{96589EAC-56AF-49DC-A9FA-C8E693CF326E}"/>
                  </a:ext>
                </a:extLst>
              </p:cNvPr>
              <p:cNvCxnSpPr>
                <a:cxnSpLocks/>
              </p:cNvCxnSpPr>
              <p:nvPr/>
            </p:nvCxnSpPr>
            <p:spPr>
              <a:xfrm flipV="1">
                <a:off x="3811590" y="2205419"/>
                <a:ext cx="350041" cy="0"/>
              </a:xfrm>
              <a:prstGeom prst="line">
                <a:avLst/>
              </a:prstGeom>
              <a:noFill/>
              <a:ln w="15875" cap="flat" cmpd="sng" algn="ctr">
                <a:solidFill>
                  <a:schemeClr val="tx1"/>
                </a:solidFill>
                <a:prstDash val="solid"/>
                <a:headEnd type="none"/>
                <a:tailEnd type="none"/>
              </a:ln>
              <a:effectLst/>
            </p:spPr>
          </p:cxnSp>
          <p:cxnSp>
            <p:nvCxnSpPr>
              <p:cNvPr id="338" name="Straight Connector 337">
                <a:extLst>
                  <a:ext uri="{FF2B5EF4-FFF2-40B4-BE49-F238E27FC236}">
                    <a16:creationId xmlns:a16="http://schemas.microsoft.com/office/drawing/2014/main" id="{6E5AFA41-B947-4A63-89B6-5BE8BBA30B95}"/>
                  </a:ext>
                </a:extLst>
              </p:cNvPr>
              <p:cNvCxnSpPr>
                <a:cxnSpLocks/>
              </p:cNvCxnSpPr>
              <p:nvPr/>
            </p:nvCxnSpPr>
            <p:spPr>
              <a:xfrm>
                <a:off x="4101001" y="2109962"/>
                <a:ext cx="350041" cy="0"/>
              </a:xfrm>
              <a:prstGeom prst="line">
                <a:avLst/>
              </a:prstGeom>
              <a:noFill/>
              <a:ln w="15875" cap="flat" cmpd="sng" algn="ctr">
                <a:solidFill>
                  <a:schemeClr val="tx1"/>
                </a:solidFill>
                <a:prstDash val="solid"/>
                <a:headEnd type="none"/>
                <a:tailEnd type="none"/>
              </a:ln>
              <a:effectLst/>
            </p:spPr>
          </p:cxnSp>
          <p:cxnSp>
            <p:nvCxnSpPr>
              <p:cNvPr id="339" name="Straight Connector 338">
                <a:extLst>
                  <a:ext uri="{FF2B5EF4-FFF2-40B4-BE49-F238E27FC236}">
                    <a16:creationId xmlns:a16="http://schemas.microsoft.com/office/drawing/2014/main" id="{171A23A4-71E6-448A-A3A5-5A60D6A4AC3E}"/>
                  </a:ext>
                </a:extLst>
              </p:cNvPr>
              <p:cNvCxnSpPr>
                <a:cxnSpLocks/>
              </p:cNvCxnSpPr>
              <p:nvPr/>
            </p:nvCxnSpPr>
            <p:spPr>
              <a:xfrm flipV="1">
                <a:off x="4132010" y="2306661"/>
                <a:ext cx="146037" cy="0"/>
              </a:xfrm>
              <a:prstGeom prst="line">
                <a:avLst/>
              </a:prstGeom>
              <a:noFill/>
              <a:ln w="15875" cap="flat" cmpd="sng" algn="ctr">
                <a:solidFill>
                  <a:schemeClr val="tx1"/>
                </a:solidFill>
                <a:prstDash val="solid"/>
                <a:headEnd type="none"/>
                <a:tailEnd type="none"/>
              </a:ln>
              <a:effectLst/>
            </p:spPr>
          </p:cxnSp>
          <p:cxnSp>
            <p:nvCxnSpPr>
              <p:cNvPr id="340" name="Straight Connector 339">
                <a:extLst>
                  <a:ext uri="{FF2B5EF4-FFF2-40B4-BE49-F238E27FC236}">
                    <a16:creationId xmlns:a16="http://schemas.microsoft.com/office/drawing/2014/main" id="{0EA747C3-DF2F-4814-B465-A3A434FDEBC8}"/>
                  </a:ext>
                </a:extLst>
              </p:cNvPr>
              <p:cNvCxnSpPr>
                <a:cxnSpLocks/>
              </p:cNvCxnSpPr>
              <p:nvPr/>
            </p:nvCxnSpPr>
            <p:spPr>
              <a:xfrm flipV="1">
                <a:off x="4320577" y="2306661"/>
                <a:ext cx="146037" cy="0"/>
              </a:xfrm>
              <a:prstGeom prst="line">
                <a:avLst/>
              </a:prstGeom>
              <a:noFill/>
              <a:ln w="15875" cap="flat" cmpd="sng" algn="ctr">
                <a:solidFill>
                  <a:schemeClr val="tx1"/>
                </a:solidFill>
                <a:prstDash val="solid"/>
                <a:headEnd type="none"/>
                <a:tailEnd type="none"/>
              </a:ln>
              <a:effectLst/>
            </p:spPr>
          </p:cxnSp>
          <p:cxnSp>
            <p:nvCxnSpPr>
              <p:cNvPr id="341" name="Straight Connector 340">
                <a:extLst>
                  <a:ext uri="{FF2B5EF4-FFF2-40B4-BE49-F238E27FC236}">
                    <a16:creationId xmlns:a16="http://schemas.microsoft.com/office/drawing/2014/main" id="{EAFC0396-FA71-4F05-92C7-5A7C1F95093A}"/>
                  </a:ext>
                </a:extLst>
              </p:cNvPr>
              <p:cNvCxnSpPr>
                <a:cxnSpLocks/>
              </p:cNvCxnSpPr>
              <p:nvPr/>
            </p:nvCxnSpPr>
            <p:spPr>
              <a:xfrm>
                <a:off x="4179763" y="1933514"/>
                <a:ext cx="146037" cy="0"/>
              </a:xfrm>
              <a:prstGeom prst="line">
                <a:avLst/>
              </a:prstGeom>
              <a:noFill/>
              <a:ln w="15875" cap="flat" cmpd="sng" algn="ctr">
                <a:solidFill>
                  <a:schemeClr val="tx1"/>
                </a:solidFill>
                <a:prstDash val="solid"/>
                <a:headEnd type="none"/>
                <a:tailEnd type="none"/>
              </a:ln>
              <a:effectLst/>
            </p:spPr>
          </p:cxnSp>
          <p:cxnSp>
            <p:nvCxnSpPr>
              <p:cNvPr id="342" name="Straight Connector 341">
                <a:extLst>
                  <a:ext uri="{FF2B5EF4-FFF2-40B4-BE49-F238E27FC236}">
                    <a16:creationId xmlns:a16="http://schemas.microsoft.com/office/drawing/2014/main" id="{0F754335-9993-414A-8B3C-2BEAA4178BF5}"/>
                  </a:ext>
                </a:extLst>
              </p:cNvPr>
              <p:cNvCxnSpPr>
                <a:cxnSpLocks/>
              </p:cNvCxnSpPr>
              <p:nvPr/>
            </p:nvCxnSpPr>
            <p:spPr>
              <a:xfrm>
                <a:off x="4199235" y="2008720"/>
                <a:ext cx="267379" cy="0"/>
              </a:xfrm>
              <a:prstGeom prst="line">
                <a:avLst/>
              </a:prstGeom>
              <a:noFill/>
              <a:ln w="15875" cap="flat" cmpd="sng" algn="ctr">
                <a:solidFill>
                  <a:schemeClr val="tx1"/>
                </a:solidFill>
                <a:prstDash val="solid"/>
                <a:headEnd type="none"/>
                <a:tailEnd type="none"/>
              </a:ln>
              <a:effectLst/>
            </p:spPr>
          </p:cxnSp>
        </p:grpSp>
      </p:grpSp>
      <p:sp>
        <p:nvSpPr>
          <p:cNvPr id="283" name="Rectangle: Rounded Corners 282">
            <a:extLst>
              <a:ext uri="{FF2B5EF4-FFF2-40B4-BE49-F238E27FC236}">
                <a16:creationId xmlns:a16="http://schemas.microsoft.com/office/drawing/2014/main" id="{BADE8695-86E0-492B-98E9-56DB626D9426}"/>
              </a:ext>
            </a:extLst>
          </p:cNvPr>
          <p:cNvSpPr/>
          <p:nvPr/>
        </p:nvSpPr>
        <p:spPr bwMode="auto">
          <a:xfrm>
            <a:off x="7817615" y="3104245"/>
            <a:ext cx="2456562" cy="1081749"/>
          </a:xfrm>
          <a:prstGeom prst="roundRect">
            <a:avLst/>
          </a:prstGeom>
          <a:noFill/>
          <a:ln w="1905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0" numCol="1" spcCol="0" rtlCol="0" fromWordArt="0" anchor="b" anchorCtr="0" forceAA="0" compatLnSpc="1">
            <a:prstTxWarp prst="textNoShape">
              <a:avLst/>
            </a:prstTxWarp>
            <a:noAutofit/>
          </a:bodyPr>
          <a:lstStyle/>
          <a:p>
            <a:pPr algn="ctr" defTabSz="932472" fontAlgn="base">
              <a:spcBef>
                <a:spcPct val="0"/>
              </a:spcBef>
              <a:spcAft>
                <a:spcPct val="0"/>
              </a:spcAft>
              <a:defRPr/>
            </a:pPr>
            <a:r>
              <a:rPr lang="en-IN" sz="1200" dirty="0">
                <a:solidFill>
                  <a:schemeClr val="tx2"/>
                </a:solidFill>
                <a:latin typeface="Segoe UI Semibold" panose="020B0702040204020203" pitchFamily="34" charset="0"/>
                <a:cs typeface="Segoe UI Semibold" panose="020B0702040204020203" pitchFamily="34" charset="0"/>
              </a:rPr>
              <a:t>Scale out clusters</a:t>
            </a:r>
          </a:p>
        </p:txBody>
      </p:sp>
      <p:grpSp>
        <p:nvGrpSpPr>
          <p:cNvPr id="10" name="Group 9">
            <a:extLst>
              <a:ext uri="{FF2B5EF4-FFF2-40B4-BE49-F238E27FC236}">
                <a16:creationId xmlns:a16="http://schemas.microsoft.com/office/drawing/2014/main" id="{CEADBB8C-4B7E-42DF-B62F-7DAE0A90EA97}"/>
              </a:ext>
            </a:extLst>
          </p:cNvPr>
          <p:cNvGrpSpPr/>
          <p:nvPr/>
        </p:nvGrpSpPr>
        <p:grpSpPr>
          <a:xfrm>
            <a:off x="7424901" y="2783920"/>
            <a:ext cx="777240" cy="777240"/>
            <a:chOff x="7109561" y="2565400"/>
            <a:chExt cx="777240" cy="777240"/>
          </a:xfrm>
        </p:grpSpPr>
        <p:sp>
          <p:nvSpPr>
            <p:cNvPr id="447" name="Oval 446">
              <a:extLst>
                <a:ext uri="{FF2B5EF4-FFF2-40B4-BE49-F238E27FC236}">
                  <a16:creationId xmlns:a16="http://schemas.microsoft.com/office/drawing/2014/main" id="{21A23F1D-ACE6-4DCD-BD44-7ACD8A40DB68}"/>
                </a:ext>
              </a:extLst>
            </p:cNvPr>
            <p:cNvSpPr/>
            <p:nvPr/>
          </p:nvSpPr>
          <p:spPr bwMode="auto">
            <a:xfrm>
              <a:off x="7109561" y="2565400"/>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448" name="TextBox 447">
              <a:extLst>
                <a:ext uri="{FF2B5EF4-FFF2-40B4-BE49-F238E27FC236}">
                  <a16:creationId xmlns:a16="http://schemas.microsoft.com/office/drawing/2014/main" id="{81E0D108-A06E-4609-A7B7-2F863C651E23}"/>
                </a:ext>
              </a:extLst>
            </p:cNvPr>
            <p:cNvSpPr txBox="1"/>
            <p:nvPr/>
          </p:nvSpPr>
          <p:spPr>
            <a:xfrm>
              <a:off x="7304218" y="3116301"/>
              <a:ext cx="387927" cy="12311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Batch AI</a:t>
              </a:r>
            </a:p>
          </p:txBody>
        </p:sp>
      </p:grpSp>
      <p:grpSp>
        <p:nvGrpSpPr>
          <p:cNvPr id="470" name="Group 469">
            <a:extLst>
              <a:ext uri="{FF2B5EF4-FFF2-40B4-BE49-F238E27FC236}">
                <a16:creationId xmlns:a16="http://schemas.microsoft.com/office/drawing/2014/main" id="{75B26131-FB49-4D1D-BFE8-05B3CDCFD66D}"/>
              </a:ext>
            </a:extLst>
          </p:cNvPr>
          <p:cNvGrpSpPr/>
          <p:nvPr/>
        </p:nvGrpSpPr>
        <p:grpSpPr>
          <a:xfrm>
            <a:off x="8631099" y="3182183"/>
            <a:ext cx="829595" cy="757953"/>
            <a:chOff x="4903652" y="4265116"/>
            <a:chExt cx="1320766" cy="1206708"/>
          </a:xfrm>
        </p:grpSpPr>
        <p:grpSp>
          <p:nvGrpSpPr>
            <p:cNvPr id="471" name="Group 470">
              <a:extLst>
                <a:ext uri="{FF2B5EF4-FFF2-40B4-BE49-F238E27FC236}">
                  <a16:creationId xmlns:a16="http://schemas.microsoft.com/office/drawing/2014/main" id="{707FDB4A-D74B-41D1-891A-DB3219D3F278}"/>
                </a:ext>
              </a:extLst>
            </p:cNvPr>
            <p:cNvGrpSpPr/>
            <p:nvPr/>
          </p:nvGrpSpPr>
          <p:grpSpPr>
            <a:xfrm>
              <a:off x="5391150" y="4603436"/>
              <a:ext cx="833268" cy="868388"/>
              <a:chOff x="4199491" y="3361552"/>
              <a:chExt cx="2024927" cy="2110272"/>
            </a:xfrm>
          </p:grpSpPr>
          <p:grpSp>
            <p:nvGrpSpPr>
              <p:cNvPr id="488" name="Group 487">
                <a:extLst>
                  <a:ext uri="{FF2B5EF4-FFF2-40B4-BE49-F238E27FC236}">
                    <a16:creationId xmlns:a16="http://schemas.microsoft.com/office/drawing/2014/main" id="{9E76EA1A-ABDC-4725-B702-3C8E8E284699}"/>
                  </a:ext>
                </a:extLst>
              </p:cNvPr>
              <p:cNvGrpSpPr/>
              <p:nvPr/>
            </p:nvGrpSpPr>
            <p:grpSpPr>
              <a:xfrm>
                <a:off x="4199491" y="3361552"/>
                <a:ext cx="2024927" cy="2110272"/>
                <a:chOff x="2862096" y="5372526"/>
                <a:chExt cx="556717" cy="580181"/>
              </a:xfrm>
            </p:grpSpPr>
            <p:sp>
              <p:nvSpPr>
                <p:cNvPr id="496" name="Freeform: Shape 495">
                  <a:extLst>
                    <a:ext uri="{FF2B5EF4-FFF2-40B4-BE49-F238E27FC236}">
                      <a16:creationId xmlns:a16="http://schemas.microsoft.com/office/drawing/2014/main" id="{595C38C0-E244-4377-9938-C9B0BF5DD08E}"/>
                    </a:ext>
                  </a:extLst>
                </p:cNvPr>
                <p:cNvSpPr/>
                <p:nvPr/>
              </p:nvSpPr>
              <p:spPr>
                <a:xfrm>
                  <a:off x="3037019" y="5571642"/>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97" name="Freeform: Shape 496">
                  <a:extLst>
                    <a:ext uri="{FF2B5EF4-FFF2-40B4-BE49-F238E27FC236}">
                      <a16:creationId xmlns:a16="http://schemas.microsoft.com/office/drawing/2014/main" id="{A9AE667B-0074-4938-95E3-B9ECCB6928A4}"/>
                    </a:ext>
                  </a:extLst>
                </p:cNvPr>
                <p:cNvSpPr/>
                <p:nvPr/>
              </p:nvSpPr>
              <p:spPr>
                <a:xfrm>
                  <a:off x="3212008" y="5473741"/>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568 h 361758"/>
                    <a:gd name="connsiteX4" fmla="*/ 313245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568"/>
                      </a:lnTo>
                      <a:lnTo>
                        <a:pt x="313245"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98" name="Freeform: Shape 497">
                  <a:extLst>
                    <a:ext uri="{FF2B5EF4-FFF2-40B4-BE49-F238E27FC236}">
                      <a16:creationId xmlns:a16="http://schemas.microsoft.com/office/drawing/2014/main" id="{209FEC48-0D24-48B6-BF05-8B457EAF2B0E}"/>
                    </a:ext>
                  </a:extLst>
                </p:cNvPr>
                <p:cNvSpPr/>
                <p:nvPr/>
              </p:nvSpPr>
              <p:spPr>
                <a:xfrm>
                  <a:off x="2862096" y="5473741"/>
                  <a:ext cx="206805" cy="179629"/>
                </a:xfrm>
                <a:custGeom>
                  <a:avLst/>
                  <a:gdLst>
                    <a:gd name="connsiteX0" fmla="*/ 313111 w 416489"/>
                    <a:gd name="connsiteY0" fmla="*/ 210 h 361758"/>
                    <a:gd name="connsiteX1" fmla="*/ 104466 w 416489"/>
                    <a:gd name="connsiteY1" fmla="*/ 210 h 361758"/>
                    <a:gd name="connsiteX2" fmla="*/ 210 w 416489"/>
                    <a:gd name="connsiteY2" fmla="*/ 180956 h 361758"/>
                    <a:gd name="connsiteX3" fmla="*/ 104466 w 416489"/>
                    <a:gd name="connsiteY3" fmla="*/ 361568 h 361758"/>
                    <a:gd name="connsiteX4" fmla="*/ 313111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111" y="210"/>
                      </a:moveTo>
                      <a:lnTo>
                        <a:pt x="104466" y="210"/>
                      </a:lnTo>
                      <a:lnTo>
                        <a:pt x="210" y="180956"/>
                      </a:lnTo>
                      <a:lnTo>
                        <a:pt x="104466" y="361568"/>
                      </a:lnTo>
                      <a:lnTo>
                        <a:pt x="313111"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99" name="Freeform: Shape 498">
                  <a:extLst>
                    <a:ext uri="{FF2B5EF4-FFF2-40B4-BE49-F238E27FC236}">
                      <a16:creationId xmlns:a16="http://schemas.microsoft.com/office/drawing/2014/main" id="{BCCEEA1C-6E62-49E2-A167-155891B9E8AC}"/>
                    </a:ext>
                  </a:extLst>
                </p:cNvPr>
                <p:cNvSpPr/>
                <p:nvPr/>
              </p:nvSpPr>
              <p:spPr>
                <a:xfrm>
                  <a:off x="3212008"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00" name="Freeform: Shape 499">
                  <a:extLst>
                    <a:ext uri="{FF2B5EF4-FFF2-40B4-BE49-F238E27FC236}">
                      <a16:creationId xmlns:a16="http://schemas.microsoft.com/office/drawing/2014/main" id="{B245F51E-8635-4E28-8C74-2F54D5A6C3B0}"/>
                    </a:ext>
                  </a:extLst>
                </p:cNvPr>
                <p:cNvSpPr/>
                <p:nvPr/>
              </p:nvSpPr>
              <p:spPr>
                <a:xfrm>
                  <a:off x="2863157"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01" name="Freeform: Shape 500">
                  <a:extLst>
                    <a:ext uri="{FF2B5EF4-FFF2-40B4-BE49-F238E27FC236}">
                      <a16:creationId xmlns:a16="http://schemas.microsoft.com/office/drawing/2014/main" id="{58D3AC85-DD3A-42F1-B886-1E9E918E8279}"/>
                    </a:ext>
                  </a:extLst>
                </p:cNvPr>
                <p:cNvSpPr/>
                <p:nvPr/>
              </p:nvSpPr>
              <p:spPr>
                <a:xfrm>
                  <a:off x="3038146" y="5773078"/>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02" name="Freeform: Shape 501">
                  <a:extLst>
                    <a:ext uri="{FF2B5EF4-FFF2-40B4-BE49-F238E27FC236}">
                      <a16:creationId xmlns:a16="http://schemas.microsoft.com/office/drawing/2014/main" id="{87F6ED88-4702-47EC-BCDA-E0307D23136B}"/>
                    </a:ext>
                  </a:extLst>
                </p:cNvPr>
                <p:cNvSpPr/>
                <p:nvPr/>
              </p:nvSpPr>
              <p:spPr>
                <a:xfrm>
                  <a:off x="3038146" y="5372526"/>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489" name="Oval 488">
                <a:extLst>
                  <a:ext uri="{FF2B5EF4-FFF2-40B4-BE49-F238E27FC236}">
                    <a16:creationId xmlns:a16="http://schemas.microsoft.com/office/drawing/2014/main" id="{397368DF-5691-466A-B37C-A15FABDB79CA}"/>
                  </a:ext>
                </a:extLst>
              </p:cNvPr>
              <p:cNvSpPr/>
              <p:nvPr/>
            </p:nvSpPr>
            <p:spPr bwMode="auto">
              <a:xfrm>
                <a:off x="5154128" y="436149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0" name="Oval 489">
                <a:extLst>
                  <a:ext uri="{FF2B5EF4-FFF2-40B4-BE49-F238E27FC236}">
                    <a16:creationId xmlns:a16="http://schemas.microsoft.com/office/drawing/2014/main" id="{9A27C382-E2D4-4CED-ADC9-D64829610BAD}"/>
                  </a:ext>
                </a:extLst>
              </p:cNvPr>
              <p:cNvSpPr/>
              <p:nvPr/>
            </p:nvSpPr>
            <p:spPr bwMode="auto">
              <a:xfrm>
                <a:off x="5782652"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1" name="Oval 490">
                <a:extLst>
                  <a:ext uri="{FF2B5EF4-FFF2-40B4-BE49-F238E27FC236}">
                    <a16:creationId xmlns:a16="http://schemas.microsoft.com/office/drawing/2014/main" id="{211ED865-F5FB-436B-B9F3-0131FF146516}"/>
                  </a:ext>
                </a:extLst>
              </p:cNvPr>
              <p:cNvSpPr/>
              <p:nvPr/>
            </p:nvSpPr>
            <p:spPr bwMode="auto">
              <a:xfrm>
                <a:off x="5154128" y="3622567"/>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2" name="Oval 491">
                <a:extLst>
                  <a:ext uri="{FF2B5EF4-FFF2-40B4-BE49-F238E27FC236}">
                    <a16:creationId xmlns:a16="http://schemas.microsoft.com/office/drawing/2014/main" id="{33604AF2-EFFB-4001-AA92-AB10A5FDA604}"/>
                  </a:ext>
                </a:extLst>
              </p:cNvPr>
              <p:cNvSpPr/>
              <p:nvPr/>
            </p:nvSpPr>
            <p:spPr bwMode="auto">
              <a:xfrm>
                <a:off x="5156601" y="5079481"/>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3" name="Oval 492">
                <a:extLst>
                  <a:ext uri="{FF2B5EF4-FFF2-40B4-BE49-F238E27FC236}">
                    <a16:creationId xmlns:a16="http://schemas.microsoft.com/office/drawing/2014/main" id="{C8FED273-106A-43E8-B913-80F44263EA73}"/>
                  </a:ext>
                </a:extLst>
              </p:cNvPr>
              <p:cNvSpPr/>
              <p:nvPr/>
            </p:nvSpPr>
            <p:spPr bwMode="auto">
              <a:xfrm>
                <a:off x="4509929" y="4715485"/>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4" name="Oval 493">
                <a:extLst>
                  <a:ext uri="{FF2B5EF4-FFF2-40B4-BE49-F238E27FC236}">
                    <a16:creationId xmlns:a16="http://schemas.microsoft.com/office/drawing/2014/main" id="{68A2583A-CF72-4FF3-8361-9DA4E84E65B0}"/>
                  </a:ext>
                </a:extLst>
              </p:cNvPr>
              <p:cNvSpPr/>
              <p:nvPr/>
            </p:nvSpPr>
            <p:spPr bwMode="auto">
              <a:xfrm>
                <a:off x="4509929"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5" name="Oval 494">
                <a:extLst>
                  <a:ext uri="{FF2B5EF4-FFF2-40B4-BE49-F238E27FC236}">
                    <a16:creationId xmlns:a16="http://schemas.microsoft.com/office/drawing/2014/main" id="{0B75D255-39C0-44AA-8FA8-33FACA675E40}"/>
                  </a:ext>
                </a:extLst>
              </p:cNvPr>
              <p:cNvSpPr/>
              <p:nvPr/>
            </p:nvSpPr>
            <p:spPr bwMode="auto">
              <a:xfrm>
                <a:off x="5782652" y="471905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472" name="Group 471">
              <a:extLst>
                <a:ext uri="{FF2B5EF4-FFF2-40B4-BE49-F238E27FC236}">
                  <a16:creationId xmlns:a16="http://schemas.microsoft.com/office/drawing/2014/main" id="{15A933F7-9826-4679-8DF0-8BB32B232831}"/>
                </a:ext>
              </a:extLst>
            </p:cNvPr>
            <p:cNvGrpSpPr/>
            <p:nvPr/>
          </p:nvGrpSpPr>
          <p:grpSpPr>
            <a:xfrm>
              <a:off x="4903652" y="4265116"/>
              <a:ext cx="669287" cy="388899"/>
              <a:chOff x="4849610" y="4257156"/>
              <a:chExt cx="335619" cy="171805"/>
            </a:xfrm>
          </p:grpSpPr>
          <p:sp>
            <p:nvSpPr>
              <p:cNvPr id="484" name="Freeform: Shape 483">
                <a:extLst>
                  <a:ext uri="{FF2B5EF4-FFF2-40B4-BE49-F238E27FC236}">
                    <a16:creationId xmlns:a16="http://schemas.microsoft.com/office/drawing/2014/main" id="{E85749E1-D9BB-4355-9D21-A9F938290AFE}"/>
                  </a:ext>
                </a:extLst>
              </p:cNvPr>
              <p:cNvSpPr/>
              <p:nvPr/>
            </p:nvSpPr>
            <p:spPr>
              <a:xfrm>
                <a:off x="4849610" y="4257156"/>
                <a:ext cx="335619" cy="171805"/>
              </a:xfrm>
              <a:custGeom>
                <a:avLst/>
                <a:gdLst>
                  <a:gd name="connsiteX0" fmla="*/ 300745 w 326229"/>
                  <a:gd name="connsiteY0" fmla="*/ 167090 h 166998"/>
                  <a:gd name="connsiteX1" fmla="*/ 25558 w 326229"/>
                  <a:gd name="connsiteY1" fmla="*/ 167090 h 166998"/>
                  <a:gd name="connsiteX2" fmla="*/ 36 w 326229"/>
                  <a:gd name="connsiteY2" fmla="*/ 141569 h 166998"/>
                  <a:gd name="connsiteX3" fmla="*/ 36 w 326229"/>
                  <a:gd name="connsiteY3" fmla="*/ 25558 h 166998"/>
                  <a:gd name="connsiteX4" fmla="*/ 25558 w 326229"/>
                  <a:gd name="connsiteY4" fmla="*/ 36 h 166998"/>
                  <a:gd name="connsiteX5" fmla="*/ 300745 w 326229"/>
                  <a:gd name="connsiteY5" fmla="*/ 36 h 166998"/>
                  <a:gd name="connsiteX6" fmla="*/ 326266 w 326229"/>
                  <a:gd name="connsiteY6" fmla="*/ 25558 h 166998"/>
                  <a:gd name="connsiteX7" fmla="*/ 326266 w 326229"/>
                  <a:gd name="connsiteY7" fmla="*/ 141569 h 166998"/>
                  <a:gd name="connsiteX8" fmla="*/ 300745 w 326229"/>
                  <a:gd name="connsiteY8" fmla="*/ 167090 h 1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229" h="166998">
                    <a:moveTo>
                      <a:pt x="300745" y="167090"/>
                    </a:moveTo>
                    <a:lnTo>
                      <a:pt x="25558" y="167090"/>
                    </a:lnTo>
                    <a:cubicBezTo>
                      <a:pt x="11521" y="167090"/>
                      <a:pt x="36" y="155605"/>
                      <a:pt x="36" y="141569"/>
                    </a:cubicBezTo>
                    <a:lnTo>
                      <a:pt x="36" y="25558"/>
                    </a:lnTo>
                    <a:cubicBezTo>
                      <a:pt x="36" y="11521"/>
                      <a:pt x="11521" y="36"/>
                      <a:pt x="25558" y="36"/>
                    </a:cubicBezTo>
                    <a:lnTo>
                      <a:pt x="300745" y="36"/>
                    </a:lnTo>
                    <a:cubicBezTo>
                      <a:pt x="314781" y="36"/>
                      <a:pt x="326266" y="11521"/>
                      <a:pt x="326266" y="25558"/>
                    </a:cubicBezTo>
                    <a:lnTo>
                      <a:pt x="326266" y="141569"/>
                    </a:lnTo>
                    <a:cubicBezTo>
                      <a:pt x="326266" y="155605"/>
                      <a:pt x="314781" y="167090"/>
                      <a:pt x="300745" y="167090"/>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85" name="Freeform: Shape 484">
                <a:extLst>
                  <a:ext uri="{FF2B5EF4-FFF2-40B4-BE49-F238E27FC236}">
                    <a16:creationId xmlns:a16="http://schemas.microsoft.com/office/drawing/2014/main" id="{4D3BB203-2DB5-473F-B704-B1CF18A9E19D}"/>
                  </a:ext>
                </a:extLst>
              </p:cNvPr>
              <p:cNvSpPr/>
              <p:nvPr/>
            </p:nvSpPr>
            <p:spPr>
              <a:xfrm>
                <a:off x="4888389" y="4297076"/>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86" name="Freeform: Shape 485">
                <a:extLst>
                  <a:ext uri="{FF2B5EF4-FFF2-40B4-BE49-F238E27FC236}">
                    <a16:creationId xmlns:a16="http://schemas.microsoft.com/office/drawing/2014/main" id="{15ECF183-3D21-4575-B75D-DEF322D3630A}"/>
                  </a:ext>
                </a:extLst>
              </p:cNvPr>
              <p:cNvSpPr/>
              <p:nvPr/>
            </p:nvSpPr>
            <p:spPr>
              <a:xfrm>
                <a:off x="4888389" y="4342453"/>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87" name="Freeform: Shape 486">
                <a:extLst>
                  <a:ext uri="{FF2B5EF4-FFF2-40B4-BE49-F238E27FC236}">
                    <a16:creationId xmlns:a16="http://schemas.microsoft.com/office/drawing/2014/main" id="{84F5F1BA-487B-4B39-B6D4-F90FA26D9E3D}"/>
                  </a:ext>
                </a:extLst>
              </p:cNvPr>
              <p:cNvSpPr/>
              <p:nvPr/>
            </p:nvSpPr>
            <p:spPr>
              <a:xfrm>
                <a:off x="4888389" y="4387830"/>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cxnSp>
          <p:nvCxnSpPr>
            <p:cNvPr id="473" name="Connector: Elbow 472">
              <a:extLst>
                <a:ext uri="{FF2B5EF4-FFF2-40B4-BE49-F238E27FC236}">
                  <a16:creationId xmlns:a16="http://schemas.microsoft.com/office/drawing/2014/main" id="{E675322A-B2ED-486F-9BF0-A07825A42136}"/>
                </a:ext>
              </a:extLst>
            </p:cNvPr>
            <p:cNvCxnSpPr>
              <a:stCxn id="493" idx="0"/>
              <a:endCxn id="484" idx="1"/>
            </p:cNvCxnSpPr>
            <p:nvPr/>
          </p:nvCxnSpPr>
          <p:spPr>
            <a:xfrm rot="16200000" flipV="1">
              <a:off x="4997823" y="4612492"/>
              <a:ext cx="506358" cy="589832"/>
            </a:xfrm>
            <a:prstGeom prst="bentConnector4">
              <a:avLst>
                <a:gd name="adj1" fmla="val 10518"/>
                <a:gd name="adj2" fmla="val 61243"/>
              </a:avLst>
            </a:prstGeom>
            <a:noFill/>
            <a:ln w="19050" cap="flat" cmpd="sng" algn="ctr">
              <a:solidFill>
                <a:schemeClr val="tx1"/>
              </a:solidFill>
              <a:prstDash val="solid"/>
              <a:headEnd type="none"/>
              <a:tailEnd type="none"/>
            </a:ln>
            <a:effectLst/>
          </p:spPr>
        </p:cxnSp>
        <p:cxnSp>
          <p:nvCxnSpPr>
            <p:cNvPr id="474" name="Straight Connector 473">
              <a:extLst>
                <a:ext uri="{FF2B5EF4-FFF2-40B4-BE49-F238E27FC236}">
                  <a16:creationId xmlns:a16="http://schemas.microsoft.com/office/drawing/2014/main" id="{01FF1114-0816-4776-972D-8142772C810A}"/>
                </a:ext>
              </a:extLst>
            </p:cNvPr>
            <p:cNvCxnSpPr>
              <a:stCxn id="494" idx="4"/>
              <a:endCxn id="493" idx="0"/>
            </p:cNvCxnSpPr>
            <p:nvPr/>
          </p:nvCxnSpPr>
          <p:spPr>
            <a:xfrm>
              <a:off x="5545918" y="4922875"/>
              <a:ext cx="0" cy="237712"/>
            </a:xfrm>
            <a:prstGeom prst="line">
              <a:avLst/>
            </a:prstGeom>
            <a:noFill/>
            <a:ln w="19050" cap="flat" cmpd="sng" algn="ctr">
              <a:solidFill>
                <a:schemeClr val="tx1"/>
              </a:solidFill>
              <a:prstDash val="solid"/>
              <a:headEnd type="none"/>
              <a:tailEnd type="none"/>
            </a:ln>
            <a:effectLst/>
          </p:spPr>
        </p:cxnSp>
        <p:cxnSp>
          <p:nvCxnSpPr>
            <p:cNvPr id="475" name="Straight Connector 474">
              <a:extLst>
                <a:ext uri="{FF2B5EF4-FFF2-40B4-BE49-F238E27FC236}">
                  <a16:creationId xmlns:a16="http://schemas.microsoft.com/office/drawing/2014/main" id="{EEC6432E-CC9B-4894-9E74-AF8B653441C7}"/>
                </a:ext>
              </a:extLst>
            </p:cNvPr>
            <p:cNvCxnSpPr>
              <a:stCxn id="493" idx="5"/>
              <a:endCxn id="492" idx="2"/>
            </p:cNvCxnSpPr>
            <p:nvPr/>
          </p:nvCxnSpPr>
          <p:spPr>
            <a:xfrm>
              <a:off x="5565025" y="5206715"/>
              <a:ext cx="219981" cy="130679"/>
            </a:xfrm>
            <a:prstGeom prst="line">
              <a:avLst/>
            </a:prstGeom>
            <a:noFill/>
            <a:ln w="19050" cap="flat" cmpd="sng" algn="ctr">
              <a:solidFill>
                <a:schemeClr val="tx1"/>
              </a:solidFill>
              <a:prstDash val="solid"/>
              <a:headEnd type="none"/>
              <a:tailEnd type="none"/>
            </a:ln>
            <a:effectLst/>
          </p:spPr>
        </p:cxnSp>
        <p:cxnSp>
          <p:nvCxnSpPr>
            <p:cNvPr id="476" name="Straight Connector 475">
              <a:extLst>
                <a:ext uri="{FF2B5EF4-FFF2-40B4-BE49-F238E27FC236}">
                  <a16:creationId xmlns:a16="http://schemas.microsoft.com/office/drawing/2014/main" id="{6F1FB67F-8D29-4262-9C9F-54D351D1CAF3}"/>
                </a:ext>
              </a:extLst>
            </p:cNvPr>
            <p:cNvCxnSpPr>
              <a:cxnSpLocks/>
              <a:stCxn id="492" idx="6"/>
              <a:endCxn id="495" idx="3"/>
            </p:cNvCxnSpPr>
            <p:nvPr/>
          </p:nvCxnSpPr>
          <p:spPr>
            <a:xfrm flipV="1">
              <a:off x="5839048" y="5208182"/>
              <a:ext cx="211495" cy="129212"/>
            </a:xfrm>
            <a:prstGeom prst="line">
              <a:avLst/>
            </a:prstGeom>
            <a:noFill/>
            <a:ln w="19050" cap="flat" cmpd="sng" algn="ctr">
              <a:solidFill>
                <a:schemeClr val="tx1"/>
              </a:solidFill>
              <a:prstDash val="solid"/>
              <a:headEnd type="none"/>
              <a:tailEnd type="none"/>
            </a:ln>
            <a:effectLst/>
          </p:spPr>
        </p:cxnSp>
        <p:cxnSp>
          <p:nvCxnSpPr>
            <p:cNvPr id="477" name="Straight Connector 476">
              <a:extLst>
                <a:ext uri="{FF2B5EF4-FFF2-40B4-BE49-F238E27FC236}">
                  <a16:creationId xmlns:a16="http://schemas.microsoft.com/office/drawing/2014/main" id="{3D71350C-631A-4B21-B162-69D9795F4C5D}"/>
                </a:ext>
              </a:extLst>
            </p:cNvPr>
            <p:cNvCxnSpPr>
              <a:stCxn id="495" idx="0"/>
              <a:endCxn id="490" idx="4"/>
            </p:cNvCxnSpPr>
            <p:nvPr/>
          </p:nvCxnSpPr>
          <p:spPr>
            <a:xfrm flipV="1">
              <a:off x="6069650" y="4922875"/>
              <a:ext cx="0" cy="239179"/>
            </a:xfrm>
            <a:prstGeom prst="line">
              <a:avLst/>
            </a:prstGeom>
            <a:noFill/>
            <a:ln w="19050" cap="flat" cmpd="sng" algn="ctr">
              <a:solidFill>
                <a:schemeClr val="tx1"/>
              </a:solidFill>
              <a:prstDash val="solid"/>
              <a:headEnd type="none"/>
              <a:tailEnd type="none"/>
            </a:ln>
            <a:effectLst/>
          </p:spPr>
        </p:cxnSp>
        <p:cxnSp>
          <p:nvCxnSpPr>
            <p:cNvPr id="478" name="Straight Connector 477">
              <a:extLst>
                <a:ext uri="{FF2B5EF4-FFF2-40B4-BE49-F238E27FC236}">
                  <a16:creationId xmlns:a16="http://schemas.microsoft.com/office/drawing/2014/main" id="{AB35E4B0-7AE4-4287-AA58-48D8AA4D0BA0}"/>
                </a:ext>
              </a:extLst>
            </p:cNvPr>
            <p:cNvCxnSpPr>
              <a:cxnSpLocks/>
              <a:stCxn id="490" idx="1"/>
              <a:endCxn id="491" idx="5"/>
            </p:cNvCxnSpPr>
            <p:nvPr/>
          </p:nvCxnSpPr>
          <p:spPr>
            <a:xfrm flipH="1" flipV="1">
              <a:off x="5830116" y="4756973"/>
              <a:ext cx="220427" cy="119774"/>
            </a:xfrm>
            <a:prstGeom prst="line">
              <a:avLst/>
            </a:prstGeom>
            <a:noFill/>
            <a:ln w="19050" cap="flat" cmpd="sng" algn="ctr">
              <a:solidFill>
                <a:schemeClr val="tx1"/>
              </a:solidFill>
              <a:prstDash val="solid"/>
              <a:headEnd type="none"/>
              <a:tailEnd type="none"/>
            </a:ln>
            <a:effectLst/>
          </p:spPr>
        </p:cxnSp>
        <p:cxnSp>
          <p:nvCxnSpPr>
            <p:cNvPr id="479" name="Straight Connector 478">
              <a:extLst>
                <a:ext uri="{FF2B5EF4-FFF2-40B4-BE49-F238E27FC236}">
                  <a16:creationId xmlns:a16="http://schemas.microsoft.com/office/drawing/2014/main" id="{4110C096-3392-41BC-9D9C-0CC1B060C694}"/>
                </a:ext>
              </a:extLst>
            </p:cNvPr>
            <p:cNvCxnSpPr>
              <a:stCxn id="491" idx="3"/>
              <a:endCxn id="494" idx="7"/>
            </p:cNvCxnSpPr>
            <p:nvPr/>
          </p:nvCxnSpPr>
          <p:spPr>
            <a:xfrm flipH="1">
              <a:off x="5565025" y="4756973"/>
              <a:ext cx="226877" cy="119774"/>
            </a:xfrm>
            <a:prstGeom prst="line">
              <a:avLst/>
            </a:prstGeom>
            <a:noFill/>
            <a:ln w="19050" cap="flat" cmpd="sng" algn="ctr">
              <a:solidFill>
                <a:schemeClr val="tx1"/>
              </a:solidFill>
              <a:prstDash val="solid"/>
              <a:headEnd type="none"/>
              <a:tailEnd type="none"/>
            </a:ln>
            <a:effectLst/>
          </p:spPr>
        </p:cxnSp>
        <p:cxnSp>
          <p:nvCxnSpPr>
            <p:cNvPr id="480" name="Straight Connector 479">
              <a:extLst>
                <a:ext uri="{FF2B5EF4-FFF2-40B4-BE49-F238E27FC236}">
                  <a16:creationId xmlns:a16="http://schemas.microsoft.com/office/drawing/2014/main" id="{CF35C208-4DA6-484C-B8D8-AAE778BE62B2}"/>
                </a:ext>
              </a:extLst>
            </p:cNvPr>
            <p:cNvCxnSpPr>
              <a:cxnSpLocks/>
              <a:stCxn id="489" idx="5"/>
              <a:endCxn id="495" idx="1"/>
            </p:cNvCxnSpPr>
            <p:nvPr/>
          </p:nvCxnSpPr>
          <p:spPr>
            <a:xfrm>
              <a:off x="5830116" y="5061044"/>
              <a:ext cx="220427" cy="108924"/>
            </a:xfrm>
            <a:prstGeom prst="line">
              <a:avLst/>
            </a:prstGeom>
            <a:noFill/>
            <a:ln w="19050" cap="flat" cmpd="sng" algn="ctr">
              <a:solidFill>
                <a:schemeClr val="tx1"/>
              </a:solidFill>
              <a:prstDash val="solid"/>
              <a:headEnd type="none"/>
              <a:tailEnd type="none"/>
            </a:ln>
            <a:effectLst/>
          </p:spPr>
        </p:cxnSp>
        <p:cxnSp>
          <p:nvCxnSpPr>
            <p:cNvPr id="481" name="Straight Connector 480">
              <a:extLst>
                <a:ext uri="{FF2B5EF4-FFF2-40B4-BE49-F238E27FC236}">
                  <a16:creationId xmlns:a16="http://schemas.microsoft.com/office/drawing/2014/main" id="{0A751600-7DE9-482B-A046-A4F8F25BB857}"/>
                </a:ext>
              </a:extLst>
            </p:cNvPr>
            <p:cNvCxnSpPr>
              <a:stCxn id="489" idx="3"/>
              <a:endCxn id="493" idx="6"/>
            </p:cNvCxnSpPr>
            <p:nvPr/>
          </p:nvCxnSpPr>
          <p:spPr>
            <a:xfrm flipH="1">
              <a:off x="5572939" y="5061044"/>
              <a:ext cx="218963" cy="126564"/>
            </a:xfrm>
            <a:prstGeom prst="line">
              <a:avLst/>
            </a:prstGeom>
            <a:noFill/>
            <a:ln w="19050" cap="flat" cmpd="sng" algn="ctr">
              <a:solidFill>
                <a:schemeClr val="tx1"/>
              </a:solidFill>
              <a:prstDash val="solid"/>
              <a:headEnd type="none"/>
              <a:tailEnd type="none"/>
            </a:ln>
            <a:effectLst/>
          </p:spPr>
        </p:cxnSp>
        <p:cxnSp>
          <p:nvCxnSpPr>
            <p:cNvPr id="482" name="Straight Connector 481">
              <a:extLst>
                <a:ext uri="{FF2B5EF4-FFF2-40B4-BE49-F238E27FC236}">
                  <a16:creationId xmlns:a16="http://schemas.microsoft.com/office/drawing/2014/main" id="{3E2D00C8-FE4D-47AE-9E14-8A2547374DD5}"/>
                </a:ext>
              </a:extLst>
            </p:cNvPr>
            <p:cNvCxnSpPr>
              <a:stCxn id="489" idx="7"/>
              <a:endCxn id="490" idx="3"/>
            </p:cNvCxnSpPr>
            <p:nvPr/>
          </p:nvCxnSpPr>
          <p:spPr>
            <a:xfrm flipV="1">
              <a:off x="5830116" y="4914961"/>
              <a:ext cx="220427" cy="107869"/>
            </a:xfrm>
            <a:prstGeom prst="line">
              <a:avLst/>
            </a:prstGeom>
            <a:noFill/>
            <a:ln w="19050" cap="flat" cmpd="sng" algn="ctr">
              <a:solidFill>
                <a:schemeClr val="tx1"/>
              </a:solidFill>
              <a:prstDash val="solid"/>
              <a:headEnd type="none"/>
              <a:tailEnd type="none"/>
            </a:ln>
            <a:effectLst/>
          </p:spPr>
        </p:cxnSp>
        <p:cxnSp>
          <p:nvCxnSpPr>
            <p:cNvPr id="483" name="Straight Connector 482">
              <a:extLst>
                <a:ext uri="{FF2B5EF4-FFF2-40B4-BE49-F238E27FC236}">
                  <a16:creationId xmlns:a16="http://schemas.microsoft.com/office/drawing/2014/main" id="{321F26C2-05D2-4EC7-8E92-1B5B7E4FAD22}"/>
                </a:ext>
              </a:extLst>
            </p:cNvPr>
            <p:cNvCxnSpPr>
              <a:stCxn id="489" idx="1"/>
              <a:endCxn id="494" idx="5"/>
            </p:cNvCxnSpPr>
            <p:nvPr/>
          </p:nvCxnSpPr>
          <p:spPr>
            <a:xfrm flipH="1" flipV="1">
              <a:off x="5565025" y="4914961"/>
              <a:ext cx="226877" cy="107869"/>
            </a:xfrm>
            <a:prstGeom prst="line">
              <a:avLst/>
            </a:prstGeom>
            <a:noFill/>
            <a:ln w="19050" cap="flat" cmpd="sng" algn="ctr">
              <a:solidFill>
                <a:schemeClr val="tx1"/>
              </a:solidFill>
              <a:prstDash val="solid"/>
              <a:headEnd type="none"/>
              <a:tailEnd type="none"/>
            </a:ln>
            <a:effectLst/>
          </p:spPr>
        </p:cxnSp>
      </p:grpSp>
      <p:grpSp>
        <p:nvGrpSpPr>
          <p:cNvPr id="23" name="Group 22">
            <a:extLst>
              <a:ext uri="{FF2B5EF4-FFF2-40B4-BE49-F238E27FC236}">
                <a16:creationId xmlns:a16="http://schemas.microsoft.com/office/drawing/2014/main" id="{A13873EE-8A14-4A4B-9AB3-DD4447350212}"/>
              </a:ext>
            </a:extLst>
          </p:cNvPr>
          <p:cNvGrpSpPr/>
          <p:nvPr/>
        </p:nvGrpSpPr>
        <p:grpSpPr>
          <a:xfrm>
            <a:off x="2380091" y="1496153"/>
            <a:ext cx="509795" cy="509795"/>
            <a:chOff x="2269811" y="1193914"/>
            <a:chExt cx="509795" cy="509795"/>
          </a:xfrm>
        </p:grpSpPr>
        <p:sp>
          <p:nvSpPr>
            <p:cNvPr id="522" name="Oval 521">
              <a:extLst>
                <a:ext uri="{FF2B5EF4-FFF2-40B4-BE49-F238E27FC236}">
                  <a16:creationId xmlns:a16="http://schemas.microsoft.com/office/drawing/2014/main" id="{FE5D9523-336F-4B6D-A492-962AEE7A352D}"/>
                </a:ext>
              </a:extLst>
            </p:cNvPr>
            <p:cNvSpPr/>
            <p:nvPr/>
          </p:nvSpPr>
          <p:spPr bwMode="auto">
            <a:xfrm>
              <a:off x="2269811" y="1193914"/>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9" name="Group 18">
              <a:extLst>
                <a:ext uri="{FF2B5EF4-FFF2-40B4-BE49-F238E27FC236}">
                  <a16:creationId xmlns:a16="http://schemas.microsoft.com/office/drawing/2014/main" id="{67A672F6-4649-4A0E-B6EF-74B9956FCB88}"/>
                </a:ext>
              </a:extLst>
            </p:cNvPr>
            <p:cNvGrpSpPr/>
            <p:nvPr/>
          </p:nvGrpSpPr>
          <p:grpSpPr>
            <a:xfrm>
              <a:off x="2391941" y="1235538"/>
              <a:ext cx="265534" cy="404563"/>
              <a:chOff x="3590085" y="-2807421"/>
              <a:chExt cx="265534" cy="404563"/>
            </a:xfrm>
          </p:grpSpPr>
          <p:sp>
            <p:nvSpPr>
              <p:cNvPr id="200" name="TextBox 199">
                <a:extLst>
                  <a:ext uri="{FF2B5EF4-FFF2-40B4-BE49-F238E27FC236}">
                    <a16:creationId xmlns:a16="http://schemas.microsoft.com/office/drawing/2014/main" id="{C1534FDD-269A-4E00-8F74-8F8AA5E0D968}"/>
                  </a:ext>
                </a:extLst>
              </p:cNvPr>
              <p:cNvSpPr txBox="1"/>
              <p:nvPr/>
            </p:nvSpPr>
            <p:spPr>
              <a:xfrm>
                <a:off x="3631479" y="-2479802"/>
                <a:ext cx="182743" cy="76944"/>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Caffe2</a:t>
                </a:r>
              </a:p>
            </p:txBody>
          </p:sp>
          <p:pic>
            <p:nvPicPr>
              <p:cNvPr id="204" name="Picture 4" descr="Image result for Caffe2 Logo Png">
                <a:extLst>
                  <a:ext uri="{FF2B5EF4-FFF2-40B4-BE49-F238E27FC236}">
                    <a16:creationId xmlns:a16="http://schemas.microsoft.com/office/drawing/2014/main" id="{C48F9390-67D4-4684-9AB9-589FC4E003B0}"/>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590085" y="-2807421"/>
                <a:ext cx="265534" cy="3058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35" name="Group 534">
            <a:extLst>
              <a:ext uri="{FF2B5EF4-FFF2-40B4-BE49-F238E27FC236}">
                <a16:creationId xmlns:a16="http://schemas.microsoft.com/office/drawing/2014/main" id="{ED549EE0-7A52-450F-9B11-111429A3FE4A}"/>
              </a:ext>
            </a:extLst>
          </p:cNvPr>
          <p:cNvGrpSpPr/>
          <p:nvPr/>
        </p:nvGrpSpPr>
        <p:grpSpPr>
          <a:xfrm>
            <a:off x="1917823" y="1958133"/>
            <a:ext cx="509795" cy="509795"/>
            <a:chOff x="1423522" y="1193914"/>
            <a:chExt cx="509795" cy="509795"/>
          </a:xfrm>
        </p:grpSpPr>
        <p:sp>
          <p:nvSpPr>
            <p:cNvPr id="536" name="Oval 535">
              <a:extLst>
                <a:ext uri="{FF2B5EF4-FFF2-40B4-BE49-F238E27FC236}">
                  <a16:creationId xmlns:a16="http://schemas.microsoft.com/office/drawing/2014/main" id="{7AB07A5F-315F-4A2C-8E20-0F516CCD48C8}"/>
                </a:ext>
              </a:extLst>
            </p:cNvPr>
            <p:cNvSpPr/>
            <p:nvPr/>
          </p:nvSpPr>
          <p:spPr bwMode="auto">
            <a:xfrm>
              <a:off x="1423522" y="1193914"/>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537" name="Group 536">
              <a:extLst>
                <a:ext uri="{FF2B5EF4-FFF2-40B4-BE49-F238E27FC236}">
                  <a16:creationId xmlns:a16="http://schemas.microsoft.com/office/drawing/2014/main" id="{E3BC0AB3-552F-494C-AADD-D892F4B33A95}"/>
                </a:ext>
              </a:extLst>
            </p:cNvPr>
            <p:cNvGrpSpPr/>
            <p:nvPr/>
          </p:nvGrpSpPr>
          <p:grpSpPr>
            <a:xfrm>
              <a:off x="1479647" y="1250179"/>
              <a:ext cx="397545" cy="397264"/>
              <a:chOff x="2921404" y="-2810103"/>
              <a:chExt cx="397545" cy="397264"/>
            </a:xfrm>
          </p:grpSpPr>
          <p:pic>
            <p:nvPicPr>
              <p:cNvPr id="538" name="Picture 6" descr="Image result for Cognitive toolkit Logo Png">
                <a:extLst>
                  <a:ext uri="{FF2B5EF4-FFF2-40B4-BE49-F238E27FC236}">
                    <a16:creationId xmlns:a16="http://schemas.microsoft.com/office/drawing/2014/main" id="{9D3AAF1E-98AE-4915-8BD7-9EFD3992DC80}"/>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3043615" y="-2810103"/>
                <a:ext cx="153124" cy="227220"/>
              </a:xfrm>
              <a:prstGeom prst="rect">
                <a:avLst/>
              </a:prstGeom>
              <a:noFill/>
              <a:extLst>
                <a:ext uri="{909E8E84-426E-40DD-AFC4-6F175D3DCCD1}">
                  <a14:hiddenFill xmlns:a14="http://schemas.microsoft.com/office/drawing/2010/main">
                    <a:solidFill>
                      <a:srgbClr val="FFFFFF"/>
                    </a:solidFill>
                  </a14:hiddenFill>
                </a:ext>
              </a:extLst>
            </p:spPr>
          </p:pic>
          <p:sp>
            <p:nvSpPr>
              <p:cNvPr id="539" name="TextBox 538">
                <a:extLst>
                  <a:ext uri="{FF2B5EF4-FFF2-40B4-BE49-F238E27FC236}">
                    <a16:creationId xmlns:a16="http://schemas.microsoft.com/office/drawing/2014/main" id="{5C4B564E-BB22-4BC3-8A63-369BD4C69422}"/>
                  </a:ext>
                </a:extLst>
              </p:cNvPr>
              <p:cNvSpPr txBox="1"/>
              <p:nvPr/>
            </p:nvSpPr>
            <p:spPr>
              <a:xfrm>
                <a:off x="2921404" y="-2566727"/>
                <a:ext cx="397545" cy="153888"/>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MS cognitive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500" dirty="0">
                    <a:solidFill>
                      <a:srgbClr val="505050"/>
                    </a:solidFill>
                    <a:latin typeface="Segoe UI" panose="020B0502040204020203" pitchFamily="34" charset="0"/>
                    <a:cs typeface="Segoe UI" panose="020B0502040204020203" pitchFamily="34" charset="0"/>
                  </a:rPr>
                  <a:t>t</a:t>
                </a:r>
                <a:r>
                  <a:rPr kumimoji="0" lang="en-US" sz="500" b="0" i="0" u="none" strike="noStrike" kern="0" cap="none" spc="0" normalizeH="0" baseline="0" noProof="0" dirty="0" err="1">
                    <a:ln>
                      <a:noFill/>
                    </a:ln>
                    <a:solidFill>
                      <a:srgbClr val="505050"/>
                    </a:solidFill>
                    <a:effectLst/>
                    <a:uLnTx/>
                    <a:uFillTx/>
                    <a:latin typeface="Segoe UI" panose="020B0502040204020203" pitchFamily="34" charset="0"/>
                    <a:cs typeface="Segoe UI" panose="020B0502040204020203" pitchFamily="34" charset="0"/>
                  </a:rPr>
                  <a:t>oolkit</a:t>
                </a:r>
                <a:endPar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grpSp>
        <p:nvGrpSpPr>
          <p:cNvPr id="530" name="Group 529">
            <a:extLst>
              <a:ext uri="{FF2B5EF4-FFF2-40B4-BE49-F238E27FC236}">
                <a16:creationId xmlns:a16="http://schemas.microsoft.com/office/drawing/2014/main" id="{ACB618A8-1E91-46D3-B3B3-CED1F1079972}"/>
              </a:ext>
            </a:extLst>
          </p:cNvPr>
          <p:cNvGrpSpPr/>
          <p:nvPr/>
        </p:nvGrpSpPr>
        <p:grpSpPr>
          <a:xfrm>
            <a:off x="2999757" y="1696114"/>
            <a:ext cx="509795" cy="509795"/>
            <a:chOff x="3532077" y="1193914"/>
            <a:chExt cx="509795" cy="509795"/>
          </a:xfrm>
        </p:grpSpPr>
        <p:sp>
          <p:nvSpPr>
            <p:cNvPr id="531" name="Oval 530">
              <a:extLst>
                <a:ext uri="{FF2B5EF4-FFF2-40B4-BE49-F238E27FC236}">
                  <a16:creationId xmlns:a16="http://schemas.microsoft.com/office/drawing/2014/main" id="{933F028E-AA37-4DEF-9BCC-58A480121E1A}"/>
                </a:ext>
              </a:extLst>
            </p:cNvPr>
            <p:cNvSpPr/>
            <p:nvPr/>
          </p:nvSpPr>
          <p:spPr bwMode="auto">
            <a:xfrm>
              <a:off x="3532077" y="1193914"/>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532" name="Group 531">
              <a:extLst>
                <a:ext uri="{FF2B5EF4-FFF2-40B4-BE49-F238E27FC236}">
                  <a16:creationId xmlns:a16="http://schemas.microsoft.com/office/drawing/2014/main" id="{1FC07F7C-041E-453A-9B63-D22B253B9088}"/>
                </a:ext>
              </a:extLst>
            </p:cNvPr>
            <p:cNvGrpSpPr/>
            <p:nvPr/>
          </p:nvGrpSpPr>
          <p:grpSpPr>
            <a:xfrm>
              <a:off x="3677437" y="1277910"/>
              <a:ext cx="219064" cy="321444"/>
              <a:chOff x="4014372" y="-2386698"/>
              <a:chExt cx="171907" cy="252247"/>
            </a:xfrm>
          </p:grpSpPr>
          <p:sp>
            <p:nvSpPr>
              <p:cNvPr id="533" name="TextBox 532">
                <a:extLst>
                  <a:ext uri="{FF2B5EF4-FFF2-40B4-BE49-F238E27FC236}">
                    <a16:creationId xmlns:a16="http://schemas.microsoft.com/office/drawing/2014/main" id="{E0FDD636-EE63-498F-B493-0530B2AD50C6}"/>
                  </a:ext>
                </a:extLst>
              </p:cNvPr>
              <p:cNvSpPr txBox="1"/>
              <p:nvPr/>
            </p:nvSpPr>
            <p:spPr>
              <a:xfrm>
                <a:off x="4040573" y="-2194831"/>
                <a:ext cx="119504" cy="60380"/>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Keras</a:t>
                </a:r>
              </a:p>
            </p:txBody>
          </p:sp>
          <p:pic>
            <p:nvPicPr>
              <p:cNvPr id="534" name="Picture 2" descr="Image result for Keras Logo Png">
                <a:extLst>
                  <a:ext uri="{FF2B5EF4-FFF2-40B4-BE49-F238E27FC236}">
                    <a16:creationId xmlns:a16="http://schemas.microsoft.com/office/drawing/2014/main" id="{E55E6303-BCCF-4D7E-B44A-E0E25B2770F0}"/>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4014372" y="-2386698"/>
                <a:ext cx="171907" cy="1691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25" name="Group 524">
            <a:extLst>
              <a:ext uri="{FF2B5EF4-FFF2-40B4-BE49-F238E27FC236}">
                <a16:creationId xmlns:a16="http://schemas.microsoft.com/office/drawing/2014/main" id="{A762815A-3396-4757-B81E-21654EE2700B}"/>
              </a:ext>
            </a:extLst>
          </p:cNvPr>
          <p:cNvGrpSpPr/>
          <p:nvPr/>
        </p:nvGrpSpPr>
        <p:grpSpPr>
          <a:xfrm>
            <a:off x="2124436" y="2577148"/>
            <a:ext cx="509795" cy="509795"/>
            <a:chOff x="1423522" y="1862113"/>
            <a:chExt cx="509795" cy="509795"/>
          </a:xfrm>
        </p:grpSpPr>
        <p:sp>
          <p:nvSpPr>
            <p:cNvPr id="526" name="Oval 525">
              <a:extLst>
                <a:ext uri="{FF2B5EF4-FFF2-40B4-BE49-F238E27FC236}">
                  <a16:creationId xmlns:a16="http://schemas.microsoft.com/office/drawing/2014/main" id="{89001AFD-3C5A-45C6-A8E5-F5C15DFD44B6}"/>
                </a:ext>
              </a:extLst>
            </p:cNvPr>
            <p:cNvSpPr/>
            <p:nvPr/>
          </p:nvSpPr>
          <p:spPr bwMode="auto">
            <a:xfrm>
              <a:off x="1423522" y="1862113"/>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527" name="Group 526">
              <a:extLst>
                <a:ext uri="{FF2B5EF4-FFF2-40B4-BE49-F238E27FC236}">
                  <a16:creationId xmlns:a16="http://schemas.microsoft.com/office/drawing/2014/main" id="{5FC5537B-2948-44B7-AE7A-60F1846EE18F}"/>
                </a:ext>
              </a:extLst>
            </p:cNvPr>
            <p:cNvGrpSpPr/>
            <p:nvPr/>
          </p:nvGrpSpPr>
          <p:grpSpPr>
            <a:xfrm>
              <a:off x="1517318" y="1960782"/>
              <a:ext cx="322204" cy="312457"/>
              <a:chOff x="2626997" y="-2320070"/>
              <a:chExt cx="322204" cy="312457"/>
            </a:xfrm>
          </p:grpSpPr>
          <p:sp>
            <p:nvSpPr>
              <p:cNvPr id="528" name="TextBox 527">
                <a:extLst>
                  <a:ext uri="{FF2B5EF4-FFF2-40B4-BE49-F238E27FC236}">
                    <a16:creationId xmlns:a16="http://schemas.microsoft.com/office/drawing/2014/main" id="{13DB5E95-30EE-4426-AA2E-DB84FFAC3681}"/>
                  </a:ext>
                </a:extLst>
              </p:cNvPr>
              <p:cNvSpPr txBox="1"/>
              <p:nvPr/>
            </p:nvSpPr>
            <p:spPr>
              <a:xfrm>
                <a:off x="2626997" y="-2084557"/>
                <a:ext cx="322204" cy="76944"/>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TensorFlow</a:t>
                </a:r>
              </a:p>
            </p:txBody>
          </p:sp>
          <p:pic>
            <p:nvPicPr>
              <p:cNvPr id="529" name="Picture 8" descr="Image result for tensorflow logo png">
                <a:extLst>
                  <a:ext uri="{FF2B5EF4-FFF2-40B4-BE49-F238E27FC236}">
                    <a16:creationId xmlns:a16="http://schemas.microsoft.com/office/drawing/2014/main" id="{91761D12-2568-4EA9-98D3-9EB3D2072155}"/>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694483" y="-2320070"/>
                <a:ext cx="187230" cy="20025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70" name="Rectangle 269">
            <a:extLst>
              <a:ext uri="{FF2B5EF4-FFF2-40B4-BE49-F238E27FC236}">
                <a16:creationId xmlns:a16="http://schemas.microsoft.com/office/drawing/2014/main" id="{69F857C6-D3C7-4D86-AF3B-342D8024B47D}"/>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Choose VMs for your modeling needs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Process video using GPU-based VMs</a:t>
            </a:r>
          </a:p>
        </p:txBody>
      </p:sp>
      <p:sp>
        <p:nvSpPr>
          <p:cNvPr id="271" name="Rectangle 270">
            <a:extLst>
              <a:ext uri="{FF2B5EF4-FFF2-40B4-BE49-F238E27FC236}">
                <a16:creationId xmlns:a16="http://schemas.microsoft.com/office/drawing/2014/main" id="{F5CE3847-3FDE-4AB7-AA26-73FFBEB1B2F5}"/>
              </a:ext>
            </a:extLst>
          </p:cNvPr>
          <p:cNvSpPr/>
          <p:nvPr/>
        </p:nvSpPr>
        <p:spPr bwMode="auto">
          <a:xfrm>
            <a:off x="8150035"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Run experiments in parallel</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Provision resources automatically</a:t>
            </a:r>
          </a:p>
        </p:txBody>
      </p:sp>
      <p:sp>
        <p:nvSpPr>
          <p:cNvPr id="272" name="Rectangle 271">
            <a:extLst>
              <a:ext uri="{FF2B5EF4-FFF2-40B4-BE49-F238E27FC236}">
                <a16:creationId xmlns:a16="http://schemas.microsoft.com/office/drawing/2014/main" id="{B03BE2F6-B094-4719-857A-1E019267145A}"/>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popular deep learning toolkits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Develop your language of choice</a:t>
            </a:r>
          </a:p>
        </p:txBody>
      </p:sp>
      <p:sp>
        <p:nvSpPr>
          <p:cNvPr id="273" name="Rectangle 272">
            <a:extLst>
              <a:ext uri="{FF2B5EF4-FFF2-40B4-BE49-F238E27FC236}">
                <a16:creationId xmlns:a16="http://schemas.microsoft.com/office/drawing/2014/main" id="{169D1A62-9CF4-4F40-AF8C-E2E2048EA047}"/>
              </a:ext>
            </a:extLst>
          </p:cNvPr>
          <p:cNvSpPr/>
          <p:nvPr/>
        </p:nvSpPr>
        <p:spPr bwMode="auto">
          <a:xfrm>
            <a:off x="4297823"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Scale compute </a:t>
            </a:r>
            <a:b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resources in any environment</a:t>
            </a:r>
          </a:p>
        </p:txBody>
      </p:sp>
      <p:sp>
        <p:nvSpPr>
          <p:cNvPr id="274" name="Rectangle 273">
            <a:extLst>
              <a:ext uri="{FF2B5EF4-FFF2-40B4-BE49-F238E27FC236}">
                <a16:creationId xmlns:a16="http://schemas.microsoft.com/office/drawing/2014/main" id="{28388A46-3CE9-48A7-A32A-601AF57DA210}"/>
              </a:ext>
            </a:extLst>
          </p:cNvPr>
          <p:cNvSpPr/>
          <p:nvPr/>
        </p:nvSpPr>
        <p:spPr bwMode="auto">
          <a:xfrm>
            <a:off x="8150035"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Quickly evaluate </a:t>
            </a:r>
            <a:b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and identify the right model</a:t>
            </a:r>
          </a:p>
        </p:txBody>
      </p:sp>
      <p:sp>
        <p:nvSpPr>
          <p:cNvPr id="275" name="Rectangle 274">
            <a:extLst>
              <a:ext uri="{FF2B5EF4-FFF2-40B4-BE49-F238E27FC236}">
                <a16:creationId xmlns:a16="http://schemas.microsoft.com/office/drawing/2014/main" id="{AC12C5B6-D01B-4913-A965-D8C948324B4D}"/>
              </a:ext>
            </a:extLst>
          </p:cNvPr>
          <p:cNvSpPr/>
          <p:nvPr/>
        </p:nvSpPr>
        <p:spPr bwMode="auto">
          <a:xfrm>
            <a:off x="445612"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Streamline </a:t>
            </a:r>
            <a:b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AI development efforts</a:t>
            </a:r>
          </a:p>
        </p:txBody>
      </p:sp>
      <p:sp>
        <p:nvSpPr>
          <p:cNvPr id="276" name="Oval 275">
            <a:extLst>
              <a:ext uri="{FF2B5EF4-FFF2-40B4-BE49-F238E27FC236}">
                <a16:creationId xmlns:a16="http://schemas.microsoft.com/office/drawing/2014/main" id="{C3336CC4-5036-461B-B1DD-2743514AEE4B}"/>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8" name="Oval 277">
            <a:extLst>
              <a:ext uri="{FF2B5EF4-FFF2-40B4-BE49-F238E27FC236}">
                <a16:creationId xmlns:a16="http://schemas.microsoft.com/office/drawing/2014/main" id="{D977DB47-2F8F-4104-A4A8-95BA03187A48}"/>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Oval 283">
            <a:extLst>
              <a:ext uri="{FF2B5EF4-FFF2-40B4-BE49-F238E27FC236}">
                <a16:creationId xmlns:a16="http://schemas.microsoft.com/office/drawing/2014/main" id="{1CFBC582-F3A3-42EF-B9D6-DBC1FCFB1DE8}"/>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55" name="Group 254">
            <a:extLst>
              <a:ext uri="{FF2B5EF4-FFF2-40B4-BE49-F238E27FC236}">
                <a16:creationId xmlns:a16="http://schemas.microsoft.com/office/drawing/2014/main" id="{657874B6-F52F-486F-845F-812D4F1A7012}"/>
              </a:ext>
            </a:extLst>
          </p:cNvPr>
          <p:cNvGrpSpPr/>
          <p:nvPr/>
        </p:nvGrpSpPr>
        <p:grpSpPr>
          <a:xfrm>
            <a:off x="11077874" y="4792982"/>
            <a:ext cx="463268" cy="371532"/>
            <a:chOff x="11080342" y="8763117"/>
            <a:chExt cx="566728" cy="454504"/>
          </a:xfrm>
        </p:grpSpPr>
        <p:sp>
          <p:nvSpPr>
            <p:cNvPr id="256" name="monitor_3" title="Icon of a monitor with a checkmark on the lower right corner">
              <a:extLst>
                <a:ext uri="{FF2B5EF4-FFF2-40B4-BE49-F238E27FC236}">
                  <a16:creationId xmlns:a16="http://schemas.microsoft.com/office/drawing/2014/main" id="{1973A772-9163-46E9-A259-C96301EC7FE6}"/>
                </a:ext>
              </a:extLst>
            </p:cNvPr>
            <p:cNvSpPr>
              <a:spLocks noChangeAspect="1" noEditPoints="1"/>
            </p:cNvSpPr>
            <p:nvPr/>
          </p:nvSpPr>
          <p:spPr bwMode="auto">
            <a:xfrm>
              <a:off x="11080342" y="8763117"/>
              <a:ext cx="566728" cy="454504"/>
            </a:xfrm>
            <a:custGeom>
              <a:avLst/>
              <a:gdLst>
                <a:gd name="T0" fmla="*/ 404 w 404"/>
                <a:gd name="T1" fmla="*/ 223 h 324"/>
                <a:gd name="T2" fmla="*/ 304 w 404"/>
                <a:gd name="T3" fmla="*/ 324 h 324"/>
                <a:gd name="T4" fmla="*/ 256 w 404"/>
                <a:gd name="T5" fmla="*/ 276 h 324"/>
                <a:gd name="T6" fmla="*/ 386 w 404"/>
                <a:gd name="T7" fmla="*/ 171 h 324"/>
                <a:gd name="T8" fmla="*/ 386 w 404"/>
                <a:gd name="T9" fmla="*/ 0 h 324"/>
                <a:gd name="T10" fmla="*/ 0 w 404"/>
                <a:gd name="T11" fmla="*/ 0 h 324"/>
                <a:gd name="T12" fmla="*/ 0 w 404"/>
                <a:gd name="T13" fmla="*/ 223 h 324"/>
                <a:gd name="T14" fmla="*/ 330 w 404"/>
                <a:gd name="T15" fmla="*/ 223 h 324"/>
                <a:gd name="T16" fmla="*/ 117 w 404"/>
                <a:gd name="T17" fmla="*/ 285 h 324"/>
                <a:gd name="T18" fmla="*/ 190 w 404"/>
                <a:gd name="T19" fmla="*/ 285 h 324"/>
                <a:gd name="T20" fmla="*/ 190 w 404"/>
                <a:gd name="T21" fmla="*/ 2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324">
                  <a:moveTo>
                    <a:pt x="404" y="223"/>
                  </a:moveTo>
                  <a:lnTo>
                    <a:pt x="304" y="324"/>
                  </a:lnTo>
                  <a:lnTo>
                    <a:pt x="256" y="276"/>
                  </a:lnTo>
                  <a:moveTo>
                    <a:pt x="386" y="171"/>
                  </a:moveTo>
                  <a:lnTo>
                    <a:pt x="386" y="0"/>
                  </a:lnTo>
                  <a:lnTo>
                    <a:pt x="0" y="0"/>
                  </a:lnTo>
                  <a:lnTo>
                    <a:pt x="0" y="223"/>
                  </a:lnTo>
                  <a:lnTo>
                    <a:pt x="330" y="223"/>
                  </a:lnTo>
                  <a:moveTo>
                    <a:pt x="117" y="285"/>
                  </a:moveTo>
                  <a:lnTo>
                    <a:pt x="190" y="285"/>
                  </a:lnTo>
                  <a:lnTo>
                    <a:pt x="190" y="22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57" name="Group 256">
              <a:extLst>
                <a:ext uri="{FF2B5EF4-FFF2-40B4-BE49-F238E27FC236}">
                  <a16:creationId xmlns:a16="http://schemas.microsoft.com/office/drawing/2014/main" id="{FF5E3880-3B87-4DA0-B62C-06B8699564D0}"/>
                </a:ext>
              </a:extLst>
            </p:cNvPr>
            <p:cNvGrpSpPr/>
            <p:nvPr/>
          </p:nvGrpSpPr>
          <p:grpSpPr>
            <a:xfrm rot="20695575">
              <a:off x="11232178" y="8792712"/>
              <a:ext cx="263061" cy="268670"/>
              <a:chOff x="11335696" y="3566219"/>
              <a:chExt cx="306724" cy="301514"/>
            </a:xfrm>
          </p:grpSpPr>
          <p:sp>
            <p:nvSpPr>
              <p:cNvPr id="258" name="gear_3">
                <a:extLst>
                  <a:ext uri="{FF2B5EF4-FFF2-40B4-BE49-F238E27FC236}">
                    <a16:creationId xmlns:a16="http://schemas.microsoft.com/office/drawing/2014/main" id="{D66575E8-C26D-4FA4-930B-478E91F3C350}"/>
                  </a:ext>
                </a:extLst>
              </p:cNvPr>
              <p:cNvSpPr>
                <a:spLocks noChangeAspect="1" noEditPoints="1"/>
              </p:cNvSpPr>
              <p:nvPr/>
            </p:nvSpPr>
            <p:spPr bwMode="auto">
              <a:xfrm rot="4464561">
                <a:off x="11336410" y="3565505"/>
                <a:ext cx="168418"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59" name="gear_3">
                <a:extLst>
                  <a:ext uri="{FF2B5EF4-FFF2-40B4-BE49-F238E27FC236}">
                    <a16:creationId xmlns:a16="http://schemas.microsoft.com/office/drawing/2014/main" id="{B6949A0F-22A4-4997-8226-FF7073E4D585}"/>
                  </a:ext>
                </a:extLst>
              </p:cNvPr>
              <p:cNvSpPr>
                <a:spLocks noChangeAspect="1" noEditPoints="1"/>
              </p:cNvSpPr>
              <p:nvPr/>
            </p:nvSpPr>
            <p:spPr bwMode="auto">
              <a:xfrm rot="6264561">
                <a:off x="11473288" y="3698601"/>
                <a:ext cx="168419"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grpSp>
        <p:nvGrpSpPr>
          <p:cNvPr id="260" name="Group 259">
            <a:extLst>
              <a:ext uri="{FF2B5EF4-FFF2-40B4-BE49-F238E27FC236}">
                <a16:creationId xmlns:a16="http://schemas.microsoft.com/office/drawing/2014/main" id="{3358ED62-892D-4518-80C3-629ABA260F3B}"/>
              </a:ext>
            </a:extLst>
          </p:cNvPr>
          <p:cNvGrpSpPr/>
          <p:nvPr/>
        </p:nvGrpSpPr>
        <p:grpSpPr>
          <a:xfrm>
            <a:off x="7184932" y="4854055"/>
            <a:ext cx="545256" cy="249386"/>
            <a:chOff x="7128003" y="8793457"/>
            <a:chExt cx="667026" cy="305079"/>
          </a:xfrm>
        </p:grpSpPr>
        <p:sp>
          <p:nvSpPr>
            <p:cNvPr id="261" name="arrow_7" title="Icon of a two-sided arrow">
              <a:extLst>
                <a:ext uri="{FF2B5EF4-FFF2-40B4-BE49-F238E27FC236}">
                  <a16:creationId xmlns:a16="http://schemas.microsoft.com/office/drawing/2014/main" id="{C06B3074-6FBE-4067-808C-5DB9573FA188}"/>
                </a:ext>
              </a:extLst>
            </p:cNvPr>
            <p:cNvSpPr>
              <a:spLocks noChangeAspect="1" noEditPoints="1"/>
            </p:cNvSpPr>
            <p:nvPr/>
          </p:nvSpPr>
          <p:spPr bwMode="auto">
            <a:xfrm rot="18890253">
              <a:off x="7128003" y="8836711"/>
              <a:ext cx="236466" cy="236466"/>
            </a:xfrm>
            <a:custGeom>
              <a:avLst/>
              <a:gdLst>
                <a:gd name="T0" fmla="*/ 119 w 216"/>
                <a:gd name="T1" fmla="*/ 0 h 216"/>
                <a:gd name="T2" fmla="*/ 216 w 216"/>
                <a:gd name="T3" fmla="*/ 0 h 216"/>
                <a:gd name="T4" fmla="*/ 216 w 216"/>
                <a:gd name="T5" fmla="*/ 98 h 216"/>
                <a:gd name="T6" fmla="*/ 0 w 216"/>
                <a:gd name="T7" fmla="*/ 118 h 216"/>
                <a:gd name="T8" fmla="*/ 0 w 216"/>
                <a:gd name="T9" fmla="*/ 216 h 216"/>
                <a:gd name="T10" fmla="*/ 98 w 216"/>
                <a:gd name="T11" fmla="*/ 216 h 216"/>
                <a:gd name="T12" fmla="*/ 0 w 216"/>
                <a:gd name="T13" fmla="*/ 216 h 216"/>
                <a:gd name="T14" fmla="*/ 216 w 216"/>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216">
                  <a:moveTo>
                    <a:pt x="119" y="0"/>
                  </a:moveTo>
                  <a:lnTo>
                    <a:pt x="216" y="0"/>
                  </a:lnTo>
                  <a:lnTo>
                    <a:pt x="216" y="98"/>
                  </a:lnTo>
                  <a:moveTo>
                    <a:pt x="0" y="118"/>
                  </a:moveTo>
                  <a:lnTo>
                    <a:pt x="0" y="216"/>
                  </a:lnTo>
                  <a:lnTo>
                    <a:pt x="98" y="216"/>
                  </a:lnTo>
                  <a:moveTo>
                    <a:pt x="0" y="216"/>
                  </a:moveTo>
                  <a:lnTo>
                    <a:pt x="216" y="0"/>
                  </a:lnTo>
                </a:path>
              </a:pathLst>
            </a:custGeom>
            <a:noFill/>
            <a:ln w="19050" cap="sq">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62" name="Laptop_E770" title="Icon of a laptop">
              <a:extLst>
                <a:ext uri="{FF2B5EF4-FFF2-40B4-BE49-F238E27FC236}">
                  <a16:creationId xmlns:a16="http://schemas.microsoft.com/office/drawing/2014/main" id="{F0AC0F48-1A96-4987-AC76-623A0DAEEEBF}"/>
                </a:ext>
              </a:extLst>
            </p:cNvPr>
            <p:cNvSpPr>
              <a:spLocks noChangeAspect="1" noEditPoints="1"/>
            </p:cNvSpPr>
            <p:nvPr/>
          </p:nvSpPr>
          <p:spPr bwMode="auto">
            <a:xfrm>
              <a:off x="7337829" y="87934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sp>
        <p:nvSpPr>
          <p:cNvPr id="269" name="Freeform 96" title="Icon of a gear with a wrench">
            <a:extLst>
              <a:ext uri="{FF2B5EF4-FFF2-40B4-BE49-F238E27FC236}">
                <a16:creationId xmlns:a16="http://schemas.microsoft.com/office/drawing/2014/main" id="{34514590-1F66-4E33-A9D7-4BD9E5DB526D}"/>
              </a:ext>
            </a:extLst>
          </p:cNvPr>
          <p:cNvSpPr>
            <a:spLocks noChangeAspect="1" noEditPoints="1"/>
          </p:cNvSpPr>
          <p:nvPr/>
        </p:nvSpPr>
        <p:spPr bwMode="auto">
          <a:xfrm>
            <a:off x="3372038" y="4761918"/>
            <a:ext cx="470982" cy="43366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nvGrpSpPr>
          <p:cNvPr id="264" name="Group 4">
            <a:extLst>
              <a:ext uri="{FF2B5EF4-FFF2-40B4-BE49-F238E27FC236}">
                <a16:creationId xmlns:a16="http://schemas.microsoft.com/office/drawing/2014/main" id="{14B6CFC9-8497-4EC7-AB68-0698CC1164F0}"/>
              </a:ext>
            </a:extLst>
          </p:cNvPr>
          <p:cNvGrpSpPr>
            <a:grpSpLocks noChangeAspect="1"/>
          </p:cNvGrpSpPr>
          <p:nvPr/>
        </p:nvGrpSpPr>
        <p:grpSpPr bwMode="auto">
          <a:xfrm>
            <a:off x="7626510" y="2903973"/>
            <a:ext cx="354807" cy="382467"/>
            <a:chOff x="3957" y="2298"/>
            <a:chExt cx="372" cy="401"/>
          </a:xfrm>
          <a:solidFill>
            <a:schemeClr val="tx1"/>
          </a:solidFill>
        </p:grpSpPr>
        <p:sp>
          <p:nvSpPr>
            <p:cNvPr id="265" name="Freeform 5">
              <a:extLst>
                <a:ext uri="{FF2B5EF4-FFF2-40B4-BE49-F238E27FC236}">
                  <a16:creationId xmlns:a16="http://schemas.microsoft.com/office/drawing/2014/main" id="{7C37061C-DAE3-453F-816A-9F23B24CBE73}"/>
                </a:ext>
              </a:extLst>
            </p:cNvPr>
            <p:cNvSpPr>
              <a:spLocks noEditPoints="1"/>
            </p:cNvSpPr>
            <p:nvPr/>
          </p:nvSpPr>
          <p:spPr bwMode="auto">
            <a:xfrm>
              <a:off x="3957" y="2298"/>
              <a:ext cx="372" cy="401"/>
            </a:xfrm>
            <a:custGeom>
              <a:avLst/>
              <a:gdLst>
                <a:gd name="T0" fmla="*/ 200 w 736"/>
                <a:gd name="T1" fmla="*/ 717 h 792"/>
                <a:gd name="T2" fmla="*/ 142 w 736"/>
                <a:gd name="T3" fmla="*/ 623 h 792"/>
                <a:gd name="T4" fmla="*/ 18 w 736"/>
                <a:gd name="T5" fmla="*/ 349 h 792"/>
                <a:gd name="T6" fmla="*/ 82 w 736"/>
                <a:gd name="T7" fmla="*/ 128 h 792"/>
                <a:gd name="T8" fmla="*/ 230 w 736"/>
                <a:gd name="T9" fmla="*/ 40 h 792"/>
                <a:gd name="T10" fmla="*/ 375 w 736"/>
                <a:gd name="T11" fmla="*/ 24 h 792"/>
                <a:gd name="T12" fmla="*/ 520 w 736"/>
                <a:gd name="T13" fmla="*/ 40 h 792"/>
                <a:gd name="T14" fmla="*/ 668 w 736"/>
                <a:gd name="T15" fmla="*/ 128 h 792"/>
                <a:gd name="T16" fmla="*/ 732 w 736"/>
                <a:gd name="T17" fmla="*/ 349 h 792"/>
                <a:gd name="T18" fmla="*/ 608 w 736"/>
                <a:gd name="T19" fmla="*/ 623 h 792"/>
                <a:gd name="T20" fmla="*/ 550 w 736"/>
                <a:gd name="T21" fmla="*/ 717 h 792"/>
                <a:gd name="T22" fmla="*/ 375 w 736"/>
                <a:gd name="T23" fmla="*/ 744 h 792"/>
                <a:gd name="T24" fmla="*/ 302 w 736"/>
                <a:gd name="T25" fmla="*/ 791 h 792"/>
                <a:gd name="T26" fmla="*/ 171 w 736"/>
                <a:gd name="T27" fmla="*/ 111 h 792"/>
                <a:gd name="T28" fmla="*/ 102 w 736"/>
                <a:gd name="T29" fmla="*/ 147 h 792"/>
                <a:gd name="T30" fmla="*/ 67 w 736"/>
                <a:gd name="T31" fmla="*/ 292 h 792"/>
                <a:gd name="T32" fmla="*/ 107 w 736"/>
                <a:gd name="T33" fmla="*/ 479 h 792"/>
                <a:gd name="T34" fmla="*/ 171 w 736"/>
                <a:gd name="T35" fmla="*/ 620 h 792"/>
                <a:gd name="T36" fmla="*/ 211 w 736"/>
                <a:gd name="T37" fmla="*/ 692 h 792"/>
                <a:gd name="T38" fmla="*/ 303 w 736"/>
                <a:gd name="T39" fmla="*/ 764 h 792"/>
                <a:gd name="T40" fmla="*/ 375 w 736"/>
                <a:gd name="T41" fmla="*/ 704 h 792"/>
                <a:gd name="T42" fmla="*/ 447 w 736"/>
                <a:gd name="T43" fmla="*/ 764 h 792"/>
                <a:gd name="T44" fmla="*/ 529 w 736"/>
                <a:gd name="T45" fmla="*/ 698 h 792"/>
                <a:gd name="T46" fmla="*/ 576 w 736"/>
                <a:gd name="T47" fmla="*/ 670 h 792"/>
                <a:gd name="T48" fmla="*/ 587 w 736"/>
                <a:gd name="T49" fmla="*/ 603 h 792"/>
                <a:gd name="T50" fmla="*/ 648 w 736"/>
                <a:gd name="T51" fmla="*/ 464 h 792"/>
                <a:gd name="T52" fmla="*/ 683 w 736"/>
                <a:gd name="T53" fmla="*/ 292 h 792"/>
                <a:gd name="T54" fmla="*/ 648 w 736"/>
                <a:gd name="T55" fmla="*/ 147 h 792"/>
                <a:gd name="T56" fmla="*/ 579 w 736"/>
                <a:gd name="T57" fmla="*/ 111 h 792"/>
                <a:gd name="T58" fmla="*/ 506 w 736"/>
                <a:gd name="T59" fmla="*/ 64 h 792"/>
                <a:gd name="T60" fmla="*/ 385 w 736"/>
                <a:gd name="T61" fmla="*/ 51 h 792"/>
                <a:gd name="T62" fmla="*/ 375 w 736"/>
                <a:gd name="T63" fmla="*/ 55 h 792"/>
                <a:gd name="T64" fmla="*/ 329 w 736"/>
                <a:gd name="T65" fmla="*/ 32 h 792"/>
                <a:gd name="T66" fmla="*/ 231 w 736"/>
                <a:gd name="T67" fmla="*/ 68 h 792"/>
                <a:gd name="T68" fmla="*/ 375 w 736"/>
                <a:gd name="T69" fmla="*/ 4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6" h="792">
                  <a:moveTo>
                    <a:pt x="302" y="791"/>
                  </a:moveTo>
                  <a:cubicBezTo>
                    <a:pt x="252" y="791"/>
                    <a:pt x="212" y="735"/>
                    <a:pt x="200" y="717"/>
                  </a:cubicBezTo>
                  <a:cubicBezTo>
                    <a:pt x="177" y="712"/>
                    <a:pt x="161" y="701"/>
                    <a:pt x="151" y="684"/>
                  </a:cubicBezTo>
                  <a:cubicBezTo>
                    <a:pt x="138" y="663"/>
                    <a:pt x="139" y="638"/>
                    <a:pt x="142" y="623"/>
                  </a:cubicBezTo>
                  <a:cubicBezTo>
                    <a:pt x="79" y="590"/>
                    <a:pt x="72" y="521"/>
                    <a:pt x="79" y="482"/>
                  </a:cubicBezTo>
                  <a:cubicBezTo>
                    <a:pt x="21" y="439"/>
                    <a:pt x="14" y="387"/>
                    <a:pt x="18" y="349"/>
                  </a:cubicBezTo>
                  <a:cubicBezTo>
                    <a:pt x="22" y="317"/>
                    <a:pt x="36" y="290"/>
                    <a:pt x="42" y="281"/>
                  </a:cubicBezTo>
                  <a:cubicBezTo>
                    <a:pt x="38" y="212"/>
                    <a:pt x="51" y="161"/>
                    <a:pt x="82" y="128"/>
                  </a:cubicBezTo>
                  <a:cubicBezTo>
                    <a:pt x="106" y="102"/>
                    <a:pt x="134" y="95"/>
                    <a:pt x="149" y="93"/>
                  </a:cubicBezTo>
                  <a:cubicBezTo>
                    <a:pt x="170" y="47"/>
                    <a:pt x="207" y="38"/>
                    <a:pt x="230" y="40"/>
                  </a:cubicBezTo>
                  <a:cubicBezTo>
                    <a:pt x="272" y="1"/>
                    <a:pt x="311" y="0"/>
                    <a:pt x="337" y="6"/>
                  </a:cubicBezTo>
                  <a:cubicBezTo>
                    <a:pt x="354" y="10"/>
                    <a:pt x="367" y="18"/>
                    <a:pt x="375" y="24"/>
                  </a:cubicBezTo>
                  <a:cubicBezTo>
                    <a:pt x="383" y="18"/>
                    <a:pt x="396" y="10"/>
                    <a:pt x="413" y="6"/>
                  </a:cubicBezTo>
                  <a:cubicBezTo>
                    <a:pt x="439" y="0"/>
                    <a:pt x="478" y="1"/>
                    <a:pt x="520" y="40"/>
                  </a:cubicBezTo>
                  <a:cubicBezTo>
                    <a:pt x="543" y="38"/>
                    <a:pt x="580" y="47"/>
                    <a:pt x="601" y="93"/>
                  </a:cubicBezTo>
                  <a:cubicBezTo>
                    <a:pt x="616" y="95"/>
                    <a:pt x="644" y="102"/>
                    <a:pt x="668" y="128"/>
                  </a:cubicBezTo>
                  <a:cubicBezTo>
                    <a:pt x="699" y="161"/>
                    <a:pt x="712" y="212"/>
                    <a:pt x="708" y="281"/>
                  </a:cubicBezTo>
                  <a:cubicBezTo>
                    <a:pt x="714" y="291"/>
                    <a:pt x="728" y="317"/>
                    <a:pt x="732" y="349"/>
                  </a:cubicBezTo>
                  <a:cubicBezTo>
                    <a:pt x="736" y="387"/>
                    <a:pt x="729" y="439"/>
                    <a:pt x="671" y="482"/>
                  </a:cubicBezTo>
                  <a:cubicBezTo>
                    <a:pt x="678" y="521"/>
                    <a:pt x="671" y="590"/>
                    <a:pt x="608" y="623"/>
                  </a:cubicBezTo>
                  <a:cubicBezTo>
                    <a:pt x="611" y="638"/>
                    <a:pt x="612" y="663"/>
                    <a:pt x="599" y="684"/>
                  </a:cubicBezTo>
                  <a:cubicBezTo>
                    <a:pt x="589" y="701"/>
                    <a:pt x="573" y="712"/>
                    <a:pt x="550" y="717"/>
                  </a:cubicBezTo>
                  <a:cubicBezTo>
                    <a:pt x="538" y="735"/>
                    <a:pt x="497" y="792"/>
                    <a:pt x="447" y="791"/>
                  </a:cubicBezTo>
                  <a:cubicBezTo>
                    <a:pt x="420" y="790"/>
                    <a:pt x="396" y="775"/>
                    <a:pt x="375" y="744"/>
                  </a:cubicBezTo>
                  <a:cubicBezTo>
                    <a:pt x="354" y="775"/>
                    <a:pt x="330" y="790"/>
                    <a:pt x="303" y="791"/>
                  </a:cubicBezTo>
                  <a:cubicBezTo>
                    <a:pt x="303" y="791"/>
                    <a:pt x="302" y="791"/>
                    <a:pt x="302" y="791"/>
                  </a:cubicBezTo>
                  <a:close/>
                  <a:moveTo>
                    <a:pt x="223" y="67"/>
                  </a:moveTo>
                  <a:cubicBezTo>
                    <a:pt x="210" y="67"/>
                    <a:pt x="186" y="72"/>
                    <a:pt x="171" y="111"/>
                  </a:cubicBezTo>
                  <a:cubicBezTo>
                    <a:pt x="168" y="116"/>
                    <a:pt x="163" y="119"/>
                    <a:pt x="158" y="119"/>
                  </a:cubicBezTo>
                  <a:cubicBezTo>
                    <a:pt x="157" y="119"/>
                    <a:pt x="127" y="120"/>
                    <a:pt x="102" y="147"/>
                  </a:cubicBezTo>
                  <a:cubicBezTo>
                    <a:pt x="76" y="175"/>
                    <a:pt x="65" y="221"/>
                    <a:pt x="69" y="283"/>
                  </a:cubicBezTo>
                  <a:cubicBezTo>
                    <a:pt x="70" y="286"/>
                    <a:pt x="69" y="289"/>
                    <a:pt x="67" y="292"/>
                  </a:cubicBezTo>
                  <a:cubicBezTo>
                    <a:pt x="64" y="296"/>
                    <a:pt x="0" y="396"/>
                    <a:pt x="102" y="464"/>
                  </a:cubicBezTo>
                  <a:cubicBezTo>
                    <a:pt x="106" y="467"/>
                    <a:pt x="109" y="473"/>
                    <a:pt x="107" y="479"/>
                  </a:cubicBezTo>
                  <a:cubicBezTo>
                    <a:pt x="106" y="483"/>
                    <a:pt x="86" y="570"/>
                    <a:pt x="163" y="603"/>
                  </a:cubicBezTo>
                  <a:cubicBezTo>
                    <a:pt x="170" y="606"/>
                    <a:pt x="173" y="613"/>
                    <a:pt x="171" y="620"/>
                  </a:cubicBezTo>
                  <a:cubicBezTo>
                    <a:pt x="171" y="620"/>
                    <a:pt x="161" y="650"/>
                    <a:pt x="174" y="670"/>
                  </a:cubicBezTo>
                  <a:cubicBezTo>
                    <a:pt x="181" y="682"/>
                    <a:pt x="193" y="689"/>
                    <a:pt x="211" y="692"/>
                  </a:cubicBezTo>
                  <a:cubicBezTo>
                    <a:pt x="215" y="692"/>
                    <a:pt x="219" y="695"/>
                    <a:pt x="221" y="698"/>
                  </a:cubicBezTo>
                  <a:cubicBezTo>
                    <a:pt x="231" y="717"/>
                    <a:pt x="267" y="764"/>
                    <a:pt x="303" y="764"/>
                  </a:cubicBezTo>
                  <a:cubicBezTo>
                    <a:pt x="324" y="763"/>
                    <a:pt x="344" y="746"/>
                    <a:pt x="363" y="711"/>
                  </a:cubicBezTo>
                  <a:cubicBezTo>
                    <a:pt x="365" y="707"/>
                    <a:pt x="370" y="704"/>
                    <a:pt x="375" y="704"/>
                  </a:cubicBezTo>
                  <a:cubicBezTo>
                    <a:pt x="380" y="704"/>
                    <a:pt x="385" y="707"/>
                    <a:pt x="387" y="711"/>
                  </a:cubicBezTo>
                  <a:cubicBezTo>
                    <a:pt x="406" y="746"/>
                    <a:pt x="426" y="763"/>
                    <a:pt x="447" y="764"/>
                  </a:cubicBezTo>
                  <a:cubicBezTo>
                    <a:pt x="448" y="764"/>
                    <a:pt x="448" y="764"/>
                    <a:pt x="448" y="764"/>
                  </a:cubicBezTo>
                  <a:cubicBezTo>
                    <a:pt x="483" y="764"/>
                    <a:pt x="519" y="717"/>
                    <a:pt x="529" y="698"/>
                  </a:cubicBezTo>
                  <a:cubicBezTo>
                    <a:pt x="531" y="695"/>
                    <a:pt x="535" y="692"/>
                    <a:pt x="539" y="692"/>
                  </a:cubicBezTo>
                  <a:cubicBezTo>
                    <a:pt x="557" y="689"/>
                    <a:pt x="569" y="682"/>
                    <a:pt x="576" y="670"/>
                  </a:cubicBezTo>
                  <a:cubicBezTo>
                    <a:pt x="588" y="650"/>
                    <a:pt x="579" y="620"/>
                    <a:pt x="579" y="620"/>
                  </a:cubicBezTo>
                  <a:cubicBezTo>
                    <a:pt x="577" y="613"/>
                    <a:pt x="580" y="606"/>
                    <a:pt x="587" y="603"/>
                  </a:cubicBezTo>
                  <a:cubicBezTo>
                    <a:pt x="664" y="570"/>
                    <a:pt x="644" y="483"/>
                    <a:pt x="643" y="479"/>
                  </a:cubicBezTo>
                  <a:cubicBezTo>
                    <a:pt x="641" y="473"/>
                    <a:pt x="644" y="467"/>
                    <a:pt x="648" y="464"/>
                  </a:cubicBezTo>
                  <a:cubicBezTo>
                    <a:pt x="691" y="436"/>
                    <a:pt x="710" y="398"/>
                    <a:pt x="705" y="353"/>
                  </a:cubicBezTo>
                  <a:cubicBezTo>
                    <a:pt x="700" y="318"/>
                    <a:pt x="683" y="292"/>
                    <a:pt x="683" y="292"/>
                  </a:cubicBezTo>
                  <a:cubicBezTo>
                    <a:pt x="681" y="289"/>
                    <a:pt x="680" y="286"/>
                    <a:pt x="681" y="283"/>
                  </a:cubicBezTo>
                  <a:cubicBezTo>
                    <a:pt x="685" y="221"/>
                    <a:pt x="674" y="175"/>
                    <a:pt x="648" y="147"/>
                  </a:cubicBezTo>
                  <a:cubicBezTo>
                    <a:pt x="623" y="120"/>
                    <a:pt x="593" y="119"/>
                    <a:pt x="592" y="119"/>
                  </a:cubicBezTo>
                  <a:cubicBezTo>
                    <a:pt x="587" y="119"/>
                    <a:pt x="582" y="116"/>
                    <a:pt x="579" y="111"/>
                  </a:cubicBezTo>
                  <a:cubicBezTo>
                    <a:pt x="559" y="60"/>
                    <a:pt x="523" y="67"/>
                    <a:pt x="519" y="68"/>
                  </a:cubicBezTo>
                  <a:cubicBezTo>
                    <a:pt x="514" y="69"/>
                    <a:pt x="509" y="67"/>
                    <a:pt x="506" y="64"/>
                  </a:cubicBezTo>
                  <a:cubicBezTo>
                    <a:pt x="478" y="36"/>
                    <a:pt x="449" y="25"/>
                    <a:pt x="420" y="33"/>
                  </a:cubicBezTo>
                  <a:cubicBezTo>
                    <a:pt x="399" y="38"/>
                    <a:pt x="385" y="51"/>
                    <a:pt x="385" y="51"/>
                  </a:cubicBezTo>
                  <a:cubicBezTo>
                    <a:pt x="382" y="54"/>
                    <a:pt x="379" y="55"/>
                    <a:pt x="375" y="55"/>
                  </a:cubicBezTo>
                  <a:cubicBezTo>
                    <a:pt x="375" y="55"/>
                    <a:pt x="375" y="55"/>
                    <a:pt x="375" y="55"/>
                  </a:cubicBezTo>
                  <a:cubicBezTo>
                    <a:pt x="371" y="55"/>
                    <a:pt x="368" y="54"/>
                    <a:pt x="365" y="51"/>
                  </a:cubicBezTo>
                  <a:cubicBezTo>
                    <a:pt x="365" y="51"/>
                    <a:pt x="351" y="38"/>
                    <a:pt x="329" y="32"/>
                  </a:cubicBezTo>
                  <a:cubicBezTo>
                    <a:pt x="300" y="26"/>
                    <a:pt x="272" y="36"/>
                    <a:pt x="244" y="64"/>
                  </a:cubicBezTo>
                  <a:cubicBezTo>
                    <a:pt x="241" y="68"/>
                    <a:pt x="236" y="69"/>
                    <a:pt x="231" y="68"/>
                  </a:cubicBezTo>
                  <a:cubicBezTo>
                    <a:pt x="230" y="68"/>
                    <a:pt x="227" y="67"/>
                    <a:pt x="223" y="67"/>
                  </a:cubicBezTo>
                  <a:close/>
                  <a:moveTo>
                    <a:pt x="375" y="42"/>
                  </a:moveTo>
                  <a:cubicBezTo>
                    <a:pt x="375" y="42"/>
                    <a:pt x="375" y="42"/>
                    <a:pt x="375" y="42"/>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6" name="Freeform 6">
              <a:extLst>
                <a:ext uri="{FF2B5EF4-FFF2-40B4-BE49-F238E27FC236}">
                  <a16:creationId xmlns:a16="http://schemas.microsoft.com/office/drawing/2014/main" id="{0A5EA874-DB36-4C05-8145-1E7BB86BB763}"/>
                </a:ext>
              </a:extLst>
            </p:cNvPr>
            <p:cNvSpPr>
              <a:spLocks/>
            </p:cNvSpPr>
            <p:nvPr/>
          </p:nvSpPr>
          <p:spPr bwMode="auto">
            <a:xfrm>
              <a:off x="4210" y="2344"/>
              <a:ext cx="54" cy="59"/>
            </a:xfrm>
            <a:custGeom>
              <a:avLst/>
              <a:gdLst>
                <a:gd name="T0" fmla="*/ 14 w 106"/>
                <a:gd name="T1" fmla="*/ 118 h 118"/>
                <a:gd name="T2" fmla="*/ 14 w 106"/>
                <a:gd name="T3" fmla="*/ 118 h 118"/>
                <a:gd name="T4" fmla="*/ 0 w 106"/>
                <a:gd name="T5" fmla="*/ 105 h 118"/>
                <a:gd name="T6" fmla="*/ 86 w 106"/>
                <a:gd name="T7" fmla="*/ 3 h 118"/>
                <a:gd name="T8" fmla="*/ 104 w 106"/>
                <a:gd name="T9" fmla="*/ 11 h 118"/>
                <a:gd name="T10" fmla="*/ 95 w 106"/>
                <a:gd name="T11" fmla="*/ 28 h 118"/>
                <a:gd name="T12" fmla="*/ 28 w 106"/>
                <a:gd name="T13" fmla="*/ 105 h 118"/>
                <a:gd name="T14" fmla="*/ 14 w 106"/>
                <a:gd name="T15" fmla="*/ 118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18">
                  <a:moveTo>
                    <a:pt x="14" y="118"/>
                  </a:moveTo>
                  <a:cubicBezTo>
                    <a:pt x="14" y="118"/>
                    <a:pt x="14" y="118"/>
                    <a:pt x="14" y="118"/>
                  </a:cubicBezTo>
                  <a:cubicBezTo>
                    <a:pt x="6" y="118"/>
                    <a:pt x="0" y="112"/>
                    <a:pt x="0" y="105"/>
                  </a:cubicBezTo>
                  <a:cubicBezTo>
                    <a:pt x="0" y="102"/>
                    <a:pt x="1" y="31"/>
                    <a:pt x="86" y="3"/>
                  </a:cubicBezTo>
                  <a:cubicBezTo>
                    <a:pt x="93" y="0"/>
                    <a:pt x="101" y="4"/>
                    <a:pt x="104" y="11"/>
                  </a:cubicBezTo>
                  <a:cubicBezTo>
                    <a:pt x="106" y="18"/>
                    <a:pt x="102" y="26"/>
                    <a:pt x="95" y="28"/>
                  </a:cubicBezTo>
                  <a:cubicBezTo>
                    <a:pt x="29" y="50"/>
                    <a:pt x="28" y="103"/>
                    <a:pt x="28" y="105"/>
                  </a:cubicBezTo>
                  <a:cubicBezTo>
                    <a:pt x="28" y="112"/>
                    <a:pt x="22" y="118"/>
                    <a:pt x="14" y="11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7" name="Freeform 7">
              <a:extLst>
                <a:ext uri="{FF2B5EF4-FFF2-40B4-BE49-F238E27FC236}">
                  <a16:creationId xmlns:a16="http://schemas.microsoft.com/office/drawing/2014/main" id="{E048B55E-3CA8-4767-82E2-30D5B0427D59}"/>
                </a:ext>
              </a:extLst>
            </p:cNvPr>
            <p:cNvSpPr>
              <a:spLocks/>
            </p:cNvSpPr>
            <p:nvPr/>
          </p:nvSpPr>
          <p:spPr bwMode="auto">
            <a:xfrm>
              <a:off x="4216" y="2511"/>
              <a:ext cx="80" cy="46"/>
            </a:xfrm>
            <a:custGeom>
              <a:avLst/>
              <a:gdLst>
                <a:gd name="T0" fmla="*/ 88 w 159"/>
                <a:gd name="T1" fmla="*/ 90 h 90"/>
                <a:gd name="T2" fmla="*/ 68 w 159"/>
                <a:gd name="T3" fmla="*/ 87 h 90"/>
                <a:gd name="T4" fmla="*/ 3 w 159"/>
                <a:gd name="T5" fmla="*/ 20 h 90"/>
                <a:gd name="T6" fmla="*/ 11 w 159"/>
                <a:gd name="T7" fmla="*/ 2 h 90"/>
                <a:gd name="T8" fmla="*/ 29 w 159"/>
                <a:gd name="T9" fmla="*/ 10 h 90"/>
                <a:gd name="T10" fmla="*/ 29 w 159"/>
                <a:gd name="T11" fmla="*/ 10 h 90"/>
                <a:gd name="T12" fmla="*/ 75 w 159"/>
                <a:gd name="T13" fmla="*/ 61 h 90"/>
                <a:gd name="T14" fmla="*/ 135 w 159"/>
                <a:gd name="T15" fmla="*/ 43 h 90"/>
                <a:gd name="T16" fmla="*/ 154 w 159"/>
                <a:gd name="T17" fmla="*/ 45 h 90"/>
                <a:gd name="T18" fmla="*/ 152 w 159"/>
                <a:gd name="T19" fmla="*/ 64 h 90"/>
                <a:gd name="T20" fmla="*/ 88 w 159"/>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90">
                  <a:moveTo>
                    <a:pt x="88" y="90"/>
                  </a:moveTo>
                  <a:cubicBezTo>
                    <a:pt x="81" y="90"/>
                    <a:pt x="74" y="89"/>
                    <a:pt x="68" y="87"/>
                  </a:cubicBezTo>
                  <a:cubicBezTo>
                    <a:pt x="23" y="74"/>
                    <a:pt x="4" y="22"/>
                    <a:pt x="3" y="20"/>
                  </a:cubicBezTo>
                  <a:cubicBezTo>
                    <a:pt x="0" y="13"/>
                    <a:pt x="4" y="5"/>
                    <a:pt x="11" y="2"/>
                  </a:cubicBezTo>
                  <a:cubicBezTo>
                    <a:pt x="18" y="0"/>
                    <a:pt x="26" y="3"/>
                    <a:pt x="29" y="10"/>
                  </a:cubicBezTo>
                  <a:cubicBezTo>
                    <a:pt x="29" y="10"/>
                    <a:pt x="29" y="10"/>
                    <a:pt x="29" y="10"/>
                  </a:cubicBezTo>
                  <a:cubicBezTo>
                    <a:pt x="29" y="11"/>
                    <a:pt x="44" y="52"/>
                    <a:pt x="75" y="61"/>
                  </a:cubicBezTo>
                  <a:cubicBezTo>
                    <a:pt x="93" y="66"/>
                    <a:pt x="113" y="60"/>
                    <a:pt x="135" y="43"/>
                  </a:cubicBezTo>
                  <a:cubicBezTo>
                    <a:pt x="141" y="38"/>
                    <a:pt x="150" y="39"/>
                    <a:pt x="154" y="45"/>
                  </a:cubicBezTo>
                  <a:cubicBezTo>
                    <a:pt x="159" y="51"/>
                    <a:pt x="158" y="60"/>
                    <a:pt x="152" y="64"/>
                  </a:cubicBezTo>
                  <a:cubicBezTo>
                    <a:pt x="130" y="81"/>
                    <a:pt x="108" y="90"/>
                    <a:pt x="88" y="90"/>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8" name="Freeform 8">
              <a:extLst>
                <a:ext uri="{FF2B5EF4-FFF2-40B4-BE49-F238E27FC236}">
                  <a16:creationId xmlns:a16="http://schemas.microsoft.com/office/drawing/2014/main" id="{B384F23B-B760-47F2-831D-C7318250CB30}"/>
                </a:ext>
              </a:extLst>
            </p:cNvPr>
            <p:cNvSpPr>
              <a:spLocks/>
            </p:cNvSpPr>
            <p:nvPr/>
          </p:nvSpPr>
          <p:spPr bwMode="auto">
            <a:xfrm>
              <a:off x="4165" y="2537"/>
              <a:ext cx="40" cy="66"/>
            </a:xfrm>
            <a:custGeom>
              <a:avLst/>
              <a:gdLst>
                <a:gd name="T0" fmla="*/ 53 w 80"/>
                <a:gd name="T1" fmla="*/ 131 h 131"/>
                <a:gd name="T2" fmla="*/ 50 w 80"/>
                <a:gd name="T3" fmla="*/ 131 h 131"/>
                <a:gd name="T4" fmla="*/ 40 w 80"/>
                <a:gd name="T5" fmla="*/ 114 h 131"/>
                <a:gd name="T6" fmla="*/ 5 w 80"/>
                <a:gd name="T7" fmla="*/ 25 h 131"/>
                <a:gd name="T8" fmla="*/ 5 w 80"/>
                <a:gd name="T9" fmla="*/ 6 h 131"/>
                <a:gd name="T10" fmla="*/ 24 w 80"/>
                <a:gd name="T11" fmla="*/ 6 h 131"/>
                <a:gd name="T12" fmla="*/ 66 w 80"/>
                <a:gd name="T13" fmla="*/ 121 h 131"/>
                <a:gd name="T14" fmla="*/ 53 w 80"/>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31">
                  <a:moveTo>
                    <a:pt x="53" y="131"/>
                  </a:moveTo>
                  <a:cubicBezTo>
                    <a:pt x="52" y="131"/>
                    <a:pt x="51" y="131"/>
                    <a:pt x="50" y="131"/>
                  </a:cubicBezTo>
                  <a:cubicBezTo>
                    <a:pt x="42" y="129"/>
                    <a:pt x="38" y="121"/>
                    <a:pt x="40" y="114"/>
                  </a:cubicBezTo>
                  <a:cubicBezTo>
                    <a:pt x="40" y="112"/>
                    <a:pt x="49" y="69"/>
                    <a:pt x="5" y="25"/>
                  </a:cubicBezTo>
                  <a:cubicBezTo>
                    <a:pt x="0" y="20"/>
                    <a:pt x="0" y="11"/>
                    <a:pt x="5" y="6"/>
                  </a:cubicBezTo>
                  <a:cubicBezTo>
                    <a:pt x="10" y="0"/>
                    <a:pt x="19" y="0"/>
                    <a:pt x="24" y="6"/>
                  </a:cubicBezTo>
                  <a:cubicBezTo>
                    <a:pt x="80" y="61"/>
                    <a:pt x="67" y="118"/>
                    <a:pt x="66" y="121"/>
                  </a:cubicBezTo>
                  <a:cubicBezTo>
                    <a:pt x="65" y="127"/>
                    <a:pt x="59" y="131"/>
                    <a:pt x="53" y="131"/>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5" name="Freeform 9">
              <a:extLst>
                <a:ext uri="{FF2B5EF4-FFF2-40B4-BE49-F238E27FC236}">
                  <a16:creationId xmlns:a16="http://schemas.microsoft.com/office/drawing/2014/main" id="{FF109194-2D12-4F92-AF69-C13E04260C2D}"/>
                </a:ext>
              </a:extLst>
            </p:cNvPr>
            <p:cNvSpPr>
              <a:spLocks/>
            </p:cNvSpPr>
            <p:nvPr/>
          </p:nvSpPr>
          <p:spPr bwMode="auto">
            <a:xfrm>
              <a:off x="4180" y="2408"/>
              <a:ext cx="106" cy="80"/>
            </a:xfrm>
            <a:custGeom>
              <a:avLst/>
              <a:gdLst>
                <a:gd name="T0" fmla="*/ 149 w 209"/>
                <a:gd name="T1" fmla="*/ 158 h 158"/>
                <a:gd name="T2" fmla="*/ 65 w 209"/>
                <a:gd name="T3" fmla="*/ 119 h 158"/>
                <a:gd name="T4" fmla="*/ 29 w 209"/>
                <a:gd name="T5" fmla="*/ 51 h 158"/>
                <a:gd name="T6" fmla="*/ 14 w 209"/>
                <a:gd name="T7" fmla="*/ 27 h 158"/>
                <a:gd name="T8" fmla="*/ 1 w 209"/>
                <a:gd name="T9" fmla="*/ 13 h 158"/>
                <a:gd name="T10" fmla="*/ 16 w 209"/>
                <a:gd name="T11" fmla="*/ 0 h 158"/>
                <a:gd name="T12" fmla="*/ 54 w 209"/>
                <a:gd name="T13" fmla="*/ 41 h 158"/>
                <a:gd name="T14" fmla="*/ 86 w 209"/>
                <a:gd name="T15" fmla="*/ 102 h 158"/>
                <a:gd name="T16" fmla="*/ 189 w 209"/>
                <a:gd name="T17" fmla="*/ 124 h 158"/>
                <a:gd name="T18" fmla="*/ 206 w 209"/>
                <a:gd name="T19" fmla="*/ 133 h 158"/>
                <a:gd name="T20" fmla="*/ 198 w 209"/>
                <a:gd name="T21" fmla="*/ 150 h 158"/>
                <a:gd name="T22" fmla="*/ 149 w 209"/>
                <a:gd name="T2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158">
                  <a:moveTo>
                    <a:pt x="149" y="158"/>
                  </a:moveTo>
                  <a:cubicBezTo>
                    <a:pt x="121" y="158"/>
                    <a:pt x="88" y="150"/>
                    <a:pt x="65" y="119"/>
                  </a:cubicBezTo>
                  <a:cubicBezTo>
                    <a:pt x="44" y="92"/>
                    <a:pt x="35" y="68"/>
                    <a:pt x="29" y="51"/>
                  </a:cubicBezTo>
                  <a:cubicBezTo>
                    <a:pt x="21" y="31"/>
                    <a:pt x="19" y="28"/>
                    <a:pt x="14" y="27"/>
                  </a:cubicBezTo>
                  <a:cubicBezTo>
                    <a:pt x="6" y="27"/>
                    <a:pt x="0" y="20"/>
                    <a:pt x="1" y="13"/>
                  </a:cubicBezTo>
                  <a:cubicBezTo>
                    <a:pt x="2" y="5"/>
                    <a:pt x="8" y="0"/>
                    <a:pt x="16" y="0"/>
                  </a:cubicBezTo>
                  <a:cubicBezTo>
                    <a:pt x="40" y="2"/>
                    <a:pt x="47" y="21"/>
                    <a:pt x="54" y="41"/>
                  </a:cubicBezTo>
                  <a:cubicBezTo>
                    <a:pt x="61" y="58"/>
                    <a:pt x="68" y="78"/>
                    <a:pt x="86" y="102"/>
                  </a:cubicBezTo>
                  <a:cubicBezTo>
                    <a:pt x="121" y="148"/>
                    <a:pt x="186" y="125"/>
                    <a:pt x="189" y="124"/>
                  </a:cubicBezTo>
                  <a:cubicBezTo>
                    <a:pt x="196" y="122"/>
                    <a:pt x="204" y="126"/>
                    <a:pt x="206" y="133"/>
                  </a:cubicBezTo>
                  <a:cubicBezTo>
                    <a:pt x="209" y="140"/>
                    <a:pt x="205" y="148"/>
                    <a:pt x="198" y="150"/>
                  </a:cubicBezTo>
                  <a:cubicBezTo>
                    <a:pt x="196" y="151"/>
                    <a:pt x="175" y="158"/>
                    <a:pt x="149" y="15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7" name="Freeform 10">
              <a:extLst>
                <a:ext uri="{FF2B5EF4-FFF2-40B4-BE49-F238E27FC236}">
                  <a16:creationId xmlns:a16="http://schemas.microsoft.com/office/drawing/2014/main" id="{96BBADC2-6BBB-423A-A4BF-3A68BF62FCD9}"/>
                </a:ext>
              </a:extLst>
            </p:cNvPr>
            <p:cNvSpPr>
              <a:spLocks/>
            </p:cNvSpPr>
            <p:nvPr/>
          </p:nvSpPr>
          <p:spPr bwMode="auto">
            <a:xfrm>
              <a:off x="4140" y="2312"/>
              <a:ext cx="13" cy="356"/>
            </a:xfrm>
            <a:custGeom>
              <a:avLst/>
              <a:gdLst>
                <a:gd name="T0" fmla="*/ 14 w 27"/>
                <a:gd name="T1" fmla="*/ 704 h 704"/>
                <a:gd name="T2" fmla="*/ 0 w 27"/>
                <a:gd name="T3" fmla="*/ 690 h 704"/>
                <a:gd name="T4" fmla="*/ 0 w 27"/>
                <a:gd name="T5" fmla="*/ 14 h 704"/>
                <a:gd name="T6" fmla="*/ 14 w 27"/>
                <a:gd name="T7" fmla="*/ 0 h 704"/>
                <a:gd name="T8" fmla="*/ 27 w 27"/>
                <a:gd name="T9" fmla="*/ 14 h 704"/>
                <a:gd name="T10" fmla="*/ 27 w 27"/>
                <a:gd name="T11" fmla="*/ 690 h 704"/>
                <a:gd name="T12" fmla="*/ 14 w 27"/>
                <a:gd name="T13" fmla="*/ 704 h 704"/>
              </a:gdLst>
              <a:ahLst/>
              <a:cxnLst>
                <a:cxn ang="0">
                  <a:pos x="T0" y="T1"/>
                </a:cxn>
                <a:cxn ang="0">
                  <a:pos x="T2" y="T3"/>
                </a:cxn>
                <a:cxn ang="0">
                  <a:pos x="T4" y="T5"/>
                </a:cxn>
                <a:cxn ang="0">
                  <a:pos x="T6" y="T7"/>
                </a:cxn>
                <a:cxn ang="0">
                  <a:pos x="T8" y="T9"/>
                </a:cxn>
                <a:cxn ang="0">
                  <a:pos x="T10" y="T11"/>
                </a:cxn>
                <a:cxn ang="0">
                  <a:pos x="T12" y="T13"/>
                </a:cxn>
              </a:cxnLst>
              <a:rect l="0" t="0" r="r" b="b"/>
              <a:pathLst>
                <a:path w="27" h="704">
                  <a:moveTo>
                    <a:pt x="14" y="704"/>
                  </a:moveTo>
                  <a:cubicBezTo>
                    <a:pt x="6" y="704"/>
                    <a:pt x="0" y="697"/>
                    <a:pt x="0" y="690"/>
                  </a:cubicBezTo>
                  <a:cubicBezTo>
                    <a:pt x="0" y="14"/>
                    <a:pt x="0" y="14"/>
                    <a:pt x="0" y="14"/>
                  </a:cubicBezTo>
                  <a:cubicBezTo>
                    <a:pt x="0" y="6"/>
                    <a:pt x="6" y="0"/>
                    <a:pt x="14" y="0"/>
                  </a:cubicBezTo>
                  <a:cubicBezTo>
                    <a:pt x="21" y="0"/>
                    <a:pt x="27" y="6"/>
                    <a:pt x="27" y="14"/>
                  </a:cubicBezTo>
                  <a:cubicBezTo>
                    <a:pt x="27" y="690"/>
                    <a:pt x="27" y="690"/>
                    <a:pt x="27" y="690"/>
                  </a:cubicBezTo>
                  <a:cubicBezTo>
                    <a:pt x="27" y="697"/>
                    <a:pt x="21" y="704"/>
                    <a:pt x="14" y="704"/>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399" name="Freeform 11">
              <a:extLst>
                <a:ext uri="{FF2B5EF4-FFF2-40B4-BE49-F238E27FC236}">
                  <a16:creationId xmlns:a16="http://schemas.microsoft.com/office/drawing/2014/main" id="{AC5B9309-AEC0-41A5-8435-76060188BF09}"/>
                </a:ext>
              </a:extLst>
            </p:cNvPr>
            <p:cNvSpPr>
              <a:spLocks/>
            </p:cNvSpPr>
            <p:nvPr/>
          </p:nvSpPr>
          <p:spPr bwMode="auto">
            <a:xfrm>
              <a:off x="4160" y="2365"/>
              <a:ext cx="37" cy="89"/>
            </a:xfrm>
            <a:custGeom>
              <a:avLst/>
              <a:gdLst>
                <a:gd name="T0" fmla="*/ 15 w 74"/>
                <a:gd name="T1" fmla="*/ 176 h 176"/>
                <a:gd name="T2" fmla="*/ 7 w 74"/>
                <a:gd name="T3" fmla="*/ 173 h 176"/>
                <a:gd name="T4" fmla="*/ 4 w 74"/>
                <a:gd name="T5" fmla="*/ 154 h 176"/>
                <a:gd name="T6" fmla="*/ 46 w 74"/>
                <a:gd name="T7" fmla="*/ 14 h 176"/>
                <a:gd name="T8" fmla="*/ 60 w 74"/>
                <a:gd name="T9" fmla="*/ 0 h 176"/>
                <a:gd name="T10" fmla="*/ 74 w 74"/>
                <a:gd name="T11" fmla="*/ 14 h 176"/>
                <a:gd name="T12" fmla="*/ 26 w 74"/>
                <a:gd name="T13" fmla="*/ 171 h 176"/>
                <a:gd name="T14" fmla="*/ 15 w 74"/>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76">
                  <a:moveTo>
                    <a:pt x="15" y="176"/>
                  </a:moveTo>
                  <a:cubicBezTo>
                    <a:pt x="12" y="176"/>
                    <a:pt x="9" y="175"/>
                    <a:pt x="7" y="173"/>
                  </a:cubicBezTo>
                  <a:cubicBezTo>
                    <a:pt x="1" y="169"/>
                    <a:pt x="0" y="160"/>
                    <a:pt x="4" y="154"/>
                  </a:cubicBezTo>
                  <a:cubicBezTo>
                    <a:pt x="47" y="100"/>
                    <a:pt x="46" y="15"/>
                    <a:pt x="46" y="14"/>
                  </a:cubicBezTo>
                  <a:cubicBezTo>
                    <a:pt x="46" y="7"/>
                    <a:pt x="52" y="0"/>
                    <a:pt x="60" y="0"/>
                  </a:cubicBezTo>
                  <a:cubicBezTo>
                    <a:pt x="67" y="0"/>
                    <a:pt x="73" y="6"/>
                    <a:pt x="74" y="14"/>
                  </a:cubicBezTo>
                  <a:cubicBezTo>
                    <a:pt x="74" y="18"/>
                    <a:pt x="74" y="109"/>
                    <a:pt x="26" y="171"/>
                  </a:cubicBezTo>
                  <a:cubicBezTo>
                    <a:pt x="23" y="174"/>
                    <a:pt x="19" y="176"/>
                    <a:pt x="15" y="176"/>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0" name="Freeform 12">
              <a:extLst>
                <a:ext uri="{FF2B5EF4-FFF2-40B4-BE49-F238E27FC236}">
                  <a16:creationId xmlns:a16="http://schemas.microsoft.com/office/drawing/2014/main" id="{FA6646B7-320A-49E6-8329-9AADEEA23D41}"/>
                </a:ext>
              </a:extLst>
            </p:cNvPr>
            <p:cNvSpPr>
              <a:spLocks/>
            </p:cNvSpPr>
            <p:nvPr/>
          </p:nvSpPr>
          <p:spPr bwMode="auto">
            <a:xfrm>
              <a:off x="4164" y="2583"/>
              <a:ext cx="54" cy="53"/>
            </a:xfrm>
            <a:custGeom>
              <a:avLst/>
              <a:gdLst>
                <a:gd name="T0" fmla="*/ 16 w 106"/>
                <a:gd name="T1" fmla="*/ 104 h 104"/>
                <a:gd name="T2" fmla="*/ 11 w 106"/>
                <a:gd name="T3" fmla="*/ 103 h 104"/>
                <a:gd name="T4" fmla="*/ 3 w 106"/>
                <a:gd name="T5" fmla="*/ 86 h 104"/>
                <a:gd name="T6" fmla="*/ 92 w 106"/>
                <a:gd name="T7" fmla="*/ 0 h 104"/>
                <a:gd name="T8" fmla="*/ 106 w 106"/>
                <a:gd name="T9" fmla="*/ 14 h 104"/>
                <a:gd name="T10" fmla="*/ 92 w 106"/>
                <a:gd name="T11" fmla="*/ 27 h 104"/>
                <a:gd name="T12" fmla="*/ 29 w 106"/>
                <a:gd name="T13" fmla="*/ 94 h 104"/>
                <a:gd name="T14" fmla="*/ 16 w 106"/>
                <a:gd name="T15" fmla="*/ 10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4">
                  <a:moveTo>
                    <a:pt x="16" y="104"/>
                  </a:moveTo>
                  <a:cubicBezTo>
                    <a:pt x="14" y="104"/>
                    <a:pt x="13" y="104"/>
                    <a:pt x="11" y="103"/>
                  </a:cubicBezTo>
                  <a:cubicBezTo>
                    <a:pt x="4" y="101"/>
                    <a:pt x="0" y="93"/>
                    <a:pt x="3" y="86"/>
                  </a:cubicBezTo>
                  <a:cubicBezTo>
                    <a:pt x="4" y="82"/>
                    <a:pt x="32" y="0"/>
                    <a:pt x="92" y="0"/>
                  </a:cubicBezTo>
                  <a:cubicBezTo>
                    <a:pt x="100" y="0"/>
                    <a:pt x="106" y="6"/>
                    <a:pt x="106" y="14"/>
                  </a:cubicBezTo>
                  <a:cubicBezTo>
                    <a:pt x="106" y="21"/>
                    <a:pt x="100" y="27"/>
                    <a:pt x="92" y="27"/>
                  </a:cubicBezTo>
                  <a:cubicBezTo>
                    <a:pt x="59" y="27"/>
                    <a:pt x="35" y="76"/>
                    <a:pt x="29" y="94"/>
                  </a:cubicBezTo>
                  <a:cubicBezTo>
                    <a:pt x="27" y="100"/>
                    <a:pt x="21" y="104"/>
                    <a:pt x="16" y="104"/>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1" name="Freeform 13">
              <a:extLst>
                <a:ext uri="{FF2B5EF4-FFF2-40B4-BE49-F238E27FC236}">
                  <a16:creationId xmlns:a16="http://schemas.microsoft.com/office/drawing/2014/main" id="{1108FB5B-F44C-40D7-A3EA-7EF8B14B849B}"/>
                </a:ext>
              </a:extLst>
            </p:cNvPr>
            <p:cNvSpPr>
              <a:spLocks/>
            </p:cNvSpPr>
            <p:nvPr/>
          </p:nvSpPr>
          <p:spPr bwMode="auto">
            <a:xfrm>
              <a:off x="4190" y="2315"/>
              <a:ext cx="32" cy="37"/>
            </a:xfrm>
            <a:custGeom>
              <a:avLst/>
              <a:gdLst>
                <a:gd name="T0" fmla="*/ 16 w 64"/>
                <a:gd name="T1" fmla="*/ 73 h 73"/>
                <a:gd name="T2" fmla="*/ 8 w 64"/>
                <a:gd name="T3" fmla="*/ 71 h 73"/>
                <a:gd name="T4" fmla="*/ 5 w 64"/>
                <a:gd name="T5" fmla="*/ 52 h 73"/>
                <a:gd name="T6" fmla="*/ 38 w 64"/>
                <a:gd name="T7" fmla="*/ 8 h 73"/>
                <a:gd name="T8" fmla="*/ 57 w 64"/>
                <a:gd name="T9" fmla="*/ 5 h 73"/>
                <a:gd name="T10" fmla="*/ 60 w 64"/>
                <a:gd name="T11" fmla="*/ 24 h 73"/>
                <a:gd name="T12" fmla="*/ 27 w 64"/>
                <a:gd name="T13" fmla="*/ 68 h 73"/>
                <a:gd name="T14" fmla="*/ 16 w 64"/>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73">
                  <a:moveTo>
                    <a:pt x="16" y="73"/>
                  </a:moveTo>
                  <a:cubicBezTo>
                    <a:pt x="13" y="73"/>
                    <a:pt x="10" y="73"/>
                    <a:pt x="8" y="71"/>
                  </a:cubicBezTo>
                  <a:cubicBezTo>
                    <a:pt x="2" y="66"/>
                    <a:pt x="0" y="58"/>
                    <a:pt x="5" y="52"/>
                  </a:cubicBezTo>
                  <a:cubicBezTo>
                    <a:pt x="38" y="8"/>
                    <a:pt x="38" y="8"/>
                    <a:pt x="38" y="8"/>
                  </a:cubicBezTo>
                  <a:cubicBezTo>
                    <a:pt x="42" y="2"/>
                    <a:pt x="51" y="0"/>
                    <a:pt x="57" y="5"/>
                  </a:cubicBezTo>
                  <a:cubicBezTo>
                    <a:pt x="63" y="9"/>
                    <a:pt x="64" y="18"/>
                    <a:pt x="60" y="24"/>
                  </a:cubicBezTo>
                  <a:cubicBezTo>
                    <a:pt x="27" y="68"/>
                    <a:pt x="27" y="68"/>
                    <a:pt x="27" y="68"/>
                  </a:cubicBezTo>
                  <a:cubicBezTo>
                    <a:pt x="24" y="72"/>
                    <a:pt x="20" y="73"/>
                    <a:pt x="16" y="73"/>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2" name="Freeform 14">
              <a:extLst>
                <a:ext uri="{FF2B5EF4-FFF2-40B4-BE49-F238E27FC236}">
                  <a16:creationId xmlns:a16="http://schemas.microsoft.com/office/drawing/2014/main" id="{3CF40F9C-FE79-4BFB-BE1D-956C2239FE41}"/>
                </a:ext>
              </a:extLst>
            </p:cNvPr>
            <p:cNvSpPr>
              <a:spLocks noEditPoints="1"/>
            </p:cNvSpPr>
            <p:nvPr/>
          </p:nvSpPr>
          <p:spPr bwMode="auto">
            <a:xfrm>
              <a:off x="4050" y="2362"/>
              <a:ext cx="55" cy="55"/>
            </a:xfrm>
            <a:custGeom>
              <a:avLst/>
              <a:gdLst>
                <a:gd name="T0" fmla="*/ 54 w 109"/>
                <a:gd name="T1" fmla="*/ 109 h 109"/>
                <a:gd name="T2" fmla="*/ 0 w 109"/>
                <a:gd name="T3" fmla="*/ 55 h 109"/>
                <a:gd name="T4" fmla="*/ 54 w 109"/>
                <a:gd name="T5" fmla="*/ 0 h 109"/>
                <a:gd name="T6" fmla="*/ 109 w 109"/>
                <a:gd name="T7" fmla="*/ 55 h 109"/>
                <a:gd name="T8" fmla="*/ 54 w 109"/>
                <a:gd name="T9" fmla="*/ 109 h 109"/>
                <a:gd name="T10" fmla="*/ 54 w 109"/>
                <a:gd name="T11" fmla="*/ 27 h 109"/>
                <a:gd name="T12" fmla="*/ 27 w 109"/>
                <a:gd name="T13" fmla="*/ 55 h 109"/>
                <a:gd name="T14" fmla="*/ 54 w 109"/>
                <a:gd name="T15" fmla="*/ 82 h 109"/>
                <a:gd name="T16" fmla="*/ 81 w 109"/>
                <a:gd name="T17" fmla="*/ 55 h 109"/>
                <a:gd name="T18" fmla="*/ 54 w 109"/>
                <a:gd name="T19"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54" y="109"/>
                  </a:moveTo>
                  <a:cubicBezTo>
                    <a:pt x="24" y="109"/>
                    <a:pt x="0" y="85"/>
                    <a:pt x="0" y="55"/>
                  </a:cubicBezTo>
                  <a:cubicBezTo>
                    <a:pt x="0" y="25"/>
                    <a:pt x="24" y="0"/>
                    <a:pt x="54" y="0"/>
                  </a:cubicBezTo>
                  <a:cubicBezTo>
                    <a:pt x="84" y="0"/>
                    <a:pt x="109" y="25"/>
                    <a:pt x="109" y="55"/>
                  </a:cubicBezTo>
                  <a:cubicBezTo>
                    <a:pt x="109" y="85"/>
                    <a:pt x="84" y="109"/>
                    <a:pt x="54" y="109"/>
                  </a:cubicBezTo>
                  <a:close/>
                  <a:moveTo>
                    <a:pt x="54" y="27"/>
                  </a:moveTo>
                  <a:cubicBezTo>
                    <a:pt x="39" y="27"/>
                    <a:pt x="27" y="40"/>
                    <a:pt x="27" y="55"/>
                  </a:cubicBezTo>
                  <a:cubicBezTo>
                    <a:pt x="27" y="70"/>
                    <a:pt x="39" y="82"/>
                    <a:pt x="54" y="82"/>
                  </a:cubicBezTo>
                  <a:cubicBezTo>
                    <a:pt x="69" y="82"/>
                    <a:pt x="81" y="70"/>
                    <a:pt x="81" y="55"/>
                  </a:cubicBezTo>
                  <a:cubicBezTo>
                    <a:pt x="81" y="40"/>
                    <a:pt x="69" y="27"/>
                    <a:pt x="54" y="27"/>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3" name="Freeform 15">
              <a:extLst>
                <a:ext uri="{FF2B5EF4-FFF2-40B4-BE49-F238E27FC236}">
                  <a16:creationId xmlns:a16="http://schemas.microsoft.com/office/drawing/2014/main" id="{3024501B-0AD9-4A02-9A8A-05F5E53DF402}"/>
                </a:ext>
              </a:extLst>
            </p:cNvPr>
            <p:cNvSpPr>
              <a:spLocks noEditPoints="1"/>
            </p:cNvSpPr>
            <p:nvPr/>
          </p:nvSpPr>
          <p:spPr bwMode="auto">
            <a:xfrm>
              <a:off x="4002" y="2452"/>
              <a:ext cx="55" cy="55"/>
            </a:xfrm>
            <a:custGeom>
              <a:avLst/>
              <a:gdLst>
                <a:gd name="T0" fmla="*/ 55 w 109"/>
                <a:gd name="T1" fmla="*/ 109 h 109"/>
                <a:gd name="T2" fmla="*/ 0 w 109"/>
                <a:gd name="T3" fmla="*/ 54 h 109"/>
                <a:gd name="T4" fmla="*/ 55 w 109"/>
                <a:gd name="T5" fmla="*/ 0 h 109"/>
                <a:gd name="T6" fmla="*/ 109 w 109"/>
                <a:gd name="T7" fmla="*/ 54 h 109"/>
                <a:gd name="T8" fmla="*/ 55 w 109"/>
                <a:gd name="T9" fmla="*/ 109 h 109"/>
                <a:gd name="T10" fmla="*/ 55 w 109"/>
                <a:gd name="T11" fmla="*/ 27 h 109"/>
                <a:gd name="T12" fmla="*/ 27 w 109"/>
                <a:gd name="T13" fmla="*/ 54 h 109"/>
                <a:gd name="T14" fmla="*/ 55 w 109"/>
                <a:gd name="T15" fmla="*/ 81 h 109"/>
                <a:gd name="T16" fmla="*/ 82 w 109"/>
                <a:gd name="T17" fmla="*/ 54 h 109"/>
                <a:gd name="T18" fmla="*/ 55 w 109"/>
                <a:gd name="T19"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55" y="109"/>
                  </a:moveTo>
                  <a:cubicBezTo>
                    <a:pt x="25" y="109"/>
                    <a:pt x="0" y="84"/>
                    <a:pt x="0" y="54"/>
                  </a:cubicBezTo>
                  <a:cubicBezTo>
                    <a:pt x="0" y="24"/>
                    <a:pt x="25" y="0"/>
                    <a:pt x="55" y="0"/>
                  </a:cubicBezTo>
                  <a:cubicBezTo>
                    <a:pt x="85" y="0"/>
                    <a:pt x="109" y="24"/>
                    <a:pt x="109" y="54"/>
                  </a:cubicBezTo>
                  <a:cubicBezTo>
                    <a:pt x="109" y="84"/>
                    <a:pt x="85" y="109"/>
                    <a:pt x="55" y="109"/>
                  </a:cubicBezTo>
                  <a:close/>
                  <a:moveTo>
                    <a:pt x="55" y="27"/>
                  </a:moveTo>
                  <a:cubicBezTo>
                    <a:pt x="40" y="27"/>
                    <a:pt x="27" y="39"/>
                    <a:pt x="27" y="54"/>
                  </a:cubicBezTo>
                  <a:cubicBezTo>
                    <a:pt x="27" y="69"/>
                    <a:pt x="40" y="81"/>
                    <a:pt x="55" y="81"/>
                  </a:cubicBezTo>
                  <a:cubicBezTo>
                    <a:pt x="70" y="81"/>
                    <a:pt x="82" y="69"/>
                    <a:pt x="82" y="54"/>
                  </a:cubicBezTo>
                  <a:cubicBezTo>
                    <a:pt x="82" y="39"/>
                    <a:pt x="70" y="27"/>
                    <a:pt x="55" y="27"/>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4" name="Freeform 16">
              <a:extLst>
                <a:ext uri="{FF2B5EF4-FFF2-40B4-BE49-F238E27FC236}">
                  <a16:creationId xmlns:a16="http://schemas.microsoft.com/office/drawing/2014/main" id="{AF86413B-D97D-4727-B348-2083A7A3D881}"/>
                </a:ext>
              </a:extLst>
            </p:cNvPr>
            <p:cNvSpPr>
              <a:spLocks noEditPoints="1"/>
            </p:cNvSpPr>
            <p:nvPr/>
          </p:nvSpPr>
          <p:spPr bwMode="auto">
            <a:xfrm>
              <a:off x="4071" y="2513"/>
              <a:ext cx="55" cy="56"/>
            </a:xfrm>
            <a:custGeom>
              <a:avLst/>
              <a:gdLst>
                <a:gd name="T0" fmla="*/ 54 w 109"/>
                <a:gd name="T1" fmla="*/ 110 h 110"/>
                <a:gd name="T2" fmla="*/ 0 w 109"/>
                <a:gd name="T3" fmla="*/ 55 h 110"/>
                <a:gd name="T4" fmla="*/ 54 w 109"/>
                <a:gd name="T5" fmla="*/ 0 h 110"/>
                <a:gd name="T6" fmla="*/ 109 w 109"/>
                <a:gd name="T7" fmla="*/ 55 h 110"/>
                <a:gd name="T8" fmla="*/ 54 w 109"/>
                <a:gd name="T9" fmla="*/ 110 h 110"/>
                <a:gd name="T10" fmla="*/ 54 w 109"/>
                <a:gd name="T11" fmla="*/ 28 h 110"/>
                <a:gd name="T12" fmla="*/ 27 w 109"/>
                <a:gd name="T13" fmla="*/ 55 h 110"/>
                <a:gd name="T14" fmla="*/ 54 w 109"/>
                <a:gd name="T15" fmla="*/ 82 h 110"/>
                <a:gd name="T16" fmla="*/ 81 w 109"/>
                <a:gd name="T17" fmla="*/ 55 h 110"/>
                <a:gd name="T18" fmla="*/ 54 w 109"/>
                <a:gd name="T19" fmla="*/ 2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10"/>
                  </a:moveTo>
                  <a:cubicBezTo>
                    <a:pt x="24" y="110"/>
                    <a:pt x="0" y="85"/>
                    <a:pt x="0" y="55"/>
                  </a:cubicBezTo>
                  <a:cubicBezTo>
                    <a:pt x="0" y="25"/>
                    <a:pt x="24" y="0"/>
                    <a:pt x="54" y="0"/>
                  </a:cubicBezTo>
                  <a:cubicBezTo>
                    <a:pt x="84" y="0"/>
                    <a:pt x="109" y="25"/>
                    <a:pt x="109" y="55"/>
                  </a:cubicBezTo>
                  <a:cubicBezTo>
                    <a:pt x="109" y="85"/>
                    <a:pt x="84" y="110"/>
                    <a:pt x="54" y="110"/>
                  </a:cubicBezTo>
                  <a:close/>
                  <a:moveTo>
                    <a:pt x="54" y="28"/>
                  </a:moveTo>
                  <a:cubicBezTo>
                    <a:pt x="39" y="28"/>
                    <a:pt x="27" y="40"/>
                    <a:pt x="27" y="55"/>
                  </a:cubicBezTo>
                  <a:cubicBezTo>
                    <a:pt x="27" y="70"/>
                    <a:pt x="39" y="82"/>
                    <a:pt x="54" y="82"/>
                  </a:cubicBezTo>
                  <a:cubicBezTo>
                    <a:pt x="69" y="82"/>
                    <a:pt x="81" y="70"/>
                    <a:pt x="81" y="55"/>
                  </a:cubicBezTo>
                  <a:cubicBezTo>
                    <a:pt x="81" y="40"/>
                    <a:pt x="69" y="28"/>
                    <a:pt x="54" y="2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5" name="Freeform 17">
              <a:extLst>
                <a:ext uri="{FF2B5EF4-FFF2-40B4-BE49-F238E27FC236}">
                  <a16:creationId xmlns:a16="http://schemas.microsoft.com/office/drawing/2014/main" id="{1A039E9C-4B22-48D2-B6FF-3BEA69423459}"/>
                </a:ext>
              </a:extLst>
            </p:cNvPr>
            <p:cNvSpPr>
              <a:spLocks noEditPoints="1"/>
            </p:cNvSpPr>
            <p:nvPr/>
          </p:nvSpPr>
          <p:spPr bwMode="auto">
            <a:xfrm>
              <a:off x="4071" y="2590"/>
              <a:ext cx="55" cy="55"/>
            </a:xfrm>
            <a:custGeom>
              <a:avLst/>
              <a:gdLst>
                <a:gd name="T0" fmla="*/ 54 w 109"/>
                <a:gd name="T1" fmla="*/ 109 h 109"/>
                <a:gd name="T2" fmla="*/ 0 w 109"/>
                <a:gd name="T3" fmla="*/ 54 h 109"/>
                <a:gd name="T4" fmla="*/ 54 w 109"/>
                <a:gd name="T5" fmla="*/ 0 h 109"/>
                <a:gd name="T6" fmla="*/ 109 w 109"/>
                <a:gd name="T7" fmla="*/ 54 h 109"/>
                <a:gd name="T8" fmla="*/ 54 w 109"/>
                <a:gd name="T9" fmla="*/ 109 h 109"/>
                <a:gd name="T10" fmla="*/ 54 w 109"/>
                <a:gd name="T11" fmla="*/ 27 h 109"/>
                <a:gd name="T12" fmla="*/ 27 w 109"/>
                <a:gd name="T13" fmla="*/ 54 h 109"/>
                <a:gd name="T14" fmla="*/ 54 w 109"/>
                <a:gd name="T15" fmla="*/ 82 h 109"/>
                <a:gd name="T16" fmla="*/ 81 w 109"/>
                <a:gd name="T17" fmla="*/ 54 h 109"/>
                <a:gd name="T18" fmla="*/ 54 w 109"/>
                <a:gd name="T19"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54" y="109"/>
                  </a:moveTo>
                  <a:cubicBezTo>
                    <a:pt x="24" y="109"/>
                    <a:pt x="0" y="84"/>
                    <a:pt x="0" y="54"/>
                  </a:cubicBezTo>
                  <a:cubicBezTo>
                    <a:pt x="0" y="24"/>
                    <a:pt x="24" y="0"/>
                    <a:pt x="54" y="0"/>
                  </a:cubicBezTo>
                  <a:cubicBezTo>
                    <a:pt x="84" y="0"/>
                    <a:pt x="109" y="24"/>
                    <a:pt x="109" y="54"/>
                  </a:cubicBezTo>
                  <a:cubicBezTo>
                    <a:pt x="109" y="84"/>
                    <a:pt x="84" y="109"/>
                    <a:pt x="54" y="109"/>
                  </a:cubicBezTo>
                  <a:close/>
                  <a:moveTo>
                    <a:pt x="54" y="27"/>
                  </a:moveTo>
                  <a:cubicBezTo>
                    <a:pt x="39" y="27"/>
                    <a:pt x="27" y="39"/>
                    <a:pt x="27" y="54"/>
                  </a:cubicBezTo>
                  <a:cubicBezTo>
                    <a:pt x="27" y="69"/>
                    <a:pt x="39" y="82"/>
                    <a:pt x="54" y="82"/>
                  </a:cubicBezTo>
                  <a:cubicBezTo>
                    <a:pt x="69" y="82"/>
                    <a:pt x="81" y="69"/>
                    <a:pt x="81" y="54"/>
                  </a:cubicBezTo>
                  <a:cubicBezTo>
                    <a:pt x="81" y="39"/>
                    <a:pt x="69" y="27"/>
                    <a:pt x="54" y="27"/>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6" name="Freeform 18">
              <a:extLst>
                <a:ext uri="{FF2B5EF4-FFF2-40B4-BE49-F238E27FC236}">
                  <a16:creationId xmlns:a16="http://schemas.microsoft.com/office/drawing/2014/main" id="{BFF38409-94F8-41BA-9438-A6260E8B04BC}"/>
                </a:ext>
              </a:extLst>
            </p:cNvPr>
            <p:cNvSpPr>
              <a:spLocks/>
            </p:cNvSpPr>
            <p:nvPr/>
          </p:nvSpPr>
          <p:spPr bwMode="auto">
            <a:xfrm>
              <a:off x="4071" y="2403"/>
              <a:ext cx="14" cy="83"/>
            </a:xfrm>
            <a:custGeom>
              <a:avLst/>
              <a:gdLst>
                <a:gd name="T0" fmla="*/ 13 w 27"/>
                <a:gd name="T1" fmla="*/ 164 h 164"/>
                <a:gd name="T2" fmla="*/ 0 w 27"/>
                <a:gd name="T3" fmla="*/ 150 h 164"/>
                <a:gd name="T4" fmla="*/ 0 w 27"/>
                <a:gd name="T5" fmla="*/ 14 h 164"/>
                <a:gd name="T6" fmla="*/ 13 w 27"/>
                <a:gd name="T7" fmla="*/ 0 h 164"/>
                <a:gd name="T8" fmla="*/ 27 w 27"/>
                <a:gd name="T9" fmla="*/ 14 h 164"/>
                <a:gd name="T10" fmla="*/ 27 w 27"/>
                <a:gd name="T11" fmla="*/ 150 h 164"/>
                <a:gd name="T12" fmla="*/ 13 w 27"/>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27" h="164">
                  <a:moveTo>
                    <a:pt x="13" y="164"/>
                  </a:moveTo>
                  <a:cubicBezTo>
                    <a:pt x="6" y="164"/>
                    <a:pt x="0" y="158"/>
                    <a:pt x="0" y="150"/>
                  </a:cubicBezTo>
                  <a:cubicBezTo>
                    <a:pt x="0" y="14"/>
                    <a:pt x="0" y="14"/>
                    <a:pt x="0" y="14"/>
                  </a:cubicBezTo>
                  <a:cubicBezTo>
                    <a:pt x="0" y="6"/>
                    <a:pt x="6" y="0"/>
                    <a:pt x="13" y="0"/>
                  </a:cubicBezTo>
                  <a:cubicBezTo>
                    <a:pt x="21" y="0"/>
                    <a:pt x="27" y="6"/>
                    <a:pt x="27" y="14"/>
                  </a:cubicBezTo>
                  <a:cubicBezTo>
                    <a:pt x="27" y="150"/>
                    <a:pt x="27" y="150"/>
                    <a:pt x="27" y="150"/>
                  </a:cubicBezTo>
                  <a:cubicBezTo>
                    <a:pt x="27" y="158"/>
                    <a:pt x="21" y="164"/>
                    <a:pt x="13" y="164"/>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7" name="Freeform 19">
              <a:extLst>
                <a:ext uri="{FF2B5EF4-FFF2-40B4-BE49-F238E27FC236}">
                  <a16:creationId xmlns:a16="http://schemas.microsoft.com/office/drawing/2014/main" id="{28E6A420-6AB0-4D56-A2F7-D4688C8D9D4E}"/>
                </a:ext>
              </a:extLst>
            </p:cNvPr>
            <p:cNvSpPr>
              <a:spLocks/>
            </p:cNvSpPr>
            <p:nvPr/>
          </p:nvSpPr>
          <p:spPr bwMode="auto">
            <a:xfrm>
              <a:off x="4043" y="2472"/>
              <a:ext cx="62" cy="14"/>
            </a:xfrm>
            <a:custGeom>
              <a:avLst/>
              <a:gdLst>
                <a:gd name="T0" fmla="*/ 109 w 123"/>
                <a:gd name="T1" fmla="*/ 28 h 28"/>
                <a:gd name="T2" fmla="*/ 14 w 123"/>
                <a:gd name="T3" fmla="*/ 28 h 28"/>
                <a:gd name="T4" fmla="*/ 0 w 123"/>
                <a:gd name="T5" fmla="*/ 14 h 28"/>
                <a:gd name="T6" fmla="*/ 14 w 123"/>
                <a:gd name="T7" fmla="*/ 0 h 28"/>
                <a:gd name="T8" fmla="*/ 109 w 123"/>
                <a:gd name="T9" fmla="*/ 0 h 28"/>
                <a:gd name="T10" fmla="*/ 123 w 123"/>
                <a:gd name="T11" fmla="*/ 14 h 28"/>
                <a:gd name="T12" fmla="*/ 109 w 12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23" h="28">
                  <a:moveTo>
                    <a:pt x="109" y="28"/>
                  </a:moveTo>
                  <a:cubicBezTo>
                    <a:pt x="14" y="28"/>
                    <a:pt x="14" y="28"/>
                    <a:pt x="14" y="28"/>
                  </a:cubicBezTo>
                  <a:cubicBezTo>
                    <a:pt x="6" y="28"/>
                    <a:pt x="0" y="22"/>
                    <a:pt x="0" y="14"/>
                  </a:cubicBezTo>
                  <a:cubicBezTo>
                    <a:pt x="0" y="7"/>
                    <a:pt x="6" y="0"/>
                    <a:pt x="14" y="0"/>
                  </a:cubicBezTo>
                  <a:cubicBezTo>
                    <a:pt x="109" y="0"/>
                    <a:pt x="109" y="0"/>
                    <a:pt x="109" y="0"/>
                  </a:cubicBezTo>
                  <a:cubicBezTo>
                    <a:pt x="117" y="0"/>
                    <a:pt x="123" y="7"/>
                    <a:pt x="123" y="14"/>
                  </a:cubicBezTo>
                  <a:cubicBezTo>
                    <a:pt x="123" y="22"/>
                    <a:pt x="117" y="28"/>
                    <a:pt x="109" y="2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8" name="Freeform 20">
              <a:extLst>
                <a:ext uri="{FF2B5EF4-FFF2-40B4-BE49-F238E27FC236}">
                  <a16:creationId xmlns:a16="http://schemas.microsoft.com/office/drawing/2014/main" id="{3F91976B-5377-4227-BC2E-7CB92D291318}"/>
                </a:ext>
              </a:extLst>
            </p:cNvPr>
            <p:cNvSpPr>
              <a:spLocks/>
            </p:cNvSpPr>
            <p:nvPr/>
          </p:nvSpPr>
          <p:spPr bwMode="auto">
            <a:xfrm>
              <a:off x="4091" y="2472"/>
              <a:ext cx="14" cy="56"/>
            </a:xfrm>
            <a:custGeom>
              <a:avLst/>
              <a:gdLst>
                <a:gd name="T0" fmla="*/ 14 w 28"/>
                <a:gd name="T1" fmla="*/ 110 h 110"/>
                <a:gd name="T2" fmla="*/ 0 w 28"/>
                <a:gd name="T3" fmla="*/ 96 h 110"/>
                <a:gd name="T4" fmla="*/ 0 w 28"/>
                <a:gd name="T5" fmla="*/ 14 h 110"/>
                <a:gd name="T6" fmla="*/ 14 w 28"/>
                <a:gd name="T7" fmla="*/ 0 h 110"/>
                <a:gd name="T8" fmla="*/ 28 w 28"/>
                <a:gd name="T9" fmla="*/ 14 h 110"/>
                <a:gd name="T10" fmla="*/ 28 w 28"/>
                <a:gd name="T11" fmla="*/ 96 h 110"/>
                <a:gd name="T12" fmla="*/ 14 w 28"/>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8" h="110">
                  <a:moveTo>
                    <a:pt x="14" y="110"/>
                  </a:moveTo>
                  <a:cubicBezTo>
                    <a:pt x="7" y="110"/>
                    <a:pt x="0" y="104"/>
                    <a:pt x="0" y="96"/>
                  </a:cubicBezTo>
                  <a:cubicBezTo>
                    <a:pt x="0" y="14"/>
                    <a:pt x="0" y="14"/>
                    <a:pt x="0" y="14"/>
                  </a:cubicBezTo>
                  <a:cubicBezTo>
                    <a:pt x="0" y="7"/>
                    <a:pt x="7" y="0"/>
                    <a:pt x="14" y="0"/>
                  </a:cubicBezTo>
                  <a:cubicBezTo>
                    <a:pt x="22" y="0"/>
                    <a:pt x="28" y="7"/>
                    <a:pt x="28" y="14"/>
                  </a:cubicBezTo>
                  <a:cubicBezTo>
                    <a:pt x="28" y="96"/>
                    <a:pt x="28" y="96"/>
                    <a:pt x="28" y="96"/>
                  </a:cubicBezTo>
                  <a:cubicBezTo>
                    <a:pt x="28" y="104"/>
                    <a:pt x="22" y="110"/>
                    <a:pt x="14" y="110"/>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9" name="Freeform 21">
              <a:extLst>
                <a:ext uri="{FF2B5EF4-FFF2-40B4-BE49-F238E27FC236}">
                  <a16:creationId xmlns:a16="http://schemas.microsoft.com/office/drawing/2014/main" id="{658B686F-9D52-4302-B1B1-2F6ACD582303}"/>
                </a:ext>
              </a:extLst>
            </p:cNvPr>
            <p:cNvSpPr>
              <a:spLocks/>
            </p:cNvSpPr>
            <p:nvPr/>
          </p:nvSpPr>
          <p:spPr bwMode="auto">
            <a:xfrm>
              <a:off x="4091" y="2555"/>
              <a:ext cx="14" cy="48"/>
            </a:xfrm>
            <a:custGeom>
              <a:avLst/>
              <a:gdLst>
                <a:gd name="T0" fmla="*/ 14 w 28"/>
                <a:gd name="T1" fmla="*/ 96 h 96"/>
                <a:gd name="T2" fmla="*/ 0 w 28"/>
                <a:gd name="T3" fmla="*/ 82 h 96"/>
                <a:gd name="T4" fmla="*/ 0 w 28"/>
                <a:gd name="T5" fmla="*/ 14 h 96"/>
                <a:gd name="T6" fmla="*/ 14 w 28"/>
                <a:gd name="T7" fmla="*/ 0 h 96"/>
                <a:gd name="T8" fmla="*/ 28 w 28"/>
                <a:gd name="T9" fmla="*/ 14 h 96"/>
                <a:gd name="T10" fmla="*/ 28 w 28"/>
                <a:gd name="T11" fmla="*/ 82 h 96"/>
                <a:gd name="T12" fmla="*/ 14 w 2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28" h="96">
                  <a:moveTo>
                    <a:pt x="14" y="96"/>
                  </a:moveTo>
                  <a:cubicBezTo>
                    <a:pt x="7" y="96"/>
                    <a:pt x="0" y="90"/>
                    <a:pt x="0" y="82"/>
                  </a:cubicBezTo>
                  <a:cubicBezTo>
                    <a:pt x="0" y="14"/>
                    <a:pt x="0" y="14"/>
                    <a:pt x="0" y="14"/>
                  </a:cubicBezTo>
                  <a:cubicBezTo>
                    <a:pt x="0" y="6"/>
                    <a:pt x="7" y="0"/>
                    <a:pt x="14" y="0"/>
                  </a:cubicBezTo>
                  <a:cubicBezTo>
                    <a:pt x="22" y="0"/>
                    <a:pt x="28" y="6"/>
                    <a:pt x="28" y="14"/>
                  </a:cubicBezTo>
                  <a:cubicBezTo>
                    <a:pt x="28" y="82"/>
                    <a:pt x="28" y="82"/>
                    <a:pt x="28" y="82"/>
                  </a:cubicBezTo>
                  <a:cubicBezTo>
                    <a:pt x="28" y="90"/>
                    <a:pt x="22" y="96"/>
                    <a:pt x="14" y="96"/>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pic>
        <p:nvPicPr>
          <p:cNvPr id="247" name="Picture 246">
            <a:extLst>
              <a:ext uri="{FF2B5EF4-FFF2-40B4-BE49-F238E27FC236}">
                <a16:creationId xmlns:a16="http://schemas.microsoft.com/office/drawing/2014/main" id="{1CE188D0-6D85-4B24-91B9-DC7B84227AC3}"/>
              </a:ext>
            </a:extLst>
          </p:cNvPr>
          <p:cNvPicPr>
            <a:picLocks noChangeAspect="1"/>
          </p:cNvPicPr>
          <p:nvPr/>
        </p:nvPicPr>
        <p:blipFill>
          <a:blip r:embed="rId8"/>
          <a:stretch>
            <a:fillRect/>
          </a:stretch>
        </p:blipFill>
        <p:spPr>
          <a:xfrm>
            <a:off x="2603598" y="2052766"/>
            <a:ext cx="353154" cy="318909"/>
          </a:xfrm>
          <a:prstGeom prst="rect">
            <a:avLst/>
          </a:prstGeom>
        </p:spPr>
      </p:pic>
      <p:pic>
        <p:nvPicPr>
          <p:cNvPr id="248" name="Picture 247">
            <a:extLst>
              <a:ext uri="{FF2B5EF4-FFF2-40B4-BE49-F238E27FC236}">
                <a16:creationId xmlns:a16="http://schemas.microsoft.com/office/drawing/2014/main" id="{610C4BC1-C93A-4B21-923A-D2F3CF163E8C}"/>
              </a:ext>
            </a:extLst>
          </p:cNvPr>
          <p:cNvPicPr>
            <a:picLocks noChangeAspect="1"/>
          </p:cNvPicPr>
          <p:nvPr/>
        </p:nvPicPr>
        <p:blipFill>
          <a:blip r:embed="rId8"/>
          <a:stretch>
            <a:fillRect/>
          </a:stretch>
        </p:blipFill>
        <p:spPr>
          <a:xfrm>
            <a:off x="7656879" y="1271668"/>
            <a:ext cx="329918" cy="297926"/>
          </a:xfrm>
          <a:prstGeom prst="rect">
            <a:avLst/>
          </a:prstGeom>
        </p:spPr>
      </p:pic>
    </p:spTree>
    <p:extLst>
      <p:ext uri="{BB962C8B-B14F-4D97-AF65-F5344CB8AC3E}">
        <p14:creationId xmlns:p14="http://schemas.microsoft.com/office/powerpoint/2010/main" val="15094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5ADC3D-E70C-FC4C-9EA7-21B009312FA8}"/>
              </a:ext>
            </a:extLst>
          </p:cNvPr>
          <p:cNvSpPr/>
          <p:nvPr/>
        </p:nvSpPr>
        <p:spPr bwMode="auto">
          <a:xfrm>
            <a:off x="426424" y="6355913"/>
            <a:ext cx="1306064" cy="2547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21268773-C476-4395-97AA-DA46719491D9}"/>
              </a:ext>
            </a:extLst>
          </p:cNvPr>
          <p:cNvCxnSpPr/>
          <p:nvPr/>
        </p:nvCxnSpPr>
        <p:spPr>
          <a:xfrm>
            <a:off x="457200" y="5917016"/>
            <a:ext cx="11277600" cy="0"/>
          </a:xfrm>
          <a:prstGeom prst="line">
            <a:avLst/>
          </a:prstGeom>
          <a:ln w="19050">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535FE6-6C1C-40E6-8131-4955D04176CB}"/>
              </a:ext>
            </a:extLst>
          </p:cNvPr>
          <p:cNvSpPr>
            <a:spLocks noGrp="1"/>
          </p:cNvSpPr>
          <p:nvPr>
            <p:ph type="title"/>
          </p:nvPr>
        </p:nvSpPr>
        <p:spPr/>
        <p:txBody>
          <a:bodyPr/>
          <a:lstStyle/>
          <a:p>
            <a:r>
              <a:rPr lang="en-US" spc="-150" dirty="0">
                <a:solidFill>
                  <a:schemeClr val="tx2"/>
                </a:solidFill>
              </a:rPr>
              <a:t>Leverage deep learning services and frameworks</a:t>
            </a:r>
          </a:p>
        </p:txBody>
      </p:sp>
      <p:sp>
        <p:nvSpPr>
          <p:cNvPr id="65" name="Rectangle 64">
            <a:extLst>
              <a:ext uri="{FF2B5EF4-FFF2-40B4-BE49-F238E27FC236}">
                <a16:creationId xmlns:a16="http://schemas.microsoft.com/office/drawing/2014/main" id="{6EA7AF16-5A90-4787-8795-19997492D56F}"/>
              </a:ext>
            </a:extLst>
          </p:cNvPr>
          <p:cNvSpPr/>
          <p:nvPr/>
        </p:nvSpPr>
        <p:spPr>
          <a:xfrm>
            <a:off x="2372591" y="5572764"/>
            <a:ext cx="7446818"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a:ln>
                  <a:noFill/>
                </a:ln>
                <a:solidFill>
                  <a:srgbClr val="0078D7"/>
                </a:solidFill>
                <a:effectLst/>
                <a:uLnTx/>
                <a:uFillTx/>
                <a:latin typeface="Segoe UI Semibold" panose="020B0702040204020203" pitchFamily="34" charset="0"/>
                <a:ea typeface="+mn-ea"/>
                <a:cs typeface="Segoe UI" charset="0"/>
              </a:rPr>
              <a:t>Leverage your favorite deep learning frameworks</a:t>
            </a:r>
            <a:endParaRPr kumimoji="0" lang="en-US" sz="1400" b="0" i="0" u="none" strike="noStrike" kern="1200" cap="none" normalizeH="0" baseline="0" noProof="0" dirty="0">
              <a:ln>
                <a:noFill/>
              </a:ln>
              <a:solidFill>
                <a:srgbClr val="0078D7"/>
              </a:solidFill>
              <a:effectLst/>
              <a:uLnTx/>
              <a:uFillTx/>
              <a:latin typeface="Segoe UI"/>
              <a:ea typeface="+mn-ea"/>
              <a:cs typeface="+mn-cs"/>
            </a:endParaRPr>
          </a:p>
        </p:txBody>
      </p:sp>
      <p:pic>
        <p:nvPicPr>
          <p:cNvPr id="67" name="Picture 24" descr="https://azurecomcdn.azureedge.net/cvt-ea18c17ed0259aaee7bc2daf9bd3663731082f03ae90348a816225b79bbec96b/images/page/overview/ai-platform/tensorflow.png">
            <a:extLst>
              <a:ext uri="{FF2B5EF4-FFF2-40B4-BE49-F238E27FC236}">
                <a16:creationId xmlns:a16="http://schemas.microsoft.com/office/drawing/2014/main" id="{B97FF720-D932-463A-AB0A-3D75B245735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5216" y="6042641"/>
            <a:ext cx="292034" cy="31327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8" descr="https://azurecomcdn.azureedge.net/cvt-ac80aa5765a8bbc401f8575a9a4ab433859699f4b8e1d0d7159ec4bfaa892f91/images/page/overview/ai-platform/pytorch.png">
            <a:extLst>
              <a:ext uri="{FF2B5EF4-FFF2-40B4-BE49-F238E27FC236}">
                <a16:creationId xmlns:a16="http://schemas.microsoft.com/office/drawing/2014/main" id="{4BC91836-623D-4DF4-9A9A-003D25F44B4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15893" y="6042641"/>
            <a:ext cx="313274" cy="313272"/>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32" descr="https://azurecomcdn.azureedge.net/cvt-4e4d967f3f3a0521601972df613df5372876de229188ae925ab3ec917300e000/images/page/overview/ai-platform/onnx.png">
            <a:extLst>
              <a:ext uri="{FF2B5EF4-FFF2-40B4-BE49-F238E27FC236}">
                <a16:creationId xmlns:a16="http://schemas.microsoft.com/office/drawing/2014/main" id="{63BDE9DF-436D-4E96-A243-8413617C614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657965" y="6056278"/>
            <a:ext cx="291720" cy="28599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4" descr="https://azurecomcdn.azureedge.net/cvt-b7a2c9e3241ed4e88bd7ad49f375480fcfa9fa7ad3e626cdd8a53a38b75e712b/images/page/overview/ai-platform/caffe2.png">
            <a:extLst>
              <a:ext uri="{FF2B5EF4-FFF2-40B4-BE49-F238E27FC236}">
                <a16:creationId xmlns:a16="http://schemas.microsoft.com/office/drawing/2014/main" id="{F4965936-D68C-4FD5-AA6D-223618E98844}"/>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092960" y="6056172"/>
            <a:ext cx="253027" cy="28621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36" descr="https://azurecomcdn.azureedge.net/cvt-eaf8dba07dc350cdc9076d4d70514ea0d1e71f97118fdce42c101df86168dbf6/images/page/overview/ai-platform/mxnet.png">
            <a:extLst>
              <a:ext uri="{FF2B5EF4-FFF2-40B4-BE49-F238E27FC236}">
                <a16:creationId xmlns:a16="http://schemas.microsoft.com/office/drawing/2014/main" id="{9105B8AA-2548-46E6-BFFA-86D77A04AF22}"/>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469385" y="6033540"/>
            <a:ext cx="331473" cy="331475"/>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38" descr="https://azurecomcdn.azureedge.net/cvt-23d6c6b935833dff5fb47959a992ff92243f8d63ffef65def6235df1cf07f774/images/page/overview/ai-platform/chainer.png">
            <a:extLst>
              <a:ext uri="{FF2B5EF4-FFF2-40B4-BE49-F238E27FC236}">
                <a16:creationId xmlns:a16="http://schemas.microsoft.com/office/drawing/2014/main" id="{7E0FF851-963C-4CF1-AA9A-23067E98381C}"/>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10889036" y="6085105"/>
            <a:ext cx="323460" cy="22834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91C473A-DE01-4046-9634-F9983B072756}"/>
              </a:ext>
            </a:extLst>
          </p:cNvPr>
          <p:cNvGrpSpPr/>
          <p:nvPr/>
        </p:nvGrpSpPr>
        <p:grpSpPr>
          <a:xfrm>
            <a:off x="1041599" y="3356659"/>
            <a:ext cx="496032" cy="434394"/>
            <a:chOff x="2031698" y="3395906"/>
            <a:chExt cx="318667" cy="279069"/>
          </a:xfrm>
        </p:grpSpPr>
        <p:sp>
          <p:nvSpPr>
            <p:cNvPr id="75" name="gear_3">
              <a:extLst>
                <a:ext uri="{FF2B5EF4-FFF2-40B4-BE49-F238E27FC236}">
                  <a16:creationId xmlns:a16="http://schemas.microsoft.com/office/drawing/2014/main" id="{016D9A8D-4B78-49F8-A2A1-A2BD2F3BCD7E}"/>
                </a:ext>
              </a:extLst>
            </p:cNvPr>
            <p:cNvSpPr>
              <a:spLocks noChangeAspect="1" noEditPoints="1"/>
            </p:cNvSpPr>
            <p:nvPr/>
          </p:nvSpPr>
          <p:spPr bwMode="auto">
            <a:xfrm rot="17699308">
              <a:off x="2181234" y="3505843"/>
              <a:ext cx="168418"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6" name="gear_3">
              <a:extLst>
                <a:ext uri="{FF2B5EF4-FFF2-40B4-BE49-F238E27FC236}">
                  <a16:creationId xmlns:a16="http://schemas.microsoft.com/office/drawing/2014/main" id="{C55C3FCC-4F90-4BB8-BD87-36CD183DD7C2}"/>
                </a:ext>
              </a:extLst>
            </p:cNvPr>
            <p:cNvSpPr>
              <a:spLocks noChangeAspect="1" noEditPoints="1"/>
            </p:cNvSpPr>
            <p:nvPr/>
          </p:nvSpPr>
          <p:spPr bwMode="auto">
            <a:xfrm rot="19499308">
              <a:off x="2031698" y="3395906"/>
              <a:ext cx="168419"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78" name="key">
            <a:extLst>
              <a:ext uri="{FF2B5EF4-FFF2-40B4-BE49-F238E27FC236}">
                <a16:creationId xmlns:a16="http://schemas.microsoft.com/office/drawing/2014/main" id="{0B0FFCD7-3F1E-45EF-8297-180D237708E7}"/>
              </a:ext>
            </a:extLst>
          </p:cNvPr>
          <p:cNvSpPr>
            <a:spLocks noChangeAspect="1" noEditPoints="1"/>
          </p:cNvSpPr>
          <p:nvPr/>
        </p:nvSpPr>
        <p:spPr bwMode="auto">
          <a:xfrm>
            <a:off x="1041599" y="4480023"/>
            <a:ext cx="384650" cy="382676"/>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9050" cap="rnd">
            <a:solidFill>
              <a:srgbClr val="0079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2E675B9F-C556-4959-AA42-E487B7143569}"/>
              </a:ext>
            </a:extLst>
          </p:cNvPr>
          <p:cNvSpPr/>
          <p:nvPr/>
        </p:nvSpPr>
        <p:spPr bwMode="auto">
          <a:xfrm>
            <a:off x="461045" y="1211263"/>
            <a:ext cx="5521279" cy="4217264"/>
          </a:xfrm>
          <a:prstGeom prst="rect">
            <a:avLst/>
          </a:prstGeom>
          <a:noFill/>
          <a:ln w="19050">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0" name="Rectangle 69">
            <a:extLst>
              <a:ext uri="{FF2B5EF4-FFF2-40B4-BE49-F238E27FC236}">
                <a16:creationId xmlns:a16="http://schemas.microsoft.com/office/drawing/2014/main" id="{6EA89A53-A6B2-4786-9019-2E046F7451DC}"/>
              </a:ext>
            </a:extLst>
          </p:cNvPr>
          <p:cNvSpPr/>
          <p:nvPr/>
        </p:nvSpPr>
        <p:spPr bwMode="auto">
          <a:xfrm>
            <a:off x="6209676" y="1211263"/>
            <a:ext cx="5521279" cy="4217264"/>
          </a:xfrm>
          <a:prstGeom prst="rect">
            <a:avLst/>
          </a:prstGeom>
          <a:noFill/>
          <a:ln w="19050">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2" name="Rectangle 71">
            <a:extLst>
              <a:ext uri="{FF2B5EF4-FFF2-40B4-BE49-F238E27FC236}">
                <a16:creationId xmlns:a16="http://schemas.microsoft.com/office/drawing/2014/main" id="{9F89A7BC-5B95-442F-9381-09D98A284D84}"/>
              </a:ext>
            </a:extLst>
          </p:cNvPr>
          <p:cNvSpPr/>
          <p:nvPr/>
        </p:nvSpPr>
        <p:spPr>
          <a:xfrm>
            <a:off x="1041599" y="1861709"/>
            <a:ext cx="360250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t" anchorCtr="0">
            <a:spAutoFit/>
          </a:bodyPr>
          <a:lstStyle/>
          <a:p>
            <a:pPr marL="0" marR="0" lvl="0" indent="0"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a:t>
            </a:r>
            <a:r>
              <a:rPr kumimoji="0" lang="en-US" sz="1600" b="0" i="0" u="none" strike="noStrike" kern="1200" cap="none" normalizeH="0" baseline="0" noProof="0" dirty="0" err="1">
                <a:ln>
                  <a:noFill/>
                </a:ln>
                <a:solidFill>
                  <a:srgbClr val="0078D7"/>
                </a:solidFill>
                <a:effectLst/>
                <a:uLnTx/>
                <a:uFillTx/>
                <a:latin typeface="Segoe UI Semibold" panose="020B0702040204020203" pitchFamily="34" charset="0"/>
                <a:ea typeface="+mn-ea"/>
                <a:cs typeface="Segoe UI Semibold" panose="020B0702040204020203" pitchFamily="34" charset="0"/>
              </a:rPr>
              <a:t>databricks</a:t>
            </a:r>
            <a:endParaRPr kumimoji="0" lang="en-US" sz="1600" b="0" i="0" u="none" strike="noStrike" kern="1200" cap="none"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7" name="Rectangle 6">
            <a:extLst>
              <a:ext uri="{FF2B5EF4-FFF2-40B4-BE49-F238E27FC236}">
                <a16:creationId xmlns:a16="http://schemas.microsoft.com/office/drawing/2014/main" id="{2E040E9B-86AD-4DA7-852C-5EEFB6A291A4}"/>
              </a:ext>
            </a:extLst>
          </p:cNvPr>
          <p:cNvSpPr/>
          <p:nvPr/>
        </p:nvSpPr>
        <p:spPr>
          <a:xfrm>
            <a:off x="1041599" y="2851721"/>
            <a:ext cx="484632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Accelerate processing with the fastest Spark engine</a:t>
            </a:r>
          </a:p>
        </p:txBody>
      </p:sp>
      <p:sp>
        <p:nvSpPr>
          <p:cNvPr id="77" name="Rectangle 76">
            <a:extLst>
              <a:ext uri="{FF2B5EF4-FFF2-40B4-BE49-F238E27FC236}">
                <a16:creationId xmlns:a16="http://schemas.microsoft.com/office/drawing/2014/main" id="{E0547732-D19A-47EE-88BB-BFBBB0CDF185}"/>
              </a:ext>
            </a:extLst>
          </p:cNvPr>
          <p:cNvSpPr/>
          <p:nvPr/>
        </p:nvSpPr>
        <p:spPr>
          <a:xfrm>
            <a:off x="1041599" y="3908547"/>
            <a:ext cx="374904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Integrate natively with </a:t>
            </a:r>
            <a:r>
              <a:rPr lang="en-US" sz="1400">
                <a:latin typeface="Segoe UI" panose="020B0502040204020203" pitchFamily="34" charset="0"/>
                <a:cs typeface="Segoe UI" panose="020B0502040204020203" pitchFamily="34" charset="0"/>
              </a:rPr>
              <a:t>Azure services</a:t>
            </a:r>
            <a:endParaRPr lang="en-US" sz="1400" dirty="0">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0C10464A-F0DD-4A6E-ACC0-A35B77108EC4}"/>
              </a:ext>
            </a:extLst>
          </p:cNvPr>
          <p:cNvSpPr/>
          <p:nvPr/>
        </p:nvSpPr>
        <p:spPr>
          <a:xfrm>
            <a:off x="1041599" y="4980190"/>
            <a:ext cx="384048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Access enterprise-grade Azure security </a:t>
            </a:r>
          </a:p>
        </p:txBody>
      </p:sp>
      <p:cxnSp>
        <p:nvCxnSpPr>
          <p:cNvPr id="81" name="Straight Connector 80">
            <a:extLst>
              <a:ext uri="{FF2B5EF4-FFF2-40B4-BE49-F238E27FC236}">
                <a16:creationId xmlns:a16="http://schemas.microsoft.com/office/drawing/2014/main" id="{F606D7DF-627F-4B5C-BCFE-0115E50F3E43}"/>
              </a:ext>
            </a:extLst>
          </p:cNvPr>
          <p:cNvCxnSpPr/>
          <p:nvPr/>
        </p:nvCxnSpPr>
        <p:spPr>
          <a:xfrm>
            <a:off x="1041599" y="2199966"/>
            <a:ext cx="3632420"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C0408DC-D536-4BE3-9D6D-1E9FDC215FD8}"/>
              </a:ext>
            </a:extLst>
          </p:cNvPr>
          <p:cNvSpPr/>
          <p:nvPr/>
        </p:nvSpPr>
        <p:spPr>
          <a:xfrm>
            <a:off x="6775755" y="1861709"/>
            <a:ext cx="366999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t" anchorCtr="0">
            <a:spAutoFit/>
          </a:bodyPr>
          <a:lstStyle/>
          <a:p>
            <a:pPr defTabSz="914225"/>
            <a:r>
              <a:rPr lang="en-US" sz="1600" dirty="0">
                <a:solidFill>
                  <a:srgbClr val="0078D7"/>
                </a:solidFill>
                <a:latin typeface="Segoe UI Semibold" panose="020B0702040204020203" pitchFamily="34" charset="0"/>
                <a:cs typeface="Segoe UI Semibold" panose="020B0702040204020203" pitchFamily="34" charset="0"/>
              </a:rPr>
              <a:t>Azure ML services</a:t>
            </a:r>
          </a:p>
        </p:txBody>
      </p:sp>
      <p:sp>
        <p:nvSpPr>
          <p:cNvPr id="80" name="Rectangle 79">
            <a:extLst>
              <a:ext uri="{FF2B5EF4-FFF2-40B4-BE49-F238E27FC236}">
                <a16:creationId xmlns:a16="http://schemas.microsoft.com/office/drawing/2014/main" id="{B522F590-3B40-479D-A945-4EA331DCD7D1}"/>
              </a:ext>
            </a:extLst>
          </p:cNvPr>
          <p:cNvSpPr/>
          <p:nvPr/>
        </p:nvSpPr>
        <p:spPr>
          <a:xfrm>
            <a:off x="6775755" y="3912145"/>
            <a:ext cx="365760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Increase your rate of experimentation</a:t>
            </a:r>
          </a:p>
        </p:txBody>
      </p:sp>
      <p:sp>
        <p:nvSpPr>
          <p:cNvPr id="82" name="Rectangle 81">
            <a:extLst>
              <a:ext uri="{FF2B5EF4-FFF2-40B4-BE49-F238E27FC236}">
                <a16:creationId xmlns:a16="http://schemas.microsoft.com/office/drawing/2014/main" id="{A8BCDB51-1EF6-4591-94E1-D104AF9E4DEA}"/>
              </a:ext>
            </a:extLst>
          </p:cNvPr>
          <p:cNvSpPr/>
          <p:nvPr/>
        </p:nvSpPr>
        <p:spPr>
          <a:xfrm>
            <a:off x="6775755" y="2857364"/>
            <a:ext cx="3114973"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Bring AI to the edge</a:t>
            </a:r>
          </a:p>
        </p:txBody>
      </p:sp>
      <p:sp>
        <p:nvSpPr>
          <p:cNvPr id="84" name="Rectangle 83">
            <a:extLst>
              <a:ext uri="{FF2B5EF4-FFF2-40B4-BE49-F238E27FC236}">
                <a16:creationId xmlns:a16="http://schemas.microsoft.com/office/drawing/2014/main" id="{ACE47366-0448-4CE8-A155-EF24FD61F3B1}"/>
              </a:ext>
            </a:extLst>
          </p:cNvPr>
          <p:cNvSpPr/>
          <p:nvPr/>
        </p:nvSpPr>
        <p:spPr>
          <a:xfrm>
            <a:off x="6775755" y="4980190"/>
            <a:ext cx="438912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Deploy and manage your models everywhere</a:t>
            </a:r>
          </a:p>
        </p:txBody>
      </p:sp>
      <p:cxnSp>
        <p:nvCxnSpPr>
          <p:cNvPr id="10" name="Straight Connector 9">
            <a:extLst>
              <a:ext uri="{FF2B5EF4-FFF2-40B4-BE49-F238E27FC236}">
                <a16:creationId xmlns:a16="http://schemas.microsoft.com/office/drawing/2014/main" id="{03554F94-67CD-48EA-B789-455EDDFF8B0E}"/>
              </a:ext>
            </a:extLst>
          </p:cNvPr>
          <p:cNvCxnSpPr>
            <a:cxnSpLocks/>
          </p:cNvCxnSpPr>
          <p:nvPr/>
        </p:nvCxnSpPr>
        <p:spPr>
          <a:xfrm>
            <a:off x="6775755" y="2199966"/>
            <a:ext cx="3632420"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CDFE067F-B42A-4688-A72D-65234F25BE4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75755" y="1305390"/>
            <a:ext cx="441392" cy="514954"/>
          </a:xfrm>
          <a:prstGeom prst="rect">
            <a:avLst/>
          </a:prstGeom>
        </p:spPr>
      </p:pic>
      <p:sp>
        <p:nvSpPr>
          <p:cNvPr id="110" name="Data &amp; AI" title="Icon of several circles connected to eachother by lines">
            <a:extLst>
              <a:ext uri="{FF2B5EF4-FFF2-40B4-BE49-F238E27FC236}">
                <a16:creationId xmlns:a16="http://schemas.microsoft.com/office/drawing/2014/main" id="{0871D3D5-B3F6-4786-B325-C39AC5C27F26}"/>
              </a:ext>
            </a:extLst>
          </p:cNvPr>
          <p:cNvSpPr>
            <a:spLocks noChangeAspect="1" noEditPoints="1"/>
          </p:cNvSpPr>
          <p:nvPr/>
        </p:nvSpPr>
        <p:spPr bwMode="auto">
          <a:xfrm>
            <a:off x="6775755" y="2398279"/>
            <a:ext cx="446848" cy="357303"/>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11" name="Beaker_F196" title="Icon of a scientific flask with liquid in it">
            <a:extLst>
              <a:ext uri="{FF2B5EF4-FFF2-40B4-BE49-F238E27FC236}">
                <a16:creationId xmlns:a16="http://schemas.microsoft.com/office/drawing/2014/main" id="{AD30A0C8-16F2-451C-8BF8-ECA9CD9BBC92}"/>
              </a:ext>
            </a:extLst>
          </p:cNvPr>
          <p:cNvSpPr>
            <a:spLocks noChangeAspect="1" noEditPoints="1"/>
          </p:cNvSpPr>
          <p:nvPr/>
        </p:nvSpPr>
        <p:spPr bwMode="auto">
          <a:xfrm>
            <a:off x="6775754" y="3405474"/>
            <a:ext cx="342675" cy="395939"/>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13" name="Relationship_F003" title="Icon of three boxes connected by lines">
            <a:extLst>
              <a:ext uri="{FF2B5EF4-FFF2-40B4-BE49-F238E27FC236}">
                <a16:creationId xmlns:a16="http://schemas.microsoft.com/office/drawing/2014/main" id="{F64255E3-5014-469D-8E5C-4DC98870A295}"/>
              </a:ext>
            </a:extLst>
          </p:cNvPr>
          <p:cNvSpPr>
            <a:spLocks noChangeAspect="1" noEditPoints="1"/>
          </p:cNvSpPr>
          <p:nvPr/>
        </p:nvSpPr>
        <p:spPr bwMode="auto">
          <a:xfrm>
            <a:off x="6775754" y="4456248"/>
            <a:ext cx="441791" cy="413212"/>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1" name="Graphic 3">
            <a:extLst>
              <a:ext uri="{FF2B5EF4-FFF2-40B4-BE49-F238E27FC236}">
                <a16:creationId xmlns:a16="http://schemas.microsoft.com/office/drawing/2014/main" id="{9B049131-EABB-404C-9B69-9C0AC145FF50}"/>
              </a:ext>
            </a:extLst>
          </p:cNvPr>
          <p:cNvGrpSpPr/>
          <p:nvPr/>
        </p:nvGrpSpPr>
        <p:grpSpPr>
          <a:xfrm>
            <a:off x="1041599" y="2372684"/>
            <a:ext cx="694604" cy="361542"/>
            <a:chOff x="1887952" y="2321473"/>
            <a:chExt cx="574966" cy="299270"/>
          </a:xfrm>
          <a:solidFill>
            <a:schemeClr val="tx2"/>
          </a:solidFill>
        </p:grpSpPr>
        <p:sp>
          <p:nvSpPr>
            <p:cNvPr id="12" name="Freeform: Shape 11">
              <a:extLst>
                <a:ext uri="{FF2B5EF4-FFF2-40B4-BE49-F238E27FC236}">
                  <a16:creationId xmlns:a16="http://schemas.microsoft.com/office/drawing/2014/main" id="{9C1F87FB-3A4F-47EB-9099-FBB860A80524}"/>
                </a:ext>
              </a:extLst>
            </p:cNvPr>
            <p:cNvSpPr/>
            <p:nvPr/>
          </p:nvSpPr>
          <p:spPr>
            <a:xfrm>
              <a:off x="2249905" y="2321233"/>
              <a:ext cx="213025" cy="179390"/>
            </a:xfrm>
            <a:custGeom>
              <a:avLst/>
              <a:gdLst>
                <a:gd name="connsiteX0" fmla="*/ 171011 w 213024"/>
                <a:gd name="connsiteY0" fmla="*/ 113077 h 179389"/>
                <a:gd name="connsiteX1" fmla="*/ 178802 w 213024"/>
                <a:gd name="connsiteY1" fmla="*/ 128141 h 179389"/>
                <a:gd name="connsiteX2" fmla="*/ 186881 w 213024"/>
                <a:gd name="connsiteY2" fmla="*/ 143522 h 179389"/>
                <a:gd name="connsiteX3" fmla="*/ 192774 w 213024"/>
                <a:gd name="connsiteY3" fmla="*/ 155366 h 179389"/>
                <a:gd name="connsiteX4" fmla="*/ 188692 w 213024"/>
                <a:gd name="connsiteY4" fmla="*/ 174110 h 179389"/>
                <a:gd name="connsiteX5" fmla="*/ 178170 w 213024"/>
                <a:gd name="connsiteY5" fmla="*/ 179055 h 179389"/>
                <a:gd name="connsiteX6" fmla="*/ 164888 w 213024"/>
                <a:gd name="connsiteY6" fmla="*/ 177243 h 179389"/>
                <a:gd name="connsiteX7" fmla="*/ 154625 w 213024"/>
                <a:gd name="connsiteY7" fmla="*/ 174167 h 179389"/>
                <a:gd name="connsiteX8" fmla="*/ 141487 w 213024"/>
                <a:gd name="connsiteY8" fmla="*/ 170143 h 179389"/>
                <a:gd name="connsiteX9" fmla="*/ 131885 w 213024"/>
                <a:gd name="connsiteY9" fmla="*/ 167296 h 179389"/>
                <a:gd name="connsiteX10" fmla="*/ 129096 w 213024"/>
                <a:gd name="connsiteY10" fmla="*/ 163847 h 179389"/>
                <a:gd name="connsiteX11" fmla="*/ 127170 w 213024"/>
                <a:gd name="connsiteY11" fmla="*/ 152462 h 179389"/>
                <a:gd name="connsiteX12" fmla="*/ 125733 w 213024"/>
                <a:gd name="connsiteY12" fmla="*/ 143263 h 179389"/>
                <a:gd name="connsiteX13" fmla="*/ 128119 w 213024"/>
                <a:gd name="connsiteY13" fmla="*/ 141164 h 179389"/>
                <a:gd name="connsiteX14" fmla="*/ 162674 w 213024"/>
                <a:gd name="connsiteY14" fmla="*/ 150766 h 179389"/>
                <a:gd name="connsiteX15" fmla="*/ 164026 w 213024"/>
                <a:gd name="connsiteY15" fmla="*/ 150967 h 179389"/>
                <a:gd name="connsiteX16" fmla="*/ 157787 w 213024"/>
                <a:gd name="connsiteY16" fmla="*/ 138922 h 179389"/>
                <a:gd name="connsiteX17" fmla="*/ 149422 w 213024"/>
                <a:gd name="connsiteY17" fmla="*/ 123082 h 179389"/>
                <a:gd name="connsiteX18" fmla="*/ 141401 w 213024"/>
                <a:gd name="connsiteY18" fmla="*/ 107989 h 179389"/>
                <a:gd name="connsiteX19" fmla="*/ 141746 w 213024"/>
                <a:gd name="connsiteY19" fmla="*/ 104510 h 179389"/>
                <a:gd name="connsiteX20" fmla="*/ 147668 w 213024"/>
                <a:gd name="connsiteY20" fmla="*/ 97668 h 179389"/>
                <a:gd name="connsiteX21" fmla="*/ 153188 w 213024"/>
                <a:gd name="connsiteY21" fmla="*/ 91056 h 179389"/>
                <a:gd name="connsiteX22" fmla="*/ 158822 w 213024"/>
                <a:gd name="connsiteY22" fmla="*/ 84501 h 179389"/>
                <a:gd name="connsiteX23" fmla="*/ 166383 w 213024"/>
                <a:gd name="connsiteY23" fmla="*/ 75561 h 179389"/>
                <a:gd name="connsiteX24" fmla="*/ 172190 w 213024"/>
                <a:gd name="connsiteY24" fmla="*/ 68805 h 179389"/>
                <a:gd name="connsiteX25" fmla="*/ 176847 w 213024"/>
                <a:gd name="connsiteY25" fmla="*/ 63084 h 179389"/>
                <a:gd name="connsiteX26" fmla="*/ 175180 w 213024"/>
                <a:gd name="connsiteY26" fmla="*/ 63026 h 179389"/>
                <a:gd name="connsiteX27" fmla="*/ 146920 w 213024"/>
                <a:gd name="connsiteY27" fmla="*/ 70443 h 179389"/>
                <a:gd name="connsiteX28" fmla="*/ 125733 w 213024"/>
                <a:gd name="connsiteY28" fmla="*/ 76107 h 179389"/>
                <a:gd name="connsiteX29" fmla="*/ 122772 w 213024"/>
                <a:gd name="connsiteY29" fmla="*/ 74784 h 179389"/>
                <a:gd name="connsiteX30" fmla="*/ 99054 w 213024"/>
                <a:gd name="connsiteY30" fmla="*/ 35428 h 179389"/>
                <a:gd name="connsiteX31" fmla="*/ 97588 w 213024"/>
                <a:gd name="connsiteY31" fmla="*/ 33847 h 179389"/>
                <a:gd name="connsiteX32" fmla="*/ 95432 w 213024"/>
                <a:gd name="connsiteY32" fmla="*/ 45662 h 179389"/>
                <a:gd name="connsiteX33" fmla="*/ 91465 w 213024"/>
                <a:gd name="connsiteY33" fmla="*/ 67626 h 179389"/>
                <a:gd name="connsiteX34" fmla="*/ 88533 w 213024"/>
                <a:gd name="connsiteY34" fmla="*/ 84990 h 179389"/>
                <a:gd name="connsiteX35" fmla="*/ 85715 w 213024"/>
                <a:gd name="connsiteY35" fmla="*/ 87807 h 179389"/>
                <a:gd name="connsiteX36" fmla="*/ 65390 w 213024"/>
                <a:gd name="connsiteY36" fmla="*/ 94189 h 179389"/>
                <a:gd name="connsiteX37" fmla="*/ 37361 w 213024"/>
                <a:gd name="connsiteY37" fmla="*/ 103073 h 179389"/>
                <a:gd name="connsiteX38" fmla="*/ 35463 w 213024"/>
                <a:gd name="connsiteY38" fmla="*/ 104223 h 179389"/>
                <a:gd name="connsiteX39" fmla="*/ 75682 w 213024"/>
                <a:gd name="connsiteY39" fmla="*/ 120207 h 179389"/>
                <a:gd name="connsiteX40" fmla="*/ 65678 w 213024"/>
                <a:gd name="connsiteY40" fmla="*/ 126675 h 179389"/>
                <a:gd name="connsiteX41" fmla="*/ 49205 w 213024"/>
                <a:gd name="connsiteY41" fmla="*/ 137398 h 179389"/>
                <a:gd name="connsiteX42" fmla="*/ 45353 w 213024"/>
                <a:gd name="connsiteY42" fmla="*/ 137139 h 179389"/>
                <a:gd name="connsiteX43" fmla="*/ 24625 w 213024"/>
                <a:gd name="connsiteY43" fmla="*/ 127854 h 179389"/>
                <a:gd name="connsiteX44" fmla="*/ 10970 w 213024"/>
                <a:gd name="connsiteY44" fmla="*/ 121242 h 179389"/>
                <a:gd name="connsiteX45" fmla="*/ 2431 w 213024"/>
                <a:gd name="connsiteY45" fmla="*/ 112215 h 179389"/>
                <a:gd name="connsiteX46" fmla="*/ 3696 w 213024"/>
                <a:gd name="connsiteY46" fmla="*/ 95311 h 179389"/>
                <a:gd name="connsiteX47" fmla="*/ 14333 w 213024"/>
                <a:gd name="connsiteY47" fmla="*/ 88095 h 179389"/>
                <a:gd name="connsiteX48" fmla="*/ 40782 w 213024"/>
                <a:gd name="connsiteY48" fmla="*/ 79413 h 179389"/>
                <a:gd name="connsiteX49" fmla="*/ 65850 w 213024"/>
                <a:gd name="connsiteY49" fmla="*/ 71565 h 179389"/>
                <a:gd name="connsiteX50" fmla="*/ 69300 w 213024"/>
                <a:gd name="connsiteY50" fmla="*/ 67109 h 179389"/>
                <a:gd name="connsiteX51" fmla="*/ 71255 w 213024"/>
                <a:gd name="connsiteY51" fmla="*/ 55868 h 179389"/>
                <a:gd name="connsiteX52" fmla="*/ 73267 w 213024"/>
                <a:gd name="connsiteY52" fmla="*/ 43794 h 179389"/>
                <a:gd name="connsiteX53" fmla="*/ 75136 w 213024"/>
                <a:gd name="connsiteY53" fmla="*/ 33818 h 179389"/>
                <a:gd name="connsiteX54" fmla="*/ 77033 w 213024"/>
                <a:gd name="connsiteY54" fmla="*/ 23009 h 179389"/>
                <a:gd name="connsiteX55" fmla="*/ 83329 w 213024"/>
                <a:gd name="connsiteY55" fmla="*/ 7801 h 179389"/>
                <a:gd name="connsiteX56" fmla="*/ 92356 w 213024"/>
                <a:gd name="connsiteY56" fmla="*/ 844 h 179389"/>
                <a:gd name="connsiteX57" fmla="*/ 106069 w 213024"/>
                <a:gd name="connsiteY57" fmla="*/ 4150 h 179389"/>
                <a:gd name="connsiteX58" fmla="*/ 113371 w 213024"/>
                <a:gd name="connsiteY58" fmla="*/ 13349 h 179389"/>
                <a:gd name="connsiteX59" fmla="*/ 134415 w 213024"/>
                <a:gd name="connsiteY59" fmla="*/ 48250 h 179389"/>
                <a:gd name="connsiteX60" fmla="*/ 139245 w 213024"/>
                <a:gd name="connsiteY60" fmla="*/ 50262 h 179389"/>
                <a:gd name="connsiteX61" fmla="*/ 191911 w 213024"/>
                <a:gd name="connsiteY61" fmla="*/ 36290 h 179389"/>
                <a:gd name="connsiteX62" fmla="*/ 205366 w 213024"/>
                <a:gd name="connsiteY62" fmla="*/ 36262 h 179389"/>
                <a:gd name="connsiteX63" fmla="*/ 212697 w 213024"/>
                <a:gd name="connsiteY63" fmla="*/ 43334 h 179389"/>
                <a:gd name="connsiteX64" fmla="*/ 212955 w 213024"/>
                <a:gd name="connsiteY64" fmla="*/ 43621 h 179389"/>
                <a:gd name="connsiteX65" fmla="*/ 212955 w 213024"/>
                <a:gd name="connsiteY65" fmla="*/ 49083 h 179389"/>
                <a:gd name="connsiteX66" fmla="*/ 212524 w 213024"/>
                <a:gd name="connsiteY66" fmla="*/ 50463 h 179389"/>
                <a:gd name="connsiteX67" fmla="*/ 206084 w 213024"/>
                <a:gd name="connsiteY67" fmla="*/ 61215 h 179389"/>
                <a:gd name="connsiteX68" fmla="*/ 169775 w 213024"/>
                <a:gd name="connsiteY68" fmla="*/ 103849 h 179389"/>
                <a:gd name="connsiteX69" fmla="*/ 169143 w 213024"/>
                <a:gd name="connsiteY69" fmla="*/ 109857 h 179389"/>
                <a:gd name="connsiteX70" fmla="*/ 170063 w 213024"/>
                <a:gd name="connsiteY70" fmla="*/ 111467 h 179389"/>
                <a:gd name="connsiteX71" fmla="*/ 171011 w 213024"/>
                <a:gd name="connsiteY71" fmla="*/ 113077 h 17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13024" h="179389">
                  <a:moveTo>
                    <a:pt x="171011" y="113077"/>
                  </a:moveTo>
                  <a:cubicBezTo>
                    <a:pt x="173599" y="118108"/>
                    <a:pt x="176186" y="123139"/>
                    <a:pt x="178802" y="128141"/>
                  </a:cubicBezTo>
                  <a:cubicBezTo>
                    <a:pt x="181476" y="133287"/>
                    <a:pt x="184178" y="138404"/>
                    <a:pt x="186881" y="143522"/>
                  </a:cubicBezTo>
                  <a:cubicBezTo>
                    <a:pt x="188950" y="147431"/>
                    <a:pt x="191308" y="151169"/>
                    <a:pt x="192774" y="155366"/>
                  </a:cubicBezTo>
                  <a:cubicBezTo>
                    <a:pt x="195246" y="162409"/>
                    <a:pt x="193953" y="168763"/>
                    <a:pt x="188692" y="174110"/>
                  </a:cubicBezTo>
                  <a:cubicBezTo>
                    <a:pt x="185846" y="176985"/>
                    <a:pt x="182195" y="178451"/>
                    <a:pt x="178170" y="179055"/>
                  </a:cubicBezTo>
                  <a:cubicBezTo>
                    <a:pt x="173541" y="179745"/>
                    <a:pt x="169200" y="178595"/>
                    <a:pt x="164888" y="177243"/>
                  </a:cubicBezTo>
                  <a:cubicBezTo>
                    <a:pt x="161467" y="176208"/>
                    <a:pt x="158046" y="175202"/>
                    <a:pt x="154625" y="174167"/>
                  </a:cubicBezTo>
                  <a:cubicBezTo>
                    <a:pt x="150226" y="172845"/>
                    <a:pt x="145857" y="171494"/>
                    <a:pt x="141487" y="170143"/>
                  </a:cubicBezTo>
                  <a:cubicBezTo>
                    <a:pt x="138296" y="169165"/>
                    <a:pt x="135134" y="168101"/>
                    <a:pt x="131885" y="167296"/>
                  </a:cubicBezTo>
                  <a:cubicBezTo>
                    <a:pt x="129930" y="166808"/>
                    <a:pt x="129355" y="165600"/>
                    <a:pt x="129096" y="163847"/>
                  </a:cubicBezTo>
                  <a:cubicBezTo>
                    <a:pt x="128550" y="160023"/>
                    <a:pt x="127947" y="156228"/>
                    <a:pt x="127170" y="152462"/>
                  </a:cubicBezTo>
                  <a:cubicBezTo>
                    <a:pt x="126567" y="149415"/>
                    <a:pt x="126135" y="146339"/>
                    <a:pt x="125733" y="143263"/>
                  </a:cubicBezTo>
                  <a:cubicBezTo>
                    <a:pt x="125359" y="140446"/>
                    <a:pt x="125445" y="140417"/>
                    <a:pt x="128119" y="141164"/>
                  </a:cubicBezTo>
                  <a:cubicBezTo>
                    <a:pt x="139647" y="144355"/>
                    <a:pt x="151146" y="147575"/>
                    <a:pt x="162674" y="150766"/>
                  </a:cubicBezTo>
                  <a:cubicBezTo>
                    <a:pt x="163019" y="150852"/>
                    <a:pt x="163422" y="150881"/>
                    <a:pt x="164026" y="150967"/>
                  </a:cubicBezTo>
                  <a:cubicBezTo>
                    <a:pt x="161870" y="146828"/>
                    <a:pt x="159857" y="142860"/>
                    <a:pt x="157787" y="138922"/>
                  </a:cubicBezTo>
                  <a:cubicBezTo>
                    <a:pt x="155027" y="133632"/>
                    <a:pt x="152210" y="128342"/>
                    <a:pt x="149422" y="123082"/>
                  </a:cubicBezTo>
                  <a:cubicBezTo>
                    <a:pt x="146777" y="118051"/>
                    <a:pt x="144161" y="112962"/>
                    <a:pt x="141401" y="107989"/>
                  </a:cubicBezTo>
                  <a:cubicBezTo>
                    <a:pt x="140625" y="106580"/>
                    <a:pt x="140883" y="105545"/>
                    <a:pt x="141746" y="104510"/>
                  </a:cubicBezTo>
                  <a:cubicBezTo>
                    <a:pt x="143672" y="102182"/>
                    <a:pt x="145713" y="99968"/>
                    <a:pt x="147668" y="97668"/>
                  </a:cubicBezTo>
                  <a:cubicBezTo>
                    <a:pt x="149536" y="95483"/>
                    <a:pt x="151319" y="93241"/>
                    <a:pt x="153188" y="91056"/>
                  </a:cubicBezTo>
                  <a:cubicBezTo>
                    <a:pt x="155056" y="88871"/>
                    <a:pt x="156954" y="86686"/>
                    <a:pt x="158822" y="84501"/>
                  </a:cubicBezTo>
                  <a:cubicBezTo>
                    <a:pt x="161352" y="81540"/>
                    <a:pt x="163853" y="78550"/>
                    <a:pt x="166383" y="75561"/>
                  </a:cubicBezTo>
                  <a:cubicBezTo>
                    <a:pt x="168309" y="73289"/>
                    <a:pt x="170293" y="71076"/>
                    <a:pt x="172190" y="68805"/>
                  </a:cubicBezTo>
                  <a:cubicBezTo>
                    <a:pt x="173743" y="66936"/>
                    <a:pt x="175496" y="65211"/>
                    <a:pt x="176847" y="63084"/>
                  </a:cubicBezTo>
                  <a:cubicBezTo>
                    <a:pt x="176215" y="62710"/>
                    <a:pt x="175726" y="62883"/>
                    <a:pt x="175180" y="63026"/>
                  </a:cubicBezTo>
                  <a:cubicBezTo>
                    <a:pt x="165751" y="65499"/>
                    <a:pt x="156350" y="67971"/>
                    <a:pt x="146920" y="70443"/>
                  </a:cubicBezTo>
                  <a:cubicBezTo>
                    <a:pt x="139848" y="72312"/>
                    <a:pt x="132776" y="74181"/>
                    <a:pt x="125733" y="76107"/>
                  </a:cubicBezTo>
                  <a:cubicBezTo>
                    <a:pt x="124267" y="76509"/>
                    <a:pt x="123491" y="75992"/>
                    <a:pt x="122772" y="74784"/>
                  </a:cubicBezTo>
                  <a:cubicBezTo>
                    <a:pt x="114895" y="61646"/>
                    <a:pt x="106932" y="48566"/>
                    <a:pt x="99054" y="35428"/>
                  </a:cubicBezTo>
                  <a:cubicBezTo>
                    <a:pt x="98681" y="34824"/>
                    <a:pt x="98192" y="34508"/>
                    <a:pt x="97588" y="33847"/>
                  </a:cubicBezTo>
                  <a:cubicBezTo>
                    <a:pt x="96841" y="37958"/>
                    <a:pt x="96151" y="41810"/>
                    <a:pt x="95432" y="45662"/>
                  </a:cubicBezTo>
                  <a:cubicBezTo>
                    <a:pt x="94110" y="52993"/>
                    <a:pt x="92759" y="60295"/>
                    <a:pt x="91465" y="67626"/>
                  </a:cubicBezTo>
                  <a:cubicBezTo>
                    <a:pt x="90430" y="73404"/>
                    <a:pt x="89424" y="79212"/>
                    <a:pt x="88533" y="84990"/>
                  </a:cubicBezTo>
                  <a:cubicBezTo>
                    <a:pt x="88274" y="86772"/>
                    <a:pt x="87095" y="87347"/>
                    <a:pt x="85715" y="87807"/>
                  </a:cubicBezTo>
                  <a:cubicBezTo>
                    <a:pt x="78959" y="89963"/>
                    <a:pt x="72146" y="92062"/>
                    <a:pt x="65390" y="94189"/>
                  </a:cubicBezTo>
                  <a:cubicBezTo>
                    <a:pt x="56047" y="97151"/>
                    <a:pt x="46704" y="100140"/>
                    <a:pt x="37361" y="103073"/>
                  </a:cubicBezTo>
                  <a:cubicBezTo>
                    <a:pt x="36642" y="103303"/>
                    <a:pt x="36067" y="103590"/>
                    <a:pt x="35463" y="104223"/>
                  </a:cubicBezTo>
                  <a:cubicBezTo>
                    <a:pt x="48889" y="109570"/>
                    <a:pt x="62142" y="114831"/>
                    <a:pt x="75682" y="120207"/>
                  </a:cubicBezTo>
                  <a:cubicBezTo>
                    <a:pt x="72204" y="122449"/>
                    <a:pt x="68955" y="124576"/>
                    <a:pt x="65678" y="126675"/>
                  </a:cubicBezTo>
                  <a:cubicBezTo>
                    <a:pt x="60187" y="130240"/>
                    <a:pt x="54696" y="133805"/>
                    <a:pt x="49205" y="137398"/>
                  </a:cubicBezTo>
                  <a:cubicBezTo>
                    <a:pt x="47854" y="138261"/>
                    <a:pt x="46618" y="137686"/>
                    <a:pt x="45353" y="137139"/>
                  </a:cubicBezTo>
                  <a:cubicBezTo>
                    <a:pt x="38453" y="134035"/>
                    <a:pt x="31496" y="131016"/>
                    <a:pt x="24625" y="127854"/>
                  </a:cubicBezTo>
                  <a:cubicBezTo>
                    <a:pt x="20025" y="125726"/>
                    <a:pt x="15253" y="124059"/>
                    <a:pt x="10970" y="121242"/>
                  </a:cubicBezTo>
                  <a:cubicBezTo>
                    <a:pt x="7376" y="118884"/>
                    <a:pt x="4415" y="115923"/>
                    <a:pt x="2431" y="112215"/>
                  </a:cubicBezTo>
                  <a:cubicBezTo>
                    <a:pt x="-760" y="106264"/>
                    <a:pt x="-645" y="100888"/>
                    <a:pt x="3696" y="95311"/>
                  </a:cubicBezTo>
                  <a:cubicBezTo>
                    <a:pt x="6427" y="91832"/>
                    <a:pt x="10222" y="89647"/>
                    <a:pt x="14333" y="88095"/>
                  </a:cubicBezTo>
                  <a:cubicBezTo>
                    <a:pt x="23015" y="84818"/>
                    <a:pt x="31956" y="82259"/>
                    <a:pt x="40782" y="79413"/>
                  </a:cubicBezTo>
                  <a:cubicBezTo>
                    <a:pt x="49119" y="76711"/>
                    <a:pt x="57456" y="74066"/>
                    <a:pt x="65850" y="71565"/>
                  </a:cubicBezTo>
                  <a:cubicBezTo>
                    <a:pt x="68265" y="70846"/>
                    <a:pt x="68955" y="69265"/>
                    <a:pt x="69300" y="67109"/>
                  </a:cubicBezTo>
                  <a:cubicBezTo>
                    <a:pt x="69904" y="63343"/>
                    <a:pt x="70622" y="59605"/>
                    <a:pt x="71255" y="55868"/>
                  </a:cubicBezTo>
                  <a:cubicBezTo>
                    <a:pt x="71945" y="51843"/>
                    <a:pt x="72549" y="47818"/>
                    <a:pt x="73267" y="43794"/>
                  </a:cubicBezTo>
                  <a:cubicBezTo>
                    <a:pt x="73842" y="40459"/>
                    <a:pt x="74532" y="37153"/>
                    <a:pt x="75136" y="33818"/>
                  </a:cubicBezTo>
                  <a:cubicBezTo>
                    <a:pt x="75797" y="30224"/>
                    <a:pt x="76343" y="26602"/>
                    <a:pt x="77033" y="23009"/>
                  </a:cubicBezTo>
                  <a:cubicBezTo>
                    <a:pt x="78097" y="17518"/>
                    <a:pt x="79937" y="12372"/>
                    <a:pt x="83329" y="7801"/>
                  </a:cubicBezTo>
                  <a:cubicBezTo>
                    <a:pt x="85715" y="4581"/>
                    <a:pt x="88475" y="1994"/>
                    <a:pt x="92356" y="844"/>
                  </a:cubicBezTo>
                  <a:cubicBezTo>
                    <a:pt x="97531" y="-709"/>
                    <a:pt x="102073" y="700"/>
                    <a:pt x="106069" y="4150"/>
                  </a:cubicBezTo>
                  <a:cubicBezTo>
                    <a:pt x="109088" y="6737"/>
                    <a:pt x="111330" y="9986"/>
                    <a:pt x="113371" y="13349"/>
                  </a:cubicBezTo>
                  <a:cubicBezTo>
                    <a:pt x="120414" y="24992"/>
                    <a:pt x="127400" y="36635"/>
                    <a:pt x="134415" y="48250"/>
                  </a:cubicBezTo>
                  <a:cubicBezTo>
                    <a:pt x="136054" y="50981"/>
                    <a:pt x="136197" y="51067"/>
                    <a:pt x="139245" y="50262"/>
                  </a:cubicBezTo>
                  <a:cubicBezTo>
                    <a:pt x="156810" y="45605"/>
                    <a:pt x="174375" y="40948"/>
                    <a:pt x="191911" y="36290"/>
                  </a:cubicBezTo>
                  <a:cubicBezTo>
                    <a:pt x="196396" y="35112"/>
                    <a:pt x="200881" y="34795"/>
                    <a:pt x="205366" y="36262"/>
                  </a:cubicBezTo>
                  <a:cubicBezTo>
                    <a:pt x="208931" y="37440"/>
                    <a:pt x="211575" y="39596"/>
                    <a:pt x="212697" y="43334"/>
                  </a:cubicBezTo>
                  <a:cubicBezTo>
                    <a:pt x="212725" y="43449"/>
                    <a:pt x="212869" y="43535"/>
                    <a:pt x="212955" y="43621"/>
                  </a:cubicBezTo>
                  <a:cubicBezTo>
                    <a:pt x="212955" y="45432"/>
                    <a:pt x="212955" y="47272"/>
                    <a:pt x="212955" y="49083"/>
                  </a:cubicBezTo>
                  <a:cubicBezTo>
                    <a:pt x="212553" y="49457"/>
                    <a:pt x="212697" y="50032"/>
                    <a:pt x="212524" y="50463"/>
                  </a:cubicBezTo>
                  <a:cubicBezTo>
                    <a:pt x="211230" y="54546"/>
                    <a:pt x="208844" y="57995"/>
                    <a:pt x="206084" y="61215"/>
                  </a:cubicBezTo>
                  <a:cubicBezTo>
                    <a:pt x="193981" y="75417"/>
                    <a:pt x="181878" y="89647"/>
                    <a:pt x="169775" y="103849"/>
                  </a:cubicBezTo>
                  <a:cubicBezTo>
                    <a:pt x="167447" y="106580"/>
                    <a:pt x="167418" y="106609"/>
                    <a:pt x="169143" y="109857"/>
                  </a:cubicBezTo>
                  <a:cubicBezTo>
                    <a:pt x="169430" y="110404"/>
                    <a:pt x="169747" y="110921"/>
                    <a:pt x="170063" y="111467"/>
                  </a:cubicBezTo>
                  <a:cubicBezTo>
                    <a:pt x="170322" y="112100"/>
                    <a:pt x="170609" y="112617"/>
                    <a:pt x="171011" y="1130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 name="Freeform: Shape 12">
              <a:extLst>
                <a:ext uri="{FF2B5EF4-FFF2-40B4-BE49-F238E27FC236}">
                  <a16:creationId xmlns:a16="http://schemas.microsoft.com/office/drawing/2014/main" id="{5CAD7195-2E89-4236-B44C-D5192DEFB9E4}"/>
                </a:ext>
              </a:extLst>
            </p:cNvPr>
            <p:cNvSpPr/>
            <p:nvPr/>
          </p:nvSpPr>
          <p:spPr>
            <a:xfrm>
              <a:off x="1887736" y="2440095"/>
              <a:ext cx="108669" cy="150929"/>
            </a:xfrm>
            <a:custGeom>
              <a:avLst/>
              <a:gdLst>
                <a:gd name="connsiteX0" fmla="*/ 77434 w 108668"/>
                <a:gd name="connsiteY0" fmla="*/ 136922 h 150928"/>
                <a:gd name="connsiteX1" fmla="*/ 58373 w 108668"/>
                <a:gd name="connsiteY1" fmla="*/ 147961 h 150928"/>
                <a:gd name="connsiteX2" fmla="*/ 27440 w 108668"/>
                <a:gd name="connsiteY2" fmla="*/ 149427 h 150928"/>
                <a:gd name="connsiteX3" fmla="*/ 4269 w 108668"/>
                <a:gd name="connsiteY3" fmla="*/ 129735 h 150928"/>
                <a:gd name="connsiteX4" fmla="*/ 216 w 108668"/>
                <a:gd name="connsiteY4" fmla="*/ 120276 h 150928"/>
                <a:gd name="connsiteX5" fmla="*/ 216 w 108668"/>
                <a:gd name="connsiteY5" fmla="*/ 119989 h 150928"/>
                <a:gd name="connsiteX6" fmla="*/ 1078 w 108668"/>
                <a:gd name="connsiteY6" fmla="*/ 119443 h 150928"/>
                <a:gd name="connsiteX7" fmla="*/ 2228 w 108668"/>
                <a:gd name="connsiteY7" fmla="*/ 118839 h 150928"/>
                <a:gd name="connsiteX8" fmla="*/ 5103 w 108668"/>
                <a:gd name="connsiteY8" fmla="*/ 117315 h 150928"/>
                <a:gd name="connsiteX9" fmla="*/ 5965 w 108668"/>
                <a:gd name="connsiteY9" fmla="*/ 116827 h 150928"/>
                <a:gd name="connsiteX10" fmla="*/ 9128 w 108668"/>
                <a:gd name="connsiteY10" fmla="*/ 115130 h 150928"/>
                <a:gd name="connsiteX11" fmla="*/ 10278 w 108668"/>
                <a:gd name="connsiteY11" fmla="*/ 114527 h 150928"/>
                <a:gd name="connsiteX12" fmla="*/ 17465 w 108668"/>
                <a:gd name="connsiteY12" fmla="*/ 110703 h 150928"/>
                <a:gd name="connsiteX13" fmla="*/ 18327 w 108668"/>
                <a:gd name="connsiteY13" fmla="*/ 110214 h 150928"/>
                <a:gd name="connsiteX14" fmla="*/ 21489 w 108668"/>
                <a:gd name="connsiteY14" fmla="*/ 108518 h 150928"/>
                <a:gd name="connsiteX15" fmla="*/ 23071 w 108668"/>
                <a:gd name="connsiteY15" fmla="*/ 107685 h 150928"/>
                <a:gd name="connsiteX16" fmla="*/ 26175 w 108668"/>
                <a:gd name="connsiteY16" fmla="*/ 106535 h 150928"/>
                <a:gd name="connsiteX17" fmla="*/ 27670 w 108668"/>
                <a:gd name="connsiteY17" fmla="*/ 109524 h 150928"/>
                <a:gd name="connsiteX18" fmla="*/ 28101 w 108668"/>
                <a:gd name="connsiteY18" fmla="*/ 110243 h 150928"/>
                <a:gd name="connsiteX19" fmla="*/ 28389 w 108668"/>
                <a:gd name="connsiteY19" fmla="*/ 110818 h 150928"/>
                <a:gd name="connsiteX20" fmla="*/ 38796 w 108668"/>
                <a:gd name="connsiteY20" fmla="*/ 123439 h 150928"/>
                <a:gd name="connsiteX21" fmla="*/ 58172 w 108668"/>
                <a:gd name="connsiteY21" fmla="*/ 121254 h 150928"/>
                <a:gd name="connsiteX22" fmla="*/ 62599 w 108668"/>
                <a:gd name="connsiteY22" fmla="*/ 117402 h 150928"/>
                <a:gd name="connsiteX23" fmla="*/ 64066 w 108668"/>
                <a:gd name="connsiteY23" fmla="*/ 101820 h 150928"/>
                <a:gd name="connsiteX24" fmla="*/ 56620 w 108668"/>
                <a:gd name="connsiteY24" fmla="*/ 92390 h 150928"/>
                <a:gd name="connsiteX25" fmla="*/ 55815 w 108668"/>
                <a:gd name="connsiteY25" fmla="*/ 91499 h 150928"/>
                <a:gd name="connsiteX26" fmla="*/ 53745 w 108668"/>
                <a:gd name="connsiteY26" fmla="*/ 89228 h 150928"/>
                <a:gd name="connsiteX27" fmla="*/ 52595 w 108668"/>
                <a:gd name="connsiteY27" fmla="*/ 87963 h 150928"/>
                <a:gd name="connsiteX28" fmla="*/ 50583 w 108668"/>
                <a:gd name="connsiteY28" fmla="*/ 85778 h 150928"/>
                <a:gd name="connsiteX29" fmla="*/ 49691 w 108668"/>
                <a:gd name="connsiteY29" fmla="*/ 84801 h 150928"/>
                <a:gd name="connsiteX30" fmla="*/ 47133 w 108668"/>
                <a:gd name="connsiteY30" fmla="*/ 82041 h 150928"/>
                <a:gd name="connsiteX31" fmla="*/ 46242 w 108668"/>
                <a:gd name="connsiteY31" fmla="*/ 81092 h 150928"/>
                <a:gd name="connsiteX32" fmla="*/ 43683 w 108668"/>
                <a:gd name="connsiteY32" fmla="*/ 78304 h 150928"/>
                <a:gd name="connsiteX33" fmla="*/ 42792 w 108668"/>
                <a:gd name="connsiteY33" fmla="*/ 77326 h 150928"/>
                <a:gd name="connsiteX34" fmla="*/ 40521 w 108668"/>
                <a:gd name="connsiteY34" fmla="*/ 74854 h 150928"/>
                <a:gd name="connsiteX35" fmla="*/ 39630 w 108668"/>
                <a:gd name="connsiteY35" fmla="*/ 73877 h 150928"/>
                <a:gd name="connsiteX36" fmla="*/ 37905 w 108668"/>
                <a:gd name="connsiteY36" fmla="*/ 71979 h 150928"/>
                <a:gd name="connsiteX37" fmla="*/ 37100 w 108668"/>
                <a:gd name="connsiteY37" fmla="*/ 71088 h 150928"/>
                <a:gd name="connsiteX38" fmla="*/ 35605 w 108668"/>
                <a:gd name="connsiteY38" fmla="*/ 69392 h 150928"/>
                <a:gd name="connsiteX39" fmla="*/ 34742 w 108668"/>
                <a:gd name="connsiteY39" fmla="*/ 68414 h 150928"/>
                <a:gd name="connsiteX40" fmla="*/ 28389 w 108668"/>
                <a:gd name="connsiteY40" fmla="*/ 59617 h 150928"/>
                <a:gd name="connsiteX41" fmla="*/ 27526 w 108668"/>
                <a:gd name="connsiteY41" fmla="*/ 57892 h 150928"/>
                <a:gd name="connsiteX42" fmla="*/ 24249 w 108668"/>
                <a:gd name="connsiteY42" fmla="*/ 43748 h 150928"/>
                <a:gd name="connsiteX43" fmla="*/ 31551 w 108668"/>
                <a:gd name="connsiteY43" fmla="*/ 21612 h 150928"/>
                <a:gd name="connsiteX44" fmla="*/ 39112 w 108668"/>
                <a:gd name="connsiteY44" fmla="*/ 12873 h 150928"/>
                <a:gd name="connsiteX45" fmla="*/ 61593 w 108668"/>
                <a:gd name="connsiteY45" fmla="*/ 1316 h 150928"/>
                <a:gd name="connsiteX46" fmla="*/ 77117 w 108668"/>
                <a:gd name="connsiteY46" fmla="*/ 453 h 150928"/>
                <a:gd name="connsiteX47" fmla="*/ 95660 w 108668"/>
                <a:gd name="connsiteY47" fmla="*/ 8014 h 150928"/>
                <a:gd name="connsiteX48" fmla="*/ 108194 w 108668"/>
                <a:gd name="connsiteY48" fmla="*/ 22417 h 150928"/>
                <a:gd name="connsiteX49" fmla="*/ 107648 w 108668"/>
                <a:gd name="connsiteY49" fmla="*/ 23883 h 150928"/>
                <a:gd name="connsiteX50" fmla="*/ 91434 w 108668"/>
                <a:gd name="connsiteY50" fmla="*/ 35986 h 150928"/>
                <a:gd name="connsiteX51" fmla="*/ 85598 w 108668"/>
                <a:gd name="connsiteY51" fmla="*/ 40299 h 150928"/>
                <a:gd name="connsiteX52" fmla="*/ 84017 w 108668"/>
                <a:gd name="connsiteY52" fmla="*/ 39896 h 150928"/>
                <a:gd name="connsiteX53" fmla="*/ 76772 w 108668"/>
                <a:gd name="connsiteY53" fmla="*/ 30553 h 150928"/>
                <a:gd name="connsiteX54" fmla="*/ 67889 w 108668"/>
                <a:gd name="connsiteY54" fmla="*/ 26499 h 150928"/>
                <a:gd name="connsiteX55" fmla="*/ 56764 w 108668"/>
                <a:gd name="connsiteY55" fmla="*/ 29087 h 150928"/>
                <a:gd name="connsiteX56" fmla="*/ 51474 w 108668"/>
                <a:gd name="connsiteY56" fmla="*/ 37309 h 150928"/>
                <a:gd name="connsiteX57" fmla="*/ 53429 w 108668"/>
                <a:gd name="connsiteY57" fmla="*/ 43403 h 150928"/>
                <a:gd name="connsiteX58" fmla="*/ 63318 w 108668"/>
                <a:gd name="connsiteY58" fmla="*/ 55046 h 150928"/>
                <a:gd name="connsiteX59" fmla="*/ 80768 w 108668"/>
                <a:gd name="connsiteY59" fmla="*/ 73503 h 150928"/>
                <a:gd name="connsiteX60" fmla="*/ 91894 w 108668"/>
                <a:gd name="connsiteY60" fmla="*/ 90982 h 150928"/>
                <a:gd name="connsiteX61" fmla="*/ 89565 w 108668"/>
                <a:gd name="connsiteY61" fmla="*/ 119874 h 150928"/>
                <a:gd name="connsiteX62" fmla="*/ 89019 w 108668"/>
                <a:gd name="connsiteY62" fmla="*/ 121196 h 150928"/>
                <a:gd name="connsiteX63" fmla="*/ 88732 w 108668"/>
                <a:gd name="connsiteY63" fmla="*/ 121771 h 150928"/>
                <a:gd name="connsiteX64" fmla="*/ 79791 w 108668"/>
                <a:gd name="connsiteY64" fmla="*/ 134593 h 150928"/>
                <a:gd name="connsiteX65" fmla="*/ 77434 w 108668"/>
                <a:gd name="connsiteY65" fmla="*/ 136922 h 1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8668" h="150928">
                  <a:moveTo>
                    <a:pt x="77434" y="136922"/>
                  </a:moveTo>
                  <a:cubicBezTo>
                    <a:pt x="71856" y="141924"/>
                    <a:pt x="65561" y="145719"/>
                    <a:pt x="58373" y="147961"/>
                  </a:cubicBezTo>
                  <a:cubicBezTo>
                    <a:pt x="48197" y="151181"/>
                    <a:pt x="37905" y="152101"/>
                    <a:pt x="27440" y="149427"/>
                  </a:cubicBezTo>
                  <a:cubicBezTo>
                    <a:pt x="16516" y="146639"/>
                    <a:pt x="8955" y="139854"/>
                    <a:pt x="4269" y="129735"/>
                  </a:cubicBezTo>
                  <a:cubicBezTo>
                    <a:pt x="2803" y="126630"/>
                    <a:pt x="1567" y="123439"/>
                    <a:pt x="216" y="120276"/>
                  </a:cubicBezTo>
                  <a:cubicBezTo>
                    <a:pt x="216" y="120190"/>
                    <a:pt x="216" y="120075"/>
                    <a:pt x="216" y="119989"/>
                  </a:cubicBezTo>
                  <a:cubicBezTo>
                    <a:pt x="503" y="119816"/>
                    <a:pt x="791" y="119615"/>
                    <a:pt x="1078" y="119443"/>
                  </a:cubicBezTo>
                  <a:cubicBezTo>
                    <a:pt x="1509" y="119356"/>
                    <a:pt x="1912" y="119184"/>
                    <a:pt x="2228" y="118839"/>
                  </a:cubicBezTo>
                  <a:cubicBezTo>
                    <a:pt x="3263" y="118494"/>
                    <a:pt x="4183" y="117890"/>
                    <a:pt x="5103" y="117315"/>
                  </a:cubicBezTo>
                  <a:cubicBezTo>
                    <a:pt x="5390" y="117143"/>
                    <a:pt x="5678" y="116970"/>
                    <a:pt x="5965" y="116827"/>
                  </a:cubicBezTo>
                  <a:cubicBezTo>
                    <a:pt x="7086" y="116367"/>
                    <a:pt x="8150" y="115820"/>
                    <a:pt x="9128" y="115130"/>
                  </a:cubicBezTo>
                  <a:cubicBezTo>
                    <a:pt x="9559" y="115044"/>
                    <a:pt x="9961" y="114843"/>
                    <a:pt x="10278" y="114527"/>
                  </a:cubicBezTo>
                  <a:cubicBezTo>
                    <a:pt x="12750" y="113405"/>
                    <a:pt x="15107" y="112054"/>
                    <a:pt x="17465" y="110703"/>
                  </a:cubicBezTo>
                  <a:cubicBezTo>
                    <a:pt x="17752" y="110531"/>
                    <a:pt x="18040" y="110358"/>
                    <a:pt x="18327" y="110214"/>
                  </a:cubicBezTo>
                  <a:cubicBezTo>
                    <a:pt x="19448" y="109783"/>
                    <a:pt x="20512" y="109208"/>
                    <a:pt x="21489" y="108518"/>
                  </a:cubicBezTo>
                  <a:cubicBezTo>
                    <a:pt x="22093" y="108375"/>
                    <a:pt x="22611" y="108058"/>
                    <a:pt x="23071" y="107685"/>
                  </a:cubicBezTo>
                  <a:cubicBezTo>
                    <a:pt x="24220" y="107512"/>
                    <a:pt x="25198" y="105960"/>
                    <a:pt x="26175" y="106535"/>
                  </a:cubicBezTo>
                  <a:cubicBezTo>
                    <a:pt x="26980" y="106995"/>
                    <a:pt x="27182" y="108490"/>
                    <a:pt x="27670" y="109524"/>
                  </a:cubicBezTo>
                  <a:cubicBezTo>
                    <a:pt x="27785" y="109783"/>
                    <a:pt x="27958" y="110013"/>
                    <a:pt x="28101" y="110243"/>
                  </a:cubicBezTo>
                  <a:cubicBezTo>
                    <a:pt x="28101" y="110473"/>
                    <a:pt x="28159" y="110674"/>
                    <a:pt x="28389" y="110818"/>
                  </a:cubicBezTo>
                  <a:cubicBezTo>
                    <a:pt x="30516" y="116137"/>
                    <a:pt x="33477" y="120851"/>
                    <a:pt x="38796" y="123439"/>
                  </a:cubicBezTo>
                  <a:cubicBezTo>
                    <a:pt x="45667" y="126773"/>
                    <a:pt x="52078" y="125221"/>
                    <a:pt x="58172" y="121254"/>
                  </a:cubicBezTo>
                  <a:cubicBezTo>
                    <a:pt x="59811" y="120190"/>
                    <a:pt x="61306" y="118925"/>
                    <a:pt x="62599" y="117402"/>
                  </a:cubicBezTo>
                  <a:cubicBezTo>
                    <a:pt x="66509" y="112773"/>
                    <a:pt x="67084" y="107052"/>
                    <a:pt x="64066" y="101820"/>
                  </a:cubicBezTo>
                  <a:cubicBezTo>
                    <a:pt x="62053" y="98341"/>
                    <a:pt x="59437" y="95294"/>
                    <a:pt x="56620" y="92390"/>
                  </a:cubicBezTo>
                  <a:cubicBezTo>
                    <a:pt x="56361" y="92103"/>
                    <a:pt x="56102" y="91787"/>
                    <a:pt x="55815" y="91499"/>
                  </a:cubicBezTo>
                  <a:cubicBezTo>
                    <a:pt x="55240" y="90637"/>
                    <a:pt x="54521" y="89889"/>
                    <a:pt x="53745" y="89228"/>
                  </a:cubicBezTo>
                  <a:cubicBezTo>
                    <a:pt x="53371" y="88797"/>
                    <a:pt x="52969" y="88366"/>
                    <a:pt x="52595" y="87963"/>
                  </a:cubicBezTo>
                  <a:cubicBezTo>
                    <a:pt x="52020" y="87158"/>
                    <a:pt x="51359" y="86440"/>
                    <a:pt x="50583" y="85778"/>
                  </a:cubicBezTo>
                  <a:cubicBezTo>
                    <a:pt x="50381" y="85376"/>
                    <a:pt x="50094" y="85060"/>
                    <a:pt x="49691" y="84801"/>
                  </a:cubicBezTo>
                  <a:cubicBezTo>
                    <a:pt x="48944" y="83766"/>
                    <a:pt x="48053" y="82875"/>
                    <a:pt x="47133" y="82041"/>
                  </a:cubicBezTo>
                  <a:cubicBezTo>
                    <a:pt x="46932" y="81639"/>
                    <a:pt x="46644" y="81322"/>
                    <a:pt x="46242" y="81092"/>
                  </a:cubicBezTo>
                  <a:cubicBezTo>
                    <a:pt x="45494" y="80057"/>
                    <a:pt x="44603" y="79166"/>
                    <a:pt x="43683" y="78304"/>
                  </a:cubicBezTo>
                  <a:cubicBezTo>
                    <a:pt x="43482" y="77901"/>
                    <a:pt x="43194" y="77585"/>
                    <a:pt x="42792" y="77326"/>
                  </a:cubicBezTo>
                  <a:cubicBezTo>
                    <a:pt x="42131" y="76406"/>
                    <a:pt x="41383" y="75573"/>
                    <a:pt x="40521" y="74854"/>
                  </a:cubicBezTo>
                  <a:cubicBezTo>
                    <a:pt x="40319" y="74452"/>
                    <a:pt x="40032" y="74135"/>
                    <a:pt x="39630" y="73877"/>
                  </a:cubicBezTo>
                  <a:cubicBezTo>
                    <a:pt x="39141" y="73158"/>
                    <a:pt x="38566" y="72525"/>
                    <a:pt x="37905" y="71979"/>
                  </a:cubicBezTo>
                  <a:cubicBezTo>
                    <a:pt x="37646" y="71692"/>
                    <a:pt x="37387" y="71375"/>
                    <a:pt x="37100" y="71088"/>
                  </a:cubicBezTo>
                  <a:cubicBezTo>
                    <a:pt x="36668" y="70456"/>
                    <a:pt x="36180" y="69881"/>
                    <a:pt x="35605" y="69392"/>
                  </a:cubicBezTo>
                  <a:cubicBezTo>
                    <a:pt x="35404" y="68989"/>
                    <a:pt x="35116" y="68673"/>
                    <a:pt x="34742" y="68414"/>
                  </a:cubicBezTo>
                  <a:cubicBezTo>
                    <a:pt x="32414" y="65626"/>
                    <a:pt x="30229" y="62780"/>
                    <a:pt x="28389" y="59617"/>
                  </a:cubicBezTo>
                  <a:cubicBezTo>
                    <a:pt x="28188" y="58985"/>
                    <a:pt x="27929" y="58410"/>
                    <a:pt x="27526" y="57892"/>
                  </a:cubicBezTo>
                  <a:cubicBezTo>
                    <a:pt x="25629" y="53350"/>
                    <a:pt x="24364" y="48693"/>
                    <a:pt x="24249" y="43748"/>
                  </a:cubicBezTo>
                  <a:cubicBezTo>
                    <a:pt x="24077" y="35498"/>
                    <a:pt x="26693" y="28224"/>
                    <a:pt x="31551" y="21612"/>
                  </a:cubicBezTo>
                  <a:cubicBezTo>
                    <a:pt x="33851" y="18479"/>
                    <a:pt x="36323" y="15546"/>
                    <a:pt x="39112" y="12873"/>
                  </a:cubicBezTo>
                  <a:cubicBezTo>
                    <a:pt x="45437" y="6807"/>
                    <a:pt x="52997" y="3041"/>
                    <a:pt x="61593" y="1316"/>
                  </a:cubicBezTo>
                  <a:cubicBezTo>
                    <a:pt x="66710" y="281"/>
                    <a:pt x="71914" y="-64"/>
                    <a:pt x="77117" y="453"/>
                  </a:cubicBezTo>
                  <a:cubicBezTo>
                    <a:pt x="84017" y="1115"/>
                    <a:pt x="90227" y="3644"/>
                    <a:pt x="95660" y="8014"/>
                  </a:cubicBezTo>
                  <a:cubicBezTo>
                    <a:pt x="100720" y="12068"/>
                    <a:pt x="104313" y="17357"/>
                    <a:pt x="108194" y="22417"/>
                  </a:cubicBezTo>
                  <a:cubicBezTo>
                    <a:pt x="108913" y="23337"/>
                    <a:pt x="108079" y="23538"/>
                    <a:pt x="107648" y="23883"/>
                  </a:cubicBezTo>
                  <a:cubicBezTo>
                    <a:pt x="102243" y="27937"/>
                    <a:pt x="96839" y="31962"/>
                    <a:pt x="91434" y="35986"/>
                  </a:cubicBezTo>
                  <a:cubicBezTo>
                    <a:pt x="89479" y="37424"/>
                    <a:pt x="87467" y="38775"/>
                    <a:pt x="85598" y="40299"/>
                  </a:cubicBezTo>
                  <a:cubicBezTo>
                    <a:pt x="84678" y="41075"/>
                    <a:pt x="84448" y="40615"/>
                    <a:pt x="84017" y="39896"/>
                  </a:cubicBezTo>
                  <a:cubicBezTo>
                    <a:pt x="82005" y="36475"/>
                    <a:pt x="79820" y="33169"/>
                    <a:pt x="76772" y="30553"/>
                  </a:cubicBezTo>
                  <a:cubicBezTo>
                    <a:pt x="74214" y="28339"/>
                    <a:pt x="71368" y="26959"/>
                    <a:pt x="67889" y="26499"/>
                  </a:cubicBezTo>
                  <a:cubicBezTo>
                    <a:pt x="63721" y="25924"/>
                    <a:pt x="60127" y="26816"/>
                    <a:pt x="56764" y="29087"/>
                  </a:cubicBezTo>
                  <a:cubicBezTo>
                    <a:pt x="53860" y="31042"/>
                    <a:pt x="51761" y="33658"/>
                    <a:pt x="51474" y="37309"/>
                  </a:cubicBezTo>
                  <a:cubicBezTo>
                    <a:pt x="51301" y="39551"/>
                    <a:pt x="52049" y="41621"/>
                    <a:pt x="53429" y="43403"/>
                  </a:cubicBezTo>
                  <a:cubicBezTo>
                    <a:pt x="56505" y="47457"/>
                    <a:pt x="59840" y="51338"/>
                    <a:pt x="63318" y="55046"/>
                  </a:cubicBezTo>
                  <a:cubicBezTo>
                    <a:pt x="69097" y="61227"/>
                    <a:pt x="74990" y="67322"/>
                    <a:pt x="80768" y="73503"/>
                  </a:cubicBezTo>
                  <a:cubicBezTo>
                    <a:pt x="85569" y="78620"/>
                    <a:pt x="89795" y="84140"/>
                    <a:pt x="91894" y="90982"/>
                  </a:cubicBezTo>
                  <a:cubicBezTo>
                    <a:pt x="94941" y="100900"/>
                    <a:pt x="93734" y="110502"/>
                    <a:pt x="89565" y="119874"/>
                  </a:cubicBezTo>
                  <a:cubicBezTo>
                    <a:pt x="89364" y="120305"/>
                    <a:pt x="89192" y="120736"/>
                    <a:pt x="89019" y="121196"/>
                  </a:cubicBezTo>
                  <a:cubicBezTo>
                    <a:pt x="88789" y="121311"/>
                    <a:pt x="88732" y="121541"/>
                    <a:pt x="88732" y="121771"/>
                  </a:cubicBezTo>
                  <a:cubicBezTo>
                    <a:pt x="86202" y="126371"/>
                    <a:pt x="83269" y="130683"/>
                    <a:pt x="79791" y="134593"/>
                  </a:cubicBezTo>
                  <a:cubicBezTo>
                    <a:pt x="79015" y="135340"/>
                    <a:pt x="78210" y="136117"/>
                    <a:pt x="77434" y="13692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 name="Freeform: Shape 13">
              <a:extLst>
                <a:ext uri="{FF2B5EF4-FFF2-40B4-BE49-F238E27FC236}">
                  <a16:creationId xmlns:a16="http://schemas.microsoft.com/office/drawing/2014/main" id="{08FAFA9F-3A5C-4F0D-A13B-1D24D8D395D0}"/>
                </a:ext>
              </a:extLst>
            </p:cNvPr>
            <p:cNvSpPr/>
            <p:nvPr/>
          </p:nvSpPr>
          <p:spPr>
            <a:xfrm>
              <a:off x="1979731" y="2620269"/>
              <a:ext cx="22711" cy="575"/>
            </a:xfrm>
            <a:custGeom>
              <a:avLst/>
              <a:gdLst>
                <a:gd name="connsiteX0" fmla="*/ 22639 w 22711"/>
                <a:gd name="connsiteY0" fmla="*/ 216 h 574"/>
                <a:gd name="connsiteX1" fmla="*/ 22639 w 22711"/>
                <a:gd name="connsiteY1" fmla="*/ 474 h 574"/>
                <a:gd name="connsiteX2" fmla="*/ 216 w 22711"/>
                <a:gd name="connsiteY2" fmla="*/ 474 h 574"/>
                <a:gd name="connsiteX3" fmla="*/ 216 w 22711"/>
                <a:gd name="connsiteY3" fmla="*/ 216 h 574"/>
                <a:gd name="connsiteX4" fmla="*/ 22639 w 22711"/>
                <a:gd name="connsiteY4" fmla="*/ 216 h 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1" h="574">
                  <a:moveTo>
                    <a:pt x="22639" y="216"/>
                  </a:moveTo>
                  <a:cubicBezTo>
                    <a:pt x="22639" y="302"/>
                    <a:pt x="22639" y="388"/>
                    <a:pt x="22639" y="474"/>
                  </a:cubicBezTo>
                  <a:cubicBezTo>
                    <a:pt x="15165" y="474"/>
                    <a:pt x="7690" y="474"/>
                    <a:pt x="216" y="474"/>
                  </a:cubicBezTo>
                  <a:cubicBezTo>
                    <a:pt x="216" y="388"/>
                    <a:pt x="216" y="302"/>
                    <a:pt x="216" y="216"/>
                  </a:cubicBezTo>
                  <a:cubicBezTo>
                    <a:pt x="7690" y="216"/>
                    <a:pt x="15165" y="216"/>
                    <a:pt x="22639" y="21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5" name="Freeform: Shape 14">
              <a:extLst>
                <a:ext uri="{FF2B5EF4-FFF2-40B4-BE49-F238E27FC236}">
                  <a16:creationId xmlns:a16="http://schemas.microsoft.com/office/drawing/2014/main" id="{9673659F-ECBA-43FD-9AD6-77FED9ADCA45}"/>
                </a:ext>
              </a:extLst>
            </p:cNvPr>
            <p:cNvSpPr/>
            <p:nvPr/>
          </p:nvSpPr>
          <p:spPr>
            <a:xfrm>
              <a:off x="1979116" y="2478386"/>
              <a:ext cx="123330" cy="142304"/>
            </a:xfrm>
            <a:custGeom>
              <a:avLst/>
              <a:gdLst>
                <a:gd name="connsiteX0" fmla="*/ 23254 w 123330"/>
                <a:gd name="connsiteY0" fmla="*/ 142098 h 142304"/>
                <a:gd name="connsiteX1" fmla="*/ 802 w 123330"/>
                <a:gd name="connsiteY1" fmla="*/ 142098 h 142304"/>
                <a:gd name="connsiteX2" fmla="*/ 313 w 123330"/>
                <a:gd name="connsiteY2" fmla="*/ 140833 h 142304"/>
                <a:gd name="connsiteX3" fmla="*/ 5344 w 123330"/>
                <a:gd name="connsiteY3" fmla="*/ 102540 h 142304"/>
                <a:gd name="connsiteX4" fmla="*/ 9742 w 123330"/>
                <a:gd name="connsiteY4" fmla="*/ 68358 h 142304"/>
                <a:gd name="connsiteX5" fmla="*/ 11755 w 123330"/>
                <a:gd name="connsiteY5" fmla="*/ 54300 h 142304"/>
                <a:gd name="connsiteX6" fmla="*/ 17073 w 123330"/>
                <a:gd name="connsiteY6" fmla="*/ 37023 h 142304"/>
                <a:gd name="connsiteX7" fmla="*/ 25382 w 123330"/>
                <a:gd name="connsiteY7" fmla="*/ 24230 h 142304"/>
                <a:gd name="connsiteX8" fmla="*/ 47403 w 123330"/>
                <a:gd name="connsiteY8" fmla="*/ 6607 h 142304"/>
                <a:gd name="connsiteX9" fmla="*/ 68389 w 123330"/>
                <a:gd name="connsiteY9" fmla="*/ 599 h 142304"/>
                <a:gd name="connsiteX10" fmla="*/ 79658 w 123330"/>
                <a:gd name="connsiteY10" fmla="*/ 397 h 142304"/>
                <a:gd name="connsiteX11" fmla="*/ 94952 w 123330"/>
                <a:gd name="connsiteY11" fmla="*/ 4336 h 142304"/>
                <a:gd name="connsiteX12" fmla="*/ 111339 w 123330"/>
                <a:gd name="connsiteY12" fmla="*/ 15921 h 142304"/>
                <a:gd name="connsiteX13" fmla="*/ 122148 w 123330"/>
                <a:gd name="connsiteY13" fmla="*/ 37253 h 142304"/>
                <a:gd name="connsiteX14" fmla="*/ 123270 w 123330"/>
                <a:gd name="connsiteY14" fmla="*/ 52748 h 142304"/>
                <a:gd name="connsiteX15" fmla="*/ 115967 w 123330"/>
                <a:gd name="connsiteY15" fmla="*/ 77414 h 142304"/>
                <a:gd name="connsiteX16" fmla="*/ 103491 w 123330"/>
                <a:gd name="connsiteY16" fmla="*/ 93456 h 142304"/>
                <a:gd name="connsiteX17" fmla="*/ 78508 w 123330"/>
                <a:gd name="connsiteY17" fmla="*/ 108779 h 142304"/>
                <a:gd name="connsiteX18" fmla="*/ 62582 w 123330"/>
                <a:gd name="connsiteY18" fmla="*/ 111625 h 142304"/>
                <a:gd name="connsiteX19" fmla="*/ 31131 w 123330"/>
                <a:gd name="connsiteY19" fmla="*/ 103029 h 142304"/>
                <a:gd name="connsiteX20" fmla="*/ 30298 w 123330"/>
                <a:gd name="connsiteY20" fmla="*/ 102483 h 142304"/>
                <a:gd name="connsiteX21" fmla="*/ 28946 w 123330"/>
                <a:gd name="connsiteY21" fmla="*/ 103115 h 142304"/>
                <a:gd name="connsiteX22" fmla="*/ 24059 w 123330"/>
                <a:gd name="connsiteY22" fmla="*/ 140574 h 142304"/>
                <a:gd name="connsiteX23" fmla="*/ 23254 w 123330"/>
                <a:gd name="connsiteY23" fmla="*/ 142098 h 142304"/>
                <a:gd name="connsiteX24" fmla="*/ 35415 w 123330"/>
                <a:gd name="connsiteY24" fmla="*/ 60596 h 142304"/>
                <a:gd name="connsiteX25" fmla="*/ 36335 w 123330"/>
                <a:gd name="connsiteY25" fmla="*/ 67611 h 142304"/>
                <a:gd name="connsiteX26" fmla="*/ 67182 w 123330"/>
                <a:gd name="connsiteY26" fmla="*/ 87246 h 142304"/>
                <a:gd name="connsiteX27" fmla="*/ 95729 w 123330"/>
                <a:gd name="connsiteY27" fmla="*/ 65771 h 142304"/>
                <a:gd name="connsiteX28" fmla="*/ 98805 w 123330"/>
                <a:gd name="connsiteY28" fmla="*/ 48781 h 142304"/>
                <a:gd name="connsiteX29" fmla="*/ 91560 w 123330"/>
                <a:gd name="connsiteY29" fmla="*/ 32883 h 142304"/>
                <a:gd name="connsiteX30" fmla="*/ 63991 w 123330"/>
                <a:gd name="connsiteY30" fmla="*/ 25380 h 142304"/>
                <a:gd name="connsiteX31" fmla="*/ 35415 w 123330"/>
                <a:gd name="connsiteY31" fmla="*/ 60596 h 1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3330" h="142304">
                  <a:moveTo>
                    <a:pt x="23254" y="142098"/>
                  </a:moveTo>
                  <a:cubicBezTo>
                    <a:pt x="15780" y="142098"/>
                    <a:pt x="8305" y="142098"/>
                    <a:pt x="802" y="142098"/>
                  </a:cubicBezTo>
                  <a:cubicBezTo>
                    <a:pt x="-3" y="141954"/>
                    <a:pt x="227" y="141322"/>
                    <a:pt x="313" y="140833"/>
                  </a:cubicBezTo>
                  <a:cubicBezTo>
                    <a:pt x="1980" y="128069"/>
                    <a:pt x="3677" y="115304"/>
                    <a:pt x="5344" y="102540"/>
                  </a:cubicBezTo>
                  <a:cubicBezTo>
                    <a:pt x="6839" y="91156"/>
                    <a:pt x="8248" y="79743"/>
                    <a:pt x="9742" y="68358"/>
                  </a:cubicBezTo>
                  <a:cubicBezTo>
                    <a:pt x="10346" y="63672"/>
                    <a:pt x="11065" y="58986"/>
                    <a:pt x="11755" y="54300"/>
                  </a:cubicBezTo>
                  <a:cubicBezTo>
                    <a:pt x="12646" y="48235"/>
                    <a:pt x="14428" y="42456"/>
                    <a:pt x="17073" y="37023"/>
                  </a:cubicBezTo>
                  <a:cubicBezTo>
                    <a:pt x="19287" y="32452"/>
                    <a:pt x="22133" y="28226"/>
                    <a:pt x="25382" y="24230"/>
                  </a:cubicBezTo>
                  <a:cubicBezTo>
                    <a:pt x="31447" y="16698"/>
                    <a:pt x="38836" y="10891"/>
                    <a:pt x="47403" y="6607"/>
                  </a:cubicBezTo>
                  <a:cubicBezTo>
                    <a:pt x="54015" y="3301"/>
                    <a:pt x="61029" y="1404"/>
                    <a:pt x="68389" y="599"/>
                  </a:cubicBezTo>
                  <a:cubicBezTo>
                    <a:pt x="72155" y="196"/>
                    <a:pt x="75921" y="81"/>
                    <a:pt x="79658" y="397"/>
                  </a:cubicBezTo>
                  <a:cubicBezTo>
                    <a:pt x="84977" y="829"/>
                    <a:pt x="90065" y="2151"/>
                    <a:pt x="94952" y="4336"/>
                  </a:cubicBezTo>
                  <a:cubicBezTo>
                    <a:pt x="101191" y="7124"/>
                    <a:pt x="106710" y="10919"/>
                    <a:pt x="111339" y="15921"/>
                  </a:cubicBezTo>
                  <a:cubicBezTo>
                    <a:pt x="116945" y="21987"/>
                    <a:pt x="120481" y="29146"/>
                    <a:pt x="122148" y="37253"/>
                  </a:cubicBezTo>
                  <a:cubicBezTo>
                    <a:pt x="123183" y="42370"/>
                    <a:pt x="123586" y="47545"/>
                    <a:pt x="123270" y="52748"/>
                  </a:cubicBezTo>
                  <a:cubicBezTo>
                    <a:pt x="122723" y="61516"/>
                    <a:pt x="120308" y="69738"/>
                    <a:pt x="115967" y="77414"/>
                  </a:cubicBezTo>
                  <a:cubicBezTo>
                    <a:pt x="112604" y="83394"/>
                    <a:pt x="108378" y="88683"/>
                    <a:pt x="103491" y="93456"/>
                  </a:cubicBezTo>
                  <a:cubicBezTo>
                    <a:pt x="96332" y="100470"/>
                    <a:pt x="88082" y="105702"/>
                    <a:pt x="78508" y="108779"/>
                  </a:cubicBezTo>
                  <a:cubicBezTo>
                    <a:pt x="73334" y="110417"/>
                    <a:pt x="68015" y="111308"/>
                    <a:pt x="62582" y="111625"/>
                  </a:cubicBezTo>
                  <a:cubicBezTo>
                    <a:pt x="51111" y="112315"/>
                    <a:pt x="40647" y="109468"/>
                    <a:pt x="31131" y="103029"/>
                  </a:cubicBezTo>
                  <a:cubicBezTo>
                    <a:pt x="30844" y="102828"/>
                    <a:pt x="30556" y="102684"/>
                    <a:pt x="30298" y="102483"/>
                  </a:cubicBezTo>
                  <a:cubicBezTo>
                    <a:pt x="29435" y="101821"/>
                    <a:pt x="29090" y="101908"/>
                    <a:pt x="28946" y="103115"/>
                  </a:cubicBezTo>
                  <a:cubicBezTo>
                    <a:pt x="27365" y="115592"/>
                    <a:pt x="25698" y="128069"/>
                    <a:pt x="24059" y="140574"/>
                  </a:cubicBezTo>
                  <a:cubicBezTo>
                    <a:pt x="24030" y="141178"/>
                    <a:pt x="23944" y="141810"/>
                    <a:pt x="23254" y="142098"/>
                  </a:cubicBezTo>
                  <a:close/>
                  <a:moveTo>
                    <a:pt x="35415" y="60596"/>
                  </a:moveTo>
                  <a:cubicBezTo>
                    <a:pt x="35472" y="62810"/>
                    <a:pt x="35702" y="65254"/>
                    <a:pt x="36335" y="67611"/>
                  </a:cubicBezTo>
                  <a:cubicBezTo>
                    <a:pt x="40244" y="82186"/>
                    <a:pt x="54044" y="89201"/>
                    <a:pt x="67182" y="87246"/>
                  </a:cubicBezTo>
                  <a:cubicBezTo>
                    <a:pt x="80348" y="85291"/>
                    <a:pt x="90094" y="77960"/>
                    <a:pt x="95729" y="65771"/>
                  </a:cubicBezTo>
                  <a:cubicBezTo>
                    <a:pt x="98201" y="60453"/>
                    <a:pt x="99581" y="54760"/>
                    <a:pt x="98805" y="48781"/>
                  </a:cubicBezTo>
                  <a:cubicBezTo>
                    <a:pt x="98028" y="42744"/>
                    <a:pt x="95872" y="37253"/>
                    <a:pt x="91560" y="32883"/>
                  </a:cubicBezTo>
                  <a:cubicBezTo>
                    <a:pt x="83856" y="25063"/>
                    <a:pt x="74484" y="22907"/>
                    <a:pt x="63991" y="25380"/>
                  </a:cubicBezTo>
                  <a:cubicBezTo>
                    <a:pt x="47374" y="29289"/>
                    <a:pt x="35645" y="43779"/>
                    <a:pt x="35415" y="6059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6" name="Freeform: Shape 15">
              <a:extLst>
                <a:ext uri="{FF2B5EF4-FFF2-40B4-BE49-F238E27FC236}">
                  <a16:creationId xmlns:a16="http://schemas.microsoft.com/office/drawing/2014/main" id="{3A1855DB-1FEF-4B34-B619-3C4C5E70CA7F}"/>
                </a:ext>
              </a:extLst>
            </p:cNvPr>
            <p:cNvSpPr/>
            <p:nvPr/>
          </p:nvSpPr>
          <p:spPr>
            <a:xfrm>
              <a:off x="2111202" y="2478355"/>
              <a:ext cx="112693" cy="111831"/>
            </a:xfrm>
            <a:custGeom>
              <a:avLst/>
              <a:gdLst>
                <a:gd name="connsiteX0" fmla="*/ 78866 w 112693"/>
                <a:gd name="connsiteY0" fmla="*/ 75778 h 111830"/>
                <a:gd name="connsiteX1" fmla="*/ 77630 w 112693"/>
                <a:gd name="connsiteY1" fmla="*/ 85495 h 111830"/>
                <a:gd name="connsiteX2" fmla="*/ 76020 w 112693"/>
                <a:gd name="connsiteY2" fmla="*/ 97339 h 111830"/>
                <a:gd name="connsiteX3" fmla="*/ 75129 w 112693"/>
                <a:gd name="connsiteY3" fmla="*/ 104555 h 111830"/>
                <a:gd name="connsiteX4" fmla="*/ 72110 w 112693"/>
                <a:gd name="connsiteY4" fmla="*/ 107200 h 111830"/>
                <a:gd name="connsiteX5" fmla="*/ 52130 w 112693"/>
                <a:gd name="connsiteY5" fmla="*/ 111684 h 111830"/>
                <a:gd name="connsiteX6" fmla="*/ 42815 w 112693"/>
                <a:gd name="connsiteY6" fmla="*/ 111569 h 111830"/>
                <a:gd name="connsiteX7" fmla="*/ 32811 w 112693"/>
                <a:gd name="connsiteY7" fmla="*/ 109298 h 111830"/>
                <a:gd name="connsiteX8" fmla="*/ 20679 w 112693"/>
                <a:gd name="connsiteY8" fmla="*/ 103347 h 111830"/>
                <a:gd name="connsiteX9" fmla="*/ 7254 w 112693"/>
                <a:gd name="connsiteY9" fmla="*/ 89146 h 111830"/>
                <a:gd name="connsiteX10" fmla="*/ 1102 w 112693"/>
                <a:gd name="connsiteY10" fmla="*/ 73190 h 111830"/>
                <a:gd name="connsiteX11" fmla="*/ 412 w 112693"/>
                <a:gd name="connsiteY11" fmla="*/ 66952 h 111830"/>
                <a:gd name="connsiteX12" fmla="*/ 527 w 112693"/>
                <a:gd name="connsiteY12" fmla="*/ 58184 h 111830"/>
                <a:gd name="connsiteX13" fmla="*/ 2855 w 112693"/>
                <a:gd name="connsiteY13" fmla="*/ 46512 h 111830"/>
                <a:gd name="connsiteX14" fmla="*/ 11135 w 112693"/>
                <a:gd name="connsiteY14" fmla="*/ 29205 h 111830"/>
                <a:gd name="connsiteX15" fmla="*/ 22002 w 112693"/>
                <a:gd name="connsiteY15" fmla="*/ 16729 h 111830"/>
                <a:gd name="connsiteX16" fmla="*/ 54171 w 112693"/>
                <a:gd name="connsiteY16" fmla="*/ 1147 h 111830"/>
                <a:gd name="connsiteX17" fmla="*/ 88439 w 112693"/>
                <a:gd name="connsiteY17" fmla="*/ 6236 h 111830"/>
                <a:gd name="connsiteX18" fmla="*/ 112013 w 112693"/>
                <a:gd name="connsiteY18" fmla="*/ 38635 h 111830"/>
                <a:gd name="connsiteX19" fmla="*/ 112358 w 112693"/>
                <a:gd name="connsiteY19" fmla="*/ 54705 h 111830"/>
                <a:gd name="connsiteX20" fmla="*/ 110546 w 112693"/>
                <a:gd name="connsiteY20" fmla="*/ 70431 h 111830"/>
                <a:gd name="connsiteX21" fmla="*/ 108304 w 112693"/>
                <a:gd name="connsiteY21" fmla="*/ 87076 h 111830"/>
                <a:gd name="connsiteX22" fmla="*/ 106550 w 112693"/>
                <a:gd name="connsiteY22" fmla="*/ 101076 h 111830"/>
                <a:gd name="connsiteX23" fmla="*/ 105630 w 112693"/>
                <a:gd name="connsiteY23" fmla="*/ 108005 h 111830"/>
                <a:gd name="connsiteX24" fmla="*/ 104136 w 112693"/>
                <a:gd name="connsiteY24" fmla="*/ 109040 h 111830"/>
                <a:gd name="connsiteX25" fmla="*/ 83581 w 112693"/>
                <a:gd name="connsiteY25" fmla="*/ 109011 h 111830"/>
                <a:gd name="connsiteX26" fmla="*/ 81856 w 112693"/>
                <a:gd name="connsiteY26" fmla="*/ 106855 h 111830"/>
                <a:gd name="connsiteX27" fmla="*/ 82747 w 112693"/>
                <a:gd name="connsiteY27" fmla="*/ 100473 h 111830"/>
                <a:gd name="connsiteX28" fmla="*/ 83408 w 112693"/>
                <a:gd name="connsiteY28" fmla="*/ 95528 h 111830"/>
                <a:gd name="connsiteX29" fmla="*/ 84184 w 112693"/>
                <a:gd name="connsiteY29" fmla="*/ 89577 h 111830"/>
                <a:gd name="connsiteX30" fmla="*/ 85133 w 112693"/>
                <a:gd name="connsiteY30" fmla="*/ 82562 h 111830"/>
                <a:gd name="connsiteX31" fmla="*/ 85909 w 112693"/>
                <a:gd name="connsiteY31" fmla="*/ 77043 h 111830"/>
                <a:gd name="connsiteX32" fmla="*/ 86685 w 112693"/>
                <a:gd name="connsiteY32" fmla="*/ 70977 h 111830"/>
                <a:gd name="connsiteX33" fmla="*/ 87375 w 112693"/>
                <a:gd name="connsiteY33" fmla="*/ 64853 h 111830"/>
                <a:gd name="connsiteX34" fmla="*/ 88065 w 112693"/>
                <a:gd name="connsiteY34" fmla="*/ 58471 h 111830"/>
                <a:gd name="connsiteX35" fmla="*/ 87979 w 112693"/>
                <a:gd name="connsiteY35" fmla="*/ 51917 h 111830"/>
                <a:gd name="connsiteX36" fmla="*/ 87059 w 112693"/>
                <a:gd name="connsiteY36" fmla="*/ 45736 h 111830"/>
                <a:gd name="connsiteX37" fmla="*/ 78981 w 112693"/>
                <a:gd name="connsiteY37" fmla="*/ 30700 h 111830"/>
                <a:gd name="connsiteX38" fmla="*/ 68028 w 112693"/>
                <a:gd name="connsiteY38" fmla="*/ 25296 h 111830"/>
                <a:gd name="connsiteX39" fmla="*/ 57592 w 112693"/>
                <a:gd name="connsiteY39" fmla="*/ 24749 h 111830"/>
                <a:gd name="connsiteX40" fmla="*/ 39337 w 112693"/>
                <a:gd name="connsiteY40" fmla="*/ 32023 h 111830"/>
                <a:gd name="connsiteX41" fmla="*/ 25911 w 112693"/>
                <a:gd name="connsiteY41" fmla="*/ 52060 h 111830"/>
                <a:gd name="connsiteX42" fmla="*/ 33213 w 112693"/>
                <a:gd name="connsiteY42" fmla="*/ 80090 h 111830"/>
                <a:gd name="connsiteX43" fmla="*/ 47645 w 112693"/>
                <a:gd name="connsiteY43" fmla="*/ 87162 h 111830"/>
                <a:gd name="connsiteX44" fmla="*/ 73547 w 112693"/>
                <a:gd name="connsiteY44" fmla="*/ 80061 h 111830"/>
                <a:gd name="connsiteX45" fmla="*/ 78866 w 112693"/>
                <a:gd name="connsiteY45" fmla="*/ 75778 h 11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693" h="111830">
                  <a:moveTo>
                    <a:pt x="78866" y="75778"/>
                  </a:moveTo>
                  <a:cubicBezTo>
                    <a:pt x="78463" y="79026"/>
                    <a:pt x="78061" y="82275"/>
                    <a:pt x="77630" y="85495"/>
                  </a:cubicBezTo>
                  <a:cubicBezTo>
                    <a:pt x="77112" y="89433"/>
                    <a:pt x="76537" y="93400"/>
                    <a:pt x="76020" y="97339"/>
                  </a:cubicBezTo>
                  <a:cubicBezTo>
                    <a:pt x="75703" y="99725"/>
                    <a:pt x="75416" y="102140"/>
                    <a:pt x="75129" y="104555"/>
                  </a:cubicBezTo>
                  <a:cubicBezTo>
                    <a:pt x="74899" y="106337"/>
                    <a:pt x="73346" y="106711"/>
                    <a:pt x="72110" y="107200"/>
                  </a:cubicBezTo>
                  <a:cubicBezTo>
                    <a:pt x="65699" y="109730"/>
                    <a:pt x="59058" y="111339"/>
                    <a:pt x="52130" y="111684"/>
                  </a:cubicBezTo>
                  <a:cubicBezTo>
                    <a:pt x="48996" y="111828"/>
                    <a:pt x="45892" y="111914"/>
                    <a:pt x="42815" y="111569"/>
                  </a:cubicBezTo>
                  <a:cubicBezTo>
                    <a:pt x="39423" y="111167"/>
                    <a:pt x="36088" y="110391"/>
                    <a:pt x="32811" y="109298"/>
                  </a:cubicBezTo>
                  <a:cubicBezTo>
                    <a:pt x="28499" y="107832"/>
                    <a:pt x="24445" y="105935"/>
                    <a:pt x="20679" y="103347"/>
                  </a:cubicBezTo>
                  <a:cubicBezTo>
                    <a:pt x="15188" y="99553"/>
                    <a:pt x="10790" y="94780"/>
                    <a:pt x="7254" y="89146"/>
                  </a:cubicBezTo>
                  <a:cubicBezTo>
                    <a:pt x="4178" y="84230"/>
                    <a:pt x="2194" y="78854"/>
                    <a:pt x="1102" y="73190"/>
                  </a:cubicBezTo>
                  <a:cubicBezTo>
                    <a:pt x="699" y="71149"/>
                    <a:pt x="670" y="69022"/>
                    <a:pt x="412" y="66952"/>
                  </a:cubicBezTo>
                  <a:cubicBezTo>
                    <a:pt x="38" y="63991"/>
                    <a:pt x="268" y="61059"/>
                    <a:pt x="527" y="58184"/>
                  </a:cubicBezTo>
                  <a:cubicBezTo>
                    <a:pt x="872" y="54245"/>
                    <a:pt x="1677" y="50335"/>
                    <a:pt x="2855" y="46512"/>
                  </a:cubicBezTo>
                  <a:cubicBezTo>
                    <a:pt x="4781" y="40331"/>
                    <a:pt x="7599" y="34610"/>
                    <a:pt x="11135" y="29205"/>
                  </a:cubicBezTo>
                  <a:cubicBezTo>
                    <a:pt x="14182" y="24548"/>
                    <a:pt x="17891" y="20437"/>
                    <a:pt x="22002" y="16729"/>
                  </a:cubicBezTo>
                  <a:cubicBezTo>
                    <a:pt x="31201" y="8478"/>
                    <a:pt x="41924" y="3131"/>
                    <a:pt x="54171" y="1147"/>
                  </a:cubicBezTo>
                  <a:cubicBezTo>
                    <a:pt x="66102" y="-808"/>
                    <a:pt x="77773" y="55"/>
                    <a:pt x="88439" y="6236"/>
                  </a:cubicBezTo>
                  <a:cubicBezTo>
                    <a:pt x="100973" y="13538"/>
                    <a:pt x="109224" y="24146"/>
                    <a:pt x="112013" y="38635"/>
                  </a:cubicBezTo>
                  <a:cubicBezTo>
                    <a:pt x="113048" y="43982"/>
                    <a:pt x="112846" y="49329"/>
                    <a:pt x="112358" y="54705"/>
                  </a:cubicBezTo>
                  <a:cubicBezTo>
                    <a:pt x="111869" y="59966"/>
                    <a:pt x="111179" y="65198"/>
                    <a:pt x="110546" y="70431"/>
                  </a:cubicBezTo>
                  <a:cubicBezTo>
                    <a:pt x="109885" y="75979"/>
                    <a:pt x="109052" y="81527"/>
                    <a:pt x="108304" y="87076"/>
                  </a:cubicBezTo>
                  <a:cubicBezTo>
                    <a:pt x="107700" y="91733"/>
                    <a:pt x="107125" y="96419"/>
                    <a:pt x="106550" y="101076"/>
                  </a:cubicBezTo>
                  <a:cubicBezTo>
                    <a:pt x="106263" y="103376"/>
                    <a:pt x="105947" y="105676"/>
                    <a:pt x="105630" y="108005"/>
                  </a:cubicBezTo>
                  <a:cubicBezTo>
                    <a:pt x="105515" y="108867"/>
                    <a:pt x="104969" y="109040"/>
                    <a:pt x="104136" y="109040"/>
                  </a:cubicBezTo>
                  <a:cubicBezTo>
                    <a:pt x="97293" y="109011"/>
                    <a:pt x="90423" y="109011"/>
                    <a:pt x="83581" y="109011"/>
                  </a:cubicBezTo>
                  <a:cubicBezTo>
                    <a:pt x="81827" y="109011"/>
                    <a:pt x="81539" y="108580"/>
                    <a:pt x="81856" y="106855"/>
                  </a:cubicBezTo>
                  <a:cubicBezTo>
                    <a:pt x="82229" y="104756"/>
                    <a:pt x="82459" y="102600"/>
                    <a:pt x="82747" y="100473"/>
                  </a:cubicBezTo>
                  <a:cubicBezTo>
                    <a:pt x="82977" y="98834"/>
                    <a:pt x="83178" y="97167"/>
                    <a:pt x="83408" y="95528"/>
                  </a:cubicBezTo>
                  <a:cubicBezTo>
                    <a:pt x="83667" y="93544"/>
                    <a:pt x="83926" y="91561"/>
                    <a:pt x="84184" y="89577"/>
                  </a:cubicBezTo>
                  <a:cubicBezTo>
                    <a:pt x="84500" y="87248"/>
                    <a:pt x="84817" y="84891"/>
                    <a:pt x="85133" y="82562"/>
                  </a:cubicBezTo>
                  <a:cubicBezTo>
                    <a:pt x="85392" y="80722"/>
                    <a:pt x="85650" y="78883"/>
                    <a:pt x="85909" y="77043"/>
                  </a:cubicBezTo>
                  <a:cubicBezTo>
                    <a:pt x="86197" y="75030"/>
                    <a:pt x="86570" y="73018"/>
                    <a:pt x="86685" y="70977"/>
                  </a:cubicBezTo>
                  <a:cubicBezTo>
                    <a:pt x="86800" y="68907"/>
                    <a:pt x="87117" y="66895"/>
                    <a:pt x="87375" y="64853"/>
                  </a:cubicBezTo>
                  <a:cubicBezTo>
                    <a:pt x="87634" y="62726"/>
                    <a:pt x="87864" y="60599"/>
                    <a:pt x="88065" y="58471"/>
                  </a:cubicBezTo>
                  <a:cubicBezTo>
                    <a:pt x="88295" y="56315"/>
                    <a:pt x="88209" y="54130"/>
                    <a:pt x="87979" y="51917"/>
                  </a:cubicBezTo>
                  <a:cubicBezTo>
                    <a:pt x="87749" y="49847"/>
                    <a:pt x="87519" y="47777"/>
                    <a:pt x="87059" y="45736"/>
                  </a:cubicBezTo>
                  <a:cubicBezTo>
                    <a:pt x="85794" y="39957"/>
                    <a:pt x="83379" y="34696"/>
                    <a:pt x="78981" y="30700"/>
                  </a:cubicBezTo>
                  <a:cubicBezTo>
                    <a:pt x="75905" y="27912"/>
                    <a:pt x="72225" y="26072"/>
                    <a:pt x="68028" y="25296"/>
                  </a:cubicBezTo>
                  <a:cubicBezTo>
                    <a:pt x="64549" y="24663"/>
                    <a:pt x="61099" y="24347"/>
                    <a:pt x="57592" y="24749"/>
                  </a:cubicBezTo>
                  <a:cubicBezTo>
                    <a:pt x="50836" y="25526"/>
                    <a:pt x="44742" y="27941"/>
                    <a:pt x="39337" y="32023"/>
                  </a:cubicBezTo>
                  <a:cubicBezTo>
                    <a:pt x="32581" y="37169"/>
                    <a:pt x="27924" y="43810"/>
                    <a:pt x="25911" y="52060"/>
                  </a:cubicBezTo>
                  <a:cubicBezTo>
                    <a:pt x="23353" y="62640"/>
                    <a:pt x="25106" y="72270"/>
                    <a:pt x="33213" y="80090"/>
                  </a:cubicBezTo>
                  <a:cubicBezTo>
                    <a:pt x="37210" y="83942"/>
                    <a:pt x="42097" y="86357"/>
                    <a:pt x="47645" y="87162"/>
                  </a:cubicBezTo>
                  <a:cubicBezTo>
                    <a:pt x="57305" y="88571"/>
                    <a:pt x="65814" y="85753"/>
                    <a:pt x="73547" y="80061"/>
                  </a:cubicBezTo>
                  <a:cubicBezTo>
                    <a:pt x="75330" y="78768"/>
                    <a:pt x="76968" y="77215"/>
                    <a:pt x="78866" y="7577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7" name="Freeform: Shape 16">
              <a:extLst>
                <a:ext uri="{FF2B5EF4-FFF2-40B4-BE49-F238E27FC236}">
                  <a16:creationId xmlns:a16="http://schemas.microsoft.com/office/drawing/2014/main" id="{F1F13CE9-C851-4F02-ACA8-E3C89CF07837}"/>
                </a:ext>
              </a:extLst>
            </p:cNvPr>
            <p:cNvSpPr/>
            <p:nvPr/>
          </p:nvSpPr>
          <p:spPr>
            <a:xfrm>
              <a:off x="2287102" y="2444339"/>
              <a:ext cx="105219" cy="143167"/>
            </a:xfrm>
            <a:custGeom>
              <a:avLst/>
              <a:gdLst>
                <a:gd name="connsiteX0" fmla="*/ 80918 w 105218"/>
                <a:gd name="connsiteY0" fmla="*/ 15471 h 143166"/>
                <a:gd name="connsiteX1" fmla="*/ 82068 w 105218"/>
                <a:gd name="connsiteY1" fmla="*/ 21796 h 143166"/>
                <a:gd name="connsiteX2" fmla="*/ 84771 w 105218"/>
                <a:gd name="connsiteY2" fmla="*/ 37607 h 143166"/>
                <a:gd name="connsiteX3" fmla="*/ 85202 w 105218"/>
                <a:gd name="connsiteY3" fmla="*/ 39821 h 143166"/>
                <a:gd name="connsiteX4" fmla="*/ 84368 w 105218"/>
                <a:gd name="connsiteY4" fmla="*/ 42581 h 143166"/>
                <a:gd name="connsiteX5" fmla="*/ 72294 w 105218"/>
                <a:gd name="connsiteY5" fmla="*/ 55259 h 143166"/>
                <a:gd name="connsiteX6" fmla="*/ 55879 w 105218"/>
                <a:gd name="connsiteY6" fmla="*/ 72508 h 143166"/>
                <a:gd name="connsiteX7" fmla="*/ 55879 w 105218"/>
                <a:gd name="connsiteY7" fmla="*/ 74204 h 143166"/>
                <a:gd name="connsiteX8" fmla="*/ 65595 w 105218"/>
                <a:gd name="connsiteY8" fmla="*/ 87917 h 143166"/>
                <a:gd name="connsiteX9" fmla="*/ 103946 w 105218"/>
                <a:gd name="connsiteY9" fmla="*/ 141705 h 143166"/>
                <a:gd name="connsiteX10" fmla="*/ 105239 w 105218"/>
                <a:gd name="connsiteY10" fmla="*/ 143171 h 143166"/>
                <a:gd name="connsiteX11" fmla="*/ 100352 w 105218"/>
                <a:gd name="connsiteY11" fmla="*/ 143171 h 143166"/>
                <a:gd name="connsiteX12" fmla="*/ 75197 w 105218"/>
                <a:gd name="connsiteY12" fmla="*/ 143171 h 143166"/>
                <a:gd name="connsiteX13" fmla="*/ 71460 w 105218"/>
                <a:gd name="connsiteY13" fmla="*/ 141216 h 143166"/>
                <a:gd name="connsiteX14" fmla="*/ 51566 w 105218"/>
                <a:gd name="connsiteY14" fmla="*/ 110887 h 143166"/>
                <a:gd name="connsiteX15" fmla="*/ 35352 w 105218"/>
                <a:gd name="connsiteY15" fmla="*/ 86393 h 143166"/>
                <a:gd name="connsiteX16" fmla="*/ 34605 w 105218"/>
                <a:gd name="connsiteY16" fmla="*/ 85214 h 143166"/>
                <a:gd name="connsiteX17" fmla="*/ 33829 w 105218"/>
                <a:gd name="connsiteY17" fmla="*/ 89095 h 143166"/>
                <a:gd name="connsiteX18" fmla="*/ 31213 w 105218"/>
                <a:gd name="connsiteY18" fmla="*/ 108558 h 143166"/>
                <a:gd name="connsiteX19" fmla="*/ 29171 w 105218"/>
                <a:gd name="connsiteY19" fmla="*/ 124945 h 143166"/>
                <a:gd name="connsiteX20" fmla="*/ 27217 w 105218"/>
                <a:gd name="connsiteY20" fmla="*/ 139031 h 143166"/>
                <a:gd name="connsiteX21" fmla="*/ 26929 w 105218"/>
                <a:gd name="connsiteY21" fmla="*/ 141705 h 143166"/>
                <a:gd name="connsiteX22" fmla="*/ 25549 w 105218"/>
                <a:gd name="connsiteY22" fmla="*/ 143056 h 143166"/>
                <a:gd name="connsiteX23" fmla="*/ 1401 w 105218"/>
                <a:gd name="connsiteY23" fmla="*/ 143027 h 143166"/>
                <a:gd name="connsiteX24" fmla="*/ 337 w 105218"/>
                <a:gd name="connsiteY24" fmla="*/ 141705 h 143166"/>
                <a:gd name="connsiteX25" fmla="*/ 1113 w 105218"/>
                <a:gd name="connsiteY25" fmla="*/ 135725 h 143166"/>
                <a:gd name="connsiteX26" fmla="*/ 1832 w 105218"/>
                <a:gd name="connsiteY26" fmla="*/ 130205 h 143166"/>
                <a:gd name="connsiteX27" fmla="*/ 2522 w 105218"/>
                <a:gd name="connsiteY27" fmla="*/ 124801 h 143166"/>
                <a:gd name="connsiteX28" fmla="*/ 3240 w 105218"/>
                <a:gd name="connsiteY28" fmla="*/ 119310 h 143166"/>
                <a:gd name="connsiteX29" fmla="*/ 3959 w 105218"/>
                <a:gd name="connsiteY29" fmla="*/ 113905 h 143166"/>
                <a:gd name="connsiteX30" fmla="*/ 4678 w 105218"/>
                <a:gd name="connsiteY30" fmla="*/ 108414 h 143166"/>
                <a:gd name="connsiteX31" fmla="*/ 5368 w 105218"/>
                <a:gd name="connsiteY31" fmla="*/ 103153 h 143166"/>
                <a:gd name="connsiteX32" fmla="*/ 6144 w 105218"/>
                <a:gd name="connsiteY32" fmla="*/ 97375 h 143166"/>
                <a:gd name="connsiteX33" fmla="*/ 7064 w 105218"/>
                <a:gd name="connsiteY33" fmla="*/ 89469 h 143166"/>
                <a:gd name="connsiteX34" fmla="*/ 7840 w 105218"/>
                <a:gd name="connsiteY34" fmla="*/ 84237 h 143166"/>
                <a:gd name="connsiteX35" fmla="*/ 8530 w 105218"/>
                <a:gd name="connsiteY35" fmla="*/ 78688 h 143166"/>
                <a:gd name="connsiteX36" fmla="*/ 9220 w 105218"/>
                <a:gd name="connsiteY36" fmla="*/ 73428 h 143166"/>
                <a:gd name="connsiteX37" fmla="*/ 9996 w 105218"/>
                <a:gd name="connsiteY37" fmla="*/ 67908 h 143166"/>
                <a:gd name="connsiteX38" fmla="*/ 10772 w 105218"/>
                <a:gd name="connsiteY38" fmla="*/ 62273 h 143166"/>
                <a:gd name="connsiteX39" fmla="*/ 11376 w 105218"/>
                <a:gd name="connsiteY39" fmla="*/ 56725 h 143166"/>
                <a:gd name="connsiteX40" fmla="*/ 12037 w 105218"/>
                <a:gd name="connsiteY40" fmla="*/ 51751 h 143166"/>
                <a:gd name="connsiteX41" fmla="*/ 12785 w 105218"/>
                <a:gd name="connsiteY41" fmla="*/ 45657 h 143166"/>
                <a:gd name="connsiteX42" fmla="*/ 13762 w 105218"/>
                <a:gd name="connsiteY42" fmla="*/ 38642 h 143166"/>
                <a:gd name="connsiteX43" fmla="*/ 14481 w 105218"/>
                <a:gd name="connsiteY43" fmla="*/ 32835 h 143166"/>
                <a:gd name="connsiteX44" fmla="*/ 15200 w 105218"/>
                <a:gd name="connsiteY44" fmla="*/ 27746 h 143166"/>
                <a:gd name="connsiteX45" fmla="*/ 15890 w 105218"/>
                <a:gd name="connsiteY45" fmla="*/ 21939 h 143166"/>
                <a:gd name="connsiteX46" fmla="*/ 19052 w 105218"/>
                <a:gd name="connsiteY46" fmla="*/ 16678 h 143166"/>
                <a:gd name="connsiteX47" fmla="*/ 38428 w 105218"/>
                <a:gd name="connsiteY47" fmla="*/ 4230 h 143166"/>
                <a:gd name="connsiteX48" fmla="*/ 44092 w 105218"/>
                <a:gd name="connsiteY48" fmla="*/ 608 h 143166"/>
                <a:gd name="connsiteX49" fmla="*/ 45270 w 105218"/>
                <a:gd name="connsiteY49" fmla="*/ 292 h 143166"/>
                <a:gd name="connsiteX50" fmla="*/ 45213 w 105218"/>
                <a:gd name="connsiteY50" fmla="*/ 1327 h 143166"/>
                <a:gd name="connsiteX51" fmla="*/ 42338 w 105218"/>
                <a:gd name="connsiteY51" fmla="*/ 23204 h 143166"/>
                <a:gd name="connsiteX52" fmla="*/ 39722 w 105218"/>
                <a:gd name="connsiteY52" fmla="*/ 43961 h 143166"/>
                <a:gd name="connsiteX53" fmla="*/ 37278 w 105218"/>
                <a:gd name="connsiteY53" fmla="*/ 62158 h 143166"/>
                <a:gd name="connsiteX54" fmla="*/ 37422 w 105218"/>
                <a:gd name="connsiteY54" fmla="*/ 62877 h 143166"/>
                <a:gd name="connsiteX55" fmla="*/ 38083 w 105218"/>
                <a:gd name="connsiteY55" fmla="*/ 62561 h 143166"/>
                <a:gd name="connsiteX56" fmla="*/ 45615 w 105218"/>
                <a:gd name="connsiteY56" fmla="*/ 54252 h 143166"/>
                <a:gd name="connsiteX57" fmla="*/ 51624 w 105218"/>
                <a:gd name="connsiteY57" fmla="*/ 47468 h 143166"/>
                <a:gd name="connsiteX58" fmla="*/ 58638 w 105218"/>
                <a:gd name="connsiteY58" fmla="*/ 39821 h 143166"/>
                <a:gd name="connsiteX59" fmla="*/ 64819 w 105218"/>
                <a:gd name="connsiteY59" fmla="*/ 32806 h 143166"/>
                <a:gd name="connsiteX60" fmla="*/ 68758 w 105218"/>
                <a:gd name="connsiteY60" fmla="*/ 28494 h 143166"/>
                <a:gd name="connsiteX61" fmla="*/ 75485 w 105218"/>
                <a:gd name="connsiteY61" fmla="*/ 21019 h 143166"/>
                <a:gd name="connsiteX62" fmla="*/ 80918 w 105218"/>
                <a:gd name="connsiteY62" fmla="*/ 15471 h 14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5218" h="143166">
                  <a:moveTo>
                    <a:pt x="80918" y="15471"/>
                  </a:moveTo>
                  <a:cubicBezTo>
                    <a:pt x="81321" y="17656"/>
                    <a:pt x="81723" y="19726"/>
                    <a:pt x="82068" y="21796"/>
                  </a:cubicBezTo>
                  <a:cubicBezTo>
                    <a:pt x="82988" y="27057"/>
                    <a:pt x="83851" y="32346"/>
                    <a:pt x="84771" y="37607"/>
                  </a:cubicBezTo>
                  <a:cubicBezTo>
                    <a:pt x="84886" y="38355"/>
                    <a:pt x="85087" y="39102"/>
                    <a:pt x="85202" y="39821"/>
                  </a:cubicBezTo>
                  <a:cubicBezTo>
                    <a:pt x="85374" y="40856"/>
                    <a:pt x="85116" y="41776"/>
                    <a:pt x="84368" y="42581"/>
                  </a:cubicBezTo>
                  <a:cubicBezTo>
                    <a:pt x="80315" y="46778"/>
                    <a:pt x="76319" y="51004"/>
                    <a:pt x="72294" y="55259"/>
                  </a:cubicBezTo>
                  <a:cubicBezTo>
                    <a:pt x="66832" y="61008"/>
                    <a:pt x="61370" y="66787"/>
                    <a:pt x="55879" y="72508"/>
                  </a:cubicBezTo>
                  <a:cubicBezTo>
                    <a:pt x="55217" y="73198"/>
                    <a:pt x="55476" y="73600"/>
                    <a:pt x="55879" y="74204"/>
                  </a:cubicBezTo>
                  <a:cubicBezTo>
                    <a:pt x="59127" y="78775"/>
                    <a:pt x="62347" y="83346"/>
                    <a:pt x="65595" y="87917"/>
                  </a:cubicBezTo>
                  <a:cubicBezTo>
                    <a:pt x="78360" y="105856"/>
                    <a:pt x="91153" y="123766"/>
                    <a:pt x="103946" y="141705"/>
                  </a:cubicBezTo>
                  <a:cubicBezTo>
                    <a:pt x="104262" y="142165"/>
                    <a:pt x="104664" y="142539"/>
                    <a:pt x="105239" y="143171"/>
                  </a:cubicBezTo>
                  <a:cubicBezTo>
                    <a:pt x="103457" y="143171"/>
                    <a:pt x="101905" y="143171"/>
                    <a:pt x="100352" y="143171"/>
                  </a:cubicBezTo>
                  <a:cubicBezTo>
                    <a:pt x="91958" y="143171"/>
                    <a:pt x="83592" y="143113"/>
                    <a:pt x="75197" y="143171"/>
                  </a:cubicBezTo>
                  <a:cubicBezTo>
                    <a:pt x="73501" y="143171"/>
                    <a:pt x="72409" y="142653"/>
                    <a:pt x="71460" y="141216"/>
                  </a:cubicBezTo>
                  <a:cubicBezTo>
                    <a:pt x="64877" y="131097"/>
                    <a:pt x="58207" y="121006"/>
                    <a:pt x="51566" y="110887"/>
                  </a:cubicBezTo>
                  <a:cubicBezTo>
                    <a:pt x="46190" y="102722"/>
                    <a:pt x="40757" y="94558"/>
                    <a:pt x="35352" y="86393"/>
                  </a:cubicBezTo>
                  <a:cubicBezTo>
                    <a:pt x="35122" y="86048"/>
                    <a:pt x="34892" y="85703"/>
                    <a:pt x="34605" y="85214"/>
                  </a:cubicBezTo>
                  <a:cubicBezTo>
                    <a:pt x="33857" y="86479"/>
                    <a:pt x="34001" y="87830"/>
                    <a:pt x="33829" y="89095"/>
                  </a:cubicBezTo>
                  <a:cubicBezTo>
                    <a:pt x="32880" y="95564"/>
                    <a:pt x="32046" y="102061"/>
                    <a:pt x="31213" y="108558"/>
                  </a:cubicBezTo>
                  <a:cubicBezTo>
                    <a:pt x="30494" y="114020"/>
                    <a:pt x="29890" y="119482"/>
                    <a:pt x="29171" y="124945"/>
                  </a:cubicBezTo>
                  <a:cubicBezTo>
                    <a:pt x="28539" y="129631"/>
                    <a:pt x="27820" y="134345"/>
                    <a:pt x="27217" y="139031"/>
                  </a:cubicBezTo>
                  <a:cubicBezTo>
                    <a:pt x="27102" y="139922"/>
                    <a:pt x="26900" y="140814"/>
                    <a:pt x="26929" y="141705"/>
                  </a:cubicBezTo>
                  <a:cubicBezTo>
                    <a:pt x="26958" y="142769"/>
                    <a:pt x="26642" y="143085"/>
                    <a:pt x="25549" y="143056"/>
                  </a:cubicBezTo>
                  <a:cubicBezTo>
                    <a:pt x="17500" y="142998"/>
                    <a:pt x="9450" y="143027"/>
                    <a:pt x="1401" y="143027"/>
                  </a:cubicBezTo>
                  <a:cubicBezTo>
                    <a:pt x="394" y="143027"/>
                    <a:pt x="-8" y="142998"/>
                    <a:pt x="337" y="141705"/>
                  </a:cubicBezTo>
                  <a:cubicBezTo>
                    <a:pt x="826" y="139779"/>
                    <a:pt x="883" y="137738"/>
                    <a:pt x="1113" y="135725"/>
                  </a:cubicBezTo>
                  <a:cubicBezTo>
                    <a:pt x="1343" y="133885"/>
                    <a:pt x="1602" y="132045"/>
                    <a:pt x="1832" y="130205"/>
                  </a:cubicBezTo>
                  <a:cubicBezTo>
                    <a:pt x="2062" y="128394"/>
                    <a:pt x="2292" y="126612"/>
                    <a:pt x="2522" y="124801"/>
                  </a:cubicBezTo>
                  <a:cubicBezTo>
                    <a:pt x="2752" y="122961"/>
                    <a:pt x="3010" y="121121"/>
                    <a:pt x="3240" y="119310"/>
                  </a:cubicBezTo>
                  <a:cubicBezTo>
                    <a:pt x="3470" y="117499"/>
                    <a:pt x="3700" y="115716"/>
                    <a:pt x="3959" y="113905"/>
                  </a:cubicBezTo>
                  <a:cubicBezTo>
                    <a:pt x="4189" y="112065"/>
                    <a:pt x="4448" y="110225"/>
                    <a:pt x="4678" y="108414"/>
                  </a:cubicBezTo>
                  <a:cubicBezTo>
                    <a:pt x="4908" y="106661"/>
                    <a:pt x="5224" y="104907"/>
                    <a:pt x="5368" y="103153"/>
                  </a:cubicBezTo>
                  <a:cubicBezTo>
                    <a:pt x="5540" y="101198"/>
                    <a:pt x="5885" y="99301"/>
                    <a:pt x="6144" y="97375"/>
                  </a:cubicBezTo>
                  <a:cubicBezTo>
                    <a:pt x="6489" y="94759"/>
                    <a:pt x="6719" y="92114"/>
                    <a:pt x="7064" y="89469"/>
                  </a:cubicBezTo>
                  <a:cubicBezTo>
                    <a:pt x="7294" y="87715"/>
                    <a:pt x="7610" y="85991"/>
                    <a:pt x="7840" y="84237"/>
                  </a:cubicBezTo>
                  <a:cubicBezTo>
                    <a:pt x="8099" y="82397"/>
                    <a:pt x="8300" y="80528"/>
                    <a:pt x="8530" y="78688"/>
                  </a:cubicBezTo>
                  <a:cubicBezTo>
                    <a:pt x="8760" y="76935"/>
                    <a:pt x="8961" y="75181"/>
                    <a:pt x="9220" y="73428"/>
                  </a:cubicBezTo>
                  <a:cubicBezTo>
                    <a:pt x="9479" y="71588"/>
                    <a:pt x="9738" y="69748"/>
                    <a:pt x="9996" y="67908"/>
                  </a:cubicBezTo>
                  <a:cubicBezTo>
                    <a:pt x="10255" y="66039"/>
                    <a:pt x="10542" y="64142"/>
                    <a:pt x="10772" y="62273"/>
                  </a:cubicBezTo>
                  <a:cubicBezTo>
                    <a:pt x="11002" y="60433"/>
                    <a:pt x="11146" y="58565"/>
                    <a:pt x="11376" y="56725"/>
                  </a:cubicBezTo>
                  <a:cubicBezTo>
                    <a:pt x="11577" y="55057"/>
                    <a:pt x="11836" y="53419"/>
                    <a:pt x="12037" y="51751"/>
                  </a:cubicBezTo>
                  <a:cubicBezTo>
                    <a:pt x="12296" y="49739"/>
                    <a:pt x="12555" y="47698"/>
                    <a:pt x="12785" y="45657"/>
                  </a:cubicBezTo>
                  <a:cubicBezTo>
                    <a:pt x="13044" y="43299"/>
                    <a:pt x="13446" y="40971"/>
                    <a:pt x="13762" y="38642"/>
                  </a:cubicBezTo>
                  <a:cubicBezTo>
                    <a:pt x="14021" y="36716"/>
                    <a:pt x="14222" y="34761"/>
                    <a:pt x="14481" y="32835"/>
                  </a:cubicBezTo>
                  <a:cubicBezTo>
                    <a:pt x="14711" y="31139"/>
                    <a:pt x="14970" y="29443"/>
                    <a:pt x="15200" y="27746"/>
                  </a:cubicBezTo>
                  <a:cubicBezTo>
                    <a:pt x="15458" y="25820"/>
                    <a:pt x="15832" y="23865"/>
                    <a:pt x="15890" y="21939"/>
                  </a:cubicBezTo>
                  <a:cubicBezTo>
                    <a:pt x="15976" y="19553"/>
                    <a:pt x="16982" y="17972"/>
                    <a:pt x="19052" y="16678"/>
                  </a:cubicBezTo>
                  <a:cubicBezTo>
                    <a:pt x="25578" y="12625"/>
                    <a:pt x="31989" y="8399"/>
                    <a:pt x="38428" y="4230"/>
                  </a:cubicBezTo>
                  <a:cubicBezTo>
                    <a:pt x="40326" y="3023"/>
                    <a:pt x="42194" y="1787"/>
                    <a:pt x="44092" y="608"/>
                  </a:cubicBezTo>
                  <a:cubicBezTo>
                    <a:pt x="44437" y="407"/>
                    <a:pt x="44897" y="62"/>
                    <a:pt x="45270" y="292"/>
                  </a:cubicBezTo>
                  <a:cubicBezTo>
                    <a:pt x="45702" y="551"/>
                    <a:pt x="45270" y="982"/>
                    <a:pt x="45213" y="1327"/>
                  </a:cubicBezTo>
                  <a:cubicBezTo>
                    <a:pt x="44264" y="8629"/>
                    <a:pt x="43287" y="15902"/>
                    <a:pt x="42338" y="23204"/>
                  </a:cubicBezTo>
                  <a:cubicBezTo>
                    <a:pt x="41447" y="30133"/>
                    <a:pt x="40613" y="37061"/>
                    <a:pt x="39722" y="43961"/>
                  </a:cubicBezTo>
                  <a:cubicBezTo>
                    <a:pt x="38946" y="50026"/>
                    <a:pt x="38112" y="56092"/>
                    <a:pt x="37278" y="62158"/>
                  </a:cubicBezTo>
                  <a:cubicBezTo>
                    <a:pt x="37250" y="62446"/>
                    <a:pt x="37048" y="62733"/>
                    <a:pt x="37422" y="62877"/>
                  </a:cubicBezTo>
                  <a:cubicBezTo>
                    <a:pt x="37710" y="62992"/>
                    <a:pt x="37882" y="62819"/>
                    <a:pt x="38083" y="62561"/>
                  </a:cubicBezTo>
                  <a:cubicBezTo>
                    <a:pt x="40584" y="59801"/>
                    <a:pt x="43114" y="57041"/>
                    <a:pt x="45615" y="54252"/>
                  </a:cubicBezTo>
                  <a:cubicBezTo>
                    <a:pt x="47628" y="52010"/>
                    <a:pt x="49669" y="49796"/>
                    <a:pt x="51624" y="47468"/>
                  </a:cubicBezTo>
                  <a:cubicBezTo>
                    <a:pt x="53866" y="44823"/>
                    <a:pt x="56310" y="42379"/>
                    <a:pt x="58638" y="39821"/>
                  </a:cubicBezTo>
                  <a:cubicBezTo>
                    <a:pt x="60737" y="37521"/>
                    <a:pt x="62749" y="35135"/>
                    <a:pt x="64819" y="32806"/>
                  </a:cubicBezTo>
                  <a:cubicBezTo>
                    <a:pt x="66113" y="31340"/>
                    <a:pt x="67464" y="29931"/>
                    <a:pt x="68758" y="28494"/>
                  </a:cubicBezTo>
                  <a:cubicBezTo>
                    <a:pt x="71000" y="25993"/>
                    <a:pt x="73156" y="23434"/>
                    <a:pt x="75485" y="21019"/>
                  </a:cubicBezTo>
                  <a:cubicBezTo>
                    <a:pt x="77325" y="19208"/>
                    <a:pt x="78762" y="17110"/>
                    <a:pt x="80918" y="154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 name="Freeform: Shape 17">
              <a:extLst>
                <a:ext uri="{FF2B5EF4-FFF2-40B4-BE49-F238E27FC236}">
                  <a16:creationId xmlns:a16="http://schemas.microsoft.com/office/drawing/2014/main" id="{D2E29E7F-79E8-4F11-9501-5A920E615411}"/>
                </a:ext>
              </a:extLst>
            </p:cNvPr>
            <p:cNvSpPr/>
            <p:nvPr/>
          </p:nvSpPr>
          <p:spPr>
            <a:xfrm>
              <a:off x="2227813" y="2481124"/>
              <a:ext cx="61809" cy="106369"/>
            </a:xfrm>
            <a:custGeom>
              <a:avLst/>
              <a:gdLst>
                <a:gd name="connsiteX0" fmla="*/ 51174 w 61808"/>
                <a:gd name="connsiteY0" fmla="*/ 218 h 106368"/>
                <a:gd name="connsiteX1" fmla="*/ 60517 w 61808"/>
                <a:gd name="connsiteY1" fmla="*/ 218 h 106368"/>
                <a:gd name="connsiteX2" fmla="*/ 61581 w 61808"/>
                <a:gd name="connsiteY2" fmla="*/ 1454 h 106368"/>
                <a:gd name="connsiteX3" fmla="*/ 60316 w 61808"/>
                <a:gd name="connsiteY3" fmla="*/ 11056 h 106368"/>
                <a:gd name="connsiteX4" fmla="*/ 58591 w 61808"/>
                <a:gd name="connsiteY4" fmla="*/ 24165 h 106368"/>
                <a:gd name="connsiteX5" fmla="*/ 57355 w 61808"/>
                <a:gd name="connsiteY5" fmla="*/ 24711 h 106368"/>
                <a:gd name="connsiteX6" fmla="*/ 44562 w 61808"/>
                <a:gd name="connsiteY6" fmla="*/ 24740 h 106368"/>
                <a:gd name="connsiteX7" fmla="*/ 35822 w 61808"/>
                <a:gd name="connsiteY7" fmla="*/ 29139 h 106368"/>
                <a:gd name="connsiteX8" fmla="*/ 34155 w 61808"/>
                <a:gd name="connsiteY8" fmla="*/ 35090 h 106368"/>
                <a:gd name="connsiteX9" fmla="*/ 32171 w 61808"/>
                <a:gd name="connsiteY9" fmla="*/ 49751 h 106368"/>
                <a:gd name="connsiteX10" fmla="*/ 30676 w 61808"/>
                <a:gd name="connsiteY10" fmla="*/ 61768 h 106368"/>
                <a:gd name="connsiteX11" fmla="*/ 29066 w 61808"/>
                <a:gd name="connsiteY11" fmla="*/ 73756 h 106368"/>
                <a:gd name="connsiteX12" fmla="*/ 27543 w 61808"/>
                <a:gd name="connsiteY12" fmla="*/ 85457 h 106368"/>
                <a:gd name="connsiteX13" fmla="*/ 25875 w 61808"/>
                <a:gd name="connsiteY13" fmla="*/ 98020 h 106368"/>
                <a:gd name="connsiteX14" fmla="*/ 24984 w 61808"/>
                <a:gd name="connsiteY14" fmla="*/ 105236 h 106368"/>
                <a:gd name="connsiteX15" fmla="*/ 23920 w 61808"/>
                <a:gd name="connsiteY15" fmla="*/ 106299 h 106368"/>
                <a:gd name="connsiteX16" fmla="*/ 1353 w 61808"/>
                <a:gd name="connsiteY16" fmla="*/ 106299 h 106368"/>
                <a:gd name="connsiteX17" fmla="*/ 261 w 61808"/>
                <a:gd name="connsiteY17" fmla="*/ 105121 h 106368"/>
                <a:gd name="connsiteX18" fmla="*/ 1324 w 61808"/>
                <a:gd name="connsiteY18" fmla="*/ 97703 h 106368"/>
                <a:gd name="connsiteX19" fmla="*/ 2244 w 61808"/>
                <a:gd name="connsiteY19" fmla="*/ 89798 h 106368"/>
                <a:gd name="connsiteX20" fmla="*/ 2963 w 61808"/>
                <a:gd name="connsiteY20" fmla="*/ 84709 h 106368"/>
                <a:gd name="connsiteX21" fmla="*/ 3710 w 61808"/>
                <a:gd name="connsiteY21" fmla="*/ 78902 h 106368"/>
                <a:gd name="connsiteX22" fmla="*/ 4458 w 61808"/>
                <a:gd name="connsiteY22" fmla="*/ 73670 h 106368"/>
                <a:gd name="connsiteX23" fmla="*/ 5148 w 61808"/>
                <a:gd name="connsiteY23" fmla="*/ 68121 h 106368"/>
                <a:gd name="connsiteX24" fmla="*/ 5809 w 61808"/>
                <a:gd name="connsiteY24" fmla="*/ 62860 h 106368"/>
                <a:gd name="connsiteX25" fmla="*/ 6585 w 61808"/>
                <a:gd name="connsiteY25" fmla="*/ 57341 h 106368"/>
                <a:gd name="connsiteX26" fmla="*/ 7304 w 61808"/>
                <a:gd name="connsiteY26" fmla="*/ 51850 h 106368"/>
                <a:gd name="connsiteX27" fmla="*/ 8310 w 61808"/>
                <a:gd name="connsiteY27" fmla="*/ 43944 h 106368"/>
                <a:gd name="connsiteX28" fmla="*/ 9086 w 61808"/>
                <a:gd name="connsiteY28" fmla="*/ 38453 h 106368"/>
                <a:gd name="connsiteX29" fmla="*/ 10064 w 61808"/>
                <a:gd name="connsiteY29" fmla="*/ 31525 h 106368"/>
                <a:gd name="connsiteX30" fmla="*/ 16791 w 61808"/>
                <a:gd name="connsiteY30" fmla="*/ 13701 h 106368"/>
                <a:gd name="connsiteX31" fmla="*/ 28894 w 61808"/>
                <a:gd name="connsiteY31" fmla="*/ 3610 h 106368"/>
                <a:gd name="connsiteX32" fmla="*/ 41974 w 61808"/>
                <a:gd name="connsiteY32" fmla="*/ 275 h 106368"/>
                <a:gd name="connsiteX33" fmla="*/ 51174 w 61808"/>
                <a:gd name="connsiteY33" fmla="*/ 247 h 106368"/>
                <a:gd name="connsiteX34" fmla="*/ 51174 w 61808"/>
                <a:gd name="connsiteY34" fmla="*/ 218 h 1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808" h="106368">
                  <a:moveTo>
                    <a:pt x="51174" y="218"/>
                  </a:moveTo>
                  <a:cubicBezTo>
                    <a:pt x="54279" y="218"/>
                    <a:pt x="57412" y="247"/>
                    <a:pt x="60517" y="218"/>
                  </a:cubicBezTo>
                  <a:cubicBezTo>
                    <a:pt x="61437" y="218"/>
                    <a:pt x="61811" y="218"/>
                    <a:pt x="61581" y="1454"/>
                  </a:cubicBezTo>
                  <a:cubicBezTo>
                    <a:pt x="61006" y="4616"/>
                    <a:pt x="60718" y="7865"/>
                    <a:pt x="60316" y="11056"/>
                  </a:cubicBezTo>
                  <a:cubicBezTo>
                    <a:pt x="59741" y="15426"/>
                    <a:pt x="59166" y="19796"/>
                    <a:pt x="58591" y="24165"/>
                  </a:cubicBezTo>
                  <a:cubicBezTo>
                    <a:pt x="58476" y="25056"/>
                    <a:pt x="57815" y="24711"/>
                    <a:pt x="57355" y="24711"/>
                  </a:cubicBezTo>
                  <a:cubicBezTo>
                    <a:pt x="53100" y="24740"/>
                    <a:pt x="48816" y="24711"/>
                    <a:pt x="44562" y="24740"/>
                  </a:cubicBezTo>
                  <a:cubicBezTo>
                    <a:pt x="40911" y="24740"/>
                    <a:pt x="37863" y="25976"/>
                    <a:pt x="35822" y="29139"/>
                  </a:cubicBezTo>
                  <a:cubicBezTo>
                    <a:pt x="34672" y="30950"/>
                    <a:pt x="34442" y="33048"/>
                    <a:pt x="34155" y="35090"/>
                  </a:cubicBezTo>
                  <a:cubicBezTo>
                    <a:pt x="33465" y="39977"/>
                    <a:pt x="32832" y="44864"/>
                    <a:pt x="32171" y="49751"/>
                  </a:cubicBezTo>
                  <a:cubicBezTo>
                    <a:pt x="31654" y="53747"/>
                    <a:pt x="31194" y="57772"/>
                    <a:pt x="30676" y="61768"/>
                  </a:cubicBezTo>
                  <a:cubicBezTo>
                    <a:pt x="30159" y="65764"/>
                    <a:pt x="29584" y="69760"/>
                    <a:pt x="29066" y="73756"/>
                  </a:cubicBezTo>
                  <a:cubicBezTo>
                    <a:pt x="28549" y="77666"/>
                    <a:pt x="28060" y="81576"/>
                    <a:pt x="27543" y="85457"/>
                  </a:cubicBezTo>
                  <a:cubicBezTo>
                    <a:pt x="26996" y="89654"/>
                    <a:pt x="26421" y="93822"/>
                    <a:pt x="25875" y="98020"/>
                  </a:cubicBezTo>
                  <a:cubicBezTo>
                    <a:pt x="25559" y="100406"/>
                    <a:pt x="25214" y="102821"/>
                    <a:pt x="24984" y="105236"/>
                  </a:cubicBezTo>
                  <a:cubicBezTo>
                    <a:pt x="24898" y="106012"/>
                    <a:pt x="24754" y="106299"/>
                    <a:pt x="23920" y="106299"/>
                  </a:cubicBezTo>
                  <a:cubicBezTo>
                    <a:pt x="16388" y="106270"/>
                    <a:pt x="8885" y="106270"/>
                    <a:pt x="1353" y="106299"/>
                  </a:cubicBezTo>
                  <a:cubicBezTo>
                    <a:pt x="404" y="106299"/>
                    <a:pt x="88" y="105839"/>
                    <a:pt x="261" y="105121"/>
                  </a:cubicBezTo>
                  <a:cubicBezTo>
                    <a:pt x="835" y="102677"/>
                    <a:pt x="922" y="100176"/>
                    <a:pt x="1324" y="97703"/>
                  </a:cubicBezTo>
                  <a:cubicBezTo>
                    <a:pt x="1755" y="95087"/>
                    <a:pt x="1928" y="92414"/>
                    <a:pt x="2244" y="89798"/>
                  </a:cubicBezTo>
                  <a:cubicBezTo>
                    <a:pt x="2445" y="88102"/>
                    <a:pt x="2762" y="86405"/>
                    <a:pt x="2963" y="84709"/>
                  </a:cubicBezTo>
                  <a:cubicBezTo>
                    <a:pt x="3164" y="82754"/>
                    <a:pt x="3567" y="80857"/>
                    <a:pt x="3710" y="78902"/>
                  </a:cubicBezTo>
                  <a:cubicBezTo>
                    <a:pt x="3825" y="77148"/>
                    <a:pt x="4228" y="75424"/>
                    <a:pt x="4458" y="73670"/>
                  </a:cubicBezTo>
                  <a:cubicBezTo>
                    <a:pt x="4716" y="71830"/>
                    <a:pt x="4918" y="69961"/>
                    <a:pt x="5148" y="68121"/>
                  </a:cubicBezTo>
                  <a:cubicBezTo>
                    <a:pt x="5378" y="66368"/>
                    <a:pt x="5579" y="64614"/>
                    <a:pt x="5809" y="62860"/>
                  </a:cubicBezTo>
                  <a:cubicBezTo>
                    <a:pt x="6068" y="61021"/>
                    <a:pt x="6355" y="59181"/>
                    <a:pt x="6585" y="57341"/>
                  </a:cubicBezTo>
                  <a:cubicBezTo>
                    <a:pt x="6844" y="55501"/>
                    <a:pt x="7074" y="53661"/>
                    <a:pt x="7304" y="51850"/>
                  </a:cubicBezTo>
                  <a:cubicBezTo>
                    <a:pt x="7649" y="49205"/>
                    <a:pt x="7908" y="46560"/>
                    <a:pt x="8310" y="43944"/>
                  </a:cubicBezTo>
                  <a:cubicBezTo>
                    <a:pt x="8598" y="42104"/>
                    <a:pt x="8713" y="40264"/>
                    <a:pt x="9086" y="38453"/>
                  </a:cubicBezTo>
                  <a:cubicBezTo>
                    <a:pt x="9546" y="36182"/>
                    <a:pt x="9862" y="33853"/>
                    <a:pt x="10064" y="31525"/>
                  </a:cubicBezTo>
                  <a:cubicBezTo>
                    <a:pt x="10610" y="24941"/>
                    <a:pt x="12680" y="18933"/>
                    <a:pt x="16791" y="13701"/>
                  </a:cubicBezTo>
                  <a:cubicBezTo>
                    <a:pt x="20097" y="9504"/>
                    <a:pt x="24064" y="6054"/>
                    <a:pt x="28894" y="3610"/>
                  </a:cubicBezTo>
                  <a:cubicBezTo>
                    <a:pt x="33005" y="1512"/>
                    <a:pt x="37375" y="419"/>
                    <a:pt x="41974" y="275"/>
                  </a:cubicBezTo>
                  <a:cubicBezTo>
                    <a:pt x="45022" y="160"/>
                    <a:pt x="48098" y="247"/>
                    <a:pt x="51174" y="247"/>
                  </a:cubicBezTo>
                  <a:cubicBezTo>
                    <a:pt x="51174" y="247"/>
                    <a:pt x="51174" y="247"/>
                    <a:pt x="51174" y="21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 name="Freeform: Shape 18">
              <a:extLst>
                <a:ext uri="{FF2B5EF4-FFF2-40B4-BE49-F238E27FC236}">
                  <a16:creationId xmlns:a16="http://schemas.microsoft.com/office/drawing/2014/main" id="{E8E18310-3BAA-441D-96C0-2E60E4C8AECB}"/>
                </a:ext>
              </a:extLst>
            </p:cNvPr>
            <p:cNvSpPr/>
            <p:nvPr/>
          </p:nvSpPr>
          <p:spPr>
            <a:xfrm>
              <a:off x="2166324" y="2428150"/>
              <a:ext cx="30761" cy="29898"/>
            </a:xfrm>
            <a:custGeom>
              <a:avLst/>
              <a:gdLst>
                <a:gd name="connsiteX0" fmla="*/ 19259 w 30760"/>
                <a:gd name="connsiteY0" fmla="*/ 29877 h 29898"/>
                <a:gd name="connsiteX1" fmla="*/ 20667 w 30760"/>
                <a:gd name="connsiteY1" fmla="*/ 21569 h 29898"/>
                <a:gd name="connsiteX2" fmla="*/ 21214 w 30760"/>
                <a:gd name="connsiteY2" fmla="*/ 19011 h 29898"/>
                <a:gd name="connsiteX3" fmla="*/ 20380 w 30760"/>
                <a:gd name="connsiteY3" fmla="*/ 17947 h 29898"/>
                <a:gd name="connsiteX4" fmla="*/ 9456 w 30760"/>
                <a:gd name="connsiteY4" fmla="*/ 17947 h 29898"/>
                <a:gd name="connsiteX5" fmla="*/ 8277 w 30760"/>
                <a:gd name="connsiteY5" fmla="*/ 19355 h 29898"/>
                <a:gd name="connsiteX6" fmla="*/ 6581 w 30760"/>
                <a:gd name="connsiteY6" fmla="*/ 29130 h 29898"/>
                <a:gd name="connsiteX7" fmla="*/ 5690 w 30760"/>
                <a:gd name="connsiteY7" fmla="*/ 29877 h 29898"/>
                <a:gd name="connsiteX8" fmla="*/ 1090 w 30760"/>
                <a:gd name="connsiteY8" fmla="*/ 29877 h 29898"/>
                <a:gd name="connsiteX9" fmla="*/ 256 w 30760"/>
                <a:gd name="connsiteY9" fmla="*/ 28900 h 29898"/>
                <a:gd name="connsiteX10" fmla="*/ 2872 w 30760"/>
                <a:gd name="connsiteY10" fmla="*/ 14353 h 29898"/>
                <a:gd name="connsiteX11" fmla="*/ 5143 w 30760"/>
                <a:gd name="connsiteY11" fmla="*/ 1445 h 29898"/>
                <a:gd name="connsiteX12" fmla="*/ 6552 w 30760"/>
                <a:gd name="connsiteY12" fmla="*/ 238 h 29898"/>
                <a:gd name="connsiteX13" fmla="*/ 10720 w 30760"/>
                <a:gd name="connsiteY13" fmla="*/ 267 h 29898"/>
                <a:gd name="connsiteX14" fmla="*/ 11525 w 30760"/>
                <a:gd name="connsiteY14" fmla="*/ 1158 h 29898"/>
                <a:gd name="connsiteX15" fmla="*/ 9743 w 30760"/>
                <a:gd name="connsiteY15" fmla="*/ 10788 h 29898"/>
                <a:gd name="connsiteX16" fmla="*/ 10807 w 30760"/>
                <a:gd name="connsiteY16" fmla="*/ 12053 h 29898"/>
                <a:gd name="connsiteX17" fmla="*/ 21156 w 30760"/>
                <a:gd name="connsiteY17" fmla="*/ 12053 h 29898"/>
                <a:gd name="connsiteX18" fmla="*/ 22680 w 30760"/>
                <a:gd name="connsiteY18" fmla="*/ 10760 h 29898"/>
                <a:gd name="connsiteX19" fmla="*/ 24146 w 30760"/>
                <a:gd name="connsiteY19" fmla="*/ 1733 h 29898"/>
                <a:gd name="connsiteX20" fmla="*/ 25871 w 30760"/>
                <a:gd name="connsiteY20" fmla="*/ 238 h 29898"/>
                <a:gd name="connsiteX21" fmla="*/ 29896 w 30760"/>
                <a:gd name="connsiteY21" fmla="*/ 267 h 29898"/>
                <a:gd name="connsiteX22" fmla="*/ 30643 w 30760"/>
                <a:gd name="connsiteY22" fmla="*/ 1187 h 29898"/>
                <a:gd name="connsiteX23" fmla="*/ 26388 w 30760"/>
                <a:gd name="connsiteY23" fmla="*/ 25076 h 29898"/>
                <a:gd name="connsiteX24" fmla="*/ 25842 w 30760"/>
                <a:gd name="connsiteY24" fmla="*/ 27721 h 29898"/>
                <a:gd name="connsiteX25" fmla="*/ 23255 w 30760"/>
                <a:gd name="connsiteY25" fmla="*/ 29877 h 29898"/>
                <a:gd name="connsiteX26" fmla="*/ 19259 w 30760"/>
                <a:gd name="connsiteY26" fmla="*/ 29877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760" h="29898">
                  <a:moveTo>
                    <a:pt x="19259" y="29877"/>
                  </a:moveTo>
                  <a:cubicBezTo>
                    <a:pt x="19747" y="27031"/>
                    <a:pt x="20207" y="24300"/>
                    <a:pt x="20667" y="21569"/>
                  </a:cubicBezTo>
                  <a:cubicBezTo>
                    <a:pt x="20811" y="20707"/>
                    <a:pt x="21041" y="19844"/>
                    <a:pt x="21214" y="19011"/>
                  </a:cubicBezTo>
                  <a:cubicBezTo>
                    <a:pt x="21357" y="18321"/>
                    <a:pt x="21214" y="17947"/>
                    <a:pt x="20380" y="17947"/>
                  </a:cubicBezTo>
                  <a:cubicBezTo>
                    <a:pt x="16729" y="17976"/>
                    <a:pt x="13107" y="18004"/>
                    <a:pt x="9456" y="17947"/>
                  </a:cubicBezTo>
                  <a:cubicBezTo>
                    <a:pt x="8334" y="17918"/>
                    <a:pt x="8392" y="18694"/>
                    <a:pt x="8277" y="19355"/>
                  </a:cubicBezTo>
                  <a:cubicBezTo>
                    <a:pt x="7673" y="22604"/>
                    <a:pt x="7069" y="25853"/>
                    <a:pt x="6581" y="29130"/>
                  </a:cubicBezTo>
                  <a:cubicBezTo>
                    <a:pt x="6466" y="29791"/>
                    <a:pt x="6264" y="29906"/>
                    <a:pt x="5690" y="29877"/>
                  </a:cubicBezTo>
                  <a:cubicBezTo>
                    <a:pt x="4166" y="29849"/>
                    <a:pt x="2613" y="29849"/>
                    <a:pt x="1090" y="29877"/>
                  </a:cubicBezTo>
                  <a:cubicBezTo>
                    <a:pt x="342" y="29906"/>
                    <a:pt x="112" y="29475"/>
                    <a:pt x="256" y="28900"/>
                  </a:cubicBezTo>
                  <a:cubicBezTo>
                    <a:pt x="1320" y="24070"/>
                    <a:pt x="2010" y="19212"/>
                    <a:pt x="2872" y="14353"/>
                  </a:cubicBezTo>
                  <a:cubicBezTo>
                    <a:pt x="3648" y="10041"/>
                    <a:pt x="4482" y="5758"/>
                    <a:pt x="5143" y="1445"/>
                  </a:cubicBezTo>
                  <a:cubicBezTo>
                    <a:pt x="5258" y="755"/>
                    <a:pt x="5575" y="180"/>
                    <a:pt x="6552" y="238"/>
                  </a:cubicBezTo>
                  <a:cubicBezTo>
                    <a:pt x="7932" y="353"/>
                    <a:pt x="9341" y="267"/>
                    <a:pt x="10720" y="267"/>
                  </a:cubicBezTo>
                  <a:cubicBezTo>
                    <a:pt x="11324" y="267"/>
                    <a:pt x="11755" y="180"/>
                    <a:pt x="11525" y="1158"/>
                  </a:cubicBezTo>
                  <a:cubicBezTo>
                    <a:pt x="10835" y="4349"/>
                    <a:pt x="10318" y="7569"/>
                    <a:pt x="9743" y="10788"/>
                  </a:cubicBezTo>
                  <a:cubicBezTo>
                    <a:pt x="9599" y="11651"/>
                    <a:pt x="9743" y="12053"/>
                    <a:pt x="10807" y="12053"/>
                  </a:cubicBezTo>
                  <a:cubicBezTo>
                    <a:pt x="14257" y="11967"/>
                    <a:pt x="17706" y="11967"/>
                    <a:pt x="21156" y="12053"/>
                  </a:cubicBezTo>
                  <a:cubicBezTo>
                    <a:pt x="22220" y="12082"/>
                    <a:pt x="22594" y="11622"/>
                    <a:pt x="22680" y="10760"/>
                  </a:cubicBezTo>
                  <a:cubicBezTo>
                    <a:pt x="22967" y="7712"/>
                    <a:pt x="23887" y="4780"/>
                    <a:pt x="24146" y="1733"/>
                  </a:cubicBezTo>
                  <a:cubicBezTo>
                    <a:pt x="24203" y="928"/>
                    <a:pt x="24548" y="65"/>
                    <a:pt x="25871" y="238"/>
                  </a:cubicBezTo>
                  <a:cubicBezTo>
                    <a:pt x="27193" y="410"/>
                    <a:pt x="28544" y="324"/>
                    <a:pt x="29896" y="267"/>
                  </a:cubicBezTo>
                  <a:cubicBezTo>
                    <a:pt x="30643" y="238"/>
                    <a:pt x="30758" y="497"/>
                    <a:pt x="30643" y="1187"/>
                  </a:cubicBezTo>
                  <a:cubicBezTo>
                    <a:pt x="29206" y="9150"/>
                    <a:pt x="27797" y="17113"/>
                    <a:pt x="26388" y="25076"/>
                  </a:cubicBezTo>
                  <a:cubicBezTo>
                    <a:pt x="26245" y="25968"/>
                    <a:pt x="26015" y="26830"/>
                    <a:pt x="25842" y="27721"/>
                  </a:cubicBezTo>
                  <a:cubicBezTo>
                    <a:pt x="25411" y="29877"/>
                    <a:pt x="25411" y="29877"/>
                    <a:pt x="23255" y="29877"/>
                  </a:cubicBezTo>
                  <a:cubicBezTo>
                    <a:pt x="21904" y="29877"/>
                    <a:pt x="20581" y="29877"/>
                    <a:pt x="19259" y="298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0" name="Freeform: Shape 19">
              <a:extLst>
                <a:ext uri="{FF2B5EF4-FFF2-40B4-BE49-F238E27FC236}">
                  <a16:creationId xmlns:a16="http://schemas.microsoft.com/office/drawing/2014/main" id="{BF9EA600-7125-4303-A59A-761A23EE05C4}"/>
                </a:ext>
              </a:extLst>
            </p:cNvPr>
            <p:cNvSpPr/>
            <p:nvPr/>
          </p:nvSpPr>
          <p:spPr>
            <a:xfrm>
              <a:off x="2089061" y="2428170"/>
              <a:ext cx="28461" cy="29898"/>
            </a:xfrm>
            <a:custGeom>
              <a:avLst/>
              <a:gdLst>
                <a:gd name="connsiteX0" fmla="*/ 216 w 28460"/>
                <a:gd name="connsiteY0" fmla="*/ 29857 h 29898"/>
                <a:gd name="connsiteX1" fmla="*/ 6569 w 28460"/>
                <a:gd name="connsiteY1" fmla="*/ 17927 h 29898"/>
                <a:gd name="connsiteX2" fmla="*/ 15481 w 28460"/>
                <a:gd name="connsiteY2" fmla="*/ 1252 h 29898"/>
                <a:gd name="connsiteX3" fmla="*/ 17235 w 28460"/>
                <a:gd name="connsiteY3" fmla="*/ 218 h 29898"/>
                <a:gd name="connsiteX4" fmla="*/ 22266 w 28460"/>
                <a:gd name="connsiteY4" fmla="*/ 246 h 29898"/>
                <a:gd name="connsiteX5" fmla="*/ 23186 w 28460"/>
                <a:gd name="connsiteY5" fmla="*/ 994 h 29898"/>
                <a:gd name="connsiteX6" fmla="*/ 26032 w 28460"/>
                <a:gd name="connsiteY6" fmla="*/ 16633 h 29898"/>
                <a:gd name="connsiteX7" fmla="*/ 28216 w 28460"/>
                <a:gd name="connsiteY7" fmla="*/ 28333 h 29898"/>
                <a:gd name="connsiteX8" fmla="*/ 27009 w 28460"/>
                <a:gd name="connsiteY8" fmla="*/ 29915 h 29898"/>
                <a:gd name="connsiteX9" fmla="*/ 22841 w 28460"/>
                <a:gd name="connsiteY9" fmla="*/ 29915 h 29898"/>
                <a:gd name="connsiteX10" fmla="*/ 21518 w 28460"/>
                <a:gd name="connsiteY10" fmla="*/ 28851 h 29898"/>
                <a:gd name="connsiteX11" fmla="*/ 20943 w 28460"/>
                <a:gd name="connsiteY11" fmla="*/ 24452 h 29898"/>
                <a:gd name="connsiteX12" fmla="*/ 20023 w 28460"/>
                <a:gd name="connsiteY12" fmla="*/ 23561 h 29898"/>
                <a:gd name="connsiteX13" fmla="*/ 11542 w 28460"/>
                <a:gd name="connsiteY13" fmla="*/ 23561 h 29898"/>
                <a:gd name="connsiteX14" fmla="*/ 10278 w 28460"/>
                <a:gd name="connsiteY14" fmla="*/ 24452 h 29898"/>
                <a:gd name="connsiteX15" fmla="*/ 7891 w 28460"/>
                <a:gd name="connsiteY15" fmla="*/ 29110 h 29898"/>
                <a:gd name="connsiteX16" fmla="*/ 6626 w 28460"/>
                <a:gd name="connsiteY16" fmla="*/ 29915 h 29898"/>
                <a:gd name="connsiteX17" fmla="*/ 216 w 28460"/>
                <a:gd name="connsiteY17" fmla="*/ 29857 h 29898"/>
                <a:gd name="connsiteX18" fmla="*/ 18471 w 28460"/>
                <a:gd name="connsiteY18" fmla="*/ 8353 h 29898"/>
                <a:gd name="connsiteX19" fmla="*/ 13814 w 28460"/>
                <a:gd name="connsiteY19" fmla="*/ 17553 h 29898"/>
                <a:gd name="connsiteX20" fmla="*/ 19046 w 28460"/>
                <a:gd name="connsiteY20" fmla="*/ 17553 h 29898"/>
                <a:gd name="connsiteX21" fmla="*/ 19764 w 28460"/>
                <a:gd name="connsiteY21" fmla="*/ 16604 h 29898"/>
                <a:gd name="connsiteX22" fmla="*/ 18471 w 28460"/>
                <a:gd name="connsiteY22" fmla="*/ 8353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460" h="29898">
                  <a:moveTo>
                    <a:pt x="216" y="29857"/>
                  </a:moveTo>
                  <a:cubicBezTo>
                    <a:pt x="2372" y="25832"/>
                    <a:pt x="4470" y="21894"/>
                    <a:pt x="6569" y="17927"/>
                  </a:cubicBezTo>
                  <a:cubicBezTo>
                    <a:pt x="9530" y="12378"/>
                    <a:pt x="12549" y="6830"/>
                    <a:pt x="15481" y="1252"/>
                  </a:cubicBezTo>
                  <a:cubicBezTo>
                    <a:pt x="15883" y="476"/>
                    <a:pt x="16343" y="189"/>
                    <a:pt x="17235" y="218"/>
                  </a:cubicBezTo>
                  <a:cubicBezTo>
                    <a:pt x="18902" y="304"/>
                    <a:pt x="20598" y="246"/>
                    <a:pt x="22266" y="246"/>
                  </a:cubicBezTo>
                  <a:cubicBezTo>
                    <a:pt x="22812" y="246"/>
                    <a:pt x="23071" y="304"/>
                    <a:pt x="23186" y="994"/>
                  </a:cubicBezTo>
                  <a:cubicBezTo>
                    <a:pt x="24077" y="6197"/>
                    <a:pt x="25054" y="11429"/>
                    <a:pt x="26032" y="16633"/>
                  </a:cubicBezTo>
                  <a:cubicBezTo>
                    <a:pt x="26750" y="20543"/>
                    <a:pt x="27440" y="24424"/>
                    <a:pt x="28216" y="28333"/>
                  </a:cubicBezTo>
                  <a:cubicBezTo>
                    <a:pt x="28446" y="29455"/>
                    <a:pt x="28360" y="30030"/>
                    <a:pt x="27009" y="29915"/>
                  </a:cubicBezTo>
                  <a:cubicBezTo>
                    <a:pt x="25629" y="29800"/>
                    <a:pt x="24220" y="29800"/>
                    <a:pt x="22841" y="29915"/>
                  </a:cubicBezTo>
                  <a:cubicBezTo>
                    <a:pt x="21921" y="30001"/>
                    <a:pt x="21489" y="29426"/>
                    <a:pt x="21518" y="28851"/>
                  </a:cubicBezTo>
                  <a:cubicBezTo>
                    <a:pt x="21576" y="27327"/>
                    <a:pt x="20857" y="25947"/>
                    <a:pt x="20943" y="24452"/>
                  </a:cubicBezTo>
                  <a:cubicBezTo>
                    <a:pt x="20972" y="23762"/>
                    <a:pt x="20684" y="23561"/>
                    <a:pt x="20023" y="23561"/>
                  </a:cubicBezTo>
                  <a:cubicBezTo>
                    <a:pt x="17206" y="23590"/>
                    <a:pt x="14389" y="23590"/>
                    <a:pt x="11542" y="23561"/>
                  </a:cubicBezTo>
                  <a:cubicBezTo>
                    <a:pt x="10824" y="23561"/>
                    <a:pt x="10536" y="23906"/>
                    <a:pt x="10278" y="24452"/>
                  </a:cubicBezTo>
                  <a:cubicBezTo>
                    <a:pt x="9501" y="26005"/>
                    <a:pt x="8668" y="27557"/>
                    <a:pt x="7891" y="29110"/>
                  </a:cubicBezTo>
                  <a:cubicBezTo>
                    <a:pt x="7604" y="29656"/>
                    <a:pt x="7316" y="29943"/>
                    <a:pt x="6626" y="29915"/>
                  </a:cubicBezTo>
                  <a:cubicBezTo>
                    <a:pt x="4499" y="29828"/>
                    <a:pt x="2400" y="29857"/>
                    <a:pt x="216" y="29857"/>
                  </a:cubicBezTo>
                  <a:close/>
                  <a:moveTo>
                    <a:pt x="18471" y="8353"/>
                  </a:moveTo>
                  <a:cubicBezTo>
                    <a:pt x="16832" y="11573"/>
                    <a:pt x="15366" y="14477"/>
                    <a:pt x="13814" y="17553"/>
                  </a:cubicBezTo>
                  <a:cubicBezTo>
                    <a:pt x="15711" y="17553"/>
                    <a:pt x="17378" y="17524"/>
                    <a:pt x="19046" y="17553"/>
                  </a:cubicBezTo>
                  <a:cubicBezTo>
                    <a:pt x="19822" y="17582"/>
                    <a:pt x="19851" y="17265"/>
                    <a:pt x="19764" y="16604"/>
                  </a:cubicBezTo>
                  <a:cubicBezTo>
                    <a:pt x="19304" y="14017"/>
                    <a:pt x="18931" y="11372"/>
                    <a:pt x="18471" y="835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 name="Freeform: Shape 20">
              <a:extLst>
                <a:ext uri="{FF2B5EF4-FFF2-40B4-BE49-F238E27FC236}">
                  <a16:creationId xmlns:a16="http://schemas.microsoft.com/office/drawing/2014/main" id="{4850D28D-6FB3-4371-911F-E083E2DF0171}"/>
                </a:ext>
              </a:extLst>
            </p:cNvPr>
            <p:cNvSpPr/>
            <p:nvPr/>
          </p:nvSpPr>
          <p:spPr>
            <a:xfrm>
              <a:off x="2015580" y="2428103"/>
              <a:ext cx="28461" cy="29898"/>
            </a:xfrm>
            <a:custGeom>
              <a:avLst/>
              <a:gdLst>
                <a:gd name="connsiteX0" fmla="*/ 216 w 28460"/>
                <a:gd name="connsiteY0" fmla="*/ 29925 h 29898"/>
                <a:gd name="connsiteX1" fmla="*/ 4988 w 28460"/>
                <a:gd name="connsiteY1" fmla="*/ 20955 h 29898"/>
                <a:gd name="connsiteX2" fmla="*/ 14446 w 28460"/>
                <a:gd name="connsiteY2" fmla="*/ 3103 h 29898"/>
                <a:gd name="connsiteX3" fmla="*/ 14619 w 28460"/>
                <a:gd name="connsiteY3" fmla="*/ 2873 h 29898"/>
                <a:gd name="connsiteX4" fmla="*/ 19304 w 28460"/>
                <a:gd name="connsiteY4" fmla="*/ 314 h 29898"/>
                <a:gd name="connsiteX5" fmla="*/ 22898 w 28460"/>
                <a:gd name="connsiteY5" fmla="*/ 573 h 29898"/>
                <a:gd name="connsiteX6" fmla="*/ 23674 w 28460"/>
                <a:gd name="connsiteY6" fmla="*/ 3965 h 29898"/>
                <a:gd name="connsiteX7" fmla="*/ 27641 w 28460"/>
                <a:gd name="connsiteY7" fmla="*/ 25728 h 29898"/>
                <a:gd name="connsiteX8" fmla="*/ 28245 w 28460"/>
                <a:gd name="connsiteY8" fmla="*/ 29062 h 29898"/>
                <a:gd name="connsiteX9" fmla="*/ 27469 w 28460"/>
                <a:gd name="connsiteY9" fmla="*/ 29925 h 29898"/>
                <a:gd name="connsiteX10" fmla="*/ 23444 w 28460"/>
                <a:gd name="connsiteY10" fmla="*/ 29925 h 29898"/>
                <a:gd name="connsiteX11" fmla="*/ 21346 w 28460"/>
                <a:gd name="connsiteY11" fmla="*/ 27941 h 29898"/>
                <a:gd name="connsiteX12" fmla="*/ 20771 w 28460"/>
                <a:gd name="connsiteY12" fmla="*/ 24377 h 29898"/>
                <a:gd name="connsiteX13" fmla="*/ 19793 w 28460"/>
                <a:gd name="connsiteY13" fmla="*/ 23572 h 29898"/>
                <a:gd name="connsiteX14" fmla="*/ 11600 w 28460"/>
                <a:gd name="connsiteY14" fmla="*/ 23572 h 29898"/>
                <a:gd name="connsiteX15" fmla="*/ 10191 w 28460"/>
                <a:gd name="connsiteY15" fmla="*/ 24463 h 29898"/>
                <a:gd name="connsiteX16" fmla="*/ 7834 w 28460"/>
                <a:gd name="connsiteY16" fmla="*/ 29149 h 29898"/>
                <a:gd name="connsiteX17" fmla="*/ 6971 w 28460"/>
                <a:gd name="connsiteY17" fmla="*/ 29925 h 29898"/>
                <a:gd name="connsiteX18" fmla="*/ 216 w 28460"/>
                <a:gd name="connsiteY18" fmla="*/ 29925 h 29898"/>
                <a:gd name="connsiteX19" fmla="*/ 18442 w 28460"/>
                <a:gd name="connsiteY19" fmla="*/ 8479 h 29898"/>
                <a:gd name="connsiteX20" fmla="*/ 14504 w 28460"/>
                <a:gd name="connsiteY20" fmla="*/ 16269 h 29898"/>
                <a:gd name="connsiteX21" fmla="*/ 15423 w 28460"/>
                <a:gd name="connsiteY21" fmla="*/ 17649 h 29898"/>
                <a:gd name="connsiteX22" fmla="*/ 17580 w 28460"/>
                <a:gd name="connsiteY22" fmla="*/ 17649 h 29898"/>
                <a:gd name="connsiteX23" fmla="*/ 19563 w 28460"/>
                <a:gd name="connsiteY23" fmla="*/ 15350 h 29898"/>
                <a:gd name="connsiteX24" fmla="*/ 18442 w 28460"/>
                <a:gd name="connsiteY24" fmla="*/ 8479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460" h="29898">
                  <a:moveTo>
                    <a:pt x="216" y="29925"/>
                  </a:moveTo>
                  <a:cubicBezTo>
                    <a:pt x="1883" y="26791"/>
                    <a:pt x="3435" y="23859"/>
                    <a:pt x="4988" y="20955"/>
                  </a:cubicBezTo>
                  <a:cubicBezTo>
                    <a:pt x="8150" y="15005"/>
                    <a:pt x="11485" y="9140"/>
                    <a:pt x="14446" y="3103"/>
                  </a:cubicBezTo>
                  <a:cubicBezTo>
                    <a:pt x="14475" y="3017"/>
                    <a:pt x="14590" y="2959"/>
                    <a:pt x="14619" y="2873"/>
                  </a:cubicBezTo>
                  <a:cubicBezTo>
                    <a:pt x="15395" y="602"/>
                    <a:pt x="17005" y="-60"/>
                    <a:pt x="19304" y="314"/>
                  </a:cubicBezTo>
                  <a:cubicBezTo>
                    <a:pt x="20512" y="515"/>
                    <a:pt x="22064" y="-175"/>
                    <a:pt x="22898" y="573"/>
                  </a:cubicBezTo>
                  <a:cubicBezTo>
                    <a:pt x="23674" y="1263"/>
                    <a:pt x="23473" y="2787"/>
                    <a:pt x="23674" y="3965"/>
                  </a:cubicBezTo>
                  <a:cubicBezTo>
                    <a:pt x="24968" y="11239"/>
                    <a:pt x="26319" y="18483"/>
                    <a:pt x="27641" y="25728"/>
                  </a:cubicBezTo>
                  <a:cubicBezTo>
                    <a:pt x="27843" y="26849"/>
                    <a:pt x="27900" y="27999"/>
                    <a:pt x="28245" y="29062"/>
                  </a:cubicBezTo>
                  <a:cubicBezTo>
                    <a:pt x="28561" y="30040"/>
                    <a:pt x="28044" y="29925"/>
                    <a:pt x="27469" y="29925"/>
                  </a:cubicBezTo>
                  <a:cubicBezTo>
                    <a:pt x="26118" y="29925"/>
                    <a:pt x="24795" y="29925"/>
                    <a:pt x="23444" y="29925"/>
                  </a:cubicBezTo>
                  <a:cubicBezTo>
                    <a:pt x="21604" y="29925"/>
                    <a:pt x="21403" y="29752"/>
                    <a:pt x="21346" y="27941"/>
                  </a:cubicBezTo>
                  <a:cubicBezTo>
                    <a:pt x="21317" y="26734"/>
                    <a:pt x="21029" y="25555"/>
                    <a:pt x="20771" y="24377"/>
                  </a:cubicBezTo>
                  <a:cubicBezTo>
                    <a:pt x="20627" y="23658"/>
                    <a:pt x="20397" y="23572"/>
                    <a:pt x="19793" y="23572"/>
                  </a:cubicBezTo>
                  <a:cubicBezTo>
                    <a:pt x="17062" y="23600"/>
                    <a:pt x="14331" y="23600"/>
                    <a:pt x="11600" y="23572"/>
                  </a:cubicBezTo>
                  <a:cubicBezTo>
                    <a:pt x="10881" y="23572"/>
                    <a:pt x="10479" y="23802"/>
                    <a:pt x="10191" y="24463"/>
                  </a:cubicBezTo>
                  <a:cubicBezTo>
                    <a:pt x="9444" y="26044"/>
                    <a:pt x="8639" y="27568"/>
                    <a:pt x="7834" y="29149"/>
                  </a:cubicBezTo>
                  <a:cubicBezTo>
                    <a:pt x="7633" y="29522"/>
                    <a:pt x="7518" y="29925"/>
                    <a:pt x="6971" y="29925"/>
                  </a:cubicBezTo>
                  <a:cubicBezTo>
                    <a:pt x="4787" y="29925"/>
                    <a:pt x="2602" y="29925"/>
                    <a:pt x="216" y="29925"/>
                  </a:cubicBezTo>
                  <a:close/>
                  <a:moveTo>
                    <a:pt x="18442" y="8479"/>
                  </a:moveTo>
                  <a:cubicBezTo>
                    <a:pt x="17005" y="11325"/>
                    <a:pt x="15740" y="13797"/>
                    <a:pt x="14504" y="16269"/>
                  </a:cubicBezTo>
                  <a:cubicBezTo>
                    <a:pt x="13814" y="17649"/>
                    <a:pt x="13814" y="17649"/>
                    <a:pt x="15423" y="17649"/>
                  </a:cubicBezTo>
                  <a:cubicBezTo>
                    <a:pt x="16142" y="17649"/>
                    <a:pt x="16861" y="17649"/>
                    <a:pt x="17580" y="17649"/>
                  </a:cubicBezTo>
                  <a:cubicBezTo>
                    <a:pt x="19879" y="17649"/>
                    <a:pt x="19908" y="17649"/>
                    <a:pt x="19563" y="15350"/>
                  </a:cubicBezTo>
                  <a:cubicBezTo>
                    <a:pt x="19218" y="13193"/>
                    <a:pt x="18845" y="11037"/>
                    <a:pt x="18442" y="847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 name="Freeform: Shape 21">
              <a:extLst>
                <a:ext uri="{FF2B5EF4-FFF2-40B4-BE49-F238E27FC236}">
                  <a16:creationId xmlns:a16="http://schemas.microsoft.com/office/drawing/2014/main" id="{755AB119-4FC3-4017-9A90-22E1C2920BED}"/>
                </a:ext>
              </a:extLst>
            </p:cNvPr>
            <p:cNvSpPr/>
            <p:nvPr/>
          </p:nvSpPr>
          <p:spPr>
            <a:xfrm>
              <a:off x="2210062" y="2428201"/>
              <a:ext cx="22136" cy="29898"/>
            </a:xfrm>
            <a:custGeom>
              <a:avLst/>
              <a:gdLst>
                <a:gd name="connsiteX0" fmla="*/ 21921 w 22136"/>
                <a:gd name="connsiteY0" fmla="*/ 216 h 29898"/>
                <a:gd name="connsiteX1" fmla="*/ 21144 w 22136"/>
                <a:gd name="connsiteY1" fmla="*/ 4815 h 29898"/>
                <a:gd name="connsiteX2" fmla="*/ 19563 w 22136"/>
                <a:gd name="connsiteY2" fmla="*/ 6253 h 29898"/>
                <a:gd name="connsiteX3" fmla="*/ 11801 w 22136"/>
                <a:gd name="connsiteY3" fmla="*/ 6224 h 29898"/>
                <a:gd name="connsiteX4" fmla="*/ 10450 w 22136"/>
                <a:gd name="connsiteY4" fmla="*/ 7345 h 29898"/>
                <a:gd name="connsiteX5" fmla="*/ 9818 w 22136"/>
                <a:gd name="connsiteY5" fmla="*/ 10967 h 29898"/>
                <a:gd name="connsiteX6" fmla="*/ 10738 w 22136"/>
                <a:gd name="connsiteY6" fmla="*/ 11974 h 29898"/>
                <a:gd name="connsiteX7" fmla="*/ 17925 w 22136"/>
                <a:gd name="connsiteY7" fmla="*/ 11945 h 29898"/>
                <a:gd name="connsiteX8" fmla="*/ 18845 w 22136"/>
                <a:gd name="connsiteY8" fmla="*/ 12951 h 29898"/>
                <a:gd name="connsiteX9" fmla="*/ 18183 w 22136"/>
                <a:gd name="connsiteY9" fmla="*/ 16890 h 29898"/>
                <a:gd name="connsiteX10" fmla="*/ 16861 w 22136"/>
                <a:gd name="connsiteY10" fmla="*/ 17953 h 29898"/>
                <a:gd name="connsiteX11" fmla="*/ 9530 w 22136"/>
                <a:gd name="connsiteY11" fmla="*/ 17925 h 29898"/>
                <a:gd name="connsiteX12" fmla="*/ 8409 w 22136"/>
                <a:gd name="connsiteY12" fmla="*/ 18816 h 29898"/>
                <a:gd name="connsiteX13" fmla="*/ 7661 w 22136"/>
                <a:gd name="connsiteY13" fmla="*/ 22697 h 29898"/>
                <a:gd name="connsiteX14" fmla="*/ 8610 w 22136"/>
                <a:gd name="connsiteY14" fmla="*/ 23875 h 29898"/>
                <a:gd name="connsiteX15" fmla="*/ 16660 w 22136"/>
                <a:gd name="connsiteY15" fmla="*/ 23847 h 29898"/>
                <a:gd name="connsiteX16" fmla="*/ 17608 w 22136"/>
                <a:gd name="connsiteY16" fmla="*/ 24910 h 29898"/>
                <a:gd name="connsiteX17" fmla="*/ 16832 w 22136"/>
                <a:gd name="connsiteY17" fmla="*/ 29079 h 29898"/>
                <a:gd name="connsiteX18" fmla="*/ 16113 w 22136"/>
                <a:gd name="connsiteY18" fmla="*/ 29855 h 29898"/>
                <a:gd name="connsiteX19" fmla="*/ 216 w 22136"/>
                <a:gd name="connsiteY19" fmla="*/ 29855 h 29898"/>
                <a:gd name="connsiteX20" fmla="*/ 1653 w 22136"/>
                <a:gd name="connsiteY20" fmla="*/ 22237 h 29898"/>
                <a:gd name="connsiteX21" fmla="*/ 3234 w 22136"/>
                <a:gd name="connsiteY21" fmla="*/ 13095 h 29898"/>
                <a:gd name="connsiteX22" fmla="*/ 5045 w 22136"/>
                <a:gd name="connsiteY22" fmla="*/ 2142 h 29898"/>
                <a:gd name="connsiteX23" fmla="*/ 7288 w 22136"/>
                <a:gd name="connsiteY23" fmla="*/ 244 h 29898"/>
                <a:gd name="connsiteX24" fmla="*/ 20368 w 22136"/>
                <a:gd name="connsiteY24" fmla="*/ 244 h 29898"/>
                <a:gd name="connsiteX25" fmla="*/ 21921 w 22136"/>
                <a:gd name="connsiteY25" fmla="*/ 216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136" h="29898">
                  <a:moveTo>
                    <a:pt x="21921" y="216"/>
                  </a:moveTo>
                  <a:cubicBezTo>
                    <a:pt x="21633" y="1826"/>
                    <a:pt x="21317" y="3320"/>
                    <a:pt x="21144" y="4815"/>
                  </a:cubicBezTo>
                  <a:cubicBezTo>
                    <a:pt x="21029" y="5850"/>
                    <a:pt x="20684" y="6282"/>
                    <a:pt x="19563" y="6253"/>
                  </a:cubicBezTo>
                  <a:cubicBezTo>
                    <a:pt x="16976" y="6167"/>
                    <a:pt x="14389" y="6253"/>
                    <a:pt x="11801" y="6224"/>
                  </a:cubicBezTo>
                  <a:cubicBezTo>
                    <a:pt x="10967" y="6224"/>
                    <a:pt x="10479" y="6310"/>
                    <a:pt x="10450" y="7345"/>
                  </a:cubicBezTo>
                  <a:cubicBezTo>
                    <a:pt x="10393" y="8553"/>
                    <a:pt x="10134" y="9789"/>
                    <a:pt x="9818" y="10967"/>
                  </a:cubicBezTo>
                  <a:cubicBezTo>
                    <a:pt x="9588" y="11887"/>
                    <a:pt x="9961" y="12002"/>
                    <a:pt x="10738" y="11974"/>
                  </a:cubicBezTo>
                  <a:cubicBezTo>
                    <a:pt x="13124" y="11945"/>
                    <a:pt x="15538" y="12002"/>
                    <a:pt x="17925" y="11945"/>
                  </a:cubicBezTo>
                  <a:cubicBezTo>
                    <a:pt x="18758" y="11916"/>
                    <a:pt x="18988" y="12175"/>
                    <a:pt x="18845" y="12951"/>
                  </a:cubicBezTo>
                  <a:cubicBezTo>
                    <a:pt x="18615" y="14245"/>
                    <a:pt x="18413" y="15567"/>
                    <a:pt x="18183" y="16890"/>
                  </a:cubicBezTo>
                  <a:cubicBezTo>
                    <a:pt x="18068" y="17608"/>
                    <a:pt x="17752" y="17982"/>
                    <a:pt x="16861" y="17953"/>
                  </a:cubicBezTo>
                  <a:cubicBezTo>
                    <a:pt x="14417" y="17867"/>
                    <a:pt x="11974" y="17925"/>
                    <a:pt x="9530" y="17925"/>
                  </a:cubicBezTo>
                  <a:cubicBezTo>
                    <a:pt x="8898" y="17925"/>
                    <a:pt x="8495" y="17982"/>
                    <a:pt x="8409" y="18816"/>
                  </a:cubicBezTo>
                  <a:cubicBezTo>
                    <a:pt x="8265" y="20138"/>
                    <a:pt x="7949" y="21403"/>
                    <a:pt x="7661" y="22697"/>
                  </a:cubicBezTo>
                  <a:cubicBezTo>
                    <a:pt x="7460" y="23559"/>
                    <a:pt x="7661" y="23875"/>
                    <a:pt x="8610" y="23875"/>
                  </a:cubicBezTo>
                  <a:cubicBezTo>
                    <a:pt x="11284" y="23818"/>
                    <a:pt x="13986" y="23875"/>
                    <a:pt x="16660" y="23847"/>
                  </a:cubicBezTo>
                  <a:cubicBezTo>
                    <a:pt x="17493" y="23847"/>
                    <a:pt x="17810" y="24048"/>
                    <a:pt x="17608" y="24910"/>
                  </a:cubicBezTo>
                  <a:cubicBezTo>
                    <a:pt x="17321" y="26290"/>
                    <a:pt x="17033" y="27699"/>
                    <a:pt x="16832" y="29079"/>
                  </a:cubicBezTo>
                  <a:cubicBezTo>
                    <a:pt x="16746" y="29568"/>
                    <a:pt x="16688" y="29855"/>
                    <a:pt x="16113" y="29855"/>
                  </a:cubicBezTo>
                  <a:cubicBezTo>
                    <a:pt x="10824" y="29826"/>
                    <a:pt x="5505" y="29855"/>
                    <a:pt x="216" y="29855"/>
                  </a:cubicBezTo>
                  <a:cubicBezTo>
                    <a:pt x="704" y="27239"/>
                    <a:pt x="1193" y="24738"/>
                    <a:pt x="1653" y="22237"/>
                  </a:cubicBezTo>
                  <a:cubicBezTo>
                    <a:pt x="2199" y="19190"/>
                    <a:pt x="2717" y="16142"/>
                    <a:pt x="3234" y="13095"/>
                  </a:cubicBezTo>
                  <a:cubicBezTo>
                    <a:pt x="3838" y="9444"/>
                    <a:pt x="4499" y="5793"/>
                    <a:pt x="5045" y="2142"/>
                  </a:cubicBezTo>
                  <a:cubicBezTo>
                    <a:pt x="5333" y="244"/>
                    <a:pt x="5275" y="244"/>
                    <a:pt x="7288" y="244"/>
                  </a:cubicBezTo>
                  <a:cubicBezTo>
                    <a:pt x="11657" y="244"/>
                    <a:pt x="15998" y="244"/>
                    <a:pt x="20368" y="244"/>
                  </a:cubicBezTo>
                  <a:cubicBezTo>
                    <a:pt x="20857" y="216"/>
                    <a:pt x="21374" y="216"/>
                    <a:pt x="21921" y="21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 name="Freeform: Shape 22">
              <a:extLst>
                <a:ext uri="{FF2B5EF4-FFF2-40B4-BE49-F238E27FC236}">
                  <a16:creationId xmlns:a16="http://schemas.microsoft.com/office/drawing/2014/main" id="{DA469AE1-8B6E-4429-AC50-30C23BDF6666}"/>
                </a:ext>
              </a:extLst>
            </p:cNvPr>
            <p:cNvSpPr/>
            <p:nvPr/>
          </p:nvSpPr>
          <p:spPr>
            <a:xfrm>
              <a:off x="2058518" y="2428172"/>
              <a:ext cx="23286" cy="29898"/>
            </a:xfrm>
            <a:custGeom>
              <a:avLst/>
              <a:gdLst>
                <a:gd name="connsiteX0" fmla="*/ 11267 w 23286"/>
                <a:gd name="connsiteY0" fmla="*/ 273 h 29898"/>
                <a:gd name="connsiteX1" fmla="*/ 16930 w 23286"/>
                <a:gd name="connsiteY1" fmla="*/ 503 h 29898"/>
                <a:gd name="connsiteX2" fmla="*/ 23284 w 23286"/>
                <a:gd name="connsiteY2" fmla="*/ 8466 h 29898"/>
                <a:gd name="connsiteX3" fmla="*/ 17936 w 23286"/>
                <a:gd name="connsiteY3" fmla="*/ 17695 h 29898"/>
                <a:gd name="connsiteX4" fmla="*/ 12072 w 23286"/>
                <a:gd name="connsiteY4" fmla="*/ 18988 h 29898"/>
                <a:gd name="connsiteX5" fmla="*/ 8449 w 23286"/>
                <a:gd name="connsiteY5" fmla="*/ 19190 h 29898"/>
                <a:gd name="connsiteX6" fmla="*/ 7616 w 23286"/>
                <a:gd name="connsiteY6" fmla="*/ 22697 h 29898"/>
                <a:gd name="connsiteX7" fmla="*/ 6495 w 23286"/>
                <a:gd name="connsiteY7" fmla="*/ 29108 h 29898"/>
                <a:gd name="connsiteX8" fmla="*/ 5546 w 23286"/>
                <a:gd name="connsiteY8" fmla="*/ 29855 h 29898"/>
                <a:gd name="connsiteX9" fmla="*/ 1090 w 23286"/>
                <a:gd name="connsiteY9" fmla="*/ 29855 h 29898"/>
                <a:gd name="connsiteX10" fmla="*/ 256 w 23286"/>
                <a:gd name="connsiteY10" fmla="*/ 28849 h 29898"/>
                <a:gd name="connsiteX11" fmla="*/ 1607 w 23286"/>
                <a:gd name="connsiteY11" fmla="*/ 21518 h 29898"/>
                <a:gd name="connsiteX12" fmla="*/ 3102 w 23286"/>
                <a:gd name="connsiteY12" fmla="*/ 13037 h 29898"/>
                <a:gd name="connsiteX13" fmla="*/ 4655 w 23286"/>
                <a:gd name="connsiteY13" fmla="*/ 3895 h 29898"/>
                <a:gd name="connsiteX14" fmla="*/ 5086 w 23286"/>
                <a:gd name="connsiteY14" fmla="*/ 1423 h 29898"/>
                <a:gd name="connsiteX15" fmla="*/ 6437 w 23286"/>
                <a:gd name="connsiteY15" fmla="*/ 216 h 29898"/>
                <a:gd name="connsiteX16" fmla="*/ 11267 w 23286"/>
                <a:gd name="connsiteY16" fmla="*/ 273 h 29898"/>
                <a:gd name="connsiteX17" fmla="*/ 13049 w 23286"/>
                <a:gd name="connsiteY17" fmla="*/ 6253 h 29898"/>
                <a:gd name="connsiteX18" fmla="*/ 12043 w 23286"/>
                <a:gd name="connsiteY18" fmla="*/ 6253 h 29898"/>
                <a:gd name="connsiteX19" fmla="*/ 10261 w 23286"/>
                <a:gd name="connsiteY19" fmla="*/ 7748 h 29898"/>
                <a:gd name="connsiteX20" fmla="*/ 9513 w 23286"/>
                <a:gd name="connsiteY20" fmla="*/ 12117 h 29898"/>
                <a:gd name="connsiteX21" fmla="*/ 10059 w 23286"/>
                <a:gd name="connsiteY21" fmla="*/ 13095 h 29898"/>
                <a:gd name="connsiteX22" fmla="*/ 13912 w 23286"/>
                <a:gd name="connsiteY22" fmla="*/ 12951 h 29898"/>
                <a:gd name="connsiteX23" fmla="*/ 16873 w 23286"/>
                <a:gd name="connsiteY23" fmla="*/ 8668 h 29898"/>
                <a:gd name="connsiteX24" fmla="*/ 13480 w 23286"/>
                <a:gd name="connsiteY24" fmla="*/ 6282 h 29898"/>
                <a:gd name="connsiteX25" fmla="*/ 13049 w 23286"/>
                <a:gd name="connsiteY25" fmla="*/ 6253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286" h="29898">
                  <a:moveTo>
                    <a:pt x="11267" y="273"/>
                  </a:moveTo>
                  <a:cubicBezTo>
                    <a:pt x="12934" y="417"/>
                    <a:pt x="14918" y="187"/>
                    <a:pt x="16930" y="503"/>
                  </a:cubicBezTo>
                  <a:cubicBezTo>
                    <a:pt x="20552" y="1078"/>
                    <a:pt x="23399" y="4039"/>
                    <a:pt x="23284" y="8466"/>
                  </a:cubicBezTo>
                  <a:cubicBezTo>
                    <a:pt x="23197" y="12491"/>
                    <a:pt x="21559" y="15682"/>
                    <a:pt x="17936" y="17695"/>
                  </a:cubicBezTo>
                  <a:cubicBezTo>
                    <a:pt x="16096" y="18730"/>
                    <a:pt x="14113" y="18960"/>
                    <a:pt x="12072" y="18988"/>
                  </a:cubicBezTo>
                  <a:cubicBezTo>
                    <a:pt x="10836" y="19017"/>
                    <a:pt x="9312" y="18500"/>
                    <a:pt x="8449" y="19190"/>
                  </a:cubicBezTo>
                  <a:cubicBezTo>
                    <a:pt x="7616" y="19880"/>
                    <a:pt x="7846" y="21489"/>
                    <a:pt x="7616" y="22697"/>
                  </a:cubicBezTo>
                  <a:cubicBezTo>
                    <a:pt x="7242" y="24824"/>
                    <a:pt x="6840" y="26980"/>
                    <a:pt x="6495" y="29108"/>
                  </a:cubicBezTo>
                  <a:cubicBezTo>
                    <a:pt x="6408" y="29769"/>
                    <a:pt x="6092" y="29855"/>
                    <a:pt x="5546" y="29855"/>
                  </a:cubicBezTo>
                  <a:cubicBezTo>
                    <a:pt x="4051" y="29826"/>
                    <a:pt x="2585" y="29798"/>
                    <a:pt x="1090" y="29855"/>
                  </a:cubicBezTo>
                  <a:cubicBezTo>
                    <a:pt x="227" y="29884"/>
                    <a:pt x="141" y="29510"/>
                    <a:pt x="256" y="28849"/>
                  </a:cubicBezTo>
                  <a:cubicBezTo>
                    <a:pt x="716" y="26405"/>
                    <a:pt x="1176" y="23962"/>
                    <a:pt x="1607" y="21518"/>
                  </a:cubicBezTo>
                  <a:cubicBezTo>
                    <a:pt x="2125" y="18701"/>
                    <a:pt x="2614" y="15884"/>
                    <a:pt x="3102" y="13037"/>
                  </a:cubicBezTo>
                  <a:cubicBezTo>
                    <a:pt x="3620" y="9990"/>
                    <a:pt x="4137" y="6943"/>
                    <a:pt x="4655" y="3895"/>
                  </a:cubicBezTo>
                  <a:cubicBezTo>
                    <a:pt x="4798" y="3062"/>
                    <a:pt x="5172" y="2228"/>
                    <a:pt x="5086" y="1423"/>
                  </a:cubicBezTo>
                  <a:cubicBezTo>
                    <a:pt x="4971" y="187"/>
                    <a:pt x="5603" y="216"/>
                    <a:pt x="6437" y="216"/>
                  </a:cubicBezTo>
                  <a:cubicBezTo>
                    <a:pt x="7961" y="273"/>
                    <a:pt x="9456" y="273"/>
                    <a:pt x="11267" y="273"/>
                  </a:cubicBezTo>
                  <a:close/>
                  <a:moveTo>
                    <a:pt x="13049" y="6253"/>
                  </a:moveTo>
                  <a:cubicBezTo>
                    <a:pt x="12704" y="6253"/>
                    <a:pt x="12359" y="6310"/>
                    <a:pt x="12043" y="6253"/>
                  </a:cubicBezTo>
                  <a:cubicBezTo>
                    <a:pt x="10778" y="5994"/>
                    <a:pt x="10404" y="6627"/>
                    <a:pt x="10261" y="7748"/>
                  </a:cubicBezTo>
                  <a:cubicBezTo>
                    <a:pt x="10088" y="9214"/>
                    <a:pt x="9772" y="10651"/>
                    <a:pt x="9513" y="12117"/>
                  </a:cubicBezTo>
                  <a:cubicBezTo>
                    <a:pt x="9427" y="12606"/>
                    <a:pt x="9254" y="13095"/>
                    <a:pt x="10059" y="13095"/>
                  </a:cubicBezTo>
                  <a:cubicBezTo>
                    <a:pt x="11353" y="13066"/>
                    <a:pt x="12647" y="13210"/>
                    <a:pt x="13912" y="12951"/>
                  </a:cubicBezTo>
                  <a:cubicBezTo>
                    <a:pt x="15838" y="12549"/>
                    <a:pt x="17045" y="10795"/>
                    <a:pt x="16873" y="8668"/>
                  </a:cubicBezTo>
                  <a:cubicBezTo>
                    <a:pt x="16729" y="6943"/>
                    <a:pt x="15780" y="6282"/>
                    <a:pt x="13480" y="6282"/>
                  </a:cubicBezTo>
                  <a:cubicBezTo>
                    <a:pt x="13337" y="6253"/>
                    <a:pt x="13193" y="6253"/>
                    <a:pt x="13049" y="625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 name="Freeform: Shape 23">
              <a:extLst>
                <a:ext uri="{FF2B5EF4-FFF2-40B4-BE49-F238E27FC236}">
                  <a16:creationId xmlns:a16="http://schemas.microsoft.com/office/drawing/2014/main" id="{5A59545B-D1B1-47FD-84FA-08E0DBB2FBF7}"/>
                </a:ext>
              </a:extLst>
            </p:cNvPr>
            <p:cNvSpPr/>
            <p:nvPr/>
          </p:nvSpPr>
          <p:spPr>
            <a:xfrm>
              <a:off x="2130309" y="2427741"/>
              <a:ext cx="23861" cy="30761"/>
            </a:xfrm>
            <a:custGeom>
              <a:avLst/>
              <a:gdLst>
                <a:gd name="connsiteX0" fmla="*/ 22875 w 23861"/>
                <a:gd name="connsiteY0" fmla="*/ 8812 h 30760"/>
                <a:gd name="connsiteX1" fmla="*/ 6805 w 23861"/>
                <a:gd name="connsiteY1" fmla="*/ 15798 h 30760"/>
                <a:gd name="connsiteX2" fmla="*/ 12008 w 23861"/>
                <a:gd name="connsiteY2" fmla="*/ 24394 h 30760"/>
                <a:gd name="connsiteX3" fmla="*/ 19310 w 23861"/>
                <a:gd name="connsiteY3" fmla="*/ 22899 h 30760"/>
                <a:gd name="connsiteX4" fmla="*/ 20316 w 23861"/>
                <a:gd name="connsiteY4" fmla="*/ 22582 h 30760"/>
                <a:gd name="connsiteX5" fmla="*/ 20403 w 23861"/>
                <a:gd name="connsiteY5" fmla="*/ 23646 h 30760"/>
                <a:gd name="connsiteX6" fmla="*/ 19885 w 23861"/>
                <a:gd name="connsiteY6" fmla="*/ 28160 h 30760"/>
                <a:gd name="connsiteX7" fmla="*/ 17355 w 23861"/>
                <a:gd name="connsiteY7" fmla="*/ 30143 h 30760"/>
                <a:gd name="connsiteX8" fmla="*/ 4361 w 23861"/>
                <a:gd name="connsiteY8" fmla="*/ 27700 h 30760"/>
                <a:gd name="connsiteX9" fmla="*/ 365 w 23861"/>
                <a:gd name="connsiteY9" fmla="*/ 19679 h 30760"/>
                <a:gd name="connsiteX10" fmla="*/ 1831 w 23861"/>
                <a:gd name="connsiteY10" fmla="*/ 10336 h 30760"/>
                <a:gd name="connsiteX11" fmla="*/ 7811 w 23861"/>
                <a:gd name="connsiteY11" fmla="*/ 3177 h 30760"/>
                <a:gd name="connsiteX12" fmla="*/ 21869 w 23861"/>
                <a:gd name="connsiteY12" fmla="*/ 906 h 30760"/>
                <a:gd name="connsiteX13" fmla="*/ 23651 w 23861"/>
                <a:gd name="connsiteY13" fmla="*/ 3407 h 30760"/>
                <a:gd name="connsiteX14" fmla="*/ 22875 w 23861"/>
                <a:gd name="connsiteY14" fmla="*/ 8812 h 3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61" h="30760">
                  <a:moveTo>
                    <a:pt x="22875" y="8812"/>
                  </a:moveTo>
                  <a:cubicBezTo>
                    <a:pt x="15803" y="3149"/>
                    <a:pt x="7495" y="8869"/>
                    <a:pt x="6805" y="15798"/>
                  </a:cubicBezTo>
                  <a:cubicBezTo>
                    <a:pt x="6345" y="20426"/>
                    <a:pt x="8903" y="23819"/>
                    <a:pt x="12008" y="24394"/>
                  </a:cubicBezTo>
                  <a:cubicBezTo>
                    <a:pt x="14653" y="24911"/>
                    <a:pt x="17068" y="24279"/>
                    <a:pt x="19310" y="22899"/>
                  </a:cubicBezTo>
                  <a:cubicBezTo>
                    <a:pt x="19655" y="22697"/>
                    <a:pt x="20029" y="22352"/>
                    <a:pt x="20316" y="22582"/>
                  </a:cubicBezTo>
                  <a:cubicBezTo>
                    <a:pt x="20518" y="22755"/>
                    <a:pt x="20431" y="23301"/>
                    <a:pt x="20403" y="23646"/>
                  </a:cubicBezTo>
                  <a:cubicBezTo>
                    <a:pt x="20230" y="25141"/>
                    <a:pt x="19943" y="26665"/>
                    <a:pt x="19885" y="28160"/>
                  </a:cubicBezTo>
                  <a:cubicBezTo>
                    <a:pt x="19828" y="29913"/>
                    <a:pt x="18247" y="29913"/>
                    <a:pt x="17355" y="30143"/>
                  </a:cubicBezTo>
                  <a:cubicBezTo>
                    <a:pt x="12698" y="31322"/>
                    <a:pt x="8098" y="31149"/>
                    <a:pt x="4361" y="27700"/>
                  </a:cubicBezTo>
                  <a:cubicBezTo>
                    <a:pt x="2090" y="25601"/>
                    <a:pt x="796" y="22870"/>
                    <a:pt x="365" y="19679"/>
                  </a:cubicBezTo>
                  <a:cubicBezTo>
                    <a:pt x="-95" y="16344"/>
                    <a:pt x="538" y="13325"/>
                    <a:pt x="1831" y="10336"/>
                  </a:cubicBezTo>
                  <a:cubicBezTo>
                    <a:pt x="3096" y="7375"/>
                    <a:pt x="5137" y="4931"/>
                    <a:pt x="7811" y="3177"/>
                  </a:cubicBezTo>
                  <a:cubicBezTo>
                    <a:pt x="12123" y="360"/>
                    <a:pt x="16809" y="-560"/>
                    <a:pt x="21869" y="906"/>
                  </a:cubicBezTo>
                  <a:cubicBezTo>
                    <a:pt x="23220" y="1309"/>
                    <a:pt x="23968" y="1797"/>
                    <a:pt x="23651" y="3407"/>
                  </a:cubicBezTo>
                  <a:cubicBezTo>
                    <a:pt x="23220" y="5161"/>
                    <a:pt x="23105" y="6915"/>
                    <a:pt x="22875" y="881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5" name="Freeform: Shape 24">
              <a:extLst>
                <a:ext uri="{FF2B5EF4-FFF2-40B4-BE49-F238E27FC236}">
                  <a16:creationId xmlns:a16="http://schemas.microsoft.com/office/drawing/2014/main" id="{C71315DF-5FB7-4E22-BA4F-8644F679544F}"/>
                </a:ext>
              </a:extLst>
            </p:cNvPr>
            <p:cNvSpPr/>
            <p:nvPr/>
          </p:nvSpPr>
          <p:spPr>
            <a:xfrm>
              <a:off x="2409286" y="2574692"/>
              <a:ext cx="14087" cy="12937"/>
            </a:xfrm>
            <a:custGeom>
              <a:avLst/>
              <a:gdLst>
                <a:gd name="connsiteX0" fmla="*/ 11458 w 14086"/>
                <a:gd name="connsiteY0" fmla="*/ 3303 h 12936"/>
                <a:gd name="connsiteX1" fmla="*/ 8037 w 14086"/>
                <a:gd name="connsiteY1" fmla="*/ 11841 h 12936"/>
                <a:gd name="connsiteX2" fmla="*/ 6973 w 14086"/>
                <a:gd name="connsiteY2" fmla="*/ 12703 h 12936"/>
                <a:gd name="connsiteX3" fmla="*/ 5938 w 14086"/>
                <a:gd name="connsiteY3" fmla="*/ 11783 h 12936"/>
                <a:gd name="connsiteX4" fmla="*/ 2345 w 14086"/>
                <a:gd name="connsiteY4" fmla="*/ 3303 h 12936"/>
                <a:gd name="connsiteX5" fmla="*/ 2345 w 14086"/>
                <a:gd name="connsiteY5" fmla="*/ 11237 h 12936"/>
                <a:gd name="connsiteX6" fmla="*/ 1942 w 14086"/>
                <a:gd name="connsiteY6" fmla="*/ 12646 h 12936"/>
                <a:gd name="connsiteX7" fmla="*/ 246 w 14086"/>
                <a:gd name="connsiteY7" fmla="*/ 11611 h 12936"/>
                <a:gd name="connsiteX8" fmla="*/ 217 w 14086"/>
                <a:gd name="connsiteY8" fmla="*/ 1405 h 12936"/>
                <a:gd name="connsiteX9" fmla="*/ 1367 w 14086"/>
                <a:gd name="connsiteY9" fmla="*/ 284 h 12936"/>
                <a:gd name="connsiteX10" fmla="*/ 4271 w 14086"/>
                <a:gd name="connsiteY10" fmla="*/ 2296 h 12936"/>
                <a:gd name="connsiteX11" fmla="*/ 7117 w 14086"/>
                <a:gd name="connsiteY11" fmla="*/ 9541 h 12936"/>
                <a:gd name="connsiteX12" fmla="*/ 10222 w 14086"/>
                <a:gd name="connsiteY12" fmla="*/ 1376 h 12936"/>
                <a:gd name="connsiteX13" fmla="*/ 13298 w 14086"/>
                <a:gd name="connsiteY13" fmla="*/ 370 h 12936"/>
                <a:gd name="connsiteX14" fmla="*/ 13930 w 14086"/>
                <a:gd name="connsiteY14" fmla="*/ 1836 h 12936"/>
                <a:gd name="connsiteX15" fmla="*/ 13959 w 14086"/>
                <a:gd name="connsiteY15" fmla="*/ 11467 h 12936"/>
                <a:gd name="connsiteX16" fmla="*/ 12982 w 14086"/>
                <a:gd name="connsiteY16" fmla="*/ 12732 h 12936"/>
                <a:gd name="connsiteX17" fmla="*/ 11889 w 14086"/>
                <a:gd name="connsiteY17" fmla="*/ 11410 h 12936"/>
                <a:gd name="connsiteX18" fmla="*/ 11860 w 14086"/>
                <a:gd name="connsiteY18" fmla="*/ 3791 h 12936"/>
                <a:gd name="connsiteX19" fmla="*/ 11803 w 14086"/>
                <a:gd name="connsiteY19" fmla="*/ 2756 h 12936"/>
                <a:gd name="connsiteX20" fmla="*/ 11458 w 14086"/>
                <a:gd name="connsiteY20" fmla="*/ 3303 h 1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86" h="12936">
                  <a:moveTo>
                    <a:pt x="11458" y="3303"/>
                  </a:moveTo>
                  <a:cubicBezTo>
                    <a:pt x="10308" y="6149"/>
                    <a:pt x="9158" y="8995"/>
                    <a:pt x="8037" y="11841"/>
                  </a:cubicBezTo>
                  <a:cubicBezTo>
                    <a:pt x="7836" y="12387"/>
                    <a:pt x="7634" y="12732"/>
                    <a:pt x="6973" y="12703"/>
                  </a:cubicBezTo>
                  <a:cubicBezTo>
                    <a:pt x="6312" y="12674"/>
                    <a:pt x="6111" y="12243"/>
                    <a:pt x="5938" y="11783"/>
                  </a:cubicBezTo>
                  <a:cubicBezTo>
                    <a:pt x="4846" y="8937"/>
                    <a:pt x="3753" y="6091"/>
                    <a:pt x="2345" y="3303"/>
                  </a:cubicBezTo>
                  <a:cubicBezTo>
                    <a:pt x="2345" y="5947"/>
                    <a:pt x="2345" y="8592"/>
                    <a:pt x="2345" y="11237"/>
                  </a:cubicBezTo>
                  <a:cubicBezTo>
                    <a:pt x="2345" y="11726"/>
                    <a:pt x="2546" y="12329"/>
                    <a:pt x="1942" y="12646"/>
                  </a:cubicBezTo>
                  <a:cubicBezTo>
                    <a:pt x="1108" y="13077"/>
                    <a:pt x="246" y="12559"/>
                    <a:pt x="246" y="11611"/>
                  </a:cubicBezTo>
                  <a:cubicBezTo>
                    <a:pt x="246" y="8218"/>
                    <a:pt x="275" y="4797"/>
                    <a:pt x="217" y="1405"/>
                  </a:cubicBezTo>
                  <a:cubicBezTo>
                    <a:pt x="189" y="485"/>
                    <a:pt x="534" y="370"/>
                    <a:pt x="1367" y="284"/>
                  </a:cubicBezTo>
                  <a:cubicBezTo>
                    <a:pt x="3006" y="111"/>
                    <a:pt x="3782" y="658"/>
                    <a:pt x="4271" y="2296"/>
                  </a:cubicBezTo>
                  <a:cubicBezTo>
                    <a:pt x="4961" y="4654"/>
                    <a:pt x="6082" y="6925"/>
                    <a:pt x="7117" y="9541"/>
                  </a:cubicBezTo>
                  <a:cubicBezTo>
                    <a:pt x="8238" y="6609"/>
                    <a:pt x="9330" y="4021"/>
                    <a:pt x="10222" y="1376"/>
                  </a:cubicBezTo>
                  <a:cubicBezTo>
                    <a:pt x="10854" y="-492"/>
                    <a:pt x="12263" y="485"/>
                    <a:pt x="13298" y="370"/>
                  </a:cubicBezTo>
                  <a:cubicBezTo>
                    <a:pt x="14505" y="226"/>
                    <a:pt x="13930" y="1319"/>
                    <a:pt x="13930" y="1836"/>
                  </a:cubicBezTo>
                  <a:cubicBezTo>
                    <a:pt x="13988" y="5056"/>
                    <a:pt x="13959" y="8247"/>
                    <a:pt x="13959" y="11467"/>
                  </a:cubicBezTo>
                  <a:cubicBezTo>
                    <a:pt x="13959" y="12186"/>
                    <a:pt x="14016" y="12703"/>
                    <a:pt x="12982" y="12732"/>
                  </a:cubicBezTo>
                  <a:cubicBezTo>
                    <a:pt x="11860" y="12761"/>
                    <a:pt x="11889" y="12186"/>
                    <a:pt x="11889" y="11410"/>
                  </a:cubicBezTo>
                  <a:cubicBezTo>
                    <a:pt x="11889" y="8880"/>
                    <a:pt x="11889" y="6321"/>
                    <a:pt x="11860" y="3791"/>
                  </a:cubicBezTo>
                  <a:cubicBezTo>
                    <a:pt x="11889" y="3446"/>
                    <a:pt x="12090" y="3073"/>
                    <a:pt x="11803" y="2756"/>
                  </a:cubicBezTo>
                  <a:cubicBezTo>
                    <a:pt x="11688" y="2958"/>
                    <a:pt x="11573" y="3130"/>
                    <a:pt x="11458" y="330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3399049B-9BF2-483C-A62F-09DFD7A21CA0}"/>
                </a:ext>
              </a:extLst>
            </p:cNvPr>
            <p:cNvSpPr/>
            <p:nvPr/>
          </p:nvSpPr>
          <p:spPr>
            <a:xfrm>
              <a:off x="2396926" y="2574731"/>
              <a:ext cx="10349" cy="12649"/>
            </a:xfrm>
            <a:custGeom>
              <a:avLst/>
              <a:gdLst>
                <a:gd name="connsiteX0" fmla="*/ 3895 w 10349"/>
                <a:gd name="connsiteY0" fmla="*/ 1998 h 12649"/>
                <a:gd name="connsiteX1" fmla="*/ 1193 w 10349"/>
                <a:gd name="connsiteY1" fmla="*/ 2055 h 12649"/>
                <a:gd name="connsiteX2" fmla="*/ 216 w 10349"/>
                <a:gd name="connsiteY2" fmla="*/ 1222 h 12649"/>
                <a:gd name="connsiteX3" fmla="*/ 1193 w 10349"/>
                <a:gd name="connsiteY3" fmla="*/ 216 h 12649"/>
                <a:gd name="connsiteX4" fmla="*/ 9185 w 10349"/>
                <a:gd name="connsiteY4" fmla="*/ 216 h 12649"/>
                <a:gd name="connsiteX5" fmla="*/ 10134 w 10349"/>
                <a:gd name="connsiteY5" fmla="*/ 1107 h 12649"/>
                <a:gd name="connsiteX6" fmla="*/ 9243 w 10349"/>
                <a:gd name="connsiteY6" fmla="*/ 1883 h 12649"/>
                <a:gd name="connsiteX7" fmla="*/ 6540 w 10349"/>
                <a:gd name="connsiteY7" fmla="*/ 1941 h 12649"/>
                <a:gd name="connsiteX8" fmla="*/ 6253 w 10349"/>
                <a:gd name="connsiteY8" fmla="*/ 2314 h 12649"/>
                <a:gd name="connsiteX9" fmla="*/ 6224 w 10349"/>
                <a:gd name="connsiteY9" fmla="*/ 11485 h 12649"/>
                <a:gd name="connsiteX10" fmla="*/ 5189 w 10349"/>
                <a:gd name="connsiteY10" fmla="*/ 12692 h 12649"/>
                <a:gd name="connsiteX11" fmla="*/ 4154 w 10349"/>
                <a:gd name="connsiteY11" fmla="*/ 11485 h 12649"/>
                <a:gd name="connsiteX12" fmla="*/ 4125 w 10349"/>
                <a:gd name="connsiteY12" fmla="*/ 2314 h 12649"/>
                <a:gd name="connsiteX13" fmla="*/ 3895 w 10349"/>
                <a:gd name="connsiteY13" fmla="*/ 1998 h 1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49" h="12649">
                  <a:moveTo>
                    <a:pt x="3895" y="1998"/>
                  </a:moveTo>
                  <a:cubicBezTo>
                    <a:pt x="3004" y="1998"/>
                    <a:pt x="2084" y="1998"/>
                    <a:pt x="1193" y="2055"/>
                  </a:cubicBezTo>
                  <a:cubicBezTo>
                    <a:pt x="589" y="2084"/>
                    <a:pt x="216" y="1998"/>
                    <a:pt x="216" y="1222"/>
                  </a:cubicBezTo>
                  <a:cubicBezTo>
                    <a:pt x="216" y="474"/>
                    <a:pt x="417" y="216"/>
                    <a:pt x="1193" y="216"/>
                  </a:cubicBezTo>
                  <a:cubicBezTo>
                    <a:pt x="3867" y="244"/>
                    <a:pt x="6540" y="244"/>
                    <a:pt x="9185" y="216"/>
                  </a:cubicBezTo>
                  <a:cubicBezTo>
                    <a:pt x="9846" y="216"/>
                    <a:pt x="10134" y="388"/>
                    <a:pt x="10134" y="1107"/>
                  </a:cubicBezTo>
                  <a:cubicBezTo>
                    <a:pt x="10134" y="1797"/>
                    <a:pt x="9760" y="1883"/>
                    <a:pt x="9243" y="1883"/>
                  </a:cubicBezTo>
                  <a:cubicBezTo>
                    <a:pt x="8351" y="1883"/>
                    <a:pt x="7431" y="1912"/>
                    <a:pt x="6540" y="1941"/>
                  </a:cubicBezTo>
                  <a:cubicBezTo>
                    <a:pt x="6167" y="1854"/>
                    <a:pt x="6224" y="2113"/>
                    <a:pt x="6253" y="2314"/>
                  </a:cubicBezTo>
                  <a:cubicBezTo>
                    <a:pt x="6253" y="5362"/>
                    <a:pt x="6224" y="8438"/>
                    <a:pt x="6224" y="11485"/>
                  </a:cubicBezTo>
                  <a:cubicBezTo>
                    <a:pt x="6224" y="12261"/>
                    <a:pt x="6167" y="12692"/>
                    <a:pt x="5189" y="12692"/>
                  </a:cubicBezTo>
                  <a:cubicBezTo>
                    <a:pt x="4183" y="12692"/>
                    <a:pt x="4154" y="12232"/>
                    <a:pt x="4154" y="11485"/>
                  </a:cubicBezTo>
                  <a:cubicBezTo>
                    <a:pt x="4154" y="8438"/>
                    <a:pt x="4125" y="5390"/>
                    <a:pt x="4125" y="2314"/>
                  </a:cubicBezTo>
                  <a:cubicBezTo>
                    <a:pt x="4154" y="2142"/>
                    <a:pt x="4154" y="1969"/>
                    <a:pt x="3895" y="199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 name="Freeform: Shape 26">
              <a:extLst>
                <a:ext uri="{FF2B5EF4-FFF2-40B4-BE49-F238E27FC236}">
                  <a16:creationId xmlns:a16="http://schemas.microsoft.com/office/drawing/2014/main" id="{213F3F11-9563-4041-9E6B-45BDDC0188B6}"/>
                </a:ext>
              </a:extLst>
            </p:cNvPr>
            <p:cNvSpPr/>
            <p:nvPr/>
          </p:nvSpPr>
          <p:spPr>
            <a:xfrm>
              <a:off x="2402913" y="2576438"/>
              <a:ext cx="575" cy="575"/>
            </a:xfrm>
            <a:custGeom>
              <a:avLst/>
              <a:gdLst>
                <a:gd name="connsiteX0" fmla="*/ 237 w 574"/>
                <a:gd name="connsiteY0" fmla="*/ 608 h 574"/>
                <a:gd name="connsiteX1" fmla="*/ 524 w 574"/>
                <a:gd name="connsiteY1" fmla="*/ 234 h 574"/>
                <a:gd name="connsiteX2" fmla="*/ 237 w 574"/>
                <a:gd name="connsiteY2" fmla="*/ 608 h 574"/>
              </a:gdLst>
              <a:ahLst/>
              <a:cxnLst>
                <a:cxn ang="0">
                  <a:pos x="connsiteX0" y="connsiteY0"/>
                </a:cxn>
                <a:cxn ang="0">
                  <a:pos x="connsiteX1" y="connsiteY1"/>
                </a:cxn>
                <a:cxn ang="0">
                  <a:pos x="connsiteX2" y="connsiteY2"/>
                </a:cxn>
              </a:cxnLst>
              <a:rect l="l" t="t" r="r" b="b"/>
              <a:pathLst>
                <a:path w="574" h="574">
                  <a:moveTo>
                    <a:pt x="237" y="608"/>
                  </a:moveTo>
                  <a:cubicBezTo>
                    <a:pt x="208" y="378"/>
                    <a:pt x="151" y="148"/>
                    <a:pt x="524" y="234"/>
                  </a:cubicBezTo>
                  <a:cubicBezTo>
                    <a:pt x="438" y="349"/>
                    <a:pt x="352" y="493"/>
                    <a:pt x="237" y="60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grpSp>
      <p:pic>
        <p:nvPicPr>
          <p:cNvPr id="66" name="Picture 4" descr="Image result for cognitive toolkit">
            <a:extLst>
              <a:ext uri="{FF2B5EF4-FFF2-40B4-BE49-F238E27FC236}">
                <a16:creationId xmlns:a16="http://schemas.microsoft.com/office/drawing/2014/main" id="{858CE4F3-E864-4F6B-8A00-F452EB741FC0}"/>
              </a:ext>
            </a:extLst>
          </p:cNvPr>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2444402" y="6029972"/>
            <a:ext cx="224958" cy="338610"/>
          </a:xfrm>
          <a:prstGeom prst="rect">
            <a:avLst/>
          </a:prstGeom>
          <a:extLst>
            <a:ext uri="{909E8E84-426E-40DD-AFC4-6F175D3DCCD1}">
              <a14:hiddenFill xmlns:a14="http://schemas.microsoft.com/office/drawing/2010/main">
                <a:solidFill>
                  <a:srgbClr val="FFFFFF"/>
                </a:solidFill>
              </a14:hiddenFill>
            </a:ext>
          </a:extLst>
        </p:spPr>
      </p:pic>
      <p:pic>
        <p:nvPicPr>
          <p:cNvPr id="69" name="Picture 2" descr="See the source image">
            <a:extLst>
              <a:ext uri="{FF2B5EF4-FFF2-40B4-BE49-F238E27FC236}">
                <a16:creationId xmlns:a16="http://schemas.microsoft.com/office/drawing/2014/main" id="{C8186BCE-7E49-4F39-AD14-59073E79D7DE}"/>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5205914" y="6099013"/>
            <a:ext cx="364527" cy="200528"/>
          </a:xfrm>
          <a:prstGeom prst="rect">
            <a:avLst/>
          </a:prstGeom>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F40ACB9-53B1-495A-9E3D-4E97EDED9AA8}"/>
              </a:ext>
            </a:extLst>
          </p:cNvPr>
          <p:cNvSpPr/>
          <p:nvPr/>
        </p:nvSpPr>
        <p:spPr>
          <a:xfrm>
            <a:off x="769300" y="6425984"/>
            <a:ext cx="752001"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TensorFlow</a:t>
            </a:r>
          </a:p>
        </p:txBody>
      </p:sp>
      <p:sp>
        <p:nvSpPr>
          <p:cNvPr id="94" name="Rectangle 93">
            <a:extLst>
              <a:ext uri="{FF2B5EF4-FFF2-40B4-BE49-F238E27FC236}">
                <a16:creationId xmlns:a16="http://schemas.microsoft.com/office/drawing/2014/main" id="{E97FEAF4-0E7E-417D-8186-FAA8DAA43B10}"/>
              </a:ext>
            </a:extLst>
          </p:cNvPr>
          <p:cNvSpPr/>
          <p:nvPr/>
        </p:nvSpPr>
        <p:spPr>
          <a:xfrm>
            <a:off x="1860728" y="6425984"/>
            <a:ext cx="1392304"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MS Cognitive Toolkit</a:t>
            </a:r>
          </a:p>
        </p:txBody>
      </p:sp>
      <p:sp>
        <p:nvSpPr>
          <p:cNvPr id="95" name="Rectangle 94">
            <a:extLst>
              <a:ext uri="{FF2B5EF4-FFF2-40B4-BE49-F238E27FC236}">
                <a16:creationId xmlns:a16="http://schemas.microsoft.com/office/drawing/2014/main" id="{4A11A022-B35C-46F0-9878-37D627C20BC8}"/>
              </a:ext>
            </a:extLst>
          </p:cNvPr>
          <p:cNvSpPr/>
          <p:nvPr/>
        </p:nvSpPr>
        <p:spPr>
          <a:xfrm>
            <a:off x="3711367" y="6425984"/>
            <a:ext cx="522322"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PyTorch</a:t>
            </a:r>
          </a:p>
        </p:txBody>
      </p:sp>
      <p:sp>
        <p:nvSpPr>
          <p:cNvPr id="101" name="Rectangle 100">
            <a:extLst>
              <a:ext uri="{FF2B5EF4-FFF2-40B4-BE49-F238E27FC236}">
                <a16:creationId xmlns:a16="http://schemas.microsoft.com/office/drawing/2014/main" id="{E055A106-F89B-419A-A78E-BFD58C9EE82F}"/>
              </a:ext>
            </a:extLst>
          </p:cNvPr>
          <p:cNvSpPr/>
          <p:nvPr/>
        </p:nvSpPr>
        <p:spPr>
          <a:xfrm>
            <a:off x="4994800" y="6425984"/>
            <a:ext cx="786754"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Scikit-Learn</a:t>
            </a:r>
          </a:p>
        </p:txBody>
      </p:sp>
      <p:sp>
        <p:nvSpPr>
          <p:cNvPr id="102" name="Rectangle 101">
            <a:extLst>
              <a:ext uri="{FF2B5EF4-FFF2-40B4-BE49-F238E27FC236}">
                <a16:creationId xmlns:a16="http://schemas.microsoft.com/office/drawing/2014/main" id="{9E0E8021-FB56-464C-B3FA-41D39F6D62BC}"/>
              </a:ext>
            </a:extLst>
          </p:cNvPr>
          <p:cNvSpPr/>
          <p:nvPr/>
        </p:nvSpPr>
        <p:spPr>
          <a:xfrm>
            <a:off x="6587781" y="6425984"/>
            <a:ext cx="437619"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ONNX</a:t>
            </a:r>
          </a:p>
        </p:txBody>
      </p:sp>
      <p:sp>
        <p:nvSpPr>
          <p:cNvPr id="103" name="Rectangle 102">
            <a:extLst>
              <a:ext uri="{FF2B5EF4-FFF2-40B4-BE49-F238E27FC236}">
                <a16:creationId xmlns:a16="http://schemas.microsoft.com/office/drawing/2014/main" id="{DE516FA8-2D0D-4FD3-B334-B0743E131D37}"/>
              </a:ext>
            </a:extLst>
          </p:cNvPr>
          <p:cNvSpPr/>
          <p:nvPr/>
        </p:nvSpPr>
        <p:spPr>
          <a:xfrm>
            <a:off x="8003067" y="6425984"/>
            <a:ext cx="432811"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Caffe2</a:t>
            </a:r>
          </a:p>
        </p:txBody>
      </p:sp>
      <p:sp>
        <p:nvSpPr>
          <p:cNvPr id="104" name="Rectangle 103">
            <a:extLst>
              <a:ext uri="{FF2B5EF4-FFF2-40B4-BE49-F238E27FC236}">
                <a16:creationId xmlns:a16="http://schemas.microsoft.com/office/drawing/2014/main" id="{9853B192-DA4A-4E3F-85FC-FD8A9024DD4D}"/>
              </a:ext>
            </a:extLst>
          </p:cNvPr>
          <p:cNvSpPr/>
          <p:nvPr/>
        </p:nvSpPr>
        <p:spPr>
          <a:xfrm>
            <a:off x="9396274" y="6425984"/>
            <a:ext cx="477695"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MXNet</a:t>
            </a:r>
          </a:p>
        </p:txBody>
      </p:sp>
      <p:sp>
        <p:nvSpPr>
          <p:cNvPr id="105" name="Rectangle 104">
            <a:extLst>
              <a:ext uri="{FF2B5EF4-FFF2-40B4-BE49-F238E27FC236}">
                <a16:creationId xmlns:a16="http://schemas.microsoft.com/office/drawing/2014/main" id="{520F09B0-3667-41DD-9B4D-6901F089A61C}"/>
              </a:ext>
            </a:extLst>
          </p:cNvPr>
          <p:cNvSpPr/>
          <p:nvPr/>
        </p:nvSpPr>
        <p:spPr>
          <a:xfrm>
            <a:off x="10781463" y="6425984"/>
            <a:ext cx="516167"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Chainer</a:t>
            </a:r>
          </a:p>
        </p:txBody>
      </p:sp>
      <p:pic>
        <p:nvPicPr>
          <p:cNvPr id="64" name="Picture 63">
            <a:extLst>
              <a:ext uri="{FF2B5EF4-FFF2-40B4-BE49-F238E27FC236}">
                <a16:creationId xmlns:a16="http://schemas.microsoft.com/office/drawing/2014/main" id="{9A7E6E56-F106-4E41-AF25-E2355D17EFFF}"/>
              </a:ext>
            </a:extLst>
          </p:cNvPr>
          <p:cNvPicPr>
            <a:picLocks noChangeAspect="1"/>
          </p:cNvPicPr>
          <p:nvPr/>
        </p:nvPicPr>
        <p:blipFill>
          <a:blip r:embed="rId12"/>
          <a:stretch>
            <a:fillRect/>
          </a:stretch>
        </p:blipFill>
        <p:spPr>
          <a:xfrm>
            <a:off x="1027677" y="1385160"/>
            <a:ext cx="508119" cy="458847"/>
          </a:xfrm>
          <a:prstGeom prst="rect">
            <a:avLst/>
          </a:prstGeom>
        </p:spPr>
      </p:pic>
    </p:spTree>
    <p:extLst>
      <p:ext uri="{BB962C8B-B14F-4D97-AF65-F5344CB8AC3E}">
        <p14:creationId xmlns:p14="http://schemas.microsoft.com/office/powerpoint/2010/main" val="381316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09AD-6BE5-45FA-9E70-0BCAD44AABA2}"/>
              </a:ext>
            </a:extLst>
          </p:cNvPr>
          <p:cNvSpPr>
            <a:spLocks noGrp="1"/>
          </p:cNvSpPr>
          <p:nvPr>
            <p:ph type="title"/>
          </p:nvPr>
        </p:nvSpPr>
        <p:spPr/>
        <p:txBody>
          <a:bodyPr/>
          <a:lstStyle/>
          <a:p>
            <a:pPr defTabSz="914016"/>
            <a:r>
              <a:rPr lang="en-US" spc="-150" dirty="0"/>
              <a:t>Introducing Azure Databricks</a:t>
            </a:r>
          </a:p>
        </p:txBody>
      </p:sp>
      <p:sp>
        <p:nvSpPr>
          <p:cNvPr id="122" name="Rectangle 121">
            <a:extLst>
              <a:ext uri="{FF2B5EF4-FFF2-40B4-BE49-F238E27FC236}">
                <a16:creationId xmlns:a16="http://schemas.microsoft.com/office/drawing/2014/main" id="{FE4C8A2D-AC1C-48BA-BEA6-E01A69074EEA}"/>
              </a:ext>
            </a:extLst>
          </p:cNvPr>
          <p:cNvSpPr/>
          <p:nvPr/>
        </p:nvSpPr>
        <p:spPr bwMode="auto">
          <a:xfrm>
            <a:off x="289336" y="904558"/>
            <a:ext cx="10334767" cy="372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0" rIns="0" bIns="0" numCol="1" spcCol="0" rtlCol="0" fromWordArt="0" anchor="ctr" anchorCtr="0" forceAA="0" compatLnSpc="1">
            <a:prstTxWarp prst="textNoShape">
              <a:avLst/>
            </a:prstTxWarp>
            <a:spAutoFit/>
          </a:bodyPr>
          <a:lstStyle/>
          <a:p>
            <a:pPr marL="0" lvl="1" defTabSz="914192">
              <a:spcAft>
                <a:spcPts val="600"/>
              </a:spcAft>
              <a:buSzPct val="90000"/>
            </a:pPr>
            <a:r>
              <a:rPr lang="en-US" sz="2400" dirty="0">
                <a:solidFill>
                  <a:schemeClr val="tx1"/>
                </a:solidFill>
                <a:latin typeface="+mj-lt"/>
                <a:cs typeface="Segoe UI" panose="020B0502040204020203" pitchFamily="34" charset="0"/>
              </a:rPr>
              <a:t>Fast, easy, and collaborative Apache Spark™-based analytics platform</a:t>
            </a:r>
          </a:p>
        </p:txBody>
      </p:sp>
      <p:sp>
        <p:nvSpPr>
          <p:cNvPr id="104" name="Oval 103">
            <a:extLst>
              <a:ext uri="{FF2B5EF4-FFF2-40B4-BE49-F238E27FC236}">
                <a16:creationId xmlns:a16="http://schemas.microsoft.com/office/drawing/2014/main" id="{132BDB20-C202-4F02-A9D4-2118A1F4E3AD}"/>
              </a:ext>
            </a:extLst>
          </p:cNvPr>
          <p:cNvSpPr/>
          <p:nvPr/>
        </p:nvSpPr>
        <p:spPr bwMode="auto">
          <a:xfrm>
            <a:off x="6826028" y="1925310"/>
            <a:ext cx="748300" cy="748300"/>
          </a:xfrm>
          <a:prstGeom prst="ellipse">
            <a:avLst/>
          </a:prstGeom>
          <a:solidFill>
            <a:schemeClr val="bg1"/>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Arc 104">
            <a:extLst>
              <a:ext uri="{FF2B5EF4-FFF2-40B4-BE49-F238E27FC236}">
                <a16:creationId xmlns:a16="http://schemas.microsoft.com/office/drawing/2014/main" id="{2174FB03-703A-41F3-B932-BFF12A1D8D2B}"/>
              </a:ext>
            </a:extLst>
          </p:cNvPr>
          <p:cNvSpPr/>
          <p:nvPr/>
        </p:nvSpPr>
        <p:spPr bwMode="auto">
          <a:xfrm flipV="1">
            <a:off x="6760399" y="1859681"/>
            <a:ext cx="879558" cy="879558"/>
          </a:xfrm>
          <a:prstGeom prst="arc">
            <a:avLst/>
          </a:prstGeom>
          <a:noFill/>
          <a:ln w="1905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8E9B11E9-F5B7-46F7-AD97-3A3CF87AA4A5}"/>
              </a:ext>
            </a:extLst>
          </p:cNvPr>
          <p:cNvCxnSpPr>
            <a:cxnSpLocks/>
            <a:stCxn id="105" idx="2"/>
          </p:cNvCxnSpPr>
          <p:nvPr/>
        </p:nvCxnSpPr>
        <p:spPr>
          <a:xfrm>
            <a:off x="7639957" y="2299460"/>
            <a:ext cx="3144449" cy="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87AD9B-81CD-4777-88BC-F44649275C19}"/>
              </a:ext>
            </a:extLst>
          </p:cNvPr>
          <p:cNvCxnSpPr>
            <a:cxnSpLocks/>
            <a:stCxn id="105" idx="0"/>
          </p:cNvCxnSpPr>
          <p:nvPr/>
        </p:nvCxnSpPr>
        <p:spPr>
          <a:xfrm>
            <a:off x="7200178" y="2739239"/>
            <a:ext cx="0" cy="313693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885E410-DC7E-403B-A656-94613B7616E2}"/>
              </a:ext>
            </a:extLst>
          </p:cNvPr>
          <p:cNvSpPr/>
          <p:nvPr/>
        </p:nvSpPr>
        <p:spPr bwMode="auto">
          <a:xfrm>
            <a:off x="7662492" y="2066487"/>
            <a:ext cx="2814119" cy="2215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Built with your needs in mind</a:t>
            </a:r>
          </a:p>
        </p:txBody>
      </p:sp>
      <p:grpSp>
        <p:nvGrpSpPr>
          <p:cNvPr id="14" name="Group 13">
            <a:extLst>
              <a:ext uri="{FF2B5EF4-FFF2-40B4-BE49-F238E27FC236}">
                <a16:creationId xmlns:a16="http://schemas.microsoft.com/office/drawing/2014/main" id="{2DDF383D-7089-4103-A72E-060775EF6A81}"/>
              </a:ext>
            </a:extLst>
          </p:cNvPr>
          <p:cNvGrpSpPr/>
          <p:nvPr/>
        </p:nvGrpSpPr>
        <p:grpSpPr>
          <a:xfrm>
            <a:off x="7151769" y="2849977"/>
            <a:ext cx="4583030" cy="246221"/>
            <a:chOff x="7151769" y="2930634"/>
            <a:chExt cx="4583030" cy="246221"/>
          </a:xfrm>
        </p:grpSpPr>
        <p:sp>
          <p:nvSpPr>
            <p:cNvPr id="100" name="Rectangle 99">
              <a:extLst>
                <a:ext uri="{FF2B5EF4-FFF2-40B4-BE49-F238E27FC236}">
                  <a16:creationId xmlns:a16="http://schemas.microsoft.com/office/drawing/2014/main" id="{3B9AD2B3-C520-4E08-AB4C-2FFEE05B8706}"/>
                </a:ext>
              </a:extLst>
            </p:cNvPr>
            <p:cNvSpPr/>
            <p:nvPr/>
          </p:nvSpPr>
          <p:spPr bwMode="auto">
            <a:xfrm>
              <a:off x="7438108" y="2930634"/>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Role-based access controls</a:t>
              </a:r>
            </a:p>
          </p:txBody>
        </p:sp>
        <p:sp>
          <p:nvSpPr>
            <p:cNvPr id="109" name="Oval 108">
              <a:extLst>
                <a:ext uri="{FF2B5EF4-FFF2-40B4-BE49-F238E27FC236}">
                  <a16:creationId xmlns:a16="http://schemas.microsoft.com/office/drawing/2014/main" id="{C1866CB6-6ED3-4206-BF5F-4EF0843A8E56}"/>
                </a:ext>
              </a:extLst>
            </p:cNvPr>
            <p:cNvSpPr/>
            <p:nvPr/>
          </p:nvSpPr>
          <p:spPr bwMode="auto">
            <a:xfrm>
              <a:off x="7151769" y="3005335"/>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C2685508-D6FD-4BED-914B-FD62C7583B0B}"/>
              </a:ext>
            </a:extLst>
          </p:cNvPr>
          <p:cNvGrpSpPr/>
          <p:nvPr/>
        </p:nvGrpSpPr>
        <p:grpSpPr>
          <a:xfrm>
            <a:off x="7151769" y="3358112"/>
            <a:ext cx="4583030" cy="246221"/>
            <a:chOff x="7151769" y="3492915"/>
            <a:chExt cx="4583030" cy="246221"/>
          </a:xfrm>
        </p:grpSpPr>
        <p:sp>
          <p:nvSpPr>
            <p:cNvPr id="101" name="Rectangle 100">
              <a:extLst>
                <a:ext uri="{FF2B5EF4-FFF2-40B4-BE49-F238E27FC236}">
                  <a16:creationId xmlns:a16="http://schemas.microsoft.com/office/drawing/2014/main" id="{E6BC52FB-0566-411B-9E0A-C6986F3139B4}"/>
                </a:ext>
              </a:extLst>
            </p:cNvPr>
            <p:cNvSpPr/>
            <p:nvPr/>
          </p:nvSpPr>
          <p:spPr bwMode="auto">
            <a:xfrm>
              <a:off x="7438108" y="3492915"/>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Effortless autoscaling</a:t>
              </a:r>
            </a:p>
          </p:txBody>
        </p:sp>
        <p:sp>
          <p:nvSpPr>
            <p:cNvPr id="110" name="Oval 109">
              <a:extLst>
                <a:ext uri="{FF2B5EF4-FFF2-40B4-BE49-F238E27FC236}">
                  <a16:creationId xmlns:a16="http://schemas.microsoft.com/office/drawing/2014/main" id="{45FB452C-EDC0-4F26-80C2-9EF2D4E49BA6}"/>
                </a:ext>
              </a:extLst>
            </p:cNvPr>
            <p:cNvSpPr/>
            <p:nvPr/>
          </p:nvSpPr>
          <p:spPr bwMode="auto">
            <a:xfrm>
              <a:off x="7151769" y="3567616"/>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a:extLst>
              <a:ext uri="{FF2B5EF4-FFF2-40B4-BE49-F238E27FC236}">
                <a16:creationId xmlns:a16="http://schemas.microsoft.com/office/drawing/2014/main" id="{5919D4D8-D9C7-451B-AC8F-2A76AB4A6EB0}"/>
              </a:ext>
            </a:extLst>
          </p:cNvPr>
          <p:cNvGrpSpPr/>
          <p:nvPr/>
        </p:nvGrpSpPr>
        <p:grpSpPr>
          <a:xfrm>
            <a:off x="7151769" y="3866247"/>
            <a:ext cx="4583030" cy="246221"/>
            <a:chOff x="7151769" y="4055196"/>
            <a:chExt cx="4583030" cy="246221"/>
          </a:xfrm>
        </p:grpSpPr>
        <p:sp>
          <p:nvSpPr>
            <p:cNvPr id="111" name="Oval 110">
              <a:extLst>
                <a:ext uri="{FF2B5EF4-FFF2-40B4-BE49-F238E27FC236}">
                  <a16:creationId xmlns:a16="http://schemas.microsoft.com/office/drawing/2014/main" id="{73721510-1896-46A1-96B0-7C85D78FC80C}"/>
                </a:ext>
              </a:extLst>
            </p:cNvPr>
            <p:cNvSpPr/>
            <p:nvPr/>
          </p:nvSpPr>
          <p:spPr bwMode="auto">
            <a:xfrm>
              <a:off x="7151769" y="4129897"/>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098989D0-4151-46B2-87D3-A14595CF90C5}"/>
                </a:ext>
              </a:extLst>
            </p:cNvPr>
            <p:cNvSpPr/>
            <p:nvPr/>
          </p:nvSpPr>
          <p:spPr bwMode="auto">
            <a:xfrm>
              <a:off x="7438108" y="4055196"/>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Live collaboration</a:t>
              </a:r>
            </a:p>
          </p:txBody>
        </p:sp>
      </p:grpSp>
      <p:grpSp>
        <p:nvGrpSpPr>
          <p:cNvPr id="8" name="Group 7">
            <a:extLst>
              <a:ext uri="{FF2B5EF4-FFF2-40B4-BE49-F238E27FC236}">
                <a16:creationId xmlns:a16="http://schemas.microsoft.com/office/drawing/2014/main" id="{68F0A262-74A7-472D-9F77-C93942399D97}"/>
              </a:ext>
            </a:extLst>
          </p:cNvPr>
          <p:cNvGrpSpPr/>
          <p:nvPr/>
        </p:nvGrpSpPr>
        <p:grpSpPr>
          <a:xfrm>
            <a:off x="7151769" y="4374382"/>
            <a:ext cx="4583030" cy="246221"/>
            <a:chOff x="7151769" y="4617477"/>
            <a:chExt cx="4583030" cy="246221"/>
          </a:xfrm>
        </p:grpSpPr>
        <p:sp>
          <p:nvSpPr>
            <p:cNvPr id="129" name="Oval 128">
              <a:extLst>
                <a:ext uri="{FF2B5EF4-FFF2-40B4-BE49-F238E27FC236}">
                  <a16:creationId xmlns:a16="http://schemas.microsoft.com/office/drawing/2014/main" id="{9EDF74D9-F261-4D40-873C-12214DDD7205}"/>
                </a:ext>
              </a:extLst>
            </p:cNvPr>
            <p:cNvSpPr/>
            <p:nvPr/>
          </p:nvSpPr>
          <p:spPr bwMode="auto">
            <a:xfrm>
              <a:off x="7151769" y="469217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5" name="Rectangle 134">
              <a:extLst>
                <a:ext uri="{FF2B5EF4-FFF2-40B4-BE49-F238E27FC236}">
                  <a16:creationId xmlns:a16="http://schemas.microsoft.com/office/drawing/2014/main" id="{AE1991C8-2A3B-4965-8B55-A7410749ED72}"/>
                </a:ext>
              </a:extLst>
            </p:cNvPr>
            <p:cNvSpPr/>
            <p:nvPr/>
          </p:nvSpPr>
          <p:spPr bwMode="auto">
            <a:xfrm>
              <a:off x="7438108" y="4617477"/>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Enterprise-grade SLAs</a:t>
              </a:r>
            </a:p>
          </p:txBody>
        </p:sp>
      </p:grpSp>
      <p:grpSp>
        <p:nvGrpSpPr>
          <p:cNvPr id="6" name="Group 5">
            <a:extLst>
              <a:ext uri="{FF2B5EF4-FFF2-40B4-BE49-F238E27FC236}">
                <a16:creationId xmlns:a16="http://schemas.microsoft.com/office/drawing/2014/main" id="{99AA4AF8-3E9E-4C57-96D4-76243B87C596}"/>
              </a:ext>
            </a:extLst>
          </p:cNvPr>
          <p:cNvGrpSpPr/>
          <p:nvPr/>
        </p:nvGrpSpPr>
        <p:grpSpPr>
          <a:xfrm>
            <a:off x="7151769" y="4882517"/>
            <a:ext cx="4583030" cy="246221"/>
            <a:chOff x="7151769" y="5179758"/>
            <a:chExt cx="4583030" cy="246221"/>
          </a:xfrm>
        </p:grpSpPr>
        <p:sp>
          <p:nvSpPr>
            <p:cNvPr id="130" name="Oval 129">
              <a:extLst>
                <a:ext uri="{FF2B5EF4-FFF2-40B4-BE49-F238E27FC236}">
                  <a16:creationId xmlns:a16="http://schemas.microsoft.com/office/drawing/2014/main" id="{1C368C97-24FA-4B27-B3A0-273E79F2575E}"/>
                </a:ext>
              </a:extLst>
            </p:cNvPr>
            <p:cNvSpPr/>
            <p:nvPr/>
          </p:nvSpPr>
          <p:spPr bwMode="auto">
            <a:xfrm>
              <a:off x="7151769" y="5254459"/>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6" name="Rectangle 135">
              <a:extLst>
                <a:ext uri="{FF2B5EF4-FFF2-40B4-BE49-F238E27FC236}">
                  <a16:creationId xmlns:a16="http://schemas.microsoft.com/office/drawing/2014/main" id="{D3118C7E-9890-4D31-A286-CF0DB993382F}"/>
                </a:ext>
              </a:extLst>
            </p:cNvPr>
            <p:cNvSpPr/>
            <p:nvPr/>
          </p:nvSpPr>
          <p:spPr bwMode="auto">
            <a:xfrm>
              <a:off x="7438108" y="5179758"/>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Best-in-class notebooks</a:t>
              </a:r>
            </a:p>
          </p:txBody>
        </p:sp>
      </p:grpSp>
      <p:grpSp>
        <p:nvGrpSpPr>
          <p:cNvPr id="4" name="Group 3">
            <a:extLst>
              <a:ext uri="{FF2B5EF4-FFF2-40B4-BE49-F238E27FC236}">
                <a16:creationId xmlns:a16="http://schemas.microsoft.com/office/drawing/2014/main" id="{D621BD26-F4A7-49B7-A75F-4297377F27D3}"/>
              </a:ext>
            </a:extLst>
          </p:cNvPr>
          <p:cNvGrpSpPr/>
          <p:nvPr/>
        </p:nvGrpSpPr>
        <p:grpSpPr>
          <a:xfrm>
            <a:off x="7151769" y="5390654"/>
            <a:ext cx="4583030" cy="246221"/>
            <a:chOff x="7151769" y="5742039"/>
            <a:chExt cx="4583030" cy="246221"/>
          </a:xfrm>
        </p:grpSpPr>
        <p:sp>
          <p:nvSpPr>
            <p:cNvPr id="131" name="Oval 130">
              <a:extLst>
                <a:ext uri="{FF2B5EF4-FFF2-40B4-BE49-F238E27FC236}">
                  <a16:creationId xmlns:a16="http://schemas.microsoft.com/office/drawing/2014/main" id="{CE077823-6247-4857-A2BD-8DBAE03AB89E}"/>
                </a:ext>
              </a:extLst>
            </p:cNvPr>
            <p:cNvSpPr/>
            <p:nvPr/>
          </p:nvSpPr>
          <p:spPr bwMode="auto">
            <a:xfrm>
              <a:off x="7151769" y="5816740"/>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DCE43057-CD55-4FBF-8E5E-EFD7EF03BD4D}"/>
                </a:ext>
              </a:extLst>
            </p:cNvPr>
            <p:cNvSpPr/>
            <p:nvPr/>
          </p:nvSpPr>
          <p:spPr bwMode="auto">
            <a:xfrm>
              <a:off x="7438108" y="5742039"/>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Simple job scheduling</a:t>
              </a:r>
            </a:p>
          </p:txBody>
        </p:sp>
      </p:grpSp>
      <p:sp>
        <p:nvSpPr>
          <p:cNvPr id="138" name="Freeform 96" title="Icon of a gear with a wrench">
            <a:extLst>
              <a:ext uri="{FF2B5EF4-FFF2-40B4-BE49-F238E27FC236}">
                <a16:creationId xmlns:a16="http://schemas.microsoft.com/office/drawing/2014/main" id="{8B98717F-F834-4139-A1B6-20837FEB5C5B}"/>
              </a:ext>
            </a:extLst>
          </p:cNvPr>
          <p:cNvSpPr>
            <a:spLocks noChangeAspect="1" noEditPoints="1"/>
          </p:cNvSpPr>
          <p:nvPr/>
        </p:nvSpPr>
        <p:spPr bwMode="auto">
          <a:xfrm>
            <a:off x="6987276" y="2103429"/>
            <a:ext cx="425804" cy="392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31" name="Straight Connector 30">
            <a:extLst>
              <a:ext uri="{FF2B5EF4-FFF2-40B4-BE49-F238E27FC236}">
                <a16:creationId xmlns:a16="http://schemas.microsoft.com/office/drawing/2014/main" id="{E6AA3606-949B-4AC4-922A-B52E6C26EC2D}"/>
              </a:ext>
            </a:extLst>
          </p:cNvPr>
          <p:cNvCxnSpPr/>
          <p:nvPr/>
        </p:nvCxnSpPr>
        <p:spPr>
          <a:xfrm>
            <a:off x="2844745" y="2033380"/>
            <a:ext cx="0" cy="6030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8DEAE4F-9D4B-4EEE-8144-4C026D9BF91C}"/>
              </a:ext>
            </a:extLst>
          </p:cNvPr>
          <p:cNvCxnSpPr/>
          <p:nvPr/>
        </p:nvCxnSpPr>
        <p:spPr>
          <a:xfrm>
            <a:off x="2844745" y="5115588"/>
            <a:ext cx="0" cy="6030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C0AEF2B-C342-44AC-9A7F-9A125AF2DB3E}"/>
              </a:ext>
            </a:extLst>
          </p:cNvPr>
          <p:cNvCxnSpPr/>
          <p:nvPr/>
        </p:nvCxnSpPr>
        <p:spPr>
          <a:xfrm>
            <a:off x="2844745" y="3574484"/>
            <a:ext cx="0" cy="6030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19CAC52-6D06-4653-8D27-33860E16AD49}"/>
              </a:ext>
            </a:extLst>
          </p:cNvPr>
          <p:cNvSpPr txBox="1"/>
          <p:nvPr/>
        </p:nvSpPr>
        <p:spPr>
          <a:xfrm>
            <a:off x="4169071" y="6393319"/>
            <a:ext cx="3853857" cy="614435"/>
          </a:xfrm>
          <a:prstGeom prst="rect">
            <a:avLst/>
          </a:prstGeom>
          <a:noFill/>
        </p:spPr>
        <p:txBody>
          <a:bodyPr wrap="square" lIns="358570" tIns="179285" rIns="89592" bIns="146201" rtlCol="0">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Seamlessly integrated with the Azure Portfolio</a:t>
            </a:r>
          </a:p>
        </p:txBody>
      </p:sp>
      <p:cxnSp>
        <p:nvCxnSpPr>
          <p:cNvPr id="96" name="Straight Connector 95">
            <a:extLst>
              <a:ext uri="{FF2B5EF4-FFF2-40B4-BE49-F238E27FC236}">
                <a16:creationId xmlns:a16="http://schemas.microsoft.com/office/drawing/2014/main" id="{33AFBAC2-B708-472A-B297-B92C17C47E12}"/>
              </a:ext>
            </a:extLst>
          </p:cNvPr>
          <p:cNvCxnSpPr>
            <a:cxnSpLocks/>
          </p:cNvCxnSpPr>
          <p:nvPr/>
        </p:nvCxnSpPr>
        <p:spPr>
          <a:xfrm flipH="1">
            <a:off x="1232027" y="6358612"/>
            <a:ext cx="9727945" cy="0"/>
          </a:xfrm>
          <a:prstGeom prst="line">
            <a:avLst/>
          </a:prstGeom>
          <a:ln w="19050">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F80C54A0-4282-4128-A089-B122B853864A}"/>
              </a:ext>
            </a:extLst>
          </p:cNvPr>
          <p:cNvSpPr/>
          <p:nvPr/>
        </p:nvSpPr>
        <p:spPr>
          <a:xfrm>
            <a:off x="3136310" y="2211781"/>
            <a:ext cx="3749040" cy="246221"/>
          </a:xfrm>
          <a:prstGeom prst="rect">
            <a:avLst/>
          </a:prstGeom>
        </p:spPr>
        <p:txBody>
          <a:bodyPr wrap="square" lIns="0" tIns="0" rIns="0" bIns="0">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7"/>
                </a:solidFill>
                <a:effectLst/>
                <a:uLnTx/>
                <a:uFillTx/>
                <a:latin typeface="Segoe UI Semibold" charset="0"/>
                <a:ea typeface="+mn-ea"/>
                <a:cs typeface="Segoe UI Semibold" charset="0"/>
              </a:rPr>
              <a:t>Increase productivity</a:t>
            </a:r>
          </a:p>
        </p:txBody>
      </p:sp>
      <p:sp>
        <p:nvSpPr>
          <p:cNvPr id="154" name="Rectangle 153">
            <a:extLst>
              <a:ext uri="{FF2B5EF4-FFF2-40B4-BE49-F238E27FC236}">
                <a16:creationId xmlns:a16="http://schemas.microsoft.com/office/drawing/2014/main" id="{28D5FC33-0565-4F00-98F8-C229493A1084}"/>
              </a:ext>
            </a:extLst>
          </p:cNvPr>
          <p:cNvSpPr/>
          <p:nvPr/>
        </p:nvSpPr>
        <p:spPr>
          <a:xfrm>
            <a:off x="3136310" y="3752885"/>
            <a:ext cx="3749040" cy="246221"/>
          </a:xfrm>
          <a:prstGeom prst="rect">
            <a:avLst/>
          </a:prstGeom>
        </p:spPr>
        <p:txBody>
          <a:bodyPr wrap="square" lIns="0" tIns="0" rIns="0" bIns="0">
            <a:spAutoFit/>
          </a:bodyPr>
          <a:lstStyle/>
          <a:p>
            <a:pPr marL="0" marR="0" lvl="0" indent="0" algn="l" defTabSz="914049" rtl="0" eaLnBrk="1" fontAlgn="base" latinLnBrk="0" hangingPunct="1">
              <a:lnSpc>
                <a:spcPct val="100000"/>
              </a:lnSpc>
              <a:spcBef>
                <a:spcPct val="0"/>
              </a:spcBef>
              <a:spcAft>
                <a:spcPts val="2400"/>
              </a:spcAft>
              <a:buClrTx/>
              <a:buSzTx/>
              <a:buFontTx/>
              <a:buNone/>
              <a:tabLst/>
              <a:defRPr/>
            </a:pPr>
            <a:r>
              <a:rPr kumimoji="0" lang="en-US" sz="1600" b="1" i="0" u="none" strike="noStrike" kern="0" cap="none" spc="0" normalizeH="0" baseline="0" noProof="0" dirty="0">
                <a:ln>
                  <a:noFill/>
                </a:ln>
                <a:solidFill>
                  <a:srgbClr val="0078D7"/>
                </a:solidFill>
                <a:effectLst/>
                <a:uLnTx/>
                <a:uFillTx/>
                <a:latin typeface="Segoe UI Semibold" charset="0"/>
                <a:ea typeface="+mn-ea"/>
                <a:cs typeface="Segoe UI Semibold" charset="0"/>
              </a:rPr>
              <a:t>Build on a secure, trusted cloud</a:t>
            </a:r>
          </a:p>
        </p:txBody>
      </p:sp>
      <p:sp>
        <p:nvSpPr>
          <p:cNvPr id="155" name="Rectangle 154">
            <a:extLst>
              <a:ext uri="{FF2B5EF4-FFF2-40B4-BE49-F238E27FC236}">
                <a16:creationId xmlns:a16="http://schemas.microsoft.com/office/drawing/2014/main" id="{61528272-B15F-40C7-A681-5C8CDC908C5E}"/>
              </a:ext>
            </a:extLst>
          </p:cNvPr>
          <p:cNvSpPr/>
          <p:nvPr/>
        </p:nvSpPr>
        <p:spPr>
          <a:xfrm>
            <a:off x="3136310" y="5293989"/>
            <a:ext cx="3749040" cy="246221"/>
          </a:xfrm>
          <a:prstGeom prst="rect">
            <a:avLst/>
          </a:prstGeom>
        </p:spPr>
        <p:txBody>
          <a:bodyPr wrap="square" lIns="0" tIns="0" rIns="0" bIns="0">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7"/>
                </a:solidFill>
                <a:effectLst/>
                <a:uLnTx/>
                <a:uFillTx/>
                <a:latin typeface="Segoe UI Semibold" charset="0"/>
                <a:ea typeface="+mn-ea"/>
                <a:cs typeface="Segoe UI Semibold" charset="0"/>
              </a:rPr>
              <a:t>Scale without limits</a:t>
            </a:r>
          </a:p>
        </p:txBody>
      </p:sp>
      <p:sp>
        <p:nvSpPr>
          <p:cNvPr id="80" name="speedometer_2" title="Icon of a spedometer showing fast speed">
            <a:extLst>
              <a:ext uri="{FF2B5EF4-FFF2-40B4-BE49-F238E27FC236}">
                <a16:creationId xmlns:a16="http://schemas.microsoft.com/office/drawing/2014/main" id="{219DC171-FB76-487C-A0D4-0DC334F18A41}"/>
              </a:ext>
            </a:extLst>
          </p:cNvPr>
          <p:cNvSpPr>
            <a:spLocks noChangeAspect="1" noEditPoints="1"/>
          </p:cNvSpPr>
          <p:nvPr/>
        </p:nvSpPr>
        <p:spPr bwMode="auto">
          <a:xfrm>
            <a:off x="1879042" y="2028884"/>
            <a:ext cx="612951" cy="612951"/>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nvGrpSpPr>
          <p:cNvPr id="81" name="Group 20">
            <a:extLst>
              <a:ext uri="{FF2B5EF4-FFF2-40B4-BE49-F238E27FC236}">
                <a16:creationId xmlns:a16="http://schemas.microsoft.com/office/drawing/2014/main" id="{4122D9CB-834A-453E-A191-B8C85A457F39}"/>
              </a:ext>
            </a:extLst>
          </p:cNvPr>
          <p:cNvGrpSpPr>
            <a:grpSpLocks noChangeAspect="1"/>
          </p:cNvGrpSpPr>
          <p:nvPr/>
        </p:nvGrpSpPr>
        <p:grpSpPr bwMode="auto">
          <a:xfrm>
            <a:off x="1767424" y="3567661"/>
            <a:ext cx="704471" cy="599150"/>
            <a:chOff x="3444" y="477"/>
            <a:chExt cx="408" cy="347"/>
          </a:xfrm>
          <a:solidFill>
            <a:schemeClr val="tx1"/>
          </a:solidFill>
        </p:grpSpPr>
        <p:sp>
          <p:nvSpPr>
            <p:cNvPr id="82" name="Freeform 21">
              <a:extLst>
                <a:ext uri="{FF2B5EF4-FFF2-40B4-BE49-F238E27FC236}">
                  <a16:creationId xmlns:a16="http://schemas.microsoft.com/office/drawing/2014/main" id="{423654A4-85FB-422C-8CD7-172343E2439B}"/>
                </a:ext>
              </a:extLst>
            </p:cNvPr>
            <p:cNvSpPr>
              <a:spLocks/>
            </p:cNvSpPr>
            <p:nvPr/>
          </p:nvSpPr>
          <p:spPr bwMode="auto">
            <a:xfrm>
              <a:off x="3444" y="477"/>
              <a:ext cx="408" cy="256"/>
            </a:xfrm>
            <a:custGeom>
              <a:avLst/>
              <a:gdLst>
                <a:gd name="T0" fmla="*/ 219 w 276"/>
                <a:gd name="T1" fmla="*/ 173 h 173"/>
                <a:gd name="T2" fmla="*/ 213 w 276"/>
                <a:gd name="T3" fmla="*/ 168 h 173"/>
                <a:gd name="T4" fmla="*/ 218 w 276"/>
                <a:gd name="T5" fmla="*/ 161 h 173"/>
                <a:gd name="T6" fmla="*/ 264 w 276"/>
                <a:gd name="T7" fmla="*/ 109 h 173"/>
                <a:gd name="T8" fmla="*/ 249 w 276"/>
                <a:gd name="T9" fmla="*/ 72 h 173"/>
                <a:gd name="T10" fmla="*/ 211 w 276"/>
                <a:gd name="T11" fmla="*/ 58 h 173"/>
                <a:gd name="T12" fmla="*/ 206 w 276"/>
                <a:gd name="T13" fmla="*/ 55 h 173"/>
                <a:gd name="T14" fmla="*/ 138 w 276"/>
                <a:gd name="T15" fmla="*/ 12 h 173"/>
                <a:gd name="T16" fmla="*/ 64 w 276"/>
                <a:gd name="T17" fmla="*/ 82 h 173"/>
                <a:gd name="T18" fmla="*/ 62 w 276"/>
                <a:gd name="T19" fmla="*/ 86 h 173"/>
                <a:gd name="T20" fmla="*/ 57 w 276"/>
                <a:gd name="T21" fmla="*/ 87 h 173"/>
                <a:gd name="T22" fmla="*/ 26 w 276"/>
                <a:gd name="T23" fmla="*/ 95 h 173"/>
                <a:gd name="T24" fmla="*/ 12 w 276"/>
                <a:gd name="T25" fmla="*/ 124 h 173"/>
                <a:gd name="T26" fmla="*/ 49 w 276"/>
                <a:gd name="T27" fmla="*/ 161 h 173"/>
                <a:gd name="T28" fmla="*/ 54 w 276"/>
                <a:gd name="T29" fmla="*/ 167 h 173"/>
                <a:gd name="T30" fmla="*/ 48 w 276"/>
                <a:gd name="T31" fmla="*/ 173 h 173"/>
                <a:gd name="T32" fmla="*/ 0 w 276"/>
                <a:gd name="T33" fmla="*/ 124 h 173"/>
                <a:gd name="T34" fmla="*/ 19 w 276"/>
                <a:gd name="T35" fmla="*/ 86 h 173"/>
                <a:gd name="T36" fmla="*/ 53 w 276"/>
                <a:gd name="T37" fmla="*/ 75 h 173"/>
                <a:gd name="T38" fmla="*/ 138 w 276"/>
                <a:gd name="T39" fmla="*/ 0 h 173"/>
                <a:gd name="T40" fmla="*/ 215 w 276"/>
                <a:gd name="T41" fmla="*/ 46 h 173"/>
                <a:gd name="T42" fmla="*/ 257 w 276"/>
                <a:gd name="T43" fmla="*/ 64 h 173"/>
                <a:gd name="T44" fmla="*/ 276 w 276"/>
                <a:gd name="T45" fmla="*/ 109 h 173"/>
                <a:gd name="T46" fmla="*/ 220 w 276"/>
                <a:gd name="T47" fmla="*/ 173 h 173"/>
                <a:gd name="T48" fmla="*/ 219 w 276"/>
                <a:gd name="T4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73">
                  <a:moveTo>
                    <a:pt x="219" y="173"/>
                  </a:moveTo>
                  <a:cubicBezTo>
                    <a:pt x="216" y="173"/>
                    <a:pt x="213" y="171"/>
                    <a:pt x="213" y="168"/>
                  </a:cubicBezTo>
                  <a:cubicBezTo>
                    <a:pt x="212" y="164"/>
                    <a:pt x="215" y="161"/>
                    <a:pt x="218" y="161"/>
                  </a:cubicBezTo>
                  <a:cubicBezTo>
                    <a:pt x="220" y="161"/>
                    <a:pt x="264" y="154"/>
                    <a:pt x="264" y="109"/>
                  </a:cubicBezTo>
                  <a:cubicBezTo>
                    <a:pt x="264" y="95"/>
                    <a:pt x="259" y="82"/>
                    <a:pt x="249" y="72"/>
                  </a:cubicBezTo>
                  <a:cubicBezTo>
                    <a:pt x="239" y="63"/>
                    <a:pt x="225" y="58"/>
                    <a:pt x="211" y="58"/>
                  </a:cubicBezTo>
                  <a:cubicBezTo>
                    <a:pt x="209" y="58"/>
                    <a:pt x="207" y="57"/>
                    <a:pt x="206" y="55"/>
                  </a:cubicBezTo>
                  <a:cubicBezTo>
                    <a:pt x="193" y="29"/>
                    <a:pt x="167" y="12"/>
                    <a:pt x="138" y="12"/>
                  </a:cubicBezTo>
                  <a:cubicBezTo>
                    <a:pt x="99" y="12"/>
                    <a:pt x="67" y="43"/>
                    <a:pt x="64" y="82"/>
                  </a:cubicBezTo>
                  <a:cubicBezTo>
                    <a:pt x="64" y="84"/>
                    <a:pt x="63" y="85"/>
                    <a:pt x="62" y="86"/>
                  </a:cubicBezTo>
                  <a:cubicBezTo>
                    <a:pt x="61" y="87"/>
                    <a:pt x="59" y="88"/>
                    <a:pt x="57" y="87"/>
                  </a:cubicBezTo>
                  <a:cubicBezTo>
                    <a:pt x="46" y="85"/>
                    <a:pt x="35" y="88"/>
                    <a:pt x="26" y="95"/>
                  </a:cubicBezTo>
                  <a:cubicBezTo>
                    <a:pt x="17" y="102"/>
                    <a:pt x="12" y="112"/>
                    <a:pt x="12" y="124"/>
                  </a:cubicBezTo>
                  <a:cubicBezTo>
                    <a:pt x="12" y="153"/>
                    <a:pt x="35" y="159"/>
                    <a:pt x="49" y="161"/>
                  </a:cubicBezTo>
                  <a:cubicBezTo>
                    <a:pt x="52" y="161"/>
                    <a:pt x="55" y="164"/>
                    <a:pt x="54" y="167"/>
                  </a:cubicBezTo>
                  <a:cubicBezTo>
                    <a:pt x="54" y="170"/>
                    <a:pt x="51" y="173"/>
                    <a:pt x="48" y="173"/>
                  </a:cubicBezTo>
                  <a:cubicBezTo>
                    <a:pt x="37" y="172"/>
                    <a:pt x="0" y="165"/>
                    <a:pt x="0" y="124"/>
                  </a:cubicBezTo>
                  <a:cubicBezTo>
                    <a:pt x="0" y="109"/>
                    <a:pt x="7" y="95"/>
                    <a:pt x="19" y="86"/>
                  </a:cubicBezTo>
                  <a:cubicBezTo>
                    <a:pt x="28" y="78"/>
                    <a:pt x="41" y="74"/>
                    <a:pt x="53" y="75"/>
                  </a:cubicBezTo>
                  <a:cubicBezTo>
                    <a:pt x="59" y="32"/>
                    <a:pt x="95" y="0"/>
                    <a:pt x="138" y="0"/>
                  </a:cubicBezTo>
                  <a:cubicBezTo>
                    <a:pt x="170" y="0"/>
                    <a:pt x="200" y="18"/>
                    <a:pt x="215" y="46"/>
                  </a:cubicBezTo>
                  <a:cubicBezTo>
                    <a:pt x="231" y="46"/>
                    <a:pt x="246" y="53"/>
                    <a:pt x="257" y="64"/>
                  </a:cubicBezTo>
                  <a:cubicBezTo>
                    <a:pt x="270" y="76"/>
                    <a:pt x="276" y="92"/>
                    <a:pt x="276" y="109"/>
                  </a:cubicBezTo>
                  <a:cubicBezTo>
                    <a:pt x="276" y="165"/>
                    <a:pt x="220" y="173"/>
                    <a:pt x="220" y="173"/>
                  </a:cubicBezTo>
                  <a:cubicBezTo>
                    <a:pt x="219" y="173"/>
                    <a:pt x="219" y="173"/>
                    <a:pt x="219" y="173"/>
                  </a:cubicBez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3" name="Freeform 22">
              <a:extLst>
                <a:ext uri="{FF2B5EF4-FFF2-40B4-BE49-F238E27FC236}">
                  <a16:creationId xmlns:a16="http://schemas.microsoft.com/office/drawing/2014/main" id="{11938052-01F1-4B4D-B1E3-890411280A6F}"/>
                </a:ext>
              </a:extLst>
            </p:cNvPr>
            <p:cNvSpPr>
              <a:spLocks noEditPoints="1"/>
            </p:cNvSpPr>
            <p:nvPr/>
          </p:nvSpPr>
          <p:spPr bwMode="auto">
            <a:xfrm>
              <a:off x="3568" y="699"/>
              <a:ext cx="160" cy="125"/>
            </a:xfrm>
            <a:custGeom>
              <a:avLst/>
              <a:gdLst>
                <a:gd name="T0" fmla="*/ 102 w 108"/>
                <a:gd name="T1" fmla="*/ 84 h 84"/>
                <a:gd name="T2" fmla="*/ 6 w 108"/>
                <a:gd name="T3" fmla="*/ 84 h 84"/>
                <a:gd name="T4" fmla="*/ 0 w 108"/>
                <a:gd name="T5" fmla="*/ 78 h 84"/>
                <a:gd name="T6" fmla="*/ 0 w 108"/>
                <a:gd name="T7" fmla="*/ 6 h 84"/>
                <a:gd name="T8" fmla="*/ 6 w 108"/>
                <a:gd name="T9" fmla="*/ 0 h 84"/>
                <a:gd name="T10" fmla="*/ 102 w 108"/>
                <a:gd name="T11" fmla="*/ 0 h 84"/>
                <a:gd name="T12" fmla="*/ 108 w 108"/>
                <a:gd name="T13" fmla="*/ 6 h 84"/>
                <a:gd name="T14" fmla="*/ 108 w 108"/>
                <a:gd name="T15" fmla="*/ 78 h 84"/>
                <a:gd name="T16" fmla="*/ 102 w 108"/>
                <a:gd name="T17" fmla="*/ 84 h 84"/>
                <a:gd name="T18" fmla="*/ 12 w 108"/>
                <a:gd name="T19" fmla="*/ 72 h 84"/>
                <a:gd name="T20" fmla="*/ 96 w 108"/>
                <a:gd name="T21" fmla="*/ 72 h 84"/>
                <a:gd name="T22" fmla="*/ 96 w 108"/>
                <a:gd name="T23" fmla="*/ 12 h 84"/>
                <a:gd name="T24" fmla="*/ 12 w 108"/>
                <a:gd name="T25" fmla="*/ 12 h 84"/>
                <a:gd name="T26" fmla="*/ 12 w 108"/>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84">
                  <a:moveTo>
                    <a:pt x="102" y="84"/>
                  </a:moveTo>
                  <a:cubicBezTo>
                    <a:pt x="6" y="84"/>
                    <a:pt x="6" y="84"/>
                    <a:pt x="6" y="84"/>
                  </a:cubicBezTo>
                  <a:cubicBezTo>
                    <a:pt x="3" y="84"/>
                    <a:pt x="0" y="81"/>
                    <a:pt x="0" y="78"/>
                  </a:cubicBezTo>
                  <a:cubicBezTo>
                    <a:pt x="0" y="6"/>
                    <a:pt x="0" y="6"/>
                    <a:pt x="0" y="6"/>
                  </a:cubicBezTo>
                  <a:cubicBezTo>
                    <a:pt x="0" y="3"/>
                    <a:pt x="3" y="0"/>
                    <a:pt x="6" y="0"/>
                  </a:cubicBezTo>
                  <a:cubicBezTo>
                    <a:pt x="102" y="0"/>
                    <a:pt x="102" y="0"/>
                    <a:pt x="102" y="0"/>
                  </a:cubicBezTo>
                  <a:cubicBezTo>
                    <a:pt x="106" y="0"/>
                    <a:pt x="108" y="3"/>
                    <a:pt x="108" y="6"/>
                  </a:cubicBezTo>
                  <a:cubicBezTo>
                    <a:pt x="108" y="78"/>
                    <a:pt x="108" y="78"/>
                    <a:pt x="108" y="78"/>
                  </a:cubicBezTo>
                  <a:cubicBezTo>
                    <a:pt x="108" y="81"/>
                    <a:pt x="106" y="84"/>
                    <a:pt x="102" y="84"/>
                  </a:cubicBezTo>
                  <a:close/>
                  <a:moveTo>
                    <a:pt x="12" y="72"/>
                  </a:moveTo>
                  <a:cubicBezTo>
                    <a:pt x="96" y="72"/>
                    <a:pt x="96" y="72"/>
                    <a:pt x="96" y="72"/>
                  </a:cubicBezTo>
                  <a:cubicBezTo>
                    <a:pt x="96" y="12"/>
                    <a:pt x="96" y="12"/>
                    <a:pt x="96" y="12"/>
                  </a:cubicBezTo>
                  <a:cubicBezTo>
                    <a:pt x="12" y="12"/>
                    <a:pt x="12" y="12"/>
                    <a:pt x="12" y="12"/>
                  </a:cubicBezTo>
                  <a:lnTo>
                    <a:pt x="12" y="72"/>
                  </a:ln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4" name="Freeform 23">
              <a:extLst>
                <a:ext uri="{FF2B5EF4-FFF2-40B4-BE49-F238E27FC236}">
                  <a16:creationId xmlns:a16="http://schemas.microsoft.com/office/drawing/2014/main" id="{4221D359-E886-4F9A-B3C9-47F6A8578C87}"/>
                </a:ext>
              </a:extLst>
            </p:cNvPr>
            <p:cNvSpPr>
              <a:spLocks/>
            </p:cNvSpPr>
            <p:nvPr/>
          </p:nvSpPr>
          <p:spPr bwMode="auto">
            <a:xfrm>
              <a:off x="3639" y="753"/>
              <a:ext cx="18" cy="35"/>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1"/>
                    <a:pt x="0" y="18"/>
                  </a:cubicBezTo>
                  <a:cubicBezTo>
                    <a:pt x="0" y="6"/>
                    <a:pt x="0" y="6"/>
                    <a:pt x="0" y="6"/>
                  </a:cubicBezTo>
                  <a:cubicBezTo>
                    <a:pt x="0" y="3"/>
                    <a:pt x="3" y="0"/>
                    <a:pt x="6" y="0"/>
                  </a:cubicBezTo>
                  <a:cubicBezTo>
                    <a:pt x="10" y="0"/>
                    <a:pt x="12" y="3"/>
                    <a:pt x="12" y="6"/>
                  </a:cubicBezTo>
                  <a:cubicBezTo>
                    <a:pt x="12" y="18"/>
                    <a:pt x="12" y="18"/>
                    <a:pt x="12" y="18"/>
                  </a:cubicBezTo>
                  <a:cubicBezTo>
                    <a:pt x="12" y="21"/>
                    <a:pt x="10" y="24"/>
                    <a:pt x="6" y="24"/>
                  </a:cubicBez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5" name="Freeform 24">
              <a:extLst>
                <a:ext uri="{FF2B5EF4-FFF2-40B4-BE49-F238E27FC236}">
                  <a16:creationId xmlns:a16="http://schemas.microsoft.com/office/drawing/2014/main" id="{E4B21E0D-3023-425C-9D8C-5A818AE9EE51}"/>
                </a:ext>
              </a:extLst>
            </p:cNvPr>
            <p:cNvSpPr>
              <a:spLocks/>
            </p:cNvSpPr>
            <p:nvPr/>
          </p:nvSpPr>
          <p:spPr bwMode="auto">
            <a:xfrm>
              <a:off x="3586" y="628"/>
              <a:ext cx="124" cy="89"/>
            </a:xfrm>
            <a:custGeom>
              <a:avLst/>
              <a:gdLst>
                <a:gd name="T0" fmla="*/ 78 w 84"/>
                <a:gd name="T1" fmla="*/ 60 h 60"/>
                <a:gd name="T2" fmla="*/ 72 w 84"/>
                <a:gd name="T3" fmla="*/ 54 h 60"/>
                <a:gd name="T4" fmla="*/ 72 w 84"/>
                <a:gd name="T5" fmla="*/ 42 h 60"/>
                <a:gd name="T6" fmla="*/ 42 w 84"/>
                <a:gd name="T7" fmla="*/ 12 h 60"/>
                <a:gd name="T8" fmla="*/ 12 w 84"/>
                <a:gd name="T9" fmla="*/ 42 h 60"/>
                <a:gd name="T10" fmla="*/ 12 w 84"/>
                <a:gd name="T11" fmla="*/ 54 h 60"/>
                <a:gd name="T12" fmla="*/ 6 w 84"/>
                <a:gd name="T13" fmla="*/ 60 h 60"/>
                <a:gd name="T14" fmla="*/ 0 w 84"/>
                <a:gd name="T15" fmla="*/ 54 h 60"/>
                <a:gd name="T16" fmla="*/ 0 w 84"/>
                <a:gd name="T17" fmla="*/ 42 h 60"/>
                <a:gd name="T18" fmla="*/ 42 w 84"/>
                <a:gd name="T19" fmla="*/ 0 h 60"/>
                <a:gd name="T20" fmla="*/ 84 w 84"/>
                <a:gd name="T21" fmla="*/ 42 h 60"/>
                <a:gd name="T22" fmla="*/ 84 w 84"/>
                <a:gd name="T23" fmla="*/ 54 h 60"/>
                <a:gd name="T24" fmla="*/ 78 w 84"/>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60">
                  <a:moveTo>
                    <a:pt x="78" y="60"/>
                  </a:moveTo>
                  <a:cubicBezTo>
                    <a:pt x="75" y="60"/>
                    <a:pt x="72" y="57"/>
                    <a:pt x="72" y="54"/>
                  </a:cubicBezTo>
                  <a:cubicBezTo>
                    <a:pt x="72" y="42"/>
                    <a:pt x="72" y="42"/>
                    <a:pt x="72" y="42"/>
                  </a:cubicBezTo>
                  <a:cubicBezTo>
                    <a:pt x="72" y="25"/>
                    <a:pt x="59" y="12"/>
                    <a:pt x="42" y="12"/>
                  </a:cubicBezTo>
                  <a:cubicBezTo>
                    <a:pt x="26" y="12"/>
                    <a:pt x="12" y="25"/>
                    <a:pt x="12" y="42"/>
                  </a:cubicBezTo>
                  <a:cubicBezTo>
                    <a:pt x="12" y="54"/>
                    <a:pt x="12" y="54"/>
                    <a:pt x="12" y="54"/>
                  </a:cubicBezTo>
                  <a:cubicBezTo>
                    <a:pt x="12" y="57"/>
                    <a:pt x="10" y="60"/>
                    <a:pt x="6" y="60"/>
                  </a:cubicBezTo>
                  <a:cubicBezTo>
                    <a:pt x="3" y="60"/>
                    <a:pt x="0" y="57"/>
                    <a:pt x="0" y="54"/>
                  </a:cubicBezTo>
                  <a:cubicBezTo>
                    <a:pt x="0" y="42"/>
                    <a:pt x="0" y="42"/>
                    <a:pt x="0" y="42"/>
                  </a:cubicBezTo>
                  <a:cubicBezTo>
                    <a:pt x="0" y="19"/>
                    <a:pt x="19" y="0"/>
                    <a:pt x="42" y="0"/>
                  </a:cubicBezTo>
                  <a:cubicBezTo>
                    <a:pt x="66" y="0"/>
                    <a:pt x="84" y="19"/>
                    <a:pt x="84" y="42"/>
                  </a:cubicBezTo>
                  <a:cubicBezTo>
                    <a:pt x="84" y="54"/>
                    <a:pt x="84" y="54"/>
                    <a:pt x="84" y="54"/>
                  </a:cubicBezTo>
                  <a:cubicBezTo>
                    <a:pt x="84" y="57"/>
                    <a:pt x="82" y="60"/>
                    <a:pt x="78" y="60"/>
                  </a:cubicBez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6" name="Oval 25">
              <a:extLst>
                <a:ext uri="{FF2B5EF4-FFF2-40B4-BE49-F238E27FC236}">
                  <a16:creationId xmlns:a16="http://schemas.microsoft.com/office/drawing/2014/main" id="{869DDE0A-C1D8-4980-880E-D1DEFDF7A7F7}"/>
                </a:ext>
              </a:extLst>
            </p:cNvPr>
            <p:cNvSpPr>
              <a:spLocks noChangeArrowheads="1"/>
            </p:cNvSpPr>
            <p:nvPr/>
          </p:nvSpPr>
          <p:spPr bwMode="auto">
            <a:xfrm>
              <a:off x="3630" y="735"/>
              <a:ext cx="36" cy="35"/>
            </a:xfrm>
            <a:prstGeom prst="ellipse">
              <a:avLst/>
            </a:pr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sp>
        <p:nvSpPr>
          <p:cNvPr id="87" name="Freeform 147">
            <a:extLst>
              <a:ext uri="{FF2B5EF4-FFF2-40B4-BE49-F238E27FC236}">
                <a16:creationId xmlns:a16="http://schemas.microsoft.com/office/drawing/2014/main" id="{AAC07D36-3935-4B3E-8A69-57B5357C31E9}"/>
              </a:ext>
            </a:extLst>
          </p:cNvPr>
          <p:cNvSpPr>
            <a:spLocks noEditPoints="1"/>
          </p:cNvSpPr>
          <p:nvPr/>
        </p:nvSpPr>
        <p:spPr bwMode="auto">
          <a:xfrm>
            <a:off x="1728318" y="5391253"/>
            <a:ext cx="420182" cy="263972"/>
          </a:xfrm>
          <a:custGeom>
            <a:avLst/>
            <a:gdLst>
              <a:gd name="T0" fmla="*/ 54 w 288"/>
              <a:gd name="T1" fmla="*/ 180 h 180"/>
              <a:gd name="T2" fmla="*/ 14 w 288"/>
              <a:gd name="T3" fmla="*/ 164 h 180"/>
              <a:gd name="T4" fmla="*/ 0 w 288"/>
              <a:gd name="T5" fmla="*/ 129 h 180"/>
              <a:gd name="T6" fmla="*/ 19 w 288"/>
              <a:gd name="T7" fmla="*/ 89 h 180"/>
              <a:gd name="T8" fmla="*/ 55 w 288"/>
              <a:gd name="T9" fmla="*/ 78 h 180"/>
              <a:gd name="T10" fmla="*/ 144 w 288"/>
              <a:gd name="T11" fmla="*/ 0 h 180"/>
              <a:gd name="T12" fmla="*/ 224 w 288"/>
              <a:gd name="T13" fmla="*/ 48 h 180"/>
              <a:gd name="T14" fmla="*/ 268 w 288"/>
              <a:gd name="T15" fmla="*/ 66 h 180"/>
              <a:gd name="T16" fmla="*/ 288 w 288"/>
              <a:gd name="T17" fmla="*/ 114 h 180"/>
              <a:gd name="T18" fmla="*/ 229 w 288"/>
              <a:gd name="T19" fmla="*/ 180 h 180"/>
              <a:gd name="T20" fmla="*/ 228 w 288"/>
              <a:gd name="T21" fmla="*/ 180 h 180"/>
              <a:gd name="T22" fmla="*/ 54 w 288"/>
              <a:gd name="T23" fmla="*/ 180 h 180"/>
              <a:gd name="T24" fmla="*/ 54 w 288"/>
              <a:gd name="T25" fmla="*/ 180 h 180"/>
              <a:gd name="T26" fmla="*/ 51 w 288"/>
              <a:gd name="T27" fmla="*/ 90 h 180"/>
              <a:gd name="T28" fmla="*/ 27 w 288"/>
              <a:gd name="T29" fmla="*/ 99 h 180"/>
              <a:gd name="T30" fmla="*/ 12 w 288"/>
              <a:gd name="T31" fmla="*/ 129 h 180"/>
              <a:gd name="T32" fmla="*/ 22 w 288"/>
              <a:gd name="T33" fmla="*/ 156 h 180"/>
              <a:gd name="T34" fmla="*/ 54 w 288"/>
              <a:gd name="T35" fmla="*/ 168 h 180"/>
              <a:gd name="T36" fmla="*/ 54 w 288"/>
              <a:gd name="T37" fmla="*/ 168 h 180"/>
              <a:gd name="T38" fmla="*/ 228 w 288"/>
              <a:gd name="T39" fmla="*/ 168 h 180"/>
              <a:gd name="T40" fmla="*/ 276 w 288"/>
              <a:gd name="T41" fmla="*/ 114 h 180"/>
              <a:gd name="T42" fmla="*/ 260 w 288"/>
              <a:gd name="T43" fmla="*/ 75 h 180"/>
              <a:gd name="T44" fmla="*/ 220 w 288"/>
              <a:gd name="T45" fmla="*/ 60 h 180"/>
              <a:gd name="T46" fmla="*/ 215 w 288"/>
              <a:gd name="T47" fmla="*/ 57 h 180"/>
              <a:gd name="T48" fmla="*/ 144 w 288"/>
              <a:gd name="T49" fmla="*/ 12 h 180"/>
              <a:gd name="T50" fmla="*/ 66 w 288"/>
              <a:gd name="T51" fmla="*/ 85 h 180"/>
              <a:gd name="T52" fmla="*/ 64 w 288"/>
              <a:gd name="T53" fmla="*/ 90 h 180"/>
              <a:gd name="T54" fmla="*/ 59 w 288"/>
              <a:gd name="T55" fmla="*/ 91 h 180"/>
              <a:gd name="T56" fmla="*/ 51 w 288"/>
              <a:gd name="T57"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80">
                <a:moveTo>
                  <a:pt x="54" y="180"/>
                </a:moveTo>
                <a:cubicBezTo>
                  <a:pt x="51" y="180"/>
                  <a:pt x="29" y="179"/>
                  <a:pt x="14" y="164"/>
                </a:cubicBezTo>
                <a:cubicBezTo>
                  <a:pt x="5" y="156"/>
                  <a:pt x="0" y="144"/>
                  <a:pt x="0" y="129"/>
                </a:cubicBezTo>
                <a:cubicBezTo>
                  <a:pt x="0" y="113"/>
                  <a:pt x="7" y="99"/>
                  <a:pt x="19" y="89"/>
                </a:cubicBezTo>
                <a:cubicBezTo>
                  <a:pt x="29" y="81"/>
                  <a:pt x="42" y="77"/>
                  <a:pt x="55" y="78"/>
                </a:cubicBezTo>
                <a:cubicBezTo>
                  <a:pt x="61" y="34"/>
                  <a:pt x="99" y="0"/>
                  <a:pt x="144" y="0"/>
                </a:cubicBezTo>
                <a:cubicBezTo>
                  <a:pt x="177" y="0"/>
                  <a:pt x="208" y="19"/>
                  <a:pt x="224" y="48"/>
                </a:cubicBezTo>
                <a:cubicBezTo>
                  <a:pt x="240" y="48"/>
                  <a:pt x="256" y="55"/>
                  <a:pt x="268" y="66"/>
                </a:cubicBezTo>
                <a:cubicBezTo>
                  <a:pt x="281" y="79"/>
                  <a:pt x="288" y="96"/>
                  <a:pt x="288" y="114"/>
                </a:cubicBezTo>
                <a:cubicBezTo>
                  <a:pt x="288" y="171"/>
                  <a:pt x="230" y="180"/>
                  <a:pt x="229" y="180"/>
                </a:cubicBezTo>
                <a:cubicBezTo>
                  <a:pt x="229" y="180"/>
                  <a:pt x="228" y="180"/>
                  <a:pt x="228" y="180"/>
                </a:cubicBezTo>
                <a:cubicBezTo>
                  <a:pt x="54" y="180"/>
                  <a:pt x="54" y="180"/>
                  <a:pt x="54" y="180"/>
                </a:cubicBezTo>
                <a:cubicBezTo>
                  <a:pt x="54" y="180"/>
                  <a:pt x="54" y="180"/>
                  <a:pt x="54" y="180"/>
                </a:cubicBezTo>
                <a:close/>
                <a:moveTo>
                  <a:pt x="51" y="90"/>
                </a:moveTo>
                <a:cubicBezTo>
                  <a:pt x="42" y="90"/>
                  <a:pt x="34" y="93"/>
                  <a:pt x="27" y="99"/>
                </a:cubicBezTo>
                <a:cubicBezTo>
                  <a:pt x="17" y="106"/>
                  <a:pt x="12" y="117"/>
                  <a:pt x="12" y="129"/>
                </a:cubicBezTo>
                <a:cubicBezTo>
                  <a:pt x="12" y="140"/>
                  <a:pt x="16" y="149"/>
                  <a:pt x="22" y="156"/>
                </a:cubicBezTo>
                <a:cubicBezTo>
                  <a:pt x="34" y="168"/>
                  <a:pt x="53" y="168"/>
                  <a:pt x="54" y="168"/>
                </a:cubicBezTo>
                <a:cubicBezTo>
                  <a:pt x="54" y="168"/>
                  <a:pt x="54" y="168"/>
                  <a:pt x="54" y="168"/>
                </a:cubicBezTo>
                <a:cubicBezTo>
                  <a:pt x="228" y="168"/>
                  <a:pt x="228" y="168"/>
                  <a:pt x="228" y="168"/>
                </a:cubicBezTo>
                <a:cubicBezTo>
                  <a:pt x="233" y="167"/>
                  <a:pt x="276" y="159"/>
                  <a:pt x="276" y="114"/>
                </a:cubicBezTo>
                <a:cubicBezTo>
                  <a:pt x="276" y="99"/>
                  <a:pt x="270" y="85"/>
                  <a:pt x="260" y="75"/>
                </a:cubicBezTo>
                <a:cubicBezTo>
                  <a:pt x="249" y="65"/>
                  <a:pt x="235" y="59"/>
                  <a:pt x="220" y="60"/>
                </a:cubicBezTo>
                <a:cubicBezTo>
                  <a:pt x="218" y="60"/>
                  <a:pt x="216" y="59"/>
                  <a:pt x="215" y="57"/>
                </a:cubicBezTo>
                <a:cubicBezTo>
                  <a:pt x="202" y="29"/>
                  <a:pt x="174" y="12"/>
                  <a:pt x="144" y="12"/>
                </a:cubicBezTo>
                <a:cubicBezTo>
                  <a:pt x="103" y="12"/>
                  <a:pt x="69" y="44"/>
                  <a:pt x="66" y="85"/>
                </a:cubicBezTo>
                <a:cubicBezTo>
                  <a:pt x="66" y="87"/>
                  <a:pt x="66" y="88"/>
                  <a:pt x="64" y="90"/>
                </a:cubicBezTo>
                <a:cubicBezTo>
                  <a:pt x="63" y="91"/>
                  <a:pt x="61" y="91"/>
                  <a:pt x="59" y="91"/>
                </a:cubicBezTo>
                <a:cubicBezTo>
                  <a:pt x="57" y="90"/>
                  <a:pt x="54" y="90"/>
                  <a:pt x="51" y="90"/>
                </a:cubicBezTo>
                <a:close/>
              </a:path>
            </a:pathLst>
          </a:custGeom>
          <a:solidFill>
            <a:schemeClr val="tx1"/>
          </a:solidFill>
          <a:ln>
            <a:noFill/>
          </a:ln>
          <a:extLst/>
        </p:spPr>
        <p:txBody>
          <a:bodyPr vert="horz" wrap="square" lIns="91419" tIns="45709" rIns="91419" bIns="45709" numCol="1" anchor="t" anchorCtr="0" compatLnSpc="1">
            <a:prstTxWarp prst="textNoShape">
              <a:avLst/>
            </a:prstTxWarp>
          </a:bodyPr>
          <a:lstStyle/>
          <a:p>
            <a:endParaRPr lang="en-US" dirty="0"/>
          </a:p>
        </p:txBody>
      </p:sp>
      <p:grpSp>
        <p:nvGrpSpPr>
          <p:cNvPr id="88" name="Group 223">
            <a:extLst>
              <a:ext uri="{FF2B5EF4-FFF2-40B4-BE49-F238E27FC236}">
                <a16:creationId xmlns:a16="http://schemas.microsoft.com/office/drawing/2014/main" id="{EEC6D911-DD56-4891-B037-38595CC88C59}"/>
              </a:ext>
            </a:extLst>
          </p:cNvPr>
          <p:cNvGrpSpPr>
            <a:grpSpLocks noChangeAspect="1"/>
          </p:cNvGrpSpPr>
          <p:nvPr/>
        </p:nvGrpSpPr>
        <p:grpSpPr bwMode="auto">
          <a:xfrm>
            <a:off x="2079467" y="5088546"/>
            <a:ext cx="543994" cy="542724"/>
            <a:chOff x="5505" y="2992"/>
            <a:chExt cx="428" cy="427"/>
          </a:xfrm>
          <a:solidFill>
            <a:schemeClr val="tx1"/>
          </a:solidFill>
        </p:grpSpPr>
        <p:sp>
          <p:nvSpPr>
            <p:cNvPr id="89" name="Freeform 224">
              <a:extLst>
                <a:ext uri="{FF2B5EF4-FFF2-40B4-BE49-F238E27FC236}">
                  <a16:creationId xmlns:a16="http://schemas.microsoft.com/office/drawing/2014/main" id="{CE7E238B-D1F7-445E-A9E5-C96A86457174}"/>
                </a:ext>
              </a:extLst>
            </p:cNvPr>
            <p:cNvSpPr>
              <a:spLocks/>
            </p:cNvSpPr>
            <p:nvPr/>
          </p:nvSpPr>
          <p:spPr bwMode="auto">
            <a:xfrm>
              <a:off x="5505" y="306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49" y="0"/>
                    <a:pt x="252" y="3"/>
                    <a:pt x="252" y="6"/>
                  </a:cubicBezTo>
                  <a:cubicBezTo>
                    <a:pt x="252" y="9"/>
                    <a:pt x="249"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0" name="Oval 225">
              <a:extLst>
                <a:ext uri="{FF2B5EF4-FFF2-40B4-BE49-F238E27FC236}">
                  <a16:creationId xmlns:a16="http://schemas.microsoft.com/office/drawing/2014/main" id="{687344EC-5983-4EDB-AE1C-2046D665C6EF}"/>
                </a:ext>
              </a:extLst>
            </p:cNvPr>
            <p:cNvSpPr>
              <a:spLocks noChangeArrowheads="1"/>
            </p:cNvSpPr>
            <p:nvPr/>
          </p:nvSpPr>
          <p:spPr bwMode="auto">
            <a:xfrm>
              <a:off x="5559" y="302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1" name="Oval 226">
              <a:extLst>
                <a:ext uri="{FF2B5EF4-FFF2-40B4-BE49-F238E27FC236}">
                  <a16:creationId xmlns:a16="http://schemas.microsoft.com/office/drawing/2014/main" id="{08B88178-D825-47C5-A3F3-DDEEB2B5C90D}"/>
                </a:ext>
              </a:extLst>
            </p:cNvPr>
            <p:cNvSpPr>
              <a:spLocks noChangeArrowheads="1"/>
            </p:cNvSpPr>
            <p:nvPr/>
          </p:nvSpPr>
          <p:spPr bwMode="auto">
            <a:xfrm>
              <a:off x="5594" y="3028"/>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2" name="Oval 227">
              <a:extLst>
                <a:ext uri="{FF2B5EF4-FFF2-40B4-BE49-F238E27FC236}">
                  <a16:creationId xmlns:a16="http://schemas.microsoft.com/office/drawing/2014/main" id="{6E2EF462-2633-4B53-99E3-D2E83882E700}"/>
                </a:ext>
              </a:extLst>
            </p:cNvPr>
            <p:cNvSpPr>
              <a:spLocks noChangeArrowheads="1"/>
            </p:cNvSpPr>
            <p:nvPr/>
          </p:nvSpPr>
          <p:spPr bwMode="auto">
            <a:xfrm>
              <a:off x="5630" y="302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3" name="Freeform 228">
              <a:extLst>
                <a:ext uri="{FF2B5EF4-FFF2-40B4-BE49-F238E27FC236}">
                  <a16:creationId xmlns:a16="http://schemas.microsoft.com/office/drawing/2014/main" id="{7540A07B-2C61-4601-B933-4D34978D1587}"/>
                </a:ext>
              </a:extLst>
            </p:cNvPr>
            <p:cNvSpPr>
              <a:spLocks/>
            </p:cNvSpPr>
            <p:nvPr/>
          </p:nvSpPr>
          <p:spPr bwMode="auto">
            <a:xfrm>
              <a:off x="5505" y="2992"/>
              <a:ext cx="373" cy="302"/>
            </a:xfrm>
            <a:custGeom>
              <a:avLst/>
              <a:gdLst>
                <a:gd name="T0" fmla="*/ 114 w 252"/>
                <a:gd name="T1" fmla="*/ 204 h 204"/>
                <a:gd name="T2" fmla="*/ 30 w 252"/>
                <a:gd name="T3" fmla="*/ 204 h 204"/>
                <a:gd name="T4" fmla="*/ 0 w 252"/>
                <a:gd name="T5" fmla="*/ 174 h 204"/>
                <a:gd name="T6" fmla="*/ 0 w 252"/>
                <a:gd name="T7" fmla="*/ 30 h 204"/>
                <a:gd name="T8" fmla="*/ 30 w 252"/>
                <a:gd name="T9" fmla="*/ 0 h 204"/>
                <a:gd name="T10" fmla="*/ 222 w 252"/>
                <a:gd name="T11" fmla="*/ 0 h 204"/>
                <a:gd name="T12" fmla="*/ 252 w 252"/>
                <a:gd name="T13" fmla="*/ 30 h 204"/>
                <a:gd name="T14" fmla="*/ 252 w 252"/>
                <a:gd name="T15" fmla="*/ 126 h 204"/>
                <a:gd name="T16" fmla="*/ 246 w 252"/>
                <a:gd name="T17" fmla="*/ 132 h 204"/>
                <a:gd name="T18" fmla="*/ 240 w 252"/>
                <a:gd name="T19" fmla="*/ 126 h 204"/>
                <a:gd name="T20" fmla="*/ 240 w 252"/>
                <a:gd name="T21" fmla="*/ 30 h 204"/>
                <a:gd name="T22" fmla="*/ 222 w 252"/>
                <a:gd name="T23" fmla="*/ 12 h 204"/>
                <a:gd name="T24" fmla="*/ 30 w 252"/>
                <a:gd name="T25" fmla="*/ 12 h 204"/>
                <a:gd name="T26" fmla="*/ 12 w 252"/>
                <a:gd name="T27" fmla="*/ 30 h 204"/>
                <a:gd name="T28" fmla="*/ 12 w 252"/>
                <a:gd name="T29" fmla="*/ 174 h 204"/>
                <a:gd name="T30" fmla="*/ 30 w 252"/>
                <a:gd name="T31" fmla="*/ 192 h 204"/>
                <a:gd name="T32" fmla="*/ 114 w 252"/>
                <a:gd name="T33" fmla="*/ 192 h 204"/>
                <a:gd name="T34" fmla="*/ 120 w 252"/>
                <a:gd name="T35" fmla="*/ 198 h 204"/>
                <a:gd name="T36" fmla="*/ 114 w 252"/>
                <a:gd name="T3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04">
                  <a:moveTo>
                    <a:pt x="114" y="204"/>
                  </a:moveTo>
                  <a:cubicBezTo>
                    <a:pt x="30" y="204"/>
                    <a:pt x="30" y="204"/>
                    <a:pt x="30" y="204"/>
                  </a:cubicBezTo>
                  <a:cubicBezTo>
                    <a:pt x="13" y="204"/>
                    <a:pt x="0" y="191"/>
                    <a:pt x="0" y="174"/>
                  </a:cubicBezTo>
                  <a:cubicBezTo>
                    <a:pt x="0" y="30"/>
                    <a:pt x="0" y="30"/>
                    <a:pt x="0" y="30"/>
                  </a:cubicBezTo>
                  <a:cubicBezTo>
                    <a:pt x="0" y="13"/>
                    <a:pt x="13" y="0"/>
                    <a:pt x="30" y="0"/>
                  </a:cubicBezTo>
                  <a:cubicBezTo>
                    <a:pt x="222" y="0"/>
                    <a:pt x="222" y="0"/>
                    <a:pt x="222" y="0"/>
                  </a:cubicBezTo>
                  <a:cubicBezTo>
                    <a:pt x="238" y="0"/>
                    <a:pt x="252" y="13"/>
                    <a:pt x="252" y="30"/>
                  </a:cubicBezTo>
                  <a:cubicBezTo>
                    <a:pt x="252" y="126"/>
                    <a:pt x="252" y="126"/>
                    <a:pt x="252" y="126"/>
                  </a:cubicBezTo>
                  <a:cubicBezTo>
                    <a:pt x="252" y="129"/>
                    <a:pt x="249" y="132"/>
                    <a:pt x="246" y="132"/>
                  </a:cubicBezTo>
                  <a:cubicBezTo>
                    <a:pt x="243" y="132"/>
                    <a:pt x="240" y="129"/>
                    <a:pt x="240" y="126"/>
                  </a:cubicBezTo>
                  <a:cubicBezTo>
                    <a:pt x="240" y="30"/>
                    <a:pt x="240" y="30"/>
                    <a:pt x="240" y="30"/>
                  </a:cubicBezTo>
                  <a:cubicBezTo>
                    <a:pt x="240" y="20"/>
                    <a:pt x="232" y="12"/>
                    <a:pt x="222" y="12"/>
                  </a:cubicBezTo>
                  <a:cubicBezTo>
                    <a:pt x="30" y="12"/>
                    <a:pt x="30" y="12"/>
                    <a:pt x="30" y="12"/>
                  </a:cubicBezTo>
                  <a:cubicBezTo>
                    <a:pt x="20" y="12"/>
                    <a:pt x="12" y="20"/>
                    <a:pt x="12" y="30"/>
                  </a:cubicBezTo>
                  <a:cubicBezTo>
                    <a:pt x="12" y="174"/>
                    <a:pt x="12" y="174"/>
                    <a:pt x="12" y="174"/>
                  </a:cubicBezTo>
                  <a:cubicBezTo>
                    <a:pt x="12" y="184"/>
                    <a:pt x="20" y="192"/>
                    <a:pt x="30" y="192"/>
                  </a:cubicBezTo>
                  <a:cubicBezTo>
                    <a:pt x="114" y="192"/>
                    <a:pt x="114" y="192"/>
                    <a:pt x="114" y="192"/>
                  </a:cubicBezTo>
                  <a:cubicBezTo>
                    <a:pt x="117" y="192"/>
                    <a:pt x="120" y="195"/>
                    <a:pt x="120" y="198"/>
                  </a:cubicBezTo>
                  <a:cubicBezTo>
                    <a:pt x="120" y="201"/>
                    <a:pt x="117" y="204"/>
                    <a:pt x="114"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4" name="Freeform 229">
              <a:extLst>
                <a:ext uri="{FF2B5EF4-FFF2-40B4-BE49-F238E27FC236}">
                  <a16:creationId xmlns:a16="http://schemas.microsoft.com/office/drawing/2014/main" id="{244DF326-C0DE-4C17-8BC7-4B22E0059776}"/>
                </a:ext>
              </a:extLst>
            </p:cNvPr>
            <p:cNvSpPr>
              <a:spLocks noEditPoints="1"/>
            </p:cNvSpPr>
            <p:nvPr/>
          </p:nvSpPr>
          <p:spPr bwMode="auto">
            <a:xfrm>
              <a:off x="5717" y="3205"/>
              <a:ext cx="216" cy="214"/>
            </a:xfrm>
            <a:custGeom>
              <a:avLst/>
              <a:gdLst>
                <a:gd name="T0" fmla="*/ 55 w 146"/>
                <a:gd name="T1" fmla="*/ 144 h 144"/>
                <a:gd name="T2" fmla="*/ 49 w 146"/>
                <a:gd name="T3" fmla="*/ 127 h 144"/>
                <a:gd name="T4" fmla="*/ 27 w 146"/>
                <a:gd name="T5" fmla="*/ 126 h 144"/>
                <a:gd name="T6" fmla="*/ 1 w 146"/>
                <a:gd name="T7" fmla="*/ 92 h 144"/>
                <a:gd name="T8" fmla="*/ 13 w 146"/>
                <a:gd name="T9" fmla="*/ 79 h 144"/>
                <a:gd name="T10" fmla="*/ 13 w 146"/>
                <a:gd name="T11" fmla="*/ 65 h 144"/>
                <a:gd name="T12" fmla="*/ 1 w 146"/>
                <a:gd name="T13" fmla="*/ 52 h 144"/>
                <a:gd name="T14" fmla="*/ 28 w 146"/>
                <a:gd name="T15" fmla="*/ 18 h 144"/>
                <a:gd name="T16" fmla="*/ 49 w 146"/>
                <a:gd name="T17" fmla="*/ 17 h 144"/>
                <a:gd name="T18" fmla="*/ 55 w 146"/>
                <a:gd name="T19" fmla="*/ 0 h 144"/>
                <a:gd name="T20" fmla="*/ 97 w 146"/>
                <a:gd name="T21" fmla="*/ 6 h 144"/>
                <a:gd name="T22" fmla="*/ 108 w 146"/>
                <a:gd name="T23" fmla="*/ 24 h 144"/>
                <a:gd name="T24" fmla="*/ 122 w 146"/>
                <a:gd name="T25" fmla="*/ 18 h 144"/>
                <a:gd name="T26" fmla="*/ 144 w 146"/>
                <a:gd name="T27" fmla="*/ 52 h 144"/>
                <a:gd name="T28" fmla="*/ 132 w 146"/>
                <a:gd name="T29" fmla="*/ 65 h 144"/>
                <a:gd name="T30" fmla="*/ 132 w 146"/>
                <a:gd name="T31" fmla="*/ 79 h 144"/>
                <a:gd name="T32" fmla="*/ 144 w 146"/>
                <a:gd name="T33" fmla="*/ 92 h 144"/>
                <a:gd name="T34" fmla="*/ 122 w 146"/>
                <a:gd name="T35" fmla="*/ 126 h 144"/>
                <a:gd name="T36" fmla="*/ 108 w 146"/>
                <a:gd name="T37" fmla="*/ 120 h 144"/>
                <a:gd name="T38" fmla="*/ 97 w 146"/>
                <a:gd name="T39" fmla="*/ 138 h 144"/>
                <a:gd name="T40" fmla="*/ 61 w 146"/>
                <a:gd name="T41" fmla="*/ 132 h 144"/>
                <a:gd name="T42" fmla="*/ 85 w 146"/>
                <a:gd name="T43" fmla="*/ 123 h 144"/>
                <a:gd name="T44" fmla="*/ 104 w 146"/>
                <a:gd name="T45" fmla="*/ 109 h 144"/>
                <a:gd name="T46" fmla="*/ 119 w 146"/>
                <a:gd name="T47" fmla="*/ 112 h 144"/>
                <a:gd name="T48" fmla="*/ 123 w 146"/>
                <a:gd name="T49" fmla="*/ 87 h 144"/>
                <a:gd name="T50" fmla="*/ 121 w 146"/>
                <a:gd name="T51" fmla="*/ 72 h 144"/>
                <a:gd name="T52" fmla="*/ 123 w 146"/>
                <a:gd name="T53" fmla="*/ 57 h 144"/>
                <a:gd name="T54" fmla="*/ 119 w 146"/>
                <a:gd name="T55" fmla="*/ 32 h 144"/>
                <a:gd name="T56" fmla="*/ 104 w 146"/>
                <a:gd name="T57" fmla="*/ 36 h 144"/>
                <a:gd name="T58" fmla="*/ 85 w 146"/>
                <a:gd name="T59" fmla="*/ 21 h 144"/>
                <a:gd name="T60" fmla="*/ 61 w 146"/>
                <a:gd name="T61" fmla="*/ 12 h 144"/>
                <a:gd name="T62" fmla="*/ 57 w 146"/>
                <a:gd name="T63" fmla="*/ 27 h 144"/>
                <a:gd name="T64" fmla="*/ 35 w 146"/>
                <a:gd name="T65" fmla="*/ 36 h 144"/>
                <a:gd name="T66" fmla="*/ 15 w 146"/>
                <a:gd name="T67" fmla="*/ 52 h 144"/>
                <a:gd name="T68" fmla="*/ 26 w 146"/>
                <a:gd name="T69" fmla="*/ 63 h 144"/>
                <a:gd name="T70" fmla="*/ 25 w 146"/>
                <a:gd name="T71" fmla="*/ 81 h 144"/>
                <a:gd name="T72" fmla="*/ 15 w 146"/>
                <a:gd name="T73" fmla="*/ 92 h 144"/>
                <a:gd name="T74" fmla="*/ 35 w 146"/>
                <a:gd name="T75" fmla="*/ 108 h 144"/>
                <a:gd name="T76" fmla="*/ 57 w 146"/>
                <a:gd name="T77" fmla="*/ 117 h 144"/>
                <a:gd name="T78" fmla="*/ 61 w 146"/>
                <a:gd name="T79"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4">
                  <a:moveTo>
                    <a:pt x="91" y="144"/>
                  </a:moveTo>
                  <a:cubicBezTo>
                    <a:pt x="55" y="144"/>
                    <a:pt x="55" y="144"/>
                    <a:pt x="55" y="144"/>
                  </a:cubicBezTo>
                  <a:cubicBezTo>
                    <a:pt x="52" y="144"/>
                    <a:pt x="49" y="141"/>
                    <a:pt x="49" y="138"/>
                  </a:cubicBezTo>
                  <a:cubicBezTo>
                    <a:pt x="49" y="127"/>
                    <a:pt x="49" y="127"/>
                    <a:pt x="49" y="127"/>
                  </a:cubicBezTo>
                  <a:cubicBezTo>
                    <a:pt x="45" y="125"/>
                    <a:pt x="41" y="123"/>
                    <a:pt x="37" y="120"/>
                  </a:cubicBezTo>
                  <a:cubicBezTo>
                    <a:pt x="27" y="126"/>
                    <a:pt x="27" y="126"/>
                    <a:pt x="27" y="126"/>
                  </a:cubicBezTo>
                  <a:cubicBezTo>
                    <a:pt x="25" y="127"/>
                    <a:pt x="21" y="126"/>
                    <a:pt x="19" y="124"/>
                  </a:cubicBezTo>
                  <a:cubicBezTo>
                    <a:pt x="1" y="92"/>
                    <a:pt x="1" y="92"/>
                    <a:pt x="1" y="92"/>
                  </a:cubicBezTo>
                  <a:cubicBezTo>
                    <a:pt x="0" y="90"/>
                    <a:pt x="1" y="86"/>
                    <a:pt x="3" y="84"/>
                  </a:cubicBezTo>
                  <a:cubicBezTo>
                    <a:pt x="13" y="79"/>
                    <a:pt x="13" y="79"/>
                    <a:pt x="13" y="79"/>
                  </a:cubicBezTo>
                  <a:cubicBezTo>
                    <a:pt x="13" y="76"/>
                    <a:pt x="13" y="74"/>
                    <a:pt x="13" y="72"/>
                  </a:cubicBezTo>
                  <a:cubicBezTo>
                    <a:pt x="13" y="70"/>
                    <a:pt x="13" y="68"/>
                    <a:pt x="13" y="65"/>
                  </a:cubicBezTo>
                  <a:cubicBezTo>
                    <a:pt x="4" y="60"/>
                    <a:pt x="4" y="60"/>
                    <a:pt x="4" y="60"/>
                  </a:cubicBezTo>
                  <a:cubicBezTo>
                    <a:pt x="1" y="58"/>
                    <a:pt x="0" y="54"/>
                    <a:pt x="1" y="52"/>
                  </a:cubicBezTo>
                  <a:cubicBezTo>
                    <a:pt x="19" y="20"/>
                    <a:pt x="19" y="20"/>
                    <a:pt x="19" y="20"/>
                  </a:cubicBezTo>
                  <a:cubicBezTo>
                    <a:pt x="21" y="18"/>
                    <a:pt x="25" y="17"/>
                    <a:pt x="28" y="18"/>
                  </a:cubicBezTo>
                  <a:cubicBezTo>
                    <a:pt x="37" y="24"/>
                    <a:pt x="37" y="24"/>
                    <a:pt x="37" y="24"/>
                  </a:cubicBezTo>
                  <a:cubicBezTo>
                    <a:pt x="41" y="21"/>
                    <a:pt x="45" y="19"/>
                    <a:pt x="49" y="17"/>
                  </a:cubicBezTo>
                  <a:cubicBezTo>
                    <a:pt x="49" y="6"/>
                    <a:pt x="49" y="6"/>
                    <a:pt x="49" y="6"/>
                  </a:cubicBezTo>
                  <a:cubicBezTo>
                    <a:pt x="49" y="3"/>
                    <a:pt x="52" y="0"/>
                    <a:pt x="55" y="0"/>
                  </a:cubicBezTo>
                  <a:cubicBezTo>
                    <a:pt x="91" y="0"/>
                    <a:pt x="91" y="0"/>
                    <a:pt x="91" y="0"/>
                  </a:cubicBezTo>
                  <a:cubicBezTo>
                    <a:pt x="94" y="0"/>
                    <a:pt x="97" y="3"/>
                    <a:pt x="97" y="6"/>
                  </a:cubicBezTo>
                  <a:cubicBezTo>
                    <a:pt x="97" y="17"/>
                    <a:pt x="97" y="17"/>
                    <a:pt x="97" y="17"/>
                  </a:cubicBezTo>
                  <a:cubicBezTo>
                    <a:pt x="101" y="19"/>
                    <a:pt x="105" y="21"/>
                    <a:pt x="108" y="24"/>
                  </a:cubicBezTo>
                  <a:cubicBezTo>
                    <a:pt x="118" y="18"/>
                    <a:pt x="118" y="18"/>
                    <a:pt x="118" y="18"/>
                  </a:cubicBezTo>
                  <a:cubicBezTo>
                    <a:pt x="119" y="17"/>
                    <a:pt x="121" y="17"/>
                    <a:pt x="122" y="18"/>
                  </a:cubicBezTo>
                  <a:cubicBezTo>
                    <a:pt x="124" y="18"/>
                    <a:pt x="125" y="19"/>
                    <a:pt x="126" y="20"/>
                  </a:cubicBezTo>
                  <a:cubicBezTo>
                    <a:pt x="144" y="52"/>
                    <a:pt x="144" y="52"/>
                    <a:pt x="144" y="52"/>
                  </a:cubicBezTo>
                  <a:cubicBezTo>
                    <a:pt x="146" y="54"/>
                    <a:pt x="145" y="58"/>
                    <a:pt x="142" y="60"/>
                  </a:cubicBezTo>
                  <a:cubicBezTo>
                    <a:pt x="132" y="65"/>
                    <a:pt x="132" y="65"/>
                    <a:pt x="132" y="65"/>
                  </a:cubicBezTo>
                  <a:cubicBezTo>
                    <a:pt x="133" y="68"/>
                    <a:pt x="133" y="70"/>
                    <a:pt x="133" y="72"/>
                  </a:cubicBezTo>
                  <a:cubicBezTo>
                    <a:pt x="133" y="74"/>
                    <a:pt x="133" y="76"/>
                    <a:pt x="132" y="79"/>
                  </a:cubicBezTo>
                  <a:cubicBezTo>
                    <a:pt x="142" y="84"/>
                    <a:pt x="142" y="84"/>
                    <a:pt x="142" y="84"/>
                  </a:cubicBezTo>
                  <a:cubicBezTo>
                    <a:pt x="145" y="86"/>
                    <a:pt x="146" y="90"/>
                    <a:pt x="144" y="92"/>
                  </a:cubicBezTo>
                  <a:cubicBezTo>
                    <a:pt x="126" y="124"/>
                    <a:pt x="126" y="124"/>
                    <a:pt x="126" y="124"/>
                  </a:cubicBezTo>
                  <a:cubicBezTo>
                    <a:pt x="125" y="125"/>
                    <a:pt x="124" y="126"/>
                    <a:pt x="122" y="126"/>
                  </a:cubicBezTo>
                  <a:cubicBezTo>
                    <a:pt x="121" y="127"/>
                    <a:pt x="119" y="127"/>
                    <a:pt x="118" y="126"/>
                  </a:cubicBezTo>
                  <a:cubicBezTo>
                    <a:pt x="108" y="120"/>
                    <a:pt x="108" y="120"/>
                    <a:pt x="108" y="120"/>
                  </a:cubicBezTo>
                  <a:cubicBezTo>
                    <a:pt x="105" y="123"/>
                    <a:pt x="101" y="125"/>
                    <a:pt x="97" y="127"/>
                  </a:cubicBezTo>
                  <a:cubicBezTo>
                    <a:pt x="97" y="138"/>
                    <a:pt x="97" y="138"/>
                    <a:pt x="97" y="138"/>
                  </a:cubicBezTo>
                  <a:cubicBezTo>
                    <a:pt x="97" y="141"/>
                    <a:pt x="94" y="144"/>
                    <a:pt x="91" y="144"/>
                  </a:cubicBezTo>
                  <a:close/>
                  <a:moveTo>
                    <a:pt x="61" y="132"/>
                  </a:moveTo>
                  <a:cubicBezTo>
                    <a:pt x="85" y="132"/>
                    <a:pt x="85" y="132"/>
                    <a:pt x="85" y="132"/>
                  </a:cubicBezTo>
                  <a:cubicBezTo>
                    <a:pt x="85" y="123"/>
                    <a:pt x="85" y="123"/>
                    <a:pt x="85" y="123"/>
                  </a:cubicBezTo>
                  <a:cubicBezTo>
                    <a:pt x="85" y="120"/>
                    <a:pt x="86" y="118"/>
                    <a:pt x="89" y="117"/>
                  </a:cubicBezTo>
                  <a:cubicBezTo>
                    <a:pt x="94" y="115"/>
                    <a:pt x="100" y="112"/>
                    <a:pt x="104" y="109"/>
                  </a:cubicBezTo>
                  <a:cubicBezTo>
                    <a:pt x="106" y="107"/>
                    <a:pt x="109" y="107"/>
                    <a:pt x="111" y="108"/>
                  </a:cubicBezTo>
                  <a:cubicBezTo>
                    <a:pt x="119" y="112"/>
                    <a:pt x="119" y="112"/>
                    <a:pt x="119" y="112"/>
                  </a:cubicBezTo>
                  <a:cubicBezTo>
                    <a:pt x="131" y="92"/>
                    <a:pt x="131" y="92"/>
                    <a:pt x="131" y="92"/>
                  </a:cubicBezTo>
                  <a:cubicBezTo>
                    <a:pt x="123" y="87"/>
                    <a:pt x="123" y="87"/>
                    <a:pt x="123" y="87"/>
                  </a:cubicBezTo>
                  <a:cubicBezTo>
                    <a:pt x="121" y="86"/>
                    <a:pt x="119" y="83"/>
                    <a:pt x="120" y="81"/>
                  </a:cubicBezTo>
                  <a:cubicBezTo>
                    <a:pt x="120" y="78"/>
                    <a:pt x="121" y="75"/>
                    <a:pt x="121" y="72"/>
                  </a:cubicBezTo>
                  <a:cubicBezTo>
                    <a:pt x="121" y="69"/>
                    <a:pt x="120" y="66"/>
                    <a:pt x="120" y="63"/>
                  </a:cubicBezTo>
                  <a:cubicBezTo>
                    <a:pt x="119" y="61"/>
                    <a:pt x="121" y="58"/>
                    <a:pt x="123" y="57"/>
                  </a:cubicBezTo>
                  <a:cubicBezTo>
                    <a:pt x="131" y="52"/>
                    <a:pt x="131" y="52"/>
                    <a:pt x="131" y="52"/>
                  </a:cubicBezTo>
                  <a:cubicBezTo>
                    <a:pt x="119" y="32"/>
                    <a:pt x="119" y="32"/>
                    <a:pt x="119" y="32"/>
                  </a:cubicBezTo>
                  <a:cubicBezTo>
                    <a:pt x="111" y="36"/>
                    <a:pt x="111" y="36"/>
                    <a:pt x="111" y="36"/>
                  </a:cubicBezTo>
                  <a:cubicBezTo>
                    <a:pt x="109" y="37"/>
                    <a:pt x="106" y="37"/>
                    <a:pt x="104" y="36"/>
                  </a:cubicBezTo>
                  <a:cubicBezTo>
                    <a:pt x="100" y="32"/>
                    <a:pt x="94" y="29"/>
                    <a:pt x="89" y="27"/>
                  </a:cubicBezTo>
                  <a:cubicBezTo>
                    <a:pt x="86" y="26"/>
                    <a:pt x="85" y="24"/>
                    <a:pt x="85" y="21"/>
                  </a:cubicBezTo>
                  <a:cubicBezTo>
                    <a:pt x="85" y="12"/>
                    <a:pt x="85" y="12"/>
                    <a:pt x="85" y="12"/>
                  </a:cubicBezTo>
                  <a:cubicBezTo>
                    <a:pt x="61" y="12"/>
                    <a:pt x="61" y="12"/>
                    <a:pt x="61" y="12"/>
                  </a:cubicBezTo>
                  <a:cubicBezTo>
                    <a:pt x="61" y="21"/>
                    <a:pt x="61" y="21"/>
                    <a:pt x="61" y="21"/>
                  </a:cubicBezTo>
                  <a:cubicBezTo>
                    <a:pt x="61" y="24"/>
                    <a:pt x="59" y="26"/>
                    <a:pt x="57" y="27"/>
                  </a:cubicBezTo>
                  <a:cubicBezTo>
                    <a:pt x="51" y="29"/>
                    <a:pt x="46" y="32"/>
                    <a:pt x="42" y="36"/>
                  </a:cubicBezTo>
                  <a:cubicBezTo>
                    <a:pt x="40" y="37"/>
                    <a:pt x="37" y="37"/>
                    <a:pt x="35" y="36"/>
                  </a:cubicBezTo>
                  <a:cubicBezTo>
                    <a:pt x="27" y="32"/>
                    <a:pt x="27" y="32"/>
                    <a:pt x="27" y="32"/>
                  </a:cubicBezTo>
                  <a:cubicBezTo>
                    <a:pt x="15" y="52"/>
                    <a:pt x="15" y="52"/>
                    <a:pt x="15" y="52"/>
                  </a:cubicBezTo>
                  <a:cubicBezTo>
                    <a:pt x="23" y="57"/>
                    <a:pt x="23" y="57"/>
                    <a:pt x="23" y="57"/>
                  </a:cubicBezTo>
                  <a:cubicBezTo>
                    <a:pt x="25" y="58"/>
                    <a:pt x="26" y="61"/>
                    <a:pt x="26" y="63"/>
                  </a:cubicBezTo>
                  <a:cubicBezTo>
                    <a:pt x="25" y="66"/>
                    <a:pt x="25" y="69"/>
                    <a:pt x="25" y="72"/>
                  </a:cubicBezTo>
                  <a:cubicBezTo>
                    <a:pt x="25" y="75"/>
                    <a:pt x="25" y="78"/>
                    <a:pt x="25" y="81"/>
                  </a:cubicBezTo>
                  <a:cubicBezTo>
                    <a:pt x="26" y="83"/>
                    <a:pt x="25" y="86"/>
                    <a:pt x="23" y="87"/>
                  </a:cubicBezTo>
                  <a:cubicBezTo>
                    <a:pt x="15" y="92"/>
                    <a:pt x="15" y="92"/>
                    <a:pt x="15" y="92"/>
                  </a:cubicBezTo>
                  <a:cubicBezTo>
                    <a:pt x="27" y="112"/>
                    <a:pt x="27" y="112"/>
                    <a:pt x="27" y="112"/>
                  </a:cubicBezTo>
                  <a:cubicBezTo>
                    <a:pt x="35" y="108"/>
                    <a:pt x="35" y="108"/>
                    <a:pt x="35" y="108"/>
                  </a:cubicBezTo>
                  <a:cubicBezTo>
                    <a:pt x="37" y="107"/>
                    <a:pt x="40" y="107"/>
                    <a:pt x="42" y="109"/>
                  </a:cubicBezTo>
                  <a:cubicBezTo>
                    <a:pt x="46" y="112"/>
                    <a:pt x="51" y="115"/>
                    <a:pt x="57" y="117"/>
                  </a:cubicBezTo>
                  <a:cubicBezTo>
                    <a:pt x="59" y="118"/>
                    <a:pt x="61" y="120"/>
                    <a:pt x="61" y="123"/>
                  </a:cubicBezTo>
                  <a:lnTo>
                    <a:pt x="61"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34" name="Freeform 230">
              <a:extLst>
                <a:ext uri="{FF2B5EF4-FFF2-40B4-BE49-F238E27FC236}">
                  <a16:creationId xmlns:a16="http://schemas.microsoft.com/office/drawing/2014/main" id="{6095118F-1363-4F03-B909-C149358B45DE}"/>
                </a:ext>
              </a:extLst>
            </p:cNvPr>
            <p:cNvSpPr>
              <a:spLocks noEditPoints="1"/>
            </p:cNvSpPr>
            <p:nvPr/>
          </p:nvSpPr>
          <p:spPr bwMode="auto">
            <a:xfrm>
              <a:off x="5781" y="3268"/>
              <a:ext cx="88"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6" y="0"/>
                    <a:pt x="60" y="13"/>
                    <a:pt x="60" y="30"/>
                  </a:cubicBezTo>
                  <a:cubicBezTo>
                    <a:pt x="60" y="47"/>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sp>
        <p:nvSpPr>
          <p:cNvPr id="141" name="Freeform 147">
            <a:extLst>
              <a:ext uri="{FF2B5EF4-FFF2-40B4-BE49-F238E27FC236}">
                <a16:creationId xmlns:a16="http://schemas.microsoft.com/office/drawing/2014/main" id="{2E41FE95-F0E3-4659-90AB-D2111FCBC7E1}"/>
              </a:ext>
            </a:extLst>
          </p:cNvPr>
          <p:cNvSpPr>
            <a:spLocks noEditPoints="1"/>
          </p:cNvSpPr>
          <p:nvPr/>
        </p:nvSpPr>
        <p:spPr bwMode="auto">
          <a:xfrm>
            <a:off x="1722894" y="5144757"/>
            <a:ext cx="312084" cy="196060"/>
          </a:xfrm>
          <a:custGeom>
            <a:avLst/>
            <a:gdLst>
              <a:gd name="T0" fmla="*/ 54 w 288"/>
              <a:gd name="T1" fmla="*/ 180 h 180"/>
              <a:gd name="T2" fmla="*/ 14 w 288"/>
              <a:gd name="T3" fmla="*/ 164 h 180"/>
              <a:gd name="T4" fmla="*/ 0 w 288"/>
              <a:gd name="T5" fmla="*/ 129 h 180"/>
              <a:gd name="T6" fmla="*/ 19 w 288"/>
              <a:gd name="T7" fmla="*/ 89 h 180"/>
              <a:gd name="T8" fmla="*/ 55 w 288"/>
              <a:gd name="T9" fmla="*/ 78 h 180"/>
              <a:gd name="T10" fmla="*/ 144 w 288"/>
              <a:gd name="T11" fmla="*/ 0 h 180"/>
              <a:gd name="T12" fmla="*/ 224 w 288"/>
              <a:gd name="T13" fmla="*/ 48 h 180"/>
              <a:gd name="T14" fmla="*/ 268 w 288"/>
              <a:gd name="T15" fmla="*/ 66 h 180"/>
              <a:gd name="T16" fmla="*/ 288 w 288"/>
              <a:gd name="T17" fmla="*/ 114 h 180"/>
              <a:gd name="T18" fmla="*/ 229 w 288"/>
              <a:gd name="T19" fmla="*/ 180 h 180"/>
              <a:gd name="T20" fmla="*/ 228 w 288"/>
              <a:gd name="T21" fmla="*/ 180 h 180"/>
              <a:gd name="T22" fmla="*/ 54 w 288"/>
              <a:gd name="T23" fmla="*/ 180 h 180"/>
              <a:gd name="T24" fmla="*/ 54 w 288"/>
              <a:gd name="T25" fmla="*/ 180 h 180"/>
              <a:gd name="T26" fmla="*/ 51 w 288"/>
              <a:gd name="T27" fmla="*/ 90 h 180"/>
              <a:gd name="T28" fmla="*/ 27 w 288"/>
              <a:gd name="T29" fmla="*/ 99 h 180"/>
              <a:gd name="T30" fmla="*/ 12 w 288"/>
              <a:gd name="T31" fmla="*/ 129 h 180"/>
              <a:gd name="T32" fmla="*/ 22 w 288"/>
              <a:gd name="T33" fmla="*/ 156 h 180"/>
              <a:gd name="T34" fmla="*/ 54 w 288"/>
              <a:gd name="T35" fmla="*/ 168 h 180"/>
              <a:gd name="T36" fmla="*/ 54 w 288"/>
              <a:gd name="T37" fmla="*/ 168 h 180"/>
              <a:gd name="T38" fmla="*/ 228 w 288"/>
              <a:gd name="T39" fmla="*/ 168 h 180"/>
              <a:gd name="T40" fmla="*/ 276 w 288"/>
              <a:gd name="T41" fmla="*/ 114 h 180"/>
              <a:gd name="T42" fmla="*/ 260 w 288"/>
              <a:gd name="T43" fmla="*/ 75 h 180"/>
              <a:gd name="T44" fmla="*/ 220 w 288"/>
              <a:gd name="T45" fmla="*/ 60 h 180"/>
              <a:gd name="T46" fmla="*/ 215 w 288"/>
              <a:gd name="T47" fmla="*/ 57 h 180"/>
              <a:gd name="T48" fmla="*/ 144 w 288"/>
              <a:gd name="T49" fmla="*/ 12 h 180"/>
              <a:gd name="T50" fmla="*/ 66 w 288"/>
              <a:gd name="T51" fmla="*/ 85 h 180"/>
              <a:gd name="T52" fmla="*/ 64 w 288"/>
              <a:gd name="T53" fmla="*/ 90 h 180"/>
              <a:gd name="T54" fmla="*/ 59 w 288"/>
              <a:gd name="T55" fmla="*/ 91 h 180"/>
              <a:gd name="T56" fmla="*/ 51 w 288"/>
              <a:gd name="T57"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80">
                <a:moveTo>
                  <a:pt x="54" y="180"/>
                </a:moveTo>
                <a:cubicBezTo>
                  <a:pt x="51" y="180"/>
                  <a:pt x="29" y="179"/>
                  <a:pt x="14" y="164"/>
                </a:cubicBezTo>
                <a:cubicBezTo>
                  <a:pt x="5" y="156"/>
                  <a:pt x="0" y="144"/>
                  <a:pt x="0" y="129"/>
                </a:cubicBezTo>
                <a:cubicBezTo>
                  <a:pt x="0" y="113"/>
                  <a:pt x="7" y="99"/>
                  <a:pt x="19" y="89"/>
                </a:cubicBezTo>
                <a:cubicBezTo>
                  <a:pt x="29" y="81"/>
                  <a:pt x="42" y="77"/>
                  <a:pt x="55" y="78"/>
                </a:cubicBezTo>
                <a:cubicBezTo>
                  <a:pt x="61" y="34"/>
                  <a:pt x="99" y="0"/>
                  <a:pt x="144" y="0"/>
                </a:cubicBezTo>
                <a:cubicBezTo>
                  <a:pt x="177" y="0"/>
                  <a:pt x="208" y="19"/>
                  <a:pt x="224" y="48"/>
                </a:cubicBezTo>
                <a:cubicBezTo>
                  <a:pt x="240" y="48"/>
                  <a:pt x="256" y="55"/>
                  <a:pt x="268" y="66"/>
                </a:cubicBezTo>
                <a:cubicBezTo>
                  <a:pt x="281" y="79"/>
                  <a:pt x="288" y="96"/>
                  <a:pt x="288" y="114"/>
                </a:cubicBezTo>
                <a:cubicBezTo>
                  <a:pt x="288" y="171"/>
                  <a:pt x="230" y="180"/>
                  <a:pt x="229" y="180"/>
                </a:cubicBezTo>
                <a:cubicBezTo>
                  <a:pt x="229" y="180"/>
                  <a:pt x="228" y="180"/>
                  <a:pt x="228" y="180"/>
                </a:cubicBezTo>
                <a:cubicBezTo>
                  <a:pt x="54" y="180"/>
                  <a:pt x="54" y="180"/>
                  <a:pt x="54" y="180"/>
                </a:cubicBezTo>
                <a:cubicBezTo>
                  <a:pt x="54" y="180"/>
                  <a:pt x="54" y="180"/>
                  <a:pt x="54" y="180"/>
                </a:cubicBezTo>
                <a:close/>
                <a:moveTo>
                  <a:pt x="51" y="90"/>
                </a:moveTo>
                <a:cubicBezTo>
                  <a:pt x="42" y="90"/>
                  <a:pt x="34" y="93"/>
                  <a:pt x="27" y="99"/>
                </a:cubicBezTo>
                <a:cubicBezTo>
                  <a:pt x="17" y="106"/>
                  <a:pt x="12" y="117"/>
                  <a:pt x="12" y="129"/>
                </a:cubicBezTo>
                <a:cubicBezTo>
                  <a:pt x="12" y="140"/>
                  <a:pt x="16" y="149"/>
                  <a:pt x="22" y="156"/>
                </a:cubicBezTo>
                <a:cubicBezTo>
                  <a:pt x="34" y="168"/>
                  <a:pt x="53" y="168"/>
                  <a:pt x="54" y="168"/>
                </a:cubicBezTo>
                <a:cubicBezTo>
                  <a:pt x="54" y="168"/>
                  <a:pt x="54" y="168"/>
                  <a:pt x="54" y="168"/>
                </a:cubicBezTo>
                <a:cubicBezTo>
                  <a:pt x="228" y="168"/>
                  <a:pt x="228" y="168"/>
                  <a:pt x="228" y="168"/>
                </a:cubicBezTo>
                <a:cubicBezTo>
                  <a:pt x="233" y="167"/>
                  <a:pt x="276" y="159"/>
                  <a:pt x="276" y="114"/>
                </a:cubicBezTo>
                <a:cubicBezTo>
                  <a:pt x="276" y="99"/>
                  <a:pt x="270" y="85"/>
                  <a:pt x="260" y="75"/>
                </a:cubicBezTo>
                <a:cubicBezTo>
                  <a:pt x="249" y="65"/>
                  <a:pt x="235" y="59"/>
                  <a:pt x="220" y="60"/>
                </a:cubicBezTo>
                <a:cubicBezTo>
                  <a:pt x="218" y="60"/>
                  <a:pt x="216" y="59"/>
                  <a:pt x="215" y="57"/>
                </a:cubicBezTo>
                <a:cubicBezTo>
                  <a:pt x="202" y="29"/>
                  <a:pt x="174" y="12"/>
                  <a:pt x="144" y="12"/>
                </a:cubicBezTo>
                <a:cubicBezTo>
                  <a:pt x="103" y="12"/>
                  <a:pt x="69" y="44"/>
                  <a:pt x="66" y="85"/>
                </a:cubicBezTo>
                <a:cubicBezTo>
                  <a:pt x="66" y="87"/>
                  <a:pt x="66" y="88"/>
                  <a:pt x="64" y="90"/>
                </a:cubicBezTo>
                <a:cubicBezTo>
                  <a:pt x="63" y="91"/>
                  <a:pt x="61" y="91"/>
                  <a:pt x="59" y="91"/>
                </a:cubicBezTo>
                <a:cubicBezTo>
                  <a:pt x="57" y="90"/>
                  <a:pt x="54" y="90"/>
                  <a:pt x="51" y="90"/>
                </a:cubicBezTo>
                <a:close/>
              </a:path>
            </a:pathLst>
          </a:custGeom>
          <a:solidFill>
            <a:schemeClr val="tx1"/>
          </a:solidFill>
          <a:ln>
            <a:noFill/>
          </a:ln>
          <a:extLst/>
        </p:spPr>
        <p:txBody>
          <a:bodyPr vert="horz" wrap="square" lIns="91419" tIns="45709" rIns="91419" bIns="45709" numCol="1" anchor="t" anchorCtr="0" compatLnSpc="1">
            <a:prstTxWarp prst="textNoShape">
              <a:avLst/>
            </a:prstTxWarp>
          </a:bodyPr>
          <a:lstStyle/>
          <a:p>
            <a:endParaRPr lang="en-US" dirty="0"/>
          </a:p>
        </p:txBody>
      </p:sp>
      <p:pic>
        <p:nvPicPr>
          <p:cNvPr id="58" name="Picture 57">
            <a:extLst>
              <a:ext uri="{FF2B5EF4-FFF2-40B4-BE49-F238E27FC236}">
                <a16:creationId xmlns:a16="http://schemas.microsoft.com/office/drawing/2014/main" id="{063A856B-4D6E-45F2-8754-96E3F2AC467C}"/>
              </a:ext>
            </a:extLst>
          </p:cNvPr>
          <p:cNvPicPr>
            <a:picLocks noChangeAspect="1"/>
          </p:cNvPicPr>
          <p:nvPr/>
        </p:nvPicPr>
        <p:blipFill>
          <a:blip r:embed="rId3"/>
          <a:stretch>
            <a:fillRect/>
          </a:stretch>
        </p:blipFill>
        <p:spPr>
          <a:xfrm>
            <a:off x="10959972" y="424758"/>
            <a:ext cx="760555" cy="686804"/>
          </a:xfrm>
          <a:prstGeom prst="rect">
            <a:avLst/>
          </a:prstGeom>
        </p:spPr>
      </p:pic>
    </p:spTree>
    <p:extLst>
      <p:ext uri="{BB962C8B-B14F-4D97-AF65-F5344CB8AC3E}">
        <p14:creationId xmlns:p14="http://schemas.microsoft.com/office/powerpoint/2010/main" val="13193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100"/>
                                      </p:stCondLst>
                                      <p:childTnLst>
                                        <p:set>
                                          <p:cBhvr>
                                            <p:cTn id="6" dur="1" fill="hold">
                                              <p:stCondLst>
                                                <p:cond delay="0"/>
                                              </p:stCondLst>
                                            </p:cTn>
                                            <p:tgtEl>
                                              <p:spTgt spid="95"/>
                                            </p:tgtEl>
                                            <p:attrNameLst>
                                              <p:attrName>style.visibility</p:attrName>
                                            </p:attrNameLst>
                                          </p:cBhvr>
                                          <p:to>
                                            <p:strVal val="visible"/>
                                          </p:to>
                                        </p:set>
                                        <p:anim calcmode="lin" valueType="num" p14:bounceEnd="50000">
                                          <p:cBhvr additive="base">
                                            <p:cTn id="7" dur="500" fill="hold"/>
                                            <p:tgtEl>
                                              <p:spTgt spid="9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95"/>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200"/>
                                      </p:stCondLst>
                                      <p:childTnLst>
                                        <p:set>
                                          <p:cBhvr>
                                            <p:cTn id="10" dur="1" fill="hold">
                                              <p:stCondLst>
                                                <p:cond delay="0"/>
                                              </p:stCondLst>
                                            </p:cTn>
                                            <p:tgtEl>
                                              <p:spTgt spid="96"/>
                                            </p:tgtEl>
                                            <p:attrNameLst>
                                              <p:attrName>style.visibility</p:attrName>
                                            </p:attrNameLst>
                                          </p:cBhvr>
                                          <p:to>
                                            <p:strVal val="visible"/>
                                          </p:to>
                                        </p:set>
                                        <p:animEffect transition="in" filter="barn(outVertical)">
                                          <p:cBhvr>
                                            <p:cTn id="1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200"/>
                                      </p:stCondLst>
                                      <p:childTnLst>
                                        <p:set>
                                          <p:cBhvr>
                                            <p:cTn id="10" dur="1" fill="hold">
                                              <p:stCondLst>
                                                <p:cond delay="0"/>
                                              </p:stCondLst>
                                            </p:cTn>
                                            <p:tgtEl>
                                              <p:spTgt spid="96"/>
                                            </p:tgtEl>
                                            <p:attrNameLst>
                                              <p:attrName>style.visibility</p:attrName>
                                            </p:attrNameLst>
                                          </p:cBhvr>
                                          <p:to>
                                            <p:strVal val="visible"/>
                                          </p:to>
                                        </p:set>
                                        <p:animEffect transition="in" filter="barn(outVertical)">
                                          <p:cBhvr>
                                            <p:cTn id="1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09AD-6BE5-45FA-9E70-0BCAD44AABA2}"/>
              </a:ext>
            </a:extLst>
          </p:cNvPr>
          <p:cNvSpPr>
            <a:spLocks noGrp="1"/>
          </p:cNvSpPr>
          <p:nvPr>
            <p:ph type="title"/>
          </p:nvPr>
        </p:nvSpPr>
        <p:spPr/>
        <p:txBody>
          <a:bodyPr/>
          <a:lstStyle/>
          <a:p>
            <a:pPr defTabSz="914016"/>
            <a:r>
              <a:rPr lang="en-US" spc="-150" dirty="0"/>
              <a:t>Azure Machine Learning Services</a:t>
            </a:r>
          </a:p>
        </p:txBody>
      </p:sp>
      <p:sp>
        <p:nvSpPr>
          <p:cNvPr id="11" name="Rectangle 10">
            <a:extLst>
              <a:ext uri="{FF2B5EF4-FFF2-40B4-BE49-F238E27FC236}">
                <a16:creationId xmlns:a16="http://schemas.microsoft.com/office/drawing/2014/main" id="{D88CF9A1-0ACF-4E45-B06C-2AB62194FDC8}"/>
              </a:ext>
            </a:extLst>
          </p:cNvPr>
          <p:cNvSpPr/>
          <p:nvPr/>
        </p:nvSpPr>
        <p:spPr>
          <a:xfrm>
            <a:off x="3124235" y="2211781"/>
            <a:ext cx="3408324" cy="246221"/>
          </a:xfrm>
          <a:prstGeom prst="rect">
            <a:avLst/>
          </a:prstGeom>
        </p:spPr>
        <p:txBody>
          <a:bodyPr wrap="square" lIns="0" tIns="0" rIns="0" bIns="0">
            <a:spAutoFit/>
          </a:bodyPr>
          <a:lstStyle/>
          <a:p>
            <a:pPr defTabSz="914049">
              <a:spcAft>
                <a:spcPts val="2400"/>
              </a:spcAft>
            </a:pPr>
            <a:r>
              <a:rPr lang="en-US" sz="1600" b="1" kern="0" dirty="0">
                <a:solidFill>
                  <a:srgbClr val="0078D7"/>
                </a:solidFill>
                <a:latin typeface="Segoe UI Semibold" charset="0"/>
                <a:cs typeface="Segoe UI Semibold" charset="0"/>
              </a:rPr>
              <a:t>Boost your data science productivity</a:t>
            </a:r>
          </a:p>
        </p:txBody>
      </p:sp>
      <p:sp>
        <p:nvSpPr>
          <p:cNvPr id="12" name="Rectangle 11">
            <a:extLst>
              <a:ext uri="{FF2B5EF4-FFF2-40B4-BE49-F238E27FC236}">
                <a16:creationId xmlns:a16="http://schemas.microsoft.com/office/drawing/2014/main" id="{54C3F0E5-8EFB-4AD7-8D7F-2A838942A046}"/>
              </a:ext>
            </a:extLst>
          </p:cNvPr>
          <p:cNvSpPr/>
          <p:nvPr/>
        </p:nvSpPr>
        <p:spPr>
          <a:xfrm>
            <a:off x="3124235" y="3752885"/>
            <a:ext cx="3588954" cy="246221"/>
          </a:xfrm>
          <a:prstGeom prst="rect">
            <a:avLst/>
          </a:prstGeom>
        </p:spPr>
        <p:txBody>
          <a:bodyPr wrap="square" lIns="0" tIns="0" rIns="0" bIns="0">
            <a:spAutoFit/>
          </a:bodyPr>
          <a:lstStyle/>
          <a:p>
            <a:pPr defTabSz="914049">
              <a:spcAft>
                <a:spcPts val="2400"/>
              </a:spcAft>
            </a:pPr>
            <a:r>
              <a:rPr lang="en-US" sz="1600" b="1" kern="0" dirty="0">
                <a:solidFill>
                  <a:srgbClr val="0078D7"/>
                </a:solidFill>
                <a:latin typeface="Segoe UI Semibold" charset="0"/>
                <a:cs typeface="Segoe UI Semibold" charset="0"/>
              </a:rPr>
              <a:t>Increase your rate of experimentation</a:t>
            </a:r>
          </a:p>
        </p:txBody>
      </p:sp>
      <p:sp>
        <p:nvSpPr>
          <p:cNvPr id="13" name="Rectangle 12">
            <a:extLst>
              <a:ext uri="{FF2B5EF4-FFF2-40B4-BE49-F238E27FC236}">
                <a16:creationId xmlns:a16="http://schemas.microsoft.com/office/drawing/2014/main" id="{98D83CD9-B7FC-4CE5-9248-FD1F384CF6E8}"/>
              </a:ext>
            </a:extLst>
          </p:cNvPr>
          <p:cNvSpPr/>
          <p:nvPr/>
        </p:nvSpPr>
        <p:spPr>
          <a:xfrm>
            <a:off x="3124235" y="5170878"/>
            <a:ext cx="3588954" cy="492443"/>
          </a:xfrm>
          <a:prstGeom prst="rect">
            <a:avLst/>
          </a:prstGeom>
        </p:spPr>
        <p:txBody>
          <a:bodyPr wrap="square" lIns="0" tIns="0" rIns="0" bIns="0">
            <a:spAutoFit/>
          </a:bodyPr>
          <a:lstStyle/>
          <a:p>
            <a:pPr defTabSz="914049">
              <a:spcAft>
                <a:spcPts val="2400"/>
              </a:spcAft>
            </a:pPr>
            <a:r>
              <a:rPr lang="en-US" sz="1600" b="1" kern="0" dirty="0">
                <a:solidFill>
                  <a:srgbClr val="0078D7"/>
                </a:solidFill>
                <a:latin typeface="Segoe UI Semibold" charset="0"/>
                <a:cs typeface="Segoe UI Semibold" charset="0"/>
              </a:rPr>
              <a:t>Deploy and manage your</a:t>
            </a:r>
            <a:br>
              <a:rPr lang="en-US" sz="1600" b="1" kern="0" dirty="0">
                <a:solidFill>
                  <a:srgbClr val="0078D7"/>
                </a:solidFill>
                <a:latin typeface="Segoe UI Semibold" charset="0"/>
                <a:cs typeface="Segoe UI Semibold" charset="0"/>
              </a:rPr>
            </a:br>
            <a:r>
              <a:rPr lang="en-US" sz="1600" b="1" kern="0" dirty="0">
                <a:solidFill>
                  <a:srgbClr val="0078D7"/>
                </a:solidFill>
                <a:latin typeface="Segoe UI Semibold" charset="0"/>
                <a:cs typeface="Segoe UI Semibold" charset="0"/>
              </a:rPr>
              <a:t>models everywhere</a:t>
            </a:r>
          </a:p>
        </p:txBody>
      </p:sp>
      <p:sp>
        <p:nvSpPr>
          <p:cNvPr id="104" name="Oval 103">
            <a:extLst>
              <a:ext uri="{FF2B5EF4-FFF2-40B4-BE49-F238E27FC236}">
                <a16:creationId xmlns:a16="http://schemas.microsoft.com/office/drawing/2014/main" id="{132BDB20-C202-4F02-A9D4-2118A1F4E3AD}"/>
              </a:ext>
            </a:extLst>
          </p:cNvPr>
          <p:cNvSpPr/>
          <p:nvPr/>
        </p:nvSpPr>
        <p:spPr bwMode="auto">
          <a:xfrm>
            <a:off x="6826028" y="1925310"/>
            <a:ext cx="748300" cy="748300"/>
          </a:xfrm>
          <a:prstGeom prst="ellipse">
            <a:avLst/>
          </a:prstGeom>
          <a:solidFill>
            <a:schemeClr val="bg1"/>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Arc 104">
            <a:extLst>
              <a:ext uri="{FF2B5EF4-FFF2-40B4-BE49-F238E27FC236}">
                <a16:creationId xmlns:a16="http://schemas.microsoft.com/office/drawing/2014/main" id="{2174FB03-703A-41F3-B932-BFF12A1D8D2B}"/>
              </a:ext>
            </a:extLst>
          </p:cNvPr>
          <p:cNvSpPr/>
          <p:nvPr/>
        </p:nvSpPr>
        <p:spPr bwMode="auto">
          <a:xfrm flipV="1">
            <a:off x="6760399" y="1859681"/>
            <a:ext cx="879558" cy="879558"/>
          </a:xfrm>
          <a:prstGeom prst="arc">
            <a:avLst/>
          </a:prstGeom>
          <a:noFill/>
          <a:ln w="1905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8E9B11E9-F5B7-46F7-AD97-3A3CF87AA4A5}"/>
              </a:ext>
            </a:extLst>
          </p:cNvPr>
          <p:cNvCxnSpPr>
            <a:cxnSpLocks/>
            <a:stCxn id="105" idx="2"/>
          </p:cNvCxnSpPr>
          <p:nvPr/>
        </p:nvCxnSpPr>
        <p:spPr>
          <a:xfrm>
            <a:off x="7639957" y="2299460"/>
            <a:ext cx="3144449" cy="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87AD9B-81CD-4777-88BC-F44649275C19}"/>
              </a:ext>
            </a:extLst>
          </p:cNvPr>
          <p:cNvCxnSpPr>
            <a:cxnSpLocks/>
            <a:stCxn id="105" idx="0"/>
          </p:cNvCxnSpPr>
          <p:nvPr/>
        </p:nvCxnSpPr>
        <p:spPr>
          <a:xfrm>
            <a:off x="7200178" y="2739239"/>
            <a:ext cx="0" cy="313693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885E410-DC7E-403B-A656-94613B7616E2}"/>
              </a:ext>
            </a:extLst>
          </p:cNvPr>
          <p:cNvSpPr/>
          <p:nvPr/>
        </p:nvSpPr>
        <p:spPr bwMode="auto">
          <a:xfrm>
            <a:off x="7662492" y="2066487"/>
            <a:ext cx="2814119"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Built with your needs in mind</a:t>
            </a:r>
          </a:p>
        </p:txBody>
      </p:sp>
      <p:grpSp>
        <p:nvGrpSpPr>
          <p:cNvPr id="14" name="Group 13">
            <a:extLst>
              <a:ext uri="{FF2B5EF4-FFF2-40B4-BE49-F238E27FC236}">
                <a16:creationId xmlns:a16="http://schemas.microsoft.com/office/drawing/2014/main" id="{2DDF383D-7089-4103-A72E-060775EF6A81}"/>
              </a:ext>
            </a:extLst>
          </p:cNvPr>
          <p:cNvGrpSpPr/>
          <p:nvPr/>
        </p:nvGrpSpPr>
        <p:grpSpPr>
          <a:xfrm>
            <a:off x="7151769" y="2862288"/>
            <a:ext cx="4583030" cy="221599"/>
            <a:chOff x="7151769" y="2942945"/>
            <a:chExt cx="4583030" cy="221599"/>
          </a:xfrm>
        </p:grpSpPr>
        <p:sp>
          <p:nvSpPr>
            <p:cNvPr id="100" name="Rectangle 99">
              <a:extLst>
                <a:ext uri="{FF2B5EF4-FFF2-40B4-BE49-F238E27FC236}">
                  <a16:creationId xmlns:a16="http://schemas.microsoft.com/office/drawing/2014/main" id="{3B9AD2B3-C520-4E08-AB4C-2FFEE05B8706}"/>
                </a:ext>
              </a:extLst>
            </p:cNvPr>
            <p:cNvSpPr/>
            <p:nvPr/>
          </p:nvSpPr>
          <p:spPr bwMode="auto">
            <a:xfrm>
              <a:off x="7438108" y="2942945"/>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GPU-enabled virtual machines</a:t>
              </a:r>
            </a:p>
          </p:txBody>
        </p:sp>
        <p:sp>
          <p:nvSpPr>
            <p:cNvPr id="109" name="Oval 108">
              <a:extLst>
                <a:ext uri="{FF2B5EF4-FFF2-40B4-BE49-F238E27FC236}">
                  <a16:creationId xmlns:a16="http://schemas.microsoft.com/office/drawing/2014/main" id="{C1866CB6-6ED3-4206-BF5F-4EF0843A8E56}"/>
                </a:ext>
              </a:extLst>
            </p:cNvPr>
            <p:cNvSpPr/>
            <p:nvPr/>
          </p:nvSpPr>
          <p:spPr bwMode="auto">
            <a:xfrm>
              <a:off x="7151769" y="3005335"/>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C2685508-D6FD-4BED-914B-FD62C7583B0B}"/>
              </a:ext>
            </a:extLst>
          </p:cNvPr>
          <p:cNvGrpSpPr/>
          <p:nvPr/>
        </p:nvGrpSpPr>
        <p:grpSpPr>
          <a:xfrm>
            <a:off x="7151769" y="3370423"/>
            <a:ext cx="4583030" cy="221599"/>
            <a:chOff x="7151769" y="3505226"/>
            <a:chExt cx="4583030" cy="221599"/>
          </a:xfrm>
        </p:grpSpPr>
        <p:sp>
          <p:nvSpPr>
            <p:cNvPr id="101" name="Rectangle 100">
              <a:extLst>
                <a:ext uri="{FF2B5EF4-FFF2-40B4-BE49-F238E27FC236}">
                  <a16:creationId xmlns:a16="http://schemas.microsoft.com/office/drawing/2014/main" id="{E6BC52FB-0566-411B-9E0A-C6986F3139B4}"/>
                </a:ext>
              </a:extLst>
            </p:cNvPr>
            <p:cNvSpPr/>
            <p:nvPr/>
          </p:nvSpPr>
          <p:spPr bwMode="auto">
            <a:xfrm>
              <a:off x="7438108" y="3505226"/>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Low latency predictions at scale</a:t>
              </a:r>
            </a:p>
          </p:txBody>
        </p:sp>
        <p:sp>
          <p:nvSpPr>
            <p:cNvPr id="110" name="Oval 109">
              <a:extLst>
                <a:ext uri="{FF2B5EF4-FFF2-40B4-BE49-F238E27FC236}">
                  <a16:creationId xmlns:a16="http://schemas.microsoft.com/office/drawing/2014/main" id="{45FB452C-EDC0-4F26-80C2-9EF2D4E49BA6}"/>
                </a:ext>
              </a:extLst>
            </p:cNvPr>
            <p:cNvSpPr/>
            <p:nvPr/>
          </p:nvSpPr>
          <p:spPr bwMode="auto">
            <a:xfrm>
              <a:off x="7151769" y="3567616"/>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a:extLst>
              <a:ext uri="{FF2B5EF4-FFF2-40B4-BE49-F238E27FC236}">
                <a16:creationId xmlns:a16="http://schemas.microsoft.com/office/drawing/2014/main" id="{5919D4D8-D9C7-451B-AC8F-2A76AB4A6EB0}"/>
              </a:ext>
            </a:extLst>
          </p:cNvPr>
          <p:cNvGrpSpPr/>
          <p:nvPr/>
        </p:nvGrpSpPr>
        <p:grpSpPr>
          <a:xfrm>
            <a:off x="7151769" y="3878558"/>
            <a:ext cx="4583030" cy="221599"/>
            <a:chOff x="7151769" y="4067507"/>
            <a:chExt cx="4583030" cy="221599"/>
          </a:xfrm>
        </p:grpSpPr>
        <p:sp>
          <p:nvSpPr>
            <p:cNvPr id="111" name="Oval 110">
              <a:extLst>
                <a:ext uri="{FF2B5EF4-FFF2-40B4-BE49-F238E27FC236}">
                  <a16:creationId xmlns:a16="http://schemas.microsoft.com/office/drawing/2014/main" id="{73721510-1896-46A1-96B0-7C85D78FC80C}"/>
                </a:ext>
              </a:extLst>
            </p:cNvPr>
            <p:cNvSpPr/>
            <p:nvPr/>
          </p:nvSpPr>
          <p:spPr bwMode="auto">
            <a:xfrm>
              <a:off x="7151769" y="4129897"/>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098989D0-4151-46B2-87D3-A14595CF90C5}"/>
                </a:ext>
              </a:extLst>
            </p:cNvPr>
            <p:cNvSpPr/>
            <p:nvPr/>
          </p:nvSpPr>
          <p:spPr bwMode="auto">
            <a:xfrm>
              <a:off x="7438108" y="4067507"/>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Integration with popular Python IDEs</a:t>
              </a:r>
            </a:p>
          </p:txBody>
        </p:sp>
      </p:grpSp>
      <p:grpSp>
        <p:nvGrpSpPr>
          <p:cNvPr id="8" name="Group 7">
            <a:extLst>
              <a:ext uri="{FF2B5EF4-FFF2-40B4-BE49-F238E27FC236}">
                <a16:creationId xmlns:a16="http://schemas.microsoft.com/office/drawing/2014/main" id="{68F0A262-74A7-472D-9F77-C93942399D97}"/>
              </a:ext>
            </a:extLst>
          </p:cNvPr>
          <p:cNvGrpSpPr/>
          <p:nvPr/>
        </p:nvGrpSpPr>
        <p:grpSpPr>
          <a:xfrm>
            <a:off x="7151769" y="4386693"/>
            <a:ext cx="4583030" cy="221599"/>
            <a:chOff x="7151769" y="4629788"/>
            <a:chExt cx="4583030" cy="221599"/>
          </a:xfrm>
        </p:grpSpPr>
        <p:sp>
          <p:nvSpPr>
            <p:cNvPr id="129" name="Oval 128">
              <a:extLst>
                <a:ext uri="{FF2B5EF4-FFF2-40B4-BE49-F238E27FC236}">
                  <a16:creationId xmlns:a16="http://schemas.microsoft.com/office/drawing/2014/main" id="{9EDF74D9-F261-4D40-873C-12214DDD7205}"/>
                </a:ext>
              </a:extLst>
            </p:cNvPr>
            <p:cNvSpPr/>
            <p:nvPr/>
          </p:nvSpPr>
          <p:spPr bwMode="auto">
            <a:xfrm>
              <a:off x="7151769" y="469217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5" name="Rectangle 134">
              <a:extLst>
                <a:ext uri="{FF2B5EF4-FFF2-40B4-BE49-F238E27FC236}">
                  <a16:creationId xmlns:a16="http://schemas.microsoft.com/office/drawing/2014/main" id="{AE1991C8-2A3B-4965-8B55-A7410749ED72}"/>
                </a:ext>
              </a:extLst>
            </p:cNvPr>
            <p:cNvSpPr/>
            <p:nvPr/>
          </p:nvSpPr>
          <p:spPr bwMode="auto">
            <a:xfrm>
              <a:off x="7438108" y="4629788"/>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Role-based access controls</a:t>
              </a:r>
            </a:p>
          </p:txBody>
        </p:sp>
      </p:grpSp>
      <p:grpSp>
        <p:nvGrpSpPr>
          <p:cNvPr id="6" name="Group 5">
            <a:extLst>
              <a:ext uri="{FF2B5EF4-FFF2-40B4-BE49-F238E27FC236}">
                <a16:creationId xmlns:a16="http://schemas.microsoft.com/office/drawing/2014/main" id="{99AA4AF8-3E9E-4C57-96D4-76243B87C596}"/>
              </a:ext>
            </a:extLst>
          </p:cNvPr>
          <p:cNvGrpSpPr/>
          <p:nvPr/>
        </p:nvGrpSpPr>
        <p:grpSpPr>
          <a:xfrm>
            <a:off x="7151769" y="4894828"/>
            <a:ext cx="4583030" cy="221599"/>
            <a:chOff x="7151769" y="5192069"/>
            <a:chExt cx="4583030" cy="221599"/>
          </a:xfrm>
        </p:grpSpPr>
        <p:sp>
          <p:nvSpPr>
            <p:cNvPr id="130" name="Oval 129">
              <a:extLst>
                <a:ext uri="{FF2B5EF4-FFF2-40B4-BE49-F238E27FC236}">
                  <a16:creationId xmlns:a16="http://schemas.microsoft.com/office/drawing/2014/main" id="{1C368C97-24FA-4B27-B3A0-273E79F2575E}"/>
                </a:ext>
              </a:extLst>
            </p:cNvPr>
            <p:cNvSpPr/>
            <p:nvPr/>
          </p:nvSpPr>
          <p:spPr bwMode="auto">
            <a:xfrm>
              <a:off x="7151769" y="5254459"/>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6" name="Rectangle 135">
              <a:extLst>
                <a:ext uri="{FF2B5EF4-FFF2-40B4-BE49-F238E27FC236}">
                  <a16:creationId xmlns:a16="http://schemas.microsoft.com/office/drawing/2014/main" id="{D3118C7E-9890-4D31-A286-CF0DB993382F}"/>
                </a:ext>
              </a:extLst>
            </p:cNvPr>
            <p:cNvSpPr/>
            <p:nvPr/>
          </p:nvSpPr>
          <p:spPr bwMode="auto">
            <a:xfrm>
              <a:off x="7438108" y="5192069"/>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Model versioning</a:t>
              </a:r>
            </a:p>
          </p:txBody>
        </p:sp>
      </p:grpSp>
      <p:grpSp>
        <p:nvGrpSpPr>
          <p:cNvPr id="4" name="Group 3">
            <a:extLst>
              <a:ext uri="{FF2B5EF4-FFF2-40B4-BE49-F238E27FC236}">
                <a16:creationId xmlns:a16="http://schemas.microsoft.com/office/drawing/2014/main" id="{D621BD26-F4A7-49B7-A75F-4297377F27D3}"/>
              </a:ext>
            </a:extLst>
          </p:cNvPr>
          <p:cNvGrpSpPr/>
          <p:nvPr/>
        </p:nvGrpSpPr>
        <p:grpSpPr>
          <a:xfrm>
            <a:off x="7151769" y="5402965"/>
            <a:ext cx="4583030" cy="221599"/>
            <a:chOff x="7151769" y="5754350"/>
            <a:chExt cx="4583030" cy="221599"/>
          </a:xfrm>
        </p:grpSpPr>
        <p:sp>
          <p:nvSpPr>
            <p:cNvPr id="131" name="Oval 130">
              <a:extLst>
                <a:ext uri="{FF2B5EF4-FFF2-40B4-BE49-F238E27FC236}">
                  <a16:creationId xmlns:a16="http://schemas.microsoft.com/office/drawing/2014/main" id="{CE077823-6247-4857-A2BD-8DBAE03AB89E}"/>
                </a:ext>
              </a:extLst>
            </p:cNvPr>
            <p:cNvSpPr/>
            <p:nvPr/>
          </p:nvSpPr>
          <p:spPr bwMode="auto">
            <a:xfrm>
              <a:off x="7151769" y="5816740"/>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DCE43057-CD55-4FBF-8E5E-EFD7EF03BD4D}"/>
                </a:ext>
              </a:extLst>
            </p:cNvPr>
            <p:cNvSpPr/>
            <p:nvPr/>
          </p:nvSpPr>
          <p:spPr bwMode="auto">
            <a:xfrm>
              <a:off x="7438108" y="5754350"/>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Automated model retraining</a:t>
              </a:r>
            </a:p>
          </p:txBody>
        </p:sp>
      </p:grpSp>
      <p:sp>
        <p:nvSpPr>
          <p:cNvPr id="138" name="Freeform 96" title="Icon of a gear with a wrench">
            <a:extLst>
              <a:ext uri="{FF2B5EF4-FFF2-40B4-BE49-F238E27FC236}">
                <a16:creationId xmlns:a16="http://schemas.microsoft.com/office/drawing/2014/main" id="{8B98717F-F834-4139-A1B6-20837FEB5C5B}"/>
              </a:ext>
            </a:extLst>
          </p:cNvPr>
          <p:cNvSpPr>
            <a:spLocks noChangeAspect="1" noEditPoints="1"/>
          </p:cNvSpPr>
          <p:nvPr/>
        </p:nvSpPr>
        <p:spPr bwMode="auto">
          <a:xfrm>
            <a:off x="6987276" y="2103429"/>
            <a:ext cx="425804" cy="392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31" name="Straight Connector 30">
            <a:extLst>
              <a:ext uri="{FF2B5EF4-FFF2-40B4-BE49-F238E27FC236}">
                <a16:creationId xmlns:a16="http://schemas.microsoft.com/office/drawing/2014/main" id="{E6AA3606-949B-4AC4-922A-B52E6C26EC2D}"/>
              </a:ext>
            </a:extLst>
          </p:cNvPr>
          <p:cNvCxnSpPr/>
          <p:nvPr/>
        </p:nvCxnSpPr>
        <p:spPr>
          <a:xfrm>
            <a:off x="2844745" y="2033380"/>
            <a:ext cx="0" cy="603023"/>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8DEAE4F-9D4B-4EEE-8144-4C026D9BF91C}"/>
              </a:ext>
            </a:extLst>
          </p:cNvPr>
          <p:cNvCxnSpPr/>
          <p:nvPr/>
        </p:nvCxnSpPr>
        <p:spPr>
          <a:xfrm>
            <a:off x="2844745" y="5115588"/>
            <a:ext cx="0" cy="603023"/>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C0AEF2B-C342-44AC-9A7F-9A125AF2DB3E}"/>
              </a:ext>
            </a:extLst>
          </p:cNvPr>
          <p:cNvCxnSpPr/>
          <p:nvPr/>
        </p:nvCxnSpPr>
        <p:spPr>
          <a:xfrm>
            <a:off x="2844745" y="3574484"/>
            <a:ext cx="0" cy="603023"/>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19CAC52-6D06-4653-8D27-33860E16AD49}"/>
              </a:ext>
            </a:extLst>
          </p:cNvPr>
          <p:cNvSpPr txBox="1"/>
          <p:nvPr/>
        </p:nvSpPr>
        <p:spPr>
          <a:xfrm>
            <a:off x="4169071" y="6393319"/>
            <a:ext cx="3853857" cy="614435"/>
          </a:xfrm>
          <a:prstGeom prst="rect">
            <a:avLst/>
          </a:prstGeom>
          <a:noFill/>
        </p:spPr>
        <p:txBody>
          <a:bodyPr wrap="square" lIns="358570" tIns="179285" rIns="89592" bIns="146201" rtlCol="0">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Seamlessly integrated with the Azure Portfolio</a:t>
            </a:r>
          </a:p>
        </p:txBody>
      </p:sp>
      <p:cxnSp>
        <p:nvCxnSpPr>
          <p:cNvPr id="96" name="Straight Connector 95">
            <a:extLst>
              <a:ext uri="{FF2B5EF4-FFF2-40B4-BE49-F238E27FC236}">
                <a16:creationId xmlns:a16="http://schemas.microsoft.com/office/drawing/2014/main" id="{33AFBAC2-B708-472A-B297-B92C17C47E12}"/>
              </a:ext>
            </a:extLst>
          </p:cNvPr>
          <p:cNvCxnSpPr>
            <a:cxnSpLocks/>
          </p:cNvCxnSpPr>
          <p:nvPr/>
        </p:nvCxnSpPr>
        <p:spPr>
          <a:xfrm flipH="1">
            <a:off x="1232027" y="6358612"/>
            <a:ext cx="9727945" cy="0"/>
          </a:xfrm>
          <a:prstGeom prst="line">
            <a:avLst/>
          </a:prstGeom>
          <a:ln w="19050">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F615ECE7-CD8F-4CE8-8016-E982D69313A6}"/>
              </a:ext>
            </a:extLst>
          </p:cNvPr>
          <p:cNvPicPr>
            <a:picLocks noChangeAspect="1"/>
          </p:cNvPicPr>
          <p:nvPr/>
        </p:nvPicPr>
        <p:blipFill>
          <a:blip r:embed="rId3"/>
          <a:stretch>
            <a:fillRect/>
          </a:stretch>
        </p:blipFill>
        <p:spPr>
          <a:xfrm>
            <a:off x="10959972" y="361686"/>
            <a:ext cx="774827" cy="903958"/>
          </a:xfrm>
          <a:prstGeom prst="rect">
            <a:avLst/>
          </a:prstGeom>
        </p:spPr>
      </p:pic>
      <p:sp>
        <p:nvSpPr>
          <p:cNvPr id="152" name="Rectangle 151">
            <a:extLst>
              <a:ext uri="{FF2B5EF4-FFF2-40B4-BE49-F238E27FC236}">
                <a16:creationId xmlns:a16="http://schemas.microsoft.com/office/drawing/2014/main" id="{D95D2C99-D80D-4E27-941A-9BFD30CCEF5C}"/>
              </a:ext>
            </a:extLst>
          </p:cNvPr>
          <p:cNvSpPr/>
          <p:nvPr/>
        </p:nvSpPr>
        <p:spPr bwMode="auto">
          <a:xfrm>
            <a:off x="289336" y="904558"/>
            <a:ext cx="10334767" cy="372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0" rIns="0" bIns="0" numCol="1" spcCol="0" rtlCol="0" fromWordArt="0" anchor="ctr" anchorCtr="0" forceAA="0" compatLnSpc="1">
            <a:prstTxWarp prst="textNoShape">
              <a:avLst/>
            </a:prstTxWarp>
            <a:spAutoFit/>
          </a:bodyPr>
          <a:lstStyle/>
          <a:p>
            <a:pPr marL="0" lvl="1" defTabSz="914192">
              <a:spcAft>
                <a:spcPts val="600"/>
              </a:spcAft>
              <a:buSzPct val="90000"/>
            </a:pPr>
            <a:r>
              <a:rPr lang="en-IN" sz="2400" dirty="0">
                <a:solidFill>
                  <a:schemeClr val="tx1"/>
                </a:solidFill>
                <a:latin typeface="+mj-lt"/>
                <a:cs typeface="Segoe UI" panose="020B0502040204020203" pitchFamily="34" charset="0"/>
              </a:rPr>
              <a:t>Bring AI to everyone with an end-to-end, scalable, trusted platform</a:t>
            </a:r>
          </a:p>
        </p:txBody>
      </p:sp>
      <p:grpSp>
        <p:nvGrpSpPr>
          <p:cNvPr id="153" name="Group 19">
            <a:extLst>
              <a:ext uri="{FF2B5EF4-FFF2-40B4-BE49-F238E27FC236}">
                <a16:creationId xmlns:a16="http://schemas.microsoft.com/office/drawing/2014/main" id="{9742FFD7-44F1-4572-9959-C37BE11D4F52}"/>
              </a:ext>
            </a:extLst>
          </p:cNvPr>
          <p:cNvGrpSpPr>
            <a:grpSpLocks noChangeAspect="1"/>
          </p:cNvGrpSpPr>
          <p:nvPr/>
        </p:nvGrpSpPr>
        <p:grpSpPr bwMode="auto">
          <a:xfrm>
            <a:off x="1747574" y="2033738"/>
            <a:ext cx="522999" cy="576035"/>
            <a:chOff x="5501" y="2996"/>
            <a:chExt cx="355" cy="391"/>
          </a:xfrm>
          <a:solidFill>
            <a:schemeClr val="tx1"/>
          </a:solidFill>
        </p:grpSpPr>
        <p:sp>
          <p:nvSpPr>
            <p:cNvPr id="154" name="Freeform 20">
              <a:extLst>
                <a:ext uri="{FF2B5EF4-FFF2-40B4-BE49-F238E27FC236}">
                  <a16:creationId xmlns:a16="http://schemas.microsoft.com/office/drawing/2014/main" id="{D98ADEE9-49F0-47C5-95BF-B4CB9688AB39}"/>
                </a:ext>
              </a:extLst>
            </p:cNvPr>
            <p:cNvSpPr>
              <a:spLocks noEditPoints="1"/>
            </p:cNvSpPr>
            <p:nvPr/>
          </p:nvSpPr>
          <p:spPr bwMode="auto">
            <a:xfrm>
              <a:off x="5501" y="2996"/>
              <a:ext cx="355"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3" y="108"/>
                    <a:pt x="0" y="84"/>
                    <a:pt x="0" y="54"/>
                  </a:cubicBezTo>
                  <a:cubicBezTo>
                    <a:pt x="0" y="24"/>
                    <a:pt x="53" y="0"/>
                    <a:pt x="120" y="0"/>
                  </a:cubicBezTo>
                  <a:cubicBezTo>
                    <a:pt x="187" y="0"/>
                    <a:pt x="240" y="24"/>
                    <a:pt x="240" y="54"/>
                  </a:cubicBezTo>
                  <a:cubicBezTo>
                    <a:pt x="240" y="84"/>
                    <a:pt x="187" y="108"/>
                    <a:pt x="120" y="108"/>
                  </a:cubicBezTo>
                  <a:close/>
                  <a:moveTo>
                    <a:pt x="120" y="12"/>
                  </a:moveTo>
                  <a:cubicBezTo>
                    <a:pt x="56" y="12"/>
                    <a:pt x="12" y="34"/>
                    <a:pt x="12" y="54"/>
                  </a:cubicBezTo>
                  <a:cubicBezTo>
                    <a:pt x="12" y="74"/>
                    <a:pt x="56" y="96"/>
                    <a:pt x="120" y="96"/>
                  </a:cubicBezTo>
                  <a:cubicBezTo>
                    <a:pt x="184" y="96"/>
                    <a:pt x="228" y="74"/>
                    <a:pt x="228" y="54"/>
                  </a:cubicBezTo>
                  <a:cubicBezTo>
                    <a:pt x="228" y="34"/>
                    <a:pt x="184"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5" name="Freeform 21">
              <a:extLst>
                <a:ext uri="{FF2B5EF4-FFF2-40B4-BE49-F238E27FC236}">
                  <a16:creationId xmlns:a16="http://schemas.microsoft.com/office/drawing/2014/main" id="{899DC48D-14FC-4FAE-879F-BD2E7AA73F54}"/>
                </a:ext>
              </a:extLst>
            </p:cNvPr>
            <p:cNvSpPr>
              <a:spLocks/>
            </p:cNvSpPr>
            <p:nvPr/>
          </p:nvSpPr>
          <p:spPr bwMode="auto">
            <a:xfrm>
              <a:off x="5501" y="3138"/>
              <a:ext cx="213" cy="89"/>
            </a:xfrm>
            <a:custGeom>
              <a:avLst/>
              <a:gdLst>
                <a:gd name="T0" fmla="*/ 120 w 144"/>
                <a:gd name="T1" fmla="*/ 60 h 60"/>
                <a:gd name="T2" fmla="*/ 0 w 144"/>
                <a:gd name="T3" fmla="*/ 6 h 60"/>
                <a:gd name="T4" fmla="*/ 6 w 144"/>
                <a:gd name="T5" fmla="*/ 0 h 60"/>
                <a:gd name="T6" fmla="*/ 12 w 144"/>
                <a:gd name="T7" fmla="*/ 6 h 60"/>
                <a:gd name="T8" fmla="*/ 120 w 144"/>
                <a:gd name="T9" fmla="*/ 48 h 60"/>
                <a:gd name="T10" fmla="*/ 138 w 144"/>
                <a:gd name="T11" fmla="*/ 47 h 60"/>
                <a:gd name="T12" fmla="*/ 144 w 144"/>
                <a:gd name="T13" fmla="*/ 53 h 60"/>
                <a:gd name="T14" fmla="*/ 138 w 144"/>
                <a:gd name="T15" fmla="*/ 59 h 60"/>
                <a:gd name="T16" fmla="*/ 120 w 144"/>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20" y="60"/>
                  </a:moveTo>
                  <a:cubicBezTo>
                    <a:pt x="53" y="60"/>
                    <a:pt x="0" y="36"/>
                    <a:pt x="0" y="6"/>
                  </a:cubicBezTo>
                  <a:cubicBezTo>
                    <a:pt x="0" y="3"/>
                    <a:pt x="3" y="0"/>
                    <a:pt x="6" y="0"/>
                  </a:cubicBezTo>
                  <a:cubicBezTo>
                    <a:pt x="9" y="0"/>
                    <a:pt x="12" y="3"/>
                    <a:pt x="12" y="6"/>
                  </a:cubicBezTo>
                  <a:cubicBezTo>
                    <a:pt x="12" y="26"/>
                    <a:pt x="56" y="48"/>
                    <a:pt x="120" y="48"/>
                  </a:cubicBezTo>
                  <a:cubicBezTo>
                    <a:pt x="126" y="48"/>
                    <a:pt x="132" y="48"/>
                    <a:pt x="138" y="47"/>
                  </a:cubicBezTo>
                  <a:cubicBezTo>
                    <a:pt x="141" y="47"/>
                    <a:pt x="144" y="50"/>
                    <a:pt x="144" y="53"/>
                  </a:cubicBezTo>
                  <a:cubicBezTo>
                    <a:pt x="144" y="56"/>
                    <a:pt x="142" y="59"/>
                    <a:pt x="138" y="59"/>
                  </a:cubicBezTo>
                  <a:cubicBezTo>
                    <a:pt x="132" y="60"/>
                    <a:pt x="126"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6" name="Freeform 22">
              <a:extLst>
                <a:ext uri="{FF2B5EF4-FFF2-40B4-BE49-F238E27FC236}">
                  <a16:creationId xmlns:a16="http://schemas.microsoft.com/office/drawing/2014/main" id="{4A057447-17A6-4B42-8C16-9B8B5CD9774D}"/>
                </a:ext>
              </a:extLst>
            </p:cNvPr>
            <p:cNvSpPr>
              <a:spLocks/>
            </p:cNvSpPr>
            <p:nvPr/>
          </p:nvSpPr>
          <p:spPr bwMode="auto">
            <a:xfrm>
              <a:off x="5501" y="3218"/>
              <a:ext cx="186" cy="89"/>
            </a:xfrm>
            <a:custGeom>
              <a:avLst/>
              <a:gdLst>
                <a:gd name="T0" fmla="*/ 120 w 126"/>
                <a:gd name="T1" fmla="*/ 60 h 60"/>
                <a:gd name="T2" fmla="*/ 0 w 126"/>
                <a:gd name="T3" fmla="*/ 6 h 60"/>
                <a:gd name="T4" fmla="*/ 6 w 126"/>
                <a:gd name="T5" fmla="*/ 0 h 60"/>
                <a:gd name="T6" fmla="*/ 12 w 126"/>
                <a:gd name="T7" fmla="*/ 6 h 60"/>
                <a:gd name="T8" fmla="*/ 120 w 126"/>
                <a:gd name="T9" fmla="*/ 48 h 60"/>
                <a:gd name="T10" fmla="*/ 126 w 126"/>
                <a:gd name="T11" fmla="*/ 54 h 60"/>
                <a:gd name="T12" fmla="*/ 120 w 126"/>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6" h="60">
                  <a:moveTo>
                    <a:pt x="120" y="60"/>
                  </a:moveTo>
                  <a:cubicBezTo>
                    <a:pt x="53" y="60"/>
                    <a:pt x="0" y="36"/>
                    <a:pt x="0" y="6"/>
                  </a:cubicBezTo>
                  <a:cubicBezTo>
                    <a:pt x="0" y="3"/>
                    <a:pt x="3" y="0"/>
                    <a:pt x="6" y="0"/>
                  </a:cubicBezTo>
                  <a:cubicBezTo>
                    <a:pt x="9" y="0"/>
                    <a:pt x="12" y="3"/>
                    <a:pt x="12" y="6"/>
                  </a:cubicBezTo>
                  <a:cubicBezTo>
                    <a:pt x="12" y="26"/>
                    <a:pt x="56" y="48"/>
                    <a:pt x="120" y="48"/>
                  </a:cubicBezTo>
                  <a:cubicBezTo>
                    <a:pt x="123" y="48"/>
                    <a:pt x="126" y="51"/>
                    <a:pt x="126" y="54"/>
                  </a:cubicBezTo>
                  <a:cubicBezTo>
                    <a:pt x="126" y="57"/>
                    <a:pt x="123"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7" name="Freeform 23">
              <a:extLst>
                <a:ext uri="{FF2B5EF4-FFF2-40B4-BE49-F238E27FC236}">
                  <a16:creationId xmlns:a16="http://schemas.microsoft.com/office/drawing/2014/main" id="{15AC6CC7-4E07-40B9-AEC8-A2202DF55AD7}"/>
                </a:ext>
              </a:extLst>
            </p:cNvPr>
            <p:cNvSpPr>
              <a:spLocks/>
            </p:cNvSpPr>
            <p:nvPr/>
          </p:nvSpPr>
          <p:spPr bwMode="auto">
            <a:xfrm>
              <a:off x="5501" y="3067"/>
              <a:ext cx="186" cy="320"/>
            </a:xfrm>
            <a:custGeom>
              <a:avLst/>
              <a:gdLst>
                <a:gd name="T0" fmla="*/ 120 w 126"/>
                <a:gd name="T1" fmla="*/ 216 h 216"/>
                <a:gd name="T2" fmla="*/ 0 w 126"/>
                <a:gd name="T3" fmla="*/ 162 h 216"/>
                <a:gd name="T4" fmla="*/ 0 w 126"/>
                <a:gd name="T5" fmla="*/ 6 h 216"/>
                <a:gd name="T6" fmla="*/ 6 w 126"/>
                <a:gd name="T7" fmla="*/ 0 h 216"/>
                <a:gd name="T8" fmla="*/ 12 w 126"/>
                <a:gd name="T9" fmla="*/ 6 h 216"/>
                <a:gd name="T10" fmla="*/ 12 w 126"/>
                <a:gd name="T11" fmla="*/ 162 h 216"/>
                <a:gd name="T12" fmla="*/ 120 w 126"/>
                <a:gd name="T13" fmla="*/ 204 h 216"/>
                <a:gd name="T14" fmla="*/ 126 w 126"/>
                <a:gd name="T15" fmla="*/ 210 h 216"/>
                <a:gd name="T16" fmla="*/ 120 w 126"/>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16">
                  <a:moveTo>
                    <a:pt x="120" y="216"/>
                  </a:moveTo>
                  <a:cubicBezTo>
                    <a:pt x="53" y="216"/>
                    <a:pt x="0" y="192"/>
                    <a:pt x="0" y="162"/>
                  </a:cubicBezTo>
                  <a:cubicBezTo>
                    <a:pt x="0" y="6"/>
                    <a:pt x="0" y="6"/>
                    <a:pt x="0" y="6"/>
                  </a:cubicBezTo>
                  <a:cubicBezTo>
                    <a:pt x="0" y="3"/>
                    <a:pt x="3" y="0"/>
                    <a:pt x="6" y="0"/>
                  </a:cubicBezTo>
                  <a:cubicBezTo>
                    <a:pt x="9" y="0"/>
                    <a:pt x="12" y="3"/>
                    <a:pt x="12" y="6"/>
                  </a:cubicBezTo>
                  <a:cubicBezTo>
                    <a:pt x="12" y="162"/>
                    <a:pt x="12" y="162"/>
                    <a:pt x="12" y="162"/>
                  </a:cubicBezTo>
                  <a:cubicBezTo>
                    <a:pt x="12" y="182"/>
                    <a:pt x="56" y="204"/>
                    <a:pt x="120" y="204"/>
                  </a:cubicBezTo>
                  <a:cubicBezTo>
                    <a:pt x="123" y="204"/>
                    <a:pt x="126" y="207"/>
                    <a:pt x="126" y="210"/>
                  </a:cubicBezTo>
                  <a:cubicBezTo>
                    <a:pt x="126" y="213"/>
                    <a:pt x="123"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8" name="Freeform 24">
              <a:extLst>
                <a:ext uri="{FF2B5EF4-FFF2-40B4-BE49-F238E27FC236}">
                  <a16:creationId xmlns:a16="http://schemas.microsoft.com/office/drawing/2014/main" id="{EAD25058-4F70-40DE-815A-CB8EC74F123D}"/>
                </a:ext>
              </a:extLst>
            </p:cNvPr>
            <p:cNvSpPr>
              <a:spLocks/>
            </p:cNvSpPr>
            <p:nvPr/>
          </p:nvSpPr>
          <p:spPr bwMode="auto">
            <a:xfrm>
              <a:off x="5838" y="3067"/>
              <a:ext cx="18" cy="116"/>
            </a:xfrm>
            <a:custGeom>
              <a:avLst/>
              <a:gdLst>
                <a:gd name="T0" fmla="*/ 6 w 12"/>
                <a:gd name="T1" fmla="*/ 78 h 78"/>
                <a:gd name="T2" fmla="*/ 0 w 12"/>
                <a:gd name="T3" fmla="*/ 72 h 78"/>
                <a:gd name="T4" fmla="*/ 0 w 12"/>
                <a:gd name="T5" fmla="*/ 6 h 78"/>
                <a:gd name="T6" fmla="*/ 6 w 12"/>
                <a:gd name="T7" fmla="*/ 0 h 78"/>
                <a:gd name="T8" fmla="*/ 12 w 12"/>
                <a:gd name="T9" fmla="*/ 6 h 78"/>
                <a:gd name="T10" fmla="*/ 12 w 12"/>
                <a:gd name="T11" fmla="*/ 72 h 78"/>
                <a:gd name="T12" fmla="*/ 6 w 12"/>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2" h="78">
                  <a:moveTo>
                    <a:pt x="6" y="78"/>
                  </a:moveTo>
                  <a:cubicBezTo>
                    <a:pt x="3" y="78"/>
                    <a:pt x="0" y="75"/>
                    <a:pt x="0" y="72"/>
                  </a:cubicBezTo>
                  <a:cubicBezTo>
                    <a:pt x="0" y="6"/>
                    <a:pt x="0" y="6"/>
                    <a:pt x="0" y="6"/>
                  </a:cubicBezTo>
                  <a:cubicBezTo>
                    <a:pt x="0" y="3"/>
                    <a:pt x="3" y="0"/>
                    <a:pt x="6" y="0"/>
                  </a:cubicBezTo>
                  <a:cubicBezTo>
                    <a:pt x="9" y="0"/>
                    <a:pt x="12" y="3"/>
                    <a:pt x="12" y="6"/>
                  </a:cubicBezTo>
                  <a:cubicBezTo>
                    <a:pt x="12" y="72"/>
                    <a:pt x="12" y="72"/>
                    <a:pt x="12" y="72"/>
                  </a:cubicBezTo>
                  <a:cubicBezTo>
                    <a:pt x="12" y="75"/>
                    <a:pt x="9"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grpSp>
        <p:nvGrpSpPr>
          <p:cNvPr id="161" name="Group 160">
            <a:extLst>
              <a:ext uri="{FF2B5EF4-FFF2-40B4-BE49-F238E27FC236}">
                <a16:creationId xmlns:a16="http://schemas.microsoft.com/office/drawing/2014/main" id="{28CE031F-205D-4A9E-A592-5EC5902E246D}"/>
              </a:ext>
            </a:extLst>
          </p:cNvPr>
          <p:cNvGrpSpPr/>
          <p:nvPr/>
        </p:nvGrpSpPr>
        <p:grpSpPr>
          <a:xfrm>
            <a:off x="2068680" y="2345275"/>
            <a:ext cx="301987" cy="338361"/>
            <a:chOff x="8388351" y="-2647950"/>
            <a:chExt cx="566738" cy="635000"/>
          </a:xfrm>
          <a:solidFill>
            <a:schemeClr val="tx1"/>
          </a:solidFill>
        </p:grpSpPr>
        <p:sp>
          <p:nvSpPr>
            <p:cNvPr id="162" name="Freeform 14">
              <a:extLst>
                <a:ext uri="{FF2B5EF4-FFF2-40B4-BE49-F238E27FC236}">
                  <a16:creationId xmlns:a16="http://schemas.microsoft.com/office/drawing/2014/main" id="{8FF7EF55-C68D-4372-AADC-905F6038C1E8}"/>
                </a:ext>
              </a:extLst>
            </p:cNvPr>
            <p:cNvSpPr>
              <a:spLocks noEditPoints="1"/>
            </p:cNvSpPr>
            <p:nvPr/>
          </p:nvSpPr>
          <p:spPr bwMode="auto">
            <a:xfrm>
              <a:off x="8388351" y="-2647950"/>
              <a:ext cx="566738" cy="635000"/>
            </a:xfrm>
            <a:custGeom>
              <a:avLst/>
              <a:gdLst>
                <a:gd name="T0" fmla="*/ 79 w 86"/>
                <a:gd name="T1" fmla="*/ 41 h 96"/>
                <a:gd name="T2" fmla="*/ 59 w 86"/>
                <a:gd name="T3" fmla="*/ 18 h 96"/>
                <a:gd name="T4" fmla="*/ 27 w 86"/>
                <a:gd name="T5" fmla="*/ 18 h 96"/>
                <a:gd name="T6" fmla="*/ 7 w 86"/>
                <a:gd name="T7" fmla="*/ 41 h 96"/>
                <a:gd name="T8" fmla="*/ 7 w 86"/>
                <a:gd name="T9" fmla="*/ 55 h 96"/>
                <a:gd name="T10" fmla="*/ 15 w 86"/>
                <a:gd name="T11" fmla="*/ 80 h 96"/>
                <a:gd name="T12" fmla="*/ 43 w 86"/>
                <a:gd name="T13" fmla="*/ 96 h 96"/>
                <a:gd name="T14" fmla="*/ 71 w 86"/>
                <a:gd name="T15" fmla="*/ 80 h 96"/>
                <a:gd name="T16" fmla="*/ 79 w 86"/>
                <a:gd name="T17" fmla="*/ 55 h 96"/>
                <a:gd name="T18" fmla="*/ 71 w 86"/>
                <a:gd name="T19" fmla="*/ 20 h 96"/>
                <a:gd name="T20" fmla="*/ 75 w 86"/>
                <a:gd name="T21" fmla="*/ 39 h 96"/>
                <a:gd name="T22" fmla="*/ 63 w 86"/>
                <a:gd name="T23" fmla="*/ 38 h 96"/>
                <a:gd name="T24" fmla="*/ 71 w 86"/>
                <a:gd name="T25" fmla="*/ 20 h 96"/>
                <a:gd name="T26" fmla="*/ 43 w 86"/>
                <a:gd name="T27" fmla="*/ 67 h 96"/>
                <a:gd name="T28" fmla="*/ 27 w 86"/>
                <a:gd name="T29" fmla="*/ 56 h 96"/>
                <a:gd name="T30" fmla="*/ 27 w 86"/>
                <a:gd name="T31" fmla="*/ 40 h 96"/>
                <a:gd name="T32" fmla="*/ 43 w 86"/>
                <a:gd name="T33" fmla="*/ 29 h 96"/>
                <a:gd name="T34" fmla="*/ 59 w 86"/>
                <a:gd name="T35" fmla="*/ 40 h 96"/>
                <a:gd name="T36" fmla="*/ 59 w 86"/>
                <a:gd name="T37" fmla="*/ 56 h 96"/>
                <a:gd name="T38" fmla="*/ 58 w 86"/>
                <a:gd name="T39" fmla="*/ 62 h 96"/>
                <a:gd name="T40" fmla="*/ 47 w 86"/>
                <a:gd name="T41" fmla="*/ 69 h 96"/>
                <a:gd name="T42" fmla="*/ 58 w 86"/>
                <a:gd name="T43" fmla="*/ 62 h 96"/>
                <a:gd name="T44" fmla="*/ 30 w 86"/>
                <a:gd name="T45" fmla="*/ 73 h 96"/>
                <a:gd name="T46" fmla="*/ 32 w 86"/>
                <a:gd name="T47" fmla="*/ 64 h 96"/>
                <a:gd name="T48" fmla="*/ 23 w 86"/>
                <a:gd name="T49" fmla="*/ 53 h 96"/>
                <a:gd name="T50" fmla="*/ 23 w 86"/>
                <a:gd name="T51" fmla="*/ 43 h 96"/>
                <a:gd name="T52" fmla="*/ 23 w 86"/>
                <a:gd name="T53" fmla="*/ 53 h 96"/>
                <a:gd name="T54" fmla="*/ 30 w 86"/>
                <a:gd name="T55" fmla="*/ 23 h 96"/>
                <a:gd name="T56" fmla="*/ 32 w 86"/>
                <a:gd name="T57" fmla="*/ 32 h 96"/>
                <a:gd name="T58" fmla="*/ 47 w 86"/>
                <a:gd name="T59" fmla="*/ 27 h 96"/>
                <a:gd name="T60" fmla="*/ 58 w 86"/>
                <a:gd name="T61" fmla="*/ 34 h 96"/>
                <a:gd name="T62" fmla="*/ 47 w 86"/>
                <a:gd name="T63" fmla="*/ 27 h 96"/>
                <a:gd name="T64" fmla="*/ 68 w 86"/>
                <a:gd name="T65" fmla="*/ 48 h 96"/>
                <a:gd name="T66" fmla="*/ 63 w 86"/>
                <a:gd name="T67" fmla="*/ 48 h 96"/>
                <a:gd name="T68" fmla="*/ 43 w 86"/>
                <a:gd name="T69" fmla="*/ 4 h 96"/>
                <a:gd name="T70" fmla="*/ 43 w 86"/>
                <a:gd name="T71" fmla="*/ 25 h 96"/>
                <a:gd name="T72" fmla="*/ 43 w 86"/>
                <a:gd name="T73" fmla="*/ 4 h 96"/>
                <a:gd name="T74" fmla="*/ 7 w 86"/>
                <a:gd name="T75" fmla="*/ 23 h 96"/>
                <a:gd name="T76" fmla="*/ 23 w 86"/>
                <a:gd name="T77" fmla="*/ 38 h 96"/>
                <a:gd name="T78" fmla="*/ 11 w 86"/>
                <a:gd name="T79" fmla="*/ 39 h 96"/>
                <a:gd name="T80" fmla="*/ 11 w 86"/>
                <a:gd name="T81" fmla="*/ 57 h 96"/>
                <a:gd name="T82" fmla="*/ 23 w 86"/>
                <a:gd name="T83" fmla="*/ 58 h 96"/>
                <a:gd name="T84" fmla="*/ 7 w 86"/>
                <a:gd name="T85" fmla="*/ 73 h 96"/>
                <a:gd name="T86" fmla="*/ 31 w 86"/>
                <a:gd name="T87" fmla="*/ 77 h 96"/>
                <a:gd name="T88" fmla="*/ 55 w 86"/>
                <a:gd name="T89" fmla="*/ 77 h 96"/>
                <a:gd name="T90" fmla="*/ 79 w 86"/>
                <a:gd name="T91" fmla="*/ 73 h 96"/>
                <a:gd name="T92" fmla="*/ 63 w 86"/>
                <a:gd name="T93" fmla="*/ 58 h 96"/>
                <a:gd name="T94" fmla="*/ 75 w 86"/>
                <a:gd name="T95"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96">
                  <a:moveTo>
                    <a:pt x="73" y="48"/>
                  </a:moveTo>
                  <a:cubicBezTo>
                    <a:pt x="75" y="46"/>
                    <a:pt x="77" y="43"/>
                    <a:pt x="79" y="41"/>
                  </a:cubicBezTo>
                  <a:cubicBezTo>
                    <a:pt x="84" y="33"/>
                    <a:pt x="86" y="25"/>
                    <a:pt x="83" y="21"/>
                  </a:cubicBezTo>
                  <a:cubicBezTo>
                    <a:pt x="79" y="15"/>
                    <a:pt x="70" y="15"/>
                    <a:pt x="59" y="18"/>
                  </a:cubicBezTo>
                  <a:cubicBezTo>
                    <a:pt x="55" y="7"/>
                    <a:pt x="49" y="0"/>
                    <a:pt x="43" y="0"/>
                  </a:cubicBezTo>
                  <a:cubicBezTo>
                    <a:pt x="37" y="0"/>
                    <a:pt x="31" y="7"/>
                    <a:pt x="27" y="18"/>
                  </a:cubicBezTo>
                  <a:cubicBezTo>
                    <a:pt x="16" y="15"/>
                    <a:pt x="7" y="15"/>
                    <a:pt x="3" y="21"/>
                  </a:cubicBezTo>
                  <a:cubicBezTo>
                    <a:pt x="0" y="25"/>
                    <a:pt x="2" y="33"/>
                    <a:pt x="7" y="41"/>
                  </a:cubicBezTo>
                  <a:cubicBezTo>
                    <a:pt x="9" y="43"/>
                    <a:pt x="11" y="46"/>
                    <a:pt x="13" y="48"/>
                  </a:cubicBezTo>
                  <a:cubicBezTo>
                    <a:pt x="11" y="50"/>
                    <a:pt x="9" y="53"/>
                    <a:pt x="7" y="55"/>
                  </a:cubicBezTo>
                  <a:cubicBezTo>
                    <a:pt x="2" y="63"/>
                    <a:pt x="0" y="71"/>
                    <a:pt x="3" y="75"/>
                  </a:cubicBezTo>
                  <a:cubicBezTo>
                    <a:pt x="6" y="78"/>
                    <a:pt x="10" y="80"/>
                    <a:pt x="15" y="80"/>
                  </a:cubicBezTo>
                  <a:cubicBezTo>
                    <a:pt x="19" y="80"/>
                    <a:pt x="23" y="79"/>
                    <a:pt x="27" y="78"/>
                  </a:cubicBezTo>
                  <a:cubicBezTo>
                    <a:pt x="31" y="89"/>
                    <a:pt x="37" y="96"/>
                    <a:pt x="43" y="96"/>
                  </a:cubicBezTo>
                  <a:cubicBezTo>
                    <a:pt x="49" y="96"/>
                    <a:pt x="55" y="89"/>
                    <a:pt x="59" y="78"/>
                  </a:cubicBezTo>
                  <a:cubicBezTo>
                    <a:pt x="63" y="79"/>
                    <a:pt x="67" y="80"/>
                    <a:pt x="71" y="80"/>
                  </a:cubicBezTo>
                  <a:cubicBezTo>
                    <a:pt x="76" y="80"/>
                    <a:pt x="80" y="78"/>
                    <a:pt x="83" y="75"/>
                  </a:cubicBezTo>
                  <a:cubicBezTo>
                    <a:pt x="86" y="71"/>
                    <a:pt x="84" y="63"/>
                    <a:pt x="79" y="55"/>
                  </a:cubicBezTo>
                  <a:cubicBezTo>
                    <a:pt x="77" y="53"/>
                    <a:pt x="75" y="50"/>
                    <a:pt x="73" y="48"/>
                  </a:cubicBezTo>
                  <a:close/>
                  <a:moveTo>
                    <a:pt x="71" y="20"/>
                  </a:moveTo>
                  <a:cubicBezTo>
                    <a:pt x="75" y="20"/>
                    <a:pt x="78" y="21"/>
                    <a:pt x="79" y="23"/>
                  </a:cubicBezTo>
                  <a:cubicBezTo>
                    <a:pt x="81" y="26"/>
                    <a:pt x="80" y="32"/>
                    <a:pt x="75" y="39"/>
                  </a:cubicBezTo>
                  <a:cubicBezTo>
                    <a:pt x="74" y="41"/>
                    <a:pt x="72" y="43"/>
                    <a:pt x="71" y="45"/>
                  </a:cubicBezTo>
                  <a:cubicBezTo>
                    <a:pt x="68" y="43"/>
                    <a:pt x="65" y="40"/>
                    <a:pt x="63" y="38"/>
                  </a:cubicBezTo>
                  <a:cubicBezTo>
                    <a:pt x="62" y="32"/>
                    <a:pt x="61" y="27"/>
                    <a:pt x="60" y="22"/>
                  </a:cubicBezTo>
                  <a:cubicBezTo>
                    <a:pt x="64" y="21"/>
                    <a:pt x="68" y="20"/>
                    <a:pt x="71" y="20"/>
                  </a:cubicBezTo>
                  <a:close/>
                  <a:moveTo>
                    <a:pt x="52" y="61"/>
                  </a:moveTo>
                  <a:cubicBezTo>
                    <a:pt x="49" y="63"/>
                    <a:pt x="46" y="65"/>
                    <a:pt x="43" y="67"/>
                  </a:cubicBezTo>
                  <a:cubicBezTo>
                    <a:pt x="40" y="65"/>
                    <a:pt x="37" y="63"/>
                    <a:pt x="34" y="61"/>
                  </a:cubicBezTo>
                  <a:cubicBezTo>
                    <a:pt x="32" y="60"/>
                    <a:pt x="29" y="58"/>
                    <a:pt x="27" y="56"/>
                  </a:cubicBezTo>
                  <a:cubicBezTo>
                    <a:pt x="27" y="54"/>
                    <a:pt x="27" y="51"/>
                    <a:pt x="27" y="48"/>
                  </a:cubicBezTo>
                  <a:cubicBezTo>
                    <a:pt x="27" y="45"/>
                    <a:pt x="27" y="42"/>
                    <a:pt x="27" y="40"/>
                  </a:cubicBezTo>
                  <a:cubicBezTo>
                    <a:pt x="29" y="38"/>
                    <a:pt x="32" y="36"/>
                    <a:pt x="34" y="35"/>
                  </a:cubicBezTo>
                  <a:cubicBezTo>
                    <a:pt x="37" y="33"/>
                    <a:pt x="40" y="31"/>
                    <a:pt x="43" y="29"/>
                  </a:cubicBezTo>
                  <a:cubicBezTo>
                    <a:pt x="46" y="31"/>
                    <a:pt x="49" y="33"/>
                    <a:pt x="52" y="35"/>
                  </a:cubicBezTo>
                  <a:cubicBezTo>
                    <a:pt x="54" y="36"/>
                    <a:pt x="57" y="38"/>
                    <a:pt x="59" y="40"/>
                  </a:cubicBezTo>
                  <a:cubicBezTo>
                    <a:pt x="59" y="42"/>
                    <a:pt x="59" y="45"/>
                    <a:pt x="59" y="48"/>
                  </a:cubicBezTo>
                  <a:cubicBezTo>
                    <a:pt x="59" y="51"/>
                    <a:pt x="59" y="54"/>
                    <a:pt x="59" y="56"/>
                  </a:cubicBezTo>
                  <a:cubicBezTo>
                    <a:pt x="57" y="58"/>
                    <a:pt x="54" y="60"/>
                    <a:pt x="52" y="61"/>
                  </a:cubicBezTo>
                  <a:close/>
                  <a:moveTo>
                    <a:pt x="58" y="62"/>
                  </a:moveTo>
                  <a:cubicBezTo>
                    <a:pt x="58" y="66"/>
                    <a:pt x="57" y="69"/>
                    <a:pt x="56" y="73"/>
                  </a:cubicBezTo>
                  <a:cubicBezTo>
                    <a:pt x="53" y="72"/>
                    <a:pt x="50" y="71"/>
                    <a:pt x="47" y="69"/>
                  </a:cubicBezTo>
                  <a:cubicBezTo>
                    <a:pt x="50" y="68"/>
                    <a:pt x="52" y="66"/>
                    <a:pt x="54" y="64"/>
                  </a:cubicBezTo>
                  <a:cubicBezTo>
                    <a:pt x="56" y="64"/>
                    <a:pt x="57" y="63"/>
                    <a:pt x="58" y="62"/>
                  </a:cubicBezTo>
                  <a:close/>
                  <a:moveTo>
                    <a:pt x="39" y="69"/>
                  </a:moveTo>
                  <a:cubicBezTo>
                    <a:pt x="36" y="71"/>
                    <a:pt x="33" y="72"/>
                    <a:pt x="30" y="73"/>
                  </a:cubicBezTo>
                  <a:cubicBezTo>
                    <a:pt x="29" y="69"/>
                    <a:pt x="28" y="66"/>
                    <a:pt x="28" y="62"/>
                  </a:cubicBezTo>
                  <a:cubicBezTo>
                    <a:pt x="29" y="63"/>
                    <a:pt x="30" y="64"/>
                    <a:pt x="32" y="64"/>
                  </a:cubicBezTo>
                  <a:cubicBezTo>
                    <a:pt x="34" y="66"/>
                    <a:pt x="36" y="68"/>
                    <a:pt x="39" y="69"/>
                  </a:cubicBezTo>
                  <a:close/>
                  <a:moveTo>
                    <a:pt x="23" y="53"/>
                  </a:moveTo>
                  <a:cubicBezTo>
                    <a:pt x="21" y="51"/>
                    <a:pt x="20" y="50"/>
                    <a:pt x="18" y="48"/>
                  </a:cubicBezTo>
                  <a:cubicBezTo>
                    <a:pt x="20" y="46"/>
                    <a:pt x="21" y="45"/>
                    <a:pt x="23" y="43"/>
                  </a:cubicBezTo>
                  <a:cubicBezTo>
                    <a:pt x="23" y="45"/>
                    <a:pt x="23" y="46"/>
                    <a:pt x="23" y="48"/>
                  </a:cubicBezTo>
                  <a:cubicBezTo>
                    <a:pt x="23" y="50"/>
                    <a:pt x="23" y="51"/>
                    <a:pt x="23" y="53"/>
                  </a:cubicBezTo>
                  <a:close/>
                  <a:moveTo>
                    <a:pt x="28" y="34"/>
                  </a:moveTo>
                  <a:cubicBezTo>
                    <a:pt x="28" y="30"/>
                    <a:pt x="29" y="27"/>
                    <a:pt x="30" y="23"/>
                  </a:cubicBezTo>
                  <a:cubicBezTo>
                    <a:pt x="33" y="24"/>
                    <a:pt x="36" y="25"/>
                    <a:pt x="39" y="27"/>
                  </a:cubicBezTo>
                  <a:cubicBezTo>
                    <a:pt x="36" y="28"/>
                    <a:pt x="34" y="30"/>
                    <a:pt x="32" y="32"/>
                  </a:cubicBezTo>
                  <a:cubicBezTo>
                    <a:pt x="30" y="32"/>
                    <a:pt x="29" y="33"/>
                    <a:pt x="28" y="34"/>
                  </a:cubicBezTo>
                  <a:close/>
                  <a:moveTo>
                    <a:pt x="47" y="27"/>
                  </a:moveTo>
                  <a:cubicBezTo>
                    <a:pt x="50" y="25"/>
                    <a:pt x="53" y="24"/>
                    <a:pt x="56" y="23"/>
                  </a:cubicBezTo>
                  <a:cubicBezTo>
                    <a:pt x="57" y="27"/>
                    <a:pt x="58" y="30"/>
                    <a:pt x="58" y="34"/>
                  </a:cubicBezTo>
                  <a:cubicBezTo>
                    <a:pt x="57" y="33"/>
                    <a:pt x="56" y="32"/>
                    <a:pt x="54" y="32"/>
                  </a:cubicBezTo>
                  <a:cubicBezTo>
                    <a:pt x="52" y="30"/>
                    <a:pt x="50" y="28"/>
                    <a:pt x="47" y="27"/>
                  </a:cubicBezTo>
                  <a:close/>
                  <a:moveTo>
                    <a:pt x="63" y="43"/>
                  </a:moveTo>
                  <a:cubicBezTo>
                    <a:pt x="65" y="45"/>
                    <a:pt x="66" y="46"/>
                    <a:pt x="68" y="48"/>
                  </a:cubicBezTo>
                  <a:cubicBezTo>
                    <a:pt x="66" y="50"/>
                    <a:pt x="65" y="51"/>
                    <a:pt x="63" y="53"/>
                  </a:cubicBezTo>
                  <a:cubicBezTo>
                    <a:pt x="63" y="51"/>
                    <a:pt x="63" y="50"/>
                    <a:pt x="63" y="48"/>
                  </a:cubicBezTo>
                  <a:cubicBezTo>
                    <a:pt x="63" y="46"/>
                    <a:pt x="63" y="45"/>
                    <a:pt x="63" y="43"/>
                  </a:cubicBezTo>
                  <a:close/>
                  <a:moveTo>
                    <a:pt x="43" y="4"/>
                  </a:moveTo>
                  <a:cubicBezTo>
                    <a:pt x="47" y="4"/>
                    <a:pt x="52" y="10"/>
                    <a:pt x="55" y="19"/>
                  </a:cubicBezTo>
                  <a:cubicBezTo>
                    <a:pt x="51" y="21"/>
                    <a:pt x="47" y="22"/>
                    <a:pt x="43" y="25"/>
                  </a:cubicBezTo>
                  <a:cubicBezTo>
                    <a:pt x="39" y="22"/>
                    <a:pt x="35" y="21"/>
                    <a:pt x="31" y="19"/>
                  </a:cubicBezTo>
                  <a:cubicBezTo>
                    <a:pt x="34" y="10"/>
                    <a:pt x="39" y="4"/>
                    <a:pt x="43" y="4"/>
                  </a:cubicBezTo>
                  <a:close/>
                  <a:moveTo>
                    <a:pt x="11" y="39"/>
                  </a:moveTo>
                  <a:cubicBezTo>
                    <a:pt x="6" y="32"/>
                    <a:pt x="5" y="26"/>
                    <a:pt x="7" y="23"/>
                  </a:cubicBezTo>
                  <a:cubicBezTo>
                    <a:pt x="9" y="20"/>
                    <a:pt x="16" y="19"/>
                    <a:pt x="26" y="22"/>
                  </a:cubicBezTo>
                  <a:cubicBezTo>
                    <a:pt x="25" y="27"/>
                    <a:pt x="24" y="32"/>
                    <a:pt x="23" y="38"/>
                  </a:cubicBezTo>
                  <a:cubicBezTo>
                    <a:pt x="21" y="40"/>
                    <a:pt x="18" y="43"/>
                    <a:pt x="15" y="45"/>
                  </a:cubicBezTo>
                  <a:cubicBezTo>
                    <a:pt x="14" y="43"/>
                    <a:pt x="12" y="41"/>
                    <a:pt x="11" y="39"/>
                  </a:cubicBezTo>
                  <a:close/>
                  <a:moveTo>
                    <a:pt x="7" y="73"/>
                  </a:moveTo>
                  <a:cubicBezTo>
                    <a:pt x="5" y="70"/>
                    <a:pt x="6" y="64"/>
                    <a:pt x="11" y="57"/>
                  </a:cubicBezTo>
                  <a:cubicBezTo>
                    <a:pt x="12" y="55"/>
                    <a:pt x="14" y="53"/>
                    <a:pt x="15" y="51"/>
                  </a:cubicBezTo>
                  <a:cubicBezTo>
                    <a:pt x="18" y="53"/>
                    <a:pt x="21" y="56"/>
                    <a:pt x="23" y="58"/>
                  </a:cubicBezTo>
                  <a:cubicBezTo>
                    <a:pt x="24" y="64"/>
                    <a:pt x="25" y="69"/>
                    <a:pt x="26" y="74"/>
                  </a:cubicBezTo>
                  <a:cubicBezTo>
                    <a:pt x="16" y="77"/>
                    <a:pt x="9" y="76"/>
                    <a:pt x="7" y="73"/>
                  </a:cubicBezTo>
                  <a:close/>
                  <a:moveTo>
                    <a:pt x="43" y="92"/>
                  </a:moveTo>
                  <a:cubicBezTo>
                    <a:pt x="39" y="92"/>
                    <a:pt x="34" y="86"/>
                    <a:pt x="31" y="77"/>
                  </a:cubicBezTo>
                  <a:cubicBezTo>
                    <a:pt x="35" y="75"/>
                    <a:pt x="39" y="74"/>
                    <a:pt x="43" y="71"/>
                  </a:cubicBezTo>
                  <a:cubicBezTo>
                    <a:pt x="47" y="74"/>
                    <a:pt x="51" y="75"/>
                    <a:pt x="55" y="77"/>
                  </a:cubicBezTo>
                  <a:cubicBezTo>
                    <a:pt x="52" y="86"/>
                    <a:pt x="47" y="92"/>
                    <a:pt x="43" y="92"/>
                  </a:cubicBezTo>
                  <a:close/>
                  <a:moveTo>
                    <a:pt x="79" y="73"/>
                  </a:moveTo>
                  <a:cubicBezTo>
                    <a:pt x="77" y="76"/>
                    <a:pt x="70" y="77"/>
                    <a:pt x="60" y="74"/>
                  </a:cubicBezTo>
                  <a:cubicBezTo>
                    <a:pt x="61" y="69"/>
                    <a:pt x="62" y="64"/>
                    <a:pt x="63" y="58"/>
                  </a:cubicBezTo>
                  <a:cubicBezTo>
                    <a:pt x="65" y="56"/>
                    <a:pt x="68" y="53"/>
                    <a:pt x="71" y="51"/>
                  </a:cubicBezTo>
                  <a:cubicBezTo>
                    <a:pt x="72" y="53"/>
                    <a:pt x="74" y="55"/>
                    <a:pt x="75" y="57"/>
                  </a:cubicBezTo>
                  <a:cubicBezTo>
                    <a:pt x="80" y="64"/>
                    <a:pt x="81" y="70"/>
                    <a:pt x="79" y="73"/>
                  </a:cubicBezTo>
                  <a:close/>
                </a:path>
              </a:pathLst>
            </a:custGeom>
            <a:grpFill/>
            <a:ln w="6350">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US" sz="900"/>
            </a:p>
          </p:txBody>
        </p:sp>
        <p:sp>
          <p:nvSpPr>
            <p:cNvPr id="163" name="Freeform 15">
              <a:extLst>
                <a:ext uri="{FF2B5EF4-FFF2-40B4-BE49-F238E27FC236}">
                  <a16:creationId xmlns:a16="http://schemas.microsoft.com/office/drawing/2014/main" id="{51526615-73DC-413D-A2AE-7FC1F29097C4}"/>
                </a:ext>
              </a:extLst>
            </p:cNvPr>
            <p:cNvSpPr>
              <a:spLocks noEditPoints="1"/>
            </p:cNvSpPr>
            <p:nvPr/>
          </p:nvSpPr>
          <p:spPr bwMode="auto">
            <a:xfrm>
              <a:off x="8605838" y="-2397125"/>
              <a:ext cx="131763" cy="1333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w="6350">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US" sz="900"/>
            </a:p>
          </p:txBody>
        </p:sp>
      </p:grpSp>
      <p:grpSp>
        <p:nvGrpSpPr>
          <p:cNvPr id="164" name="Group 103">
            <a:extLst>
              <a:ext uri="{FF2B5EF4-FFF2-40B4-BE49-F238E27FC236}">
                <a16:creationId xmlns:a16="http://schemas.microsoft.com/office/drawing/2014/main" id="{D6446F49-61B5-4014-AA1F-46F949F589E9}"/>
              </a:ext>
            </a:extLst>
          </p:cNvPr>
          <p:cNvGrpSpPr>
            <a:grpSpLocks noChangeAspect="1"/>
          </p:cNvGrpSpPr>
          <p:nvPr/>
        </p:nvGrpSpPr>
        <p:grpSpPr bwMode="auto">
          <a:xfrm>
            <a:off x="1739976" y="3513746"/>
            <a:ext cx="691724" cy="693351"/>
            <a:chOff x="349" y="2997"/>
            <a:chExt cx="425" cy="426"/>
          </a:xfrm>
          <a:solidFill>
            <a:schemeClr val="tx1"/>
          </a:solidFill>
        </p:grpSpPr>
        <p:sp>
          <p:nvSpPr>
            <p:cNvPr id="165" name="Freeform 104">
              <a:extLst>
                <a:ext uri="{FF2B5EF4-FFF2-40B4-BE49-F238E27FC236}">
                  <a16:creationId xmlns:a16="http://schemas.microsoft.com/office/drawing/2014/main" id="{4DD5641C-CE6A-4A73-A650-E43763DCAD7D}"/>
                </a:ext>
              </a:extLst>
            </p:cNvPr>
            <p:cNvSpPr>
              <a:spLocks/>
            </p:cNvSpPr>
            <p:nvPr/>
          </p:nvSpPr>
          <p:spPr bwMode="auto">
            <a:xfrm>
              <a:off x="429" y="3405"/>
              <a:ext cx="124"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2" y="12"/>
                    <a:pt x="0" y="10"/>
                    <a:pt x="0" y="6"/>
                  </a:cubicBezTo>
                  <a:cubicBezTo>
                    <a:pt x="0" y="3"/>
                    <a:pt x="2" y="0"/>
                    <a:pt x="6" y="0"/>
                  </a:cubicBezTo>
                  <a:cubicBezTo>
                    <a:pt x="78" y="0"/>
                    <a:pt x="78" y="0"/>
                    <a:pt x="78" y="0"/>
                  </a:cubicBezTo>
                  <a:cubicBezTo>
                    <a:pt x="81" y="0"/>
                    <a:pt x="84" y="3"/>
                    <a:pt x="84" y="6"/>
                  </a:cubicBezTo>
                  <a:cubicBezTo>
                    <a:pt x="84" y="10"/>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6" name="Freeform 105">
              <a:extLst>
                <a:ext uri="{FF2B5EF4-FFF2-40B4-BE49-F238E27FC236}">
                  <a16:creationId xmlns:a16="http://schemas.microsoft.com/office/drawing/2014/main" id="{7C5DFD06-9CA3-4CD9-8A9B-AC9BA23D96BA}"/>
                </a:ext>
              </a:extLst>
            </p:cNvPr>
            <p:cNvSpPr>
              <a:spLocks/>
            </p:cNvSpPr>
            <p:nvPr/>
          </p:nvSpPr>
          <p:spPr bwMode="auto">
            <a:xfrm>
              <a:off x="482" y="337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2" y="36"/>
                    <a:pt x="0" y="33"/>
                    <a:pt x="0" y="30"/>
                  </a:cubicBezTo>
                  <a:cubicBezTo>
                    <a:pt x="0" y="6"/>
                    <a:pt x="0" y="6"/>
                    <a:pt x="0" y="6"/>
                  </a:cubicBezTo>
                  <a:cubicBezTo>
                    <a:pt x="0" y="3"/>
                    <a:pt x="2"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7" name="Rectangle 106">
              <a:extLst>
                <a:ext uri="{FF2B5EF4-FFF2-40B4-BE49-F238E27FC236}">
                  <a16:creationId xmlns:a16="http://schemas.microsoft.com/office/drawing/2014/main" id="{467C1D88-4DFA-4EAC-AFFC-61C89007666D}"/>
                </a:ext>
              </a:extLst>
            </p:cNvPr>
            <p:cNvSpPr>
              <a:spLocks noChangeArrowheads="1"/>
            </p:cNvSpPr>
            <p:nvPr/>
          </p:nvSpPr>
          <p:spPr bwMode="auto">
            <a:xfrm>
              <a:off x="358" y="3334"/>
              <a:ext cx="26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8" name="Freeform 107">
              <a:extLst>
                <a:ext uri="{FF2B5EF4-FFF2-40B4-BE49-F238E27FC236}">
                  <a16:creationId xmlns:a16="http://schemas.microsoft.com/office/drawing/2014/main" id="{E96F6CCA-588B-43BE-B1C9-97156121A6AD}"/>
                </a:ext>
              </a:extLst>
            </p:cNvPr>
            <p:cNvSpPr>
              <a:spLocks/>
            </p:cNvSpPr>
            <p:nvPr/>
          </p:nvSpPr>
          <p:spPr bwMode="auto">
            <a:xfrm>
              <a:off x="491" y="3068"/>
              <a:ext cx="115" cy="124"/>
            </a:xfrm>
            <a:custGeom>
              <a:avLst/>
              <a:gdLst>
                <a:gd name="T0" fmla="*/ 6 w 78"/>
                <a:gd name="T1" fmla="*/ 84 h 84"/>
                <a:gd name="T2" fmla="*/ 0 w 78"/>
                <a:gd name="T3" fmla="*/ 78 h 84"/>
                <a:gd name="T4" fmla="*/ 0 w 78"/>
                <a:gd name="T5" fmla="*/ 51 h 84"/>
                <a:gd name="T6" fmla="*/ 51 w 78"/>
                <a:gd name="T7" fmla="*/ 0 h 84"/>
                <a:gd name="T8" fmla="*/ 72 w 78"/>
                <a:gd name="T9" fmla="*/ 0 h 84"/>
                <a:gd name="T10" fmla="*/ 78 w 78"/>
                <a:gd name="T11" fmla="*/ 6 h 84"/>
                <a:gd name="T12" fmla="*/ 72 w 78"/>
                <a:gd name="T13" fmla="*/ 12 h 84"/>
                <a:gd name="T14" fmla="*/ 51 w 78"/>
                <a:gd name="T15" fmla="*/ 12 h 84"/>
                <a:gd name="T16" fmla="*/ 12 w 78"/>
                <a:gd name="T17" fmla="*/ 51 h 84"/>
                <a:gd name="T18" fmla="*/ 12 w 78"/>
                <a:gd name="T19" fmla="*/ 78 h 84"/>
                <a:gd name="T20" fmla="*/ 6 w 78"/>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84">
                  <a:moveTo>
                    <a:pt x="6" y="84"/>
                  </a:moveTo>
                  <a:cubicBezTo>
                    <a:pt x="2" y="84"/>
                    <a:pt x="0" y="82"/>
                    <a:pt x="0" y="78"/>
                  </a:cubicBezTo>
                  <a:cubicBezTo>
                    <a:pt x="0" y="51"/>
                    <a:pt x="0" y="51"/>
                    <a:pt x="0" y="51"/>
                  </a:cubicBezTo>
                  <a:cubicBezTo>
                    <a:pt x="0" y="23"/>
                    <a:pt x="23" y="0"/>
                    <a:pt x="51" y="0"/>
                  </a:cubicBezTo>
                  <a:cubicBezTo>
                    <a:pt x="72" y="0"/>
                    <a:pt x="72" y="0"/>
                    <a:pt x="72" y="0"/>
                  </a:cubicBezTo>
                  <a:cubicBezTo>
                    <a:pt x="75" y="0"/>
                    <a:pt x="78" y="3"/>
                    <a:pt x="78" y="6"/>
                  </a:cubicBezTo>
                  <a:cubicBezTo>
                    <a:pt x="78" y="10"/>
                    <a:pt x="75" y="12"/>
                    <a:pt x="72" y="12"/>
                  </a:cubicBezTo>
                  <a:cubicBezTo>
                    <a:pt x="51" y="12"/>
                    <a:pt x="51" y="12"/>
                    <a:pt x="51" y="12"/>
                  </a:cubicBezTo>
                  <a:cubicBezTo>
                    <a:pt x="29" y="12"/>
                    <a:pt x="12" y="30"/>
                    <a:pt x="12" y="51"/>
                  </a:cubicBezTo>
                  <a:cubicBezTo>
                    <a:pt x="12" y="78"/>
                    <a:pt x="12" y="78"/>
                    <a:pt x="12" y="78"/>
                  </a:cubicBezTo>
                  <a:cubicBezTo>
                    <a:pt x="12" y="82"/>
                    <a:pt x="9" y="84"/>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9" name="Freeform 108">
              <a:extLst>
                <a:ext uri="{FF2B5EF4-FFF2-40B4-BE49-F238E27FC236}">
                  <a16:creationId xmlns:a16="http://schemas.microsoft.com/office/drawing/2014/main" id="{1C2D40C8-C40F-4D6C-BF9F-6528AE7B7CE0}"/>
                </a:ext>
              </a:extLst>
            </p:cNvPr>
            <p:cNvSpPr>
              <a:spLocks/>
            </p:cNvSpPr>
            <p:nvPr/>
          </p:nvSpPr>
          <p:spPr bwMode="auto">
            <a:xfrm>
              <a:off x="454" y="3139"/>
              <a:ext cx="90" cy="53"/>
            </a:xfrm>
            <a:custGeom>
              <a:avLst/>
              <a:gdLst>
                <a:gd name="T0" fmla="*/ 31 w 61"/>
                <a:gd name="T1" fmla="*/ 36 h 36"/>
                <a:gd name="T2" fmla="*/ 26 w 61"/>
                <a:gd name="T3" fmla="*/ 34 h 36"/>
                <a:gd name="T4" fmla="*/ 2 w 61"/>
                <a:gd name="T5" fmla="*/ 10 h 36"/>
                <a:gd name="T6" fmla="*/ 2 w 61"/>
                <a:gd name="T7" fmla="*/ 2 h 36"/>
                <a:gd name="T8" fmla="*/ 11 w 61"/>
                <a:gd name="T9" fmla="*/ 2 h 36"/>
                <a:gd name="T10" fmla="*/ 31 w 61"/>
                <a:gd name="T11" fmla="*/ 22 h 36"/>
                <a:gd name="T12" fmla="*/ 50 w 61"/>
                <a:gd name="T13" fmla="*/ 2 h 36"/>
                <a:gd name="T14" fmla="*/ 59 w 61"/>
                <a:gd name="T15" fmla="*/ 2 h 36"/>
                <a:gd name="T16" fmla="*/ 59 w 61"/>
                <a:gd name="T17" fmla="*/ 10 h 36"/>
                <a:gd name="T18" fmla="*/ 35 w 61"/>
                <a:gd name="T19" fmla="*/ 34 h 36"/>
                <a:gd name="T20" fmla="*/ 31 w 61"/>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6">
                  <a:moveTo>
                    <a:pt x="31" y="36"/>
                  </a:moveTo>
                  <a:cubicBezTo>
                    <a:pt x="29" y="36"/>
                    <a:pt x="28" y="36"/>
                    <a:pt x="26" y="34"/>
                  </a:cubicBezTo>
                  <a:cubicBezTo>
                    <a:pt x="2" y="10"/>
                    <a:pt x="2" y="10"/>
                    <a:pt x="2" y="10"/>
                  </a:cubicBezTo>
                  <a:cubicBezTo>
                    <a:pt x="0" y="8"/>
                    <a:pt x="0" y="4"/>
                    <a:pt x="2" y="2"/>
                  </a:cubicBezTo>
                  <a:cubicBezTo>
                    <a:pt x="5" y="0"/>
                    <a:pt x="9" y="0"/>
                    <a:pt x="11" y="2"/>
                  </a:cubicBezTo>
                  <a:cubicBezTo>
                    <a:pt x="31" y="22"/>
                    <a:pt x="31" y="22"/>
                    <a:pt x="31" y="22"/>
                  </a:cubicBezTo>
                  <a:cubicBezTo>
                    <a:pt x="50" y="2"/>
                    <a:pt x="50" y="2"/>
                    <a:pt x="50" y="2"/>
                  </a:cubicBezTo>
                  <a:cubicBezTo>
                    <a:pt x="53" y="0"/>
                    <a:pt x="57" y="0"/>
                    <a:pt x="59" y="2"/>
                  </a:cubicBezTo>
                  <a:cubicBezTo>
                    <a:pt x="61" y="4"/>
                    <a:pt x="61" y="8"/>
                    <a:pt x="59" y="10"/>
                  </a:cubicBezTo>
                  <a:cubicBezTo>
                    <a:pt x="35" y="34"/>
                    <a:pt x="35" y="34"/>
                    <a:pt x="35" y="34"/>
                  </a:cubicBezTo>
                  <a:cubicBezTo>
                    <a:pt x="34" y="36"/>
                    <a:pt x="32" y="36"/>
                    <a:pt x="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70" name="Freeform 109">
              <a:extLst>
                <a:ext uri="{FF2B5EF4-FFF2-40B4-BE49-F238E27FC236}">
                  <a16:creationId xmlns:a16="http://schemas.microsoft.com/office/drawing/2014/main" id="{E83FB428-160A-405D-925B-63798D722EC7}"/>
                </a:ext>
              </a:extLst>
            </p:cNvPr>
            <p:cNvSpPr>
              <a:spLocks/>
            </p:cNvSpPr>
            <p:nvPr/>
          </p:nvSpPr>
          <p:spPr bwMode="auto">
            <a:xfrm>
              <a:off x="349" y="3192"/>
              <a:ext cx="283" cy="196"/>
            </a:xfrm>
            <a:custGeom>
              <a:avLst/>
              <a:gdLst>
                <a:gd name="T0" fmla="*/ 168 w 192"/>
                <a:gd name="T1" fmla="*/ 132 h 132"/>
                <a:gd name="T2" fmla="*/ 24 w 192"/>
                <a:gd name="T3" fmla="*/ 132 h 132"/>
                <a:gd name="T4" fmla="*/ 0 w 192"/>
                <a:gd name="T5" fmla="*/ 108 h 132"/>
                <a:gd name="T6" fmla="*/ 0 w 192"/>
                <a:gd name="T7" fmla="*/ 24 h 132"/>
                <a:gd name="T8" fmla="*/ 24 w 192"/>
                <a:gd name="T9" fmla="*/ 0 h 132"/>
                <a:gd name="T10" fmla="*/ 42 w 192"/>
                <a:gd name="T11" fmla="*/ 0 h 132"/>
                <a:gd name="T12" fmla="*/ 48 w 192"/>
                <a:gd name="T13" fmla="*/ 6 h 132"/>
                <a:gd name="T14" fmla="*/ 42 w 192"/>
                <a:gd name="T15" fmla="*/ 12 h 132"/>
                <a:gd name="T16" fmla="*/ 24 w 192"/>
                <a:gd name="T17" fmla="*/ 12 h 132"/>
                <a:gd name="T18" fmla="*/ 12 w 192"/>
                <a:gd name="T19" fmla="*/ 24 h 132"/>
                <a:gd name="T20" fmla="*/ 12 w 192"/>
                <a:gd name="T21" fmla="*/ 108 h 132"/>
                <a:gd name="T22" fmla="*/ 24 w 192"/>
                <a:gd name="T23" fmla="*/ 120 h 132"/>
                <a:gd name="T24" fmla="*/ 168 w 192"/>
                <a:gd name="T25" fmla="*/ 120 h 132"/>
                <a:gd name="T26" fmla="*/ 180 w 192"/>
                <a:gd name="T27" fmla="*/ 108 h 132"/>
                <a:gd name="T28" fmla="*/ 180 w 192"/>
                <a:gd name="T29" fmla="*/ 24 h 132"/>
                <a:gd name="T30" fmla="*/ 168 w 192"/>
                <a:gd name="T31" fmla="*/ 12 h 132"/>
                <a:gd name="T32" fmla="*/ 150 w 192"/>
                <a:gd name="T33" fmla="*/ 12 h 132"/>
                <a:gd name="T34" fmla="*/ 144 w 192"/>
                <a:gd name="T35" fmla="*/ 6 h 132"/>
                <a:gd name="T36" fmla="*/ 150 w 192"/>
                <a:gd name="T37" fmla="*/ 0 h 132"/>
                <a:gd name="T38" fmla="*/ 168 w 192"/>
                <a:gd name="T39" fmla="*/ 0 h 132"/>
                <a:gd name="T40" fmla="*/ 192 w 192"/>
                <a:gd name="T41" fmla="*/ 24 h 132"/>
                <a:gd name="T42" fmla="*/ 192 w 192"/>
                <a:gd name="T43" fmla="*/ 108 h 132"/>
                <a:gd name="T44" fmla="*/ 168 w 192"/>
                <a:gd name="T4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2">
                  <a:moveTo>
                    <a:pt x="168" y="132"/>
                  </a:moveTo>
                  <a:cubicBezTo>
                    <a:pt x="24" y="132"/>
                    <a:pt x="24" y="132"/>
                    <a:pt x="24" y="132"/>
                  </a:cubicBezTo>
                  <a:cubicBezTo>
                    <a:pt x="10" y="132"/>
                    <a:pt x="0" y="121"/>
                    <a:pt x="0" y="108"/>
                  </a:cubicBezTo>
                  <a:cubicBezTo>
                    <a:pt x="0" y="24"/>
                    <a:pt x="0" y="24"/>
                    <a:pt x="0" y="24"/>
                  </a:cubicBezTo>
                  <a:cubicBezTo>
                    <a:pt x="0" y="11"/>
                    <a:pt x="10" y="0"/>
                    <a:pt x="24" y="0"/>
                  </a:cubicBezTo>
                  <a:cubicBezTo>
                    <a:pt x="42" y="0"/>
                    <a:pt x="42" y="0"/>
                    <a:pt x="42" y="0"/>
                  </a:cubicBezTo>
                  <a:cubicBezTo>
                    <a:pt x="45" y="0"/>
                    <a:pt x="48" y="3"/>
                    <a:pt x="48" y="6"/>
                  </a:cubicBezTo>
                  <a:cubicBezTo>
                    <a:pt x="48" y="10"/>
                    <a:pt x="45" y="12"/>
                    <a:pt x="42" y="12"/>
                  </a:cubicBezTo>
                  <a:cubicBezTo>
                    <a:pt x="24" y="12"/>
                    <a:pt x="24" y="12"/>
                    <a:pt x="24" y="12"/>
                  </a:cubicBezTo>
                  <a:cubicBezTo>
                    <a:pt x="17" y="12"/>
                    <a:pt x="12" y="18"/>
                    <a:pt x="12" y="24"/>
                  </a:cubicBezTo>
                  <a:cubicBezTo>
                    <a:pt x="12" y="108"/>
                    <a:pt x="12" y="108"/>
                    <a:pt x="12" y="108"/>
                  </a:cubicBezTo>
                  <a:cubicBezTo>
                    <a:pt x="12" y="115"/>
                    <a:pt x="17" y="120"/>
                    <a:pt x="24" y="120"/>
                  </a:cubicBezTo>
                  <a:cubicBezTo>
                    <a:pt x="168" y="120"/>
                    <a:pt x="168" y="120"/>
                    <a:pt x="168" y="120"/>
                  </a:cubicBezTo>
                  <a:cubicBezTo>
                    <a:pt x="174" y="120"/>
                    <a:pt x="180" y="115"/>
                    <a:pt x="180" y="108"/>
                  </a:cubicBezTo>
                  <a:cubicBezTo>
                    <a:pt x="180" y="24"/>
                    <a:pt x="180" y="24"/>
                    <a:pt x="180" y="24"/>
                  </a:cubicBezTo>
                  <a:cubicBezTo>
                    <a:pt x="180" y="18"/>
                    <a:pt x="174" y="12"/>
                    <a:pt x="168" y="12"/>
                  </a:cubicBezTo>
                  <a:cubicBezTo>
                    <a:pt x="150" y="12"/>
                    <a:pt x="150" y="12"/>
                    <a:pt x="150" y="12"/>
                  </a:cubicBezTo>
                  <a:cubicBezTo>
                    <a:pt x="146" y="12"/>
                    <a:pt x="144" y="10"/>
                    <a:pt x="144" y="6"/>
                  </a:cubicBezTo>
                  <a:cubicBezTo>
                    <a:pt x="144" y="3"/>
                    <a:pt x="146" y="0"/>
                    <a:pt x="150" y="0"/>
                  </a:cubicBezTo>
                  <a:cubicBezTo>
                    <a:pt x="168" y="0"/>
                    <a:pt x="168" y="0"/>
                    <a:pt x="168" y="0"/>
                  </a:cubicBezTo>
                  <a:cubicBezTo>
                    <a:pt x="181" y="0"/>
                    <a:pt x="192" y="11"/>
                    <a:pt x="192" y="24"/>
                  </a:cubicBezTo>
                  <a:cubicBezTo>
                    <a:pt x="192" y="108"/>
                    <a:pt x="192" y="108"/>
                    <a:pt x="192" y="108"/>
                  </a:cubicBezTo>
                  <a:cubicBezTo>
                    <a:pt x="192" y="121"/>
                    <a:pt x="181" y="132"/>
                    <a:pt x="168"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71" name="Freeform 110">
              <a:extLst>
                <a:ext uri="{FF2B5EF4-FFF2-40B4-BE49-F238E27FC236}">
                  <a16:creationId xmlns:a16="http://schemas.microsoft.com/office/drawing/2014/main" id="{9BB2CC14-57C9-4296-880F-5400405FF9C9}"/>
                </a:ext>
              </a:extLst>
            </p:cNvPr>
            <p:cNvSpPr>
              <a:spLocks/>
            </p:cNvSpPr>
            <p:nvPr/>
          </p:nvSpPr>
          <p:spPr bwMode="auto">
            <a:xfrm>
              <a:off x="560" y="3041"/>
              <a:ext cx="46" cy="71"/>
            </a:xfrm>
            <a:custGeom>
              <a:avLst/>
              <a:gdLst>
                <a:gd name="T0" fmla="*/ 7 w 31"/>
                <a:gd name="T1" fmla="*/ 48 h 48"/>
                <a:gd name="T2" fmla="*/ 2 w 31"/>
                <a:gd name="T3" fmla="*/ 46 h 48"/>
                <a:gd name="T4" fmla="*/ 2 w 31"/>
                <a:gd name="T5" fmla="*/ 38 h 48"/>
                <a:gd name="T6" fmla="*/ 16 w 31"/>
                <a:gd name="T7" fmla="*/ 24 h 48"/>
                <a:gd name="T8" fmla="*/ 2 w 31"/>
                <a:gd name="T9" fmla="*/ 10 h 48"/>
                <a:gd name="T10" fmla="*/ 2 w 31"/>
                <a:gd name="T11" fmla="*/ 2 h 48"/>
                <a:gd name="T12" fmla="*/ 11 w 31"/>
                <a:gd name="T13" fmla="*/ 2 h 48"/>
                <a:gd name="T14" fmla="*/ 29 w 31"/>
                <a:gd name="T15" fmla="*/ 20 h 48"/>
                <a:gd name="T16" fmla="*/ 29 w 31"/>
                <a:gd name="T17" fmla="*/ 28 h 48"/>
                <a:gd name="T18" fmla="*/ 11 w 31"/>
                <a:gd name="T19" fmla="*/ 46 h 48"/>
                <a:gd name="T20" fmla="*/ 7 w 31"/>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8">
                  <a:moveTo>
                    <a:pt x="7" y="48"/>
                  </a:moveTo>
                  <a:cubicBezTo>
                    <a:pt x="5" y="48"/>
                    <a:pt x="4" y="48"/>
                    <a:pt x="2" y="46"/>
                  </a:cubicBezTo>
                  <a:cubicBezTo>
                    <a:pt x="0" y="44"/>
                    <a:pt x="0" y="40"/>
                    <a:pt x="2" y="38"/>
                  </a:cubicBezTo>
                  <a:cubicBezTo>
                    <a:pt x="16" y="24"/>
                    <a:pt x="16" y="24"/>
                    <a:pt x="16" y="24"/>
                  </a:cubicBezTo>
                  <a:cubicBezTo>
                    <a:pt x="2" y="10"/>
                    <a:pt x="2" y="10"/>
                    <a:pt x="2" y="10"/>
                  </a:cubicBezTo>
                  <a:cubicBezTo>
                    <a:pt x="0" y="8"/>
                    <a:pt x="0" y="4"/>
                    <a:pt x="2" y="2"/>
                  </a:cubicBezTo>
                  <a:cubicBezTo>
                    <a:pt x="5" y="0"/>
                    <a:pt x="9" y="0"/>
                    <a:pt x="11" y="2"/>
                  </a:cubicBezTo>
                  <a:cubicBezTo>
                    <a:pt x="29" y="20"/>
                    <a:pt x="29" y="20"/>
                    <a:pt x="29" y="20"/>
                  </a:cubicBezTo>
                  <a:cubicBezTo>
                    <a:pt x="31" y="22"/>
                    <a:pt x="31" y="26"/>
                    <a:pt x="29" y="28"/>
                  </a:cubicBezTo>
                  <a:cubicBezTo>
                    <a:pt x="11" y="46"/>
                    <a:pt x="11" y="46"/>
                    <a:pt x="11" y="46"/>
                  </a:cubicBezTo>
                  <a:cubicBezTo>
                    <a:pt x="10" y="48"/>
                    <a:pt x="8" y="48"/>
                    <a:pt x="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72" name="Freeform 111">
              <a:extLst>
                <a:ext uri="{FF2B5EF4-FFF2-40B4-BE49-F238E27FC236}">
                  <a16:creationId xmlns:a16="http://schemas.microsoft.com/office/drawing/2014/main" id="{D158A477-B4B4-458C-8681-CC6E1D934171}"/>
                </a:ext>
              </a:extLst>
            </p:cNvPr>
            <p:cNvSpPr>
              <a:spLocks/>
            </p:cNvSpPr>
            <p:nvPr/>
          </p:nvSpPr>
          <p:spPr bwMode="auto">
            <a:xfrm>
              <a:off x="562" y="2997"/>
              <a:ext cx="212" cy="160"/>
            </a:xfrm>
            <a:custGeom>
              <a:avLst/>
              <a:gdLst>
                <a:gd name="T0" fmla="*/ 105 w 144"/>
                <a:gd name="T1" fmla="*/ 108 h 108"/>
                <a:gd name="T2" fmla="*/ 0 w 144"/>
                <a:gd name="T3" fmla="*/ 108 h 108"/>
                <a:gd name="T4" fmla="*/ 0 w 144"/>
                <a:gd name="T5" fmla="*/ 96 h 108"/>
                <a:gd name="T6" fmla="*/ 104 w 144"/>
                <a:gd name="T7" fmla="*/ 96 h 108"/>
                <a:gd name="T8" fmla="*/ 132 w 144"/>
                <a:gd name="T9" fmla="*/ 68 h 108"/>
                <a:gd name="T10" fmla="*/ 123 w 144"/>
                <a:gd name="T11" fmla="*/ 48 h 108"/>
                <a:gd name="T12" fmla="*/ 100 w 144"/>
                <a:gd name="T13" fmla="*/ 40 h 108"/>
                <a:gd name="T14" fmla="*/ 94 w 144"/>
                <a:gd name="T15" fmla="*/ 36 h 108"/>
                <a:gd name="T16" fmla="*/ 54 w 144"/>
                <a:gd name="T17" fmla="*/ 12 h 108"/>
                <a:gd name="T18" fmla="*/ 28 w 144"/>
                <a:gd name="T19" fmla="*/ 19 h 108"/>
                <a:gd name="T20" fmla="*/ 22 w 144"/>
                <a:gd name="T21" fmla="*/ 9 h 108"/>
                <a:gd name="T22" fmla="*/ 54 w 144"/>
                <a:gd name="T23" fmla="*/ 0 h 108"/>
                <a:gd name="T24" fmla="*/ 103 w 144"/>
                <a:gd name="T25" fmla="*/ 28 h 108"/>
                <a:gd name="T26" fmla="*/ 131 w 144"/>
                <a:gd name="T27" fmla="*/ 40 h 108"/>
                <a:gd name="T28" fmla="*/ 144 w 144"/>
                <a:gd name="T29" fmla="*/ 68 h 108"/>
                <a:gd name="T30" fmla="*/ 106 w 144"/>
                <a:gd name="T31" fmla="*/ 108 h 108"/>
                <a:gd name="T32" fmla="*/ 105 w 144"/>
                <a:gd name="T3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8">
                  <a:moveTo>
                    <a:pt x="105" y="108"/>
                  </a:moveTo>
                  <a:cubicBezTo>
                    <a:pt x="0" y="108"/>
                    <a:pt x="0" y="108"/>
                    <a:pt x="0" y="108"/>
                  </a:cubicBezTo>
                  <a:cubicBezTo>
                    <a:pt x="0" y="96"/>
                    <a:pt x="0" y="96"/>
                    <a:pt x="0" y="96"/>
                  </a:cubicBezTo>
                  <a:cubicBezTo>
                    <a:pt x="104" y="96"/>
                    <a:pt x="104" y="96"/>
                    <a:pt x="104" y="96"/>
                  </a:cubicBezTo>
                  <a:cubicBezTo>
                    <a:pt x="108" y="96"/>
                    <a:pt x="132" y="91"/>
                    <a:pt x="132" y="68"/>
                  </a:cubicBezTo>
                  <a:cubicBezTo>
                    <a:pt x="132" y="61"/>
                    <a:pt x="129" y="54"/>
                    <a:pt x="123" y="48"/>
                  </a:cubicBezTo>
                  <a:cubicBezTo>
                    <a:pt x="117" y="43"/>
                    <a:pt x="109" y="39"/>
                    <a:pt x="100" y="40"/>
                  </a:cubicBezTo>
                  <a:cubicBezTo>
                    <a:pt x="98" y="40"/>
                    <a:pt x="95" y="39"/>
                    <a:pt x="94" y="36"/>
                  </a:cubicBezTo>
                  <a:cubicBezTo>
                    <a:pt x="87" y="22"/>
                    <a:pt x="71" y="12"/>
                    <a:pt x="54" y="12"/>
                  </a:cubicBezTo>
                  <a:cubicBezTo>
                    <a:pt x="45" y="12"/>
                    <a:pt x="36" y="15"/>
                    <a:pt x="28" y="19"/>
                  </a:cubicBezTo>
                  <a:cubicBezTo>
                    <a:pt x="22" y="9"/>
                    <a:pt x="22" y="9"/>
                    <a:pt x="22" y="9"/>
                  </a:cubicBezTo>
                  <a:cubicBezTo>
                    <a:pt x="31" y="3"/>
                    <a:pt x="42" y="0"/>
                    <a:pt x="54" y="0"/>
                  </a:cubicBezTo>
                  <a:cubicBezTo>
                    <a:pt x="74" y="0"/>
                    <a:pt x="93" y="11"/>
                    <a:pt x="103" y="28"/>
                  </a:cubicBezTo>
                  <a:cubicBezTo>
                    <a:pt x="114" y="28"/>
                    <a:pt x="124" y="33"/>
                    <a:pt x="131" y="40"/>
                  </a:cubicBezTo>
                  <a:cubicBezTo>
                    <a:pt x="139" y="47"/>
                    <a:pt x="144" y="57"/>
                    <a:pt x="144" y="68"/>
                  </a:cubicBezTo>
                  <a:cubicBezTo>
                    <a:pt x="144" y="96"/>
                    <a:pt x="119" y="107"/>
                    <a:pt x="106" y="108"/>
                  </a:cubicBezTo>
                  <a:cubicBezTo>
                    <a:pt x="105" y="108"/>
                    <a:pt x="105" y="108"/>
                    <a:pt x="10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grpSp>
        <p:nvGrpSpPr>
          <p:cNvPr id="173" name="Group 172">
            <a:extLst>
              <a:ext uri="{FF2B5EF4-FFF2-40B4-BE49-F238E27FC236}">
                <a16:creationId xmlns:a16="http://schemas.microsoft.com/office/drawing/2014/main" id="{A554F216-E5BA-46F8-AC4A-CE7BAA7A320E}"/>
              </a:ext>
            </a:extLst>
          </p:cNvPr>
          <p:cNvGrpSpPr/>
          <p:nvPr/>
        </p:nvGrpSpPr>
        <p:grpSpPr>
          <a:xfrm>
            <a:off x="1747575" y="5124660"/>
            <a:ext cx="712828" cy="525480"/>
            <a:chOff x="9313391" y="830409"/>
            <a:chExt cx="1248797" cy="920584"/>
          </a:xfrm>
        </p:grpSpPr>
        <p:grpSp>
          <p:nvGrpSpPr>
            <p:cNvPr id="174" name="Group 173">
              <a:extLst>
                <a:ext uri="{FF2B5EF4-FFF2-40B4-BE49-F238E27FC236}">
                  <a16:creationId xmlns:a16="http://schemas.microsoft.com/office/drawing/2014/main" id="{2774BC3F-084A-4A09-9594-0156D60B6ED7}"/>
                </a:ext>
              </a:extLst>
            </p:cNvPr>
            <p:cNvGrpSpPr/>
            <p:nvPr/>
          </p:nvGrpSpPr>
          <p:grpSpPr>
            <a:xfrm>
              <a:off x="10193468" y="1137268"/>
              <a:ext cx="368720" cy="307634"/>
              <a:chOff x="7929993" y="1754544"/>
              <a:chExt cx="520586" cy="434343"/>
            </a:xfrm>
          </p:grpSpPr>
          <p:sp>
            <p:nvSpPr>
              <p:cNvPr id="199" name="Trapezoid 198">
                <a:extLst>
                  <a:ext uri="{FF2B5EF4-FFF2-40B4-BE49-F238E27FC236}">
                    <a16:creationId xmlns:a16="http://schemas.microsoft.com/office/drawing/2014/main" id="{E8468459-DC07-4180-97E6-F2D7C31EA330}"/>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0" name="Trapezoid 199">
                <a:extLst>
                  <a:ext uri="{FF2B5EF4-FFF2-40B4-BE49-F238E27FC236}">
                    <a16:creationId xmlns:a16="http://schemas.microsoft.com/office/drawing/2014/main" id="{3F2AB5C4-0005-4EAA-B2E1-444D132B209C}"/>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1" name="Straight Connector 200">
                <a:extLst>
                  <a:ext uri="{FF2B5EF4-FFF2-40B4-BE49-F238E27FC236}">
                    <a16:creationId xmlns:a16="http://schemas.microsoft.com/office/drawing/2014/main" id="{15A89D81-3D7D-4614-AFFF-0988A175F34F}"/>
                  </a:ext>
                </a:extLst>
              </p:cNvPr>
              <p:cNvCxnSpPr>
                <a:cxnSpLocks/>
                <a:stCxn id="199" idx="3"/>
                <a:endCxn id="199"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5" name="Group 174">
              <a:extLst>
                <a:ext uri="{FF2B5EF4-FFF2-40B4-BE49-F238E27FC236}">
                  <a16:creationId xmlns:a16="http://schemas.microsoft.com/office/drawing/2014/main" id="{5F2B58E4-E8D1-49D7-A2BF-5EA4F99115B9}"/>
                </a:ext>
              </a:extLst>
            </p:cNvPr>
            <p:cNvGrpSpPr/>
            <p:nvPr/>
          </p:nvGrpSpPr>
          <p:grpSpPr>
            <a:xfrm>
              <a:off x="9971557" y="1441679"/>
              <a:ext cx="368720" cy="307634"/>
              <a:chOff x="7929993" y="1754544"/>
              <a:chExt cx="520586" cy="434343"/>
            </a:xfrm>
          </p:grpSpPr>
          <p:sp>
            <p:nvSpPr>
              <p:cNvPr id="196" name="Trapezoid 195">
                <a:extLst>
                  <a:ext uri="{FF2B5EF4-FFF2-40B4-BE49-F238E27FC236}">
                    <a16:creationId xmlns:a16="http://schemas.microsoft.com/office/drawing/2014/main" id="{064FEAC2-4EA2-4136-B45E-E7D6DC5714A1}"/>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7" name="Trapezoid 196">
                <a:extLst>
                  <a:ext uri="{FF2B5EF4-FFF2-40B4-BE49-F238E27FC236}">
                    <a16:creationId xmlns:a16="http://schemas.microsoft.com/office/drawing/2014/main" id="{0D4EAC48-5307-40D8-B4BC-DDAB15B53F5B}"/>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8" name="Straight Connector 197">
                <a:extLst>
                  <a:ext uri="{FF2B5EF4-FFF2-40B4-BE49-F238E27FC236}">
                    <a16:creationId xmlns:a16="http://schemas.microsoft.com/office/drawing/2014/main" id="{0F5B6F5D-6FC9-4392-968D-C399E3276479}"/>
                  </a:ext>
                </a:extLst>
              </p:cNvPr>
              <p:cNvCxnSpPr>
                <a:cxnSpLocks/>
                <a:stCxn id="196" idx="3"/>
                <a:endCxn id="196"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6" name="Group 175">
              <a:extLst>
                <a:ext uri="{FF2B5EF4-FFF2-40B4-BE49-F238E27FC236}">
                  <a16:creationId xmlns:a16="http://schemas.microsoft.com/office/drawing/2014/main" id="{197C8ACF-4BCE-4532-9280-5B7256EC42BA}"/>
                </a:ext>
              </a:extLst>
            </p:cNvPr>
            <p:cNvGrpSpPr/>
            <p:nvPr/>
          </p:nvGrpSpPr>
          <p:grpSpPr>
            <a:xfrm>
              <a:off x="9753430" y="1137268"/>
              <a:ext cx="368720" cy="307634"/>
              <a:chOff x="7929993" y="1754544"/>
              <a:chExt cx="520586" cy="434343"/>
            </a:xfrm>
          </p:grpSpPr>
          <p:sp>
            <p:nvSpPr>
              <p:cNvPr id="193" name="Trapezoid 192">
                <a:extLst>
                  <a:ext uri="{FF2B5EF4-FFF2-40B4-BE49-F238E27FC236}">
                    <a16:creationId xmlns:a16="http://schemas.microsoft.com/office/drawing/2014/main" id="{EFA50A6D-EB23-4C48-9512-A04618A62288}"/>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Trapezoid 193">
                <a:extLst>
                  <a:ext uri="{FF2B5EF4-FFF2-40B4-BE49-F238E27FC236}">
                    <a16:creationId xmlns:a16="http://schemas.microsoft.com/office/drawing/2014/main" id="{A6EC3756-4C76-436F-9F32-22771B607F6B}"/>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5" name="Straight Connector 194">
                <a:extLst>
                  <a:ext uri="{FF2B5EF4-FFF2-40B4-BE49-F238E27FC236}">
                    <a16:creationId xmlns:a16="http://schemas.microsoft.com/office/drawing/2014/main" id="{09378EB8-B181-4A07-97E9-D89D51BB66F1}"/>
                  </a:ext>
                </a:extLst>
              </p:cNvPr>
              <p:cNvCxnSpPr>
                <a:cxnSpLocks/>
                <a:stCxn id="193" idx="3"/>
                <a:endCxn id="193"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7" name="Group 176">
              <a:extLst>
                <a:ext uri="{FF2B5EF4-FFF2-40B4-BE49-F238E27FC236}">
                  <a16:creationId xmlns:a16="http://schemas.microsoft.com/office/drawing/2014/main" id="{4AFA72E7-F7B2-4CB8-B539-B9ED7F7B691F}"/>
                </a:ext>
              </a:extLst>
            </p:cNvPr>
            <p:cNvGrpSpPr/>
            <p:nvPr/>
          </p:nvGrpSpPr>
          <p:grpSpPr>
            <a:xfrm>
              <a:off x="9531111" y="1443359"/>
              <a:ext cx="368720" cy="307634"/>
              <a:chOff x="7929993" y="1754544"/>
              <a:chExt cx="520586" cy="434343"/>
            </a:xfrm>
          </p:grpSpPr>
          <p:sp>
            <p:nvSpPr>
              <p:cNvPr id="190" name="Trapezoid 189">
                <a:extLst>
                  <a:ext uri="{FF2B5EF4-FFF2-40B4-BE49-F238E27FC236}">
                    <a16:creationId xmlns:a16="http://schemas.microsoft.com/office/drawing/2014/main" id="{1DE37BF8-2565-473D-B890-819FAB1A0E8F}"/>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1" name="Trapezoid 190">
                <a:extLst>
                  <a:ext uri="{FF2B5EF4-FFF2-40B4-BE49-F238E27FC236}">
                    <a16:creationId xmlns:a16="http://schemas.microsoft.com/office/drawing/2014/main" id="{04F1C614-079F-4A58-9B91-8CBD2D26530A}"/>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2" name="Straight Connector 191">
                <a:extLst>
                  <a:ext uri="{FF2B5EF4-FFF2-40B4-BE49-F238E27FC236}">
                    <a16:creationId xmlns:a16="http://schemas.microsoft.com/office/drawing/2014/main" id="{C856D395-8BDB-42CF-BB00-34CD58699CE9}"/>
                  </a:ext>
                </a:extLst>
              </p:cNvPr>
              <p:cNvCxnSpPr>
                <a:cxnSpLocks/>
                <a:stCxn id="190" idx="3"/>
                <a:endCxn id="190"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8" name="Group 177">
              <a:extLst>
                <a:ext uri="{FF2B5EF4-FFF2-40B4-BE49-F238E27FC236}">
                  <a16:creationId xmlns:a16="http://schemas.microsoft.com/office/drawing/2014/main" id="{FAEAF1FC-2B78-48B1-822D-BCACB3052FEC}"/>
                </a:ext>
              </a:extLst>
            </p:cNvPr>
            <p:cNvGrpSpPr/>
            <p:nvPr/>
          </p:nvGrpSpPr>
          <p:grpSpPr>
            <a:xfrm>
              <a:off x="9943085" y="830409"/>
              <a:ext cx="368720" cy="307634"/>
              <a:chOff x="7929993" y="1754544"/>
              <a:chExt cx="520586" cy="434343"/>
            </a:xfrm>
          </p:grpSpPr>
          <p:sp>
            <p:nvSpPr>
              <p:cNvPr id="187" name="Trapezoid 186">
                <a:extLst>
                  <a:ext uri="{FF2B5EF4-FFF2-40B4-BE49-F238E27FC236}">
                    <a16:creationId xmlns:a16="http://schemas.microsoft.com/office/drawing/2014/main" id="{406F564F-3CAC-405C-8C04-943758B148FF}"/>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8" name="Trapezoid 187">
                <a:extLst>
                  <a:ext uri="{FF2B5EF4-FFF2-40B4-BE49-F238E27FC236}">
                    <a16:creationId xmlns:a16="http://schemas.microsoft.com/office/drawing/2014/main" id="{6DB4F49F-67D0-4D45-B161-D74BFB44C654}"/>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9" name="Straight Connector 188">
                <a:extLst>
                  <a:ext uri="{FF2B5EF4-FFF2-40B4-BE49-F238E27FC236}">
                    <a16:creationId xmlns:a16="http://schemas.microsoft.com/office/drawing/2014/main" id="{F80E420F-8924-4892-94A9-9226470E2709}"/>
                  </a:ext>
                </a:extLst>
              </p:cNvPr>
              <p:cNvCxnSpPr>
                <a:cxnSpLocks/>
                <a:stCxn id="187" idx="3"/>
                <a:endCxn id="187"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9" name="Group 178">
              <a:extLst>
                <a:ext uri="{FF2B5EF4-FFF2-40B4-BE49-F238E27FC236}">
                  <a16:creationId xmlns:a16="http://schemas.microsoft.com/office/drawing/2014/main" id="{4A8B0C3F-984F-45C2-B613-0EE9E1F015D1}"/>
                </a:ext>
              </a:extLst>
            </p:cNvPr>
            <p:cNvGrpSpPr/>
            <p:nvPr/>
          </p:nvGrpSpPr>
          <p:grpSpPr>
            <a:xfrm>
              <a:off x="9512682" y="842134"/>
              <a:ext cx="368720" cy="307634"/>
              <a:chOff x="7929993" y="1754544"/>
              <a:chExt cx="520586" cy="434343"/>
            </a:xfrm>
          </p:grpSpPr>
          <p:sp>
            <p:nvSpPr>
              <p:cNvPr id="184" name="Trapezoid 183">
                <a:extLst>
                  <a:ext uri="{FF2B5EF4-FFF2-40B4-BE49-F238E27FC236}">
                    <a16:creationId xmlns:a16="http://schemas.microsoft.com/office/drawing/2014/main" id="{B2BCC743-B5EF-4EE4-A6CB-3AC1F98A7235}"/>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5" name="Trapezoid 184">
                <a:extLst>
                  <a:ext uri="{FF2B5EF4-FFF2-40B4-BE49-F238E27FC236}">
                    <a16:creationId xmlns:a16="http://schemas.microsoft.com/office/drawing/2014/main" id="{CE2EC272-EDE4-42A5-9048-2760EAE3266B}"/>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6" name="Straight Connector 185">
                <a:extLst>
                  <a:ext uri="{FF2B5EF4-FFF2-40B4-BE49-F238E27FC236}">
                    <a16:creationId xmlns:a16="http://schemas.microsoft.com/office/drawing/2014/main" id="{A535D6AC-76B6-4650-9E05-DEC64FD3686C}"/>
                  </a:ext>
                </a:extLst>
              </p:cNvPr>
              <p:cNvCxnSpPr>
                <a:cxnSpLocks/>
                <a:stCxn id="184" idx="3"/>
                <a:endCxn id="184"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80" name="Group 179">
              <a:extLst>
                <a:ext uri="{FF2B5EF4-FFF2-40B4-BE49-F238E27FC236}">
                  <a16:creationId xmlns:a16="http://schemas.microsoft.com/office/drawing/2014/main" id="{860E879C-9235-4012-8C59-BAA946974FFD}"/>
                </a:ext>
              </a:extLst>
            </p:cNvPr>
            <p:cNvGrpSpPr/>
            <p:nvPr/>
          </p:nvGrpSpPr>
          <p:grpSpPr>
            <a:xfrm>
              <a:off x="9313391" y="1137268"/>
              <a:ext cx="368720" cy="307634"/>
              <a:chOff x="7929993" y="1754544"/>
              <a:chExt cx="520586" cy="434343"/>
            </a:xfrm>
          </p:grpSpPr>
          <p:sp>
            <p:nvSpPr>
              <p:cNvPr id="181" name="Trapezoid 180">
                <a:extLst>
                  <a:ext uri="{FF2B5EF4-FFF2-40B4-BE49-F238E27FC236}">
                    <a16:creationId xmlns:a16="http://schemas.microsoft.com/office/drawing/2014/main" id="{307DDFCC-A107-49E9-A846-6AB87A46EC51}"/>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2" name="Trapezoid 181">
                <a:extLst>
                  <a:ext uri="{FF2B5EF4-FFF2-40B4-BE49-F238E27FC236}">
                    <a16:creationId xmlns:a16="http://schemas.microsoft.com/office/drawing/2014/main" id="{98608EBF-5E9B-4049-92EE-C721F28C8E56}"/>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3" name="Straight Connector 182">
                <a:extLst>
                  <a:ext uri="{FF2B5EF4-FFF2-40B4-BE49-F238E27FC236}">
                    <a16:creationId xmlns:a16="http://schemas.microsoft.com/office/drawing/2014/main" id="{234BF8C5-0C1D-433B-8090-752C630B42E9}"/>
                  </a:ext>
                </a:extLst>
              </p:cNvPr>
              <p:cNvCxnSpPr>
                <a:cxnSpLocks/>
                <a:stCxn id="181" idx="3"/>
                <a:endCxn id="181"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202" name="Freeform 147">
            <a:extLst>
              <a:ext uri="{FF2B5EF4-FFF2-40B4-BE49-F238E27FC236}">
                <a16:creationId xmlns:a16="http://schemas.microsoft.com/office/drawing/2014/main" id="{FAEB802A-1B61-4A87-A77A-D08505DD9E39}"/>
              </a:ext>
            </a:extLst>
          </p:cNvPr>
          <p:cNvSpPr>
            <a:spLocks noEditPoints="1"/>
          </p:cNvSpPr>
          <p:nvPr/>
        </p:nvSpPr>
        <p:spPr bwMode="auto">
          <a:xfrm>
            <a:off x="1396720" y="5425871"/>
            <a:ext cx="413059" cy="259497"/>
          </a:xfrm>
          <a:custGeom>
            <a:avLst/>
            <a:gdLst>
              <a:gd name="T0" fmla="*/ 54 w 288"/>
              <a:gd name="T1" fmla="*/ 180 h 180"/>
              <a:gd name="T2" fmla="*/ 14 w 288"/>
              <a:gd name="T3" fmla="*/ 164 h 180"/>
              <a:gd name="T4" fmla="*/ 0 w 288"/>
              <a:gd name="T5" fmla="*/ 129 h 180"/>
              <a:gd name="T6" fmla="*/ 19 w 288"/>
              <a:gd name="T7" fmla="*/ 89 h 180"/>
              <a:gd name="T8" fmla="*/ 55 w 288"/>
              <a:gd name="T9" fmla="*/ 78 h 180"/>
              <a:gd name="T10" fmla="*/ 144 w 288"/>
              <a:gd name="T11" fmla="*/ 0 h 180"/>
              <a:gd name="T12" fmla="*/ 224 w 288"/>
              <a:gd name="T13" fmla="*/ 48 h 180"/>
              <a:gd name="T14" fmla="*/ 268 w 288"/>
              <a:gd name="T15" fmla="*/ 66 h 180"/>
              <a:gd name="T16" fmla="*/ 288 w 288"/>
              <a:gd name="T17" fmla="*/ 114 h 180"/>
              <a:gd name="T18" fmla="*/ 229 w 288"/>
              <a:gd name="T19" fmla="*/ 180 h 180"/>
              <a:gd name="T20" fmla="*/ 228 w 288"/>
              <a:gd name="T21" fmla="*/ 180 h 180"/>
              <a:gd name="T22" fmla="*/ 54 w 288"/>
              <a:gd name="T23" fmla="*/ 180 h 180"/>
              <a:gd name="T24" fmla="*/ 54 w 288"/>
              <a:gd name="T25" fmla="*/ 180 h 180"/>
              <a:gd name="T26" fmla="*/ 51 w 288"/>
              <a:gd name="T27" fmla="*/ 90 h 180"/>
              <a:gd name="T28" fmla="*/ 27 w 288"/>
              <a:gd name="T29" fmla="*/ 99 h 180"/>
              <a:gd name="T30" fmla="*/ 12 w 288"/>
              <a:gd name="T31" fmla="*/ 129 h 180"/>
              <a:gd name="T32" fmla="*/ 22 w 288"/>
              <a:gd name="T33" fmla="*/ 156 h 180"/>
              <a:gd name="T34" fmla="*/ 54 w 288"/>
              <a:gd name="T35" fmla="*/ 168 h 180"/>
              <a:gd name="T36" fmla="*/ 54 w 288"/>
              <a:gd name="T37" fmla="*/ 168 h 180"/>
              <a:gd name="T38" fmla="*/ 228 w 288"/>
              <a:gd name="T39" fmla="*/ 168 h 180"/>
              <a:gd name="T40" fmla="*/ 276 w 288"/>
              <a:gd name="T41" fmla="*/ 114 h 180"/>
              <a:gd name="T42" fmla="*/ 260 w 288"/>
              <a:gd name="T43" fmla="*/ 75 h 180"/>
              <a:gd name="T44" fmla="*/ 220 w 288"/>
              <a:gd name="T45" fmla="*/ 60 h 180"/>
              <a:gd name="T46" fmla="*/ 215 w 288"/>
              <a:gd name="T47" fmla="*/ 57 h 180"/>
              <a:gd name="T48" fmla="*/ 144 w 288"/>
              <a:gd name="T49" fmla="*/ 12 h 180"/>
              <a:gd name="T50" fmla="*/ 66 w 288"/>
              <a:gd name="T51" fmla="*/ 85 h 180"/>
              <a:gd name="T52" fmla="*/ 64 w 288"/>
              <a:gd name="T53" fmla="*/ 90 h 180"/>
              <a:gd name="T54" fmla="*/ 59 w 288"/>
              <a:gd name="T55" fmla="*/ 91 h 180"/>
              <a:gd name="T56" fmla="*/ 51 w 288"/>
              <a:gd name="T57"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80">
                <a:moveTo>
                  <a:pt x="54" y="180"/>
                </a:moveTo>
                <a:cubicBezTo>
                  <a:pt x="51" y="180"/>
                  <a:pt x="29" y="179"/>
                  <a:pt x="14" y="164"/>
                </a:cubicBezTo>
                <a:cubicBezTo>
                  <a:pt x="5" y="156"/>
                  <a:pt x="0" y="144"/>
                  <a:pt x="0" y="129"/>
                </a:cubicBezTo>
                <a:cubicBezTo>
                  <a:pt x="0" y="113"/>
                  <a:pt x="7" y="99"/>
                  <a:pt x="19" y="89"/>
                </a:cubicBezTo>
                <a:cubicBezTo>
                  <a:pt x="29" y="81"/>
                  <a:pt x="42" y="77"/>
                  <a:pt x="55" y="78"/>
                </a:cubicBezTo>
                <a:cubicBezTo>
                  <a:pt x="61" y="34"/>
                  <a:pt x="99" y="0"/>
                  <a:pt x="144" y="0"/>
                </a:cubicBezTo>
                <a:cubicBezTo>
                  <a:pt x="177" y="0"/>
                  <a:pt x="208" y="19"/>
                  <a:pt x="224" y="48"/>
                </a:cubicBezTo>
                <a:cubicBezTo>
                  <a:pt x="240" y="48"/>
                  <a:pt x="256" y="55"/>
                  <a:pt x="268" y="66"/>
                </a:cubicBezTo>
                <a:cubicBezTo>
                  <a:pt x="281" y="79"/>
                  <a:pt x="288" y="96"/>
                  <a:pt x="288" y="114"/>
                </a:cubicBezTo>
                <a:cubicBezTo>
                  <a:pt x="288" y="171"/>
                  <a:pt x="230" y="180"/>
                  <a:pt x="229" y="180"/>
                </a:cubicBezTo>
                <a:cubicBezTo>
                  <a:pt x="229" y="180"/>
                  <a:pt x="228" y="180"/>
                  <a:pt x="228" y="180"/>
                </a:cubicBezTo>
                <a:cubicBezTo>
                  <a:pt x="54" y="180"/>
                  <a:pt x="54" y="180"/>
                  <a:pt x="54" y="180"/>
                </a:cubicBezTo>
                <a:cubicBezTo>
                  <a:pt x="54" y="180"/>
                  <a:pt x="54" y="180"/>
                  <a:pt x="54" y="180"/>
                </a:cubicBezTo>
                <a:close/>
                <a:moveTo>
                  <a:pt x="51" y="90"/>
                </a:moveTo>
                <a:cubicBezTo>
                  <a:pt x="42" y="90"/>
                  <a:pt x="34" y="93"/>
                  <a:pt x="27" y="99"/>
                </a:cubicBezTo>
                <a:cubicBezTo>
                  <a:pt x="17" y="106"/>
                  <a:pt x="12" y="117"/>
                  <a:pt x="12" y="129"/>
                </a:cubicBezTo>
                <a:cubicBezTo>
                  <a:pt x="12" y="140"/>
                  <a:pt x="16" y="149"/>
                  <a:pt x="22" y="156"/>
                </a:cubicBezTo>
                <a:cubicBezTo>
                  <a:pt x="34" y="168"/>
                  <a:pt x="53" y="168"/>
                  <a:pt x="54" y="168"/>
                </a:cubicBezTo>
                <a:cubicBezTo>
                  <a:pt x="54" y="168"/>
                  <a:pt x="54" y="168"/>
                  <a:pt x="54" y="168"/>
                </a:cubicBezTo>
                <a:cubicBezTo>
                  <a:pt x="228" y="168"/>
                  <a:pt x="228" y="168"/>
                  <a:pt x="228" y="168"/>
                </a:cubicBezTo>
                <a:cubicBezTo>
                  <a:pt x="233" y="167"/>
                  <a:pt x="276" y="159"/>
                  <a:pt x="276" y="114"/>
                </a:cubicBezTo>
                <a:cubicBezTo>
                  <a:pt x="276" y="99"/>
                  <a:pt x="270" y="85"/>
                  <a:pt x="260" y="75"/>
                </a:cubicBezTo>
                <a:cubicBezTo>
                  <a:pt x="249" y="65"/>
                  <a:pt x="235" y="59"/>
                  <a:pt x="220" y="60"/>
                </a:cubicBezTo>
                <a:cubicBezTo>
                  <a:pt x="218" y="60"/>
                  <a:pt x="216" y="59"/>
                  <a:pt x="215" y="57"/>
                </a:cubicBezTo>
                <a:cubicBezTo>
                  <a:pt x="202" y="29"/>
                  <a:pt x="174" y="12"/>
                  <a:pt x="144" y="12"/>
                </a:cubicBezTo>
                <a:cubicBezTo>
                  <a:pt x="103" y="12"/>
                  <a:pt x="69" y="44"/>
                  <a:pt x="66" y="85"/>
                </a:cubicBezTo>
                <a:cubicBezTo>
                  <a:pt x="66" y="87"/>
                  <a:pt x="66" y="88"/>
                  <a:pt x="64" y="90"/>
                </a:cubicBezTo>
                <a:cubicBezTo>
                  <a:pt x="63" y="91"/>
                  <a:pt x="61" y="91"/>
                  <a:pt x="59" y="91"/>
                </a:cubicBezTo>
                <a:cubicBezTo>
                  <a:pt x="57" y="90"/>
                  <a:pt x="54" y="90"/>
                  <a:pt x="51" y="90"/>
                </a:cubicBezTo>
                <a:close/>
              </a:path>
            </a:pathLst>
          </a:custGeom>
          <a:solidFill>
            <a:schemeClr val="tx1"/>
          </a:solidFill>
          <a:ln w="6350">
            <a:solidFill>
              <a:schemeClr val="tx1"/>
            </a:solidFill>
          </a:ln>
          <a:extLst/>
        </p:spPr>
        <p:txBody>
          <a:bodyPr vert="horz" wrap="square" lIns="91419" tIns="45709" rIns="91419" bIns="4570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4738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6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BF74B5A-A927-49B9-B8C4-B232B34BDA2B}"/>
              </a:ext>
            </a:extLst>
          </p:cNvPr>
          <p:cNvSpPr>
            <a:spLocks noGrp="1"/>
          </p:cNvSpPr>
          <p:nvPr>
            <p:ph type="title"/>
          </p:nvPr>
        </p:nvSpPr>
        <p:spPr/>
        <p:txBody>
          <a:bodyPr vert="horz" wrap="square" lIns="0" tIns="164592" rIns="0" bIns="0" rtlCol="0" anchor="t">
            <a:noAutofit/>
          </a:bodyPr>
          <a:lstStyle/>
          <a:p>
            <a:r>
              <a:rPr lang="en-US" spc="-150" dirty="0"/>
              <a:t>Our customers have three common objectives</a:t>
            </a:r>
            <a:endParaRPr lang="en-IN" spc="-150" dirty="0"/>
          </a:p>
        </p:txBody>
      </p:sp>
      <p:sp>
        <p:nvSpPr>
          <p:cNvPr id="43" name="Text Placeholder 84">
            <a:extLst>
              <a:ext uri="{FF2B5EF4-FFF2-40B4-BE49-F238E27FC236}">
                <a16:creationId xmlns:a16="http://schemas.microsoft.com/office/drawing/2014/main" id="{CD512860-E504-483F-8C41-0D1B285ABF80}"/>
              </a:ext>
            </a:extLst>
          </p:cNvPr>
          <p:cNvSpPr txBox="1">
            <a:spLocks/>
          </p:cNvSpPr>
          <p:nvPr/>
        </p:nvSpPr>
        <p:spPr>
          <a:xfrm>
            <a:off x="457200" y="3685764"/>
            <a:ext cx="3319272" cy="1060567"/>
          </a:xfrm>
          <a:prstGeom prst="rect">
            <a:avLst/>
          </a:prstGeom>
          <a:ln>
            <a:noFill/>
          </a:ln>
        </p:spPr>
        <p:txBody>
          <a:bodyPr lIns="0" tIns="0" rIns="0" bIns="0" anchor="t">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“We want to extend</a:t>
            </a:r>
            <a:b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b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to untapped sources”</a:t>
            </a:r>
          </a:p>
        </p:txBody>
      </p:sp>
      <p:sp>
        <p:nvSpPr>
          <p:cNvPr id="44" name="Text Placeholder 55">
            <a:extLst>
              <a:ext uri="{FF2B5EF4-FFF2-40B4-BE49-F238E27FC236}">
                <a16:creationId xmlns:a16="http://schemas.microsoft.com/office/drawing/2014/main" id="{3D20EA0C-8AD4-4291-9D20-01D354523323}"/>
              </a:ext>
            </a:extLst>
          </p:cNvPr>
          <p:cNvSpPr txBox="1">
            <a:spLocks/>
          </p:cNvSpPr>
          <p:nvPr/>
        </p:nvSpPr>
        <p:spPr>
          <a:xfrm>
            <a:off x="4223467" y="3685764"/>
            <a:ext cx="3626305" cy="1060566"/>
          </a:xfrm>
          <a:prstGeom prst="rect">
            <a:avLst/>
          </a:prstGeom>
          <a:ln>
            <a:noFill/>
          </a:ln>
        </p:spPr>
        <p:txBody>
          <a:bodyPr lIns="0" tIns="0" rIns="0" bIns="0" anchor="t">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3"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“We want to use ML and AI to </a:t>
            </a:r>
            <a:b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b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get deeper insights from our data”</a:t>
            </a:r>
          </a:p>
        </p:txBody>
      </p:sp>
      <p:sp>
        <p:nvSpPr>
          <p:cNvPr id="46" name="Text Placeholder 56">
            <a:extLst>
              <a:ext uri="{FF2B5EF4-FFF2-40B4-BE49-F238E27FC236}">
                <a16:creationId xmlns:a16="http://schemas.microsoft.com/office/drawing/2014/main" id="{18D418D6-E01A-42CD-A0E8-FA4A9240FB6B}"/>
              </a:ext>
            </a:extLst>
          </p:cNvPr>
          <p:cNvSpPr txBox="1">
            <a:spLocks/>
          </p:cNvSpPr>
          <p:nvPr/>
        </p:nvSpPr>
        <p:spPr>
          <a:xfrm>
            <a:off x="8439711" y="3685764"/>
            <a:ext cx="3316738" cy="1060566"/>
          </a:xfrm>
          <a:prstGeom prst="rect">
            <a:avLst/>
          </a:prstGeom>
          <a:ln>
            <a:noFill/>
          </a:ln>
        </p:spPr>
        <p:txBody>
          <a:bodyPr lIns="0" tIns="0" rIns="0" bIns="0" anchor="t">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“We want to get insights</a:t>
            </a:r>
            <a:b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b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from our devices in real-time”</a:t>
            </a:r>
          </a:p>
        </p:txBody>
      </p:sp>
      <p:sp>
        <p:nvSpPr>
          <p:cNvPr id="65" name="Text Placeholder 84">
            <a:extLst>
              <a:ext uri="{FF2B5EF4-FFF2-40B4-BE49-F238E27FC236}">
                <a16:creationId xmlns:a16="http://schemas.microsoft.com/office/drawing/2014/main" id="{A52FC487-2E75-49FC-99BD-BAAAF10A4BDC}"/>
              </a:ext>
            </a:extLst>
          </p:cNvPr>
          <p:cNvSpPr txBox="1">
            <a:spLocks/>
          </p:cNvSpPr>
          <p:nvPr/>
        </p:nvSpPr>
        <p:spPr>
          <a:xfrm>
            <a:off x="457200" y="4554663"/>
            <a:ext cx="3319272" cy="778072"/>
          </a:xfrm>
          <a:prstGeom prst="rect">
            <a:avLst/>
          </a:prstGeom>
          <a:ln>
            <a:noFill/>
          </a:ln>
        </p:spPr>
        <p:txBody>
          <a:bodyPr lIns="0" tIns="0" rIns="0" bIns="0">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Modern Data Warehouse</a:t>
            </a:r>
          </a:p>
        </p:txBody>
      </p:sp>
      <p:sp>
        <p:nvSpPr>
          <p:cNvPr id="66" name="Text Placeholder 55">
            <a:extLst>
              <a:ext uri="{FF2B5EF4-FFF2-40B4-BE49-F238E27FC236}">
                <a16:creationId xmlns:a16="http://schemas.microsoft.com/office/drawing/2014/main" id="{2885CD6C-77B2-4973-AD9B-D15FD2004F97}"/>
              </a:ext>
            </a:extLst>
          </p:cNvPr>
          <p:cNvSpPr txBox="1">
            <a:spLocks/>
          </p:cNvSpPr>
          <p:nvPr/>
        </p:nvSpPr>
        <p:spPr>
          <a:xfrm>
            <a:off x="4223467" y="4554663"/>
            <a:ext cx="3316737" cy="778072"/>
          </a:xfrm>
          <a:prstGeom prst="rect">
            <a:avLst/>
          </a:prstGeom>
          <a:ln>
            <a:noFill/>
          </a:ln>
        </p:spPr>
        <p:txBody>
          <a:bodyPr lIns="0" tIns="0" rIns="0" bIns="0">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3"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Advanced Analytics</a:t>
            </a:r>
          </a:p>
        </p:txBody>
      </p:sp>
      <p:sp>
        <p:nvSpPr>
          <p:cNvPr id="67" name="Text Placeholder 56">
            <a:extLst>
              <a:ext uri="{FF2B5EF4-FFF2-40B4-BE49-F238E27FC236}">
                <a16:creationId xmlns:a16="http://schemas.microsoft.com/office/drawing/2014/main" id="{D79B7823-2FD9-4797-B505-E0FBEF6D1D3B}"/>
              </a:ext>
            </a:extLst>
          </p:cNvPr>
          <p:cNvSpPr txBox="1">
            <a:spLocks/>
          </p:cNvSpPr>
          <p:nvPr/>
        </p:nvSpPr>
        <p:spPr>
          <a:xfrm>
            <a:off x="8409231" y="4554663"/>
            <a:ext cx="3316737" cy="778072"/>
          </a:xfrm>
          <a:prstGeom prst="rect">
            <a:avLst/>
          </a:prstGeom>
          <a:ln>
            <a:noFill/>
          </a:ln>
        </p:spPr>
        <p:txBody>
          <a:bodyPr lIns="0" tIns="0" rIns="0" bIns="0">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Real-time Analytics</a:t>
            </a:r>
          </a:p>
        </p:txBody>
      </p:sp>
      <p:grpSp>
        <p:nvGrpSpPr>
          <p:cNvPr id="129" name="Graphic 99">
            <a:extLst>
              <a:ext uri="{FF2B5EF4-FFF2-40B4-BE49-F238E27FC236}">
                <a16:creationId xmlns:a16="http://schemas.microsoft.com/office/drawing/2014/main" id="{1116DB71-D934-4C5E-9826-530102326406}"/>
              </a:ext>
            </a:extLst>
          </p:cNvPr>
          <p:cNvGrpSpPr/>
          <p:nvPr/>
        </p:nvGrpSpPr>
        <p:grpSpPr>
          <a:xfrm>
            <a:off x="465395" y="2227142"/>
            <a:ext cx="1214685" cy="1205503"/>
            <a:chOff x="5654516" y="2989421"/>
            <a:chExt cx="882015" cy="875348"/>
          </a:xfrm>
        </p:grpSpPr>
        <p:sp>
          <p:nvSpPr>
            <p:cNvPr id="130" name="Freeform: Shape 129">
              <a:extLst>
                <a:ext uri="{FF2B5EF4-FFF2-40B4-BE49-F238E27FC236}">
                  <a16:creationId xmlns:a16="http://schemas.microsoft.com/office/drawing/2014/main" id="{356A5827-A096-49F5-B0FB-8A749F4113EE}"/>
                </a:ext>
              </a:extLst>
            </p:cNvPr>
            <p:cNvSpPr/>
            <p:nvPr/>
          </p:nvSpPr>
          <p:spPr>
            <a:xfrm>
              <a:off x="5655469" y="3111341"/>
              <a:ext cx="238125" cy="95250"/>
            </a:xfrm>
            <a:custGeom>
              <a:avLst/>
              <a:gdLst>
                <a:gd name="connsiteX0" fmla="*/ 120491 w 238125"/>
                <a:gd name="connsiteY0" fmla="*/ 94774 h 95250"/>
                <a:gd name="connsiteX1" fmla="*/ 7144 w 238125"/>
                <a:gd name="connsiteY1" fmla="*/ 50959 h 95250"/>
                <a:gd name="connsiteX2" fmla="*/ 120491 w 238125"/>
                <a:gd name="connsiteY2" fmla="*/ 7144 h 95250"/>
                <a:gd name="connsiteX3" fmla="*/ 233839 w 238125"/>
                <a:gd name="connsiteY3" fmla="*/ 50959 h 95250"/>
                <a:gd name="connsiteX4" fmla="*/ 120491 w 238125"/>
                <a:gd name="connsiteY4" fmla="*/ 94774 h 95250"/>
                <a:gd name="connsiteX5" fmla="*/ 120491 w 238125"/>
                <a:gd name="connsiteY5" fmla="*/ 9477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95250">
                  <a:moveTo>
                    <a:pt x="120491" y="94774"/>
                  </a:moveTo>
                  <a:cubicBezTo>
                    <a:pt x="64294" y="94774"/>
                    <a:pt x="7144" y="80486"/>
                    <a:pt x="7144" y="50959"/>
                  </a:cubicBezTo>
                  <a:cubicBezTo>
                    <a:pt x="7144" y="21431"/>
                    <a:pt x="64294" y="7144"/>
                    <a:pt x="120491" y="7144"/>
                  </a:cubicBezTo>
                  <a:cubicBezTo>
                    <a:pt x="176689" y="7144"/>
                    <a:pt x="233839" y="21431"/>
                    <a:pt x="233839" y="50959"/>
                  </a:cubicBezTo>
                  <a:cubicBezTo>
                    <a:pt x="232886" y="80486"/>
                    <a:pt x="176689" y="94774"/>
                    <a:pt x="120491" y="94774"/>
                  </a:cubicBezTo>
                  <a:lnTo>
                    <a:pt x="120491" y="94774"/>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1" name="Freeform: Shape 130">
              <a:extLst>
                <a:ext uri="{FF2B5EF4-FFF2-40B4-BE49-F238E27FC236}">
                  <a16:creationId xmlns:a16="http://schemas.microsoft.com/office/drawing/2014/main" id="{CB2B2544-C408-4059-BDAD-0849507BF940}"/>
                </a:ext>
              </a:extLst>
            </p:cNvPr>
            <p:cNvSpPr/>
            <p:nvPr/>
          </p:nvSpPr>
          <p:spPr>
            <a:xfrm>
              <a:off x="5654516" y="3155156"/>
              <a:ext cx="238125" cy="247650"/>
            </a:xfrm>
            <a:custGeom>
              <a:avLst/>
              <a:gdLst>
                <a:gd name="connsiteX0" fmla="*/ 233839 w 238125"/>
                <a:gd name="connsiteY0" fmla="*/ 7144 h 247650"/>
                <a:gd name="connsiteX1" fmla="*/ 233839 w 238125"/>
                <a:gd name="connsiteY1" fmla="*/ 205264 h 247650"/>
                <a:gd name="connsiteX2" fmla="*/ 120491 w 238125"/>
                <a:gd name="connsiteY2" fmla="*/ 248126 h 247650"/>
                <a:gd name="connsiteX3" fmla="*/ 120491 w 238125"/>
                <a:gd name="connsiteY3" fmla="*/ 248126 h 247650"/>
                <a:gd name="connsiteX4" fmla="*/ 7144 w 238125"/>
                <a:gd name="connsiteY4" fmla="*/ 204311 h 247650"/>
                <a:gd name="connsiteX5" fmla="*/ 7144 w 23812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233839" y="7144"/>
                  </a:moveTo>
                  <a:lnTo>
                    <a:pt x="233839" y="205264"/>
                  </a:lnTo>
                  <a:cubicBezTo>
                    <a:pt x="233839" y="233839"/>
                    <a:pt x="176689" y="248126"/>
                    <a:pt x="120491" y="248126"/>
                  </a:cubicBezTo>
                  <a:lnTo>
                    <a:pt x="120491" y="248126"/>
                  </a:lnTo>
                  <a:cubicBezTo>
                    <a:pt x="64294" y="248126"/>
                    <a:pt x="7144" y="233839"/>
                    <a:pt x="7144" y="204311"/>
                  </a:cubicBezTo>
                  <a:lnTo>
                    <a:pt x="7144" y="7144"/>
                  </a:ln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2" name="Freeform: Shape 131">
              <a:extLst>
                <a:ext uri="{FF2B5EF4-FFF2-40B4-BE49-F238E27FC236}">
                  <a16:creationId xmlns:a16="http://schemas.microsoft.com/office/drawing/2014/main" id="{311DF0B3-33D4-40B6-83FB-ED830AA73EDA}"/>
                </a:ext>
              </a:extLst>
            </p:cNvPr>
            <p:cNvSpPr/>
            <p:nvPr/>
          </p:nvSpPr>
          <p:spPr>
            <a:xfrm>
              <a:off x="6298406" y="3111341"/>
              <a:ext cx="238125" cy="95250"/>
            </a:xfrm>
            <a:custGeom>
              <a:avLst/>
              <a:gdLst>
                <a:gd name="connsiteX0" fmla="*/ 120491 w 238125"/>
                <a:gd name="connsiteY0" fmla="*/ 94774 h 95250"/>
                <a:gd name="connsiteX1" fmla="*/ 7144 w 238125"/>
                <a:gd name="connsiteY1" fmla="*/ 50959 h 95250"/>
                <a:gd name="connsiteX2" fmla="*/ 120491 w 238125"/>
                <a:gd name="connsiteY2" fmla="*/ 7144 h 95250"/>
                <a:gd name="connsiteX3" fmla="*/ 233839 w 238125"/>
                <a:gd name="connsiteY3" fmla="*/ 50959 h 95250"/>
                <a:gd name="connsiteX4" fmla="*/ 120491 w 238125"/>
                <a:gd name="connsiteY4" fmla="*/ 94774 h 95250"/>
                <a:gd name="connsiteX5" fmla="*/ 120491 w 238125"/>
                <a:gd name="connsiteY5" fmla="*/ 9477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95250">
                  <a:moveTo>
                    <a:pt x="120491" y="94774"/>
                  </a:moveTo>
                  <a:cubicBezTo>
                    <a:pt x="64294" y="94774"/>
                    <a:pt x="7144" y="80486"/>
                    <a:pt x="7144" y="50959"/>
                  </a:cubicBezTo>
                  <a:cubicBezTo>
                    <a:pt x="7144" y="21431"/>
                    <a:pt x="64294" y="7144"/>
                    <a:pt x="120491" y="7144"/>
                  </a:cubicBezTo>
                  <a:cubicBezTo>
                    <a:pt x="176689" y="7144"/>
                    <a:pt x="233839" y="21431"/>
                    <a:pt x="233839" y="50959"/>
                  </a:cubicBezTo>
                  <a:cubicBezTo>
                    <a:pt x="233839" y="80486"/>
                    <a:pt x="176689" y="94774"/>
                    <a:pt x="120491" y="94774"/>
                  </a:cubicBezTo>
                  <a:lnTo>
                    <a:pt x="120491" y="94774"/>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3" name="Freeform: Shape 132">
              <a:extLst>
                <a:ext uri="{FF2B5EF4-FFF2-40B4-BE49-F238E27FC236}">
                  <a16:creationId xmlns:a16="http://schemas.microsoft.com/office/drawing/2014/main" id="{94FFACA8-BB95-4E4F-AD3C-9C1CECE4A7CB}"/>
                </a:ext>
              </a:extLst>
            </p:cNvPr>
            <p:cNvSpPr/>
            <p:nvPr/>
          </p:nvSpPr>
          <p:spPr>
            <a:xfrm>
              <a:off x="6298406" y="3155156"/>
              <a:ext cx="238125" cy="247650"/>
            </a:xfrm>
            <a:custGeom>
              <a:avLst/>
              <a:gdLst>
                <a:gd name="connsiteX0" fmla="*/ 233839 w 238125"/>
                <a:gd name="connsiteY0" fmla="*/ 7144 h 247650"/>
                <a:gd name="connsiteX1" fmla="*/ 233839 w 238125"/>
                <a:gd name="connsiteY1" fmla="*/ 205264 h 247650"/>
                <a:gd name="connsiteX2" fmla="*/ 120491 w 238125"/>
                <a:gd name="connsiteY2" fmla="*/ 248126 h 247650"/>
                <a:gd name="connsiteX3" fmla="*/ 120491 w 238125"/>
                <a:gd name="connsiteY3" fmla="*/ 248126 h 247650"/>
                <a:gd name="connsiteX4" fmla="*/ 7144 w 238125"/>
                <a:gd name="connsiteY4" fmla="*/ 204311 h 247650"/>
                <a:gd name="connsiteX5" fmla="*/ 7144 w 23812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233839" y="7144"/>
                  </a:moveTo>
                  <a:lnTo>
                    <a:pt x="233839" y="205264"/>
                  </a:lnTo>
                  <a:cubicBezTo>
                    <a:pt x="233839" y="233839"/>
                    <a:pt x="176689" y="248126"/>
                    <a:pt x="120491" y="248126"/>
                  </a:cubicBezTo>
                  <a:lnTo>
                    <a:pt x="120491" y="248126"/>
                  </a:lnTo>
                  <a:cubicBezTo>
                    <a:pt x="64294" y="248126"/>
                    <a:pt x="7144" y="232886"/>
                    <a:pt x="7144" y="204311"/>
                  </a:cubicBezTo>
                  <a:lnTo>
                    <a:pt x="7144" y="7144"/>
                  </a:ln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4" name="Freeform: Shape 133">
              <a:extLst>
                <a:ext uri="{FF2B5EF4-FFF2-40B4-BE49-F238E27FC236}">
                  <a16:creationId xmlns:a16="http://schemas.microsoft.com/office/drawing/2014/main" id="{28736C55-8181-4098-968D-FE8B5B8600D3}"/>
                </a:ext>
              </a:extLst>
            </p:cNvPr>
            <p:cNvSpPr/>
            <p:nvPr/>
          </p:nvSpPr>
          <p:spPr>
            <a:xfrm>
              <a:off x="5969794" y="2989421"/>
              <a:ext cx="238125" cy="95250"/>
            </a:xfrm>
            <a:custGeom>
              <a:avLst/>
              <a:gdLst>
                <a:gd name="connsiteX0" fmla="*/ 120491 w 238125"/>
                <a:gd name="connsiteY0" fmla="*/ 94774 h 95250"/>
                <a:gd name="connsiteX1" fmla="*/ 7144 w 238125"/>
                <a:gd name="connsiteY1" fmla="*/ 50959 h 95250"/>
                <a:gd name="connsiteX2" fmla="*/ 120491 w 238125"/>
                <a:gd name="connsiteY2" fmla="*/ 7144 h 95250"/>
                <a:gd name="connsiteX3" fmla="*/ 232886 w 238125"/>
                <a:gd name="connsiteY3" fmla="*/ 50006 h 95250"/>
                <a:gd name="connsiteX4" fmla="*/ 120491 w 238125"/>
                <a:gd name="connsiteY4" fmla="*/ 94774 h 95250"/>
                <a:gd name="connsiteX5" fmla="*/ 120491 w 238125"/>
                <a:gd name="connsiteY5" fmla="*/ 9477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95250">
                  <a:moveTo>
                    <a:pt x="120491" y="94774"/>
                  </a:moveTo>
                  <a:cubicBezTo>
                    <a:pt x="64294" y="94774"/>
                    <a:pt x="7144" y="80486"/>
                    <a:pt x="7144" y="50959"/>
                  </a:cubicBezTo>
                  <a:cubicBezTo>
                    <a:pt x="7144" y="21431"/>
                    <a:pt x="64294" y="7144"/>
                    <a:pt x="120491" y="7144"/>
                  </a:cubicBezTo>
                  <a:cubicBezTo>
                    <a:pt x="176689" y="7144"/>
                    <a:pt x="232886" y="20479"/>
                    <a:pt x="232886" y="50006"/>
                  </a:cubicBezTo>
                  <a:cubicBezTo>
                    <a:pt x="232886" y="79534"/>
                    <a:pt x="176689" y="94774"/>
                    <a:pt x="120491" y="94774"/>
                  </a:cubicBezTo>
                  <a:lnTo>
                    <a:pt x="120491" y="94774"/>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5" name="Freeform: Shape 134">
              <a:extLst>
                <a:ext uri="{FF2B5EF4-FFF2-40B4-BE49-F238E27FC236}">
                  <a16:creationId xmlns:a16="http://schemas.microsoft.com/office/drawing/2014/main" id="{B89CE077-452A-4982-9E27-304E50FFACED}"/>
                </a:ext>
              </a:extLst>
            </p:cNvPr>
            <p:cNvSpPr/>
            <p:nvPr/>
          </p:nvSpPr>
          <p:spPr>
            <a:xfrm>
              <a:off x="5968841" y="3032284"/>
              <a:ext cx="238125" cy="247650"/>
            </a:xfrm>
            <a:custGeom>
              <a:avLst/>
              <a:gdLst>
                <a:gd name="connsiteX0" fmla="*/ 233839 w 238125"/>
                <a:gd name="connsiteY0" fmla="*/ 7144 h 247650"/>
                <a:gd name="connsiteX1" fmla="*/ 233839 w 238125"/>
                <a:gd name="connsiteY1" fmla="*/ 205264 h 247650"/>
                <a:gd name="connsiteX2" fmla="*/ 120491 w 238125"/>
                <a:gd name="connsiteY2" fmla="*/ 248126 h 247650"/>
                <a:gd name="connsiteX3" fmla="*/ 120491 w 238125"/>
                <a:gd name="connsiteY3" fmla="*/ 248126 h 247650"/>
                <a:gd name="connsiteX4" fmla="*/ 7144 w 238125"/>
                <a:gd name="connsiteY4" fmla="*/ 204311 h 247650"/>
                <a:gd name="connsiteX5" fmla="*/ 7144 w 23812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233839" y="7144"/>
                  </a:moveTo>
                  <a:lnTo>
                    <a:pt x="233839" y="205264"/>
                  </a:lnTo>
                  <a:cubicBezTo>
                    <a:pt x="233839" y="233839"/>
                    <a:pt x="176689" y="248126"/>
                    <a:pt x="120491" y="248126"/>
                  </a:cubicBezTo>
                  <a:lnTo>
                    <a:pt x="120491" y="248126"/>
                  </a:lnTo>
                  <a:cubicBezTo>
                    <a:pt x="64294" y="248126"/>
                    <a:pt x="7144" y="233839"/>
                    <a:pt x="7144" y="204311"/>
                  </a:cubicBezTo>
                  <a:lnTo>
                    <a:pt x="7144" y="7144"/>
                  </a:ln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6" name="Freeform: Shape 135">
              <a:extLst>
                <a:ext uri="{FF2B5EF4-FFF2-40B4-BE49-F238E27FC236}">
                  <a16:creationId xmlns:a16="http://schemas.microsoft.com/office/drawing/2014/main" id="{7E757344-1388-400D-8403-F7AD25A402D6}"/>
                </a:ext>
              </a:extLst>
            </p:cNvPr>
            <p:cNvSpPr/>
            <p:nvPr/>
          </p:nvSpPr>
          <p:spPr>
            <a:xfrm>
              <a:off x="6083141" y="3311366"/>
              <a:ext cx="9525" cy="123825"/>
            </a:xfrm>
            <a:custGeom>
              <a:avLst/>
              <a:gdLst>
                <a:gd name="connsiteX0" fmla="*/ 7144 w 9525"/>
                <a:gd name="connsiteY0" fmla="*/ 7144 h 123825"/>
                <a:gd name="connsiteX1" fmla="*/ 7144 w 9525"/>
                <a:gd name="connsiteY1" fmla="*/ 124301 h 123825"/>
              </a:gdLst>
              <a:ahLst/>
              <a:cxnLst>
                <a:cxn ang="0">
                  <a:pos x="connsiteX0" y="connsiteY0"/>
                </a:cxn>
                <a:cxn ang="0">
                  <a:pos x="connsiteX1" y="connsiteY1"/>
                </a:cxn>
              </a:cxnLst>
              <a:rect l="l" t="t" r="r" b="b"/>
              <a:pathLst>
                <a:path w="9525" h="123825">
                  <a:moveTo>
                    <a:pt x="7144" y="7144"/>
                  </a:moveTo>
                  <a:lnTo>
                    <a:pt x="7144" y="124301"/>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7" name="Freeform: Shape 136">
              <a:extLst>
                <a:ext uri="{FF2B5EF4-FFF2-40B4-BE49-F238E27FC236}">
                  <a16:creationId xmlns:a16="http://schemas.microsoft.com/office/drawing/2014/main" id="{9C1A5D0A-C581-45CC-ABEE-6EF611EFF63B}"/>
                </a:ext>
              </a:extLst>
            </p:cNvPr>
            <p:cNvSpPr/>
            <p:nvPr/>
          </p:nvSpPr>
          <p:spPr>
            <a:xfrm>
              <a:off x="6043136" y="3394234"/>
              <a:ext cx="85725" cy="47625"/>
            </a:xfrm>
            <a:custGeom>
              <a:avLst/>
              <a:gdLst>
                <a:gd name="connsiteX0" fmla="*/ 86201 w 85725"/>
                <a:gd name="connsiteY0" fmla="*/ 7144 h 47625"/>
                <a:gd name="connsiteX1" fmla="*/ 66199 w 85725"/>
                <a:gd name="connsiteY1" fmla="*/ 25241 h 47625"/>
                <a:gd name="connsiteX2" fmla="*/ 47149 w 85725"/>
                <a:gd name="connsiteY2" fmla="*/ 43339 h 47625"/>
                <a:gd name="connsiteX3" fmla="*/ 27146 w 85725"/>
                <a:gd name="connsiteY3" fmla="*/ 25241 h 47625"/>
                <a:gd name="connsiteX4" fmla="*/ 7144 w 85725"/>
                <a:gd name="connsiteY4" fmla="*/ 714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7625">
                  <a:moveTo>
                    <a:pt x="86201" y="7144"/>
                  </a:moveTo>
                  <a:lnTo>
                    <a:pt x="66199" y="25241"/>
                  </a:lnTo>
                  <a:lnTo>
                    <a:pt x="47149" y="43339"/>
                  </a:lnTo>
                  <a:lnTo>
                    <a:pt x="27146" y="25241"/>
                  </a:lnTo>
                  <a:lnTo>
                    <a:pt x="7144" y="7144"/>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8" name="Freeform: Shape 137">
              <a:extLst>
                <a:ext uri="{FF2B5EF4-FFF2-40B4-BE49-F238E27FC236}">
                  <a16:creationId xmlns:a16="http://schemas.microsoft.com/office/drawing/2014/main" id="{075726E4-243C-423C-B209-59F3E707125F}"/>
                </a:ext>
              </a:extLst>
            </p:cNvPr>
            <p:cNvSpPr/>
            <p:nvPr/>
          </p:nvSpPr>
          <p:spPr>
            <a:xfrm>
              <a:off x="5741194" y="3438049"/>
              <a:ext cx="76200" cy="104775"/>
            </a:xfrm>
            <a:custGeom>
              <a:avLst/>
              <a:gdLst>
                <a:gd name="connsiteX0" fmla="*/ 7144 w 76200"/>
                <a:gd name="connsiteY0" fmla="*/ 7144 h 104775"/>
                <a:gd name="connsiteX1" fmla="*/ 75724 w 76200"/>
                <a:gd name="connsiteY1" fmla="*/ 100489 h 104775"/>
              </a:gdLst>
              <a:ahLst/>
              <a:cxnLst>
                <a:cxn ang="0">
                  <a:pos x="connsiteX0" y="connsiteY0"/>
                </a:cxn>
                <a:cxn ang="0">
                  <a:pos x="connsiteX1" y="connsiteY1"/>
                </a:cxn>
              </a:cxnLst>
              <a:rect l="l" t="t" r="r" b="b"/>
              <a:pathLst>
                <a:path w="76200" h="104775">
                  <a:moveTo>
                    <a:pt x="7144" y="7144"/>
                  </a:moveTo>
                  <a:lnTo>
                    <a:pt x="75724" y="100489"/>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9" name="Freeform: Shape 138">
              <a:extLst>
                <a:ext uri="{FF2B5EF4-FFF2-40B4-BE49-F238E27FC236}">
                  <a16:creationId xmlns:a16="http://schemas.microsoft.com/office/drawing/2014/main" id="{F2B25867-EC05-4169-A6E8-2D40E9389707}"/>
                </a:ext>
              </a:extLst>
            </p:cNvPr>
            <p:cNvSpPr/>
            <p:nvPr/>
          </p:nvSpPr>
          <p:spPr>
            <a:xfrm>
              <a:off x="5758339" y="3480911"/>
              <a:ext cx="76200" cy="66675"/>
            </a:xfrm>
            <a:custGeom>
              <a:avLst/>
              <a:gdLst>
                <a:gd name="connsiteX0" fmla="*/ 70961 w 76200"/>
                <a:gd name="connsiteY0" fmla="*/ 7144 h 66675"/>
                <a:gd name="connsiteX1" fmla="*/ 65246 w 76200"/>
                <a:gd name="connsiteY1" fmla="*/ 33814 h 66675"/>
                <a:gd name="connsiteX2" fmla="*/ 59531 w 76200"/>
                <a:gd name="connsiteY2" fmla="*/ 59531 h 66675"/>
                <a:gd name="connsiteX3" fmla="*/ 33814 w 76200"/>
                <a:gd name="connsiteY3" fmla="*/ 56674 h 66675"/>
                <a:gd name="connsiteX4" fmla="*/ 7144 w 76200"/>
                <a:gd name="connsiteY4" fmla="*/ 5381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66675">
                  <a:moveTo>
                    <a:pt x="70961" y="7144"/>
                  </a:moveTo>
                  <a:lnTo>
                    <a:pt x="65246" y="33814"/>
                  </a:lnTo>
                  <a:lnTo>
                    <a:pt x="59531" y="59531"/>
                  </a:lnTo>
                  <a:lnTo>
                    <a:pt x="33814" y="56674"/>
                  </a:lnTo>
                  <a:lnTo>
                    <a:pt x="7144" y="53816"/>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0" name="Freeform: Shape 139">
              <a:extLst>
                <a:ext uri="{FF2B5EF4-FFF2-40B4-BE49-F238E27FC236}">
                  <a16:creationId xmlns:a16="http://schemas.microsoft.com/office/drawing/2014/main" id="{2B1ED50B-1F01-447A-B4DE-60707AC0A95D}"/>
                </a:ext>
              </a:extLst>
            </p:cNvPr>
            <p:cNvSpPr/>
            <p:nvPr/>
          </p:nvSpPr>
          <p:spPr>
            <a:xfrm>
              <a:off x="6361271" y="3438049"/>
              <a:ext cx="76200" cy="104775"/>
            </a:xfrm>
            <a:custGeom>
              <a:avLst/>
              <a:gdLst>
                <a:gd name="connsiteX0" fmla="*/ 75724 w 76200"/>
                <a:gd name="connsiteY0" fmla="*/ 7144 h 104775"/>
                <a:gd name="connsiteX1" fmla="*/ 7144 w 76200"/>
                <a:gd name="connsiteY1" fmla="*/ 100489 h 104775"/>
              </a:gdLst>
              <a:ahLst/>
              <a:cxnLst>
                <a:cxn ang="0">
                  <a:pos x="connsiteX0" y="connsiteY0"/>
                </a:cxn>
                <a:cxn ang="0">
                  <a:pos x="connsiteX1" y="connsiteY1"/>
                </a:cxn>
              </a:cxnLst>
              <a:rect l="l" t="t" r="r" b="b"/>
              <a:pathLst>
                <a:path w="76200" h="104775">
                  <a:moveTo>
                    <a:pt x="75724" y="7144"/>
                  </a:moveTo>
                  <a:lnTo>
                    <a:pt x="7144" y="100489"/>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1" name="Freeform: Shape 140">
              <a:extLst>
                <a:ext uri="{FF2B5EF4-FFF2-40B4-BE49-F238E27FC236}">
                  <a16:creationId xmlns:a16="http://schemas.microsoft.com/office/drawing/2014/main" id="{9F2208F4-1F23-4ED6-AB17-DBD2AB98F30D}"/>
                </a:ext>
              </a:extLst>
            </p:cNvPr>
            <p:cNvSpPr/>
            <p:nvPr/>
          </p:nvSpPr>
          <p:spPr>
            <a:xfrm>
              <a:off x="6349841" y="3480911"/>
              <a:ext cx="76200" cy="66675"/>
            </a:xfrm>
            <a:custGeom>
              <a:avLst/>
              <a:gdLst>
                <a:gd name="connsiteX0" fmla="*/ 7144 w 76200"/>
                <a:gd name="connsiteY0" fmla="*/ 7144 h 66675"/>
                <a:gd name="connsiteX1" fmla="*/ 12859 w 76200"/>
                <a:gd name="connsiteY1" fmla="*/ 33814 h 66675"/>
                <a:gd name="connsiteX2" fmla="*/ 17621 w 76200"/>
                <a:gd name="connsiteY2" fmla="*/ 59531 h 66675"/>
                <a:gd name="connsiteX3" fmla="*/ 44291 w 76200"/>
                <a:gd name="connsiteY3" fmla="*/ 56674 h 66675"/>
                <a:gd name="connsiteX4" fmla="*/ 70961 w 76200"/>
                <a:gd name="connsiteY4" fmla="*/ 5381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66675">
                  <a:moveTo>
                    <a:pt x="7144" y="7144"/>
                  </a:moveTo>
                  <a:lnTo>
                    <a:pt x="12859" y="33814"/>
                  </a:lnTo>
                  <a:lnTo>
                    <a:pt x="17621" y="59531"/>
                  </a:lnTo>
                  <a:lnTo>
                    <a:pt x="44291" y="56674"/>
                  </a:lnTo>
                  <a:lnTo>
                    <a:pt x="70961" y="53816"/>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2" name="Freeform: Shape 141">
              <a:extLst>
                <a:ext uri="{FF2B5EF4-FFF2-40B4-BE49-F238E27FC236}">
                  <a16:creationId xmlns:a16="http://schemas.microsoft.com/office/drawing/2014/main" id="{4F70CB8B-9DCF-4DDE-A13E-68BE5461D340}"/>
                </a:ext>
              </a:extLst>
            </p:cNvPr>
            <p:cNvSpPr/>
            <p:nvPr/>
          </p:nvSpPr>
          <p:spPr>
            <a:xfrm>
              <a:off x="5820251" y="3480911"/>
              <a:ext cx="533400" cy="381000"/>
            </a:xfrm>
            <a:custGeom>
              <a:avLst/>
              <a:gdLst>
                <a:gd name="connsiteX0" fmla="*/ 270034 w 533400"/>
                <a:gd name="connsiteY0" fmla="*/ 130969 h 381000"/>
                <a:gd name="connsiteX1" fmla="*/ 438626 w 533400"/>
                <a:gd name="connsiteY1" fmla="*/ 130969 h 381000"/>
                <a:gd name="connsiteX2" fmla="*/ 438626 w 533400"/>
                <a:gd name="connsiteY2" fmla="*/ 382429 h 381000"/>
                <a:gd name="connsiteX3" fmla="*/ 489109 w 533400"/>
                <a:gd name="connsiteY3" fmla="*/ 382429 h 381000"/>
                <a:gd name="connsiteX4" fmla="*/ 489109 w 533400"/>
                <a:gd name="connsiteY4" fmla="*/ 110014 h 381000"/>
                <a:gd name="connsiteX5" fmla="*/ 531971 w 533400"/>
                <a:gd name="connsiteY5" fmla="*/ 110014 h 381000"/>
                <a:gd name="connsiteX6" fmla="*/ 531971 w 533400"/>
                <a:gd name="connsiteY6" fmla="*/ 77629 h 381000"/>
                <a:gd name="connsiteX7" fmla="*/ 270034 w 533400"/>
                <a:gd name="connsiteY7" fmla="*/ 7144 h 381000"/>
                <a:gd name="connsiteX8" fmla="*/ 7144 w 533400"/>
                <a:gd name="connsiteY8" fmla="*/ 77629 h 381000"/>
                <a:gd name="connsiteX9" fmla="*/ 7144 w 533400"/>
                <a:gd name="connsiteY9" fmla="*/ 110014 h 381000"/>
                <a:gd name="connsiteX10" fmla="*/ 50959 w 533400"/>
                <a:gd name="connsiteY10" fmla="*/ 110014 h 381000"/>
                <a:gd name="connsiteX11" fmla="*/ 50959 w 533400"/>
                <a:gd name="connsiteY11" fmla="*/ 382429 h 381000"/>
                <a:gd name="connsiteX12" fmla="*/ 100489 w 533400"/>
                <a:gd name="connsiteY12" fmla="*/ 382429 h 381000"/>
                <a:gd name="connsiteX13" fmla="*/ 100489 w 533400"/>
                <a:gd name="connsiteY13" fmla="*/ 1309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400" h="381000">
                  <a:moveTo>
                    <a:pt x="270034" y="130969"/>
                  </a:moveTo>
                  <a:lnTo>
                    <a:pt x="438626" y="130969"/>
                  </a:lnTo>
                  <a:lnTo>
                    <a:pt x="438626" y="382429"/>
                  </a:lnTo>
                  <a:lnTo>
                    <a:pt x="489109" y="382429"/>
                  </a:lnTo>
                  <a:lnTo>
                    <a:pt x="489109" y="110014"/>
                  </a:lnTo>
                  <a:lnTo>
                    <a:pt x="531971" y="110014"/>
                  </a:lnTo>
                  <a:lnTo>
                    <a:pt x="531971" y="77629"/>
                  </a:lnTo>
                  <a:lnTo>
                    <a:pt x="270034" y="7144"/>
                  </a:lnTo>
                  <a:lnTo>
                    <a:pt x="7144" y="77629"/>
                  </a:lnTo>
                  <a:lnTo>
                    <a:pt x="7144" y="110014"/>
                  </a:lnTo>
                  <a:lnTo>
                    <a:pt x="50959" y="110014"/>
                  </a:lnTo>
                  <a:lnTo>
                    <a:pt x="50959" y="382429"/>
                  </a:lnTo>
                  <a:lnTo>
                    <a:pt x="100489" y="382429"/>
                  </a:lnTo>
                  <a:lnTo>
                    <a:pt x="100489" y="130969"/>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3" name="Freeform: Shape 142">
              <a:extLst>
                <a:ext uri="{FF2B5EF4-FFF2-40B4-BE49-F238E27FC236}">
                  <a16:creationId xmlns:a16="http://schemas.microsoft.com/office/drawing/2014/main" id="{3306003B-9DAC-4DB3-A342-5991EF98B7D2}"/>
                </a:ext>
              </a:extLst>
            </p:cNvPr>
            <p:cNvSpPr/>
            <p:nvPr/>
          </p:nvSpPr>
          <p:spPr>
            <a:xfrm>
              <a:off x="5950744" y="3648588"/>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5721"/>
                    <a:pt x="55721"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4" name="Freeform: Shape 143">
              <a:extLst>
                <a:ext uri="{FF2B5EF4-FFF2-40B4-BE49-F238E27FC236}">
                  <a16:creationId xmlns:a16="http://schemas.microsoft.com/office/drawing/2014/main" id="{5B377C2D-A66D-4FA1-B297-B146CF820D60}"/>
                </a:ext>
              </a:extLst>
            </p:cNvPr>
            <p:cNvSpPr/>
            <p:nvPr/>
          </p:nvSpPr>
          <p:spPr>
            <a:xfrm>
              <a:off x="5950744" y="3728103"/>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5721"/>
                    <a:pt x="55721"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5" name="Freeform: Shape 144">
              <a:extLst>
                <a:ext uri="{FF2B5EF4-FFF2-40B4-BE49-F238E27FC236}">
                  <a16:creationId xmlns:a16="http://schemas.microsoft.com/office/drawing/2014/main" id="{9959DADE-5E72-4758-A630-57CCF091C2E3}"/>
                </a:ext>
              </a:extLst>
            </p:cNvPr>
            <p:cNvSpPr/>
            <p:nvPr/>
          </p:nvSpPr>
          <p:spPr>
            <a:xfrm>
              <a:off x="5950744" y="3807619"/>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4769"/>
                    <a:pt x="55721"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6" name="Freeform: Shape 145">
              <a:extLst>
                <a:ext uri="{FF2B5EF4-FFF2-40B4-BE49-F238E27FC236}">
                  <a16:creationId xmlns:a16="http://schemas.microsoft.com/office/drawing/2014/main" id="{35F19760-F2C2-480F-86F5-D11472F8B509}"/>
                </a:ext>
              </a:extLst>
            </p:cNvPr>
            <p:cNvSpPr/>
            <p:nvPr/>
          </p:nvSpPr>
          <p:spPr>
            <a:xfrm>
              <a:off x="6035516" y="3728103"/>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5721"/>
                    <a:pt x="54769"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7" name="Freeform: Shape 146">
              <a:extLst>
                <a:ext uri="{FF2B5EF4-FFF2-40B4-BE49-F238E27FC236}">
                  <a16:creationId xmlns:a16="http://schemas.microsoft.com/office/drawing/2014/main" id="{5AA586C4-0F1B-4EC0-BC66-820013CC4E44}"/>
                </a:ext>
              </a:extLst>
            </p:cNvPr>
            <p:cNvSpPr/>
            <p:nvPr/>
          </p:nvSpPr>
          <p:spPr>
            <a:xfrm>
              <a:off x="6035516" y="3807619"/>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4769"/>
                    <a:pt x="54769"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8" name="Freeform: Shape 147">
              <a:extLst>
                <a:ext uri="{FF2B5EF4-FFF2-40B4-BE49-F238E27FC236}">
                  <a16:creationId xmlns:a16="http://schemas.microsoft.com/office/drawing/2014/main" id="{D2AB134A-35DF-4511-946B-B44E70D60A4A}"/>
                </a:ext>
              </a:extLst>
            </p:cNvPr>
            <p:cNvSpPr/>
            <p:nvPr/>
          </p:nvSpPr>
          <p:spPr>
            <a:xfrm>
              <a:off x="6118981" y="3807619"/>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4769"/>
                    <a:pt x="54769"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C897F189-B8F6-4093-87D5-CBE873BA5799}"/>
              </a:ext>
            </a:extLst>
          </p:cNvPr>
          <p:cNvGrpSpPr/>
          <p:nvPr/>
        </p:nvGrpSpPr>
        <p:grpSpPr>
          <a:xfrm>
            <a:off x="8362966" y="2309246"/>
            <a:ext cx="1836363" cy="906423"/>
            <a:chOff x="9244892" y="2529177"/>
            <a:chExt cx="1591313" cy="785467"/>
          </a:xfrm>
        </p:grpSpPr>
        <p:sp>
          <p:nvSpPr>
            <p:cNvPr id="54" name="Freeform: Shape 53">
              <a:extLst>
                <a:ext uri="{FF2B5EF4-FFF2-40B4-BE49-F238E27FC236}">
                  <a16:creationId xmlns:a16="http://schemas.microsoft.com/office/drawing/2014/main" id="{D94429EC-4058-463A-9F4F-0004026273E8}"/>
                </a:ext>
              </a:extLst>
            </p:cNvPr>
            <p:cNvSpPr/>
            <p:nvPr/>
          </p:nvSpPr>
          <p:spPr>
            <a:xfrm flipV="1">
              <a:off x="9244892" y="2529177"/>
              <a:ext cx="767617" cy="785467"/>
            </a:xfrm>
            <a:custGeom>
              <a:avLst/>
              <a:gdLst>
                <a:gd name="connsiteX0" fmla="*/ 38498 w 767617"/>
                <a:gd name="connsiteY0" fmla="*/ 393743 h 785466"/>
                <a:gd name="connsiteX1" fmla="*/ 388389 w 767617"/>
                <a:gd name="connsiteY1" fmla="*/ 38498 h 785466"/>
                <a:gd name="connsiteX2" fmla="*/ 736494 w 767617"/>
                <a:gd name="connsiteY2" fmla="*/ 393743 h 785466"/>
                <a:gd name="connsiteX3" fmla="*/ 388389 w 767617"/>
                <a:gd name="connsiteY3" fmla="*/ 745418 h 785466"/>
                <a:gd name="connsiteX4" fmla="*/ 38498 w 767617"/>
                <a:gd name="connsiteY4" fmla="*/ 393743 h 785466"/>
                <a:gd name="connsiteX5" fmla="*/ 38498 w 767617"/>
                <a:gd name="connsiteY5" fmla="*/ 393743 h 785466"/>
                <a:gd name="connsiteX6" fmla="*/ 388389 w 767617"/>
                <a:gd name="connsiteY6" fmla="*/ 747203 h 785466"/>
                <a:gd name="connsiteX7" fmla="*/ 565119 w 767617"/>
                <a:gd name="connsiteY7" fmla="*/ 395528 h 785466"/>
                <a:gd name="connsiteX8" fmla="*/ 388389 w 767617"/>
                <a:gd name="connsiteY8" fmla="*/ 40283 h 785466"/>
                <a:gd name="connsiteX9" fmla="*/ 209873 w 767617"/>
                <a:gd name="connsiteY9" fmla="*/ 395528 h 785466"/>
                <a:gd name="connsiteX10" fmla="*/ 388389 w 767617"/>
                <a:gd name="connsiteY10" fmla="*/ 747203 h 785466"/>
                <a:gd name="connsiteX11" fmla="*/ 388389 w 767617"/>
                <a:gd name="connsiteY11" fmla="*/ 747203 h 785466"/>
                <a:gd name="connsiteX12" fmla="*/ 54564 w 767617"/>
                <a:gd name="connsiteY12" fmla="*/ 284849 h 785466"/>
                <a:gd name="connsiteX13" fmla="*/ 718643 w 767617"/>
                <a:gd name="connsiteY13" fmla="*/ 284849 h 785466"/>
                <a:gd name="connsiteX14" fmla="*/ 56349 w 767617"/>
                <a:gd name="connsiteY14" fmla="*/ 506207 h 785466"/>
                <a:gd name="connsiteX15" fmla="*/ 716857 w 767617"/>
                <a:gd name="connsiteY15" fmla="*/ 506207 h 785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7617" h="785466">
                  <a:moveTo>
                    <a:pt x="38498" y="393743"/>
                  </a:moveTo>
                  <a:cubicBezTo>
                    <a:pt x="38498" y="197376"/>
                    <a:pt x="195592" y="38498"/>
                    <a:pt x="388389" y="38498"/>
                  </a:cubicBezTo>
                  <a:cubicBezTo>
                    <a:pt x="579400" y="38498"/>
                    <a:pt x="736494" y="197376"/>
                    <a:pt x="736494" y="393743"/>
                  </a:cubicBezTo>
                  <a:cubicBezTo>
                    <a:pt x="736494" y="588324"/>
                    <a:pt x="579400" y="745418"/>
                    <a:pt x="388389" y="745418"/>
                  </a:cubicBezTo>
                  <a:cubicBezTo>
                    <a:pt x="193807" y="747203"/>
                    <a:pt x="38498" y="588324"/>
                    <a:pt x="38498" y="393743"/>
                  </a:cubicBezTo>
                  <a:lnTo>
                    <a:pt x="38498" y="393743"/>
                  </a:lnTo>
                  <a:close/>
                  <a:moveTo>
                    <a:pt x="388389" y="747203"/>
                  </a:moveTo>
                  <a:cubicBezTo>
                    <a:pt x="486572" y="747203"/>
                    <a:pt x="565119" y="588324"/>
                    <a:pt x="565119" y="395528"/>
                  </a:cubicBezTo>
                  <a:cubicBezTo>
                    <a:pt x="565119" y="199161"/>
                    <a:pt x="486572" y="40283"/>
                    <a:pt x="388389" y="40283"/>
                  </a:cubicBezTo>
                  <a:cubicBezTo>
                    <a:pt x="288420" y="40283"/>
                    <a:pt x="209873" y="199161"/>
                    <a:pt x="209873" y="395528"/>
                  </a:cubicBezTo>
                  <a:cubicBezTo>
                    <a:pt x="208088" y="588324"/>
                    <a:pt x="288420" y="747203"/>
                    <a:pt x="388389" y="747203"/>
                  </a:cubicBezTo>
                  <a:lnTo>
                    <a:pt x="388389" y="747203"/>
                  </a:lnTo>
                  <a:close/>
                  <a:moveTo>
                    <a:pt x="54564" y="284849"/>
                  </a:moveTo>
                  <a:cubicBezTo>
                    <a:pt x="718643" y="284849"/>
                    <a:pt x="718643" y="284849"/>
                    <a:pt x="718643" y="284849"/>
                  </a:cubicBezTo>
                  <a:moveTo>
                    <a:pt x="56349" y="506207"/>
                  </a:moveTo>
                  <a:cubicBezTo>
                    <a:pt x="716857" y="506207"/>
                    <a:pt x="716857" y="506207"/>
                    <a:pt x="716857" y="506207"/>
                  </a:cubicBez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55" name="Group 54">
              <a:extLst>
                <a:ext uri="{FF2B5EF4-FFF2-40B4-BE49-F238E27FC236}">
                  <a16:creationId xmlns:a16="http://schemas.microsoft.com/office/drawing/2014/main" id="{3464AF34-8C90-4C2D-98C5-1F7BA0AAEA7D}"/>
                </a:ext>
              </a:extLst>
            </p:cNvPr>
            <p:cNvGrpSpPr/>
            <p:nvPr/>
          </p:nvGrpSpPr>
          <p:grpSpPr>
            <a:xfrm>
              <a:off x="10235835" y="2588940"/>
              <a:ext cx="432223" cy="332479"/>
              <a:chOff x="10167112" y="3894451"/>
              <a:chExt cx="363518" cy="279629"/>
            </a:xfrm>
          </p:grpSpPr>
          <p:sp>
            <p:nvSpPr>
              <p:cNvPr id="56" name="Freeform: Shape 55">
                <a:extLst>
                  <a:ext uri="{FF2B5EF4-FFF2-40B4-BE49-F238E27FC236}">
                    <a16:creationId xmlns:a16="http://schemas.microsoft.com/office/drawing/2014/main" id="{6FC0212D-63C3-4E1C-B65A-C65CC87AE64B}"/>
                  </a:ext>
                </a:extLst>
              </p:cNvPr>
              <p:cNvSpPr/>
              <p:nvPr/>
            </p:nvSpPr>
            <p:spPr>
              <a:xfrm flipV="1">
                <a:off x="10291121" y="3983203"/>
                <a:ext cx="109420" cy="109420"/>
              </a:xfrm>
              <a:custGeom>
                <a:avLst/>
                <a:gdLst>
                  <a:gd name="connsiteX0" fmla="*/ 154919 w 160664"/>
                  <a:gd name="connsiteY0" fmla="*/ 88868 h 160663"/>
                  <a:gd name="connsiteX1" fmla="*/ 88868 w 160664"/>
                  <a:gd name="connsiteY1" fmla="*/ 154918 h 160663"/>
                  <a:gd name="connsiteX2" fmla="*/ 22817 w 160664"/>
                  <a:gd name="connsiteY2" fmla="*/ 88868 h 160663"/>
                  <a:gd name="connsiteX3" fmla="*/ 88868 w 160664"/>
                  <a:gd name="connsiteY3" fmla="*/ 22817 h 160663"/>
                  <a:gd name="connsiteX4" fmla="*/ 154919 w 160664"/>
                  <a:gd name="connsiteY4" fmla="*/ 88868 h 16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64" h="160663">
                    <a:moveTo>
                      <a:pt x="154919" y="88868"/>
                    </a:moveTo>
                    <a:cubicBezTo>
                      <a:pt x="154919" y="125346"/>
                      <a:pt x="125347" y="154918"/>
                      <a:pt x="88868" y="154918"/>
                    </a:cubicBezTo>
                    <a:cubicBezTo>
                      <a:pt x="52389" y="154918"/>
                      <a:pt x="22817" y="125346"/>
                      <a:pt x="22817" y="88868"/>
                    </a:cubicBezTo>
                    <a:cubicBezTo>
                      <a:pt x="22817" y="52389"/>
                      <a:pt x="52389" y="22817"/>
                      <a:pt x="88868" y="22817"/>
                    </a:cubicBezTo>
                    <a:cubicBezTo>
                      <a:pt x="125347" y="22817"/>
                      <a:pt x="154919" y="52389"/>
                      <a:pt x="154919" y="88868"/>
                    </a:cubicBezTo>
                    <a:close/>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7" name="Freeform: Shape 56">
                <a:extLst>
                  <a:ext uri="{FF2B5EF4-FFF2-40B4-BE49-F238E27FC236}">
                    <a16:creationId xmlns:a16="http://schemas.microsoft.com/office/drawing/2014/main" id="{B9791B2D-FA4A-4DD3-A1F2-A51B75FD580A}"/>
                  </a:ext>
                </a:extLst>
              </p:cNvPr>
              <p:cNvSpPr/>
              <p:nvPr/>
            </p:nvSpPr>
            <p:spPr>
              <a:xfrm flipV="1">
                <a:off x="10167112" y="3894451"/>
                <a:ext cx="85105" cy="279629"/>
              </a:xfrm>
              <a:custGeom>
                <a:avLst/>
                <a:gdLst>
                  <a:gd name="connsiteX0" fmla="*/ 108504 w 124960"/>
                  <a:gd name="connsiteY0" fmla="*/ 22817 h 410584"/>
                  <a:gd name="connsiteX1" fmla="*/ 22817 w 124960"/>
                  <a:gd name="connsiteY1" fmla="*/ 210258 h 410584"/>
                  <a:gd name="connsiteX2" fmla="*/ 108504 w 124960"/>
                  <a:gd name="connsiteY2" fmla="*/ 397699 h 410584"/>
                </a:gdLst>
                <a:ahLst/>
                <a:cxnLst>
                  <a:cxn ang="0">
                    <a:pos x="connsiteX0" y="connsiteY0"/>
                  </a:cxn>
                  <a:cxn ang="0">
                    <a:pos x="connsiteX1" y="connsiteY1"/>
                  </a:cxn>
                  <a:cxn ang="0">
                    <a:pos x="connsiteX2" y="connsiteY2"/>
                  </a:cxn>
                </a:cxnLst>
                <a:rect l="l" t="t" r="r" b="b"/>
                <a:pathLst>
                  <a:path w="124960" h="410584">
                    <a:moveTo>
                      <a:pt x="108504" y="22817"/>
                    </a:moveTo>
                    <a:cubicBezTo>
                      <a:pt x="56735" y="67446"/>
                      <a:pt x="22817" y="135281"/>
                      <a:pt x="22817" y="210258"/>
                    </a:cubicBezTo>
                    <a:cubicBezTo>
                      <a:pt x="22817" y="285234"/>
                      <a:pt x="56735" y="351285"/>
                      <a:pt x="108504" y="397699"/>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8" name="Freeform: Shape 57">
                <a:extLst>
                  <a:ext uri="{FF2B5EF4-FFF2-40B4-BE49-F238E27FC236}">
                    <a16:creationId xmlns:a16="http://schemas.microsoft.com/office/drawing/2014/main" id="{F6671DE4-8F67-43D9-9395-2C9D9D98A228}"/>
                  </a:ext>
                </a:extLst>
              </p:cNvPr>
              <p:cNvSpPr/>
              <p:nvPr/>
            </p:nvSpPr>
            <p:spPr>
              <a:xfrm flipV="1">
                <a:off x="10445525" y="3894451"/>
                <a:ext cx="85105" cy="279629"/>
              </a:xfrm>
              <a:custGeom>
                <a:avLst/>
                <a:gdLst>
                  <a:gd name="connsiteX0" fmla="*/ 22817 w 124960"/>
                  <a:gd name="connsiteY0" fmla="*/ 22817 h 410584"/>
                  <a:gd name="connsiteX1" fmla="*/ 108504 w 124960"/>
                  <a:gd name="connsiteY1" fmla="*/ 210258 h 410584"/>
                  <a:gd name="connsiteX2" fmla="*/ 22817 w 124960"/>
                  <a:gd name="connsiteY2" fmla="*/ 397699 h 410584"/>
                </a:gdLst>
                <a:ahLst/>
                <a:cxnLst>
                  <a:cxn ang="0">
                    <a:pos x="connsiteX0" y="connsiteY0"/>
                  </a:cxn>
                  <a:cxn ang="0">
                    <a:pos x="connsiteX1" y="connsiteY1"/>
                  </a:cxn>
                  <a:cxn ang="0">
                    <a:pos x="connsiteX2" y="connsiteY2"/>
                  </a:cxn>
                </a:cxnLst>
                <a:rect l="l" t="t" r="r" b="b"/>
                <a:pathLst>
                  <a:path w="124960" h="410584">
                    <a:moveTo>
                      <a:pt x="22817" y="22817"/>
                    </a:moveTo>
                    <a:cubicBezTo>
                      <a:pt x="74586" y="67446"/>
                      <a:pt x="108504" y="135281"/>
                      <a:pt x="108504" y="210258"/>
                    </a:cubicBezTo>
                    <a:cubicBezTo>
                      <a:pt x="108504" y="285234"/>
                      <a:pt x="74586" y="351285"/>
                      <a:pt x="22817" y="397699"/>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9" name="Freeform: Shape 58">
                <a:extLst>
                  <a:ext uri="{FF2B5EF4-FFF2-40B4-BE49-F238E27FC236}">
                    <a16:creationId xmlns:a16="http://schemas.microsoft.com/office/drawing/2014/main" id="{485AF189-3C4E-455C-BA6F-89B99C1AB60D}"/>
                  </a:ext>
                </a:extLst>
              </p:cNvPr>
              <p:cNvSpPr/>
              <p:nvPr/>
            </p:nvSpPr>
            <p:spPr>
              <a:xfrm flipV="1">
                <a:off x="10229116" y="3946729"/>
                <a:ext cx="60789" cy="182367"/>
              </a:xfrm>
              <a:custGeom>
                <a:avLst/>
                <a:gdLst>
                  <a:gd name="connsiteX0" fmla="*/ 78157 w 89257"/>
                  <a:gd name="connsiteY0" fmla="*/ 22817 h 267772"/>
                  <a:gd name="connsiteX1" fmla="*/ 22817 w 89257"/>
                  <a:gd name="connsiteY1" fmla="*/ 142422 h 267772"/>
                  <a:gd name="connsiteX2" fmla="*/ 78157 w 89257"/>
                  <a:gd name="connsiteY2" fmla="*/ 262027 h 267772"/>
                </a:gdLst>
                <a:ahLst/>
                <a:cxnLst>
                  <a:cxn ang="0">
                    <a:pos x="connsiteX0" y="connsiteY0"/>
                  </a:cxn>
                  <a:cxn ang="0">
                    <a:pos x="connsiteX1" y="connsiteY1"/>
                  </a:cxn>
                  <a:cxn ang="0">
                    <a:pos x="connsiteX2" y="connsiteY2"/>
                  </a:cxn>
                </a:cxnLst>
                <a:rect l="l" t="t" r="r" b="b"/>
                <a:pathLst>
                  <a:path w="89257" h="267772">
                    <a:moveTo>
                      <a:pt x="78157" y="22817"/>
                    </a:moveTo>
                    <a:cubicBezTo>
                      <a:pt x="44239" y="51379"/>
                      <a:pt x="22817" y="94223"/>
                      <a:pt x="22817" y="142422"/>
                    </a:cubicBezTo>
                    <a:cubicBezTo>
                      <a:pt x="22817" y="190621"/>
                      <a:pt x="44239" y="233465"/>
                      <a:pt x="78157" y="262027"/>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9AAB1DD1-7D82-4D09-9783-BD542B42DB82}"/>
                  </a:ext>
                </a:extLst>
              </p:cNvPr>
              <p:cNvSpPr/>
              <p:nvPr/>
            </p:nvSpPr>
            <p:spPr>
              <a:xfrm flipV="1">
                <a:off x="10404188" y="3946729"/>
                <a:ext cx="60789" cy="182367"/>
              </a:xfrm>
              <a:custGeom>
                <a:avLst/>
                <a:gdLst>
                  <a:gd name="connsiteX0" fmla="*/ 22817 w 89257"/>
                  <a:gd name="connsiteY0" fmla="*/ 22817 h 267772"/>
                  <a:gd name="connsiteX1" fmla="*/ 78157 w 89257"/>
                  <a:gd name="connsiteY1" fmla="*/ 142422 h 267772"/>
                  <a:gd name="connsiteX2" fmla="*/ 22817 w 89257"/>
                  <a:gd name="connsiteY2" fmla="*/ 262027 h 267772"/>
                </a:gdLst>
                <a:ahLst/>
                <a:cxnLst>
                  <a:cxn ang="0">
                    <a:pos x="connsiteX0" y="connsiteY0"/>
                  </a:cxn>
                  <a:cxn ang="0">
                    <a:pos x="connsiteX1" y="connsiteY1"/>
                  </a:cxn>
                  <a:cxn ang="0">
                    <a:pos x="connsiteX2" y="connsiteY2"/>
                  </a:cxn>
                </a:cxnLst>
                <a:rect l="l" t="t" r="r" b="b"/>
                <a:pathLst>
                  <a:path w="89257" h="267772">
                    <a:moveTo>
                      <a:pt x="22817" y="22817"/>
                    </a:moveTo>
                    <a:cubicBezTo>
                      <a:pt x="56735" y="51379"/>
                      <a:pt x="78157" y="94223"/>
                      <a:pt x="78157" y="142422"/>
                    </a:cubicBezTo>
                    <a:cubicBezTo>
                      <a:pt x="78157" y="190621"/>
                      <a:pt x="56735" y="233465"/>
                      <a:pt x="22817" y="262027"/>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61" name="Group 60">
              <a:extLst>
                <a:ext uri="{FF2B5EF4-FFF2-40B4-BE49-F238E27FC236}">
                  <a16:creationId xmlns:a16="http://schemas.microsoft.com/office/drawing/2014/main" id="{5E8C9699-74F4-426B-B2A2-58C7369797B4}"/>
                </a:ext>
              </a:extLst>
            </p:cNvPr>
            <p:cNvGrpSpPr/>
            <p:nvPr/>
          </p:nvGrpSpPr>
          <p:grpSpPr>
            <a:xfrm>
              <a:off x="10067688" y="3011466"/>
              <a:ext cx="768517" cy="273727"/>
              <a:chOff x="8430842" y="4479489"/>
              <a:chExt cx="561378" cy="199949"/>
            </a:xfrm>
          </p:grpSpPr>
          <p:grpSp>
            <p:nvGrpSpPr>
              <p:cNvPr id="62" name="Group 61">
                <a:extLst>
                  <a:ext uri="{FF2B5EF4-FFF2-40B4-BE49-F238E27FC236}">
                    <a16:creationId xmlns:a16="http://schemas.microsoft.com/office/drawing/2014/main" id="{42240760-507A-4BBA-A544-88F1C09F201E}"/>
                  </a:ext>
                </a:extLst>
              </p:cNvPr>
              <p:cNvGrpSpPr/>
              <p:nvPr/>
            </p:nvGrpSpPr>
            <p:grpSpPr>
              <a:xfrm>
                <a:off x="8430842" y="4479489"/>
                <a:ext cx="561378" cy="199949"/>
                <a:chOff x="9335113" y="6013729"/>
                <a:chExt cx="561378" cy="199949"/>
              </a:xfrm>
            </p:grpSpPr>
            <p:grpSp>
              <p:nvGrpSpPr>
                <p:cNvPr id="64" name="Group 63">
                  <a:extLst>
                    <a:ext uri="{FF2B5EF4-FFF2-40B4-BE49-F238E27FC236}">
                      <a16:creationId xmlns:a16="http://schemas.microsoft.com/office/drawing/2014/main" id="{1A77B562-3F9C-4814-8E2F-FACEA7E5A2A4}"/>
                    </a:ext>
                  </a:extLst>
                </p:cNvPr>
                <p:cNvGrpSpPr/>
                <p:nvPr/>
              </p:nvGrpSpPr>
              <p:grpSpPr>
                <a:xfrm>
                  <a:off x="9335113" y="6013729"/>
                  <a:ext cx="561378" cy="141145"/>
                  <a:chOff x="9335113" y="6013729"/>
                  <a:chExt cx="561378" cy="141145"/>
                </a:xfrm>
              </p:grpSpPr>
              <p:sp>
                <p:nvSpPr>
                  <p:cNvPr id="69" name="Rectangle: Rounded Corners 68">
                    <a:extLst>
                      <a:ext uri="{FF2B5EF4-FFF2-40B4-BE49-F238E27FC236}">
                        <a16:creationId xmlns:a16="http://schemas.microsoft.com/office/drawing/2014/main" id="{F1DE3173-F37B-4F97-AEC8-7F2F2B7348C1}"/>
                      </a:ext>
                    </a:extLst>
                  </p:cNvPr>
                  <p:cNvSpPr/>
                  <p:nvPr/>
                </p:nvSpPr>
                <p:spPr bwMode="auto">
                  <a:xfrm>
                    <a:off x="9335113" y="6013729"/>
                    <a:ext cx="561378" cy="141145"/>
                  </a:xfrm>
                  <a:prstGeom prst="round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Oval 69">
                    <a:extLst>
                      <a:ext uri="{FF2B5EF4-FFF2-40B4-BE49-F238E27FC236}">
                        <a16:creationId xmlns:a16="http://schemas.microsoft.com/office/drawing/2014/main" id="{F28ED63A-426E-4123-B7D6-380DD384BC04}"/>
                      </a:ext>
                    </a:extLst>
                  </p:cNvPr>
                  <p:cNvSpPr>
                    <a:spLocks noChangeAspect="1"/>
                  </p:cNvSpPr>
                  <p:nvPr/>
                </p:nvSpPr>
                <p:spPr bwMode="auto">
                  <a:xfrm>
                    <a:off x="9405677" y="6061639"/>
                    <a:ext cx="45720" cy="45324"/>
                  </a:xfrm>
                  <a:prstGeom prst="ellipse">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8" name="Rectangle 67">
                  <a:extLst>
                    <a:ext uri="{FF2B5EF4-FFF2-40B4-BE49-F238E27FC236}">
                      <a16:creationId xmlns:a16="http://schemas.microsoft.com/office/drawing/2014/main" id="{93E202EE-2C03-4C2C-A7AB-1B68D5578A9C}"/>
                    </a:ext>
                  </a:extLst>
                </p:cNvPr>
                <p:cNvSpPr/>
                <p:nvPr/>
              </p:nvSpPr>
              <p:spPr bwMode="auto">
                <a:xfrm>
                  <a:off x="9504075" y="6154874"/>
                  <a:ext cx="223455" cy="5880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63" name="Straight Connector 62">
                <a:extLst>
                  <a:ext uri="{FF2B5EF4-FFF2-40B4-BE49-F238E27FC236}">
                    <a16:creationId xmlns:a16="http://schemas.microsoft.com/office/drawing/2014/main" id="{064F5773-7F60-45A7-ABCE-B8D75467EE33}"/>
                  </a:ext>
                </a:extLst>
              </p:cNvPr>
              <p:cNvCxnSpPr/>
              <p:nvPr/>
            </p:nvCxnSpPr>
            <p:spPr>
              <a:xfrm>
                <a:off x="8430842" y="4679438"/>
                <a:ext cx="557784"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7" name="Group 46">
            <a:extLst>
              <a:ext uri="{FF2B5EF4-FFF2-40B4-BE49-F238E27FC236}">
                <a16:creationId xmlns:a16="http://schemas.microsoft.com/office/drawing/2014/main" id="{D117BB87-F69A-490F-AA92-0E162F31F120}"/>
              </a:ext>
            </a:extLst>
          </p:cNvPr>
          <p:cNvGrpSpPr/>
          <p:nvPr/>
        </p:nvGrpSpPr>
        <p:grpSpPr>
          <a:xfrm>
            <a:off x="4190597" y="2149423"/>
            <a:ext cx="905367" cy="1221229"/>
            <a:chOff x="5896536" y="3159204"/>
            <a:chExt cx="395440" cy="533400"/>
          </a:xfrm>
        </p:grpSpPr>
        <p:sp>
          <p:nvSpPr>
            <p:cNvPr id="48" name="Freeform: Shape 47">
              <a:extLst>
                <a:ext uri="{FF2B5EF4-FFF2-40B4-BE49-F238E27FC236}">
                  <a16:creationId xmlns:a16="http://schemas.microsoft.com/office/drawing/2014/main" id="{5721E1CF-6E44-4B49-9784-66731B28D950}"/>
                </a:ext>
              </a:extLst>
            </p:cNvPr>
            <p:cNvSpPr/>
            <p:nvPr/>
          </p:nvSpPr>
          <p:spPr>
            <a:xfrm>
              <a:off x="5916942" y="3159204"/>
              <a:ext cx="161925" cy="533400"/>
            </a:xfrm>
            <a:custGeom>
              <a:avLst/>
              <a:gdLst>
                <a:gd name="connsiteX0" fmla="*/ 23800 w 161925"/>
                <a:gd name="connsiteY0" fmla="*/ 10716 h 533400"/>
                <a:gd name="connsiteX1" fmla="*/ 56185 w 161925"/>
                <a:gd name="connsiteY1" fmla="*/ 103108 h 533400"/>
                <a:gd name="connsiteX2" fmla="*/ 120955 w 161925"/>
                <a:gd name="connsiteY2" fmla="*/ 180261 h 533400"/>
                <a:gd name="connsiteX3" fmla="*/ 155245 w 161925"/>
                <a:gd name="connsiteY3" fmla="*/ 272653 h 533400"/>
                <a:gd name="connsiteX4" fmla="*/ 110477 w 161925"/>
                <a:gd name="connsiteY4" fmla="*/ 362188 h 533400"/>
                <a:gd name="connsiteX5" fmla="*/ 40945 w 161925"/>
                <a:gd name="connsiteY5" fmla="*/ 436483 h 533400"/>
                <a:gd name="connsiteX6" fmla="*/ 12370 w 161925"/>
                <a:gd name="connsiteY6" fmla="*/ 53078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533400">
                  <a:moveTo>
                    <a:pt x="23800" y="10716"/>
                  </a:moveTo>
                  <a:cubicBezTo>
                    <a:pt x="21895" y="44053"/>
                    <a:pt x="37135" y="76438"/>
                    <a:pt x="56185" y="103108"/>
                  </a:cubicBezTo>
                  <a:cubicBezTo>
                    <a:pt x="75235" y="129778"/>
                    <a:pt x="100952" y="153591"/>
                    <a:pt x="120955" y="180261"/>
                  </a:cubicBezTo>
                  <a:cubicBezTo>
                    <a:pt x="140957" y="206931"/>
                    <a:pt x="157150" y="239316"/>
                    <a:pt x="155245" y="272653"/>
                  </a:cubicBezTo>
                  <a:cubicBezTo>
                    <a:pt x="153340" y="306943"/>
                    <a:pt x="133337" y="337423"/>
                    <a:pt x="110477" y="362188"/>
                  </a:cubicBezTo>
                  <a:cubicBezTo>
                    <a:pt x="87617" y="386953"/>
                    <a:pt x="60947" y="408861"/>
                    <a:pt x="40945" y="436483"/>
                  </a:cubicBezTo>
                  <a:cubicBezTo>
                    <a:pt x="19990" y="463153"/>
                    <a:pt x="5702" y="498396"/>
                    <a:pt x="12370" y="530781"/>
                  </a:cubicBezTo>
                </a:path>
              </a:pathLst>
            </a:custGeom>
            <a:no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9" name="Freeform: Shape 48">
              <a:extLst>
                <a:ext uri="{FF2B5EF4-FFF2-40B4-BE49-F238E27FC236}">
                  <a16:creationId xmlns:a16="http://schemas.microsoft.com/office/drawing/2014/main" id="{938224B1-BC9C-4F60-A709-52EC182AFAD7}"/>
                </a:ext>
              </a:extLst>
            </p:cNvPr>
            <p:cNvSpPr/>
            <p:nvPr/>
          </p:nvSpPr>
          <p:spPr>
            <a:xfrm>
              <a:off x="5896536" y="3159204"/>
              <a:ext cx="161925" cy="533400"/>
            </a:xfrm>
            <a:custGeom>
              <a:avLst/>
              <a:gdLst>
                <a:gd name="connsiteX0" fmla="*/ 142313 w 161925"/>
                <a:gd name="connsiteY0" fmla="*/ 10716 h 533400"/>
                <a:gd name="connsiteX1" fmla="*/ 109928 w 161925"/>
                <a:gd name="connsiteY1" fmla="*/ 104061 h 533400"/>
                <a:gd name="connsiteX2" fmla="*/ 45158 w 161925"/>
                <a:gd name="connsiteY2" fmla="*/ 181213 h 533400"/>
                <a:gd name="connsiteX3" fmla="*/ 10868 w 161925"/>
                <a:gd name="connsiteY3" fmla="*/ 273606 h 533400"/>
                <a:gd name="connsiteX4" fmla="*/ 55636 w 161925"/>
                <a:gd name="connsiteY4" fmla="*/ 363141 h 533400"/>
                <a:gd name="connsiteX5" fmla="*/ 125168 w 161925"/>
                <a:gd name="connsiteY5" fmla="*/ 437436 h 533400"/>
                <a:gd name="connsiteX6" fmla="*/ 153743 w 161925"/>
                <a:gd name="connsiteY6" fmla="*/ 53173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533400">
                  <a:moveTo>
                    <a:pt x="142313" y="10716"/>
                  </a:moveTo>
                  <a:cubicBezTo>
                    <a:pt x="145171" y="44053"/>
                    <a:pt x="129931" y="76438"/>
                    <a:pt x="109928" y="104061"/>
                  </a:cubicBezTo>
                  <a:cubicBezTo>
                    <a:pt x="89926" y="131683"/>
                    <a:pt x="65161" y="154543"/>
                    <a:pt x="45158" y="181213"/>
                  </a:cubicBezTo>
                  <a:cubicBezTo>
                    <a:pt x="25156" y="207883"/>
                    <a:pt x="8963" y="240268"/>
                    <a:pt x="10868" y="273606"/>
                  </a:cubicBezTo>
                  <a:cubicBezTo>
                    <a:pt x="13726" y="306943"/>
                    <a:pt x="32776" y="337423"/>
                    <a:pt x="55636" y="363141"/>
                  </a:cubicBezTo>
                  <a:cubicBezTo>
                    <a:pt x="78496" y="387906"/>
                    <a:pt x="105166" y="409813"/>
                    <a:pt x="125168" y="437436"/>
                  </a:cubicBezTo>
                  <a:cubicBezTo>
                    <a:pt x="146123" y="464106"/>
                    <a:pt x="160411" y="499348"/>
                    <a:pt x="153743" y="531733"/>
                  </a:cubicBezTo>
                </a:path>
              </a:pathLst>
            </a:custGeom>
            <a:no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0" name="Freeform: Shape 49">
              <a:extLst>
                <a:ext uri="{FF2B5EF4-FFF2-40B4-BE49-F238E27FC236}">
                  <a16:creationId xmlns:a16="http://schemas.microsoft.com/office/drawing/2014/main" id="{6952FDC1-010E-481A-92EC-297D49FC4476}"/>
                </a:ext>
              </a:extLst>
            </p:cNvPr>
            <p:cNvSpPr/>
            <p:nvPr/>
          </p:nvSpPr>
          <p:spPr>
            <a:xfrm>
              <a:off x="5945266" y="3169682"/>
              <a:ext cx="85725" cy="19050"/>
            </a:xfrm>
            <a:custGeom>
              <a:avLst/>
              <a:gdLst>
                <a:gd name="connsiteX0" fmla="*/ 10716 w 85725"/>
                <a:gd name="connsiteY0" fmla="*/ 10716 h 19050"/>
                <a:gd name="connsiteX1" fmla="*/ 80248 w 85725"/>
                <a:gd name="connsiteY1" fmla="*/ 10716 h 19050"/>
              </a:gdLst>
              <a:ahLst/>
              <a:cxnLst>
                <a:cxn ang="0">
                  <a:pos x="connsiteX0" y="connsiteY0"/>
                </a:cxn>
                <a:cxn ang="0">
                  <a:pos x="connsiteX1" y="connsiteY1"/>
                </a:cxn>
              </a:cxnLst>
              <a:rect l="l" t="t" r="r" b="b"/>
              <a:pathLst>
                <a:path w="85725" h="19050">
                  <a:moveTo>
                    <a:pt x="10716" y="10716"/>
                  </a:moveTo>
                  <a:lnTo>
                    <a:pt x="8024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1" name="Freeform: Shape 50">
              <a:extLst>
                <a:ext uri="{FF2B5EF4-FFF2-40B4-BE49-F238E27FC236}">
                  <a16:creationId xmlns:a16="http://schemas.microsoft.com/office/drawing/2014/main" id="{005E68B3-94AD-49BE-863A-7AC0FF58D5EB}"/>
                </a:ext>
              </a:extLst>
            </p:cNvPr>
            <p:cNvSpPr/>
            <p:nvPr/>
          </p:nvSpPr>
          <p:spPr>
            <a:xfrm>
              <a:off x="5933836" y="3667839"/>
              <a:ext cx="114300" cy="19050"/>
            </a:xfrm>
            <a:custGeom>
              <a:avLst/>
              <a:gdLst>
                <a:gd name="connsiteX0" fmla="*/ 10716 w 114300"/>
                <a:gd name="connsiteY0" fmla="*/ 10716 h 19050"/>
                <a:gd name="connsiteX1" fmla="*/ 105966 w 114300"/>
                <a:gd name="connsiteY1" fmla="*/ 10716 h 19050"/>
              </a:gdLst>
              <a:ahLst/>
              <a:cxnLst>
                <a:cxn ang="0">
                  <a:pos x="connsiteX0" y="connsiteY0"/>
                </a:cxn>
                <a:cxn ang="0">
                  <a:pos x="connsiteX1" y="connsiteY1"/>
                </a:cxn>
              </a:cxnLst>
              <a:rect l="l" t="t" r="r" b="b"/>
              <a:pathLst>
                <a:path w="114300" h="19050">
                  <a:moveTo>
                    <a:pt x="10716" y="10716"/>
                  </a:moveTo>
                  <a:lnTo>
                    <a:pt x="105966"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2" name="Freeform: Shape 51">
              <a:extLst>
                <a:ext uri="{FF2B5EF4-FFF2-40B4-BE49-F238E27FC236}">
                  <a16:creationId xmlns:a16="http://schemas.microsoft.com/office/drawing/2014/main" id="{1D331D23-D680-4534-8E6A-F0A665F02F4A}"/>
                </a:ext>
              </a:extLst>
            </p:cNvPr>
            <p:cNvSpPr/>
            <p:nvPr/>
          </p:nvSpPr>
          <p:spPr>
            <a:xfrm>
              <a:off x="5941456" y="3632597"/>
              <a:ext cx="95250" cy="19050"/>
            </a:xfrm>
            <a:custGeom>
              <a:avLst/>
              <a:gdLst>
                <a:gd name="connsiteX0" fmla="*/ 10716 w 95250"/>
                <a:gd name="connsiteY0" fmla="*/ 10716 h 19050"/>
                <a:gd name="connsiteX1" fmla="*/ 89773 w 95250"/>
                <a:gd name="connsiteY1" fmla="*/ 10716 h 19050"/>
              </a:gdLst>
              <a:ahLst/>
              <a:cxnLst>
                <a:cxn ang="0">
                  <a:pos x="connsiteX0" y="connsiteY0"/>
                </a:cxn>
                <a:cxn ang="0">
                  <a:pos x="connsiteX1" y="connsiteY1"/>
                </a:cxn>
              </a:cxnLst>
              <a:rect l="l" t="t" r="r" b="b"/>
              <a:pathLst>
                <a:path w="95250" h="19050">
                  <a:moveTo>
                    <a:pt x="10716" y="10716"/>
                  </a:moveTo>
                  <a:lnTo>
                    <a:pt x="89773"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3" name="Freeform: Shape 52">
              <a:extLst>
                <a:ext uri="{FF2B5EF4-FFF2-40B4-BE49-F238E27FC236}">
                  <a16:creationId xmlns:a16="http://schemas.microsoft.com/office/drawing/2014/main" id="{24778C9E-F689-45CE-89C1-8FF447A68BAB}"/>
                </a:ext>
              </a:extLst>
            </p:cNvPr>
            <p:cNvSpPr/>
            <p:nvPr/>
          </p:nvSpPr>
          <p:spPr>
            <a:xfrm>
              <a:off x="5961459" y="3597354"/>
              <a:ext cx="57150" cy="19050"/>
            </a:xfrm>
            <a:custGeom>
              <a:avLst/>
              <a:gdLst>
                <a:gd name="connsiteX0" fmla="*/ 10716 w 57150"/>
                <a:gd name="connsiteY0" fmla="*/ 10716 h 19050"/>
                <a:gd name="connsiteX1" fmla="*/ 49768 w 57150"/>
                <a:gd name="connsiteY1" fmla="*/ 10716 h 19050"/>
              </a:gdLst>
              <a:ahLst/>
              <a:cxnLst>
                <a:cxn ang="0">
                  <a:pos x="connsiteX0" y="connsiteY0"/>
                </a:cxn>
                <a:cxn ang="0">
                  <a:pos x="connsiteX1" y="connsiteY1"/>
                </a:cxn>
              </a:cxnLst>
              <a:rect l="l" t="t" r="r" b="b"/>
              <a:pathLst>
                <a:path w="57150" h="19050">
                  <a:moveTo>
                    <a:pt x="10716" y="10716"/>
                  </a:moveTo>
                  <a:lnTo>
                    <a:pt x="4976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1" name="Freeform: Shape 70">
              <a:extLst>
                <a:ext uri="{FF2B5EF4-FFF2-40B4-BE49-F238E27FC236}">
                  <a16:creationId xmlns:a16="http://schemas.microsoft.com/office/drawing/2014/main" id="{B1874D16-1D42-49D1-8363-978BC1838845}"/>
                </a:ext>
              </a:extLst>
            </p:cNvPr>
            <p:cNvSpPr/>
            <p:nvPr/>
          </p:nvSpPr>
          <p:spPr>
            <a:xfrm>
              <a:off x="5955744" y="3210639"/>
              <a:ext cx="66675" cy="19050"/>
            </a:xfrm>
            <a:custGeom>
              <a:avLst/>
              <a:gdLst>
                <a:gd name="connsiteX0" fmla="*/ 10716 w 66675"/>
                <a:gd name="connsiteY0" fmla="*/ 10716 h 19050"/>
                <a:gd name="connsiteX1" fmla="*/ 58341 w 66675"/>
                <a:gd name="connsiteY1" fmla="*/ 10716 h 19050"/>
              </a:gdLst>
              <a:ahLst/>
              <a:cxnLst>
                <a:cxn ang="0">
                  <a:pos x="connsiteX0" y="connsiteY0"/>
                </a:cxn>
                <a:cxn ang="0">
                  <a:pos x="connsiteX1" y="connsiteY1"/>
                </a:cxn>
              </a:cxnLst>
              <a:rect l="l" t="t" r="r" b="b"/>
              <a:pathLst>
                <a:path w="66675" h="19050">
                  <a:moveTo>
                    <a:pt x="10716" y="10716"/>
                  </a:moveTo>
                  <a:lnTo>
                    <a:pt x="58341"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2" name="Freeform: Shape 71">
              <a:extLst>
                <a:ext uri="{FF2B5EF4-FFF2-40B4-BE49-F238E27FC236}">
                  <a16:creationId xmlns:a16="http://schemas.microsoft.com/office/drawing/2014/main" id="{CCDF841B-0CD4-4461-9405-D4793BF528C6}"/>
                </a:ext>
              </a:extLst>
            </p:cNvPr>
            <p:cNvSpPr/>
            <p:nvPr/>
          </p:nvSpPr>
          <p:spPr>
            <a:xfrm>
              <a:off x="5969079" y="3303984"/>
              <a:ext cx="38100" cy="19050"/>
            </a:xfrm>
            <a:custGeom>
              <a:avLst/>
              <a:gdLst>
                <a:gd name="connsiteX0" fmla="*/ 10716 w 38100"/>
                <a:gd name="connsiteY0" fmla="*/ 10716 h 19050"/>
                <a:gd name="connsiteX1" fmla="*/ 30718 w 38100"/>
                <a:gd name="connsiteY1" fmla="*/ 10716 h 19050"/>
              </a:gdLst>
              <a:ahLst/>
              <a:cxnLst>
                <a:cxn ang="0">
                  <a:pos x="connsiteX0" y="connsiteY0"/>
                </a:cxn>
                <a:cxn ang="0">
                  <a:pos x="connsiteX1" y="connsiteY1"/>
                </a:cxn>
              </a:cxnLst>
              <a:rect l="l" t="t" r="r" b="b"/>
              <a:pathLst>
                <a:path w="38100" h="19050">
                  <a:moveTo>
                    <a:pt x="10716" y="10716"/>
                  </a:moveTo>
                  <a:lnTo>
                    <a:pt x="3071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3" name="Freeform: Shape 72">
              <a:extLst>
                <a:ext uri="{FF2B5EF4-FFF2-40B4-BE49-F238E27FC236}">
                  <a16:creationId xmlns:a16="http://schemas.microsoft.com/office/drawing/2014/main" id="{FE0C9938-B5FD-4538-8DB7-516AED4B065D}"/>
                </a:ext>
              </a:extLst>
            </p:cNvPr>
            <p:cNvSpPr/>
            <p:nvPr/>
          </p:nvSpPr>
          <p:spPr>
            <a:xfrm>
              <a:off x="5969079" y="3519249"/>
              <a:ext cx="38100" cy="19050"/>
            </a:xfrm>
            <a:custGeom>
              <a:avLst/>
              <a:gdLst>
                <a:gd name="connsiteX0" fmla="*/ 10716 w 38100"/>
                <a:gd name="connsiteY0" fmla="*/ 10716 h 19050"/>
                <a:gd name="connsiteX1" fmla="*/ 30718 w 38100"/>
                <a:gd name="connsiteY1" fmla="*/ 10716 h 19050"/>
              </a:gdLst>
              <a:ahLst/>
              <a:cxnLst>
                <a:cxn ang="0">
                  <a:pos x="connsiteX0" y="connsiteY0"/>
                </a:cxn>
                <a:cxn ang="0">
                  <a:pos x="connsiteX1" y="connsiteY1"/>
                </a:cxn>
              </a:cxnLst>
              <a:rect l="l" t="t" r="r" b="b"/>
              <a:pathLst>
                <a:path w="38100" h="19050">
                  <a:moveTo>
                    <a:pt x="10716" y="10716"/>
                  </a:moveTo>
                  <a:lnTo>
                    <a:pt x="3071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4" name="Freeform: Shape 73">
              <a:extLst>
                <a:ext uri="{FF2B5EF4-FFF2-40B4-BE49-F238E27FC236}">
                  <a16:creationId xmlns:a16="http://schemas.microsoft.com/office/drawing/2014/main" id="{51BA0CF1-BA28-40DE-9FAF-E0EEC28BBAE1}"/>
                </a:ext>
              </a:extLst>
            </p:cNvPr>
            <p:cNvSpPr/>
            <p:nvPr/>
          </p:nvSpPr>
          <p:spPr>
            <a:xfrm>
              <a:off x="5949076" y="3340179"/>
              <a:ext cx="76200" cy="19050"/>
            </a:xfrm>
            <a:custGeom>
              <a:avLst/>
              <a:gdLst>
                <a:gd name="connsiteX0" fmla="*/ 10716 w 76200"/>
                <a:gd name="connsiteY0" fmla="*/ 10716 h 19050"/>
                <a:gd name="connsiteX1" fmla="*/ 72628 w 76200"/>
                <a:gd name="connsiteY1" fmla="*/ 10716 h 19050"/>
              </a:gdLst>
              <a:ahLst/>
              <a:cxnLst>
                <a:cxn ang="0">
                  <a:pos x="connsiteX0" y="connsiteY0"/>
                </a:cxn>
                <a:cxn ang="0">
                  <a:pos x="connsiteX1" y="connsiteY1"/>
                </a:cxn>
              </a:cxnLst>
              <a:rect l="l" t="t" r="r" b="b"/>
              <a:pathLst>
                <a:path w="76200" h="19050">
                  <a:moveTo>
                    <a:pt x="10716" y="10716"/>
                  </a:moveTo>
                  <a:lnTo>
                    <a:pt x="7262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5" name="Freeform: Shape 74">
              <a:extLst>
                <a:ext uri="{FF2B5EF4-FFF2-40B4-BE49-F238E27FC236}">
                  <a16:creationId xmlns:a16="http://schemas.microsoft.com/office/drawing/2014/main" id="{089A8A63-96CC-4F54-A6DB-C748451DD04E}"/>
                </a:ext>
              </a:extLst>
            </p:cNvPr>
            <p:cNvSpPr/>
            <p:nvPr/>
          </p:nvSpPr>
          <p:spPr>
            <a:xfrm>
              <a:off x="5929074" y="3376374"/>
              <a:ext cx="114300" cy="19050"/>
            </a:xfrm>
            <a:custGeom>
              <a:avLst/>
              <a:gdLst>
                <a:gd name="connsiteX0" fmla="*/ 10716 w 114300"/>
                <a:gd name="connsiteY0" fmla="*/ 10716 h 19050"/>
                <a:gd name="connsiteX1" fmla="*/ 111681 w 114300"/>
                <a:gd name="connsiteY1" fmla="*/ 10716 h 19050"/>
              </a:gdLst>
              <a:ahLst/>
              <a:cxnLst>
                <a:cxn ang="0">
                  <a:pos x="connsiteX0" y="connsiteY0"/>
                </a:cxn>
                <a:cxn ang="0">
                  <a:pos x="connsiteX1" y="connsiteY1"/>
                </a:cxn>
              </a:cxnLst>
              <a:rect l="l" t="t" r="r" b="b"/>
              <a:pathLst>
                <a:path w="114300" h="19050">
                  <a:moveTo>
                    <a:pt x="10716" y="10716"/>
                  </a:moveTo>
                  <a:lnTo>
                    <a:pt x="111681"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6" name="Freeform: Shape 75">
              <a:extLst>
                <a:ext uri="{FF2B5EF4-FFF2-40B4-BE49-F238E27FC236}">
                  <a16:creationId xmlns:a16="http://schemas.microsoft.com/office/drawing/2014/main" id="{C7924FA5-22B9-44CC-83D7-027289696D57}"/>
                </a:ext>
              </a:extLst>
            </p:cNvPr>
            <p:cNvSpPr/>
            <p:nvPr/>
          </p:nvSpPr>
          <p:spPr>
            <a:xfrm>
              <a:off x="5929074" y="3447812"/>
              <a:ext cx="114300" cy="19050"/>
            </a:xfrm>
            <a:custGeom>
              <a:avLst/>
              <a:gdLst>
                <a:gd name="connsiteX0" fmla="*/ 10716 w 114300"/>
                <a:gd name="connsiteY0" fmla="*/ 10716 h 19050"/>
                <a:gd name="connsiteX1" fmla="*/ 111681 w 114300"/>
                <a:gd name="connsiteY1" fmla="*/ 10716 h 19050"/>
              </a:gdLst>
              <a:ahLst/>
              <a:cxnLst>
                <a:cxn ang="0">
                  <a:pos x="connsiteX0" y="connsiteY0"/>
                </a:cxn>
                <a:cxn ang="0">
                  <a:pos x="connsiteX1" y="connsiteY1"/>
                </a:cxn>
              </a:cxnLst>
              <a:rect l="l" t="t" r="r" b="b"/>
              <a:pathLst>
                <a:path w="114300" h="19050">
                  <a:moveTo>
                    <a:pt x="10716" y="10716"/>
                  </a:moveTo>
                  <a:lnTo>
                    <a:pt x="111681"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7" name="Freeform: Shape 76">
              <a:extLst>
                <a:ext uri="{FF2B5EF4-FFF2-40B4-BE49-F238E27FC236}">
                  <a16:creationId xmlns:a16="http://schemas.microsoft.com/office/drawing/2014/main" id="{9314DB57-DC9B-4DA2-8A22-3C56D133043F}"/>
                </a:ext>
              </a:extLst>
            </p:cNvPr>
            <p:cNvSpPr/>
            <p:nvPr/>
          </p:nvSpPr>
          <p:spPr>
            <a:xfrm>
              <a:off x="5949076" y="3483054"/>
              <a:ext cx="76200" cy="19050"/>
            </a:xfrm>
            <a:custGeom>
              <a:avLst/>
              <a:gdLst>
                <a:gd name="connsiteX0" fmla="*/ 10716 w 76200"/>
                <a:gd name="connsiteY0" fmla="*/ 10716 h 19050"/>
                <a:gd name="connsiteX1" fmla="*/ 72628 w 76200"/>
                <a:gd name="connsiteY1" fmla="*/ 10716 h 19050"/>
              </a:gdLst>
              <a:ahLst/>
              <a:cxnLst>
                <a:cxn ang="0">
                  <a:pos x="connsiteX0" y="connsiteY0"/>
                </a:cxn>
                <a:cxn ang="0">
                  <a:pos x="connsiteX1" y="connsiteY1"/>
                </a:cxn>
              </a:cxnLst>
              <a:rect l="l" t="t" r="r" b="b"/>
              <a:pathLst>
                <a:path w="76200" h="19050">
                  <a:moveTo>
                    <a:pt x="10716" y="10716"/>
                  </a:moveTo>
                  <a:lnTo>
                    <a:pt x="7262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8" name="Freeform: Shape 77">
              <a:extLst>
                <a:ext uri="{FF2B5EF4-FFF2-40B4-BE49-F238E27FC236}">
                  <a16:creationId xmlns:a16="http://schemas.microsoft.com/office/drawing/2014/main" id="{87E90DFF-18C8-407A-BB53-297EC2B72156}"/>
                </a:ext>
              </a:extLst>
            </p:cNvPr>
            <p:cNvSpPr/>
            <p:nvPr/>
          </p:nvSpPr>
          <p:spPr>
            <a:xfrm>
              <a:off x="5917644" y="3411617"/>
              <a:ext cx="142875" cy="19050"/>
            </a:xfrm>
            <a:custGeom>
              <a:avLst/>
              <a:gdLst>
                <a:gd name="connsiteX0" fmla="*/ 10716 w 142875"/>
                <a:gd name="connsiteY0" fmla="*/ 10716 h 19050"/>
                <a:gd name="connsiteX1" fmla="*/ 132636 w 142875"/>
                <a:gd name="connsiteY1" fmla="*/ 10716 h 19050"/>
              </a:gdLst>
              <a:ahLst/>
              <a:cxnLst>
                <a:cxn ang="0">
                  <a:pos x="connsiteX0" y="connsiteY0"/>
                </a:cxn>
                <a:cxn ang="0">
                  <a:pos x="connsiteX1" y="connsiteY1"/>
                </a:cxn>
              </a:cxnLst>
              <a:rect l="l" t="t" r="r" b="b"/>
              <a:pathLst>
                <a:path w="142875" h="19050">
                  <a:moveTo>
                    <a:pt x="10716" y="10716"/>
                  </a:moveTo>
                  <a:lnTo>
                    <a:pt x="132636"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9" name="Freeform: Shape 78">
              <a:extLst>
                <a:ext uri="{FF2B5EF4-FFF2-40B4-BE49-F238E27FC236}">
                  <a16:creationId xmlns:a16="http://schemas.microsoft.com/office/drawing/2014/main" id="{124E13DB-398B-4CDE-941E-33F3D3D1448E}"/>
                </a:ext>
              </a:extLst>
            </p:cNvPr>
            <p:cNvSpPr/>
            <p:nvPr/>
          </p:nvSpPr>
          <p:spPr>
            <a:xfrm>
              <a:off x="6085284" y="3496389"/>
              <a:ext cx="85725" cy="85725"/>
            </a:xfrm>
            <a:custGeom>
              <a:avLst/>
              <a:gdLst>
                <a:gd name="connsiteX0" fmla="*/ 81201 w 85725"/>
                <a:gd name="connsiteY0" fmla="*/ 45958 h 85725"/>
                <a:gd name="connsiteX1" fmla="*/ 45958 w 85725"/>
                <a:gd name="connsiteY1" fmla="*/ 81201 h 85725"/>
                <a:gd name="connsiteX2" fmla="*/ 10716 w 85725"/>
                <a:gd name="connsiteY2" fmla="*/ 45958 h 85725"/>
                <a:gd name="connsiteX3" fmla="*/ 45958 w 85725"/>
                <a:gd name="connsiteY3" fmla="*/ 10716 h 85725"/>
                <a:gd name="connsiteX4" fmla="*/ 81201 w 85725"/>
                <a:gd name="connsiteY4" fmla="*/ 45958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201" y="45958"/>
                  </a:moveTo>
                  <a:cubicBezTo>
                    <a:pt x="81201" y="65422"/>
                    <a:pt x="65422" y="81201"/>
                    <a:pt x="45958" y="81201"/>
                  </a:cubicBezTo>
                  <a:cubicBezTo>
                    <a:pt x="26494" y="81201"/>
                    <a:pt x="10716" y="65422"/>
                    <a:pt x="10716" y="45958"/>
                  </a:cubicBezTo>
                  <a:cubicBezTo>
                    <a:pt x="10716" y="26494"/>
                    <a:pt x="26494" y="10716"/>
                    <a:pt x="45958" y="10716"/>
                  </a:cubicBezTo>
                  <a:cubicBezTo>
                    <a:pt x="65422" y="10716"/>
                    <a:pt x="81201" y="26494"/>
                    <a:pt x="81201" y="45958"/>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0" name="Freeform: Shape 79">
              <a:extLst>
                <a:ext uri="{FF2B5EF4-FFF2-40B4-BE49-F238E27FC236}">
                  <a16:creationId xmlns:a16="http://schemas.microsoft.com/office/drawing/2014/main" id="{1394810B-EBB3-4875-9893-EE4FD29B7631}"/>
                </a:ext>
              </a:extLst>
            </p:cNvPr>
            <p:cNvSpPr/>
            <p:nvPr/>
          </p:nvSpPr>
          <p:spPr>
            <a:xfrm>
              <a:off x="6133861" y="3392432"/>
              <a:ext cx="85725" cy="114300"/>
            </a:xfrm>
            <a:custGeom>
              <a:avLst/>
              <a:gdLst>
                <a:gd name="connsiteX0" fmla="*/ 76438 w 85725"/>
                <a:gd name="connsiteY0" fmla="*/ 48950 h 114300"/>
                <a:gd name="connsiteX1" fmla="*/ 65008 w 85725"/>
                <a:gd name="connsiteY1" fmla="*/ 13708 h 114300"/>
                <a:gd name="connsiteX2" fmla="*/ 29766 w 85725"/>
                <a:gd name="connsiteY2" fmla="*/ 25138 h 114300"/>
                <a:gd name="connsiteX3" fmla="*/ 34528 w 85725"/>
                <a:gd name="connsiteY3" fmla="*/ 55618 h 114300"/>
                <a:gd name="connsiteX4" fmla="*/ 10716 w 85725"/>
                <a:gd name="connsiteY4" fmla="*/ 102290 h 114300"/>
                <a:gd name="connsiteX5" fmla="*/ 24051 w 85725"/>
                <a:gd name="connsiteY5" fmla="*/ 108958 h 114300"/>
                <a:gd name="connsiteX6" fmla="*/ 47863 w 85725"/>
                <a:gd name="connsiteY6" fmla="*/ 62285 h 114300"/>
                <a:gd name="connsiteX7" fmla="*/ 76438 w 85725"/>
                <a:gd name="connsiteY7" fmla="*/ 489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14300">
                  <a:moveTo>
                    <a:pt x="76438" y="48950"/>
                  </a:moveTo>
                  <a:cubicBezTo>
                    <a:pt x="83106" y="36568"/>
                    <a:pt x="78343" y="20375"/>
                    <a:pt x="65008" y="13708"/>
                  </a:cubicBezTo>
                  <a:cubicBezTo>
                    <a:pt x="52626" y="7040"/>
                    <a:pt x="36433" y="11803"/>
                    <a:pt x="29766" y="25138"/>
                  </a:cubicBezTo>
                  <a:cubicBezTo>
                    <a:pt x="24051" y="35615"/>
                    <a:pt x="26908" y="47998"/>
                    <a:pt x="34528" y="55618"/>
                  </a:cubicBezTo>
                  <a:lnTo>
                    <a:pt x="10716" y="102290"/>
                  </a:lnTo>
                  <a:lnTo>
                    <a:pt x="24051" y="108958"/>
                  </a:lnTo>
                  <a:lnTo>
                    <a:pt x="47863" y="62285"/>
                  </a:lnTo>
                  <a:cubicBezTo>
                    <a:pt x="59293" y="65143"/>
                    <a:pt x="70723" y="59428"/>
                    <a:pt x="76438" y="48950"/>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1" name="Freeform: Shape 80">
              <a:extLst>
                <a:ext uri="{FF2B5EF4-FFF2-40B4-BE49-F238E27FC236}">
                  <a16:creationId xmlns:a16="http://schemas.microsoft.com/office/drawing/2014/main" id="{5F35219A-2F24-4118-9EF2-3BA4FD73C9EF}"/>
                </a:ext>
              </a:extLst>
            </p:cNvPr>
            <p:cNvSpPr/>
            <p:nvPr/>
          </p:nvSpPr>
          <p:spPr>
            <a:xfrm>
              <a:off x="6168151" y="3515439"/>
              <a:ext cx="123825" cy="66675"/>
            </a:xfrm>
            <a:custGeom>
              <a:avLst/>
              <a:gdLst>
                <a:gd name="connsiteX0" fmla="*/ 87868 w 123825"/>
                <a:gd name="connsiteY0" fmla="*/ 62151 h 66675"/>
                <a:gd name="connsiteX1" fmla="*/ 114538 w 123825"/>
                <a:gd name="connsiteY1" fmla="*/ 37386 h 66675"/>
                <a:gd name="connsiteX2" fmla="*/ 89773 w 123825"/>
                <a:gd name="connsiteY2" fmla="*/ 10716 h 66675"/>
                <a:gd name="connsiteX3" fmla="*/ 64056 w 123825"/>
                <a:gd name="connsiteY3" fmla="*/ 27861 h 66675"/>
                <a:gd name="connsiteX4" fmla="*/ 11668 w 123825"/>
                <a:gd name="connsiteY4" fmla="*/ 25956 h 66675"/>
                <a:gd name="connsiteX5" fmla="*/ 10716 w 123825"/>
                <a:gd name="connsiteY5" fmla="*/ 41196 h 66675"/>
                <a:gd name="connsiteX6" fmla="*/ 63103 w 123825"/>
                <a:gd name="connsiteY6" fmla="*/ 43101 h 66675"/>
                <a:gd name="connsiteX7" fmla="*/ 87868 w 123825"/>
                <a:gd name="connsiteY7" fmla="*/ 6215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66675">
                  <a:moveTo>
                    <a:pt x="87868" y="62151"/>
                  </a:moveTo>
                  <a:cubicBezTo>
                    <a:pt x="102156" y="63103"/>
                    <a:pt x="114538" y="51673"/>
                    <a:pt x="114538" y="37386"/>
                  </a:cubicBezTo>
                  <a:cubicBezTo>
                    <a:pt x="115491" y="23098"/>
                    <a:pt x="104061" y="10716"/>
                    <a:pt x="89773" y="10716"/>
                  </a:cubicBezTo>
                  <a:cubicBezTo>
                    <a:pt x="78343" y="10716"/>
                    <a:pt x="67866" y="17383"/>
                    <a:pt x="64056" y="27861"/>
                  </a:cubicBezTo>
                  <a:lnTo>
                    <a:pt x="11668" y="25956"/>
                  </a:lnTo>
                  <a:lnTo>
                    <a:pt x="10716" y="41196"/>
                  </a:lnTo>
                  <a:lnTo>
                    <a:pt x="63103" y="43101"/>
                  </a:lnTo>
                  <a:cubicBezTo>
                    <a:pt x="66913" y="53578"/>
                    <a:pt x="76438" y="62151"/>
                    <a:pt x="87868" y="62151"/>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2" name="Freeform: Shape 81">
              <a:extLst>
                <a:ext uri="{FF2B5EF4-FFF2-40B4-BE49-F238E27FC236}">
                  <a16:creationId xmlns:a16="http://schemas.microsoft.com/office/drawing/2014/main" id="{0E36E818-4EF8-4C20-9ECF-AD91E82B812C}"/>
                </a:ext>
              </a:extLst>
            </p:cNvPr>
            <p:cNvSpPr/>
            <p:nvPr/>
          </p:nvSpPr>
          <p:spPr>
            <a:xfrm>
              <a:off x="6127194" y="3576399"/>
              <a:ext cx="66675" cy="114300"/>
            </a:xfrm>
            <a:custGeom>
              <a:avLst/>
              <a:gdLst>
                <a:gd name="connsiteX0" fmla="*/ 63103 w 66675"/>
                <a:gd name="connsiteY0" fmla="*/ 80248 h 114300"/>
                <a:gd name="connsiteX1" fmla="*/ 45006 w 66675"/>
                <a:gd name="connsiteY1" fmla="*/ 111681 h 114300"/>
                <a:gd name="connsiteX2" fmla="*/ 13573 w 66675"/>
                <a:gd name="connsiteY2" fmla="*/ 93583 h 114300"/>
                <a:gd name="connsiteX3" fmla="*/ 25003 w 66675"/>
                <a:gd name="connsiteY3" fmla="*/ 65008 h 114300"/>
                <a:gd name="connsiteX4" fmla="*/ 10716 w 66675"/>
                <a:gd name="connsiteY4" fmla="*/ 14526 h 114300"/>
                <a:gd name="connsiteX5" fmla="*/ 25003 w 66675"/>
                <a:gd name="connsiteY5" fmla="*/ 10716 h 114300"/>
                <a:gd name="connsiteX6" fmla="*/ 38338 w 66675"/>
                <a:gd name="connsiteY6" fmla="*/ 61198 h 114300"/>
                <a:gd name="connsiteX7" fmla="*/ 63103 w 66675"/>
                <a:gd name="connsiteY7" fmla="*/ 8024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114300">
                  <a:moveTo>
                    <a:pt x="63103" y="80248"/>
                  </a:moveTo>
                  <a:cubicBezTo>
                    <a:pt x="66913" y="94536"/>
                    <a:pt x="58341" y="108823"/>
                    <a:pt x="45006" y="111681"/>
                  </a:cubicBezTo>
                  <a:cubicBezTo>
                    <a:pt x="30718" y="115491"/>
                    <a:pt x="16431" y="106918"/>
                    <a:pt x="13573" y="93583"/>
                  </a:cubicBezTo>
                  <a:cubicBezTo>
                    <a:pt x="10716" y="82153"/>
                    <a:pt x="15478" y="70723"/>
                    <a:pt x="25003" y="65008"/>
                  </a:cubicBezTo>
                  <a:lnTo>
                    <a:pt x="10716" y="14526"/>
                  </a:lnTo>
                  <a:lnTo>
                    <a:pt x="25003" y="10716"/>
                  </a:lnTo>
                  <a:lnTo>
                    <a:pt x="38338" y="61198"/>
                  </a:lnTo>
                  <a:cubicBezTo>
                    <a:pt x="49768" y="61198"/>
                    <a:pt x="59293" y="68818"/>
                    <a:pt x="63103" y="80248"/>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3" name="Freeform: Shape 82">
              <a:extLst>
                <a:ext uri="{FF2B5EF4-FFF2-40B4-BE49-F238E27FC236}">
                  <a16:creationId xmlns:a16="http://schemas.microsoft.com/office/drawing/2014/main" id="{C73DE0CB-7BEC-4915-9259-47F48AFA3FFC}"/>
                </a:ext>
              </a:extLst>
            </p:cNvPr>
            <p:cNvSpPr/>
            <p:nvPr/>
          </p:nvSpPr>
          <p:spPr>
            <a:xfrm>
              <a:off x="5977069" y="3540204"/>
              <a:ext cx="114300" cy="76200"/>
            </a:xfrm>
            <a:custGeom>
              <a:avLst/>
              <a:gdLst>
                <a:gd name="connsiteX0" fmla="*/ 27490 w 114300"/>
                <a:gd name="connsiteY0" fmla="*/ 22146 h 76200"/>
                <a:gd name="connsiteX1" fmla="*/ 12250 w 114300"/>
                <a:gd name="connsiteY1" fmla="*/ 55483 h 76200"/>
                <a:gd name="connsiteX2" fmla="*/ 45588 w 114300"/>
                <a:gd name="connsiteY2" fmla="*/ 70723 h 76200"/>
                <a:gd name="connsiteX3" fmla="*/ 61780 w 114300"/>
                <a:gd name="connsiteY3" fmla="*/ 44053 h 76200"/>
                <a:gd name="connsiteX4" fmla="*/ 110358 w 114300"/>
                <a:gd name="connsiteY4" fmla="*/ 25003 h 76200"/>
                <a:gd name="connsiteX5" fmla="*/ 104643 w 114300"/>
                <a:gd name="connsiteY5" fmla="*/ 10716 h 76200"/>
                <a:gd name="connsiteX6" fmla="*/ 56065 w 114300"/>
                <a:gd name="connsiteY6" fmla="*/ 29766 h 76200"/>
                <a:gd name="connsiteX7" fmla="*/ 27490 w 114300"/>
                <a:gd name="connsiteY7" fmla="*/ 2214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76200">
                  <a:moveTo>
                    <a:pt x="27490" y="22146"/>
                  </a:moveTo>
                  <a:cubicBezTo>
                    <a:pt x="14155" y="26908"/>
                    <a:pt x="7488" y="42148"/>
                    <a:pt x="12250" y="55483"/>
                  </a:cubicBezTo>
                  <a:cubicBezTo>
                    <a:pt x="17013" y="68818"/>
                    <a:pt x="32253" y="75486"/>
                    <a:pt x="45588" y="70723"/>
                  </a:cubicBezTo>
                  <a:cubicBezTo>
                    <a:pt x="57018" y="66913"/>
                    <a:pt x="62733" y="55483"/>
                    <a:pt x="61780" y="44053"/>
                  </a:cubicBezTo>
                  <a:lnTo>
                    <a:pt x="110358" y="25003"/>
                  </a:lnTo>
                  <a:lnTo>
                    <a:pt x="104643" y="10716"/>
                  </a:lnTo>
                  <a:lnTo>
                    <a:pt x="56065" y="29766"/>
                  </a:lnTo>
                  <a:cubicBezTo>
                    <a:pt x="50350" y="21193"/>
                    <a:pt x="38920" y="17383"/>
                    <a:pt x="27490" y="22146"/>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4" name="Freeform: Shape 83">
              <a:extLst>
                <a:ext uri="{FF2B5EF4-FFF2-40B4-BE49-F238E27FC236}">
                  <a16:creationId xmlns:a16="http://schemas.microsoft.com/office/drawing/2014/main" id="{4F4A4051-B74D-4C6E-9B09-3AEFDA7596D6}"/>
                </a:ext>
              </a:extLst>
            </p:cNvPr>
            <p:cNvSpPr/>
            <p:nvPr/>
          </p:nvSpPr>
          <p:spPr>
            <a:xfrm>
              <a:off x="6014234" y="3410099"/>
              <a:ext cx="95250" cy="104775"/>
            </a:xfrm>
            <a:custGeom>
              <a:avLst/>
              <a:gdLst>
                <a:gd name="connsiteX0" fmla="*/ 16043 w 95250"/>
                <a:gd name="connsiteY0" fmla="*/ 52238 h 104775"/>
                <a:gd name="connsiteX1" fmla="*/ 20806 w 95250"/>
                <a:gd name="connsiteY1" fmla="*/ 16043 h 104775"/>
                <a:gd name="connsiteX2" fmla="*/ 57001 w 95250"/>
                <a:gd name="connsiteY2" fmla="*/ 20806 h 104775"/>
                <a:gd name="connsiteX3" fmla="*/ 57953 w 95250"/>
                <a:gd name="connsiteY3" fmla="*/ 52238 h 104775"/>
                <a:gd name="connsiteX4" fmla="*/ 90338 w 95250"/>
                <a:gd name="connsiteY4" fmla="*/ 93196 h 104775"/>
                <a:gd name="connsiteX5" fmla="*/ 78908 w 95250"/>
                <a:gd name="connsiteY5" fmla="*/ 102721 h 104775"/>
                <a:gd name="connsiteX6" fmla="*/ 46523 w 95250"/>
                <a:gd name="connsiteY6" fmla="*/ 61763 h 104775"/>
                <a:gd name="connsiteX7" fmla="*/ 16043 w 95250"/>
                <a:gd name="connsiteY7" fmla="*/ 5223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 h="104775">
                  <a:moveTo>
                    <a:pt x="16043" y="52238"/>
                  </a:moveTo>
                  <a:cubicBezTo>
                    <a:pt x="7471" y="40808"/>
                    <a:pt x="9376" y="24616"/>
                    <a:pt x="20806" y="16043"/>
                  </a:cubicBezTo>
                  <a:cubicBezTo>
                    <a:pt x="32236" y="7471"/>
                    <a:pt x="48428" y="9376"/>
                    <a:pt x="57001" y="20806"/>
                  </a:cubicBezTo>
                  <a:cubicBezTo>
                    <a:pt x="64621" y="30331"/>
                    <a:pt x="64621" y="42713"/>
                    <a:pt x="57953" y="52238"/>
                  </a:cubicBezTo>
                  <a:lnTo>
                    <a:pt x="90338" y="93196"/>
                  </a:lnTo>
                  <a:lnTo>
                    <a:pt x="78908" y="102721"/>
                  </a:lnTo>
                  <a:lnTo>
                    <a:pt x="46523" y="61763"/>
                  </a:lnTo>
                  <a:cubicBezTo>
                    <a:pt x="36046" y="64621"/>
                    <a:pt x="23663" y="61763"/>
                    <a:pt x="16043" y="52238"/>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Tree>
    <p:extLst>
      <p:ext uri="{BB962C8B-B14F-4D97-AF65-F5344CB8AC3E}">
        <p14:creationId xmlns:p14="http://schemas.microsoft.com/office/powerpoint/2010/main" val="34929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title baseline guide" hidden="1"/>
          <p:cNvCxnSpPr/>
          <p:nvPr/>
        </p:nvCxnSpPr>
        <p:spPr>
          <a:xfrm>
            <a:off x="1731" y="1533381"/>
            <a:ext cx="12187919" cy="0"/>
          </a:xfrm>
          <a:prstGeom prst="line">
            <a:avLst/>
          </a:prstGeom>
          <a:ln w="31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40585248-B7F3-486F-951A-A32ADE7D67E9}"/>
              </a:ext>
            </a:extLst>
          </p:cNvPr>
          <p:cNvSpPr txBox="1">
            <a:spLocks/>
          </p:cNvSpPr>
          <p:nvPr/>
        </p:nvSpPr>
        <p:spPr>
          <a:xfrm>
            <a:off x="1090963" y="2084363"/>
            <a:ext cx="4780932" cy="4311180"/>
          </a:xfrm>
          <a:prstGeom prst="rect">
            <a:avLst/>
          </a:prstGeom>
        </p:spPr>
        <p:txBody>
          <a:bodyPr wrap="square">
            <a:spAutoFit/>
          </a:bodyPr>
          <a:lstStyle>
            <a:lvl1pPr marL="233059" indent="-233059" algn="l" defTabSz="932239"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179" indent="-233059" algn="l" defTabSz="932239"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298" indent="-233059" algn="l" defTabSz="932239"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418" indent="-233059" algn="l" defTabSz="932239"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537" indent="-233059" algn="l" defTabSz="932239"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3656" indent="-233059" algn="l" defTabSz="932239"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29775" indent="-233059" algn="l" defTabSz="932239"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5894" indent="-233059" algn="l" defTabSz="932239"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013" indent="-233059" algn="l" defTabSz="932239"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lnSpc>
                <a:spcPct val="100000"/>
              </a:lnSpc>
              <a:spcBef>
                <a:spcPts val="2353"/>
              </a:spcBef>
              <a:buClr>
                <a:schemeClr val="tx2"/>
              </a:buClr>
              <a:buNone/>
            </a:pPr>
            <a:r>
              <a:rPr lang="en-US" sz="1765" dirty="0">
                <a:solidFill>
                  <a:schemeClr val="tx1"/>
                </a:solidFill>
                <a:cs typeface="Segoe UI Light" panose="020B0502040204020203" pitchFamily="34" charset="0"/>
              </a:rPr>
              <a:t>Accelerating adoption of AI by developers</a:t>
            </a:r>
            <a:br>
              <a:rPr lang="en-US" sz="1765" dirty="0">
                <a:solidFill>
                  <a:schemeClr val="tx1"/>
                </a:solidFill>
                <a:cs typeface="Segoe UI Light" panose="020B0502040204020203" pitchFamily="34" charset="0"/>
              </a:rPr>
            </a:br>
            <a:r>
              <a:rPr lang="en-US" sz="1765" dirty="0">
                <a:solidFill>
                  <a:schemeClr val="tx1"/>
                </a:solidFill>
                <a:cs typeface="Segoe UI Light" panose="020B0502040204020203" pitchFamily="34" charset="0"/>
              </a:rPr>
              <a:t>(consuming models)  </a:t>
            </a:r>
          </a:p>
          <a:p>
            <a:pPr marL="0" indent="0">
              <a:lnSpc>
                <a:spcPct val="100000"/>
              </a:lnSpc>
              <a:spcBef>
                <a:spcPts val="2353"/>
              </a:spcBef>
              <a:buClr>
                <a:schemeClr val="tx2"/>
              </a:buClr>
              <a:buNone/>
            </a:pPr>
            <a:r>
              <a:rPr lang="en-US" sz="1765" dirty="0">
                <a:solidFill>
                  <a:schemeClr val="tx1"/>
                </a:solidFill>
                <a:cs typeface="Segoe UI Light" panose="020B0502040204020203" pitchFamily="34" charset="0"/>
              </a:rPr>
              <a:t>Rise of hybrid training and scoring scenarios</a:t>
            </a:r>
          </a:p>
          <a:p>
            <a:pPr marL="0" indent="0">
              <a:lnSpc>
                <a:spcPct val="100000"/>
              </a:lnSpc>
              <a:spcBef>
                <a:spcPts val="2353"/>
              </a:spcBef>
              <a:buClr>
                <a:schemeClr val="tx2"/>
              </a:buClr>
              <a:buNone/>
            </a:pPr>
            <a:r>
              <a:rPr lang="en-US" sz="1765" dirty="0">
                <a:solidFill>
                  <a:schemeClr val="tx1"/>
                </a:solidFill>
                <a:cs typeface="Segoe UI Light" panose="020B0502040204020203" pitchFamily="34" charset="0"/>
              </a:rPr>
              <a:t>Push scoring/inference to the event (edge, cloud, on-</a:t>
            </a:r>
            <a:r>
              <a:rPr lang="en-US" sz="1765" dirty="0" err="1">
                <a:solidFill>
                  <a:schemeClr val="tx1"/>
                </a:solidFill>
                <a:cs typeface="Segoe UI Light" panose="020B0502040204020203" pitchFamily="34" charset="0"/>
              </a:rPr>
              <a:t>prem</a:t>
            </a:r>
            <a:r>
              <a:rPr lang="en-US" sz="1765" dirty="0">
                <a:solidFill>
                  <a:schemeClr val="tx1"/>
                </a:solidFill>
                <a:cs typeface="Segoe UI Light" panose="020B0502040204020203" pitchFamily="34" charset="0"/>
              </a:rPr>
              <a:t>) </a:t>
            </a:r>
          </a:p>
          <a:p>
            <a:pPr marL="0" indent="0">
              <a:lnSpc>
                <a:spcPct val="100000"/>
              </a:lnSpc>
              <a:spcBef>
                <a:spcPts val="2353"/>
              </a:spcBef>
              <a:buClr>
                <a:schemeClr val="tx2"/>
              </a:buClr>
              <a:buNone/>
            </a:pPr>
            <a:r>
              <a:rPr lang="en-US" sz="1765" dirty="0">
                <a:solidFill>
                  <a:schemeClr val="tx1"/>
                </a:solidFill>
                <a:cs typeface="Segoe UI Light" panose="020B0502040204020203" pitchFamily="34" charset="0"/>
              </a:rPr>
              <a:t>Some developers moving into deep learning as</a:t>
            </a:r>
            <a:br>
              <a:rPr lang="en-US" sz="1765" dirty="0">
                <a:solidFill>
                  <a:schemeClr val="tx1"/>
                </a:solidFill>
                <a:cs typeface="Segoe UI Light" panose="020B0502040204020203" pitchFamily="34" charset="0"/>
              </a:rPr>
            </a:br>
            <a:r>
              <a:rPr lang="en-US" sz="1765" dirty="0">
                <a:solidFill>
                  <a:schemeClr val="tx1"/>
                </a:solidFill>
                <a:cs typeface="Segoe UI Light" panose="020B0502040204020203" pitchFamily="34" charset="0"/>
              </a:rPr>
              <a:t>non-traditional path to DS / AI dev</a:t>
            </a:r>
          </a:p>
          <a:p>
            <a:pPr marL="0" indent="0">
              <a:lnSpc>
                <a:spcPct val="100000"/>
              </a:lnSpc>
              <a:spcBef>
                <a:spcPts val="2353"/>
              </a:spcBef>
              <a:buClr>
                <a:schemeClr val="tx2"/>
              </a:buClr>
              <a:buNone/>
            </a:pPr>
            <a:r>
              <a:rPr lang="en-US" sz="1765" dirty="0">
                <a:solidFill>
                  <a:schemeClr val="tx1"/>
                </a:solidFill>
                <a:cs typeface="Segoe UI Light" panose="020B0502040204020203" pitchFamily="34" charset="0"/>
              </a:rPr>
              <a:t>Growth of diverse hardware arms race across all form factors (CPU / GPU / FPGA / ASIC / device)</a:t>
            </a:r>
          </a:p>
        </p:txBody>
      </p:sp>
      <p:sp>
        <p:nvSpPr>
          <p:cNvPr id="9" name="Rectangle 8">
            <a:extLst>
              <a:ext uri="{FF2B5EF4-FFF2-40B4-BE49-F238E27FC236}">
                <a16:creationId xmlns:a16="http://schemas.microsoft.com/office/drawing/2014/main" id="{1838FD66-6AFF-48C5-86F5-00638E41BACC}"/>
              </a:ext>
            </a:extLst>
          </p:cNvPr>
          <p:cNvSpPr/>
          <p:nvPr/>
        </p:nvSpPr>
        <p:spPr>
          <a:xfrm>
            <a:off x="7440637" y="2084363"/>
            <a:ext cx="3208007" cy="2353465"/>
          </a:xfrm>
          <a:prstGeom prst="rect">
            <a:avLst/>
          </a:prstGeom>
        </p:spPr>
        <p:txBody>
          <a:bodyPr wrap="square">
            <a:spAutoFit/>
          </a:bodyPr>
          <a:lstStyle/>
          <a:p>
            <a:pPr defTabSz="914225">
              <a:spcBef>
                <a:spcPts val="2353"/>
              </a:spcBef>
              <a:defRPr/>
            </a:pPr>
            <a:r>
              <a:rPr lang="en-US" sz="1765" dirty="0">
                <a:latin typeface="Segoe UI Semilight" charset="0"/>
                <a:cs typeface="Segoe UI Semilight" charset="0"/>
              </a:rPr>
              <a:t>Data prep</a:t>
            </a:r>
          </a:p>
          <a:p>
            <a:pPr defTabSz="914225">
              <a:spcBef>
                <a:spcPts val="2353"/>
              </a:spcBef>
              <a:defRPr/>
            </a:pPr>
            <a:r>
              <a:rPr lang="en-US" sz="1765" dirty="0">
                <a:latin typeface="Segoe UI Semilight" charset="0"/>
                <a:cs typeface="Segoe UI Semilight" charset="0"/>
              </a:rPr>
              <a:t>Model deployment &amp; management</a:t>
            </a:r>
          </a:p>
          <a:p>
            <a:pPr defTabSz="914225">
              <a:spcBef>
                <a:spcPts val="2353"/>
              </a:spcBef>
              <a:defRPr/>
            </a:pPr>
            <a:r>
              <a:rPr lang="en-US" sz="1765" dirty="0">
                <a:latin typeface="Segoe UI Semilight" charset="0"/>
                <a:cs typeface="Segoe UI Semilight" charset="0"/>
              </a:rPr>
              <a:t>Model lineage &amp; auditing</a:t>
            </a:r>
          </a:p>
          <a:p>
            <a:pPr defTabSz="914225">
              <a:spcBef>
                <a:spcPts val="2353"/>
              </a:spcBef>
              <a:defRPr/>
            </a:pPr>
            <a:r>
              <a:rPr lang="en-US" sz="1765" dirty="0">
                <a:latin typeface="Segoe UI Semilight" charset="0"/>
                <a:cs typeface="Segoe UI Semilight" charset="0"/>
              </a:rPr>
              <a:t>Explain-ability</a:t>
            </a:r>
          </a:p>
        </p:txBody>
      </p:sp>
      <p:sp>
        <p:nvSpPr>
          <p:cNvPr id="2" name="Title 1">
            <a:extLst>
              <a:ext uri="{FF2B5EF4-FFF2-40B4-BE49-F238E27FC236}">
                <a16:creationId xmlns:a16="http://schemas.microsoft.com/office/drawing/2014/main" id="{ED5ACF66-B6E2-4850-B04D-2D1D58B22800}"/>
              </a:ext>
            </a:extLst>
          </p:cNvPr>
          <p:cNvSpPr>
            <a:spLocks noGrp="1"/>
          </p:cNvSpPr>
          <p:nvPr>
            <p:ph type="title"/>
          </p:nvPr>
        </p:nvSpPr>
        <p:spPr/>
        <p:txBody>
          <a:bodyPr/>
          <a:lstStyle/>
          <a:p>
            <a:r>
              <a:rPr lang="en-US" sz="3137"/>
              <a:t>data science &amp; AI</a:t>
            </a:r>
          </a:p>
        </p:txBody>
      </p:sp>
      <p:cxnSp>
        <p:nvCxnSpPr>
          <p:cNvPr id="6" name="Straight Connector 5">
            <a:extLst>
              <a:ext uri="{FF2B5EF4-FFF2-40B4-BE49-F238E27FC236}">
                <a16:creationId xmlns:a16="http://schemas.microsoft.com/office/drawing/2014/main" id="{19E2D631-C9A7-44D7-9E3E-D0C022D7C24C}"/>
              </a:ext>
            </a:extLst>
          </p:cNvPr>
          <p:cNvCxnSpPr>
            <a:cxnSpLocks/>
          </p:cNvCxnSpPr>
          <p:nvPr/>
        </p:nvCxnSpPr>
        <p:spPr>
          <a:xfrm flipV="1">
            <a:off x="6394808" y="1820394"/>
            <a:ext cx="0" cy="3684884"/>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2D631-C9A7-44D7-9E3E-D0C022D7C24C}"/>
              </a:ext>
            </a:extLst>
          </p:cNvPr>
          <p:cNvCxnSpPr/>
          <p:nvPr/>
        </p:nvCxnSpPr>
        <p:spPr>
          <a:xfrm>
            <a:off x="717451" y="2233767"/>
            <a:ext cx="268927" cy="0"/>
          </a:xfrm>
          <a:prstGeom prst="line">
            <a:avLst/>
          </a:prstGeom>
          <a:ln>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27038829-214A-4617-87D3-35D9CDF82E20}"/>
              </a:ext>
            </a:extLst>
          </p:cNvPr>
          <p:cNvSpPr txBox="1">
            <a:spLocks/>
          </p:cNvSpPr>
          <p:nvPr/>
        </p:nvSpPr>
        <p:spPr>
          <a:xfrm>
            <a:off x="6726785" y="1380914"/>
            <a:ext cx="4635711" cy="441650"/>
          </a:xfrm>
          <a:prstGeom prst="rect">
            <a:avLst/>
          </a:prstGeom>
        </p:spPr>
        <p:txBody>
          <a:bodyPr vert="horz" wrap="square" lIns="143387" tIns="89617" rIns="143387" bIns="89617"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3751" fontAlgn="base">
              <a:spcAft>
                <a:spcPct val="0"/>
              </a:spcAft>
              <a:defRPr/>
            </a:pPr>
            <a:r>
              <a:rPr lang="en-US" sz="1961" cap="all" spc="800">
                <a:solidFill>
                  <a:schemeClr val="tx2"/>
                </a:solidFill>
                <a:latin typeface="Segoe UI Light" charset="0"/>
                <a:cs typeface="Segoe UI Light" charset="0"/>
              </a:rPr>
              <a:t>challenges</a:t>
            </a:r>
          </a:p>
        </p:txBody>
      </p:sp>
      <p:sp>
        <p:nvSpPr>
          <p:cNvPr id="17" name="Title 4">
            <a:extLst>
              <a:ext uri="{FF2B5EF4-FFF2-40B4-BE49-F238E27FC236}">
                <a16:creationId xmlns:a16="http://schemas.microsoft.com/office/drawing/2014/main" id="{05981D5F-1FE7-40C5-9184-B762C5849049}"/>
              </a:ext>
            </a:extLst>
          </p:cNvPr>
          <p:cNvSpPr txBox="1">
            <a:spLocks/>
          </p:cNvSpPr>
          <p:nvPr/>
        </p:nvSpPr>
        <p:spPr>
          <a:xfrm>
            <a:off x="941558" y="1380914"/>
            <a:ext cx="4635711" cy="441650"/>
          </a:xfrm>
          <a:prstGeom prst="rect">
            <a:avLst/>
          </a:prstGeom>
        </p:spPr>
        <p:txBody>
          <a:bodyPr vert="horz" wrap="square" lIns="143387" tIns="89617" rIns="143387" bIns="89617"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3751" fontAlgn="base">
              <a:spcAft>
                <a:spcPct val="0"/>
              </a:spcAft>
              <a:defRPr/>
            </a:pPr>
            <a:r>
              <a:rPr lang="en-US" sz="1961" cap="all" spc="800">
                <a:solidFill>
                  <a:schemeClr val="tx2"/>
                </a:solidFill>
                <a:latin typeface="Segoe UI Light" charset="0"/>
                <a:cs typeface="Segoe UI Light" charset="0"/>
              </a:rPr>
              <a:t>Key trends</a:t>
            </a:r>
          </a:p>
        </p:txBody>
      </p:sp>
      <p:cxnSp>
        <p:nvCxnSpPr>
          <p:cNvPr id="23" name="Straight Connector 22">
            <a:extLst>
              <a:ext uri="{FF2B5EF4-FFF2-40B4-BE49-F238E27FC236}">
                <a16:creationId xmlns:a16="http://schemas.microsoft.com/office/drawing/2014/main" id="{B3904ED8-3730-41DB-B0C3-CFBB03C044F1}"/>
              </a:ext>
            </a:extLst>
          </p:cNvPr>
          <p:cNvCxnSpPr/>
          <p:nvPr/>
        </p:nvCxnSpPr>
        <p:spPr>
          <a:xfrm>
            <a:off x="717451" y="3055490"/>
            <a:ext cx="268927" cy="0"/>
          </a:xfrm>
          <a:prstGeom prst="line">
            <a:avLst/>
          </a:prstGeom>
          <a:ln>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2F97F4-8B89-411C-8C3B-66C0FC778E07}"/>
              </a:ext>
            </a:extLst>
          </p:cNvPr>
          <p:cNvCxnSpPr/>
          <p:nvPr/>
        </p:nvCxnSpPr>
        <p:spPr>
          <a:xfrm>
            <a:off x="717451" y="3802541"/>
            <a:ext cx="268927" cy="0"/>
          </a:xfrm>
          <a:prstGeom prst="line">
            <a:avLst/>
          </a:prstGeom>
          <a:ln>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5FDD515-8E0F-4E1B-BBE5-DBFD50A985DF}"/>
              </a:ext>
            </a:extLst>
          </p:cNvPr>
          <p:cNvCxnSpPr/>
          <p:nvPr/>
        </p:nvCxnSpPr>
        <p:spPr>
          <a:xfrm>
            <a:off x="717451" y="4749633"/>
            <a:ext cx="268927" cy="0"/>
          </a:xfrm>
          <a:prstGeom prst="line">
            <a:avLst/>
          </a:prstGeom>
          <a:ln>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B4DB77-3368-464A-AFAB-CAA10A975172}"/>
              </a:ext>
            </a:extLst>
          </p:cNvPr>
          <p:cNvCxnSpPr/>
          <p:nvPr/>
        </p:nvCxnSpPr>
        <p:spPr>
          <a:xfrm>
            <a:off x="717451" y="5919517"/>
            <a:ext cx="268927" cy="0"/>
          </a:xfrm>
          <a:prstGeom prst="line">
            <a:avLst/>
          </a:prstGeom>
          <a:ln>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FB99C08-8DC1-4A27-B3D0-03E43AB6943C}"/>
              </a:ext>
            </a:extLst>
          </p:cNvPr>
          <p:cNvGrpSpPr/>
          <p:nvPr/>
        </p:nvGrpSpPr>
        <p:grpSpPr>
          <a:xfrm>
            <a:off x="7067127" y="2859789"/>
            <a:ext cx="297423" cy="270403"/>
            <a:chOff x="4530976" y="2990126"/>
            <a:chExt cx="231285" cy="210274"/>
          </a:xfrm>
        </p:grpSpPr>
        <p:sp>
          <p:nvSpPr>
            <p:cNvPr id="56" name="Freeform 5">
              <a:extLst>
                <a:ext uri="{FF2B5EF4-FFF2-40B4-BE49-F238E27FC236}">
                  <a16:creationId xmlns:a16="http://schemas.microsoft.com/office/drawing/2014/main" id="{C34DFF70-B26C-4FBF-AA62-5F9345A41BB7}"/>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89642" tIns="44821" rIns="89642" bIns="44821" numCol="1" anchor="t" anchorCtr="0" compatLnSpc="1">
              <a:prstTxWarp prst="textNoShape">
                <a:avLst/>
              </a:prstTxWarp>
            </a:bodyPr>
            <a:lstStyle/>
            <a:p>
              <a:endParaRPr lang="en-US" sz="2353"/>
            </a:p>
          </p:txBody>
        </p:sp>
        <p:grpSp>
          <p:nvGrpSpPr>
            <p:cNvPr id="57" name="Group 56">
              <a:extLst>
                <a:ext uri="{FF2B5EF4-FFF2-40B4-BE49-F238E27FC236}">
                  <a16:creationId xmlns:a16="http://schemas.microsoft.com/office/drawing/2014/main" id="{7EB9A876-81DF-43F2-9CDE-4CBD95A9C122}"/>
                </a:ext>
              </a:extLst>
            </p:cNvPr>
            <p:cNvGrpSpPr/>
            <p:nvPr/>
          </p:nvGrpSpPr>
          <p:grpSpPr>
            <a:xfrm>
              <a:off x="4646619" y="3052306"/>
              <a:ext cx="0" cy="122254"/>
              <a:chOff x="4791447" y="2616042"/>
              <a:chExt cx="0" cy="1427764"/>
            </a:xfrm>
          </p:grpSpPr>
          <p:cxnSp>
            <p:nvCxnSpPr>
              <p:cNvPr id="58" name="Straight Connector 57">
                <a:extLst>
                  <a:ext uri="{FF2B5EF4-FFF2-40B4-BE49-F238E27FC236}">
                    <a16:creationId xmlns:a16="http://schemas.microsoft.com/office/drawing/2014/main" id="{AD49B4F7-BED2-442A-9C46-15ED79FDA6CE}"/>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DBC9B6-819C-4CB1-9E04-54774F55C436}"/>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F0DFB63-0C5A-4472-99C8-D3EDE938CF14}"/>
              </a:ext>
            </a:extLst>
          </p:cNvPr>
          <p:cNvGrpSpPr/>
          <p:nvPr/>
        </p:nvGrpSpPr>
        <p:grpSpPr>
          <a:xfrm>
            <a:off x="7067127" y="2100361"/>
            <a:ext cx="297423" cy="270403"/>
            <a:chOff x="4530976" y="2990126"/>
            <a:chExt cx="231285" cy="210274"/>
          </a:xfrm>
        </p:grpSpPr>
        <p:sp>
          <p:nvSpPr>
            <p:cNvPr id="52" name="Freeform 5">
              <a:extLst>
                <a:ext uri="{FF2B5EF4-FFF2-40B4-BE49-F238E27FC236}">
                  <a16:creationId xmlns:a16="http://schemas.microsoft.com/office/drawing/2014/main" id="{34337D40-D4AD-412C-BE4A-C496A3295616}"/>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89642" tIns="44821" rIns="89642" bIns="44821" numCol="1" anchor="t" anchorCtr="0" compatLnSpc="1">
              <a:prstTxWarp prst="textNoShape">
                <a:avLst/>
              </a:prstTxWarp>
            </a:bodyPr>
            <a:lstStyle/>
            <a:p>
              <a:endParaRPr lang="en-US" sz="2353"/>
            </a:p>
          </p:txBody>
        </p:sp>
        <p:grpSp>
          <p:nvGrpSpPr>
            <p:cNvPr id="53" name="Group 52">
              <a:extLst>
                <a:ext uri="{FF2B5EF4-FFF2-40B4-BE49-F238E27FC236}">
                  <a16:creationId xmlns:a16="http://schemas.microsoft.com/office/drawing/2014/main" id="{9231C69C-745E-416B-B806-EB438C543327}"/>
                </a:ext>
              </a:extLst>
            </p:cNvPr>
            <p:cNvGrpSpPr/>
            <p:nvPr/>
          </p:nvGrpSpPr>
          <p:grpSpPr>
            <a:xfrm>
              <a:off x="4646619" y="3052306"/>
              <a:ext cx="0" cy="122254"/>
              <a:chOff x="4791447" y="2616042"/>
              <a:chExt cx="0" cy="1427764"/>
            </a:xfrm>
          </p:grpSpPr>
          <p:cxnSp>
            <p:nvCxnSpPr>
              <p:cNvPr id="54" name="Straight Connector 53">
                <a:extLst>
                  <a:ext uri="{FF2B5EF4-FFF2-40B4-BE49-F238E27FC236}">
                    <a16:creationId xmlns:a16="http://schemas.microsoft.com/office/drawing/2014/main" id="{50C5FE2D-261D-4785-8C6E-0689C0D1ABDA}"/>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3D62BB0-E9B3-4523-BE42-4AE8BDFED18F}"/>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8BE39A72-38D6-4760-A8CF-757C7788E66A}"/>
              </a:ext>
            </a:extLst>
          </p:cNvPr>
          <p:cNvGrpSpPr/>
          <p:nvPr/>
        </p:nvGrpSpPr>
        <p:grpSpPr>
          <a:xfrm>
            <a:off x="7067127" y="3532108"/>
            <a:ext cx="297423" cy="270403"/>
            <a:chOff x="4530976" y="2990126"/>
            <a:chExt cx="231285" cy="210274"/>
          </a:xfrm>
        </p:grpSpPr>
        <p:sp>
          <p:nvSpPr>
            <p:cNvPr id="48" name="Freeform 5">
              <a:extLst>
                <a:ext uri="{FF2B5EF4-FFF2-40B4-BE49-F238E27FC236}">
                  <a16:creationId xmlns:a16="http://schemas.microsoft.com/office/drawing/2014/main" id="{D5EE2B34-7605-44EB-AA7F-076CAEB87C50}"/>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89642" tIns="44821" rIns="89642" bIns="44821" numCol="1" anchor="t" anchorCtr="0" compatLnSpc="1">
              <a:prstTxWarp prst="textNoShape">
                <a:avLst/>
              </a:prstTxWarp>
            </a:bodyPr>
            <a:lstStyle/>
            <a:p>
              <a:endParaRPr lang="en-US" sz="2353"/>
            </a:p>
          </p:txBody>
        </p:sp>
        <p:grpSp>
          <p:nvGrpSpPr>
            <p:cNvPr id="49" name="Group 48">
              <a:extLst>
                <a:ext uri="{FF2B5EF4-FFF2-40B4-BE49-F238E27FC236}">
                  <a16:creationId xmlns:a16="http://schemas.microsoft.com/office/drawing/2014/main" id="{70E03F9D-DEBE-4304-9E04-0FFE728059BE}"/>
                </a:ext>
              </a:extLst>
            </p:cNvPr>
            <p:cNvGrpSpPr/>
            <p:nvPr/>
          </p:nvGrpSpPr>
          <p:grpSpPr>
            <a:xfrm>
              <a:off x="4646619" y="3052306"/>
              <a:ext cx="0" cy="122254"/>
              <a:chOff x="4791447" y="2616042"/>
              <a:chExt cx="0" cy="1427764"/>
            </a:xfrm>
          </p:grpSpPr>
          <p:cxnSp>
            <p:nvCxnSpPr>
              <p:cNvPr id="50" name="Straight Connector 49">
                <a:extLst>
                  <a:ext uri="{FF2B5EF4-FFF2-40B4-BE49-F238E27FC236}">
                    <a16:creationId xmlns:a16="http://schemas.microsoft.com/office/drawing/2014/main" id="{4ACBE3A2-4D6C-430D-B9FD-6C887C0E2B6B}"/>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39D7E9-0FDF-4726-84DC-2533F536AEC0}"/>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BB9CA6AF-38C5-4588-9D9A-EC2CDBA98FA7}"/>
              </a:ext>
            </a:extLst>
          </p:cNvPr>
          <p:cNvGrpSpPr/>
          <p:nvPr/>
        </p:nvGrpSpPr>
        <p:grpSpPr>
          <a:xfrm>
            <a:off x="7063637" y="4129724"/>
            <a:ext cx="297423" cy="270403"/>
            <a:chOff x="4530976" y="2990126"/>
            <a:chExt cx="231285" cy="210274"/>
          </a:xfrm>
        </p:grpSpPr>
        <p:sp>
          <p:nvSpPr>
            <p:cNvPr id="44" name="Freeform 5">
              <a:extLst>
                <a:ext uri="{FF2B5EF4-FFF2-40B4-BE49-F238E27FC236}">
                  <a16:creationId xmlns:a16="http://schemas.microsoft.com/office/drawing/2014/main" id="{8C8DA7C8-5E65-4CEE-8973-B2A8C6439471}"/>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89642" tIns="44821" rIns="89642" bIns="44821" numCol="1" anchor="t" anchorCtr="0" compatLnSpc="1">
              <a:prstTxWarp prst="textNoShape">
                <a:avLst/>
              </a:prstTxWarp>
            </a:bodyPr>
            <a:lstStyle/>
            <a:p>
              <a:endParaRPr lang="en-US" sz="2353"/>
            </a:p>
          </p:txBody>
        </p:sp>
        <p:grpSp>
          <p:nvGrpSpPr>
            <p:cNvPr id="45" name="Group 44">
              <a:extLst>
                <a:ext uri="{FF2B5EF4-FFF2-40B4-BE49-F238E27FC236}">
                  <a16:creationId xmlns:a16="http://schemas.microsoft.com/office/drawing/2014/main" id="{B738FDA0-5BEC-4983-9174-F6761C0FEAFE}"/>
                </a:ext>
              </a:extLst>
            </p:cNvPr>
            <p:cNvGrpSpPr/>
            <p:nvPr/>
          </p:nvGrpSpPr>
          <p:grpSpPr>
            <a:xfrm>
              <a:off x="4646619" y="3052306"/>
              <a:ext cx="0" cy="122254"/>
              <a:chOff x="4791447" y="2616042"/>
              <a:chExt cx="0" cy="1427764"/>
            </a:xfrm>
          </p:grpSpPr>
          <p:cxnSp>
            <p:nvCxnSpPr>
              <p:cNvPr id="46" name="Straight Connector 45">
                <a:extLst>
                  <a:ext uri="{FF2B5EF4-FFF2-40B4-BE49-F238E27FC236}">
                    <a16:creationId xmlns:a16="http://schemas.microsoft.com/office/drawing/2014/main" id="{BEB5FC74-692F-4905-AFF0-C08AB5FEE442}"/>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E72BF07-37B3-4E0F-AA98-2B2D1E3C2EB2}"/>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545214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474968" y="1710852"/>
            <a:ext cx="1332748" cy="3345143"/>
            <a:chOff x="8509237" y="1379741"/>
            <a:chExt cx="1622243" cy="4098519"/>
          </a:xfrm>
        </p:grpSpPr>
        <p:grpSp>
          <p:nvGrpSpPr>
            <p:cNvPr id="183" name="Group 182"/>
            <p:cNvGrpSpPr/>
            <p:nvPr/>
          </p:nvGrpSpPr>
          <p:grpSpPr>
            <a:xfrm>
              <a:off x="8509237" y="1379741"/>
              <a:ext cx="227694" cy="4098519"/>
              <a:chOff x="1977576" y="1980841"/>
              <a:chExt cx="162559" cy="2926080"/>
            </a:xfrm>
          </p:grpSpPr>
          <p:sp>
            <p:nvSpPr>
              <p:cNvPr id="184" name="Right Bracket 183"/>
              <p:cNvSpPr/>
              <p:nvPr/>
            </p:nvSpPr>
            <p:spPr>
              <a:xfrm>
                <a:off x="1977576" y="1980841"/>
                <a:ext cx="45719" cy="2926080"/>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sz="1000">
                  <a:solidFill>
                    <a:srgbClr val="505050"/>
                  </a:solidFill>
                  <a:latin typeface="Segoe UI"/>
                </a:endParaRPr>
              </a:p>
            </p:txBody>
          </p:sp>
          <p:cxnSp>
            <p:nvCxnSpPr>
              <p:cNvPr id="185" name="Straight Arrow Connector 184"/>
              <p:cNvCxnSpPr/>
              <p:nvPr/>
            </p:nvCxnSpPr>
            <p:spPr>
              <a:xfrm>
                <a:off x="2048695" y="3443881"/>
                <a:ext cx="91440"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8669848" y="2950805"/>
              <a:ext cx="1461632" cy="1634952"/>
              <a:chOff x="8669848" y="2950805"/>
              <a:chExt cx="1461632" cy="1634952"/>
            </a:xfrm>
          </p:grpSpPr>
          <p:sp>
            <p:nvSpPr>
              <p:cNvPr id="190" name="Rectangle 189"/>
              <p:cNvSpPr/>
              <p:nvPr/>
            </p:nvSpPr>
            <p:spPr>
              <a:xfrm>
                <a:off x="8669848" y="4289939"/>
                <a:ext cx="1461632" cy="295818"/>
              </a:xfrm>
              <a:prstGeom prst="rect">
                <a:avLst/>
              </a:prstGeom>
            </p:spPr>
            <p:txBody>
              <a:bodyPr wrap="none">
                <a:spAutoFit/>
              </a:bodyPr>
              <a:lstStyle/>
              <a:p>
                <a:pPr algn="ct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Apps + insights</a:t>
                </a:r>
              </a:p>
            </p:txBody>
          </p:sp>
          <p:grpSp>
            <p:nvGrpSpPr>
              <p:cNvPr id="195" name="Group 194">
                <a:extLst>
                  <a:ext uri="{FF2B5EF4-FFF2-40B4-BE49-F238E27FC236}">
                    <a16:creationId xmlns:a16="http://schemas.microsoft.com/office/drawing/2014/main" id="{63FC19FF-CC0F-48D6-9C3E-DC940F809BC1}"/>
                  </a:ext>
                </a:extLst>
              </p:cNvPr>
              <p:cNvGrpSpPr/>
              <p:nvPr/>
            </p:nvGrpSpPr>
            <p:grpSpPr>
              <a:xfrm>
                <a:off x="9494433" y="3405022"/>
                <a:ext cx="351107" cy="253267"/>
                <a:chOff x="3751869" y="1754414"/>
                <a:chExt cx="4688258" cy="3381830"/>
              </a:xfrm>
            </p:grpSpPr>
            <p:sp>
              <p:nvSpPr>
                <p:cNvPr id="196" name="Freeform: Shape 132">
                  <a:extLst>
                    <a:ext uri="{FF2B5EF4-FFF2-40B4-BE49-F238E27FC236}">
                      <a16:creationId xmlns:a16="http://schemas.microsoft.com/office/drawing/2014/main" id="{93A8EFB5-EC1E-490D-B66C-F5F195D2EA30}"/>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7" name="Freeform: Shape 133">
                  <a:extLst>
                    <a:ext uri="{FF2B5EF4-FFF2-40B4-BE49-F238E27FC236}">
                      <a16:creationId xmlns:a16="http://schemas.microsoft.com/office/drawing/2014/main" id="{EF329ABE-670A-4C35-8A4A-5DEE769B8A88}"/>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8" name="Freeform: Shape 134">
                  <a:extLst>
                    <a:ext uri="{FF2B5EF4-FFF2-40B4-BE49-F238E27FC236}">
                      <a16:creationId xmlns:a16="http://schemas.microsoft.com/office/drawing/2014/main" id="{AD9FC278-EE75-46A3-AF90-D24C7E2C478A}"/>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Freeform: Shape 135">
                  <a:extLst>
                    <a:ext uri="{FF2B5EF4-FFF2-40B4-BE49-F238E27FC236}">
                      <a16:creationId xmlns:a16="http://schemas.microsoft.com/office/drawing/2014/main" id="{9A823992-17BA-403C-86FB-A4581D6E20EF}"/>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p:cNvGrpSpPr/>
              <p:nvPr/>
            </p:nvGrpSpPr>
            <p:grpSpPr>
              <a:xfrm>
                <a:off x="9203615" y="3020535"/>
                <a:ext cx="246965" cy="223006"/>
                <a:chOff x="2760401" y="1824177"/>
                <a:chExt cx="285697" cy="257980"/>
              </a:xfrm>
              <a:noFill/>
            </p:grpSpPr>
            <p:sp>
              <p:nvSpPr>
                <p:cNvPr id="460" name="Rectangle 48"/>
                <p:cNvSpPr>
                  <a:spLocks noChangeArrowheads="1"/>
                </p:cNvSpPr>
                <p:nvPr/>
              </p:nvSpPr>
              <p:spPr bwMode="auto">
                <a:xfrm>
                  <a:off x="2760401" y="1824177"/>
                  <a:ext cx="285697" cy="257980"/>
                </a:xfrm>
                <a:prstGeom prst="rect">
                  <a:avLst/>
                </a:prstGeom>
                <a:grp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61" name="Freeform 49"/>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62" name="Oval 461"/>
                <p:cNvSpPr>
                  <a:spLocks noChangeArrowheads="1"/>
                </p:cNvSpPr>
                <p:nvPr/>
              </p:nvSpPr>
              <p:spPr bwMode="auto">
                <a:xfrm>
                  <a:off x="2951221" y="1871082"/>
                  <a:ext cx="47971" cy="46905"/>
                </a:xfrm>
                <a:prstGeom prst="ellipse">
                  <a:avLst/>
                </a:prstGeom>
                <a:grpFill/>
                <a:ln w="12700">
                  <a:solidFill>
                    <a:schemeClr val="tx1"/>
                  </a:solidFill>
                  <a:round/>
                  <a:headEnd/>
                  <a:tailEnd/>
                </a:ln>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grpSp>
          <p:sp>
            <p:nvSpPr>
              <p:cNvPr id="448" name="Freeform 9">
                <a:extLst/>
              </p:cNvPr>
              <p:cNvSpPr>
                <a:spLocks noEditPoints="1"/>
              </p:cNvSpPr>
              <p:nvPr/>
            </p:nvSpPr>
            <p:spPr bwMode="auto">
              <a:xfrm>
                <a:off x="8860854" y="3883078"/>
                <a:ext cx="396549" cy="290861"/>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49" name="Freeform 448">
                <a:extLst/>
              </p:cNvPr>
              <p:cNvSpPr>
                <a:spLocks noEditPoints="1"/>
              </p:cNvSpPr>
              <p:nvPr/>
            </p:nvSpPr>
            <p:spPr bwMode="auto">
              <a:xfrm>
                <a:off x="8860854" y="3387449"/>
                <a:ext cx="531995" cy="354728"/>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50" name="Freeform 5">
                <a:extLst/>
              </p:cNvPr>
              <p:cNvSpPr>
                <a:spLocks noEditPoints="1"/>
              </p:cNvSpPr>
              <p:nvPr/>
            </p:nvSpPr>
            <p:spPr bwMode="auto">
              <a:xfrm>
                <a:off x="8933914" y="2950805"/>
                <a:ext cx="173747" cy="28896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grpSp>
            <p:nvGrpSpPr>
              <p:cNvPr id="451" name="Group 450"/>
              <p:cNvGrpSpPr/>
              <p:nvPr/>
            </p:nvGrpSpPr>
            <p:grpSpPr>
              <a:xfrm>
                <a:off x="9388633" y="3917499"/>
                <a:ext cx="118218" cy="222018"/>
                <a:chOff x="4064485" y="1802065"/>
                <a:chExt cx="240628" cy="227361"/>
              </a:xfrm>
              <a:noFill/>
            </p:grpSpPr>
            <p:sp>
              <p:nvSpPr>
                <p:cNvPr id="457" name="Line 46"/>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58" name="Line 47"/>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59" name="Line 54"/>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grpSp>
          <p:sp>
            <p:nvSpPr>
              <p:cNvPr id="452" name="Freeform: Shape 168"/>
              <p:cNvSpPr>
                <a:spLocks/>
              </p:cNvSpPr>
              <p:nvPr/>
            </p:nvSpPr>
            <p:spPr bwMode="auto">
              <a:xfrm flipH="1">
                <a:off x="9621631" y="3879441"/>
                <a:ext cx="354102" cy="298134"/>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1427" tIns="45713" rIns="91427" bIns="45713" numCol="1" anchor="t" anchorCtr="0" compatLnSpc="1">
                <a:prstTxWarp prst="textNoShape">
                  <a:avLst/>
                </a:prstTxWarp>
                <a:noAutofit/>
              </a:bodyPr>
              <a:lstStyle/>
              <a:p>
                <a:pPr defTabSz="914225">
                  <a:defRPr/>
                </a:pPr>
                <a:endParaRPr lang="en-US">
                  <a:solidFill>
                    <a:srgbClr val="505050"/>
                  </a:solidFill>
                  <a:latin typeface="Segoe UI"/>
                </a:endParaRPr>
              </a:p>
            </p:txBody>
          </p:sp>
          <p:grpSp>
            <p:nvGrpSpPr>
              <p:cNvPr id="2" name="Group 1"/>
              <p:cNvGrpSpPr/>
              <p:nvPr/>
            </p:nvGrpSpPr>
            <p:grpSpPr>
              <a:xfrm>
                <a:off x="9560999" y="3133330"/>
                <a:ext cx="118216" cy="109717"/>
                <a:chOff x="9541035" y="4221497"/>
                <a:chExt cx="118216" cy="109717"/>
              </a:xfrm>
            </p:grpSpPr>
            <p:sp>
              <p:nvSpPr>
                <p:cNvPr id="465" name="Line 47"/>
                <p:cNvSpPr>
                  <a:spLocks noChangeShapeType="1"/>
                </p:cNvSpPr>
                <p:nvPr/>
              </p:nvSpPr>
              <p:spPr bwMode="auto">
                <a:xfrm>
                  <a:off x="9541035"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sp>
              <p:nvSpPr>
                <p:cNvPr id="466" name="Line 54"/>
                <p:cNvSpPr>
                  <a:spLocks noChangeShapeType="1"/>
                </p:cNvSpPr>
                <p:nvPr/>
              </p:nvSpPr>
              <p:spPr bwMode="auto">
                <a:xfrm flipH="1">
                  <a:off x="9541037" y="4331214"/>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defRPr/>
                  </a:pPr>
                  <a:endParaRPr lang="en-US">
                    <a:solidFill>
                      <a:srgbClr val="505050"/>
                    </a:solidFill>
                    <a:latin typeface="Segoe UI"/>
                  </a:endParaRPr>
                </a:p>
              </p:txBody>
            </p:sp>
          </p:grpSp>
        </p:grpSp>
      </p:grpSp>
      <p:grpSp>
        <p:nvGrpSpPr>
          <p:cNvPr id="7" name="Group 6"/>
          <p:cNvGrpSpPr/>
          <p:nvPr/>
        </p:nvGrpSpPr>
        <p:grpSpPr>
          <a:xfrm>
            <a:off x="1455110" y="1710852"/>
            <a:ext cx="1395142" cy="3345143"/>
            <a:chOff x="2306803" y="1379741"/>
            <a:chExt cx="1698191" cy="4098519"/>
          </a:xfrm>
        </p:grpSpPr>
        <p:sp>
          <p:nvSpPr>
            <p:cNvPr id="92" name="Right Bracket 91"/>
            <p:cNvSpPr/>
            <p:nvPr/>
          </p:nvSpPr>
          <p:spPr>
            <a:xfrm>
              <a:off x="3777299" y="1379741"/>
              <a:ext cx="64038" cy="4098519"/>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sz="1000">
                <a:solidFill>
                  <a:srgbClr val="505050"/>
                </a:solidFill>
                <a:latin typeface="Segoe UI"/>
              </a:endParaRPr>
            </a:p>
          </p:txBody>
        </p:sp>
        <p:sp>
          <p:nvSpPr>
            <p:cNvPr id="93" name="Rectangle 92"/>
            <p:cNvSpPr/>
            <p:nvPr/>
          </p:nvSpPr>
          <p:spPr>
            <a:xfrm>
              <a:off x="2328262" y="4200724"/>
              <a:ext cx="692970" cy="295818"/>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Social</a:t>
              </a:r>
            </a:p>
          </p:txBody>
        </p:sp>
        <p:sp>
          <p:nvSpPr>
            <p:cNvPr id="94" name="Rectangle 93"/>
            <p:cNvSpPr/>
            <p:nvPr/>
          </p:nvSpPr>
          <p:spPr>
            <a:xfrm>
              <a:off x="2478483" y="1786107"/>
              <a:ext cx="542748" cy="295818"/>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LOB</a:t>
              </a:r>
            </a:p>
          </p:txBody>
        </p:sp>
        <p:sp>
          <p:nvSpPr>
            <p:cNvPr id="95" name="Rectangle 94"/>
            <p:cNvSpPr/>
            <p:nvPr/>
          </p:nvSpPr>
          <p:spPr>
            <a:xfrm>
              <a:off x="2316558" y="3018334"/>
              <a:ext cx="704675" cy="295818"/>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Graph</a:t>
              </a:r>
            </a:p>
          </p:txBody>
        </p:sp>
        <p:sp>
          <p:nvSpPr>
            <p:cNvPr id="96" name="Rectangle 95"/>
            <p:cNvSpPr/>
            <p:nvPr/>
          </p:nvSpPr>
          <p:spPr>
            <a:xfrm>
              <a:off x="2542865" y="4856534"/>
              <a:ext cx="478367" cy="295818"/>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IoT</a:t>
              </a:r>
            </a:p>
          </p:txBody>
        </p:sp>
        <p:sp>
          <p:nvSpPr>
            <p:cNvPr id="97" name="ShoppingCart_E7BF">
              <a:extLst>
                <a:ext uri="{FF2B5EF4-FFF2-40B4-BE49-F238E27FC236}">
                  <a16:creationId xmlns:a16="http://schemas.microsoft.com/office/drawing/2014/main" id="{E19B74B6-8E56-4067-8816-E90711136EA0}"/>
                </a:ext>
              </a:extLst>
            </p:cNvPr>
            <p:cNvSpPr>
              <a:spLocks noChangeAspect="1" noEditPoints="1"/>
            </p:cNvSpPr>
            <p:nvPr/>
          </p:nvSpPr>
          <p:spPr bwMode="auto">
            <a:xfrm>
              <a:off x="3134378" y="1678060"/>
              <a:ext cx="480232" cy="408369"/>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a:defRPr/>
              </a:pPr>
              <a:endParaRPr lang="en-US" sz="1000">
                <a:gradFill>
                  <a:gsLst>
                    <a:gs pos="0">
                      <a:srgbClr val="505050"/>
                    </a:gs>
                    <a:gs pos="100000">
                      <a:srgbClr val="505050"/>
                    </a:gs>
                  </a:gsLst>
                  <a:lin ang="5400000" scaled="1"/>
                </a:gradFill>
              </a:endParaRPr>
            </a:p>
          </p:txBody>
        </p:sp>
        <p:grpSp>
          <p:nvGrpSpPr>
            <p:cNvPr id="98" name="Group 97"/>
            <p:cNvGrpSpPr/>
            <p:nvPr/>
          </p:nvGrpSpPr>
          <p:grpSpPr>
            <a:xfrm>
              <a:off x="3161663" y="2981700"/>
              <a:ext cx="425661" cy="381483"/>
              <a:chOff x="5381211" y="5822591"/>
              <a:chExt cx="1439523" cy="1290119"/>
            </a:xfrm>
            <a:solidFill>
              <a:schemeClr val="bg1"/>
            </a:solidFill>
          </p:grpSpPr>
          <p:cxnSp>
            <p:nvCxnSpPr>
              <p:cNvPr id="99" name="Straight Connector 98"/>
              <p:cNvCxnSpPr>
                <a:cxnSpLocks/>
              </p:cNvCxnSpPr>
              <p:nvPr/>
            </p:nvCxnSpPr>
            <p:spPr>
              <a:xfrm flipV="1">
                <a:off x="6057900" y="6623850"/>
                <a:ext cx="64441" cy="30527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flipV="1">
                <a:off x="6187440" y="6596380"/>
                <a:ext cx="266700" cy="1905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flipH="1">
                <a:off x="6205220" y="6555740"/>
                <a:ext cx="436881" cy="254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flipH="1">
                <a:off x="5798821" y="6588760"/>
                <a:ext cx="274319" cy="1574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H="1" flipV="1">
                <a:off x="5570220" y="6406515"/>
                <a:ext cx="489585" cy="131445"/>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p:cNvCxnSpPr>
              <p:nvPr/>
            </p:nvCxnSpPr>
            <p:spPr>
              <a:xfrm flipH="1" flipV="1">
                <a:off x="5785485" y="6122670"/>
                <a:ext cx="297180" cy="3733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cxnSpLocks/>
              </p:cNvCxnSpPr>
              <p:nvPr/>
            </p:nvCxnSpPr>
            <p:spPr>
              <a:xfrm flipV="1">
                <a:off x="6162040" y="6012180"/>
                <a:ext cx="187960" cy="4699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bwMode="auto">
              <a:xfrm>
                <a:off x="603068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Oval 109"/>
              <p:cNvSpPr/>
              <p:nvPr/>
            </p:nvSpPr>
            <p:spPr bwMode="auto">
              <a:xfrm>
                <a:off x="661234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Oval 121"/>
              <p:cNvSpPr/>
              <p:nvPr/>
            </p:nvSpPr>
            <p:spPr bwMode="auto">
              <a:xfrm>
                <a:off x="6415326" y="672285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Oval 122"/>
              <p:cNvSpPr/>
              <p:nvPr/>
            </p:nvSpPr>
            <p:spPr bwMode="auto">
              <a:xfrm>
                <a:off x="6271983" y="582259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9" name="Oval 158"/>
              <p:cNvSpPr/>
              <p:nvPr/>
            </p:nvSpPr>
            <p:spPr bwMode="auto">
              <a:xfrm>
                <a:off x="5634443" y="595213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Oval 159"/>
              <p:cNvSpPr/>
              <p:nvPr/>
            </p:nvSpPr>
            <p:spPr bwMode="auto">
              <a:xfrm>
                <a:off x="5381211" y="628598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1" name="Oval 160"/>
              <p:cNvSpPr/>
              <p:nvPr/>
            </p:nvSpPr>
            <p:spPr bwMode="auto">
              <a:xfrm>
                <a:off x="5618093" y="6677155"/>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2" name="Oval 161"/>
              <p:cNvSpPr/>
              <p:nvPr/>
            </p:nvSpPr>
            <p:spPr bwMode="auto">
              <a:xfrm>
                <a:off x="5941777" y="6904320"/>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68" name="Rectangle 167"/>
            <p:cNvSpPr/>
            <p:nvPr/>
          </p:nvSpPr>
          <p:spPr>
            <a:xfrm>
              <a:off x="2306803" y="3641982"/>
              <a:ext cx="714429" cy="295818"/>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Image</a:t>
              </a:r>
            </a:p>
          </p:txBody>
        </p:sp>
        <p:cxnSp>
          <p:nvCxnSpPr>
            <p:cNvPr id="169" name="Straight Arrow Connector 168"/>
            <p:cNvCxnSpPr/>
            <p:nvPr/>
          </p:nvCxnSpPr>
          <p:spPr>
            <a:xfrm>
              <a:off x="3876915" y="3429000"/>
              <a:ext cx="128079"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3201534" y="3609007"/>
              <a:ext cx="345920" cy="312362"/>
              <a:chOff x="2760401" y="1824177"/>
              <a:chExt cx="285697" cy="257980"/>
            </a:xfrm>
          </p:grpSpPr>
          <p:sp>
            <p:nvSpPr>
              <p:cNvPr id="171" name="Rectangle 48"/>
              <p:cNvSpPr>
                <a:spLocks noChangeArrowheads="1"/>
              </p:cNvSpPr>
              <p:nvPr/>
            </p:nvSpPr>
            <p:spPr bwMode="auto">
              <a:xfrm>
                <a:off x="2760401" y="1824177"/>
                <a:ext cx="285697" cy="25798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sp>
            <p:nvSpPr>
              <p:cNvPr id="172" name="Freeform 49"/>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sp>
            <p:nvSpPr>
              <p:cNvPr id="173" name="Oval 172"/>
              <p:cNvSpPr>
                <a:spLocks noChangeArrowheads="1"/>
              </p:cNvSpPr>
              <p:nvPr/>
            </p:nvSpPr>
            <p:spPr bwMode="auto">
              <a:xfrm>
                <a:off x="2951221" y="1871082"/>
                <a:ext cx="47971" cy="46905"/>
              </a:xfrm>
              <a:prstGeom prst="ellipse">
                <a:avLst/>
              </a:prstGeom>
              <a:noFill/>
              <a:ln w="12700">
                <a:solidFill>
                  <a:schemeClr val="tx1"/>
                </a:solidFill>
                <a:round/>
                <a:headEnd/>
                <a:tailEnd/>
              </a:ln>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grpSp>
        <p:sp>
          <p:nvSpPr>
            <p:cNvPr id="174" name="Freeform 173"/>
            <p:cNvSpPr/>
            <p:nvPr/>
          </p:nvSpPr>
          <p:spPr bwMode="auto">
            <a:xfrm>
              <a:off x="3190611" y="4195359"/>
              <a:ext cx="367766" cy="303148"/>
            </a:xfrm>
            <a:custGeom>
              <a:avLst/>
              <a:gdLst>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27827" h="2660690">
                  <a:moveTo>
                    <a:pt x="2243075" y="0"/>
                  </a:moveTo>
                  <a:cubicBezTo>
                    <a:pt x="2420981" y="0"/>
                    <a:pt x="2583098" y="67604"/>
                    <a:pt x="2705138" y="178525"/>
                  </a:cubicBezTo>
                  <a:lnTo>
                    <a:pt x="2744327" y="219630"/>
                  </a:lnTo>
                  <a:lnTo>
                    <a:pt x="2774681" y="217260"/>
                  </a:lnTo>
                  <a:cubicBezTo>
                    <a:pt x="2931135" y="197090"/>
                    <a:pt x="3033245" y="134440"/>
                    <a:pt x="3179748" y="39644"/>
                  </a:cubicBezTo>
                  <a:cubicBezTo>
                    <a:pt x="3163117" y="234680"/>
                    <a:pt x="3021300" y="307251"/>
                    <a:pt x="2898534" y="401594"/>
                  </a:cubicBezTo>
                  <a:cubicBezTo>
                    <a:pt x="3018277" y="413992"/>
                    <a:pt x="3151627" y="380125"/>
                    <a:pt x="3227827" y="319044"/>
                  </a:cubicBezTo>
                  <a:cubicBezTo>
                    <a:pt x="3167276" y="498431"/>
                    <a:pt x="3092946" y="584440"/>
                    <a:pt x="2991063" y="666622"/>
                  </a:cubicBezTo>
                  <a:lnTo>
                    <a:pt x="2924137" y="717139"/>
                  </a:lnTo>
                  <a:cubicBezTo>
                    <a:pt x="2924322" y="721139"/>
                    <a:pt x="2924508" y="725139"/>
                    <a:pt x="2924693" y="729139"/>
                  </a:cubicBezTo>
                  <a:cubicBezTo>
                    <a:pt x="2916083" y="1642648"/>
                    <a:pt x="2157998" y="2699186"/>
                    <a:pt x="990811" y="2659611"/>
                  </a:cubicBezTo>
                  <a:cubicBezTo>
                    <a:pt x="424478" y="2640408"/>
                    <a:pt x="353308" y="2576079"/>
                    <a:pt x="83639" y="2429023"/>
                  </a:cubicBezTo>
                  <a:lnTo>
                    <a:pt x="0" y="2378015"/>
                  </a:lnTo>
                  <a:lnTo>
                    <a:pt x="151258" y="2370349"/>
                  </a:lnTo>
                  <a:cubicBezTo>
                    <a:pt x="421172" y="2342832"/>
                    <a:pt x="674412" y="2258696"/>
                    <a:pt x="899006" y="2129959"/>
                  </a:cubicBezTo>
                  <a:lnTo>
                    <a:pt x="966223" y="2085120"/>
                  </a:lnTo>
                  <a:lnTo>
                    <a:pt x="904179" y="2074665"/>
                  </a:lnTo>
                  <a:cubicBezTo>
                    <a:pt x="718952" y="2036268"/>
                    <a:pt x="464668" y="1913349"/>
                    <a:pt x="353090" y="1603559"/>
                  </a:cubicBezTo>
                  <a:cubicBezTo>
                    <a:pt x="443804" y="1631680"/>
                    <a:pt x="545404" y="1648916"/>
                    <a:pt x="608904" y="1614444"/>
                  </a:cubicBezTo>
                  <a:cubicBezTo>
                    <a:pt x="337668" y="1484722"/>
                    <a:pt x="71875" y="1232538"/>
                    <a:pt x="129933" y="931366"/>
                  </a:cubicBezTo>
                  <a:cubicBezTo>
                    <a:pt x="211576" y="965837"/>
                    <a:pt x="238790" y="994867"/>
                    <a:pt x="374862" y="993959"/>
                  </a:cubicBezTo>
                  <a:cubicBezTo>
                    <a:pt x="140819" y="761730"/>
                    <a:pt x="51011" y="420644"/>
                    <a:pt x="219740" y="101330"/>
                  </a:cubicBezTo>
                  <a:cubicBezTo>
                    <a:pt x="539508" y="520431"/>
                    <a:pt x="1016949" y="731341"/>
                    <a:pt x="1410961" y="782283"/>
                  </a:cubicBezTo>
                  <a:lnTo>
                    <a:pt x="1563883" y="792289"/>
                  </a:lnTo>
                  <a:cubicBezTo>
                    <a:pt x="1563850" y="792147"/>
                    <a:pt x="1563818" y="792005"/>
                    <a:pt x="1563785" y="791863"/>
                  </a:cubicBezTo>
                  <a:cubicBezTo>
                    <a:pt x="1558571" y="757739"/>
                    <a:pt x="1555867" y="722789"/>
                    <a:pt x="1555866" y="687208"/>
                  </a:cubicBezTo>
                  <a:cubicBezTo>
                    <a:pt x="1555867" y="307674"/>
                    <a:pt x="1863540" y="-1"/>
                    <a:pt x="2243075"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5" name="Rectangle 174"/>
            <p:cNvSpPr/>
            <p:nvPr/>
          </p:nvSpPr>
          <p:spPr>
            <a:xfrm>
              <a:off x="2427760" y="2409756"/>
              <a:ext cx="593472" cy="295818"/>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CRM</a:t>
              </a:r>
            </a:p>
          </p:txBody>
        </p:sp>
        <p:grpSp>
          <p:nvGrpSpPr>
            <p:cNvPr id="176" name="Group 175"/>
            <p:cNvGrpSpPr/>
            <p:nvPr/>
          </p:nvGrpSpPr>
          <p:grpSpPr>
            <a:xfrm>
              <a:off x="3195041" y="2307832"/>
              <a:ext cx="358905" cy="449192"/>
              <a:chOff x="1564614" y="1427406"/>
              <a:chExt cx="256236" cy="320693"/>
            </a:xfrm>
          </p:grpSpPr>
          <p:grpSp>
            <p:nvGrpSpPr>
              <p:cNvPr id="177" name="Group 176"/>
              <p:cNvGrpSpPr/>
              <p:nvPr/>
            </p:nvGrpSpPr>
            <p:grpSpPr>
              <a:xfrm>
                <a:off x="1591509" y="1483819"/>
                <a:ext cx="229341" cy="264280"/>
                <a:chOff x="6498112" y="3330497"/>
                <a:chExt cx="1259085" cy="1450900"/>
              </a:xfrm>
            </p:grpSpPr>
            <p:sp>
              <p:nvSpPr>
                <p:cNvPr id="179" name="Oval 8"/>
                <p:cNvSpPr>
                  <a:spLocks noChangeArrowheads="1"/>
                </p:cNvSpPr>
                <p:nvPr/>
              </p:nvSpPr>
              <p:spPr bwMode="auto">
                <a:xfrm>
                  <a:off x="7243234" y="3330497"/>
                  <a:ext cx="472157" cy="459861"/>
                </a:xfrm>
                <a:prstGeom prst="ellipse">
                  <a:avLst/>
                </a:prstGeom>
                <a:noFill/>
                <a:ln w="12700" cap="flat">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sp>
              <p:nvSpPr>
                <p:cNvPr id="180" name="Oval 9"/>
                <p:cNvSpPr>
                  <a:spLocks noChangeArrowheads="1"/>
                </p:cNvSpPr>
                <p:nvPr/>
              </p:nvSpPr>
              <p:spPr bwMode="auto">
                <a:xfrm>
                  <a:off x="6611233" y="3790359"/>
                  <a:ext cx="572982" cy="575442"/>
                </a:xfrm>
                <a:prstGeom prst="ellipse">
                  <a:avLst/>
                </a:prstGeom>
                <a:noFill/>
                <a:ln w="12700" cap="flat">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sp>
              <p:nvSpPr>
                <p:cNvPr id="181" name="Freeform 12"/>
                <p:cNvSpPr>
                  <a:spLocks/>
                </p:cNvSpPr>
                <p:nvPr/>
              </p:nvSpPr>
              <p:spPr bwMode="auto">
                <a:xfrm>
                  <a:off x="6498112" y="4365800"/>
                  <a:ext cx="816438" cy="415597"/>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noFill/>
                <a:ln w="12700" cap="flat">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sp>
              <p:nvSpPr>
                <p:cNvPr id="182" name="Freeform 13"/>
                <p:cNvSpPr>
                  <a:spLocks/>
                </p:cNvSpPr>
                <p:nvPr/>
              </p:nvSpPr>
              <p:spPr bwMode="auto">
                <a:xfrm>
                  <a:off x="7184215" y="3790359"/>
                  <a:ext cx="572982" cy="287721"/>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14225">
                    <a:defRPr/>
                  </a:pPr>
                  <a:endParaRPr lang="en-US" sz="1000">
                    <a:solidFill>
                      <a:srgbClr val="505050"/>
                    </a:solidFill>
                    <a:latin typeface="Segoe UI"/>
                  </a:endParaRPr>
                </a:p>
              </p:txBody>
            </p:sp>
          </p:grpSp>
          <p:sp>
            <p:nvSpPr>
              <p:cNvPr id="178" name="Freeform: Shape 168"/>
              <p:cNvSpPr>
                <a:spLocks/>
              </p:cNvSpPr>
              <p:nvPr/>
            </p:nvSpPr>
            <p:spPr bwMode="auto">
              <a:xfrm flipH="1">
                <a:off x="1564614" y="1427406"/>
                <a:ext cx="122892" cy="103468"/>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1427" tIns="45713" rIns="91427" bIns="45713" numCol="1" anchor="t" anchorCtr="0" compatLnSpc="1">
                <a:prstTxWarp prst="textNoShape">
                  <a:avLst/>
                </a:prstTxWarp>
                <a:noAutofit/>
              </a:bodyPr>
              <a:lstStyle/>
              <a:p>
                <a:pPr defTabSz="914225">
                  <a:defRPr/>
                </a:pPr>
                <a:endParaRPr lang="en-US" sz="1000">
                  <a:solidFill>
                    <a:srgbClr val="505050"/>
                  </a:solidFill>
                  <a:latin typeface="Segoe UI"/>
                </a:endParaRPr>
              </a:p>
            </p:txBody>
          </p:sp>
        </p:grpSp>
        <p:grpSp>
          <p:nvGrpSpPr>
            <p:cNvPr id="6" name="Group 5"/>
            <p:cNvGrpSpPr/>
            <p:nvPr/>
          </p:nvGrpSpPr>
          <p:grpSpPr>
            <a:xfrm>
              <a:off x="3143886" y="4798827"/>
              <a:ext cx="437904" cy="364740"/>
              <a:chOff x="2907341" y="5452864"/>
              <a:chExt cx="470901" cy="392225"/>
            </a:xfrm>
          </p:grpSpPr>
          <p:grpSp>
            <p:nvGrpSpPr>
              <p:cNvPr id="163" name="Group 162">
                <a:extLst>
                  <a:ext uri="{FF2B5EF4-FFF2-40B4-BE49-F238E27FC236}">
                    <a16:creationId xmlns:a16="http://schemas.microsoft.com/office/drawing/2014/main" id="{6D77326F-83AC-420B-BDBC-A7A00EDFEB2B}"/>
                  </a:ext>
                </a:extLst>
              </p:cNvPr>
              <p:cNvGrpSpPr/>
              <p:nvPr/>
            </p:nvGrpSpPr>
            <p:grpSpPr>
              <a:xfrm rot="2348880">
                <a:off x="3110170" y="5452864"/>
                <a:ext cx="268072" cy="121923"/>
                <a:chOff x="2880147" y="1478022"/>
                <a:chExt cx="6491507" cy="2952426"/>
              </a:xfrm>
            </p:grpSpPr>
            <p:sp>
              <p:nvSpPr>
                <p:cNvPr id="165" name="Freeform: Shape 70">
                  <a:extLst>
                    <a:ext uri="{FF2B5EF4-FFF2-40B4-BE49-F238E27FC236}">
                      <a16:creationId xmlns:a16="http://schemas.microsoft.com/office/drawing/2014/main" id="{DE885987-9665-4507-B1E6-BD590596ADB9}"/>
                    </a:ext>
                  </a:extLst>
                </p:cNvPr>
                <p:cNvSpPr/>
                <p:nvPr/>
              </p:nvSpPr>
              <p:spPr>
                <a:xfrm>
                  <a:off x="2880147" y="1478022"/>
                  <a:ext cx="6491507" cy="1508604"/>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000">
                    <a:solidFill>
                      <a:srgbClr val="FFFFFF"/>
                    </a:solidFill>
                    <a:latin typeface="Segoe UI"/>
                  </a:endParaRPr>
                </a:p>
              </p:txBody>
            </p:sp>
            <p:sp>
              <p:nvSpPr>
                <p:cNvPr id="166" name="Freeform: Shape 71">
                  <a:extLst>
                    <a:ext uri="{FF2B5EF4-FFF2-40B4-BE49-F238E27FC236}">
                      <a16:creationId xmlns:a16="http://schemas.microsoft.com/office/drawing/2014/main" id="{BC9C6B85-C1BC-42F0-A90A-1D84B94719F5}"/>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000">
                    <a:solidFill>
                      <a:srgbClr val="FFFFFF"/>
                    </a:solidFill>
                    <a:latin typeface="Segoe UI"/>
                  </a:endParaRPr>
                </a:p>
              </p:txBody>
            </p:sp>
            <p:sp>
              <p:nvSpPr>
                <p:cNvPr id="167" name="Freeform: Shape 72">
                  <a:extLst>
                    <a:ext uri="{FF2B5EF4-FFF2-40B4-BE49-F238E27FC236}">
                      <a16:creationId xmlns:a16="http://schemas.microsoft.com/office/drawing/2014/main" id="{10E6C104-7475-4863-A30F-3462B3666B15}"/>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000">
                    <a:solidFill>
                      <a:srgbClr val="FFFFFF"/>
                    </a:solidFill>
                    <a:latin typeface="Segoe UI"/>
                  </a:endParaRPr>
                </a:p>
              </p:txBody>
            </p:sp>
          </p:grpSp>
          <p:sp>
            <p:nvSpPr>
              <p:cNvPr id="467" name="Freeform 5">
                <a:extLst>
                  <a:ext uri="{FF2B5EF4-FFF2-40B4-BE49-F238E27FC236}">
                    <a16:creationId xmlns:a16="http://schemas.microsoft.com/office/drawing/2014/main" id="{7A39893A-A243-47C3-8C3B-4320F2C726C9}"/>
                  </a:ext>
                </a:extLst>
              </p:cNvPr>
              <p:cNvSpPr>
                <a:spLocks noEditPoints="1"/>
              </p:cNvSpPr>
              <p:nvPr/>
            </p:nvSpPr>
            <p:spPr bwMode="auto">
              <a:xfrm>
                <a:off x="2907341"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grpSp>
      </p:grpSp>
      <p:sp>
        <p:nvSpPr>
          <p:cNvPr id="124" name="Freeform 128"/>
          <p:cNvSpPr>
            <a:spLocks noChangeAspect="1"/>
          </p:cNvSpPr>
          <p:nvPr/>
        </p:nvSpPr>
        <p:spPr bwMode="black">
          <a:xfrm>
            <a:off x="1970483" y="5354119"/>
            <a:ext cx="393718" cy="21749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333F50"/>
            </a:solidFill>
          </a:ln>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000000"/>
              </a:solidFill>
              <a:latin typeface="Segoe UI"/>
            </a:endParaRPr>
          </a:p>
        </p:txBody>
      </p:sp>
      <p:sp>
        <p:nvSpPr>
          <p:cNvPr id="125" name="TextBox 124"/>
          <p:cNvSpPr txBox="1"/>
          <p:nvPr/>
        </p:nvSpPr>
        <p:spPr>
          <a:xfrm>
            <a:off x="1960145" y="5684605"/>
            <a:ext cx="414396" cy="138479"/>
          </a:xfrm>
          <a:prstGeom prst="rect">
            <a:avLst/>
          </a:prstGeom>
          <a:noFill/>
        </p:spPr>
        <p:txBody>
          <a:bodyPr wrap="square" lIns="0" tIns="0" rIns="0" bIns="0" rtlCol="0">
            <a:noAutofit/>
          </a:bodyPr>
          <a:lstStyle/>
          <a:p>
            <a:pPr algn="ctr" defTabSz="914192">
              <a:lnSpc>
                <a:spcPct val="90000"/>
              </a:lnSpc>
              <a:defRPr/>
            </a:pPr>
            <a:r>
              <a:rPr lang="en-US" sz="1000" b="1">
                <a:ln>
                  <a:solidFill>
                    <a:srgbClr val="FFFFFF">
                      <a:alpha val="0"/>
                    </a:srgbClr>
                  </a:solidFill>
                </a:ln>
                <a:solidFill>
                  <a:srgbClr val="505050"/>
                </a:solidFill>
                <a:latin typeface="Segoe UI Semibold" charset="0"/>
                <a:ea typeface="Segoe UI Semibold" charset="0"/>
                <a:cs typeface="Segoe UI Semibold" charset="0"/>
              </a:rPr>
              <a:t>Cloud</a:t>
            </a:r>
          </a:p>
        </p:txBody>
      </p:sp>
      <p:sp>
        <p:nvSpPr>
          <p:cNvPr id="126" name="Freeform 125"/>
          <p:cNvSpPr/>
          <p:nvPr/>
        </p:nvSpPr>
        <p:spPr bwMode="auto">
          <a:xfrm rot="16200000">
            <a:off x="2113608" y="4872629"/>
            <a:ext cx="87615" cy="78183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127" name="Freeform 126"/>
          <p:cNvSpPr/>
          <p:nvPr/>
        </p:nvSpPr>
        <p:spPr bwMode="auto">
          <a:xfrm rot="16200000">
            <a:off x="2100481" y="5067032"/>
            <a:ext cx="207399" cy="90363"/>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solid"/>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129" name="Rectangle 128">
            <a:extLst>
              <a:ext uri="{FF2B5EF4-FFF2-40B4-BE49-F238E27FC236}">
                <a16:creationId xmlns:a16="http://schemas.microsoft.com/office/drawing/2014/main" id="{D899DF09-083F-4378-92F0-AF3C5EEF3B1D}"/>
              </a:ext>
            </a:extLst>
          </p:cNvPr>
          <p:cNvSpPr/>
          <p:nvPr/>
        </p:nvSpPr>
        <p:spPr bwMode="auto">
          <a:xfrm>
            <a:off x="2978700" y="2427618"/>
            <a:ext cx="1553242" cy="1859011"/>
          </a:xfrm>
          <a:prstGeom prst="rect">
            <a:avLst/>
          </a:prstGeom>
          <a:solidFill>
            <a:schemeClr val="tx2">
              <a:alpha val="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176" kern="0">
                <a:solidFill>
                  <a:srgbClr val="0078D7"/>
                </a:solidFill>
                <a:cs typeface="Segoe UI Semibold" panose="020B0702040204020203" pitchFamily="34" charset="0"/>
              </a:rPr>
              <a:t>INGEST</a:t>
            </a:r>
          </a:p>
        </p:txBody>
      </p:sp>
      <p:sp>
        <p:nvSpPr>
          <p:cNvPr id="130" name="Rectangle 129">
            <a:extLst>
              <a:ext uri="{FF2B5EF4-FFF2-40B4-BE49-F238E27FC236}">
                <a16:creationId xmlns:a16="http://schemas.microsoft.com/office/drawing/2014/main" id="{D899DF09-083F-4378-92F0-AF3C5EEF3B1D}"/>
              </a:ext>
            </a:extLst>
          </p:cNvPr>
          <p:cNvSpPr/>
          <p:nvPr/>
        </p:nvSpPr>
        <p:spPr bwMode="auto">
          <a:xfrm>
            <a:off x="4572662" y="2427618"/>
            <a:ext cx="1553242" cy="1859011"/>
          </a:xfrm>
          <a:prstGeom prst="rect">
            <a:avLst/>
          </a:prstGeom>
          <a:solidFill>
            <a:schemeClr val="tx2">
              <a:alpha val="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176" kern="0">
                <a:solidFill>
                  <a:srgbClr val="0078D7"/>
                </a:solidFill>
                <a:cs typeface="Segoe UI Semibold" panose="020B0702040204020203" pitchFamily="34" charset="0"/>
              </a:rPr>
              <a:t>STORE</a:t>
            </a:r>
          </a:p>
        </p:txBody>
      </p:sp>
      <p:sp>
        <p:nvSpPr>
          <p:cNvPr id="131" name="Rectangle 130">
            <a:extLst>
              <a:ext uri="{FF2B5EF4-FFF2-40B4-BE49-F238E27FC236}">
                <a16:creationId xmlns:a16="http://schemas.microsoft.com/office/drawing/2014/main" id="{D899DF09-083F-4378-92F0-AF3C5EEF3B1D}"/>
              </a:ext>
            </a:extLst>
          </p:cNvPr>
          <p:cNvSpPr/>
          <p:nvPr/>
        </p:nvSpPr>
        <p:spPr bwMode="auto">
          <a:xfrm>
            <a:off x="6166625" y="2427618"/>
            <a:ext cx="1553242" cy="1859011"/>
          </a:xfrm>
          <a:prstGeom prst="rect">
            <a:avLst/>
          </a:prstGeom>
          <a:solidFill>
            <a:schemeClr val="tx2">
              <a:alpha val="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176" kern="0">
                <a:solidFill>
                  <a:srgbClr val="0078D7"/>
                </a:solidFill>
                <a:cs typeface="Segoe UI Semibold" panose="020B0702040204020203" pitchFamily="34" charset="0"/>
              </a:rPr>
              <a:t>PREP &amp; TRAIN</a:t>
            </a:r>
          </a:p>
        </p:txBody>
      </p:sp>
      <p:sp>
        <p:nvSpPr>
          <p:cNvPr id="132" name="Rectangle 131">
            <a:extLst>
              <a:ext uri="{FF2B5EF4-FFF2-40B4-BE49-F238E27FC236}">
                <a16:creationId xmlns:a16="http://schemas.microsoft.com/office/drawing/2014/main" id="{D899DF09-083F-4378-92F0-AF3C5EEF3B1D}"/>
              </a:ext>
            </a:extLst>
          </p:cNvPr>
          <p:cNvSpPr/>
          <p:nvPr/>
        </p:nvSpPr>
        <p:spPr bwMode="auto">
          <a:xfrm>
            <a:off x="7736828" y="2427618"/>
            <a:ext cx="1553242" cy="1859011"/>
          </a:xfrm>
          <a:prstGeom prst="rect">
            <a:avLst/>
          </a:prstGeom>
          <a:solidFill>
            <a:schemeClr val="tx2">
              <a:alpha val="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176" kern="0">
                <a:solidFill>
                  <a:srgbClr val="0078D7"/>
                </a:solidFill>
                <a:cs typeface="Segoe UI Semibold" panose="020B0702040204020203" pitchFamily="34" charset="0"/>
              </a:rPr>
              <a:t>MODEL &amp; SERVE</a:t>
            </a:r>
          </a:p>
        </p:txBody>
      </p:sp>
      <p:grpSp>
        <p:nvGrpSpPr>
          <p:cNvPr id="10" name="Group 9"/>
          <p:cNvGrpSpPr/>
          <p:nvPr/>
        </p:nvGrpSpPr>
        <p:grpSpPr>
          <a:xfrm>
            <a:off x="3238153" y="3187891"/>
            <a:ext cx="1034336" cy="434190"/>
            <a:chOff x="3253857" y="3466155"/>
            <a:chExt cx="1034483" cy="434251"/>
          </a:xfrm>
        </p:grpSpPr>
        <p:sp>
          <p:nvSpPr>
            <p:cNvPr id="134" name="Freeform 27">
              <a:extLst>
                <a:ext uri="{FF2B5EF4-FFF2-40B4-BE49-F238E27FC236}">
                  <a16:creationId xmlns:a16="http://schemas.microsoft.com/office/drawing/2014/main" id="{F11A2B58-2FE6-47AE-8AA6-7B4C86DDEE2A}"/>
                </a:ext>
              </a:extLst>
            </p:cNvPr>
            <p:cNvSpPr/>
            <p:nvPr/>
          </p:nvSpPr>
          <p:spPr bwMode="auto">
            <a:xfrm flipV="1">
              <a:off x="3317185" y="3624080"/>
              <a:ext cx="187701" cy="33177"/>
            </a:xfrm>
            <a:custGeom>
              <a:avLst/>
              <a:gdLst>
                <a:gd name="connsiteX0" fmla="*/ 0 w 171450"/>
                <a:gd name="connsiteY0" fmla="*/ 161925 h 161925"/>
                <a:gd name="connsiteX1" fmla="*/ 0 w 171450"/>
                <a:gd name="connsiteY1" fmla="*/ 0 h 161925"/>
                <a:gd name="connsiteX2" fmla="*/ 171450 w 171450"/>
                <a:gd name="connsiteY2" fmla="*/ 0 h 161925"/>
              </a:gdLst>
              <a:ahLst/>
              <a:cxnLst>
                <a:cxn ang="0">
                  <a:pos x="connsiteX0" y="connsiteY0"/>
                </a:cxn>
                <a:cxn ang="0">
                  <a:pos x="connsiteX1" y="connsiteY1"/>
                </a:cxn>
                <a:cxn ang="0">
                  <a:pos x="connsiteX2" y="connsiteY2"/>
                </a:cxn>
              </a:cxnLst>
              <a:rect l="l" t="t" r="r" b="b"/>
              <a:pathLst>
                <a:path w="171450" h="161925">
                  <a:moveTo>
                    <a:pt x="0" y="161925"/>
                  </a:moveTo>
                  <a:lnTo>
                    <a:pt x="0" y="0"/>
                  </a:lnTo>
                  <a:lnTo>
                    <a:pt x="171450" y="0"/>
                  </a:lnTo>
                </a:path>
              </a:pathLst>
            </a:custGeom>
            <a:noFill/>
            <a:ln w="12700">
              <a:solidFill>
                <a:schemeClr val="tx1"/>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135" name="gear_3">
              <a:extLst>
                <a:ext uri="{FF2B5EF4-FFF2-40B4-BE49-F238E27FC236}">
                  <a16:creationId xmlns:a16="http://schemas.microsoft.com/office/drawing/2014/main" id="{A82128C2-8EB4-49E5-AA9A-10896BE2C1EB}"/>
                </a:ext>
              </a:extLst>
            </p:cNvPr>
            <p:cNvSpPr>
              <a:spLocks noChangeAspect="1" noEditPoints="1"/>
            </p:cNvSpPr>
            <p:nvPr/>
          </p:nvSpPr>
          <p:spPr bwMode="auto">
            <a:xfrm rot="348589">
              <a:off x="3533260" y="3533613"/>
              <a:ext cx="293529" cy="296017"/>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a:extLst/>
          </p:spPr>
          <p:txBody>
            <a:bodyPr vert="horz" wrap="square" lIns="91427" tIns="45713" rIns="91427" bIns="45713" numCol="1" anchor="t" anchorCtr="0" compatLnSpc="1">
              <a:prstTxWarp prst="textNoShape">
                <a:avLst/>
              </a:prstTxWarp>
            </a:bodyPr>
            <a:lstStyle/>
            <a:p>
              <a:pPr defTabSz="914225"/>
              <a:endParaRPr lang="en-US" sz="900">
                <a:gradFill>
                  <a:gsLst>
                    <a:gs pos="0">
                      <a:srgbClr val="505050"/>
                    </a:gs>
                    <a:gs pos="100000">
                      <a:srgbClr val="505050"/>
                    </a:gs>
                  </a:gsLst>
                </a:gradFill>
              </a:endParaRPr>
            </a:p>
          </p:txBody>
        </p:sp>
        <p:sp>
          <p:nvSpPr>
            <p:cNvPr id="136" name="Freeform 271">
              <a:extLst>
                <a:ext uri="{FF2B5EF4-FFF2-40B4-BE49-F238E27FC236}">
                  <a16:creationId xmlns:a16="http://schemas.microsoft.com/office/drawing/2014/main" id="{74810442-6D27-4AC3-86A9-CF3819574C05}"/>
                </a:ext>
              </a:extLst>
            </p:cNvPr>
            <p:cNvSpPr/>
            <p:nvPr/>
          </p:nvSpPr>
          <p:spPr bwMode="auto">
            <a:xfrm>
              <a:off x="3253857" y="3740326"/>
              <a:ext cx="124813" cy="16008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7" name="Freeform 272">
              <a:extLst>
                <a:ext uri="{FF2B5EF4-FFF2-40B4-BE49-F238E27FC236}">
                  <a16:creationId xmlns:a16="http://schemas.microsoft.com/office/drawing/2014/main" id="{76055D92-6B2C-40CA-863E-AE0FEEF1AF9B}"/>
                </a:ext>
              </a:extLst>
            </p:cNvPr>
            <p:cNvSpPr/>
            <p:nvPr/>
          </p:nvSpPr>
          <p:spPr bwMode="auto">
            <a:xfrm>
              <a:off x="3317185" y="3703077"/>
              <a:ext cx="187701" cy="37926"/>
            </a:xfrm>
            <a:custGeom>
              <a:avLst/>
              <a:gdLst>
                <a:gd name="connsiteX0" fmla="*/ 0 w 171450"/>
                <a:gd name="connsiteY0" fmla="*/ 161925 h 161925"/>
                <a:gd name="connsiteX1" fmla="*/ 0 w 171450"/>
                <a:gd name="connsiteY1" fmla="*/ 0 h 161925"/>
                <a:gd name="connsiteX2" fmla="*/ 171450 w 171450"/>
                <a:gd name="connsiteY2" fmla="*/ 0 h 161925"/>
              </a:gdLst>
              <a:ahLst/>
              <a:cxnLst>
                <a:cxn ang="0">
                  <a:pos x="connsiteX0" y="connsiteY0"/>
                </a:cxn>
                <a:cxn ang="0">
                  <a:pos x="connsiteX1" y="connsiteY1"/>
                </a:cxn>
                <a:cxn ang="0">
                  <a:pos x="connsiteX2" y="connsiteY2"/>
                </a:cxn>
              </a:cxnLst>
              <a:rect l="l" t="t" r="r" b="b"/>
              <a:pathLst>
                <a:path w="171450" h="161925">
                  <a:moveTo>
                    <a:pt x="0" y="161925"/>
                  </a:moveTo>
                  <a:lnTo>
                    <a:pt x="0" y="0"/>
                  </a:lnTo>
                  <a:lnTo>
                    <a:pt x="171450" y="0"/>
                  </a:lnTo>
                </a:path>
              </a:pathLst>
            </a:custGeom>
            <a:noFill/>
            <a:ln w="12700">
              <a:solidFill>
                <a:schemeClr val="tx1"/>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138" name="Freeform 273">
              <a:extLst>
                <a:ext uri="{FF2B5EF4-FFF2-40B4-BE49-F238E27FC236}">
                  <a16:creationId xmlns:a16="http://schemas.microsoft.com/office/drawing/2014/main" id="{49A2BEEE-2DCB-47A1-9AA6-59CF0FEDB1CD}"/>
                </a:ext>
              </a:extLst>
            </p:cNvPr>
            <p:cNvSpPr/>
            <p:nvPr/>
          </p:nvSpPr>
          <p:spPr bwMode="auto">
            <a:xfrm>
              <a:off x="3253857" y="3466155"/>
              <a:ext cx="124813" cy="16008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9" name="Freeform 274">
              <a:extLst>
                <a:ext uri="{FF2B5EF4-FFF2-40B4-BE49-F238E27FC236}">
                  <a16:creationId xmlns:a16="http://schemas.microsoft.com/office/drawing/2014/main" id="{A6E4D294-B5F5-4B47-918A-EFE4A8C30831}"/>
                </a:ext>
              </a:extLst>
            </p:cNvPr>
            <p:cNvSpPr/>
            <p:nvPr/>
          </p:nvSpPr>
          <p:spPr bwMode="auto">
            <a:xfrm>
              <a:off x="3638832" y="3680576"/>
              <a:ext cx="80328" cy="28560"/>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1"/>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140" name="Freeform 275">
              <a:extLst>
                <a:ext uri="{FF2B5EF4-FFF2-40B4-BE49-F238E27FC236}">
                  <a16:creationId xmlns:a16="http://schemas.microsoft.com/office/drawing/2014/main" id="{94A7D4AD-347E-4BA0-A5A2-18A6E32548F6}"/>
                </a:ext>
              </a:extLst>
            </p:cNvPr>
            <p:cNvSpPr/>
            <p:nvPr/>
          </p:nvSpPr>
          <p:spPr bwMode="auto">
            <a:xfrm>
              <a:off x="3838961" y="3680576"/>
              <a:ext cx="156418" cy="47649"/>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1"/>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141" name="Freeform 276">
              <a:extLst>
                <a:ext uri="{FF2B5EF4-FFF2-40B4-BE49-F238E27FC236}">
                  <a16:creationId xmlns:a16="http://schemas.microsoft.com/office/drawing/2014/main" id="{8D082320-009A-4602-87EC-B9C7584B560E}"/>
                </a:ext>
              </a:extLst>
            </p:cNvPr>
            <p:cNvSpPr/>
            <p:nvPr/>
          </p:nvSpPr>
          <p:spPr bwMode="auto">
            <a:xfrm>
              <a:off x="4017850" y="3504068"/>
              <a:ext cx="270490" cy="346918"/>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42" name="Rectangle 141">
            <a:extLst>
              <a:ext uri="{FF2B5EF4-FFF2-40B4-BE49-F238E27FC236}">
                <a16:creationId xmlns:a16="http://schemas.microsoft.com/office/drawing/2014/main" id="{F3538B4A-24B1-4E66-B101-FDF2D2368C3F}"/>
              </a:ext>
            </a:extLst>
          </p:cNvPr>
          <p:cNvSpPr/>
          <p:nvPr/>
        </p:nvSpPr>
        <p:spPr>
          <a:xfrm>
            <a:off x="3033910" y="3796749"/>
            <a:ext cx="1442819" cy="390564"/>
          </a:xfrm>
          <a:prstGeom prst="rect">
            <a:avLst/>
          </a:prstGeom>
        </p:spPr>
        <p:txBody>
          <a:bodyPr wrap="none">
            <a:spAutoFit/>
          </a:bodyPr>
          <a:lstStyle/>
          <a:p>
            <a:pPr algn="ct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Data orchestration </a:t>
            </a:r>
            <a:br>
              <a:rPr lang="en-US" sz="1000" b="1" kern="0" spc="49">
                <a:solidFill>
                  <a:srgbClr val="505050"/>
                </a:solidFill>
                <a:latin typeface="Segoe UI Semibold" charset="0"/>
                <a:ea typeface="Segoe UI Semibold" charset="0"/>
                <a:cs typeface="Segoe UI Semibold" charset="0"/>
              </a:rPr>
            </a:br>
            <a:r>
              <a:rPr lang="en-US" sz="1000" b="1" kern="0" spc="49">
                <a:solidFill>
                  <a:srgbClr val="505050"/>
                </a:solidFill>
                <a:latin typeface="Segoe UI Semibold" charset="0"/>
                <a:ea typeface="Segoe UI Semibold" charset="0"/>
                <a:cs typeface="Segoe UI Semibold" charset="0"/>
              </a:rPr>
              <a:t>and monitoring</a:t>
            </a:r>
          </a:p>
        </p:txBody>
      </p:sp>
      <p:sp>
        <p:nvSpPr>
          <p:cNvPr id="143" name="Rectangle 142">
            <a:extLst>
              <a:ext uri="{FF2B5EF4-FFF2-40B4-BE49-F238E27FC236}">
                <a16:creationId xmlns:a16="http://schemas.microsoft.com/office/drawing/2014/main" id="{4D90B428-F628-4107-909E-A6638BF36133}"/>
              </a:ext>
            </a:extLst>
          </p:cNvPr>
          <p:cNvSpPr/>
          <p:nvPr/>
        </p:nvSpPr>
        <p:spPr>
          <a:xfrm>
            <a:off x="4869091" y="3796749"/>
            <a:ext cx="960383" cy="390564"/>
          </a:xfrm>
          <a:prstGeom prst="rect">
            <a:avLst/>
          </a:prstGeom>
        </p:spPr>
        <p:txBody>
          <a:bodyPr wrap="none">
            <a:spAutoFit/>
          </a:bodyPr>
          <a:lstStyle/>
          <a:p>
            <a:pPr algn="ct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Data lake </a:t>
            </a:r>
            <a:br>
              <a:rPr lang="en-US" sz="1000" b="1" kern="0" spc="49">
                <a:solidFill>
                  <a:srgbClr val="505050"/>
                </a:solidFill>
                <a:latin typeface="Segoe UI Semibold" charset="0"/>
                <a:ea typeface="Segoe UI Semibold" charset="0"/>
                <a:cs typeface="Segoe UI Semibold" charset="0"/>
              </a:rPr>
            </a:br>
            <a:r>
              <a:rPr lang="en-US" sz="1000" b="1" kern="0" spc="49">
                <a:solidFill>
                  <a:srgbClr val="505050"/>
                </a:solidFill>
                <a:latin typeface="Segoe UI Semibold" charset="0"/>
                <a:ea typeface="Segoe UI Semibold" charset="0"/>
                <a:cs typeface="Segoe UI Semibold" charset="0"/>
              </a:rPr>
              <a:t>and storage</a:t>
            </a:r>
          </a:p>
        </p:txBody>
      </p:sp>
      <p:sp>
        <p:nvSpPr>
          <p:cNvPr id="144" name="Rectangle 143">
            <a:extLst>
              <a:ext uri="{FF2B5EF4-FFF2-40B4-BE49-F238E27FC236}">
                <a16:creationId xmlns:a16="http://schemas.microsoft.com/office/drawing/2014/main" id="{37C29A0C-BBBA-4BC1-A8F0-C0CA5F736382}"/>
              </a:ext>
            </a:extLst>
          </p:cNvPr>
          <p:cNvSpPr/>
          <p:nvPr/>
        </p:nvSpPr>
        <p:spPr>
          <a:xfrm>
            <a:off x="6214704" y="3796749"/>
            <a:ext cx="1457086" cy="382941"/>
          </a:xfrm>
          <a:prstGeom prst="rect">
            <a:avLst/>
          </a:prstGeom>
        </p:spPr>
        <p:txBody>
          <a:bodyPr wrap="none">
            <a:spAutoFit/>
          </a:bodyPr>
          <a:lstStyle/>
          <a:p>
            <a:pPr algn="ct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Hadoop/Spark/SQL </a:t>
            </a:r>
            <a:br>
              <a:rPr lang="en-US" sz="1000" b="1" kern="0" spc="49">
                <a:solidFill>
                  <a:srgbClr val="505050"/>
                </a:solidFill>
                <a:latin typeface="Segoe UI Semibold" charset="0"/>
                <a:ea typeface="Segoe UI Semibold" charset="0"/>
                <a:cs typeface="Segoe UI Semibold" charset="0"/>
              </a:rPr>
            </a:br>
            <a:r>
              <a:rPr lang="en-US" sz="1000" b="1" kern="0" spc="49">
                <a:solidFill>
                  <a:srgbClr val="505050"/>
                </a:solidFill>
                <a:latin typeface="Segoe UI Semibold" charset="0"/>
                <a:ea typeface="Segoe UI Semibold" charset="0"/>
                <a:cs typeface="Segoe UI Semibold" charset="0"/>
              </a:rPr>
              <a:t>and ML</a:t>
            </a:r>
          </a:p>
        </p:txBody>
      </p:sp>
      <p:grpSp>
        <p:nvGrpSpPr>
          <p:cNvPr id="9" name="Group 8"/>
          <p:cNvGrpSpPr/>
          <p:nvPr/>
        </p:nvGrpSpPr>
        <p:grpSpPr>
          <a:xfrm>
            <a:off x="5075852" y="3131453"/>
            <a:ext cx="546860" cy="547064"/>
            <a:chOff x="4987267" y="3409709"/>
            <a:chExt cx="546938" cy="547142"/>
          </a:xfrm>
        </p:grpSpPr>
        <p:grpSp>
          <p:nvGrpSpPr>
            <p:cNvPr id="150" name="Group 16">
              <a:extLst>
                <a:ext uri="{FF2B5EF4-FFF2-40B4-BE49-F238E27FC236}">
                  <a16:creationId xmlns:a16="http://schemas.microsoft.com/office/drawing/2014/main" id="{897E5C2D-C5D4-4500-B62F-F037FAD7D754}"/>
                </a:ext>
              </a:extLst>
            </p:cNvPr>
            <p:cNvGrpSpPr>
              <a:grpSpLocks noChangeAspect="1"/>
            </p:cNvGrpSpPr>
            <p:nvPr/>
          </p:nvGrpSpPr>
          <p:grpSpPr bwMode="auto">
            <a:xfrm>
              <a:off x="4987267" y="3409709"/>
              <a:ext cx="546938" cy="547142"/>
              <a:chOff x="403" y="817"/>
              <a:chExt cx="2663" cy="2664"/>
            </a:xfrm>
          </p:grpSpPr>
          <p:sp>
            <p:nvSpPr>
              <p:cNvPr id="194" name="Line 21">
                <a:extLst>
                  <a:ext uri="{FF2B5EF4-FFF2-40B4-BE49-F238E27FC236}">
                    <a16:creationId xmlns:a16="http://schemas.microsoft.com/office/drawing/2014/main" id="{07F64652-8C3F-4747-882A-373877065EE0}"/>
                  </a:ext>
                </a:extLst>
              </p:cNvPr>
              <p:cNvSpPr>
                <a:spLocks noChangeShapeType="1"/>
              </p:cNvSpPr>
              <p:nvPr/>
            </p:nvSpPr>
            <p:spPr bwMode="auto">
              <a:xfrm flipV="1">
                <a:off x="1146" y="1659"/>
                <a:ext cx="1004" cy="64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a:solidFill>
                    <a:srgbClr val="0078D7"/>
                  </a:solidFill>
                </a:endParaRPr>
              </a:p>
            </p:txBody>
          </p:sp>
          <p:sp>
            <p:nvSpPr>
              <p:cNvPr id="200" name="Oval 199">
                <a:extLst>
                  <a:ext uri="{FF2B5EF4-FFF2-40B4-BE49-F238E27FC236}">
                    <a16:creationId xmlns:a16="http://schemas.microsoft.com/office/drawing/2014/main" id="{C4B3694C-3354-4344-8D4A-55A41814DA25}"/>
                  </a:ext>
                </a:extLst>
              </p:cNvPr>
              <p:cNvSpPr>
                <a:spLocks noChangeArrowheads="1"/>
              </p:cNvSpPr>
              <p:nvPr/>
            </p:nvSpPr>
            <p:spPr bwMode="auto">
              <a:xfrm>
                <a:off x="403" y="2153"/>
                <a:ext cx="860" cy="859"/>
              </a:xfrm>
              <a:prstGeom prst="ellips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srgbClr val="0078D7"/>
                  </a:solidFill>
                </a:endParaRPr>
              </a:p>
            </p:txBody>
          </p:sp>
          <p:sp>
            <p:nvSpPr>
              <p:cNvPr id="201" name="Oval 200">
                <a:extLst>
                  <a:ext uri="{FF2B5EF4-FFF2-40B4-BE49-F238E27FC236}">
                    <a16:creationId xmlns:a16="http://schemas.microsoft.com/office/drawing/2014/main" id="{779CCA41-267A-43D2-91D2-A6BA92769EF2}"/>
                  </a:ext>
                </a:extLst>
              </p:cNvPr>
              <p:cNvSpPr>
                <a:spLocks noChangeArrowheads="1"/>
              </p:cNvSpPr>
              <p:nvPr/>
            </p:nvSpPr>
            <p:spPr bwMode="auto">
              <a:xfrm>
                <a:off x="2078" y="2792"/>
                <a:ext cx="689" cy="689"/>
              </a:xfrm>
              <a:prstGeom prst="ellips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srgbClr val="0078D7"/>
                  </a:solidFill>
                </a:endParaRPr>
              </a:p>
            </p:txBody>
          </p:sp>
          <p:sp>
            <p:nvSpPr>
              <p:cNvPr id="212" name="Line 20">
                <a:extLst>
                  <a:ext uri="{FF2B5EF4-FFF2-40B4-BE49-F238E27FC236}">
                    <a16:creationId xmlns:a16="http://schemas.microsoft.com/office/drawing/2014/main" id="{FE1F41E0-4082-4239-94E6-F45DB4269C1A}"/>
                  </a:ext>
                </a:extLst>
              </p:cNvPr>
              <p:cNvSpPr>
                <a:spLocks noChangeShapeType="1"/>
              </p:cNvSpPr>
              <p:nvPr/>
            </p:nvSpPr>
            <p:spPr bwMode="auto">
              <a:xfrm flipH="1" flipV="1">
                <a:off x="1219" y="2749"/>
                <a:ext cx="859" cy="348"/>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5"/>
                <a:endParaRPr lang="en-US">
                  <a:solidFill>
                    <a:srgbClr val="0078D7"/>
                  </a:solidFill>
                </a:endParaRPr>
              </a:p>
            </p:txBody>
          </p:sp>
          <p:sp>
            <p:nvSpPr>
              <p:cNvPr id="213" name="Oval 17">
                <a:extLst>
                  <a:ext uri="{FF2B5EF4-FFF2-40B4-BE49-F238E27FC236}">
                    <a16:creationId xmlns:a16="http://schemas.microsoft.com/office/drawing/2014/main" id="{5862305B-6CE7-4F30-8E98-A3A9FCE35CF3}"/>
                  </a:ext>
                </a:extLst>
              </p:cNvPr>
              <p:cNvSpPr>
                <a:spLocks noChangeArrowheads="1"/>
              </p:cNvSpPr>
              <p:nvPr/>
            </p:nvSpPr>
            <p:spPr bwMode="auto">
              <a:xfrm>
                <a:off x="2036" y="817"/>
                <a:ext cx="1030" cy="1030"/>
              </a:xfrm>
              <a:prstGeom prst="ellips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srgbClr val="0078D7"/>
                  </a:solidFill>
                </a:endParaRPr>
              </a:p>
            </p:txBody>
          </p:sp>
        </p:grpSp>
        <p:grpSp>
          <p:nvGrpSpPr>
            <p:cNvPr id="151" name="Group 150">
              <a:extLst>
                <a:ext uri="{FF2B5EF4-FFF2-40B4-BE49-F238E27FC236}">
                  <a16:creationId xmlns:a16="http://schemas.microsoft.com/office/drawing/2014/main" id="{9F04523D-D888-45F0-BD83-67F0DE829778}"/>
                </a:ext>
              </a:extLst>
            </p:cNvPr>
            <p:cNvGrpSpPr/>
            <p:nvPr/>
          </p:nvGrpSpPr>
          <p:grpSpPr>
            <a:xfrm>
              <a:off x="5345105" y="3442986"/>
              <a:ext cx="166057" cy="143353"/>
              <a:chOff x="1821729" y="2389959"/>
              <a:chExt cx="713951" cy="616339"/>
            </a:xfrm>
            <a:solidFill>
              <a:schemeClr val="accent1"/>
            </a:solidFill>
          </p:grpSpPr>
          <p:sp>
            <p:nvSpPr>
              <p:cNvPr id="152" name="Freeform 49">
                <a:extLst>
                  <a:ext uri="{FF2B5EF4-FFF2-40B4-BE49-F238E27FC236}">
                    <a16:creationId xmlns:a16="http://schemas.microsoft.com/office/drawing/2014/main" id="{6175F75F-F088-4DF4-BEE3-23E0E63903F3}"/>
                  </a:ext>
                </a:extLst>
              </p:cNvPr>
              <p:cNvSpPr>
                <a:spLocks/>
              </p:cNvSpPr>
              <p:nvPr/>
            </p:nvSpPr>
            <p:spPr bwMode="auto">
              <a:xfrm>
                <a:off x="1845076" y="2389959"/>
                <a:ext cx="52531" cy="116737"/>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6"/>
                    </a:lnTo>
                    <a:lnTo>
                      <a:pt x="0" y="20"/>
                    </a:lnTo>
                    <a:lnTo>
                      <a:pt x="0" y="34"/>
                    </a:lnTo>
                    <a:lnTo>
                      <a:pt x="0" y="34"/>
                    </a:lnTo>
                    <a:lnTo>
                      <a:pt x="12" y="28"/>
                    </a:lnTo>
                    <a:lnTo>
                      <a:pt x="20" y="22"/>
                    </a:lnTo>
                    <a:lnTo>
                      <a:pt x="20" y="80"/>
                    </a:lnTo>
                    <a:lnTo>
                      <a:pt x="36" y="80"/>
                    </a:lnTo>
                    <a:lnTo>
                      <a:pt x="36" y="0"/>
                    </a:lnTo>
                    <a:lnTo>
                      <a:pt x="36" y="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153" name="Freeform 50">
                <a:extLst>
                  <a:ext uri="{FF2B5EF4-FFF2-40B4-BE49-F238E27FC236}">
                    <a16:creationId xmlns:a16="http://schemas.microsoft.com/office/drawing/2014/main" id="{E355A571-4E64-40D0-8C1E-52620FD0ABBD}"/>
                  </a:ext>
                </a:extLst>
              </p:cNvPr>
              <p:cNvSpPr>
                <a:spLocks noEditPoints="1"/>
              </p:cNvSpPr>
              <p:nvPr/>
            </p:nvSpPr>
            <p:spPr bwMode="auto">
              <a:xfrm>
                <a:off x="2019118" y="2389959"/>
                <a:ext cx="75879" cy="119655"/>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154" name="Freeform 51">
                <a:extLst>
                  <a:ext uri="{FF2B5EF4-FFF2-40B4-BE49-F238E27FC236}">
                    <a16:creationId xmlns:a16="http://schemas.microsoft.com/office/drawing/2014/main" id="{2A2E2252-A98F-4D51-A41B-9B7535F9FC4B}"/>
                  </a:ext>
                </a:extLst>
              </p:cNvPr>
              <p:cNvSpPr>
                <a:spLocks/>
              </p:cNvSpPr>
              <p:nvPr/>
            </p:nvSpPr>
            <p:spPr bwMode="auto">
              <a:xfrm>
                <a:off x="2246753" y="2389959"/>
                <a:ext cx="49613" cy="116737"/>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155" name="Freeform 52">
                <a:extLst>
                  <a:ext uri="{FF2B5EF4-FFF2-40B4-BE49-F238E27FC236}">
                    <a16:creationId xmlns:a16="http://schemas.microsoft.com/office/drawing/2014/main" id="{1ECE67FA-FF94-4702-A5FB-AB1768B49360}"/>
                  </a:ext>
                </a:extLst>
              </p:cNvPr>
              <p:cNvSpPr>
                <a:spLocks noEditPoints="1"/>
              </p:cNvSpPr>
              <p:nvPr/>
            </p:nvSpPr>
            <p:spPr bwMode="auto">
              <a:xfrm>
                <a:off x="2459801" y="2389959"/>
                <a:ext cx="75879" cy="119655"/>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156" name="Freeform 21">
                <a:extLst>
                  <a:ext uri="{FF2B5EF4-FFF2-40B4-BE49-F238E27FC236}">
                    <a16:creationId xmlns:a16="http://schemas.microsoft.com/office/drawing/2014/main" id="{6B28563A-F87F-4964-8C20-5514F86392C6}"/>
                  </a:ext>
                </a:extLst>
              </p:cNvPr>
              <p:cNvSpPr>
                <a:spLocks noEditPoints="1"/>
              </p:cNvSpPr>
              <p:nvPr/>
            </p:nvSpPr>
            <p:spPr bwMode="auto">
              <a:xfrm>
                <a:off x="1821729" y="2631327"/>
                <a:ext cx="75879" cy="119655"/>
              </a:xfrm>
              <a:custGeom>
                <a:avLst/>
                <a:gdLst>
                  <a:gd name="T0" fmla="*/ 8 w 52"/>
                  <a:gd name="T1" fmla="*/ 8 h 82"/>
                  <a:gd name="T2" fmla="*/ 8 w 52"/>
                  <a:gd name="T3" fmla="*/ 8 h 82"/>
                  <a:gd name="T4" fmla="*/ 6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8 w 52"/>
                  <a:gd name="T17" fmla="*/ 72 h 82"/>
                  <a:gd name="T18" fmla="*/ 8 w 52"/>
                  <a:gd name="T19" fmla="*/ 72 h 82"/>
                  <a:gd name="T20" fmla="*/ 12 w 52"/>
                  <a:gd name="T21" fmla="*/ 76 h 82"/>
                  <a:gd name="T22" fmla="*/ 16 w 52"/>
                  <a:gd name="T23" fmla="*/ 80 h 82"/>
                  <a:gd name="T24" fmla="*/ 22 w 52"/>
                  <a:gd name="T25" fmla="*/ 80 h 82"/>
                  <a:gd name="T26" fmla="*/ 26 w 52"/>
                  <a:gd name="T27" fmla="*/ 82 h 82"/>
                  <a:gd name="T28" fmla="*/ 26 w 52"/>
                  <a:gd name="T29" fmla="*/ 82 h 82"/>
                  <a:gd name="T30" fmla="*/ 38 w 52"/>
                  <a:gd name="T31" fmla="*/ 80 h 82"/>
                  <a:gd name="T32" fmla="*/ 42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6 w 52"/>
                  <a:gd name="T51" fmla="*/ 8 h 82"/>
                  <a:gd name="T52" fmla="*/ 46 w 52"/>
                  <a:gd name="T53" fmla="*/ 8 h 82"/>
                  <a:gd name="T54" fmla="*/ 42 w 52"/>
                  <a:gd name="T55" fmla="*/ 4 h 82"/>
                  <a:gd name="T56" fmla="*/ 38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6 w 52"/>
                  <a:gd name="T77" fmla="*/ 22 h 82"/>
                  <a:gd name="T78" fmla="*/ 36 w 52"/>
                  <a:gd name="T79" fmla="*/ 22 h 82"/>
                  <a:gd name="T80" fmla="*/ 36 w 52"/>
                  <a:gd name="T81" fmla="*/ 40 h 82"/>
                  <a:gd name="T82" fmla="*/ 36 w 52"/>
                  <a:gd name="T83" fmla="*/ 40 h 82"/>
                  <a:gd name="T84" fmla="*/ 36 w 52"/>
                  <a:gd name="T85" fmla="*/ 60 h 82"/>
                  <a:gd name="T86" fmla="*/ 36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6" y="82"/>
                    </a:lnTo>
                    <a:lnTo>
                      <a:pt x="26" y="82"/>
                    </a:lnTo>
                    <a:lnTo>
                      <a:pt x="38" y="80"/>
                    </a:lnTo>
                    <a:lnTo>
                      <a:pt x="42" y="76"/>
                    </a:lnTo>
                    <a:lnTo>
                      <a:pt x="44" y="74"/>
                    </a:lnTo>
                    <a:lnTo>
                      <a:pt x="44" y="74"/>
                    </a:lnTo>
                    <a:lnTo>
                      <a:pt x="48" y="68"/>
                    </a:lnTo>
                    <a:lnTo>
                      <a:pt x="50" y="60"/>
                    </a:lnTo>
                    <a:lnTo>
                      <a:pt x="52" y="40"/>
                    </a:lnTo>
                    <a:lnTo>
                      <a:pt x="52" y="40"/>
                    </a:lnTo>
                    <a:lnTo>
                      <a:pt x="50" y="20"/>
                    </a:lnTo>
                    <a:lnTo>
                      <a:pt x="48" y="14"/>
                    </a:lnTo>
                    <a:lnTo>
                      <a:pt x="46" y="8"/>
                    </a:lnTo>
                    <a:lnTo>
                      <a:pt x="46" y="8"/>
                    </a:lnTo>
                    <a:lnTo>
                      <a:pt x="42" y="4"/>
                    </a:lnTo>
                    <a:lnTo>
                      <a:pt x="38" y="2"/>
                    </a:lnTo>
                    <a:lnTo>
                      <a:pt x="26" y="0"/>
                    </a:lnTo>
                    <a:lnTo>
                      <a:pt x="26" y="0"/>
                    </a:lnTo>
                    <a:lnTo>
                      <a:pt x="16" y="2"/>
                    </a:lnTo>
                    <a:lnTo>
                      <a:pt x="12" y="4"/>
                    </a:lnTo>
                    <a:lnTo>
                      <a:pt x="8" y="8"/>
                    </a:lnTo>
                    <a:lnTo>
                      <a:pt x="8" y="8"/>
                    </a:lnTo>
                    <a:lnTo>
                      <a:pt x="8" y="8"/>
                    </a:lnTo>
                    <a:close/>
                    <a:moveTo>
                      <a:pt x="32" y="14"/>
                    </a:moveTo>
                    <a:lnTo>
                      <a:pt x="32" y="14"/>
                    </a:lnTo>
                    <a:lnTo>
                      <a:pt x="36" y="22"/>
                    </a:lnTo>
                    <a:lnTo>
                      <a:pt x="36" y="22"/>
                    </a:lnTo>
                    <a:lnTo>
                      <a:pt x="36" y="40"/>
                    </a:lnTo>
                    <a:lnTo>
                      <a:pt x="36" y="40"/>
                    </a:lnTo>
                    <a:lnTo>
                      <a:pt x="36" y="60"/>
                    </a:lnTo>
                    <a:lnTo>
                      <a:pt x="36"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157" name="Freeform 22">
                <a:extLst>
                  <a:ext uri="{FF2B5EF4-FFF2-40B4-BE49-F238E27FC236}">
                    <a16:creationId xmlns:a16="http://schemas.microsoft.com/office/drawing/2014/main" id="{4994322C-1BE7-4879-B88A-DCB9B6DF2D18}"/>
                  </a:ext>
                </a:extLst>
              </p:cNvPr>
              <p:cNvSpPr>
                <a:spLocks/>
              </p:cNvSpPr>
              <p:nvPr/>
            </p:nvSpPr>
            <p:spPr bwMode="auto">
              <a:xfrm>
                <a:off x="2036759" y="2631326"/>
                <a:ext cx="49613" cy="116737"/>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8 h 80"/>
                  <a:gd name="T14" fmla="*/ 0 w 34"/>
                  <a:gd name="T15" fmla="*/ 20 h 80"/>
                  <a:gd name="T16" fmla="*/ 0 w 34"/>
                  <a:gd name="T17" fmla="*/ 34 h 80"/>
                  <a:gd name="T18" fmla="*/ 0 w 34"/>
                  <a:gd name="T19" fmla="*/ 34 h 80"/>
                  <a:gd name="T20" fmla="*/ 10 w 34"/>
                  <a:gd name="T21" fmla="*/ 30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8"/>
                    </a:lnTo>
                    <a:lnTo>
                      <a:pt x="0" y="20"/>
                    </a:lnTo>
                    <a:lnTo>
                      <a:pt x="0" y="34"/>
                    </a:lnTo>
                    <a:lnTo>
                      <a:pt x="0" y="34"/>
                    </a:lnTo>
                    <a:lnTo>
                      <a:pt x="10" y="30"/>
                    </a:lnTo>
                    <a:lnTo>
                      <a:pt x="20" y="22"/>
                    </a:lnTo>
                    <a:lnTo>
                      <a:pt x="20" y="80"/>
                    </a:lnTo>
                    <a:lnTo>
                      <a:pt x="34" y="80"/>
                    </a:lnTo>
                    <a:lnTo>
                      <a:pt x="34" y="0"/>
                    </a:lnTo>
                    <a:lnTo>
                      <a:pt x="34" y="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158" name="Freeform 23">
                <a:extLst>
                  <a:ext uri="{FF2B5EF4-FFF2-40B4-BE49-F238E27FC236}">
                    <a16:creationId xmlns:a16="http://schemas.microsoft.com/office/drawing/2014/main" id="{CF5500F1-FC46-42BA-9239-EDEA7FFB12A7}"/>
                  </a:ext>
                </a:extLst>
              </p:cNvPr>
              <p:cNvSpPr>
                <a:spLocks noEditPoints="1"/>
              </p:cNvSpPr>
              <p:nvPr/>
            </p:nvSpPr>
            <p:spPr bwMode="auto">
              <a:xfrm>
                <a:off x="2249804" y="2631326"/>
                <a:ext cx="75880" cy="119656"/>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6 w 52"/>
                  <a:gd name="T17" fmla="*/ 72 h 82"/>
                  <a:gd name="T18" fmla="*/ 6 w 52"/>
                  <a:gd name="T19" fmla="*/ 72 h 82"/>
                  <a:gd name="T20" fmla="*/ 10 w 52"/>
                  <a:gd name="T21" fmla="*/ 76 h 82"/>
                  <a:gd name="T22" fmla="*/ 16 w 52"/>
                  <a:gd name="T23" fmla="*/ 80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2 h 82"/>
                  <a:gd name="T78" fmla="*/ 34 w 52"/>
                  <a:gd name="T79" fmla="*/ 22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8"/>
                    </a:lnTo>
                    <a:lnTo>
                      <a:pt x="6" y="72"/>
                    </a:lnTo>
                    <a:lnTo>
                      <a:pt x="6" y="72"/>
                    </a:lnTo>
                    <a:lnTo>
                      <a:pt x="10" y="76"/>
                    </a:lnTo>
                    <a:lnTo>
                      <a:pt x="16" y="80"/>
                    </a:lnTo>
                    <a:lnTo>
                      <a:pt x="20" y="80"/>
                    </a:lnTo>
                    <a:lnTo>
                      <a:pt x="26" y="82"/>
                    </a:lnTo>
                    <a:lnTo>
                      <a:pt x="26" y="82"/>
                    </a:lnTo>
                    <a:lnTo>
                      <a:pt x="36" y="80"/>
                    </a:lnTo>
                    <a:lnTo>
                      <a:pt x="40" y="76"/>
                    </a:lnTo>
                    <a:lnTo>
                      <a:pt x="44" y="74"/>
                    </a:lnTo>
                    <a:lnTo>
                      <a:pt x="44" y="74"/>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0" y="14"/>
                    </a:moveTo>
                    <a:lnTo>
                      <a:pt x="30" y="14"/>
                    </a:lnTo>
                    <a:lnTo>
                      <a:pt x="34" y="22"/>
                    </a:lnTo>
                    <a:lnTo>
                      <a:pt x="34" y="22"/>
                    </a:lnTo>
                    <a:lnTo>
                      <a:pt x="36" y="40"/>
                    </a:lnTo>
                    <a:lnTo>
                      <a:pt x="36" y="40"/>
                    </a:lnTo>
                    <a:lnTo>
                      <a:pt x="34" y="60"/>
                    </a:lnTo>
                    <a:lnTo>
                      <a:pt x="34" y="60"/>
                    </a:lnTo>
                    <a:lnTo>
                      <a:pt x="30" y="66"/>
                    </a:lnTo>
                    <a:lnTo>
                      <a:pt x="30" y="66"/>
                    </a:lnTo>
                    <a:lnTo>
                      <a:pt x="26" y="68"/>
                    </a:lnTo>
                    <a:lnTo>
                      <a:pt x="26" y="68"/>
                    </a:lnTo>
                    <a:lnTo>
                      <a:pt x="20" y="66"/>
                    </a:lnTo>
                    <a:lnTo>
                      <a:pt x="20" y="66"/>
                    </a:lnTo>
                    <a:lnTo>
                      <a:pt x="18" y="60"/>
                    </a:lnTo>
                    <a:lnTo>
                      <a:pt x="18" y="60"/>
                    </a:lnTo>
                    <a:lnTo>
                      <a:pt x="16" y="40"/>
                    </a:lnTo>
                    <a:lnTo>
                      <a:pt x="16" y="40"/>
                    </a:lnTo>
                    <a:lnTo>
                      <a:pt x="18" y="20"/>
                    </a:lnTo>
                    <a:lnTo>
                      <a:pt x="18" y="20"/>
                    </a:lnTo>
                    <a:lnTo>
                      <a:pt x="20" y="14"/>
                    </a:lnTo>
                    <a:lnTo>
                      <a:pt x="20" y="14"/>
                    </a:lnTo>
                    <a:lnTo>
                      <a:pt x="26" y="12"/>
                    </a:lnTo>
                    <a:lnTo>
                      <a:pt x="26" y="12"/>
                    </a:lnTo>
                    <a:lnTo>
                      <a:pt x="30" y="14"/>
                    </a:lnTo>
                    <a:lnTo>
                      <a:pt x="30" y="14"/>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164" name="Freeform 24">
                <a:extLst>
                  <a:ext uri="{FF2B5EF4-FFF2-40B4-BE49-F238E27FC236}">
                    <a16:creationId xmlns:a16="http://schemas.microsoft.com/office/drawing/2014/main" id="{F3EAE1F4-56B3-4BE9-836D-AFD2CB84457F}"/>
                  </a:ext>
                </a:extLst>
              </p:cNvPr>
              <p:cNvSpPr>
                <a:spLocks/>
              </p:cNvSpPr>
              <p:nvPr/>
            </p:nvSpPr>
            <p:spPr bwMode="auto">
              <a:xfrm>
                <a:off x="2474523" y="2631326"/>
                <a:ext cx="52531" cy="116737"/>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8"/>
                    </a:lnTo>
                    <a:lnTo>
                      <a:pt x="0" y="20"/>
                    </a:lnTo>
                    <a:lnTo>
                      <a:pt x="0" y="34"/>
                    </a:lnTo>
                    <a:lnTo>
                      <a:pt x="0" y="34"/>
                    </a:lnTo>
                    <a:lnTo>
                      <a:pt x="12" y="30"/>
                    </a:lnTo>
                    <a:lnTo>
                      <a:pt x="20" y="22"/>
                    </a:lnTo>
                    <a:lnTo>
                      <a:pt x="20" y="80"/>
                    </a:lnTo>
                    <a:lnTo>
                      <a:pt x="36" y="80"/>
                    </a:lnTo>
                    <a:lnTo>
                      <a:pt x="36" y="0"/>
                    </a:lnTo>
                    <a:lnTo>
                      <a:pt x="36" y="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189" name="Freeform 49">
                <a:extLst>
                  <a:ext uri="{FF2B5EF4-FFF2-40B4-BE49-F238E27FC236}">
                    <a16:creationId xmlns:a16="http://schemas.microsoft.com/office/drawing/2014/main" id="{7F81513F-68DD-45FE-8033-FB5F1C1F7E5C}"/>
                  </a:ext>
                </a:extLst>
              </p:cNvPr>
              <p:cNvSpPr>
                <a:spLocks/>
              </p:cNvSpPr>
              <p:nvPr/>
            </p:nvSpPr>
            <p:spPr bwMode="auto">
              <a:xfrm>
                <a:off x="1845076" y="2886643"/>
                <a:ext cx="52531" cy="116737"/>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6"/>
                    </a:lnTo>
                    <a:lnTo>
                      <a:pt x="0" y="20"/>
                    </a:lnTo>
                    <a:lnTo>
                      <a:pt x="0" y="34"/>
                    </a:lnTo>
                    <a:lnTo>
                      <a:pt x="0" y="34"/>
                    </a:lnTo>
                    <a:lnTo>
                      <a:pt x="12" y="28"/>
                    </a:lnTo>
                    <a:lnTo>
                      <a:pt x="20" y="22"/>
                    </a:lnTo>
                    <a:lnTo>
                      <a:pt x="20" y="80"/>
                    </a:lnTo>
                    <a:lnTo>
                      <a:pt x="36" y="80"/>
                    </a:lnTo>
                    <a:lnTo>
                      <a:pt x="36" y="0"/>
                    </a:lnTo>
                    <a:lnTo>
                      <a:pt x="36" y="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191" name="Freeform 50">
                <a:extLst>
                  <a:ext uri="{FF2B5EF4-FFF2-40B4-BE49-F238E27FC236}">
                    <a16:creationId xmlns:a16="http://schemas.microsoft.com/office/drawing/2014/main" id="{D850B47A-7F14-425F-B7A9-3214735DD428}"/>
                  </a:ext>
                </a:extLst>
              </p:cNvPr>
              <p:cNvSpPr>
                <a:spLocks noEditPoints="1"/>
              </p:cNvSpPr>
              <p:nvPr/>
            </p:nvSpPr>
            <p:spPr bwMode="auto">
              <a:xfrm>
                <a:off x="2019117" y="2886642"/>
                <a:ext cx="75880" cy="119656"/>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sp>
            <p:nvSpPr>
              <p:cNvPr id="192" name="Freeform 51">
                <a:extLst>
                  <a:ext uri="{FF2B5EF4-FFF2-40B4-BE49-F238E27FC236}">
                    <a16:creationId xmlns:a16="http://schemas.microsoft.com/office/drawing/2014/main" id="{346C960C-9EAC-4A6D-82D1-159F002E1743}"/>
                  </a:ext>
                </a:extLst>
              </p:cNvPr>
              <p:cNvSpPr>
                <a:spLocks/>
              </p:cNvSpPr>
              <p:nvPr/>
            </p:nvSpPr>
            <p:spPr bwMode="auto">
              <a:xfrm>
                <a:off x="2246754" y="2886642"/>
                <a:ext cx="49613" cy="116737"/>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193" name="Freeform 52">
                <a:extLst>
                  <a:ext uri="{FF2B5EF4-FFF2-40B4-BE49-F238E27FC236}">
                    <a16:creationId xmlns:a16="http://schemas.microsoft.com/office/drawing/2014/main" id="{BE093553-8598-4E2A-AA1E-98C4A7730760}"/>
                  </a:ext>
                </a:extLst>
              </p:cNvPr>
              <p:cNvSpPr>
                <a:spLocks noEditPoints="1"/>
              </p:cNvSpPr>
              <p:nvPr/>
            </p:nvSpPr>
            <p:spPr bwMode="auto">
              <a:xfrm>
                <a:off x="2459800" y="2886642"/>
                <a:ext cx="75880" cy="119656"/>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505050"/>
                  </a:solidFill>
                </a:endParaRPr>
              </a:p>
            </p:txBody>
          </p:sp>
        </p:grpSp>
      </p:grpSp>
      <p:sp>
        <p:nvSpPr>
          <p:cNvPr id="215" name="Freeform 276">
            <a:extLst>
              <a:ext uri="{FF2B5EF4-FFF2-40B4-BE49-F238E27FC236}">
                <a16:creationId xmlns:a16="http://schemas.microsoft.com/office/drawing/2014/main" id="{FA549A1C-49CB-4967-AF83-E058F51B0A61}"/>
              </a:ext>
            </a:extLst>
          </p:cNvPr>
          <p:cNvSpPr>
            <a:spLocks noChangeAspect="1"/>
          </p:cNvSpPr>
          <p:nvPr/>
        </p:nvSpPr>
        <p:spPr bwMode="auto">
          <a:xfrm>
            <a:off x="7963613" y="2958744"/>
            <a:ext cx="274311" cy="35181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6757045" y="3202160"/>
            <a:ext cx="372400" cy="405652"/>
            <a:chOff x="6757139" y="3480426"/>
            <a:chExt cx="372452" cy="405709"/>
          </a:xfrm>
        </p:grpSpPr>
        <p:sp>
          <p:nvSpPr>
            <p:cNvPr id="218" name="Freeform 12">
              <a:extLst>
                <a:ext uri="{FF2B5EF4-FFF2-40B4-BE49-F238E27FC236}">
                  <a16:creationId xmlns:a16="http://schemas.microsoft.com/office/drawing/2014/main" id="{C057C593-8D26-493D-AADF-248E462CFD21}"/>
                </a:ext>
              </a:extLst>
            </p:cNvPr>
            <p:cNvSpPr>
              <a:spLocks/>
            </p:cNvSpPr>
            <p:nvPr/>
          </p:nvSpPr>
          <p:spPr bwMode="auto">
            <a:xfrm>
              <a:off x="6757139" y="3480426"/>
              <a:ext cx="372452" cy="405709"/>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endParaRPr>
            </a:p>
          </p:txBody>
        </p:sp>
        <p:sp>
          <p:nvSpPr>
            <p:cNvPr id="219" name="Line 13">
              <a:extLst>
                <a:ext uri="{FF2B5EF4-FFF2-40B4-BE49-F238E27FC236}">
                  <a16:creationId xmlns:a16="http://schemas.microsoft.com/office/drawing/2014/main" id="{79531A91-D3C9-4A2D-B89C-C24B35EDA231}"/>
                </a:ext>
              </a:extLst>
            </p:cNvPr>
            <p:cNvSpPr>
              <a:spLocks noChangeShapeType="1"/>
            </p:cNvSpPr>
            <p:nvPr/>
          </p:nvSpPr>
          <p:spPr bwMode="auto">
            <a:xfrm>
              <a:off x="6793719" y="3776394"/>
              <a:ext cx="299292"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endParaRPr>
            </a:p>
          </p:txBody>
        </p:sp>
        <p:sp>
          <p:nvSpPr>
            <p:cNvPr id="220" name="Line 14">
              <a:extLst>
                <a:ext uri="{FF2B5EF4-FFF2-40B4-BE49-F238E27FC236}">
                  <a16:creationId xmlns:a16="http://schemas.microsoft.com/office/drawing/2014/main" id="{07F32DEB-6A1C-4B10-9A6C-68849E559A40}"/>
                </a:ext>
              </a:extLst>
            </p:cNvPr>
            <p:cNvSpPr>
              <a:spLocks noChangeShapeType="1"/>
            </p:cNvSpPr>
            <p:nvPr/>
          </p:nvSpPr>
          <p:spPr bwMode="auto">
            <a:xfrm>
              <a:off x="6916762" y="3553587"/>
              <a:ext cx="5320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endParaRPr>
            </a:p>
          </p:txBody>
        </p:sp>
        <p:sp>
          <p:nvSpPr>
            <p:cNvPr id="228" name="Line 15">
              <a:extLst>
                <a:ext uri="{FF2B5EF4-FFF2-40B4-BE49-F238E27FC236}">
                  <a16:creationId xmlns:a16="http://schemas.microsoft.com/office/drawing/2014/main" id="{FCD51260-5B65-419D-9C39-3A08052732FD}"/>
                </a:ext>
              </a:extLst>
            </p:cNvPr>
            <p:cNvSpPr>
              <a:spLocks noChangeShapeType="1"/>
            </p:cNvSpPr>
            <p:nvPr/>
          </p:nvSpPr>
          <p:spPr bwMode="auto">
            <a:xfrm>
              <a:off x="6916762" y="3626747"/>
              <a:ext cx="53207"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endParaRPr>
            </a:p>
          </p:txBody>
        </p:sp>
        <p:sp>
          <p:nvSpPr>
            <p:cNvPr id="229" name="Line 16">
              <a:extLst>
                <a:ext uri="{FF2B5EF4-FFF2-40B4-BE49-F238E27FC236}">
                  <a16:creationId xmlns:a16="http://schemas.microsoft.com/office/drawing/2014/main" id="{A192D897-09EA-4810-B16A-DD985EB8FC83}"/>
                </a:ext>
              </a:extLst>
            </p:cNvPr>
            <p:cNvSpPr>
              <a:spLocks noChangeShapeType="1"/>
            </p:cNvSpPr>
            <p:nvPr/>
          </p:nvSpPr>
          <p:spPr bwMode="auto">
            <a:xfrm>
              <a:off x="6896809" y="3703234"/>
              <a:ext cx="93113"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endParaRPr>
            </a:p>
          </p:txBody>
        </p:sp>
        <p:sp>
          <p:nvSpPr>
            <p:cNvPr id="230" name="Line 17">
              <a:extLst>
                <a:ext uri="{FF2B5EF4-FFF2-40B4-BE49-F238E27FC236}">
                  <a16:creationId xmlns:a16="http://schemas.microsoft.com/office/drawing/2014/main" id="{EE5C67E6-7154-4720-B766-5DB2AA20E0DA}"/>
                </a:ext>
              </a:extLst>
            </p:cNvPr>
            <p:cNvSpPr>
              <a:spLocks noChangeShapeType="1"/>
            </p:cNvSpPr>
            <p:nvPr/>
          </p:nvSpPr>
          <p:spPr bwMode="auto">
            <a:xfrm>
              <a:off x="6830299" y="3480426"/>
              <a:ext cx="226132"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endParaRPr>
            </a:p>
          </p:txBody>
        </p:sp>
      </p:grpSp>
      <p:sp>
        <p:nvSpPr>
          <p:cNvPr id="231" name="Text Placeholder 2">
            <a:extLst>
              <a:ext uri="{FF2B5EF4-FFF2-40B4-BE49-F238E27FC236}">
                <a16:creationId xmlns:a16="http://schemas.microsoft.com/office/drawing/2014/main" id="{0C0258C2-5A8A-41BB-B0AE-95D41459D2A7}"/>
              </a:ext>
            </a:extLst>
          </p:cNvPr>
          <p:cNvSpPr txBox="1">
            <a:spLocks/>
          </p:cNvSpPr>
          <p:nvPr/>
        </p:nvSpPr>
        <p:spPr>
          <a:xfrm>
            <a:off x="269288" y="1002787"/>
            <a:ext cx="11653425" cy="553920"/>
          </a:xfrm>
          <a:prstGeom prst="rect">
            <a:avLst/>
          </a:prstGeom>
        </p:spPr>
        <p:txBody>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724"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defTabSz="913927" fontAlgn="base">
              <a:lnSpc>
                <a:spcPct val="100000"/>
              </a:lnSpc>
              <a:spcAft>
                <a:spcPct val="0"/>
              </a:spcAft>
              <a:buNone/>
              <a:defRPr/>
            </a:pPr>
            <a:r>
              <a:rPr lang="en-US" sz="1372" kern="0" spc="98" dirty="0">
                <a:solidFill>
                  <a:schemeClr val="tx2"/>
                </a:solidFill>
                <a:latin typeface="Segoe UI Semilight"/>
                <a:cs typeface="Segoe UI Light" panose="020B0502040204020203" pitchFamily="34" charset="0"/>
              </a:rPr>
              <a:t>.</a:t>
            </a:r>
          </a:p>
        </p:txBody>
      </p:sp>
      <p:sp>
        <p:nvSpPr>
          <p:cNvPr id="128" name="Freeform 128">
            <a:extLst>
              <a:ext uri="{FF2B5EF4-FFF2-40B4-BE49-F238E27FC236}">
                <a16:creationId xmlns:a16="http://schemas.microsoft.com/office/drawing/2014/main" id="{FA83C984-7060-4B0F-B97D-AA0733DEFF46}"/>
              </a:ext>
            </a:extLst>
          </p:cNvPr>
          <p:cNvSpPr>
            <a:spLocks noChangeAspect="1"/>
          </p:cNvSpPr>
          <p:nvPr/>
        </p:nvSpPr>
        <p:spPr bwMode="black">
          <a:xfrm>
            <a:off x="8575176" y="2993927"/>
            <a:ext cx="509499" cy="28145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333F50"/>
            </a:solidFill>
          </a:ln>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000000"/>
              </a:solidFill>
              <a:latin typeface="Segoe UI"/>
            </a:endParaRPr>
          </a:p>
        </p:txBody>
      </p:sp>
      <p:grpSp>
        <p:nvGrpSpPr>
          <p:cNvPr id="205" name="Group 204">
            <a:extLst>
              <a:ext uri="{FF2B5EF4-FFF2-40B4-BE49-F238E27FC236}">
                <a16:creationId xmlns:a16="http://schemas.microsoft.com/office/drawing/2014/main" id="{C0F434E8-BA11-4DCE-AC20-1EF6EF1EC4FF}"/>
              </a:ext>
            </a:extLst>
          </p:cNvPr>
          <p:cNvGrpSpPr>
            <a:grpSpLocks noChangeAspect="1"/>
          </p:cNvGrpSpPr>
          <p:nvPr/>
        </p:nvGrpSpPr>
        <p:grpSpPr>
          <a:xfrm>
            <a:off x="8187658" y="3727809"/>
            <a:ext cx="543032" cy="457135"/>
            <a:chOff x="2907342" y="5439822"/>
            <a:chExt cx="478274" cy="405267"/>
          </a:xfrm>
        </p:grpSpPr>
        <p:grpSp>
          <p:nvGrpSpPr>
            <p:cNvPr id="206" name="Group 205">
              <a:extLst>
                <a:ext uri="{FF2B5EF4-FFF2-40B4-BE49-F238E27FC236}">
                  <a16:creationId xmlns:a16="http://schemas.microsoft.com/office/drawing/2014/main" id="{D9C7F48E-BA99-4AFC-A029-E145BA7E5DB1}"/>
                </a:ext>
              </a:extLst>
            </p:cNvPr>
            <p:cNvGrpSpPr/>
            <p:nvPr/>
          </p:nvGrpSpPr>
          <p:grpSpPr>
            <a:xfrm rot="2348880">
              <a:off x="3117544" y="5439822"/>
              <a:ext cx="268072" cy="138560"/>
              <a:chOff x="2946400" y="1075143"/>
              <a:chExt cx="6491514" cy="3355305"/>
            </a:xfrm>
          </p:grpSpPr>
          <p:sp>
            <p:nvSpPr>
              <p:cNvPr id="208" name="Freeform: Shape 70">
                <a:extLst>
                  <a:ext uri="{FF2B5EF4-FFF2-40B4-BE49-F238E27FC236}">
                    <a16:creationId xmlns:a16="http://schemas.microsoft.com/office/drawing/2014/main" id="{DC4D0C2D-D526-4744-8D66-0183755B0323}"/>
                  </a:ext>
                </a:extLst>
              </p:cNvPr>
              <p:cNvSpPr/>
              <p:nvPr/>
            </p:nvSpPr>
            <p:spPr>
              <a:xfrm>
                <a:off x="2946400" y="1075143"/>
                <a:ext cx="6491514" cy="150860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000">
                  <a:solidFill>
                    <a:srgbClr val="FFFFFF"/>
                  </a:solidFill>
                  <a:latin typeface="Segoe UI"/>
                </a:endParaRPr>
              </a:p>
            </p:txBody>
          </p:sp>
          <p:sp>
            <p:nvSpPr>
              <p:cNvPr id="209" name="Freeform: Shape 71">
                <a:extLst>
                  <a:ext uri="{FF2B5EF4-FFF2-40B4-BE49-F238E27FC236}">
                    <a16:creationId xmlns:a16="http://schemas.microsoft.com/office/drawing/2014/main" id="{F17935FB-0A07-410B-9AFA-C49CCD80AB8B}"/>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000">
                  <a:solidFill>
                    <a:srgbClr val="FFFFFF"/>
                  </a:solidFill>
                  <a:latin typeface="Segoe UI"/>
                </a:endParaRPr>
              </a:p>
            </p:txBody>
          </p:sp>
          <p:sp>
            <p:nvSpPr>
              <p:cNvPr id="210" name="Freeform: Shape 72">
                <a:extLst>
                  <a:ext uri="{FF2B5EF4-FFF2-40B4-BE49-F238E27FC236}">
                    <a16:creationId xmlns:a16="http://schemas.microsoft.com/office/drawing/2014/main" id="{A5F55CDA-9478-49B9-B033-E30B8DBF3D1C}"/>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000">
                  <a:solidFill>
                    <a:srgbClr val="FFFFFF"/>
                  </a:solidFill>
                  <a:latin typeface="Segoe UI"/>
                </a:endParaRPr>
              </a:p>
            </p:txBody>
          </p:sp>
        </p:grpSp>
        <p:sp>
          <p:nvSpPr>
            <p:cNvPr id="207" name="Freeform 5">
              <a:extLst>
                <a:ext uri="{FF2B5EF4-FFF2-40B4-BE49-F238E27FC236}">
                  <a16:creationId xmlns:a16="http://schemas.microsoft.com/office/drawing/2014/main" id="{C9852630-95B0-4F77-89F7-9A03A5190E80}"/>
                </a:ext>
              </a:extLst>
            </p:cNvPr>
            <p:cNvSpPr>
              <a:spLocks noEditPoints="1"/>
            </p:cNvSpPr>
            <p:nvPr/>
          </p:nvSpPr>
          <p:spPr bwMode="auto">
            <a:xfrm>
              <a:off x="2907342"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endParaRPr>
            </a:p>
          </p:txBody>
        </p:sp>
      </p:grpSp>
      <p:sp>
        <p:nvSpPr>
          <p:cNvPr id="145" name="TextBox 144">
            <a:extLst>
              <a:ext uri="{FF2B5EF4-FFF2-40B4-BE49-F238E27FC236}">
                <a16:creationId xmlns:a16="http://schemas.microsoft.com/office/drawing/2014/main" id="{A9D52BF6-60B9-459C-9313-C4EF10AD3E8F}"/>
              </a:ext>
            </a:extLst>
          </p:cNvPr>
          <p:cNvSpPr txBox="1"/>
          <p:nvPr/>
        </p:nvSpPr>
        <p:spPr>
          <a:xfrm>
            <a:off x="8627887" y="3365223"/>
            <a:ext cx="414396" cy="138479"/>
          </a:xfrm>
          <a:prstGeom prst="rect">
            <a:avLst/>
          </a:prstGeom>
          <a:noFill/>
        </p:spPr>
        <p:txBody>
          <a:bodyPr wrap="square" lIns="0" tIns="0" rIns="0" bIns="0" rtlCol="0">
            <a:noAutofit/>
          </a:bodyPr>
          <a:lstStyle/>
          <a:p>
            <a:pPr algn="ctr" defTabSz="914192">
              <a:lnSpc>
                <a:spcPct val="90000"/>
              </a:lnSpc>
              <a:defRPr/>
            </a:pPr>
            <a:r>
              <a:rPr lang="en-US" sz="1000" b="1">
                <a:ln>
                  <a:solidFill>
                    <a:srgbClr val="FFFFFF">
                      <a:alpha val="0"/>
                    </a:srgbClr>
                  </a:solidFill>
                </a:ln>
                <a:solidFill>
                  <a:srgbClr val="505050"/>
                </a:solidFill>
                <a:latin typeface="Segoe UI Semibold" charset="0"/>
                <a:ea typeface="Segoe UI Semibold" charset="0"/>
                <a:cs typeface="Segoe UI Semibold" charset="0"/>
              </a:rPr>
              <a:t>Cloud</a:t>
            </a:r>
          </a:p>
        </p:txBody>
      </p:sp>
      <p:sp>
        <p:nvSpPr>
          <p:cNvPr id="146" name="Rectangle 145">
            <a:extLst>
              <a:ext uri="{FF2B5EF4-FFF2-40B4-BE49-F238E27FC236}">
                <a16:creationId xmlns:a16="http://schemas.microsoft.com/office/drawing/2014/main" id="{30442180-DE31-4C33-B7C4-ED9A4BB7C463}"/>
              </a:ext>
            </a:extLst>
          </p:cNvPr>
          <p:cNvSpPr/>
          <p:nvPr/>
        </p:nvSpPr>
        <p:spPr>
          <a:xfrm>
            <a:off x="8687852" y="3972218"/>
            <a:ext cx="393001" cy="241442"/>
          </a:xfrm>
          <a:prstGeom prst="rect">
            <a:avLst/>
          </a:prstGeom>
        </p:spPr>
        <p:txBody>
          <a:bodyPr wrap="none">
            <a:spAutoFit/>
          </a:bodyPr>
          <a:lstStyle/>
          <a:p>
            <a:pPr algn="r" defTabSz="913927" fontAlgn="base">
              <a:lnSpc>
                <a:spcPct val="95000"/>
              </a:lnSpc>
              <a:spcBef>
                <a:spcPct val="0"/>
              </a:spcBef>
              <a:spcAft>
                <a:spcPct val="0"/>
              </a:spcAft>
              <a:defRPr/>
            </a:pPr>
            <a:r>
              <a:rPr lang="en-US" sz="1000" b="1" kern="0" spc="49">
                <a:solidFill>
                  <a:srgbClr val="505050"/>
                </a:solidFill>
                <a:latin typeface="Segoe UI Semibold" charset="0"/>
                <a:ea typeface="Segoe UI Semibold" charset="0"/>
                <a:cs typeface="Segoe UI Semibold" charset="0"/>
              </a:rPr>
              <a:t>IoT</a:t>
            </a:r>
          </a:p>
        </p:txBody>
      </p:sp>
      <p:sp>
        <p:nvSpPr>
          <p:cNvPr id="147" name="TextBox 146">
            <a:extLst>
              <a:ext uri="{FF2B5EF4-FFF2-40B4-BE49-F238E27FC236}">
                <a16:creationId xmlns:a16="http://schemas.microsoft.com/office/drawing/2014/main" id="{748AB9BD-F8AD-487E-8082-7E882582F9A8}"/>
              </a:ext>
            </a:extLst>
          </p:cNvPr>
          <p:cNvSpPr txBox="1"/>
          <p:nvPr/>
        </p:nvSpPr>
        <p:spPr>
          <a:xfrm>
            <a:off x="7789774" y="3380112"/>
            <a:ext cx="621991" cy="123590"/>
          </a:xfrm>
          <a:prstGeom prst="rect">
            <a:avLst/>
          </a:prstGeom>
          <a:noFill/>
        </p:spPr>
        <p:txBody>
          <a:bodyPr wrap="square" lIns="0" tIns="0" rIns="0" bIns="0" rtlCol="0">
            <a:noAutofit/>
          </a:bodyPr>
          <a:lstStyle/>
          <a:p>
            <a:pPr algn="ctr" defTabSz="914192">
              <a:lnSpc>
                <a:spcPct val="90000"/>
              </a:lnSpc>
              <a:defRPr/>
            </a:pPr>
            <a:r>
              <a:rPr lang="en-US" sz="1000" b="1">
                <a:ln>
                  <a:solidFill>
                    <a:srgbClr val="FFFFFF">
                      <a:alpha val="0"/>
                    </a:srgbClr>
                  </a:solidFill>
                </a:ln>
                <a:solidFill>
                  <a:srgbClr val="505050"/>
                </a:solidFill>
                <a:latin typeface="Segoe UI Semibold" charset="0"/>
                <a:ea typeface="Segoe UI Semibold" charset="0"/>
                <a:cs typeface="Segoe UI Semibold" charset="0"/>
              </a:rPr>
              <a:t>On-</a:t>
            </a:r>
            <a:r>
              <a:rPr lang="en-US" sz="1000" b="1" err="1">
                <a:ln>
                  <a:solidFill>
                    <a:srgbClr val="FFFFFF">
                      <a:alpha val="0"/>
                    </a:srgbClr>
                  </a:solidFill>
                </a:ln>
                <a:solidFill>
                  <a:srgbClr val="505050"/>
                </a:solidFill>
                <a:latin typeface="Segoe UI Semibold" charset="0"/>
                <a:ea typeface="Segoe UI Semibold" charset="0"/>
                <a:cs typeface="Segoe UI Semibold" charset="0"/>
              </a:rPr>
              <a:t>prem</a:t>
            </a:r>
            <a:r>
              <a:rPr lang="en-US" sz="1000" b="1">
                <a:ln>
                  <a:solidFill>
                    <a:srgbClr val="FFFFFF">
                      <a:alpha val="0"/>
                    </a:srgbClr>
                  </a:solidFill>
                </a:ln>
                <a:solidFill>
                  <a:srgbClr val="505050"/>
                </a:solidFill>
                <a:latin typeface="Segoe UI Semibold" charset="0"/>
                <a:ea typeface="Segoe UI Semibold" charset="0"/>
                <a:cs typeface="Segoe UI Semibold" charset="0"/>
              </a:rPr>
              <a:t> </a:t>
            </a:r>
          </a:p>
        </p:txBody>
      </p:sp>
      <p:grpSp>
        <p:nvGrpSpPr>
          <p:cNvPr id="8" name="Group 7">
            <a:extLst>
              <a:ext uri="{FF2B5EF4-FFF2-40B4-BE49-F238E27FC236}">
                <a16:creationId xmlns:a16="http://schemas.microsoft.com/office/drawing/2014/main" id="{1FCDE6B7-F225-4A83-BE3E-33BBB05759C1}"/>
              </a:ext>
            </a:extLst>
          </p:cNvPr>
          <p:cNvGrpSpPr/>
          <p:nvPr/>
        </p:nvGrpSpPr>
        <p:grpSpPr>
          <a:xfrm>
            <a:off x="5818620" y="2386698"/>
            <a:ext cx="3802495" cy="3660492"/>
            <a:chOff x="5935294" y="2434059"/>
            <a:chExt cx="3878743" cy="3733893"/>
          </a:xfrm>
        </p:grpSpPr>
        <p:sp>
          <p:nvSpPr>
            <p:cNvPr id="3" name="Rectangle 2">
              <a:extLst>
                <a:ext uri="{FF2B5EF4-FFF2-40B4-BE49-F238E27FC236}">
                  <a16:creationId xmlns:a16="http://schemas.microsoft.com/office/drawing/2014/main" id="{145DE06D-022A-4AF7-9BF3-1B06C7CC27E8}"/>
                </a:ext>
              </a:extLst>
            </p:cNvPr>
            <p:cNvSpPr/>
            <p:nvPr/>
          </p:nvSpPr>
          <p:spPr bwMode="auto">
            <a:xfrm>
              <a:off x="6248741" y="2434059"/>
              <a:ext cx="3251850" cy="197977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29B5790C-82D2-4FFA-BC68-9B662FE1087B}"/>
                </a:ext>
              </a:extLst>
            </p:cNvPr>
            <p:cNvGrpSpPr/>
            <p:nvPr/>
          </p:nvGrpSpPr>
          <p:grpSpPr>
            <a:xfrm rot="10800000">
              <a:off x="6248741" y="4617318"/>
              <a:ext cx="3251850" cy="304835"/>
              <a:chOff x="7370722" y="4822428"/>
              <a:chExt cx="781948" cy="298885"/>
            </a:xfrm>
          </p:grpSpPr>
          <p:sp>
            <p:nvSpPr>
              <p:cNvPr id="211" name="Freeform 125">
                <a:extLst>
                  <a:ext uri="{FF2B5EF4-FFF2-40B4-BE49-F238E27FC236}">
                    <a16:creationId xmlns:a16="http://schemas.microsoft.com/office/drawing/2014/main" id="{16107839-660A-4018-B0D3-7219332DF039}"/>
                  </a:ext>
                </a:extLst>
              </p:cNvPr>
              <p:cNvSpPr/>
              <p:nvPr/>
            </p:nvSpPr>
            <p:spPr bwMode="auto">
              <a:xfrm rot="16200000">
                <a:off x="7717882" y="4686525"/>
                <a:ext cx="87628" cy="78194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sp>
            <p:nvSpPr>
              <p:cNvPr id="216" name="Freeform 126">
                <a:extLst>
                  <a:ext uri="{FF2B5EF4-FFF2-40B4-BE49-F238E27FC236}">
                    <a16:creationId xmlns:a16="http://schemas.microsoft.com/office/drawing/2014/main" id="{A92853A7-BB06-47B8-91A1-D57DFF8591A8}"/>
                  </a:ext>
                </a:extLst>
              </p:cNvPr>
              <p:cNvSpPr/>
              <p:nvPr/>
            </p:nvSpPr>
            <p:spPr bwMode="auto">
              <a:xfrm rot="16200000">
                <a:off x="7704752" y="4880955"/>
                <a:ext cx="207429" cy="90376"/>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solid"/>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a:solidFill>
                    <a:srgbClr val="FFFFFF"/>
                  </a:solidFill>
                </a:endParaRPr>
              </a:p>
            </p:txBody>
          </p:sp>
        </p:grpSp>
        <p:sp>
          <p:nvSpPr>
            <p:cNvPr id="14" name="TextBox 13">
              <a:extLst>
                <a:ext uri="{FF2B5EF4-FFF2-40B4-BE49-F238E27FC236}">
                  <a16:creationId xmlns:a16="http://schemas.microsoft.com/office/drawing/2014/main" id="{209FC5F9-5E28-4A5B-8382-AC0B772C2CA5}"/>
                </a:ext>
              </a:extLst>
            </p:cNvPr>
            <p:cNvSpPr txBox="1"/>
            <p:nvPr/>
          </p:nvSpPr>
          <p:spPr>
            <a:xfrm>
              <a:off x="5935294" y="5700404"/>
              <a:ext cx="3878743" cy="467548"/>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76">
                  <a:solidFill>
                    <a:srgbClr val="0078D7"/>
                  </a:solidFill>
                  <a:latin typeface="Segoe UI Semibold" panose="020B0702040204020203" pitchFamily="34" charset="0"/>
                  <a:cs typeface="Segoe UI Semilight" charset="0"/>
                </a:rPr>
                <a:t>Azure Machine Learning</a:t>
              </a:r>
            </a:p>
          </p:txBody>
        </p:sp>
        <p:grpSp>
          <p:nvGrpSpPr>
            <p:cNvPr id="148" name="Group 11">
              <a:extLst>
                <a:ext uri="{FF2B5EF4-FFF2-40B4-BE49-F238E27FC236}">
                  <a16:creationId xmlns:a16="http://schemas.microsoft.com/office/drawing/2014/main" id="{66121A1B-FA5A-4833-93D4-9E8B1C8EE94F}"/>
                </a:ext>
              </a:extLst>
            </p:cNvPr>
            <p:cNvGrpSpPr>
              <a:grpSpLocks noChangeAspect="1"/>
            </p:cNvGrpSpPr>
            <p:nvPr/>
          </p:nvGrpSpPr>
          <p:grpSpPr bwMode="auto">
            <a:xfrm>
              <a:off x="7660868" y="5177352"/>
              <a:ext cx="427596" cy="465774"/>
              <a:chOff x="3861" y="4291602"/>
              <a:chExt cx="112" cy="244433"/>
            </a:xfrm>
          </p:grpSpPr>
          <p:sp>
            <p:nvSpPr>
              <p:cNvPr id="149" name="Freeform 12">
                <a:extLst>
                  <a:ext uri="{FF2B5EF4-FFF2-40B4-BE49-F238E27FC236}">
                    <a16:creationId xmlns:a16="http://schemas.microsoft.com/office/drawing/2014/main" id="{298E83B2-4D62-48F0-815A-2DCDDEDA26B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chemeClr val="tx2"/>
                  </a:solidFill>
                  <a:latin typeface="Segoe UI Semilight"/>
                </a:endParaRPr>
              </a:p>
            </p:txBody>
          </p:sp>
          <p:sp>
            <p:nvSpPr>
              <p:cNvPr id="186" name="Line 13">
                <a:extLst>
                  <a:ext uri="{FF2B5EF4-FFF2-40B4-BE49-F238E27FC236}">
                    <a16:creationId xmlns:a16="http://schemas.microsoft.com/office/drawing/2014/main" id="{74052566-D652-4423-B75F-992589759590}"/>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chemeClr val="tx2"/>
                  </a:solidFill>
                  <a:latin typeface="Segoe UI Semilight"/>
                </a:endParaRPr>
              </a:p>
            </p:txBody>
          </p:sp>
          <p:sp>
            <p:nvSpPr>
              <p:cNvPr id="187" name="Line 14">
                <a:extLst>
                  <a:ext uri="{FF2B5EF4-FFF2-40B4-BE49-F238E27FC236}">
                    <a16:creationId xmlns:a16="http://schemas.microsoft.com/office/drawing/2014/main" id="{3D68EBEE-C4E9-4C21-B64B-58BD77915D0C}"/>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chemeClr val="tx2"/>
                  </a:solidFill>
                  <a:latin typeface="Segoe UI Semilight"/>
                </a:endParaRPr>
              </a:p>
            </p:txBody>
          </p:sp>
          <p:sp>
            <p:nvSpPr>
              <p:cNvPr id="188" name="Line 15">
                <a:extLst>
                  <a:ext uri="{FF2B5EF4-FFF2-40B4-BE49-F238E27FC236}">
                    <a16:creationId xmlns:a16="http://schemas.microsoft.com/office/drawing/2014/main" id="{29C540D9-1D75-4E17-B77B-318C125DF599}"/>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chemeClr val="tx2"/>
                  </a:solidFill>
                  <a:latin typeface="Segoe UI Semilight"/>
                </a:endParaRPr>
              </a:p>
            </p:txBody>
          </p:sp>
          <p:sp>
            <p:nvSpPr>
              <p:cNvPr id="202" name="Line 16">
                <a:extLst>
                  <a:ext uri="{FF2B5EF4-FFF2-40B4-BE49-F238E27FC236}">
                    <a16:creationId xmlns:a16="http://schemas.microsoft.com/office/drawing/2014/main" id="{C74F7D58-F2AD-486C-9480-A246D153AD77}"/>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chemeClr val="tx2"/>
                  </a:solidFill>
                  <a:latin typeface="Segoe UI Semilight"/>
                </a:endParaRPr>
              </a:p>
            </p:txBody>
          </p:sp>
          <p:sp>
            <p:nvSpPr>
              <p:cNvPr id="203" name="Line 17">
                <a:extLst>
                  <a:ext uri="{FF2B5EF4-FFF2-40B4-BE49-F238E27FC236}">
                    <a16:creationId xmlns:a16="http://schemas.microsoft.com/office/drawing/2014/main" id="{7861374E-276C-4A25-9BF4-A6C73605CD9B}"/>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chemeClr val="tx2"/>
                  </a:solidFill>
                  <a:latin typeface="Segoe UI Semilight"/>
                </a:endParaRPr>
              </a:p>
            </p:txBody>
          </p:sp>
        </p:grpSp>
      </p:grpSp>
      <p:sp>
        <p:nvSpPr>
          <p:cNvPr id="11" name="Title 10">
            <a:extLst>
              <a:ext uri="{FF2B5EF4-FFF2-40B4-BE49-F238E27FC236}">
                <a16:creationId xmlns:a16="http://schemas.microsoft.com/office/drawing/2014/main" id="{42CA4BB2-2888-4D1C-A5FA-CFD769DA3871}"/>
              </a:ext>
            </a:extLst>
          </p:cNvPr>
          <p:cNvSpPr>
            <a:spLocks noGrp="1"/>
          </p:cNvSpPr>
          <p:nvPr>
            <p:ph type="title"/>
          </p:nvPr>
        </p:nvSpPr>
        <p:spPr>
          <a:xfrm>
            <a:off x="1" y="80400"/>
            <a:ext cx="12192000" cy="899537"/>
          </a:xfrm>
        </p:spPr>
        <p:txBody>
          <a:bodyPr/>
          <a:lstStyle/>
          <a:p>
            <a:r>
              <a:rPr lang="en-US" sz="2353" dirty="0"/>
              <a:t>The AI Development lifecycle</a:t>
            </a:r>
          </a:p>
        </p:txBody>
      </p:sp>
    </p:spTree>
    <p:extLst>
      <p:ext uri="{BB962C8B-B14F-4D97-AF65-F5344CB8AC3E}">
        <p14:creationId xmlns:p14="http://schemas.microsoft.com/office/powerpoint/2010/main" val="111097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26D9-51D8-42A0-9253-0BE99AA29B22}"/>
              </a:ext>
            </a:extLst>
          </p:cNvPr>
          <p:cNvSpPr>
            <a:spLocks noGrp="1"/>
          </p:cNvSpPr>
          <p:nvPr>
            <p:ph type="title"/>
          </p:nvPr>
        </p:nvSpPr>
        <p:spPr/>
        <p:txBody>
          <a:bodyPr/>
          <a:lstStyle/>
          <a:p>
            <a:pPr defTabSz="914225">
              <a:lnSpc>
                <a:spcPct val="100000"/>
              </a:lnSpc>
              <a:spcBef>
                <a:spcPts val="0"/>
              </a:spcBef>
            </a:pPr>
            <a:r>
              <a:rPr lang="en-US" sz="3921" kern="0" spc="49" dirty="0">
                <a:solidFill>
                  <a:schemeClr val="tx1"/>
                </a:solidFill>
                <a:latin typeface="Segoe UI Semilight" charset="0"/>
                <a:ea typeface="Segoe UI Semilight" charset="0"/>
                <a:cs typeface="Segoe UI Semilight" charset="0"/>
              </a:rPr>
              <a:t>Machine Learning &amp; AI Portfolio</a:t>
            </a:r>
            <a:br>
              <a:rPr lang="en-US" sz="3921" kern="0" spc="49" dirty="0">
                <a:solidFill>
                  <a:schemeClr val="tx1"/>
                </a:solidFill>
                <a:latin typeface="Segoe UI Semilight" charset="0"/>
                <a:ea typeface="Segoe UI Semilight" charset="0"/>
                <a:cs typeface="Segoe UI Semilight" charset="0"/>
              </a:rPr>
            </a:br>
            <a:r>
              <a:rPr lang="en-US" sz="1961" spc="98" dirty="0">
                <a:ln>
                  <a:noFill/>
                </a:ln>
                <a:solidFill>
                  <a:schemeClr val="tx1"/>
                </a:solidFill>
                <a:latin typeface="Segoe UI Semilight"/>
                <a:cs typeface="Segoe UI Light" panose="020B0502040204020203" pitchFamily="34" charset="0"/>
              </a:rPr>
              <a:t>When to use what?</a:t>
            </a:r>
            <a:br>
              <a:rPr lang="en-US" sz="1961" spc="98" dirty="0">
                <a:ln>
                  <a:noFill/>
                </a:ln>
                <a:solidFill>
                  <a:schemeClr val="tx1"/>
                </a:solidFill>
                <a:latin typeface="Segoe UI Semilight"/>
                <a:cs typeface="Segoe UI Light" panose="020B0502040204020203" pitchFamily="34" charset="0"/>
              </a:rPr>
            </a:br>
            <a:endParaRPr lang="en-US" sz="1961" spc="98" dirty="0">
              <a:ln>
                <a:noFill/>
              </a:ln>
              <a:solidFill>
                <a:schemeClr val="tx1"/>
              </a:solidFill>
              <a:latin typeface="Segoe UI Semilight"/>
              <a:cs typeface="Segoe UI Light" panose="020B0502040204020203" pitchFamily="34" charset="0"/>
            </a:endParaRPr>
          </a:p>
        </p:txBody>
      </p:sp>
      <p:sp>
        <p:nvSpPr>
          <p:cNvPr id="8" name="Rectangle 7">
            <a:extLst>
              <a:ext uri="{FF2B5EF4-FFF2-40B4-BE49-F238E27FC236}">
                <a16:creationId xmlns:a16="http://schemas.microsoft.com/office/drawing/2014/main" id="{A00CE5A4-BDCD-495D-982E-68B1B0633465}"/>
              </a:ext>
            </a:extLst>
          </p:cNvPr>
          <p:cNvSpPr/>
          <p:nvPr/>
        </p:nvSpPr>
        <p:spPr>
          <a:xfrm>
            <a:off x="263405" y="5393502"/>
            <a:ext cx="3044425" cy="615522"/>
          </a:xfrm>
          <a:prstGeom prst="rect">
            <a:avLst/>
          </a:prstGeom>
        </p:spPr>
        <p:txBody>
          <a:bodyPr vert="horz" wrap="square" lIns="143428" tIns="89642" rIns="143428" bIns="89642" rtlCol="0" anchor="ctr">
            <a:spAutoFit/>
          </a:bodyPr>
          <a:lstStyle/>
          <a:p>
            <a:pPr>
              <a:lnSpc>
                <a:spcPct val="90000"/>
              </a:lnSpc>
              <a:spcBef>
                <a:spcPts val="1176"/>
              </a:spcBef>
              <a:buClr>
                <a:schemeClr val="tx2"/>
              </a:buClr>
              <a:buSzPct val="90000"/>
            </a:pPr>
            <a:r>
              <a:rPr lang="en-US" sz="1568">
                <a:solidFill>
                  <a:schemeClr val="tx2"/>
                </a:solidFill>
                <a:latin typeface="Segoe UI Semibold" panose="020B0702040204020203" pitchFamily="34" charset="0"/>
                <a:cs typeface="Segoe UI Semilight" charset="0"/>
              </a:rPr>
              <a:t>What engine(s) do you want to use?</a:t>
            </a:r>
          </a:p>
        </p:txBody>
      </p:sp>
      <p:sp>
        <p:nvSpPr>
          <p:cNvPr id="9" name="Rectangle 8">
            <a:extLst>
              <a:ext uri="{FF2B5EF4-FFF2-40B4-BE49-F238E27FC236}">
                <a16:creationId xmlns:a16="http://schemas.microsoft.com/office/drawing/2014/main" id="{93FCE40B-A99B-40E6-BE0D-8EE696972122}"/>
              </a:ext>
            </a:extLst>
          </p:cNvPr>
          <p:cNvSpPr/>
          <p:nvPr/>
        </p:nvSpPr>
        <p:spPr>
          <a:xfrm>
            <a:off x="267991" y="4737371"/>
            <a:ext cx="2765224" cy="398279"/>
          </a:xfrm>
          <a:prstGeom prst="rect">
            <a:avLst/>
          </a:prstGeom>
        </p:spPr>
        <p:txBody>
          <a:bodyPr vert="horz" wrap="square" lIns="143428" tIns="89642" rIns="143428" bIns="89642" rtlCol="0" anchor="ctr">
            <a:spAutoFit/>
          </a:bodyPr>
          <a:lstStyle/>
          <a:p>
            <a:pPr>
              <a:lnSpc>
                <a:spcPct val="90000"/>
              </a:lnSpc>
              <a:spcBef>
                <a:spcPts val="1176"/>
              </a:spcBef>
              <a:buClr>
                <a:schemeClr val="tx2"/>
              </a:buClr>
              <a:buSzPct val="90000"/>
            </a:pPr>
            <a:r>
              <a:rPr lang="en-US" sz="1568">
                <a:solidFill>
                  <a:schemeClr val="tx2"/>
                </a:solidFill>
                <a:latin typeface="Segoe UI Semibold" panose="020B0702040204020203" pitchFamily="34" charset="0"/>
                <a:cs typeface="Segoe UI Semilight" charset="0"/>
              </a:rPr>
              <a:t>Deployment target</a:t>
            </a:r>
          </a:p>
        </p:txBody>
      </p:sp>
      <p:sp>
        <p:nvSpPr>
          <p:cNvPr id="10" name="Rectangle 9">
            <a:extLst>
              <a:ext uri="{FF2B5EF4-FFF2-40B4-BE49-F238E27FC236}">
                <a16:creationId xmlns:a16="http://schemas.microsoft.com/office/drawing/2014/main" id="{7157B3E8-C41C-45DE-BECC-CD1F6B235A7C}"/>
              </a:ext>
            </a:extLst>
          </p:cNvPr>
          <p:cNvSpPr/>
          <p:nvPr/>
        </p:nvSpPr>
        <p:spPr>
          <a:xfrm>
            <a:off x="267991" y="3864268"/>
            <a:ext cx="2765224" cy="615522"/>
          </a:xfrm>
          <a:prstGeom prst="rect">
            <a:avLst/>
          </a:prstGeom>
        </p:spPr>
        <p:txBody>
          <a:bodyPr vert="horz" wrap="square" lIns="143428" tIns="89642" rIns="143428" bIns="89642" rtlCol="0" anchor="ctr">
            <a:spAutoFit/>
          </a:bodyPr>
          <a:lstStyle/>
          <a:p>
            <a:pPr>
              <a:lnSpc>
                <a:spcPct val="90000"/>
              </a:lnSpc>
              <a:spcBef>
                <a:spcPts val="1176"/>
              </a:spcBef>
              <a:buClr>
                <a:schemeClr val="tx2"/>
              </a:buClr>
              <a:buSzPct val="90000"/>
            </a:pPr>
            <a:r>
              <a:rPr lang="en-US" sz="1568">
                <a:solidFill>
                  <a:schemeClr val="tx2"/>
                </a:solidFill>
                <a:latin typeface="Segoe UI Semibold" panose="020B0702040204020203" pitchFamily="34" charset="0"/>
                <a:cs typeface="Segoe UI Semilight" charset="0"/>
              </a:rPr>
              <a:t>Which experience do you want?</a:t>
            </a:r>
          </a:p>
        </p:txBody>
      </p:sp>
      <p:sp>
        <p:nvSpPr>
          <p:cNvPr id="12" name="Rectangle 11">
            <a:extLst>
              <a:ext uri="{FF2B5EF4-FFF2-40B4-BE49-F238E27FC236}">
                <a16:creationId xmlns:a16="http://schemas.microsoft.com/office/drawing/2014/main" id="{537AD293-3DBB-446E-A4D6-4F119C2B6DF3}"/>
              </a:ext>
            </a:extLst>
          </p:cNvPr>
          <p:cNvSpPr/>
          <p:nvPr/>
        </p:nvSpPr>
        <p:spPr>
          <a:xfrm>
            <a:off x="269240" y="2165242"/>
            <a:ext cx="3660400" cy="615522"/>
          </a:xfrm>
          <a:prstGeom prst="rect">
            <a:avLst/>
          </a:prstGeom>
        </p:spPr>
        <p:txBody>
          <a:bodyPr vert="horz" wrap="square" lIns="143428" tIns="89642" rIns="143428" bIns="89642" rtlCol="0" anchor="ctr">
            <a:spAutoFit/>
          </a:bodyPr>
          <a:lstStyle/>
          <a:p>
            <a:pPr>
              <a:lnSpc>
                <a:spcPct val="90000"/>
              </a:lnSpc>
              <a:spcBef>
                <a:spcPts val="1176"/>
              </a:spcBef>
              <a:buClr>
                <a:schemeClr val="tx2"/>
              </a:buClr>
              <a:buSzPct val="90000"/>
            </a:pPr>
            <a:r>
              <a:rPr lang="en-US" sz="1568">
                <a:solidFill>
                  <a:schemeClr val="tx2"/>
                </a:solidFill>
                <a:latin typeface="Segoe UI Semibold" panose="020B0702040204020203" pitchFamily="34" charset="0"/>
                <a:cs typeface="Segoe UI Semilight" charset="0"/>
              </a:rPr>
              <a:t>Build your own or consume pre-trained models?</a:t>
            </a:r>
          </a:p>
        </p:txBody>
      </p:sp>
      <p:sp>
        <p:nvSpPr>
          <p:cNvPr id="14" name="Rectangle 13">
            <a:extLst>
              <a:ext uri="{FF2B5EF4-FFF2-40B4-BE49-F238E27FC236}">
                <a16:creationId xmlns:a16="http://schemas.microsoft.com/office/drawing/2014/main" id="{47DFBEEC-8DA2-4F5F-9B28-5837DBEB29AA}"/>
              </a:ext>
            </a:extLst>
          </p:cNvPr>
          <p:cNvSpPr/>
          <p:nvPr/>
        </p:nvSpPr>
        <p:spPr>
          <a:xfrm>
            <a:off x="4079044" y="1249113"/>
            <a:ext cx="1233941" cy="724143"/>
          </a:xfrm>
          <a:prstGeom prst="rect">
            <a:avLst/>
          </a:prstGeom>
          <a:noFill/>
          <a:ln>
            <a:noFill/>
          </a:ln>
        </p:spPr>
        <p:txBody>
          <a:bodyPr wrap="square" rtlCol="0" anchor="ctr">
            <a:spAutoFit/>
          </a:bodyPr>
          <a:lstStyle/>
          <a:p>
            <a:pPr algn="ctr" defTabSz="914225"/>
            <a:r>
              <a:rPr lang="en-US" sz="1372" b="1" kern="0" spc="49">
                <a:solidFill>
                  <a:srgbClr val="505050"/>
                </a:solidFill>
                <a:latin typeface="Segoe UI Semibold" charset="0"/>
                <a:cs typeface="Segoe UI Semibold" charset="0"/>
              </a:rPr>
              <a:t>Microsoft ML &amp; AI products</a:t>
            </a:r>
          </a:p>
        </p:txBody>
      </p:sp>
      <p:sp>
        <p:nvSpPr>
          <p:cNvPr id="16" name="Rectangle 15">
            <a:extLst>
              <a:ext uri="{FF2B5EF4-FFF2-40B4-BE49-F238E27FC236}">
                <a16:creationId xmlns:a16="http://schemas.microsoft.com/office/drawing/2014/main" id="{A845B773-D69B-477A-B1A8-900F3E3D30D9}"/>
              </a:ext>
            </a:extLst>
          </p:cNvPr>
          <p:cNvSpPr/>
          <p:nvPr/>
        </p:nvSpPr>
        <p:spPr>
          <a:xfrm>
            <a:off x="4079044" y="2216536"/>
            <a:ext cx="1233941" cy="512935"/>
          </a:xfrm>
          <a:prstGeom prst="rect">
            <a:avLst/>
          </a:prstGeom>
          <a:noFill/>
        </p:spPr>
        <p:txBody>
          <a:bodyPr wrap="square" rtlCol="0" anchor="ctr">
            <a:spAutoFit/>
          </a:bodyPr>
          <a:lstStyle/>
          <a:p>
            <a:pPr algn="ctr" defTabSz="914225"/>
            <a:r>
              <a:rPr lang="en-US" sz="1372" b="1" kern="0" spc="49">
                <a:solidFill>
                  <a:srgbClr val="505050"/>
                </a:solidFill>
                <a:latin typeface="Segoe UI Semibold" charset="0"/>
                <a:cs typeface="Segoe UI Semibold" charset="0"/>
              </a:rPr>
              <a:t>Build your own</a:t>
            </a:r>
          </a:p>
        </p:txBody>
      </p:sp>
      <p:sp>
        <p:nvSpPr>
          <p:cNvPr id="18" name="Rectangle 17">
            <a:extLst>
              <a:ext uri="{FF2B5EF4-FFF2-40B4-BE49-F238E27FC236}">
                <a16:creationId xmlns:a16="http://schemas.microsoft.com/office/drawing/2014/main" id="{32858C4C-F943-47BD-84BD-125FF396EC41}"/>
              </a:ext>
            </a:extLst>
          </p:cNvPr>
          <p:cNvSpPr/>
          <p:nvPr/>
        </p:nvSpPr>
        <p:spPr>
          <a:xfrm>
            <a:off x="3107917" y="3196215"/>
            <a:ext cx="3143169" cy="301727"/>
          </a:xfrm>
          <a:prstGeom prst="rect">
            <a:avLst/>
          </a:prstGeom>
          <a:noFill/>
        </p:spPr>
        <p:txBody>
          <a:bodyPr wrap="square" rtlCol="0">
            <a:spAutoFit/>
          </a:bodyPr>
          <a:lstStyle/>
          <a:p>
            <a:pPr algn="ctr" defTabSz="914225"/>
            <a:r>
              <a:rPr lang="en-US" sz="1372" b="1" kern="0" spc="49" dirty="0">
                <a:solidFill>
                  <a:srgbClr val="505050"/>
                </a:solidFill>
                <a:latin typeface="Segoe UI Semibold" charset="0"/>
                <a:cs typeface="Segoe UI Semibold" charset="0"/>
              </a:rPr>
              <a:t>Azure Machine Learning</a:t>
            </a:r>
          </a:p>
        </p:txBody>
      </p:sp>
      <p:sp>
        <p:nvSpPr>
          <p:cNvPr id="20" name="Rectangle 19">
            <a:extLst>
              <a:ext uri="{FF2B5EF4-FFF2-40B4-BE49-F238E27FC236}">
                <a16:creationId xmlns:a16="http://schemas.microsoft.com/office/drawing/2014/main" id="{E331EFF1-0460-4548-88A7-8706F3592193}"/>
              </a:ext>
            </a:extLst>
          </p:cNvPr>
          <p:cNvSpPr/>
          <p:nvPr/>
        </p:nvSpPr>
        <p:spPr>
          <a:xfrm>
            <a:off x="4078677" y="4021166"/>
            <a:ext cx="1234678" cy="301727"/>
          </a:xfrm>
          <a:prstGeom prst="rect">
            <a:avLst/>
          </a:prstGeom>
          <a:noFill/>
        </p:spPr>
        <p:txBody>
          <a:bodyPr wrap="square" rtlCol="0" anchor="ctr">
            <a:spAutoFit/>
          </a:bodyPr>
          <a:lstStyle/>
          <a:p>
            <a:pPr algn="ctr" defTabSz="914225"/>
            <a:r>
              <a:rPr lang="en-US" sz="1372" b="1" kern="0" spc="49">
                <a:solidFill>
                  <a:srgbClr val="505050"/>
                </a:solidFill>
                <a:latin typeface="Segoe UI Semibold" charset="0"/>
                <a:cs typeface="Segoe UI Semibold" charset="0"/>
              </a:rPr>
              <a:t>Code first</a:t>
            </a:r>
          </a:p>
        </p:txBody>
      </p:sp>
      <p:sp>
        <p:nvSpPr>
          <p:cNvPr id="22" name="Rectangle 21">
            <a:extLst>
              <a:ext uri="{FF2B5EF4-FFF2-40B4-BE49-F238E27FC236}">
                <a16:creationId xmlns:a16="http://schemas.microsoft.com/office/drawing/2014/main" id="{D2BF9C72-EEBF-4CDD-AD69-8E4B66BE1C9F}"/>
              </a:ext>
            </a:extLst>
          </p:cNvPr>
          <p:cNvSpPr/>
          <p:nvPr/>
        </p:nvSpPr>
        <p:spPr>
          <a:xfrm>
            <a:off x="3810226" y="4695883"/>
            <a:ext cx="1755064" cy="512935"/>
          </a:xfrm>
          <a:prstGeom prst="rect">
            <a:avLst/>
          </a:prstGeom>
          <a:noFill/>
        </p:spPr>
        <p:txBody>
          <a:bodyPr wrap="square" rtlCol="0" anchor="ctr">
            <a:spAutoFit/>
          </a:bodyPr>
          <a:lstStyle/>
          <a:p>
            <a:pPr algn="ctr" defTabSz="914225"/>
            <a:r>
              <a:rPr lang="en-US" sz="1372" b="1" kern="0" spc="49" dirty="0">
                <a:solidFill>
                  <a:srgbClr val="505050"/>
                </a:solidFill>
                <a:latin typeface="Segoe UI Semibold" charset="0"/>
                <a:cs typeface="Segoe UI Semibold" charset="0"/>
              </a:rPr>
              <a:t>(On-</a:t>
            </a:r>
            <a:r>
              <a:rPr lang="en-US" sz="1372" b="1" kern="0" spc="49" dirty="0" err="1">
                <a:solidFill>
                  <a:srgbClr val="505050"/>
                </a:solidFill>
                <a:latin typeface="Segoe UI Semibold" charset="0"/>
                <a:cs typeface="Segoe UI Semibold" charset="0"/>
              </a:rPr>
              <a:t>prem</a:t>
            </a:r>
            <a:r>
              <a:rPr lang="en-US" sz="1372" b="1" kern="0" spc="49" dirty="0">
                <a:solidFill>
                  <a:srgbClr val="505050"/>
                </a:solidFill>
                <a:latin typeface="Segoe UI Semibold" charset="0"/>
                <a:cs typeface="Segoe UI Semibold" charset="0"/>
              </a:rPr>
              <a:t>)</a:t>
            </a:r>
            <a:br>
              <a:rPr lang="en-US" sz="1372" b="1" kern="0" spc="49" dirty="0">
                <a:solidFill>
                  <a:srgbClr val="505050"/>
                </a:solidFill>
                <a:latin typeface="Segoe UI Semibold" charset="0"/>
                <a:cs typeface="Segoe UI Semibold" charset="0"/>
              </a:rPr>
            </a:br>
            <a:r>
              <a:rPr lang="en-US" sz="1372" b="1" kern="0" spc="49" dirty="0">
                <a:solidFill>
                  <a:srgbClr val="505050"/>
                </a:solidFill>
                <a:latin typeface="Segoe UI Semibold" charset="0"/>
                <a:cs typeface="Segoe UI Semibold" charset="0"/>
              </a:rPr>
              <a:t>ML Server</a:t>
            </a:r>
          </a:p>
        </p:txBody>
      </p:sp>
      <p:sp>
        <p:nvSpPr>
          <p:cNvPr id="24" name="Rectangle 23">
            <a:extLst>
              <a:ext uri="{FF2B5EF4-FFF2-40B4-BE49-F238E27FC236}">
                <a16:creationId xmlns:a16="http://schemas.microsoft.com/office/drawing/2014/main" id="{16052956-0124-499B-8C38-9DC404AD9604}"/>
              </a:ext>
            </a:extLst>
          </p:cNvPr>
          <p:cNvSpPr/>
          <p:nvPr/>
        </p:nvSpPr>
        <p:spPr>
          <a:xfrm>
            <a:off x="3748486" y="5795510"/>
            <a:ext cx="914426" cy="724143"/>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On-</a:t>
            </a:r>
            <a:r>
              <a:rPr lang="en-US" sz="1372" b="1" kern="0" spc="49" err="1">
                <a:solidFill>
                  <a:srgbClr val="505050"/>
                </a:solidFill>
                <a:latin typeface="Segoe UI Semibold" charset="0"/>
                <a:cs typeface="Segoe UI Semibold" charset="0"/>
              </a:rPr>
              <a:t>prem</a:t>
            </a:r>
            <a:r>
              <a:rPr lang="en-US" sz="1372" b="1" kern="0" spc="49">
                <a:solidFill>
                  <a:srgbClr val="505050"/>
                </a:solidFill>
                <a:latin typeface="Segoe UI Semibold" charset="0"/>
                <a:cs typeface="Segoe UI Semibold" charset="0"/>
              </a:rPr>
              <a:t> Hadoop</a:t>
            </a:r>
          </a:p>
        </p:txBody>
      </p:sp>
      <p:sp>
        <p:nvSpPr>
          <p:cNvPr id="26" name="Rectangle 25">
            <a:extLst>
              <a:ext uri="{FF2B5EF4-FFF2-40B4-BE49-F238E27FC236}">
                <a16:creationId xmlns:a16="http://schemas.microsoft.com/office/drawing/2014/main" id="{59CB8BE4-5C8C-4A15-A021-922CDD230BA8}"/>
              </a:ext>
            </a:extLst>
          </p:cNvPr>
          <p:cNvSpPr/>
          <p:nvPr/>
        </p:nvSpPr>
        <p:spPr>
          <a:xfrm>
            <a:off x="4763725" y="5795509"/>
            <a:ext cx="914426" cy="512935"/>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SQL Server </a:t>
            </a:r>
          </a:p>
        </p:txBody>
      </p:sp>
      <p:sp>
        <p:nvSpPr>
          <p:cNvPr id="28" name="Rectangle 27">
            <a:extLst>
              <a:ext uri="{FF2B5EF4-FFF2-40B4-BE49-F238E27FC236}">
                <a16:creationId xmlns:a16="http://schemas.microsoft.com/office/drawing/2014/main" id="{274627C8-BBE7-4719-BA54-4FC726EB75DF}"/>
              </a:ext>
            </a:extLst>
          </p:cNvPr>
          <p:cNvSpPr/>
          <p:nvPr/>
        </p:nvSpPr>
        <p:spPr>
          <a:xfrm>
            <a:off x="5610002" y="4695883"/>
            <a:ext cx="2270490" cy="512935"/>
          </a:xfrm>
          <a:prstGeom prst="rect">
            <a:avLst/>
          </a:prstGeom>
          <a:noFill/>
        </p:spPr>
        <p:txBody>
          <a:bodyPr wrap="square" rtlCol="0">
            <a:spAutoFit/>
          </a:bodyPr>
          <a:lstStyle/>
          <a:p>
            <a:pPr algn="ctr" defTabSz="914225"/>
            <a:r>
              <a:rPr lang="en-US" sz="1372" b="1" kern="0" spc="49" dirty="0">
                <a:solidFill>
                  <a:srgbClr val="505050"/>
                </a:solidFill>
                <a:latin typeface="Segoe UI Semibold" charset="0"/>
                <a:cs typeface="Segoe UI Semibold" charset="0"/>
              </a:rPr>
              <a:t>(cloud) </a:t>
            </a:r>
          </a:p>
          <a:p>
            <a:pPr algn="ctr" defTabSz="914225"/>
            <a:r>
              <a:rPr lang="en-US" sz="1372" b="1" kern="0" spc="49" dirty="0">
                <a:solidFill>
                  <a:srgbClr val="505050"/>
                </a:solidFill>
                <a:latin typeface="Segoe UI Semibold" charset="0"/>
                <a:cs typeface="Segoe UI Semibold" charset="0"/>
              </a:rPr>
              <a:t>AML services (Preview)</a:t>
            </a:r>
          </a:p>
        </p:txBody>
      </p:sp>
      <p:sp>
        <p:nvSpPr>
          <p:cNvPr id="30" name="Rectangle 29">
            <a:extLst>
              <a:ext uri="{FF2B5EF4-FFF2-40B4-BE49-F238E27FC236}">
                <a16:creationId xmlns:a16="http://schemas.microsoft.com/office/drawing/2014/main" id="{CC45C4A6-F73F-43B8-97F2-B439AB07C8A0}"/>
              </a:ext>
            </a:extLst>
          </p:cNvPr>
          <p:cNvSpPr/>
          <p:nvPr/>
        </p:nvSpPr>
        <p:spPr>
          <a:xfrm>
            <a:off x="5793873" y="5795509"/>
            <a:ext cx="914426" cy="512935"/>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SQL Server</a:t>
            </a:r>
          </a:p>
        </p:txBody>
      </p:sp>
      <p:sp>
        <p:nvSpPr>
          <p:cNvPr id="32" name="Rectangle 31">
            <a:extLst>
              <a:ext uri="{FF2B5EF4-FFF2-40B4-BE49-F238E27FC236}">
                <a16:creationId xmlns:a16="http://schemas.microsoft.com/office/drawing/2014/main" id="{20C8237F-F2AD-40E1-A21E-E0F33DE7B78E}"/>
              </a:ext>
            </a:extLst>
          </p:cNvPr>
          <p:cNvSpPr/>
          <p:nvPr/>
        </p:nvSpPr>
        <p:spPr>
          <a:xfrm>
            <a:off x="6809112" y="5795510"/>
            <a:ext cx="914426" cy="301727"/>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Spark</a:t>
            </a:r>
          </a:p>
        </p:txBody>
      </p:sp>
      <p:sp>
        <p:nvSpPr>
          <p:cNvPr id="34" name="Rectangle 33">
            <a:extLst>
              <a:ext uri="{FF2B5EF4-FFF2-40B4-BE49-F238E27FC236}">
                <a16:creationId xmlns:a16="http://schemas.microsoft.com/office/drawing/2014/main" id="{75CD90E1-C363-45D7-9410-2125A5A66228}"/>
              </a:ext>
            </a:extLst>
          </p:cNvPr>
          <p:cNvSpPr/>
          <p:nvPr/>
        </p:nvSpPr>
        <p:spPr>
          <a:xfrm>
            <a:off x="7809443" y="5795510"/>
            <a:ext cx="914426" cy="301727"/>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Hadoop</a:t>
            </a:r>
          </a:p>
        </p:txBody>
      </p:sp>
      <p:sp>
        <p:nvSpPr>
          <p:cNvPr id="36" name="Rectangle 35">
            <a:extLst>
              <a:ext uri="{FF2B5EF4-FFF2-40B4-BE49-F238E27FC236}">
                <a16:creationId xmlns:a16="http://schemas.microsoft.com/office/drawing/2014/main" id="{62930F2D-A90E-4362-A959-FA0B1337DA44}"/>
              </a:ext>
            </a:extLst>
          </p:cNvPr>
          <p:cNvSpPr/>
          <p:nvPr/>
        </p:nvSpPr>
        <p:spPr>
          <a:xfrm>
            <a:off x="8774274" y="5795509"/>
            <a:ext cx="1015242" cy="512935"/>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Azure Batch</a:t>
            </a:r>
          </a:p>
        </p:txBody>
      </p:sp>
      <p:sp>
        <p:nvSpPr>
          <p:cNvPr id="38" name="Rectangle 37">
            <a:extLst>
              <a:ext uri="{FF2B5EF4-FFF2-40B4-BE49-F238E27FC236}">
                <a16:creationId xmlns:a16="http://schemas.microsoft.com/office/drawing/2014/main" id="{834BF3B1-9D60-40B0-B0D9-62A9D75BBD0B}"/>
              </a:ext>
            </a:extLst>
          </p:cNvPr>
          <p:cNvSpPr/>
          <p:nvPr/>
        </p:nvSpPr>
        <p:spPr>
          <a:xfrm>
            <a:off x="9839922" y="5795510"/>
            <a:ext cx="914426" cy="301727"/>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DSVM</a:t>
            </a:r>
          </a:p>
        </p:txBody>
      </p:sp>
      <p:sp>
        <p:nvSpPr>
          <p:cNvPr id="40" name="Rectangle 39">
            <a:extLst>
              <a:ext uri="{FF2B5EF4-FFF2-40B4-BE49-F238E27FC236}">
                <a16:creationId xmlns:a16="http://schemas.microsoft.com/office/drawing/2014/main" id="{CEBDD359-D365-4942-A032-181275E70A71}"/>
              </a:ext>
            </a:extLst>
          </p:cNvPr>
          <p:cNvSpPr/>
          <p:nvPr/>
        </p:nvSpPr>
        <p:spPr>
          <a:xfrm>
            <a:off x="10684984" y="5795510"/>
            <a:ext cx="1254779" cy="724143"/>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Azure Container Service</a:t>
            </a:r>
          </a:p>
        </p:txBody>
      </p:sp>
      <p:sp>
        <p:nvSpPr>
          <p:cNvPr id="42" name="Rectangle 41">
            <a:extLst>
              <a:ext uri="{FF2B5EF4-FFF2-40B4-BE49-F238E27FC236}">
                <a16:creationId xmlns:a16="http://schemas.microsoft.com/office/drawing/2014/main" id="{48B510BA-873E-47AC-AD6D-A804E4617003}"/>
              </a:ext>
            </a:extLst>
          </p:cNvPr>
          <p:cNvSpPr/>
          <p:nvPr/>
        </p:nvSpPr>
        <p:spPr>
          <a:xfrm>
            <a:off x="8054329" y="4049829"/>
            <a:ext cx="1407387" cy="301727"/>
          </a:xfrm>
          <a:prstGeom prst="rect">
            <a:avLst/>
          </a:prstGeom>
          <a:noFill/>
        </p:spPr>
        <p:txBody>
          <a:bodyPr wrap="square" rtlCol="0">
            <a:spAutoFit/>
          </a:bodyPr>
          <a:lstStyle/>
          <a:p>
            <a:pPr algn="ctr" defTabSz="914225"/>
            <a:r>
              <a:rPr lang="en-US" sz="1372" b="1" kern="0" spc="49">
                <a:solidFill>
                  <a:srgbClr val="505050"/>
                </a:solidFill>
                <a:latin typeface="Segoe UI Semibold" charset="0"/>
                <a:cs typeface="Segoe UI Semibold" charset="0"/>
              </a:rPr>
              <a:t>Visual tooling</a:t>
            </a:r>
          </a:p>
        </p:txBody>
      </p:sp>
      <p:sp>
        <p:nvSpPr>
          <p:cNvPr id="44" name="Rectangle 43">
            <a:extLst>
              <a:ext uri="{FF2B5EF4-FFF2-40B4-BE49-F238E27FC236}">
                <a16:creationId xmlns:a16="http://schemas.microsoft.com/office/drawing/2014/main" id="{6B603F56-966C-4560-A771-27A0ADC6074E}"/>
              </a:ext>
            </a:extLst>
          </p:cNvPr>
          <p:cNvSpPr/>
          <p:nvPr/>
        </p:nvSpPr>
        <p:spPr>
          <a:xfrm>
            <a:off x="7775394" y="4695883"/>
            <a:ext cx="1981007" cy="512935"/>
          </a:xfrm>
          <a:prstGeom prst="rect">
            <a:avLst/>
          </a:prstGeom>
          <a:noFill/>
        </p:spPr>
        <p:txBody>
          <a:bodyPr wrap="square" rtlCol="0">
            <a:spAutoFit/>
          </a:bodyPr>
          <a:lstStyle/>
          <a:p>
            <a:pPr algn="ctr" defTabSz="914225"/>
            <a:r>
              <a:rPr lang="en-US" sz="1372" b="1" kern="0" spc="49" dirty="0">
                <a:solidFill>
                  <a:srgbClr val="505050"/>
                </a:solidFill>
                <a:latin typeface="Segoe UI Semibold" charset="0"/>
                <a:cs typeface="Segoe UI Semibold" charset="0"/>
              </a:rPr>
              <a:t>(cloud) </a:t>
            </a:r>
          </a:p>
          <a:p>
            <a:pPr algn="ctr" defTabSz="914225"/>
            <a:r>
              <a:rPr lang="en-US" sz="1372" b="1" kern="0" spc="49" dirty="0">
                <a:solidFill>
                  <a:srgbClr val="505050"/>
                </a:solidFill>
                <a:latin typeface="Segoe UI Semibold" charset="0"/>
                <a:cs typeface="Segoe UI Semibold" charset="0"/>
              </a:rPr>
              <a:t>AML Studio</a:t>
            </a:r>
          </a:p>
        </p:txBody>
      </p:sp>
      <p:sp>
        <p:nvSpPr>
          <p:cNvPr id="46" name="Rectangle 45">
            <a:extLst>
              <a:ext uri="{FF2B5EF4-FFF2-40B4-BE49-F238E27FC236}">
                <a16:creationId xmlns:a16="http://schemas.microsoft.com/office/drawing/2014/main" id="{1F5D7714-20C9-464B-8B6B-2ABCE178EE44}"/>
              </a:ext>
            </a:extLst>
          </p:cNvPr>
          <p:cNvSpPr/>
          <p:nvPr/>
        </p:nvSpPr>
        <p:spPr>
          <a:xfrm>
            <a:off x="7356360" y="2326516"/>
            <a:ext cx="1164831" cy="301727"/>
          </a:xfrm>
          <a:prstGeom prst="rect">
            <a:avLst/>
          </a:prstGeom>
          <a:noFill/>
        </p:spPr>
        <p:txBody>
          <a:bodyPr wrap="square" rtlCol="0">
            <a:spAutoFit/>
          </a:bodyPr>
          <a:lstStyle/>
          <a:p>
            <a:pPr algn="ctr" defTabSz="914225"/>
            <a:r>
              <a:rPr lang="en-US" sz="1372" b="1" kern="0" spc="49" dirty="0">
                <a:solidFill>
                  <a:srgbClr val="505050"/>
                </a:solidFill>
                <a:latin typeface="Segoe UI Semibold" charset="0"/>
                <a:cs typeface="Segoe UI Semibold" charset="0"/>
              </a:rPr>
              <a:t>Consume</a:t>
            </a:r>
          </a:p>
        </p:txBody>
      </p:sp>
      <p:sp>
        <p:nvSpPr>
          <p:cNvPr id="48" name="Rectangle 47">
            <a:extLst>
              <a:ext uri="{FF2B5EF4-FFF2-40B4-BE49-F238E27FC236}">
                <a16:creationId xmlns:a16="http://schemas.microsoft.com/office/drawing/2014/main" id="{5607AB1E-004D-4200-9AA3-54F30E4F5EC0}"/>
              </a:ext>
            </a:extLst>
          </p:cNvPr>
          <p:cNvSpPr/>
          <p:nvPr/>
        </p:nvSpPr>
        <p:spPr>
          <a:xfrm>
            <a:off x="6453684" y="3170274"/>
            <a:ext cx="2970184" cy="301727"/>
          </a:xfrm>
          <a:prstGeom prst="rect">
            <a:avLst/>
          </a:prstGeom>
          <a:noFill/>
        </p:spPr>
        <p:txBody>
          <a:bodyPr wrap="square" rtlCol="0">
            <a:spAutoFit/>
          </a:bodyPr>
          <a:lstStyle/>
          <a:p>
            <a:pPr algn="ctr" defTabSz="914225"/>
            <a:r>
              <a:rPr lang="en-US" sz="1372" b="1" kern="0" spc="49" dirty="0">
                <a:solidFill>
                  <a:srgbClr val="505050"/>
                </a:solidFill>
                <a:latin typeface="Segoe UI Semibold" charset="0"/>
                <a:cs typeface="Segoe UI Semibold" charset="0"/>
              </a:rPr>
              <a:t>Cognitive services, bots</a:t>
            </a:r>
          </a:p>
        </p:txBody>
      </p:sp>
      <p:cxnSp>
        <p:nvCxnSpPr>
          <p:cNvPr id="54" name="Straight Arrow Connector 53">
            <a:extLst>
              <a:ext uri="{FF2B5EF4-FFF2-40B4-BE49-F238E27FC236}">
                <a16:creationId xmlns:a16="http://schemas.microsoft.com/office/drawing/2014/main" id="{E1DE7AE9-ADD5-4089-B3E6-09766A655E28}"/>
              </a:ext>
            </a:extLst>
          </p:cNvPr>
          <p:cNvCxnSpPr>
            <a:cxnSpLocks/>
            <a:stCxn id="14" idx="2"/>
            <a:endCxn id="16" idx="0"/>
          </p:cNvCxnSpPr>
          <p:nvPr/>
        </p:nvCxnSpPr>
        <p:spPr>
          <a:xfrm>
            <a:off x="4696015" y="1973257"/>
            <a:ext cx="0" cy="24328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8BCA353-D4C1-4B68-92E2-3785CA7E5291}"/>
              </a:ext>
            </a:extLst>
          </p:cNvPr>
          <p:cNvCxnSpPr>
            <a:cxnSpLocks/>
            <a:stCxn id="14" idx="2"/>
            <a:endCxn id="46" idx="0"/>
          </p:cNvCxnSpPr>
          <p:nvPr/>
        </p:nvCxnSpPr>
        <p:spPr>
          <a:xfrm rot="16200000" flipH="1">
            <a:off x="6140766" y="528505"/>
            <a:ext cx="353259" cy="3242761"/>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02A89DB-F407-4AEE-A504-5534AD610150}"/>
              </a:ext>
            </a:extLst>
          </p:cNvPr>
          <p:cNvCxnSpPr>
            <a:cxnSpLocks/>
            <a:stCxn id="46" idx="2"/>
            <a:endCxn id="48" idx="0"/>
          </p:cNvCxnSpPr>
          <p:nvPr/>
        </p:nvCxnSpPr>
        <p:spPr>
          <a:xfrm>
            <a:off x="7938776" y="2628243"/>
            <a:ext cx="0" cy="542031"/>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64D9DC-9218-4CEC-9F8C-B7AD2D58224F}"/>
              </a:ext>
            </a:extLst>
          </p:cNvPr>
          <p:cNvCxnSpPr>
            <a:cxnSpLocks/>
            <a:stCxn id="16" idx="2"/>
            <a:endCxn id="18" idx="0"/>
          </p:cNvCxnSpPr>
          <p:nvPr/>
        </p:nvCxnSpPr>
        <p:spPr>
          <a:xfrm flipH="1">
            <a:off x="4679502" y="2729471"/>
            <a:ext cx="16513" cy="466744"/>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DC69CAB-2AF3-4B5D-97A8-E47C14D0343A}"/>
              </a:ext>
            </a:extLst>
          </p:cNvPr>
          <p:cNvCxnSpPr>
            <a:cxnSpLocks/>
            <a:stCxn id="18" idx="2"/>
            <a:endCxn id="42" idx="0"/>
          </p:cNvCxnSpPr>
          <p:nvPr/>
        </p:nvCxnSpPr>
        <p:spPr>
          <a:xfrm rot="16200000" flipH="1">
            <a:off x="6442818" y="1734625"/>
            <a:ext cx="551888" cy="4078521"/>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77B7A99-ABF9-4125-A69D-B3823E78CF0D}"/>
              </a:ext>
            </a:extLst>
          </p:cNvPr>
          <p:cNvCxnSpPr>
            <a:cxnSpLocks/>
            <a:stCxn id="18" idx="2"/>
            <a:endCxn id="20" idx="0"/>
          </p:cNvCxnSpPr>
          <p:nvPr/>
        </p:nvCxnSpPr>
        <p:spPr>
          <a:xfrm>
            <a:off x="4679502" y="3497942"/>
            <a:ext cx="16514" cy="523224"/>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574A75F-DF0C-4653-9444-8E340791FE88}"/>
              </a:ext>
            </a:extLst>
          </p:cNvPr>
          <p:cNvCxnSpPr>
            <a:cxnSpLocks/>
            <a:stCxn id="42" idx="2"/>
            <a:endCxn id="44" idx="0"/>
          </p:cNvCxnSpPr>
          <p:nvPr/>
        </p:nvCxnSpPr>
        <p:spPr>
          <a:xfrm>
            <a:off x="8758023" y="4351556"/>
            <a:ext cx="7875" cy="344328"/>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FDE66FF6-6CEB-4AFB-8999-3346CD021522}"/>
              </a:ext>
            </a:extLst>
          </p:cNvPr>
          <p:cNvCxnSpPr>
            <a:cxnSpLocks/>
            <a:stCxn id="20" idx="2"/>
            <a:endCxn id="28" idx="0"/>
          </p:cNvCxnSpPr>
          <p:nvPr/>
        </p:nvCxnSpPr>
        <p:spPr>
          <a:xfrm rot="16200000" flipH="1">
            <a:off x="5534135" y="3484772"/>
            <a:ext cx="372991" cy="2049232"/>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A9E3576-FF35-47D1-AAA4-8F8628C68BA0}"/>
              </a:ext>
            </a:extLst>
          </p:cNvPr>
          <p:cNvCxnSpPr>
            <a:cxnSpLocks/>
            <a:stCxn id="20" idx="2"/>
            <a:endCxn id="22" idx="0"/>
          </p:cNvCxnSpPr>
          <p:nvPr/>
        </p:nvCxnSpPr>
        <p:spPr>
          <a:xfrm flipH="1">
            <a:off x="4687759" y="4322892"/>
            <a:ext cx="8257" cy="372991"/>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C0E55839-5B12-49F0-B8CA-0F0C61726579}"/>
              </a:ext>
            </a:extLst>
          </p:cNvPr>
          <p:cNvCxnSpPr>
            <a:cxnSpLocks/>
            <a:stCxn id="22" idx="2"/>
            <a:endCxn id="26" idx="0"/>
          </p:cNvCxnSpPr>
          <p:nvPr/>
        </p:nvCxnSpPr>
        <p:spPr>
          <a:xfrm rot="16200000" flipH="1">
            <a:off x="4661002" y="5235574"/>
            <a:ext cx="586692" cy="533180"/>
          </a:xfrm>
          <a:prstGeom prst="bentConnector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B8903ED4-43C5-4323-B6DA-776728004EA3}"/>
              </a:ext>
            </a:extLst>
          </p:cNvPr>
          <p:cNvCxnSpPr>
            <a:cxnSpLocks/>
            <a:stCxn id="22" idx="2"/>
            <a:endCxn id="24" idx="0"/>
          </p:cNvCxnSpPr>
          <p:nvPr/>
        </p:nvCxnSpPr>
        <p:spPr>
          <a:xfrm rot="5400000">
            <a:off x="4153383" y="5261135"/>
            <a:ext cx="586692" cy="482059"/>
          </a:xfrm>
          <a:prstGeom prst="bentConnector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0D240FB6-D436-47C8-B752-DE3233F60A39}"/>
              </a:ext>
            </a:extLst>
          </p:cNvPr>
          <p:cNvCxnSpPr>
            <a:cxnSpLocks/>
            <a:stCxn id="28" idx="2"/>
            <a:endCxn id="30" idx="0"/>
          </p:cNvCxnSpPr>
          <p:nvPr/>
        </p:nvCxnSpPr>
        <p:spPr>
          <a:xfrm rot="5400000">
            <a:off x="6204821" y="5255083"/>
            <a:ext cx="586692" cy="494161"/>
          </a:xfrm>
          <a:prstGeom prst="bentConnector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567B69F8-0F94-45D4-A1DB-27D9B488CF48}"/>
              </a:ext>
            </a:extLst>
          </p:cNvPr>
          <p:cNvCxnSpPr>
            <a:cxnSpLocks/>
            <a:stCxn id="28" idx="2"/>
            <a:endCxn id="32" idx="0"/>
          </p:cNvCxnSpPr>
          <p:nvPr/>
        </p:nvCxnSpPr>
        <p:spPr>
          <a:xfrm rot="16200000" flipH="1">
            <a:off x="6712440" y="5241625"/>
            <a:ext cx="586692" cy="521077"/>
          </a:xfrm>
          <a:prstGeom prst="bentConnector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9B369524-7A16-4FD1-9E4F-F6DC0BA106F1}"/>
              </a:ext>
            </a:extLst>
          </p:cNvPr>
          <p:cNvCxnSpPr>
            <a:cxnSpLocks/>
            <a:stCxn id="28" idx="2"/>
            <a:endCxn id="34" idx="0"/>
          </p:cNvCxnSpPr>
          <p:nvPr/>
        </p:nvCxnSpPr>
        <p:spPr>
          <a:xfrm rot="16200000" flipH="1">
            <a:off x="7212606" y="4741459"/>
            <a:ext cx="586692" cy="1521409"/>
          </a:xfrm>
          <a:prstGeom prst="bentConnector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C5D62AF1-35A7-4D4C-B3DB-B3653AF6166E}"/>
              </a:ext>
            </a:extLst>
          </p:cNvPr>
          <p:cNvCxnSpPr>
            <a:cxnSpLocks/>
            <a:stCxn id="28" idx="2"/>
            <a:endCxn id="36" idx="0"/>
          </p:cNvCxnSpPr>
          <p:nvPr/>
        </p:nvCxnSpPr>
        <p:spPr>
          <a:xfrm rot="16200000" flipH="1">
            <a:off x="7720225" y="4233840"/>
            <a:ext cx="586692" cy="2536648"/>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B7F84A27-DA15-404F-8E2A-B551BEA6FB6E}"/>
              </a:ext>
            </a:extLst>
          </p:cNvPr>
          <p:cNvCxnSpPr>
            <a:cxnSpLocks/>
            <a:stCxn id="28" idx="2"/>
            <a:endCxn id="38" idx="0"/>
          </p:cNvCxnSpPr>
          <p:nvPr/>
        </p:nvCxnSpPr>
        <p:spPr>
          <a:xfrm rot="16200000" flipH="1">
            <a:off x="8227845" y="3726220"/>
            <a:ext cx="586692" cy="3551887"/>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5A4DE633-58FA-4F2B-AFCF-A1E9E9446229}"/>
              </a:ext>
            </a:extLst>
          </p:cNvPr>
          <p:cNvCxnSpPr>
            <a:cxnSpLocks/>
            <a:stCxn id="28" idx="2"/>
            <a:endCxn id="40" idx="0"/>
          </p:cNvCxnSpPr>
          <p:nvPr/>
        </p:nvCxnSpPr>
        <p:spPr>
          <a:xfrm rot="16200000" flipH="1">
            <a:off x="8735464" y="3218600"/>
            <a:ext cx="586692" cy="4567127"/>
          </a:xfrm>
          <a:prstGeom prst="bentConnector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30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D83ECC-6FAE-41D2-9392-F23414C7FF18}"/>
              </a:ext>
            </a:extLst>
          </p:cNvPr>
          <p:cNvPicPr>
            <a:picLocks noChangeAspect="1"/>
          </p:cNvPicPr>
          <p:nvPr/>
        </p:nvPicPr>
        <p:blipFill>
          <a:blip r:embed="rId3"/>
          <a:stretch>
            <a:fillRect/>
          </a:stretch>
        </p:blipFill>
        <p:spPr>
          <a:xfrm>
            <a:off x="4672781" y="1445626"/>
            <a:ext cx="7497120" cy="4072531"/>
          </a:xfrm>
          <a:prstGeom prst="rect">
            <a:avLst/>
          </a:prstGeom>
          <a:ln w="6350">
            <a:solidFill>
              <a:schemeClr val="bg2">
                <a:lumMod val="90000"/>
              </a:schemeClr>
            </a:solidFill>
          </a:ln>
        </p:spPr>
      </p:pic>
      <p:sp>
        <p:nvSpPr>
          <p:cNvPr id="8" name="Title 7">
            <a:extLst>
              <a:ext uri="{FF2B5EF4-FFF2-40B4-BE49-F238E27FC236}">
                <a16:creationId xmlns:a16="http://schemas.microsoft.com/office/drawing/2014/main" id="{60164A0E-277B-4210-B91E-3D144BB24639}"/>
              </a:ext>
            </a:extLst>
          </p:cNvPr>
          <p:cNvSpPr>
            <a:spLocks noGrp="1"/>
          </p:cNvSpPr>
          <p:nvPr>
            <p:ph type="title"/>
          </p:nvPr>
        </p:nvSpPr>
        <p:spPr/>
        <p:txBody>
          <a:bodyPr/>
          <a:lstStyle/>
          <a:p>
            <a:r>
              <a:rPr lang="en-US" sz="3200" kern="0" spc="49" dirty="0">
                <a:solidFill>
                  <a:srgbClr val="0078D7"/>
                </a:solidFill>
                <a:latin typeface="Segoe UI Semilight" charset="0"/>
                <a:ea typeface="Segoe UI Semilight" charset="0"/>
                <a:cs typeface="Segoe UI Semilight" charset="0"/>
              </a:rPr>
              <a:t>Azure Machine Learning Studio </a:t>
            </a:r>
          </a:p>
        </p:txBody>
      </p:sp>
      <p:cxnSp>
        <p:nvCxnSpPr>
          <p:cNvPr id="13" name="Straight Connector 12">
            <a:extLst>
              <a:ext uri="{FF2B5EF4-FFF2-40B4-BE49-F238E27FC236}">
                <a16:creationId xmlns:a16="http://schemas.microsoft.com/office/drawing/2014/main" id="{19E2D631-C9A7-44D7-9E3E-D0C022D7C24C}"/>
              </a:ext>
            </a:extLst>
          </p:cNvPr>
          <p:cNvCxnSpPr/>
          <p:nvPr/>
        </p:nvCxnSpPr>
        <p:spPr>
          <a:xfrm>
            <a:off x="4601959" y="2159065"/>
            <a:ext cx="0" cy="3137487"/>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7B884F-D2A4-45F1-9F50-65F52C91A2B8}"/>
              </a:ext>
            </a:extLst>
          </p:cNvPr>
          <p:cNvSpPr txBox="1"/>
          <p:nvPr/>
        </p:nvSpPr>
        <p:spPr>
          <a:xfrm>
            <a:off x="226067" y="963832"/>
            <a:ext cx="4411303" cy="5712680"/>
          </a:xfrm>
          <a:prstGeom prst="rect">
            <a:avLst/>
          </a:prstGeom>
          <a:noFill/>
        </p:spPr>
        <p:txBody>
          <a:bodyPr wrap="square" lIns="179285" tIns="143428" rIns="179285" bIns="143428" rtlCol="0">
            <a:spAutoFit/>
          </a:bodyPr>
          <a:lstStyle/>
          <a:p>
            <a:r>
              <a:rPr lang="en-US" sz="1765" dirty="0"/>
              <a:t>Platform for emerging data scientists to graphically build and deploy experiments</a:t>
            </a:r>
            <a:br>
              <a:rPr lang="en-US" sz="1765" dirty="0"/>
            </a:br>
            <a:endParaRPr lang="en-US" sz="1765" dirty="0"/>
          </a:p>
          <a:p>
            <a:pPr marL="280121">
              <a:spcAft>
                <a:spcPts val="1176"/>
              </a:spcAft>
            </a:pPr>
            <a:r>
              <a:rPr lang="en-US" sz="1765" dirty="0"/>
              <a:t>Rapid experiment composition with &gt;100 easily configured modules for data prep, training, evaluation</a:t>
            </a:r>
          </a:p>
          <a:p>
            <a:pPr marL="280121">
              <a:spcAft>
                <a:spcPts val="1176"/>
              </a:spcAft>
            </a:pPr>
            <a:r>
              <a:rPr lang="en-US" sz="1765" dirty="0"/>
              <a:t>Extensibility through R &amp; Python</a:t>
            </a:r>
          </a:p>
          <a:p>
            <a:pPr marL="280121">
              <a:spcAft>
                <a:spcPts val="1176"/>
              </a:spcAft>
            </a:pPr>
            <a:r>
              <a:rPr lang="en-US" sz="1765" dirty="0" err="1"/>
              <a:t>Serverless</a:t>
            </a:r>
            <a:r>
              <a:rPr lang="en-US" sz="1765" dirty="0"/>
              <a:t> training and deployment</a:t>
            </a:r>
          </a:p>
          <a:p>
            <a:pPr marL="280121">
              <a:spcAft>
                <a:spcPts val="1176"/>
              </a:spcAft>
            </a:pPr>
            <a:r>
              <a:rPr lang="en-US" sz="1765" dirty="0"/>
              <a:t>Customers love the convenience BUT</a:t>
            </a:r>
            <a:br>
              <a:rPr lang="en-US" sz="1765" dirty="0"/>
            </a:br>
            <a:endParaRPr lang="en-US" sz="1765" dirty="0"/>
          </a:p>
          <a:p>
            <a:r>
              <a:rPr lang="en-US" sz="1765" dirty="0"/>
              <a:t>Customers have told us they need:</a:t>
            </a:r>
          </a:p>
          <a:p>
            <a:pPr marL="280121">
              <a:spcBef>
                <a:spcPts val="1176"/>
              </a:spcBef>
            </a:pPr>
            <a:r>
              <a:rPr lang="en-US" sz="1765" dirty="0"/>
              <a:t>Greater control over compute &amp; data</a:t>
            </a:r>
          </a:p>
          <a:p>
            <a:pPr marL="280121">
              <a:spcBef>
                <a:spcPts val="1176"/>
              </a:spcBef>
            </a:pPr>
            <a:r>
              <a:rPr lang="en-US" sz="1765" dirty="0"/>
              <a:t>More options for model deployment</a:t>
            </a:r>
          </a:p>
          <a:p>
            <a:pPr marL="280121">
              <a:spcBef>
                <a:spcPts val="1176"/>
              </a:spcBef>
            </a:pPr>
            <a:r>
              <a:rPr lang="en-US" sz="1765" dirty="0"/>
              <a:t>Support for ALL popular frameworks</a:t>
            </a:r>
          </a:p>
          <a:p>
            <a:pPr marL="280121" indent="-280121">
              <a:buFont typeface="Arial" panose="020B0604020202020204" pitchFamily="34" charset="0"/>
              <a:buChar char="•"/>
            </a:pPr>
            <a:endParaRPr lang="en-US" sz="1765" dirty="0"/>
          </a:p>
        </p:txBody>
      </p:sp>
    </p:spTree>
    <p:extLst>
      <p:ext uri="{BB962C8B-B14F-4D97-AF65-F5344CB8AC3E}">
        <p14:creationId xmlns:p14="http://schemas.microsoft.com/office/powerpoint/2010/main" val="413937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1B4C49-D2BA-4FD8-9A40-95A4D8D27E8B}"/>
              </a:ext>
            </a:extLst>
          </p:cNvPr>
          <p:cNvGrpSpPr/>
          <p:nvPr/>
        </p:nvGrpSpPr>
        <p:grpSpPr>
          <a:xfrm>
            <a:off x="1933523" y="3788490"/>
            <a:ext cx="2574835" cy="1814379"/>
            <a:chOff x="1972294" y="3863960"/>
            <a:chExt cx="2626466" cy="1850761"/>
          </a:xfrm>
        </p:grpSpPr>
        <p:grpSp>
          <p:nvGrpSpPr>
            <p:cNvPr id="146" name="Group 326">
              <a:extLst>
                <a:ext uri="{FF2B5EF4-FFF2-40B4-BE49-F238E27FC236}">
                  <a16:creationId xmlns:a16="http://schemas.microsoft.com/office/drawing/2014/main" id="{7E0F1043-F0CA-443B-BD4F-E8261C55A521}"/>
                </a:ext>
              </a:extLst>
            </p:cNvPr>
            <p:cNvGrpSpPr>
              <a:grpSpLocks noChangeAspect="1"/>
            </p:cNvGrpSpPr>
            <p:nvPr/>
          </p:nvGrpSpPr>
          <p:grpSpPr bwMode="auto">
            <a:xfrm>
              <a:off x="2573915" y="3863960"/>
              <a:ext cx="1544024" cy="742960"/>
              <a:chOff x="6816" y="2557"/>
              <a:chExt cx="259" cy="136"/>
            </a:xfrm>
            <a:noFill/>
          </p:grpSpPr>
          <p:sp useBgFill="1">
            <p:nvSpPr>
              <p:cNvPr id="149" name="Freeform 328">
                <a:extLst>
                  <a:ext uri="{FF2B5EF4-FFF2-40B4-BE49-F238E27FC236}">
                    <a16:creationId xmlns:a16="http://schemas.microsoft.com/office/drawing/2014/main" id="{A4F5BA45-21D8-48DC-BEBD-195B7821F950}"/>
                  </a:ext>
                </a:extLst>
              </p:cNvPr>
              <p:cNvSpPr>
                <a:spLocks/>
              </p:cNvSpPr>
              <p:nvPr/>
            </p:nvSpPr>
            <p:spPr bwMode="auto">
              <a:xfrm>
                <a:off x="6816" y="2664"/>
                <a:ext cx="259" cy="29"/>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sz="3137"/>
              </a:p>
            </p:txBody>
          </p:sp>
          <p:sp useBgFill="1">
            <p:nvSpPr>
              <p:cNvPr id="148" name="Rectangle 327">
                <a:extLst>
                  <a:ext uri="{FF2B5EF4-FFF2-40B4-BE49-F238E27FC236}">
                    <a16:creationId xmlns:a16="http://schemas.microsoft.com/office/drawing/2014/main" id="{0F260DCC-A8E6-4EE5-8A27-A2FC8299C3A0}"/>
                  </a:ext>
                </a:extLst>
              </p:cNvPr>
              <p:cNvSpPr>
                <a:spLocks noChangeArrowheads="1"/>
              </p:cNvSpPr>
              <p:nvPr/>
            </p:nvSpPr>
            <p:spPr bwMode="auto">
              <a:xfrm>
                <a:off x="6861" y="2557"/>
                <a:ext cx="169" cy="107"/>
              </a:xfrm>
              <a:prstGeom prst="rect">
                <a:avLst/>
              </a:prstGeom>
              <a:ln w="12700" cap="flat">
                <a:solidFill>
                  <a:schemeClr val="tx1"/>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sz="3137"/>
              </a:p>
            </p:txBody>
          </p:sp>
        </p:grpSp>
        <p:sp>
          <p:nvSpPr>
            <p:cNvPr id="140" name="Rectangle 139"/>
            <p:cNvSpPr/>
            <p:nvPr/>
          </p:nvSpPr>
          <p:spPr bwMode="auto">
            <a:xfrm>
              <a:off x="1972294" y="4651054"/>
              <a:ext cx="2626466" cy="10636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757">
                <a:lnSpc>
                  <a:spcPct val="90000"/>
                </a:lnSpc>
                <a:defRPr/>
              </a:pPr>
              <a:r>
                <a:rPr lang="en-US" sz="1372" b="1" kern="0" spc="49" dirty="0">
                  <a:solidFill>
                    <a:srgbClr val="505050"/>
                  </a:solidFill>
                  <a:latin typeface="Segoe UI Semibold" charset="0"/>
                  <a:cs typeface="Segoe UI Semibold" charset="0"/>
                </a:rPr>
                <a:t>Azure Machine Learning Workbench</a:t>
              </a:r>
            </a:p>
            <a:p>
              <a:pPr algn="ctr" defTabSz="931757">
                <a:lnSpc>
                  <a:spcPct val="90000"/>
                </a:lnSpc>
                <a:defRPr/>
              </a:pPr>
              <a:endParaRPr lang="en-US" sz="1372" b="1" kern="0" spc="49" dirty="0">
                <a:solidFill>
                  <a:srgbClr val="505050"/>
                </a:solidFill>
                <a:latin typeface="Segoe UI Semibold" charset="0"/>
                <a:cs typeface="Segoe UI Semibold" charset="0"/>
              </a:endParaRPr>
            </a:p>
            <a:p>
              <a:pPr algn="ctr" defTabSz="931757">
                <a:lnSpc>
                  <a:spcPct val="90000"/>
                </a:lnSpc>
                <a:defRPr/>
              </a:pPr>
              <a:r>
                <a:rPr lang="en-US" sz="1372" b="1" kern="0" spc="49" dirty="0">
                  <a:solidFill>
                    <a:srgbClr val="505050"/>
                  </a:solidFill>
                  <a:latin typeface="Segoe UI Semibold" charset="0"/>
                  <a:cs typeface="Segoe UI Semibold" charset="0"/>
                </a:rPr>
                <a:t>Notebooks &amp; IDEs</a:t>
              </a:r>
            </a:p>
            <a:p>
              <a:pPr algn="ctr" defTabSz="931757">
                <a:lnSpc>
                  <a:spcPct val="90000"/>
                </a:lnSpc>
                <a:defRPr/>
              </a:pPr>
              <a:r>
                <a:rPr lang="en-US" sz="1372" b="1" kern="0" spc="49" dirty="0">
                  <a:solidFill>
                    <a:srgbClr val="505050"/>
                  </a:solidFill>
                  <a:latin typeface="Segoe UI Semibold" charset="0"/>
                  <a:cs typeface="Segoe UI Semibold" charset="0"/>
                </a:rPr>
                <a:t>VS Code Tools for AI </a:t>
              </a:r>
            </a:p>
          </p:txBody>
        </p:sp>
      </p:grpSp>
      <p:sp>
        <p:nvSpPr>
          <p:cNvPr id="3" name="Title 2"/>
          <p:cNvSpPr>
            <a:spLocks noGrp="1"/>
          </p:cNvSpPr>
          <p:nvPr>
            <p:ph type="title"/>
          </p:nvPr>
        </p:nvSpPr>
        <p:spPr/>
        <p:txBody>
          <a:bodyPr/>
          <a:lstStyle/>
          <a:p>
            <a:r>
              <a:rPr lang="en-US" sz="3921" dirty="0"/>
              <a:t>New Capabilities </a:t>
            </a:r>
          </a:p>
        </p:txBody>
      </p:sp>
      <p:grpSp>
        <p:nvGrpSpPr>
          <p:cNvPr id="4" name="Group 3">
            <a:extLst>
              <a:ext uri="{FF2B5EF4-FFF2-40B4-BE49-F238E27FC236}">
                <a16:creationId xmlns:a16="http://schemas.microsoft.com/office/drawing/2014/main" id="{3FDDE22D-845C-4A2A-AC6F-8C30D3D8EC1C}"/>
              </a:ext>
            </a:extLst>
          </p:cNvPr>
          <p:cNvGrpSpPr/>
          <p:nvPr/>
        </p:nvGrpSpPr>
        <p:grpSpPr>
          <a:xfrm>
            <a:off x="296059" y="3081304"/>
            <a:ext cx="2901837" cy="1607245"/>
            <a:chOff x="301995" y="3142594"/>
            <a:chExt cx="2960025" cy="1639474"/>
          </a:xfrm>
        </p:grpSpPr>
        <p:sp>
          <p:nvSpPr>
            <p:cNvPr id="136" name="Freeform 128">
              <a:extLst>
                <a:ext uri="{FF2B5EF4-FFF2-40B4-BE49-F238E27FC236}">
                  <a16:creationId xmlns:a16="http://schemas.microsoft.com/office/drawing/2014/main" id="{D57F6130-7F7B-4EA4-88C1-4979DF34CD22}"/>
                </a:ext>
              </a:extLst>
            </p:cNvPr>
            <p:cNvSpPr>
              <a:spLocks noChangeAspect="1"/>
            </p:cNvSpPr>
            <p:nvPr/>
          </p:nvSpPr>
          <p:spPr bwMode="auto">
            <a:xfrm>
              <a:off x="1671887" y="3142594"/>
              <a:ext cx="1590133" cy="87841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372">
                <a:solidFill>
                  <a:srgbClr val="505050"/>
                </a:solidFill>
                <a:latin typeface="Segoe UI"/>
              </a:endParaRPr>
            </a:p>
          </p:txBody>
        </p:sp>
        <p:sp>
          <p:nvSpPr>
            <p:cNvPr id="17" name="Rectangle 16">
              <a:extLst>
                <a:ext uri="{FF2B5EF4-FFF2-40B4-BE49-F238E27FC236}">
                  <a16:creationId xmlns:a16="http://schemas.microsoft.com/office/drawing/2014/main" id="{E96EDD15-3D76-4B37-B293-033514616E3D}"/>
                </a:ext>
              </a:extLst>
            </p:cNvPr>
            <p:cNvSpPr/>
            <p:nvPr/>
          </p:nvSpPr>
          <p:spPr>
            <a:xfrm>
              <a:off x="301995" y="4041566"/>
              <a:ext cx="2057836" cy="740502"/>
            </a:xfrm>
            <a:prstGeom prst="rect">
              <a:avLst/>
            </a:prstGeom>
          </p:spPr>
          <p:txBody>
            <a:bodyPr wrap="square" lIns="91427" tIns="45713" rIns="91427" bIns="45713">
              <a:spAutoFit/>
            </a:bodyPr>
            <a:lstStyle/>
            <a:p>
              <a:pPr algn="ctr" defTabSz="931757">
                <a:spcAft>
                  <a:spcPts val="588"/>
                </a:spcAft>
                <a:defRPr/>
              </a:pPr>
              <a:r>
                <a:rPr lang="en-US" sz="1372" b="1" kern="0" spc="49" dirty="0">
                  <a:solidFill>
                    <a:srgbClr val="505050"/>
                  </a:solidFill>
                  <a:latin typeface="Segoe UI Semibold" charset="0"/>
                  <a:cs typeface="Segoe UI Semibold" charset="0"/>
                </a:rPr>
                <a:t>Experimentation and Model Management Services </a:t>
              </a:r>
            </a:p>
          </p:txBody>
        </p:sp>
      </p:grpSp>
      <p:sp>
        <p:nvSpPr>
          <p:cNvPr id="181" name="Rectangle 180">
            <a:extLst>
              <a:ext uri="{FF2B5EF4-FFF2-40B4-BE49-F238E27FC236}">
                <a16:creationId xmlns:a16="http://schemas.microsoft.com/office/drawing/2014/main" id="{147969A8-307F-40C6-B3AC-FF6667B641D1}"/>
              </a:ext>
            </a:extLst>
          </p:cNvPr>
          <p:cNvSpPr/>
          <p:nvPr/>
        </p:nvSpPr>
        <p:spPr bwMode="auto">
          <a:xfrm>
            <a:off x="1047222" y="1633261"/>
            <a:ext cx="3564902" cy="6354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757">
              <a:lnSpc>
                <a:spcPct val="90000"/>
              </a:lnSpc>
              <a:defRPr/>
            </a:pPr>
            <a:r>
              <a:rPr lang="en-US" sz="1961" spc="200">
                <a:solidFill>
                  <a:srgbClr val="0078D7"/>
                </a:solidFill>
                <a:latin typeface="Segoe UI Semilight" charset="0"/>
                <a:cs typeface="Segoe UI Semilight" charset="0"/>
              </a:rPr>
              <a:t>AZURE MACHINE LEARNING SERVICES</a:t>
            </a:r>
          </a:p>
        </p:txBody>
      </p:sp>
      <p:grpSp>
        <p:nvGrpSpPr>
          <p:cNvPr id="6" name="Group 5">
            <a:extLst>
              <a:ext uri="{FF2B5EF4-FFF2-40B4-BE49-F238E27FC236}">
                <a16:creationId xmlns:a16="http://schemas.microsoft.com/office/drawing/2014/main" id="{E073E475-5CFE-427B-8BC5-98BB71C80015}"/>
              </a:ext>
            </a:extLst>
          </p:cNvPr>
          <p:cNvGrpSpPr/>
          <p:nvPr/>
        </p:nvGrpSpPr>
        <p:grpSpPr>
          <a:xfrm>
            <a:off x="3901752" y="1633262"/>
            <a:ext cx="6398668" cy="4132710"/>
            <a:chOff x="3979989" y="1665515"/>
            <a:chExt cx="6526975" cy="4215579"/>
          </a:xfrm>
        </p:grpSpPr>
        <p:cxnSp>
          <p:nvCxnSpPr>
            <p:cNvPr id="144" name="Straight Connector 143"/>
            <p:cNvCxnSpPr>
              <a:cxnSpLocks/>
            </p:cNvCxnSpPr>
            <p:nvPr/>
          </p:nvCxnSpPr>
          <p:spPr>
            <a:xfrm flipH="1">
              <a:off x="3979989" y="4249937"/>
              <a:ext cx="3670031"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bwMode="auto">
            <a:xfrm>
              <a:off x="8418053" y="2218402"/>
              <a:ext cx="1621763" cy="18111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1757">
                <a:spcAft>
                  <a:spcPts val="400"/>
                </a:spcAft>
                <a:defRPr/>
              </a:pPr>
              <a:r>
                <a:rPr lang="en-US" sz="1372" b="1" kern="0" spc="49">
                  <a:solidFill>
                    <a:srgbClr val="505050"/>
                  </a:solidFill>
                  <a:latin typeface="Segoe UI Semibold" charset="0"/>
                  <a:cs typeface="Segoe UI Semibold" charset="0"/>
                </a:rPr>
                <a:t>Spark</a:t>
              </a:r>
            </a:p>
            <a:p>
              <a:pPr defTabSz="931757">
                <a:spcAft>
                  <a:spcPts val="400"/>
                </a:spcAft>
                <a:defRPr/>
              </a:pPr>
              <a:r>
                <a:rPr lang="en-US" sz="1372" b="1" kern="0" spc="49">
                  <a:solidFill>
                    <a:srgbClr val="505050"/>
                  </a:solidFill>
                  <a:latin typeface="Segoe UI Semibold" charset="0"/>
                  <a:cs typeface="Segoe UI Semibold" charset="0"/>
                </a:rPr>
                <a:t>SQL Server </a:t>
              </a:r>
            </a:p>
            <a:p>
              <a:pPr defTabSz="931757">
                <a:spcAft>
                  <a:spcPts val="400"/>
                </a:spcAft>
                <a:defRPr/>
              </a:pPr>
              <a:r>
                <a:rPr lang="en-US" sz="1372" b="1" kern="0" spc="49">
                  <a:solidFill>
                    <a:srgbClr val="505050"/>
                  </a:solidFill>
                  <a:latin typeface="Segoe UI Semibold" charset="0"/>
                  <a:cs typeface="Segoe UI Semibold" charset="0"/>
                </a:rPr>
                <a:t>Virtual machines </a:t>
              </a:r>
            </a:p>
            <a:p>
              <a:pPr defTabSz="931757">
                <a:spcAft>
                  <a:spcPts val="400"/>
                </a:spcAft>
                <a:defRPr/>
              </a:pPr>
              <a:r>
                <a:rPr lang="en-US" sz="1372" b="1" kern="0" spc="49">
                  <a:solidFill>
                    <a:srgbClr val="505050"/>
                  </a:solidFill>
                  <a:latin typeface="Segoe UI Semibold" charset="0"/>
                  <a:cs typeface="Segoe UI Semibold" charset="0"/>
                </a:rPr>
                <a:t>GPUs</a:t>
              </a:r>
            </a:p>
            <a:p>
              <a:pPr defTabSz="931757">
                <a:spcAft>
                  <a:spcPts val="400"/>
                </a:spcAft>
                <a:defRPr/>
              </a:pPr>
              <a:r>
                <a:rPr lang="en-US" sz="1372" b="1" kern="0" spc="49">
                  <a:solidFill>
                    <a:srgbClr val="505050"/>
                  </a:solidFill>
                  <a:latin typeface="Segoe UI Semibold" charset="0"/>
                  <a:cs typeface="Segoe UI Semibold" charset="0"/>
                </a:rPr>
                <a:t>Container services</a:t>
              </a:r>
            </a:p>
          </p:txBody>
        </p:sp>
        <p:sp>
          <p:nvSpPr>
            <p:cNvPr id="145" name="Rectangle 144"/>
            <p:cNvSpPr/>
            <p:nvPr/>
          </p:nvSpPr>
          <p:spPr bwMode="auto">
            <a:xfrm>
              <a:off x="8418053" y="4005820"/>
              <a:ext cx="2088911" cy="7851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1757">
                <a:lnSpc>
                  <a:spcPct val="95000"/>
                </a:lnSpc>
                <a:spcAft>
                  <a:spcPts val="588"/>
                </a:spcAft>
                <a:defRPr/>
              </a:pPr>
              <a:r>
                <a:rPr lang="en-US" sz="1372" b="1" kern="0" spc="49">
                  <a:solidFill>
                    <a:srgbClr val="505050"/>
                  </a:solidFill>
                  <a:latin typeface="Segoe UI Semibold" charset="0"/>
                  <a:cs typeface="Segoe UI Semibold" charset="0"/>
                </a:rPr>
                <a:t>SQL Server</a:t>
              </a:r>
            </a:p>
            <a:p>
              <a:pPr defTabSz="931757">
                <a:lnSpc>
                  <a:spcPct val="95000"/>
                </a:lnSpc>
                <a:spcAft>
                  <a:spcPts val="588"/>
                </a:spcAft>
                <a:defRPr/>
              </a:pPr>
              <a:r>
                <a:rPr lang="en-US" sz="1372" b="1" kern="0" spc="49">
                  <a:solidFill>
                    <a:srgbClr val="505050"/>
                  </a:solidFill>
                  <a:latin typeface="Segoe UI Semibold" charset="0"/>
                  <a:cs typeface="Segoe UI Semibold" charset="0"/>
                </a:rPr>
                <a:t>Machine Learning Server</a:t>
              </a:r>
            </a:p>
          </p:txBody>
        </p:sp>
        <p:sp>
          <p:nvSpPr>
            <p:cNvPr id="147" name="Rectangle 146"/>
            <p:cNvSpPr/>
            <p:nvPr/>
          </p:nvSpPr>
          <p:spPr bwMode="auto">
            <a:xfrm>
              <a:off x="5429663" y="3945905"/>
              <a:ext cx="2296610" cy="343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1757">
                <a:lnSpc>
                  <a:spcPct val="90000"/>
                </a:lnSpc>
                <a:defRPr/>
              </a:pPr>
              <a:r>
                <a:rPr lang="en-US" sz="1765" spc="200" dirty="0">
                  <a:solidFill>
                    <a:srgbClr val="0078D7"/>
                  </a:solidFill>
                  <a:latin typeface="Segoe UI Semilight" charset="0"/>
                  <a:cs typeface="Segoe UI Semilight" charset="0"/>
                </a:rPr>
                <a:t>ON-PREMISES</a:t>
              </a:r>
            </a:p>
          </p:txBody>
        </p:sp>
        <p:sp>
          <p:nvSpPr>
            <p:cNvPr id="175" name="Rectangle 174">
              <a:extLst>
                <a:ext uri="{FF2B5EF4-FFF2-40B4-BE49-F238E27FC236}">
                  <a16:creationId xmlns:a16="http://schemas.microsoft.com/office/drawing/2014/main" id="{F41A5AF1-2CBB-4FAF-9F95-1CDD6FC0FEE3}"/>
                </a:ext>
              </a:extLst>
            </p:cNvPr>
            <p:cNvSpPr/>
            <p:nvPr/>
          </p:nvSpPr>
          <p:spPr bwMode="auto">
            <a:xfrm>
              <a:off x="5429663" y="5331556"/>
              <a:ext cx="2156791" cy="343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1757">
                <a:lnSpc>
                  <a:spcPct val="90000"/>
                </a:lnSpc>
                <a:defRPr/>
              </a:pPr>
              <a:r>
                <a:rPr lang="en-US" sz="1765" spc="200" dirty="0">
                  <a:solidFill>
                    <a:srgbClr val="0078D7"/>
                  </a:solidFill>
                  <a:latin typeface="Segoe UI Semilight" charset="0"/>
                  <a:cs typeface="Segoe UI Semilight" charset="0"/>
                </a:rPr>
                <a:t>EDGE</a:t>
              </a:r>
            </a:p>
          </p:txBody>
        </p:sp>
        <p:sp>
          <p:nvSpPr>
            <p:cNvPr id="176" name="Rectangle 175">
              <a:extLst>
                <a:ext uri="{FF2B5EF4-FFF2-40B4-BE49-F238E27FC236}">
                  <a16:creationId xmlns:a16="http://schemas.microsoft.com/office/drawing/2014/main" id="{91095BA4-80FA-4B1E-A5BA-7B398C967B71}"/>
                </a:ext>
              </a:extLst>
            </p:cNvPr>
            <p:cNvSpPr/>
            <p:nvPr/>
          </p:nvSpPr>
          <p:spPr bwMode="auto">
            <a:xfrm>
              <a:off x="8418053" y="5513950"/>
              <a:ext cx="1741065" cy="298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1757">
                <a:lnSpc>
                  <a:spcPct val="95000"/>
                </a:lnSpc>
                <a:spcAft>
                  <a:spcPts val="588"/>
                </a:spcAft>
                <a:defRPr/>
              </a:pPr>
              <a:r>
                <a:rPr lang="en-US" sz="1372" b="1" kern="0" spc="49">
                  <a:solidFill>
                    <a:srgbClr val="505050"/>
                  </a:solidFill>
                  <a:latin typeface="Segoe UI Semibold" charset="0"/>
                  <a:cs typeface="Segoe UI Semibold" charset="0"/>
                </a:rPr>
                <a:t>Azure IoT Edge</a:t>
              </a:r>
            </a:p>
          </p:txBody>
        </p:sp>
        <p:sp>
          <p:nvSpPr>
            <p:cNvPr id="132" name="Rectangle 131">
              <a:extLst>
                <a:ext uri="{FF2B5EF4-FFF2-40B4-BE49-F238E27FC236}">
                  <a16:creationId xmlns:a16="http://schemas.microsoft.com/office/drawing/2014/main" id="{D28F637D-E641-4AE3-9D3A-76AE9BC6F553}"/>
                </a:ext>
              </a:extLst>
            </p:cNvPr>
            <p:cNvSpPr/>
            <p:nvPr/>
          </p:nvSpPr>
          <p:spPr bwMode="auto">
            <a:xfrm>
              <a:off x="7571158" y="1665515"/>
              <a:ext cx="2845124" cy="6481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757">
                <a:lnSpc>
                  <a:spcPct val="90000"/>
                </a:lnSpc>
                <a:defRPr/>
              </a:pPr>
              <a:r>
                <a:rPr lang="en-US" sz="1961" spc="200">
                  <a:solidFill>
                    <a:srgbClr val="0078D7"/>
                  </a:solidFill>
                  <a:latin typeface="Segoe UI Semilight" charset="0"/>
                  <a:cs typeface="Segoe UI Semilight" charset="0"/>
                </a:rPr>
                <a:t>TRAIN &amp; DEPLOY OPTIONS</a:t>
              </a:r>
            </a:p>
          </p:txBody>
        </p:sp>
        <p:sp>
          <p:nvSpPr>
            <p:cNvPr id="134" name="Rectangle 133">
              <a:extLst>
                <a:ext uri="{FF2B5EF4-FFF2-40B4-BE49-F238E27FC236}">
                  <a16:creationId xmlns:a16="http://schemas.microsoft.com/office/drawing/2014/main" id="{D0CE03C7-CE64-4310-AE81-D1072C48B1B1}"/>
                </a:ext>
              </a:extLst>
            </p:cNvPr>
            <p:cNvSpPr/>
            <p:nvPr/>
          </p:nvSpPr>
          <p:spPr bwMode="auto">
            <a:xfrm>
              <a:off x="5429663" y="2512949"/>
              <a:ext cx="1739917" cy="343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1757">
                <a:lnSpc>
                  <a:spcPct val="90000"/>
                </a:lnSpc>
                <a:defRPr/>
              </a:pPr>
              <a:r>
                <a:rPr lang="en-US" sz="1765" spc="200">
                  <a:solidFill>
                    <a:srgbClr val="0078D7"/>
                  </a:solidFill>
                  <a:latin typeface="Segoe UI Semilight" charset="0"/>
                  <a:cs typeface="Segoe UI Semilight" charset="0"/>
                </a:rPr>
                <a:t>AZURE</a:t>
              </a:r>
            </a:p>
          </p:txBody>
        </p:sp>
        <p:sp>
          <p:nvSpPr>
            <p:cNvPr id="135" name="Right Bracket 134">
              <a:extLst>
                <a:ext uri="{FF2B5EF4-FFF2-40B4-BE49-F238E27FC236}">
                  <a16:creationId xmlns:a16="http://schemas.microsoft.com/office/drawing/2014/main" id="{A5EF019B-643D-43F2-848A-30771D2B06A6}"/>
                </a:ext>
              </a:extLst>
            </p:cNvPr>
            <p:cNvSpPr/>
            <p:nvPr/>
          </p:nvSpPr>
          <p:spPr>
            <a:xfrm flipH="1">
              <a:off x="5392166" y="2805211"/>
              <a:ext cx="2254171" cy="2830378"/>
            </a:xfrm>
            <a:prstGeom prst="rightBracket">
              <a:avLst>
                <a:gd name="adj" fmla="val 0"/>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sz="1372">
                <a:solidFill>
                  <a:srgbClr val="505050"/>
                </a:solidFill>
                <a:latin typeface="Segoe UI"/>
              </a:endParaRPr>
            </a:p>
          </p:txBody>
        </p:sp>
        <p:grpSp>
          <p:nvGrpSpPr>
            <p:cNvPr id="150" name="Group 149">
              <a:extLst>
                <a:ext uri="{FF2B5EF4-FFF2-40B4-BE49-F238E27FC236}">
                  <a16:creationId xmlns:a16="http://schemas.microsoft.com/office/drawing/2014/main" id="{75487FC3-A5C7-4DD5-8420-46B819096E26}"/>
                </a:ext>
              </a:extLst>
            </p:cNvPr>
            <p:cNvGrpSpPr/>
            <p:nvPr/>
          </p:nvGrpSpPr>
          <p:grpSpPr>
            <a:xfrm>
              <a:off x="7948435" y="4005820"/>
              <a:ext cx="247456" cy="470857"/>
              <a:chOff x="8078776" y="2897184"/>
              <a:chExt cx="196535" cy="373965"/>
            </a:xfrm>
            <a:noFill/>
          </p:grpSpPr>
          <p:sp>
            <p:nvSpPr>
              <p:cNvPr id="151" name="Rectangle 150">
                <a:extLst>
                  <a:ext uri="{FF2B5EF4-FFF2-40B4-BE49-F238E27FC236}">
                    <a16:creationId xmlns:a16="http://schemas.microsoft.com/office/drawing/2014/main" id="{737CB2FA-7026-483C-8085-8BAD9E936269}"/>
                  </a:ext>
                </a:extLst>
              </p:cNvPr>
              <p:cNvSpPr/>
              <p:nvPr/>
            </p:nvSpPr>
            <p:spPr bwMode="auto">
              <a:xfrm>
                <a:off x="8078776" y="2897184"/>
                <a:ext cx="196535" cy="373965"/>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3921" err="1">
                  <a:gradFill>
                    <a:gsLst>
                      <a:gs pos="0">
                        <a:srgbClr val="FFFFFF"/>
                      </a:gs>
                      <a:gs pos="100000">
                        <a:srgbClr val="FFFFFF"/>
                      </a:gs>
                    </a:gsLst>
                    <a:lin ang="5400000" scaled="0"/>
                  </a:gradFill>
                  <a:ea typeface="Segoe UI" pitchFamily="34" charset="0"/>
                  <a:cs typeface="Segoe UI" pitchFamily="34" charset="0"/>
                </a:endParaRPr>
              </a:p>
            </p:txBody>
          </p:sp>
          <p:cxnSp>
            <p:nvCxnSpPr>
              <p:cNvPr id="152" name="Straight Connector 151">
                <a:extLst>
                  <a:ext uri="{FF2B5EF4-FFF2-40B4-BE49-F238E27FC236}">
                    <a16:creationId xmlns:a16="http://schemas.microsoft.com/office/drawing/2014/main" id="{760B304A-A267-4C4F-AEEE-F6CD03A134DA}"/>
                  </a:ext>
                </a:extLst>
              </p:cNvPr>
              <p:cNvCxnSpPr>
                <a:cxnSpLocks/>
              </p:cNvCxnSpPr>
              <p:nvPr/>
            </p:nvCxnSpPr>
            <p:spPr>
              <a:xfrm>
                <a:off x="8130362" y="2964411"/>
                <a:ext cx="93362"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E1DC13-57E1-4E1F-AE71-41B2D94AEF4D}"/>
                  </a:ext>
                </a:extLst>
              </p:cNvPr>
              <p:cNvCxnSpPr>
                <a:cxnSpLocks/>
              </p:cNvCxnSpPr>
              <p:nvPr/>
            </p:nvCxnSpPr>
            <p:spPr>
              <a:xfrm>
                <a:off x="8122179" y="3147034"/>
                <a:ext cx="109728"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43503FB-B567-41BE-B6FF-265CC3E95B7F}"/>
                  </a:ext>
                </a:extLst>
              </p:cNvPr>
              <p:cNvCxnSpPr>
                <a:cxnSpLocks/>
              </p:cNvCxnSpPr>
              <p:nvPr/>
            </p:nvCxnSpPr>
            <p:spPr>
              <a:xfrm>
                <a:off x="8122179" y="3198956"/>
                <a:ext cx="109728"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8F8E8E5-1C36-4D3E-BEAA-DBA21E6D3D97}"/>
                </a:ext>
              </a:extLst>
            </p:cNvPr>
            <p:cNvGrpSpPr/>
            <p:nvPr/>
          </p:nvGrpSpPr>
          <p:grpSpPr>
            <a:xfrm>
              <a:off x="7846601" y="5402766"/>
              <a:ext cx="451125" cy="478328"/>
              <a:chOff x="6985001" y="2809178"/>
              <a:chExt cx="1545156" cy="1486376"/>
            </a:xfrm>
            <a:noFill/>
          </p:grpSpPr>
          <p:sp>
            <p:nvSpPr>
              <p:cNvPr id="14" name="Rectangle 13">
                <a:extLst>
                  <a:ext uri="{FF2B5EF4-FFF2-40B4-BE49-F238E27FC236}">
                    <a16:creationId xmlns:a16="http://schemas.microsoft.com/office/drawing/2014/main" id="{2FF57283-D9F5-451D-BDB7-E577EC8C8864}"/>
                  </a:ext>
                </a:extLst>
              </p:cNvPr>
              <p:cNvSpPr/>
              <p:nvPr/>
            </p:nvSpPr>
            <p:spPr bwMode="auto">
              <a:xfrm>
                <a:off x="6985001" y="2902857"/>
                <a:ext cx="450552" cy="1146098"/>
              </a:xfrm>
              <a:custGeom>
                <a:avLst/>
                <a:gdLst>
                  <a:gd name="connsiteX0" fmla="*/ 0 w 450552"/>
                  <a:gd name="connsiteY0" fmla="*/ 0 h 1146098"/>
                  <a:gd name="connsiteX1" fmla="*/ 450552 w 450552"/>
                  <a:gd name="connsiteY1" fmla="*/ 0 h 1146098"/>
                  <a:gd name="connsiteX2" fmla="*/ 450552 w 450552"/>
                  <a:gd name="connsiteY2" fmla="*/ 1146098 h 1146098"/>
                  <a:gd name="connsiteX3" fmla="*/ 0 w 450552"/>
                  <a:gd name="connsiteY3" fmla="*/ 1146098 h 1146098"/>
                  <a:gd name="connsiteX4" fmla="*/ 0 w 450552"/>
                  <a:gd name="connsiteY4" fmla="*/ 0 h 1146098"/>
                  <a:gd name="connsiteX0" fmla="*/ 0 w 450552"/>
                  <a:gd name="connsiteY0" fmla="*/ 0 h 1146098"/>
                  <a:gd name="connsiteX1" fmla="*/ 450552 w 450552"/>
                  <a:gd name="connsiteY1" fmla="*/ 0 h 1146098"/>
                  <a:gd name="connsiteX2" fmla="*/ 450552 w 450552"/>
                  <a:gd name="connsiteY2" fmla="*/ 1146098 h 1146098"/>
                  <a:gd name="connsiteX3" fmla="*/ 210456 w 450552"/>
                  <a:gd name="connsiteY3" fmla="*/ 1143000 h 1146098"/>
                  <a:gd name="connsiteX4" fmla="*/ 0 w 450552"/>
                  <a:gd name="connsiteY4" fmla="*/ 1146098 h 1146098"/>
                  <a:gd name="connsiteX5" fmla="*/ 0 w 450552"/>
                  <a:gd name="connsiteY5" fmla="*/ 0 h 1146098"/>
                  <a:gd name="connsiteX0" fmla="*/ 450552 w 541992"/>
                  <a:gd name="connsiteY0" fmla="*/ 1146098 h 1237538"/>
                  <a:gd name="connsiteX1" fmla="*/ 210456 w 541992"/>
                  <a:gd name="connsiteY1" fmla="*/ 1143000 h 1237538"/>
                  <a:gd name="connsiteX2" fmla="*/ 0 w 541992"/>
                  <a:gd name="connsiteY2" fmla="*/ 1146098 h 1237538"/>
                  <a:gd name="connsiteX3" fmla="*/ 0 w 541992"/>
                  <a:gd name="connsiteY3" fmla="*/ 0 h 1237538"/>
                  <a:gd name="connsiteX4" fmla="*/ 450552 w 541992"/>
                  <a:gd name="connsiteY4" fmla="*/ 0 h 1237538"/>
                  <a:gd name="connsiteX5" fmla="*/ 541992 w 541992"/>
                  <a:gd name="connsiteY5" fmla="*/ 1237538 h 1237538"/>
                  <a:gd name="connsiteX0" fmla="*/ 210456 w 541992"/>
                  <a:gd name="connsiteY0" fmla="*/ 1143000 h 1237538"/>
                  <a:gd name="connsiteX1" fmla="*/ 0 w 541992"/>
                  <a:gd name="connsiteY1" fmla="*/ 1146098 h 1237538"/>
                  <a:gd name="connsiteX2" fmla="*/ 0 w 541992"/>
                  <a:gd name="connsiteY2" fmla="*/ 0 h 1237538"/>
                  <a:gd name="connsiteX3" fmla="*/ 450552 w 541992"/>
                  <a:gd name="connsiteY3" fmla="*/ 0 h 1237538"/>
                  <a:gd name="connsiteX4" fmla="*/ 541992 w 541992"/>
                  <a:gd name="connsiteY4" fmla="*/ 1237538 h 1237538"/>
                  <a:gd name="connsiteX0" fmla="*/ 210456 w 450552"/>
                  <a:gd name="connsiteY0" fmla="*/ 1143000 h 1146098"/>
                  <a:gd name="connsiteX1" fmla="*/ 0 w 450552"/>
                  <a:gd name="connsiteY1" fmla="*/ 1146098 h 1146098"/>
                  <a:gd name="connsiteX2" fmla="*/ 0 w 450552"/>
                  <a:gd name="connsiteY2" fmla="*/ 0 h 1146098"/>
                  <a:gd name="connsiteX3" fmla="*/ 450552 w 450552"/>
                  <a:gd name="connsiteY3" fmla="*/ 0 h 1146098"/>
                </a:gdLst>
                <a:ahLst/>
                <a:cxnLst>
                  <a:cxn ang="0">
                    <a:pos x="connsiteX0" y="connsiteY0"/>
                  </a:cxn>
                  <a:cxn ang="0">
                    <a:pos x="connsiteX1" y="connsiteY1"/>
                  </a:cxn>
                  <a:cxn ang="0">
                    <a:pos x="connsiteX2" y="connsiteY2"/>
                  </a:cxn>
                  <a:cxn ang="0">
                    <a:pos x="connsiteX3" y="connsiteY3"/>
                  </a:cxn>
                </a:cxnLst>
                <a:rect l="l" t="t" r="r" b="b"/>
                <a:pathLst>
                  <a:path w="450552" h="1146098">
                    <a:moveTo>
                      <a:pt x="210456" y="1143000"/>
                    </a:moveTo>
                    <a:lnTo>
                      <a:pt x="0" y="1146098"/>
                    </a:lnTo>
                    <a:lnTo>
                      <a:pt x="0" y="0"/>
                    </a:lnTo>
                    <a:lnTo>
                      <a:pt x="450552" y="0"/>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3921"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a:extLst>
                  <a:ext uri="{FF2B5EF4-FFF2-40B4-BE49-F238E27FC236}">
                    <a16:creationId xmlns:a16="http://schemas.microsoft.com/office/drawing/2014/main" id="{A2E47E5C-155B-435C-8CD0-A75BFCE56B89}"/>
                  </a:ext>
                </a:extLst>
              </p:cNvPr>
              <p:cNvSpPr/>
              <p:nvPr/>
            </p:nvSpPr>
            <p:spPr bwMode="auto">
              <a:xfrm>
                <a:off x="7787492" y="2899229"/>
                <a:ext cx="742665" cy="1149726"/>
              </a:xfrm>
              <a:custGeom>
                <a:avLst/>
                <a:gdLst>
                  <a:gd name="connsiteX0" fmla="*/ 0 w 742665"/>
                  <a:gd name="connsiteY0" fmla="*/ 0 h 1146098"/>
                  <a:gd name="connsiteX1" fmla="*/ 742665 w 742665"/>
                  <a:gd name="connsiteY1" fmla="*/ 0 h 1146098"/>
                  <a:gd name="connsiteX2" fmla="*/ 742665 w 742665"/>
                  <a:gd name="connsiteY2" fmla="*/ 1146098 h 1146098"/>
                  <a:gd name="connsiteX3" fmla="*/ 0 w 742665"/>
                  <a:gd name="connsiteY3" fmla="*/ 1146098 h 1146098"/>
                  <a:gd name="connsiteX4" fmla="*/ 0 w 742665"/>
                  <a:gd name="connsiteY4" fmla="*/ 0 h 1146098"/>
                  <a:gd name="connsiteX0" fmla="*/ 0 w 742665"/>
                  <a:gd name="connsiteY0" fmla="*/ 3628 h 1149726"/>
                  <a:gd name="connsiteX1" fmla="*/ 427594 w 742665"/>
                  <a:gd name="connsiteY1" fmla="*/ 0 h 1149726"/>
                  <a:gd name="connsiteX2" fmla="*/ 742665 w 742665"/>
                  <a:gd name="connsiteY2" fmla="*/ 3628 h 1149726"/>
                  <a:gd name="connsiteX3" fmla="*/ 742665 w 742665"/>
                  <a:gd name="connsiteY3" fmla="*/ 1149726 h 1149726"/>
                  <a:gd name="connsiteX4" fmla="*/ 0 w 742665"/>
                  <a:gd name="connsiteY4" fmla="*/ 1149726 h 1149726"/>
                  <a:gd name="connsiteX5" fmla="*/ 0 w 742665"/>
                  <a:gd name="connsiteY5" fmla="*/ 3628 h 1149726"/>
                  <a:gd name="connsiteX0" fmla="*/ 0 w 742665"/>
                  <a:gd name="connsiteY0" fmla="*/ 3628 h 1149726"/>
                  <a:gd name="connsiteX1" fmla="*/ 427594 w 742665"/>
                  <a:gd name="connsiteY1" fmla="*/ 0 h 1149726"/>
                  <a:gd name="connsiteX2" fmla="*/ 742665 w 742665"/>
                  <a:gd name="connsiteY2" fmla="*/ 3628 h 1149726"/>
                  <a:gd name="connsiteX3" fmla="*/ 742665 w 742665"/>
                  <a:gd name="connsiteY3" fmla="*/ 1149726 h 1149726"/>
                  <a:gd name="connsiteX4" fmla="*/ 0 w 742665"/>
                  <a:gd name="connsiteY4" fmla="*/ 1149726 h 1149726"/>
                  <a:gd name="connsiteX5" fmla="*/ 91440 w 742665"/>
                  <a:gd name="connsiteY5" fmla="*/ 95068 h 1149726"/>
                  <a:gd name="connsiteX0" fmla="*/ 0 w 742665"/>
                  <a:gd name="connsiteY0" fmla="*/ 3628 h 1149726"/>
                  <a:gd name="connsiteX1" fmla="*/ 427594 w 742665"/>
                  <a:gd name="connsiteY1" fmla="*/ 0 h 1149726"/>
                  <a:gd name="connsiteX2" fmla="*/ 742665 w 742665"/>
                  <a:gd name="connsiteY2" fmla="*/ 3628 h 1149726"/>
                  <a:gd name="connsiteX3" fmla="*/ 742665 w 742665"/>
                  <a:gd name="connsiteY3" fmla="*/ 1149726 h 1149726"/>
                  <a:gd name="connsiteX4" fmla="*/ 0 w 742665"/>
                  <a:gd name="connsiteY4" fmla="*/ 1149726 h 1149726"/>
                  <a:gd name="connsiteX0" fmla="*/ 427594 w 742665"/>
                  <a:gd name="connsiteY0" fmla="*/ 0 h 1149726"/>
                  <a:gd name="connsiteX1" fmla="*/ 742665 w 742665"/>
                  <a:gd name="connsiteY1" fmla="*/ 3628 h 1149726"/>
                  <a:gd name="connsiteX2" fmla="*/ 742665 w 742665"/>
                  <a:gd name="connsiteY2" fmla="*/ 1149726 h 1149726"/>
                  <a:gd name="connsiteX3" fmla="*/ 0 w 742665"/>
                  <a:gd name="connsiteY3" fmla="*/ 1149726 h 1149726"/>
                </a:gdLst>
                <a:ahLst/>
                <a:cxnLst>
                  <a:cxn ang="0">
                    <a:pos x="connsiteX0" y="connsiteY0"/>
                  </a:cxn>
                  <a:cxn ang="0">
                    <a:pos x="connsiteX1" y="connsiteY1"/>
                  </a:cxn>
                  <a:cxn ang="0">
                    <a:pos x="connsiteX2" y="connsiteY2"/>
                  </a:cxn>
                  <a:cxn ang="0">
                    <a:pos x="connsiteX3" y="connsiteY3"/>
                  </a:cxn>
                </a:cxnLst>
                <a:rect l="l" t="t" r="r" b="b"/>
                <a:pathLst>
                  <a:path w="742665" h="1149726">
                    <a:moveTo>
                      <a:pt x="427594" y="0"/>
                    </a:moveTo>
                    <a:lnTo>
                      <a:pt x="742665" y="3628"/>
                    </a:lnTo>
                    <a:lnTo>
                      <a:pt x="742665" y="1149726"/>
                    </a:lnTo>
                    <a:lnTo>
                      <a:pt x="0" y="1149726"/>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3921" err="1">
                  <a:gradFill>
                    <a:gsLst>
                      <a:gs pos="0">
                        <a:srgbClr val="FFFFFF"/>
                      </a:gs>
                      <a:gs pos="100000">
                        <a:srgbClr val="FFFFFF"/>
                      </a:gs>
                    </a:gsLst>
                    <a:lin ang="5400000" scaled="0"/>
                  </a:gradFill>
                  <a:ea typeface="Segoe UI" pitchFamily="34" charset="0"/>
                  <a:cs typeface="Segoe UI" pitchFamily="34" charset="0"/>
                </a:endParaRPr>
              </a:p>
            </p:txBody>
          </p:sp>
          <p:sp>
            <p:nvSpPr>
              <p:cNvPr id="160" name="Freeform: Shape 159">
                <a:extLst>
                  <a:ext uri="{FF2B5EF4-FFF2-40B4-BE49-F238E27FC236}">
                    <a16:creationId xmlns:a16="http://schemas.microsoft.com/office/drawing/2014/main" id="{59474200-6A6E-4B87-99CE-B82098A79F07}"/>
                  </a:ext>
                </a:extLst>
              </p:cNvPr>
              <p:cNvSpPr/>
              <p:nvPr/>
            </p:nvSpPr>
            <p:spPr bwMode="auto">
              <a:xfrm flipH="1">
                <a:off x="7200583" y="2809178"/>
                <a:ext cx="1126006" cy="1486376"/>
              </a:xfrm>
              <a:custGeom>
                <a:avLst/>
                <a:gdLst>
                  <a:gd name="connsiteX0" fmla="*/ 109362 w 183891"/>
                  <a:gd name="connsiteY0" fmla="*/ 0 h 242744"/>
                  <a:gd name="connsiteX1" fmla="*/ 33578 w 183891"/>
                  <a:gd name="connsiteY1" fmla="*/ 0 h 242744"/>
                  <a:gd name="connsiteX2" fmla="*/ 82156 w 183891"/>
                  <a:gd name="connsiteY2" fmla="*/ 95787 h 242744"/>
                  <a:gd name="connsiteX3" fmla="*/ 0 w 183891"/>
                  <a:gd name="connsiteY3" fmla="*/ 95787 h 242744"/>
                  <a:gd name="connsiteX4" fmla="*/ 147085 w 183891"/>
                  <a:gd name="connsiteY4" fmla="*/ 242744 h 242744"/>
                  <a:gd name="connsiteX5" fmla="*/ 179893 w 183891"/>
                  <a:gd name="connsiteY5" fmla="*/ 242744 h 242744"/>
                  <a:gd name="connsiteX6" fmla="*/ 131315 w 183891"/>
                  <a:gd name="connsiteY6" fmla="*/ 146957 h 242744"/>
                  <a:gd name="connsiteX7" fmla="*/ 183891 w 183891"/>
                  <a:gd name="connsiteY7" fmla="*/ 146957 h 242744"/>
                  <a:gd name="connsiteX0" fmla="*/ 109362 w 183891"/>
                  <a:gd name="connsiteY0" fmla="*/ 0 h 242744"/>
                  <a:gd name="connsiteX1" fmla="*/ 33578 w 183891"/>
                  <a:gd name="connsiteY1" fmla="*/ 0 h 242744"/>
                  <a:gd name="connsiteX2" fmla="*/ 82156 w 183891"/>
                  <a:gd name="connsiteY2" fmla="*/ 95787 h 242744"/>
                  <a:gd name="connsiteX3" fmla="*/ 0 w 183891"/>
                  <a:gd name="connsiteY3" fmla="*/ 95787 h 242744"/>
                  <a:gd name="connsiteX4" fmla="*/ 179893 w 183891"/>
                  <a:gd name="connsiteY4" fmla="*/ 242744 h 242744"/>
                  <a:gd name="connsiteX5" fmla="*/ 131315 w 183891"/>
                  <a:gd name="connsiteY5" fmla="*/ 146957 h 242744"/>
                  <a:gd name="connsiteX6" fmla="*/ 183891 w 183891"/>
                  <a:gd name="connsiteY6" fmla="*/ 146957 h 242744"/>
                  <a:gd name="connsiteX7" fmla="*/ 109362 w 183891"/>
                  <a:gd name="connsiteY7" fmla="*/ 0 h 24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91" h="242744">
                    <a:moveTo>
                      <a:pt x="109362" y="0"/>
                    </a:moveTo>
                    <a:lnTo>
                      <a:pt x="33578" y="0"/>
                    </a:lnTo>
                    <a:lnTo>
                      <a:pt x="82156" y="95787"/>
                    </a:lnTo>
                    <a:lnTo>
                      <a:pt x="0" y="95787"/>
                    </a:lnTo>
                    <a:lnTo>
                      <a:pt x="179893" y="242744"/>
                    </a:lnTo>
                    <a:lnTo>
                      <a:pt x="131315" y="146957"/>
                    </a:lnTo>
                    <a:lnTo>
                      <a:pt x="183891" y="146957"/>
                    </a:lnTo>
                    <a:lnTo>
                      <a:pt x="109362" y="0"/>
                    </a:lnTo>
                    <a:close/>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3921" err="1">
                  <a:gradFill>
                    <a:gsLst>
                      <a:gs pos="0">
                        <a:srgbClr val="FFFFFF"/>
                      </a:gs>
                      <a:gs pos="100000">
                        <a:srgbClr val="FFFFFF"/>
                      </a:gs>
                    </a:gsLst>
                    <a:lin ang="5400000" scaled="0"/>
                  </a:gradFill>
                  <a:ea typeface="Segoe UI" pitchFamily="34" charset="0"/>
                  <a:cs typeface="Segoe UI" pitchFamily="34" charset="0"/>
                </a:endParaRPr>
              </a:p>
            </p:txBody>
          </p:sp>
        </p:grpSp>
        <p:sp>
          <p:nvSpPr>
            <p:cNvPr id="162" name="Freeform 146">
              <a:extLst>
                <a:ext uri="{FF2B5EF4-FFF2-40B4-BE49-F238E27FC236}">
                  <a16:creationId xmlns:a16="http://schemas.microsoft.com/office/drawing/2014/main" id="{DC75A248-CE43-4722-8939-EA0572FC4DAB}"/>
                </a:ext>
              </a:extLst>
            </p:cNvPr>
            <p:cNvSpPr>
              <a:spLocks noChangeAspect="1"/>
            </p:cNvSpPr>
            <p:nvPr/>
          </p:nvSpPr>
          <p:spPr bwMode="auto">
            <a:xfrm>
              <a:off x="7809036" y="2575544"/>
              <a:ext cx="526252" cy="33327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IN" sz="1372">
                <a:solidFill>
                  <a:srgbClr val="505050"/>
                </a:solidFill>
                <a:latin typeface="Segoe UI"/>
              </a:endParaRPr>
            </a:p>
          </p:txBody>
        </p:sp>
      </p:grpSp>
    </p:spTree>
    <p:extLst>
      <p:ext uri="{BB962C8B-B14F-4D97-AF65-F5344CB8AC3E}">
        <p14:creationId xmlns:p14="http://schemas.microsoft.com/office/powerpoint/2010/main" val="318876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Rectangle 464">
            <a:extLst>
              <a:ext uri="{FF2B5EF4-FFF2-40B4-BE49-F238E27FC236}">
                <a16:creationId xmlns:a16="http://schemas.microsoft.com/office/drawing/2014/main" id="{CF301849-931C-40D0-82E9-83D1D1465A10}"/>
              </a:ext>
            </a:extLst>
          </p:cNvPr>
          <p:cNvSpPr/>
          <p:nvPr/>
        </p:nvSpPr>
        <p:spPr bwMode="auto">
          <a:xfrm>
            <a:off x="1921686" y="1428644"/>
            <a:ext cx="2342748" cy="5086455"/>
          </a:xfrm>
          <a:prstGeom prst="rect">
            <a:avLst/>
          </a:prstGeom>
          <a:solidFill>
            <a:srgbClr val="F8F8F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2" name="Title 1">
            <a:extLst>
              <a:ext uri="{FF2B5EF4-FFF2-40B4-BE49-F238E27FC236}">
                <a16:creationId xmlns:a16="http://schemas.microsoft.com/office/drawing/2014/main" id="{4731A548-05D0-4BF9-B935-7AB4BB3A2DA1}"/>
              </a:ext>
            </a:extLst>
          </p:cNvPr>
          <p:cNvSpPr>
            <a:spLocks noGrp="1"/>
          </p:cNvSpPr>
          <p:nvPr>
            <p:ph type="title"/>
          </p:nvPr>
        </p:nvSpPr>
        <p:spPr/>
        <p:txBody>
          <a:bodyPr/>
          <a:lstStyle/>
          <a:p>
            <a:r>
              <a:rPr lang="en-US" spc="-150" dirty="0">
                <a:solidFill>
                  <a:schemeClr val="tx2"/>
                </a:solidFill>
              </a:rPr>
              <a:t>Microsoft has a recommended reference architecture</a:t>
            </a:r>
          </a:p>
        </p:txBody>
      </p:sp>
      <p:sp>
        <p:nvSpPr>
          <p:cNvPr id="503" name="Shape 101">
            <a:extLst>
              <a:ext uri="{FF2B5EF4-FFF2-40B4-BE49-F238E27FC236}">
                <a16:creationId xmlns:a16="http://schemas.microsoft.com/office/drawing/2014/main" id="{9F4CFB08-5714-4D56-9C56-D5F37485E348}"/>
              </a:ext>
            </a:extLst>
          </p:cNvPr>
          <p:cNvSpPr txBox="1"/>
          <p:nvPr/>
        </p:nvSpPr>
        <p:spPr>
          <a:xfrm>
            <a:off x="84544" y="6248753"/>
            <a:ext cx="1574488" cy="387870"/>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sym typeface="Calibri"/>
              </a:rPr>
              <a:t>Batch data</a:t>
            </a:r>
          </a:p>
        </p:txBody>
      </p:sp>
      <p:sp>
        <p:nvSpPr>
          <p:cNvPr id="504" name="Shape 101">
            <a:extLst>
              <a:ext uri="{FF2B5EF4-FFF2-40B4-BE49-F238E27FC236}">
                <a16:creationId xmlns:a16="http://schemas.microsoft.com/office/drawing/2014/main" id="{03961F54-2C95-4729-A019-82FF1A8C2C47}"/>
              </a:ext>
            </a:extLst>
          </p:cNvPr>
          <p:cNvSpPr txBox="1"/>
          <p:nvPr/>
        </p:nvSpPr>
        <p:spPr>
          <a:xfrm>
            <a:off x="84544" y="3288550"/>
            <a:ext cx="1574488" cy="387870"/>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sym typeface="Calibri"/>
              </a:rPr>
              <a:t>Streaming data</a:t>
            </a:r>
          </a:p>
        </p:txBody>
      </p:sp>
      <p:sp>
        <p:nvSpPr>
          <p:cNvPr id="468" name="Rectangle 467">
            <a:extLst>
              <a:ext uri="{FF2B5EF4-FFF2-40B4-BE49-F238E27FC236}">
                <a16:creationId xmlns:a16="http://schemas.microsoft.com/office/drawing/2014/main" id="{504CEAA7-1EE3-400D-9304-40FEE6C14BF6}"/>
              </a:ext>
            </a:extLst>
          </p:cNvPr>
          <p:cNvSpPr/>
          <p:nvPr/>
        </p:nvSpPr>
        <p:spPr bwMode="auto">
          <a:xfrm>
            <a:off x="9429123" y="1428644"/>
            <a:ext cx="2342748" cy="5086455"/>
          </a:xfrm>
          <a:prstGeom prst="rect">
            <a:avLst/>
          </a:prstGeom>
          <a:solidFill>
            <a:srgbClr val="F8F8F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and serve</a:t>
            </a:r>
          </a:p>
        </p:txBody>
      </p:sp>
      <p:grpSp>
        <p:nvGrpSpPr>
          <p:cNvPr id="266" name="Group 265">
            <a:extLst>
              <a:ext uri="{FF2B5EF4-FFF2-40B4-BE49-F238E27FC236}">
                <a16:creationId xmlns:a16="http://schemas.microsoft.com/office/drawing/2014/main" id="{CD60E10E-A538-42DE-88D5-BD9AC0C2B088}"/>
              </a:ext>
            </a:extLst>
          </p:cNvPr>
          <p:cNvGrpSpPr/>
          <p:nvPr/>
        </p:nvGrpSpPr>
        <p:grpSpPr>
          <a:xfrm>
            <a:off x="10891404" y="2284574"/>
            <a:ext cx="683513" cy="689784"/>
            <a:chOff x="6981702" y="1590036"/>
            <a:chExt cx="410336" cy="414100"/>
          </a:xfrm>
          <a:solidFill>
            <a:schemeClr val="tx1"/>
          </a:solidFill>
        </p:grpSpPr>
        <p:grpSp>
          <p:nvGrpSpPr>
            <p:cNvPr id="267" name="Group 266">
              <a:extLst>
                <a:ext uri="{FF2B5EF4-FFF2-40B4-BE49-F238E27FC236}">
                  <a16:creationId xmlns:a16="http://schemas.microsoft.com/office/drawing/2014/main" id="{D777B257-980B-40F8-98C5-60C0F3973C59}"/>
                </a:ext>
              </a:extLst>
            </p:cNvPr>
            <p:cNvGrpSpPr/>
            <p:nvPr/>
          </p:nvGrpSpPr>
          <p:grpSpPr>
            <a:xfrm>
              <a:off x="7260237" y="1738027"/>
              <a:ext cx="129064" cy="91211"/>
              <a:chOff x="7199698" y="1738027"/>
              <a:chExt cx="129064" cy="91211"/>
            </a:xfrm>
            <a:grpFill/>
          </p:grpSpPr>
          <p:sp>
            <p:nvSpPr>
              <p:cNvPr id="279" name="Freeform: Shape 278">
                <a:extLst>
                  <a:ext uri="{FF2B5EF4-FFF2-40B4-BE49-F238E27FC236}">
                    <a16:creationId xmlns:a16="http://schemas.microsoft.com/office/drawing/2014/main" id="{045DF84E-FD5A-4D24-8726-C1DDA334EACB}"/>
                  </a:ext>
                </a:extLst>
              </p:cNvPr>
              <p:cNvSpPr/>
              <p:nvPr/>
            </p:nvSpPr>
            <p:spPr>
              <a:xfrm>
                <a:off x="7199698" y="1738027"/>
                <a:ext cx="50166" cy="91211"/>
              </a:xfrm>
              <a:custGeom>
                <a:avLst/>
                <a:gdLst>
                  <a:gd name="connsiteX0" fmla="*/ 204311 w 209550"/>
                  <a:gd name="connsiteY0" fmla="*/ 28099 h 381000"/>
                  <a:gd name="connsiteX1" fmla="*/ 184309 w 209550"/>
                  <a:gd name="connsiteY1" fmla="*/ 7144 h 381000"/>
                  <a:gd name="connsiteX2" fmla="*/ 17621 w 209550"/>
                  <a:gd name="connsiteY2" fmla="*/ 168116 h 381000"/>
                  <a:gd name="connsiteX3" fmla="*/ 7144 w 209550"/>
                  <a:gd name="connsiteY3" fmla="*/ 193834 h 381000"/>
                  <a:gd name="connsiteX4" fmla="*/ 17621 w 209550"/>
                  <a:gd name="connsiteY4" fmla="*/ 219551 h 381000"/>
                  <a:gd name="connsiteX5" fmla="*/ 184309 w 209550"/>
                  <a:gd name="connsiteY5" fmla="*/ 379571 h 381000"/>
                  <a:gd name="connsiteX6" fmla="*/ 204311 w 209550"/>
                  <a:gd name="connsiteY6" fmla="*/ 358616 h 381000"/>
                  <a:gd name="connsiteX7" fmla="*/ 37624 w 209550"/>
                  <a:gd name="connsiteY7" fmla="*/ 197644 h 381000"/>
                  <a:gd name="connsiteX8" fmla="*/ 35719 w 209550"/>
                  <a:gd name="connsiteY8" fmla="*/ 192881 h 381000"/>
                  <a:gd name="connsiteX9" fmla="*/ 37624 w 209550"/>
                  <a:gd name="connsiteY9" fmla="*/ 188119 h 381000"/>
                  <a:gd name="connsiteX10" fmla="*/ 204311 w 209550"/>
                  <a:gd name="connsiteY10" fmla="*/ 2809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381000">
                    <a:moveTo>
                      <a:pt x="204311" y="28099"/>
                    </a:moveTo>
                    <a:lnTo>
                      <a:pt x="184309" y="7144"/>
                    </a:lnTo>
                    <a:lnTo>
                      <a:pt x="17621" y="168116"/>
                    </a:lnTo>
                    <a:cubicBezTo>
                      <a:pt x="10954" y="174784"/>
                      <a:pt x="7144" y="184309"/>
                      <a:pt x="7144" y="193834"/>
                    </a:cubicBezTo>
                    <a:cubicBezTo>
                      <a:pt x="7144" y="203359"/>
                      <a:pt x="10954" y="212884"/>
                      <a:pt x="17621" y="219551"/>
                    </a:cubicBezTo>
                    <a:lnTo>
                      <a:pt x="184309" y="379571"/>
                    </a:lnTo>
                    <a:lnTo>
                      <a:pt x="204311" y="358616"/>
                    </a:lnTo>
                    <a:lnTo>
                      <a:pt x="37624" y="197644"/>
                    </a:lnTo>
                    <a:cubicBezTo>
                      <a:pt x="35719" y="195739"/>
                      <a:pt x="35719" y="193834"/>
                      <a:pt x="35719" y="192881"/>
                    </a:cubicBezTo>
                    <a:cubicBezTo>
                      <a:pt x="35719" y="191929"/>
                      <a:pt x="35719" y="190024"/>
                      <a:pt x="37624" y="188119"/>
                    </a:cubicBezTo>
                    <a:lnTo>
                      <a:pt x="204311" y="2809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80" name="Freeform: Shape 279">
                <a:extLst>
                  <a:ext uri="{FF2B5EF4-FFF2-40B4-BE49-F238E27FC236}">
                    <a16:creationId xmlns:a16="http://schemas.microsoft.com/office/drawing/2014/main" id="{71372E08-030B-42A2-8B52-23F775983B79}"/>
                  </a:ext>
                </a:extLst>
              </p:cNvPr>
              <p:cNvSpPr/>
              <p:nvPr/>
            </p:nvSpPr>
            <p:spPr>
              <a:xfrm>
                <a:off x="7278596" y="1738027"/>
                <a:ext cx="50166" cy="91211"/>
              </a:xfrm>
              <a:custGeom>
                <a:avLst/>
                <a:gdLst>
                  <a:gd name="connsiteX0" fmla="*/ 175736 w 209550"/>
                  <a:gd name="connsiteY0" fmla="*/ 192881 h 381000"/>
                  <a:gd name="connsiteX1" fmla="*/ 173831 w 209550"/>
                  <a:gd name="connsiteY1" fmla="*/ 197644 h 381000"/>
                  <a:gd name="connsiteX2" fmla="*/ 7144 w 209550"/>
                  <a:gd name="connsiteY2" fmla="*/ 357664 h 381000"/>
                  <a:gd name="connsiteX3" fmla="*/ 27146 w 209550"/>
                  <a:gd name="connsiteY3" fmla="*/ 378619 h 381000"/>
                  <a:gd name="connsiteX4" fmla="*/ 193834 w 209550"/>
                  <a:gd name="connsiteY4" fmla="*/ 218599 h 381000"/>
                  <a:gd name="connsiteX5" fmla="*/ 204311 w 209550"/>
                  <a:gd name="connsiteY5" fmla="*/ 192881 h 381000"/>
                  <a:gd name="connsiteX6" fmla="*/ 193834 w 209550"/>
                  <a:gd name="connsiteY6" fmla="*/ 167164 h 381000"/>
                  <a:gd name="connsiteX7" fmla="*/ 27146 w 209550"/>
                  <a:gd name="connsiteY7" fmla="*/ 7144 h 381000"/>
                  <a:gd name="connsiteX8" fmla="*/ 7144 w 209550"/>
                  <a:gd name="connsiteY8" fmla="*/ 28099 h 381000"/>
                  <a:gd name="connsiteX9" fmla="*/ 173831 w 209550"/>
                  <a:gd name="connsiteY9" fmla="*/ 188119 h 381000"/>
                  <a:gd name="connsiteX10" fmla="*/ 175736 w 209550"/>
                  <a:gd name="connsiteY10" fmla="*/ 19288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381000">
                    <a:moveTo>
                      <a:pt x="175736" y="192881"/>
                    </a:moveTo>
                    <a:cubicBezTo>
                      <a:pt x="175736" y="193834"/>
                      <a:pt x="175736" y="195739"/>
                      <a:pt x="173831" y="197644"/>
                    </a:cubicBezTo>
                    <a:lnTo>
                      <a:pt x="7144" y="357664"/>
                    </a:lnTo>
                    <a:lnTo>
                      <a:pt x="27146" y="378619"/>
                    </a:lnTo>
                    <a:lnTo>
                      <a:pt x="193834" y="218599"/>
                    </a:lnTo>
                    <a:cubicBezTo>
                      <a:pt x="200501" y="211931"/>
                      <a:pt x="204311" y="202406"/>
                      <a:pt x="204311" y="192881"/>
                    </a:cubicBezTo>
                    <a:cubicBezTo>
                      <a:pt x="204311" y="183356"/>
                      <a:pt x="200501" y="173831"/>
                      <a:pt x="193834" y="167164"/>
                    </a:cubicBezTo>
                    <a:lnTo>
                      <a:pt x="27146" y="7144"/>
                    </a:lnTo>
                    <a:lnTo>
                      <a:pt x="7144" y="28099"/>
                    </a:lnTo>
                    <a:lnTo>
                      <a:pt x="173831" y="188119"/>
                    </a:lnTo>
                    <a:cubicBezTo>
                      <a:pt x="174784" y="190024"/>
                      <a:pt x="175736" y="191929"/>
                      <a:pt x="175736" y="192881"/>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81" name="Freeform: Shape 280">
                <a:extLst>
                  <a:ext uri="{FF2B5EF4-FFF2-40B4-BE49-F238E27FC236}">
                    <a16:creationId xmlns:a16="http://schemas.microsoft.com/office/drawing/2014/main" id="{FBCBD433-6206-4031-82AC-F86D15DEA7C5}"/>
                  </a:ext>
                </a:extLst>
              </p:cNvPr>
              <p:cNvSpPr/>
              <p:nvPr/>
            </p:nvSpPr>
            <p:spPr>
              <a:xfrm>
                <a:off x="7235954" y="1773827"/>
                <a:ext cx="25083" cy="25083"/>
              </a:xfrm>
              <a:custGeom>
                <a:avLst/>
                <a:gdLst>
                  <a:gd name="connsiteX0" fmla="*/ 7144 w 104775"/>
                  <a:gd name="connsiteY0" fmla="*/ 54769 h 104775"/>
                  <a:gd name="connsiteX1" fmla="*/ 53816 w 104775"/>
                  <a:gd name="connsiteY1" fmla="*/ 102394 h 104775"/>
                  <a:gd name="connsiteX2" fmla="*/ 100489 w 104775"/>
                  <a:gd name="connsiteY2" fmla="*/ 54769 h 104775"/>
                  <a:gd name="connsiteX3" fmla="*/ 53816 w 104775"/>
                  <a:gd name="connsiteY3" fmla="*/ 7144 h 104775"/>
                  <a:gd name="connsiteX4" fmla="*/ 7144 w 104775"/>
                  <a:gd name="connsiteY4" fmla="*/ 54769 h 104775"/>
                  <a:gd name="connsiteX5" fmla="*/ 71914 w 104775"/>
                  <a:gd name="connsiteY5" fmla="*/ 54769 h 104775"/>
                  <a:gd name="connsiteX6" fmla="*/ 53816 w 104775"/>
                  <a:gd name="connsiteY6" fmla="*/ 73819 h 104775"/>
                  <a:gd name="connsiteX7" fmla="*/ 35719 w 104775"/>
                  <a:gd name="connsiteY7" fmla="*/ 54769 h 104775"/>
                  <a:gd name="connsiteX8" fmla="*/ 53816 w 104775"/>
                  <a:gd name="connsiteY8" fmla="*/ 35719 h 104775"/>
                  <a:gd name="connsiteX9" fmla="*/ 71914 w 104775"/>
                  <a:gd name="connsiteY9" fmla="*/ 547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7144" y="54769"/>
                    </a:moveTo>
                    <a:cubicBezTo>
                      <a:pt x="7144" y="80486"/>
                      <a:pt x="28099" y="102394"/>
                      <a:pt x="53816" y="102394"/>
                    </a:cubicBezTo>
                    <a:cubicBezTo>
                      <a:pt x="79534" y="102394"/>
                      <a:pt x="100489" y="81439"/>
                      <a:pt x="100489" y="54769"/>
                    </a:cubicBezTo>
                    <a:cubicBezTo>
                      <a:pt x="100489" y="28099"/>
                      <a:pt x="79534" y="7144"/>
                      <a:pt x="53816" y="7144"/>
                    </a:cubicBezTo>
                    <a:cubicBezTo>
                      <a:pt x="28099" y="7144"/>
                      <a:pt x="7144" y="29051"/>
                      <a:pt x="7144" y="54769"/>
                    </a:cubicBezTo>
                    <a:close/>
                    <a:moveTo>
                      <a:pt x="71914" y="54769"/>
                    </a:moveTo>
                    <a:cubicBezTo>
                      <a:pt x="71914" y="65246"/>
                      <a:pt x="63341" y="73819"/>
                      <a:pt x="53816" y="73819"/>
                    </a:cubicBezTo>
                    <a:cubicBezTo>
                      <a:pt x="44291" y="73819"/>
                      <a:pt x="35719" y="65246"/>
                      <a:pt x="35719" y="54769"/>
                    </a:cubicBezTo>
                    <a:cubicBezTo>
                      <a:pt x="35719" y="44291"/>
                      <a:pt x="44291" y="35719"/>
                      <a:pt x="53816" y="35719"/>
                    </a:cubicBezTo>
                    <a:cubicBezTo>
                      <a:pt x="63341" y="35719"/>
                      <a:pt x="71914" y="44291"/>
                      <a:pt x="71914" y="54769"/>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82" name="Freeform: Shape 281">
                <a:extLst>
                  <a:ext uri="{FF2B5EF4-FFF2-40B4-BE49-F238E27FC236}">
                    <a16:creationId xmlns:a16="http://schemas.microsoft.com/office/drawing/2014/main" id="{0FB18B7D-15ED-4D58-9383-AA1E14920D09}"/>
                  </a:ext>
                </a:extLst>
              </p:cNvPr>
              <p:cNvSpPr/>
              <p:nvPr/>
            </p:nvSpPr>
            <p:spPr>
              <a:xfrm>
                <a:off x="7266966" y="1773599"/>
                <a:ext cx="25083" cy="25083"/>
              </a:xfrm>
              <a:custGeom>
                <a:avLst/>
                <a:gdLst>
                  <a:gd name="connsiteX0" fmla="*/ 53816 w 104775"/>
                  <a:gd name="connsiteY0" fmla="*/ 102394 h 104775"/>
                  <a:gd name="connsiteX1" fmla="*/ 100489 w 104775"/>
                  <a:gd name="connsiteY1" fmla="*/ 54769 h 104775"/>
                  <a:gd name="connsiteX2" fmla="*/ 53816 w 104775"/>
                  <a:gd name="connsiteY2" fmla="*/ 7144 h 104775"/>
                  <a:gd name="connsiteX3" fmla="*/ 7144 w 104775"/>
                  <a:gd name="connsiteY3" fmla="*/ 54769 h 104775"/>
                  <a:gd name="connsiteX4" fmla="*/ 53816 w 104775"/>
                  <a:gd name="connsiteY4" fmla="*/ 102394 h 104775"/>
                  <a:gd name="connsiteX5" fmla="*/ 53816 w 104775"/>
                  <a:gd name="connsiteY5" fmla="*/ 36671 h 104775"/>
                  <a:gd name="connsiteX6" fmla="*/ 71914 w 104775"/>
                  <a:gd name="connsiteY6" fmla="*/ 55721 h 104775"/>
                  <a:gd name="connsiteX7" fmla="*/ 53816 w 104775"/>
                  <a:gd name="connsiteY7" fmla="*/ 74771 h 104775"/>
                  <a:gd name="connsiteX8" fmla="*/ 35719 w 104775"/>
                  <a:gd name="connsiteY8" fmla="*/ 55721 h 104775"/>
                  <a:gd name="connsiteX9" fmla="*/ 53816 w 104775"/>
                  <a:gd name="connsiteY9" fmla="*/ 366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816" y="102394"/>
                    </a:moveTo>
                    <a:cubicBezTo>
                      <a:pt x="79534" y="102394"/>
                      <a:pt x="100489" y="81439"/>
                      <a:pt x="100489" y="54769"/>
                    </a:cubicBezTo>
                    <a:cubicBezTo>
                      <a:pt x="100489" y="28099"/>
                      <a:pt x="79534" y="7144"/>
                      <a:pt x="53816" y="7144"/>
                    </a:cubicBezTo>
                    <a:cubicBezTo>
                      <a:pt x="28099" y="7144"/>
                      <a:pt x="7144" y="28099"/>
                      <a:pt x="7144" y="54769"/>
                    </a:cubicBezTo>
                    <a:cubicBezTo>
                      <a:pt x="7144" y="81439"/>
                      <a:pt x="28099" y="102394"/>
                      <a:pt x="53816" y="102394"/>
                    </a:cubicBezTo>
                    <a:close/>
                    <a:moveTo>
                      <a:pt x="53816" y="36671"/>
                    </a:moveTo>
                    <a:cubicBezTo>
                      <a:pt x="64294" y="36671"/>
                      <a:pt x="71914" y="45244"/>
                      <a:pt x="71914" y="55721"/>
                    </a:cubicBezTo>
                    <a:cubicBezTo>
                      <a:pt x="71914" y="66199"/>
                      <a:pt x="63341" y="74771"/>
                      <a:pt x="53816" y="74771"/>
                    </a:cubicBezTo>
                    <a:cubicBezTo>
                      <a:pt x="44291" y="74771"/>
                      <a:pt x="35719" y="66199"/>
                      <a:pt x="35719" y="55721"/>
                    </a:cubicBezTo>
                    <a:cubicBezTo>
                      <a:pt x="35719" y="45244"/>
                      <a:pt x="44291" y="36671"/>
                      <a:pt x="53816" y="36671"/>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268" name="Group 267">
              <a:extLst>
                <a:ext uri="{FF2B5EF4-FFF2-40B4-BE49-F238E27FC236}">
                  <a16:creationId xmlns:a16="http://schemas.microsoft.com/office/drawing/2014/main" id="{CF60FDBD-C73A-429A-BB89-C9C521AFD3B9}"/>
                </a:ext>
              </a:extLst>
            </p:cNvPr>
            <p:cNvGrpSpPr/>
            <p:nvPr/>
          </p:nvGrpSpPr>
          <p:grpSpPr>
            <a:xfrm>
              <a:off x="7275970" y="1611015"/>
              <a:ext cx="91212" cy="82090"/>
              <a:chOff x="7163213" y="1611015"/>
              <a:chExt cx="91212" cy="82090"/>
            </a:xfrm>
            <a:grpFill/>
          </p:grpSpPr>
          <p:sp>
            <p:nvSpPr>
              <p:cNvPr id="277" name="Freeform: Shape 276">
                <a:extLst>
                  <a:ext uri="{FF2B5EF4-FFF2-40B4-BE49-F238E27FC236}">
                    <a16:creationId xmlns:a16="http://schemas.microsoft.com/office/drawing/2014/main" id="{16BF2292-9E33-49FC-BAA0-39672AB51FF4}"/>
                  </a:ext>
                </a:extLst>
              </p:cNvPr>
              <p:cNvSpPr/>
              <p:nvPr/>
            </p:nvSpPr>
            <p:spPr>
              <a:xfrm>
                <a:off x="7163213" y="1611015"/>
                <a:ext cx="91212" cy="82090"/>
              </a:xfrm>
              <a:custGeom>
                <a:avLst/>
                <a:gdLst>
                  <a:gd name="connsiteX0" fmla="*/ 382429 w 381000"/>
                  <a:gd name="connsiteY0" fmla="*/ 7144 h 342900"/>
                  <a:gd name="connsiteX1" fmla="*/ 7144 w 381000"/>
                  <a:gd name="connsiteY1" fmla="*/ 7144 h 342900"/>
                  <a:gd name="connsiteX2" fmla="*/ 7144 w 381000"/>
                  <a:gd name="connsiteY2" fmla="*/ 343376 h 342900"/>
                  <a:gd name="connsiteX3" fmla="*/ 382429 w 381000"/>
                  <a:gd name="connsiteY3" fmla="*/ 343376 h 342900"/>
                  <a:gd name="connsiteX4" fmla="*/ 382429 w 381000"/>
                  <a:gd name="connsiteY4" fmla="*/ 7144 h 342900"/>
                  <a:gd name="connsiteX5" fmla="*/ 35719 w 381000"/>
                  <a:gd name="connsiteY5" fmla="*/ 314801 h 342900"/>
                  <a:gd name="connsiteX6" fmla="*/ 35719 w 381000"/>
                  <a:gd name="connsiteY6" fmla="*/ 276701 h 342900"/>
                  <a:gd name="connsiteX7" fmla="*/ 136684 w 381000"/>
                  <a:gd name="connsiteY7" fmla="*/ 173831 h 342900"/>
                  <a:gd name="connsiteX8" fmla="*/ 223361 w 381000"/>
                  <a:gd name="connsiteY8" fmla="*/ 261461 h 342900"/>
                  <a:gd name="connsiteX9" fmla="*/ 252889 w 381000"/>
                  <a:gd name="connsiteY9" fmla="*/ 231934 h 342900"/>
                  <a:gd name="connsiteX10" fmla="*/ 333851 w 381000"/>
                  <a:gd name="connsiteY10" fmla="*/ 314801 h 342900"/>
                  <a:gd name="connsiteX11" fmla="*/ 35719 w 381000"/>
                  <a:gd name="connsiteY11" fmla="*/ 314801 h 342900"/>
                  <a:gd name="connsiteX12" fmla="*/ 353854 w 381000"/>
                  <a:gd name="connsiteY12" fmla="*/ 293846 h 342900"/>
                  <a:gd name="connsiteX13" fmla="*/ 252889 w 381000"/>
                  <a:gd name="connsiteY13" fmla="*/ 191929 h 342900"/>
                  <a:gd name="connsiteX14" fmla="*/ 223361 w 381000"/>
                  <a:gd name="connsiteY14" fmla="*/ 221456 h 342900"/>
                  <a:gd name="connsiteX15" fmla="*/ 136684 w 381000"/>
                  <a:gd name="connsiteY15" fmla="*/ 133826 h 342900"/>
                  <a:gd name="connsiteX16" fmla="*/ 35719 w 381000"/>
                  <a:gd name="connsiteY16" fmla="*/ 235744 h 342900"/>
                  <a:gd name="connsiteX17" fmla="*/ 35719 w 381000"/>
                  <a:gd name="connsiteY17" fmla="*/ 35719 h 342900"/>
                  <a:gd name="connsiteX18" fmla="*/ 353854 w 381000"/>
                  <a:gd name="connsiteY18" fmla="*/ 35719 h 342900"/>
                  <a:gd name="connsiteX19" fmla="*/ 353854 w 381000"/>
                  <a:gd name="connsiteY19" fmla="*/ 29384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1000" h="342900">
                    <a:moveTo>
                      <a:pt x="382429" y="7144"/>
                    </a:moveTo>
                    <a:lnTo>
                      <a:pt x="7144" y="7144"/>
                    </a:lnTo>
                    <a:lnTo>
                      <a:pt x="7144" y="343376"/>
                    </a:lnTo>
                    <a:lnTo>
                      <a:pt x="382429" y="343376"/>
                    </a:lnTo>
                    <a:lnTo>
                      <a:pt x="382429" y="7144"/>
                    </a:lnTo>
                    <a:close/>
                    <a:moveTo>
                      <a:pt x="35719" y="314801"/>
                    </a:moveTo>
                    <a:lnTo>
                      <a:pt x="35719" y="276701"/>
                    </a:lnTo>
                    <a:lnTo>
                      <a:pt x="136684" y="173831"/>
                    </a:lnTo>
                    <a:lnTo>
                      <a:pt x="223361" y="261461"/>
                    </a:lnTo>
                    <a:lnTo>
                      <a:pt x="252889" y="231934"/>
                    </a:lnTo>
                    <a:lnTo>
                      <a:pt x="333851" y="314801"/>
                    </a:lnTo>
                    <a:lnTo>
                      <a:pt x="35719" y="314801"/>
                    </a:lnTo>
                    <a:close/>
                    <a:moveTo>
                      <a:pt x="353854" y="293846"/>
                    </a:moveTo>
                    <a:lnTo>
                      <a:pt x="252889" y="191929"/>
                    </a:lnTo>
                    <a:lnTo>
                      <a:pt x="223361" y="221456"/>
                    </a:lnTo>
                    <a:lnTo>
                      <a:pt x="136684" y="133826"/>
                    </a:lnTo>
                    <a:lnTo>
                      <a:pt x="35719" y="235744"/>
                    </a:lnTo>
                    <a:lnTo>
                      <a:pt x="35719" y="35719"/>
                    </a:lnTo>
                    <a:lnTo>
                      <a:pt x="353854" y="35719"/>
                    </a:lnTo>
                    <a:lnTo>
                      <a:pt x="353854" y="293846"/>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8" name="Freeform: Shape 277">
                <a:extLst>
                  <a:ext uri="{FF2B5EF4-FFF2-40B4-BE49-F238E27FC236}">
                    <a16:creationId xmlns:a16="http://schemas.microsoft.com/office/drawing/2014/main" id="{91B535A4-6EB9-4DC6-A79C-D08367D9FED2}"/>
                  </a:ext>
                </a:extLst>
              </p:cNvPr>
              <p:cNvSpPr/>
              <p:nvPr/>
            </p:nvSpPr>
            <p:spPr>
              <a:xfrm>
                <a:off x="7220448" y="1626749"/>
                <a:ext cx="25083" cy="25083"/>
              </a:xfrm>
              <a:custGeom>
                <a:avLst/>
                <a:gdLst>
                  <a:gd name="connsiteX0" fmla="*/ 53816 w 104775"/>
                  <a:gd name="connsiteY0" fmla="*/ 98584 h 104775"/>
                  <a:gd name="connsiteX1" fmla="*/ 100489 w 104775"/>
                  <a:gd name="connsiteY1" fmla="*/ 52864 h 104775"/>
                  <a:gd name="connsiteX2" fmla="*/ 53816 w 104775"/>
                  <a:gd name="connsiteY2" fmla="*/ 7144 h 104775"/>
                  <a:gd name="connsiteX3" fmla="*/ 7144 w 104775"/>
                  <a:gd name="connsiteY3" fmla="*/ 52864 h 104775"/>
                  <a:gd name="connsiteX4" fmla="*/ 53816 w 104775"/>
                  <a:gd name="connsiteY4" fmla="*/ 98584 h 104775"/>
                  <a:gd name="connsiteX5" fmla="*/ 53816 w 104775"/>
                  <a:gd name="connsiteY5" fmla="*/ 35719 h 104775"/>
                  <a:gd name="connsiteX6" fmla="*/ 71914 w 104775"/>
                  <a:gd name="connsiteY6" fmla="*/ 52864 h 104775"/>
                  <a:gd name="connsiteX7" fmla="*/ 53816 w 104775"/>
                  <a:gd name="connsiteY7" fmla="*/ 70009 h 104775"/>
                  <a:gd name="connsiteX8" fmla="*/ 35719 w 104775"/>
                  <a:gd name="connsiteY8" fmla="*/ 52864 h 104775"/>
                  <a:gd name="connsiteX9" fmla="*/ 53816 w 104775"/>
                  <a:gd name="connsiteY9" fmla="*/ 3571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816" y="98584"/>
                    </a:moveTo>
                    <a:cubicBezTo>
                      <a:pt x="79534" y="98584"/>
                      <a:pt x="100489" y="78581"/>
                      <a:pt x="100489" y="52864"/>
                    </a:cubicBezTo>
                    <a:cubicBezTo>
                      <a:pt x="100489" y="27146"/>
                      <a:pt x="79534" y="7144"/>
                      <a:pt x="53816" y="7144"/>
                    </a:cubicBezTo>
                    <a:cubicBezTo>
                      <a:pt x="28099" y="7144"/>
                      <a:pt x="7144" y="27146"/>
                      <a:pt x="7144" y="52864"/>
                    </a:cubicBezTo>
                    <a:cubicBezTo>
                      <a:pt x="7144" y="78581"/>
                      <a:pt x="28099" y="98584"/>
                      <a:pt x="53816" y="98584"/>
                    </a:cubicBezTo>
                    <a:close/>
                    <a:moveTo>
                      <a:pt x="53816" y="35719"/>
                    </a:moveTo>
                    <a:cubicBezTo>
                      <a:pt x="64294" y="35719"/>
                      <a:pt x="71914" y="43339"/>
                      <a:pt x="71914" y="52864"/>
                    </a:cubicBezTo>
                    <a:cubicBezTo>
                      <a:pt x="71914" y="62389"/>
                      <a:pt x="63341" y="70009"/>
                      <a:pt x="53816" y="70009"/>
                    </a:cubicBezTo>
                    <a:cubicBezTo>
                      <a:pt x="44291" y="70009"/>
                      <a:pt x="35719" y="62389"/>
                      <a:pt x="35719" y="52864"/>
                    </a:cubicBezTo>
                    <a:cubicBezTo>
                      <a:pt x="35719" y="43339"/>
                      <a:pt x="43339" y="35719"/>
                      <a:pt x="53816" y="35719"/>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269" name="Group 268">
              <a:extLst>
                <a:ext uri="{FF2B5EF4-FFF2-40B4-BE49-F238E27FC236}">
                  <a16:creationId xmlns:a16="http://schemas.microsoft.com/office/drawing/2014/main" id="{2926A30F-C5C1-417F-8918-420F6D8A7591}"/>
                </a:ext>
              </a:extLst>
            </p:cNvPr>
            <p:cNvGrpSpPr/>
            <p:nvPr/>
          </p:nvGrpSpPr>
          <p:grpSpPr>
            <a:xfrm>
              <a:off x="7005645" y="1894682"/>
              <a:ext cx="143658" cy="109454"/>
              <a:chOff x="6981702" y="1894682"/>
              <a:chExt cx="143658" cy="109454"/>
            </a:xfrm>
            <a:grpFill/>
          </p:grpSpPr>
          <p:sp>
            <p:nvSpPr>
              <p:cNvPr id="275" name="Freeform: Shape 274">
                <a:extLst>
                  <a:ext uri="{FF2B5EF4-FFF2-40B4-BE49-F238E27FC236}">
                    <a16:creationId xmlns:a16="http://schemas.microsoft.com/office/drawing/2014/main" id="{BED17C0E-489E-4995-84CA-A29D14056416}"/>
                  </a:ext>
                </a:extLst>
              </p:cNvPr>
              <p:cNvSpPr/>
              <p:nvPr/>
            </p:nvSpPr>
            <p:spPr>
              <a:xfrm>
                <a:off x="6981702" y="1894682"/>
                <a:ext cx="143658" cy="109454"/>
              </a:xfrm>
              <a:custGeom>
                <a:avLst/>
                <a:gdLst>
                  <a:gd name="connsiteX0" fmla="*/ 556736 w 600075"/>
                  <a:gd name="connsiteY0" fmla="*/ 7144 h 457200"/>
                  <a:gd name="connsiteX1" fmla="*/ 50006 w 600075"/>
                  <a:gd name="connsiteY1" fmla="*/ 7144 h 457200"/>
                  <a:gd name="connsiteX2" fmla="*/ 7144 w 600075"/>
                  <a:gd name="connsiteY2" fmla="*/ 50006 h 457200"/>
                  <a:gd name="connsiteX3" fmla="*/ 7144 w 600075"/>
                  <a:gd name="connsiteY3" fmla="*/ 410051 h 457200"/>
                  <a:gd name="connsiteX4" fmla="*/ 50006 w 600075"/>
                  <a:gd name="connsiteY4" fmla="*/ 452914 h 457200"/>
                  <a:gd name="connsiteX5" fmla="*/ 556736 w 600075"/>
                  <a:gd name="connsiteY5" fmla="*/ 452914 h 457200"/>
                  <a:gd name="connsiteX6" fmla="*/ 599599 w 600075"/>
                  <a:gd name="connsiteY6" fmla="*/ 410051 h 457200"/>
                  <a:gd name="connsiteX7" fmla="*/ 599599 w 600075"/>
                  <a:gd name="connsiteY7" fmla="*/ 50006 h 457200"/>
                  <a:gd name="connsiteX8" fmla="*/ 556736 w 600075"/>
                  <a:gd name="connsiteY8" fmla="*/ 7144 h 457200"/>
                  <a:gd name="connsiteX9" fmla="*/ 570071 w 600075"/>
                  <a:gd name="connsiteY9" fmla="*/ 410051 h 457200"/>
                  <a:gd name="connsiteX10" fmla="*/ 555784 w 600075"/>
                  <a:gd name="connsiteY10" fmla="*/ 424339 h 457200"/>
                  <a:gd name="connsiteX11" fmla="*/ 50006 w 600075"/>
                  <a:gd name="connsiteY11" fmla="*/ 424339 h 457200"/>
                  <a:gd name="connsiteX12" fmla="*/ 35719 w 600075"/>
                  <a:gd name="connsiteY12" fmla="*/ 410051 h 457200"/>
                  <a:gd name="connsiteX13" fmla="*/ 35719 w 600075"/>
                  <a:gd name="connsiteY13" fmla="*/ 50006 h 457200"/>
                  <a:gd name="connsiteX14" fmla="*/ 50006 w 600075"/>
                  <a:gd name="connsiteY14" fmla="*/ 35719 h 457200"/>
                  <a:gd name="connsiteX15" fmla="*/ 556736 w 600075"/>
                  <a:gd name="connsiteY15" fmla="*/ 35719 h 457200"/>
                  <a:gd name="connsiteX16" fmla="*/ 571024 w 600075"/>
                  <a:gd name="connsiteY16" fmla="*/ 50006 h 457200"/>
                  <a:gd name="connsiteX17" fmla="*/ 571024 w 600075"/>
                  <a:gd name="connsiteY17" fmla="*/ 41005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0075" h="457200">
                    <a:moveTo>
                      <a:pt x="556736" y="7144"/>
                    </a:moveTo>
                    <a:lnTo>
                      <a:pt x="50006" y="7144"/>
                    </a:lnTo>
                    <a:cubicBezTo>
                      <a:pt x="26194" y="7144"/>
                      <a:pt x="7144" y="26194"/>
                      <a:pt x="7144" y="50006"/>
                    </a:cubicBezTo>
                    <a:lnTo>
                      <a:pt x="7144" y="410051"/>
                    </a:lnTo>
                    <a:cubicBezTo>
                      <a:pt x="7144" y="433864"/>
                      <a:pt x="26194" y="452914"/>
                      <a:pt x="50006" y="452914"/>
                    </a:cubicBezTo>
                    <a:lnTo>
                      <a:pt x="556736" y="452914"/>
                    </a:lnTo>
                    <a:cubicBezTo>
                      <a:pt x="580549" y="452914"/>
                      <a:pt x="599599" y="433864"/>
                      <a:pt x="599599" y="410051"/>
                    </a:cubicBezTo>
                    <a:lnTo>
                      <a:pt x="599599" y="50006"/>
                    </a:lnTo>
                    <a:cubicBezTo>
                      <a:pt x="598646" y="26194"/>
                      <a:pt x="580549" y="7144"/>
                      <a:pt x="556736" y="7144"/>
                    </a:cubicBezTo>
                    <a:close/>
                    <a:moveTo>
                      <a:pt x="570071" y="410051"/>
                    </a:moveTo>
                    <a:cubicBezTo>
                      <a:pt x="570071" y="417671"/>
                      <a:pt x="563404" y="424339"/>
                      <a:pt x="555784" y="424339"/>
                    </a:cubicBezTo>
                    <a:lnTo>
                      <a:pt x="50006" y="424339"/>
                    </a:lnTo>
                    <a:cubicBezTo>
                      <a:pt x="42386" y="424339"/>
                      <a:pt x="35719" y="417671"/>
                      <a:pt x="35719" y="410051"/>
                    </a:cubicBezTo>
                    <a:lnTo>
                      <a:pt x="35719" y="50006"/>
                    </a:lnTo>
                    <a:cubicBezTo>
                      <a:pt x="35719" y="42386"/>
                      <a:pt x="42386" y="35719"/>
                      <a:pt x="50006" y="35719"/>
                    </a:cubicBezTo>
                    <a:lnTo>
                      <a:pt x="556736" y="35719"/>
                    </a:lnTo>
                    <a:cubicBezTo>
                      <a:pt x="564356" y="35719"/>
                      <a:pt x="571024" y="42386"/>
                      <a:pt x="571024" y="50006"/>
                    </a:cubicBezTo>
                    <a:lnTo>
                      <a:pt x="571024" y="410051"/>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6" name="Freeform: Shape 275">
                <a:extLst>
                  <a:ext uri="{FF2B5EF4-FFF2-40B4-BE49-F238E27FC236}">
                    <a16:creationId xmlns:a16="http://schemas.microsoft.com/office/drawing/2014/main" id="{EF294F57-C4D0-4C97-B14B-ACCE63FC53DE}"/>
                  </a:ext>
                </a:extLst>
              </p:cNvPr>
              <p:cNvSpPr/>
              <p:nvPr/>
            </p:nvSpPr>
            <p:spPr>
              <a:xfrm>
                <a:off x="7043498" y="1976317"/>
                <a:ext cx="20523" cy="9121"/>
              </a:xfrm>
              <a:custGeom>
                <a:avLst/>
                <a:gdLst>
                  <a:gd name="connsiteX0" fmla="*/ 7144 w 85725"/>
                  <a:gd name="connsiteY0" fmla="*/ 7144 h 38100"/>
                  <a:gd name="connsiteX1" fmla="*/ 82391 w 85725"/>
                  <a:gd name="connsiteY1" fmla="*/ 7144 h 38100"/>
                  <a:gd name="connsiteX2" fmla="*/ 82391 w 85725"/>
                  <a:gd name="connsiteY2" fmla="*/ 35719 h 38100"/>
                  <a:gd name="connsiteX3" fmla="*/ 7144 w 85725"/>
                  <a:gd name="connsiteY3" fmla="*/ 35719 h 38100"/>
                </a:gdLst>
                <a:ahLst/>
                <a:cxnLst>
                  <a:cxn ang="0">
                    <a:pos x="connsiteX0" y="connsiteY0"/>
                  </a:cxn>
                  <a:cxn ang="0">
                    <a:pos x="connsiteX1" y="connsiteY1"/>
                  </a:cxn>
                  <a:cxn ang="0">
                    <a:pos x="connsiteX2" y="connsiteY2"/>
                  </a:cxn>
                  <a:cxn ang="0">
                    <a:pos x="connsiteX3" y="connsiteY3"/>
                  </a:cxn>
                </a:cxnLst>
                <a:rect l="l" t="t" r="r" b="b"/>
                <a:pathLst>
                  <a:path w="85725" h="38100">
                    <a:moveTo>
                      <a:pt x="7144" y="7144"/>
                    </a:moveTo>
                    <a:lnTo>
                      <a:pt x="82391" y="7144"/>
                    </a:lnTo>
                    <a:lnTo>
                      <a:pt x="82391" y="35719"/>
                    </a:lnTo>
                    <a:lnTo>
                      <a:pt x="7144" y="3571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270" name="Freeform: Shape 269">
              <a:extLst>
                <a:ext uri="{FF2B5EF4-FFF2-40B4-BE49-F238E27FC236}">
                  <a16:creationId xmlns:a16="http://schemas.microsoft.com/office/drawing/2014/main" id="{ECD388B8-E4B7-41F5-ABD0-BC0AA1ECC952}"/>
                </a:ext>
              </a:extLst>
            </p:cNvPr>
            <p:cNvSpPr/>
            <p:nvPr/>
          </p:nvSpPr>
          <p:spPr>
            <a:xfrm>
              <a:off x="6981702" y="1731870"/>
              <a:ext cx="191544" cy="125416"/>
            </a:xfrm>
            <a:custGeom>
              <a:avLst/>
              <a:gdLst>
                <a:gd name="connsiteX0" fmla="*/ 793909 w 800100"/>
                <a:gd name="connsiteY0" fmla="*/ 479584 h 523875"/>
                <a:gd name="connsiteX1" fmla="*/ 777716 w 800100"/>
                <a:gd name="connsiteY1" fmla="*/ 433864 h 523875"/>
                <a:gd name="connsiteX2" fmla="*/ 691991 w 800100"/>
                <a:gd name="connsiteY2" fmla="*/ 352901 h 523875"/>
                <a:gd name="connsiteX3" fmla="*/ 691991 w 800100"/>
                <a:gd name="connsiteY3" fmla="*/ 7144 h 523875"/>
                <a:gd name="connsiteX4" fmla="*/ 108109 w 800100"/>
                <a:gd name="connsiteY4" fmla="*/ 7144 h 523875"/>
                <a:gd name="connsiteX5" fmla="*/ 108109 w 800100"/>
                <a:gd name="connsiteY5" fmla="*/ 352901 h 523875"/>
                <a:gd name="connsiteX6" fmla="*/ 24289 w 800100"/>
                <a:gd name="connsiteY6" fmla="*/ 433864 h 523875"/>
                <a:gd name="connsiteX7" fmla="*/ 23336 w 800100"/>
                <a:gd name="connsiteY7" fmla="*/ 434816 h 523875"/>
                <a:gd name="connsiteX8" fmla="*/ 7144 w 800100"/>
                <a:gd name="connsiteY8" fmla="*/ 480536 h 523875"/>
                <a:gd name="connsiteX9" fmla="*/ 47149 w 800100"/>
                <a:gd name="connsiteY9" fmla="*/ 518636 h 523875"/>
                <a:gd name="connsiteX10" fmla="*/ 754856 w 800100"/>
                <a:gd name="connsiteY10" fmla="*/ 518636 h 523875"/>
                <a:gd name="connsiteX11" fmla="*/ 793909 w 800100"/>
                <a:gd name="connsiteY11" fmla="*/ 479584 h 523875"/>
                <a:gd name="connsiteX12" fmla="*/ 136684 w 800100"/>
                <a:gd name="connsiteY12" fmla="*/ 35719 h 523875"/>
                <a:gd name="connsiteX13" fmla="*/ 664369 w 800100"/>
                <a:gd name="connsiteY13" fmla="*/ 35719 h 523875"/>
                <a:gd name="connsiteX14" fmla="*/ 664369 w 800100"/>
                <a:gd name="connsiteY14" fmla="*/ 345281 h 523875"/>
                <a:gd name="connsiteX15" fmla="*/ 136684 w 800100"/>
                <a:gd name="connsiteY15" fmla="*/ 345281 h 523875"/>
                <a:gd name="connsiteX16" fmla="*/ 136684 w 800100"/>
                <a:gd name="connsiteY16" fmla="*/ 35719 h 523875"/>
                <a:gd name="connsiteX17" fmla="*/ 754856 w 800100"/>
                <a:gd name="connsiteY17" fmla="*/ 490061 h 523875"/>
                <a:gd name="connsiteX18" fmla="*/ 47149 w 800100"/>
                <a:gd name="connsiteY18" fmla="*/ 490061 h 523875"/>
                <a:gd name="connsiteX19" fmla="*/ 35719 w 800100"/>
                <a:gd name="connsiteY19" fmla="*/ 480536 h 523875"/>
                <a:gd name="connsiteX20" fmla="*/ 44291 w 800100"/>
                <a:gd name="connsiteY20" fmla="*/ 453866 h 523875"/>
                <a:gd name="connsiteX21" fmla="*/ 128111 w 800100"/>
                <a:gd name="connsiteY21" fmla="*/ 373856 h 523875"/>
                <a:gd name="connsiteX22" fmla="*/ 672941 w 800100"/>
                <a:gd name="connsiteY22" fmla="*/ 373856 h 523875"/>
                <a:gd name="connsiteX23" fmla="*/ 756761 w 800100"/>
                <a:gd name="connsiteY23" fmla="*/ 453866 h 523875"/>
                <a:gd name="connsiteX24" fmla="*/ 765334 w 800100"/>
                <a:gd name="connsiteY24" fmla="*/ 480536 h 523875"/>
                <a:gd name="connsiteX25" fmla="*/ 754856 w 800100"/>
                <a:gd name="connsiteY25" fmla="*/ 49006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00100" h="523875">
                  <a:moveTo>
                    <a:pt x="793909" y="479584"/>
                  </a:moveTo>
                  <a:cubicBezTo>
                    <a:pt x="793909" y="462439"/>
                    <a:pt x="788194" y="446246"/>
                    <a:pt x="777716" y="433864"/>
                  </a:cubicBezTo>
                  <a:lnTo>
                    <a:pt x="691991" y="352901"/>
                  </a:lnTo>
                  <a:lnTo>
                    <a:pt x="691991" y="7144"/>
                  </a:lnTo>
                  <a:lnTo>
                    <a:pt x="108109" y="7144"/>
                  </a:lnTo>
                  <a:lnTo>
                    <a:pt x="108109" y="352901"/>
                  </a:lnTo>
                  <a:lnTo>
                    <a:pt x="24289" y="433864"/>
                  </a:lnTo>
                  <a:lnTo>
                    <a:pt x="23336" y="434816"/>
                  </a:lnTo>
                  <a:cubicBezTo>
                    <a:pt x="12859" y="447199"/>
                    <a:pt x="7144" y="463391"/>
                    <a:pt x="7144" y="480536"/>
                  </a:cubicBezTo>
                  <a:cubicBezTo>
                    <a:pt x="7144" y="501491"/>
                    <a:pt x="25241" y="518636"/>
                    <a:pt x="47149" y="518636"/>
                  </a:cubicBezTo>
                  <a:lnTo>
                    <a:pt x="754856" y="518636"/>
                  </a:lnTo>
                  <a:cubicBezTo>
                    <a:pt x="776764" y="518636"/>
                    <a:pt x="793909" y="501491"/>
                    <a:pt x="793909" y="479584"/>
                  </a:cubicBezTo>
                  <a:close/>
                  <a:moveTo>
                    <a:pt x="136684" y="35719"/>
                  </a:moveTo>
                  <a:lnTo>
                    <a:pt x="664369" y="35719"/>
                  </a:lnTo>
                  <a:lnTo>
                    <a:pt x="664369" y="345281"/>
                  </a:lnTo>
                  <a:lnTo>
                    <a:pt x="136684" y="345281"/>
                  </a:lnTo>
                  <a:lnTo>
                    <a:pt x="136684" y="35719"/>
                  </a:lnTo>
                  <a:close/>
                  <a:moveTo>
                    <a:pt x="754856" y="490061"/>
                  </a:moveTo>
                  <a:lnTo>
                    <a:pt x="47149" y="490061"/>
                  </a:lnTo>
                  <a:cubicBezTo>
                    <a:pt x="41434" y="490061"/>
                    <a:pt x="35719" y="485299"/>
                    <a:pt x="35719" y="480536"/>
                  </a:cubicBezTo>
                  <a:cubicBezTo>
                    <a:pt x="35719" y="471011"/>
                    <a:pt x="38576" y="460534"/>
                    <a:pt x="44291" y="453866"/>
                  </a:cubicBezTo>
                  <a:lnTo>
                    <a:pt x="128111" y="373856"/>
                  </a:lnTo>
                  <a:lnTo>
                    <a:pt x="672941" y="373856"/>
                  </a:lnTo>
                  <a:lnTo>
                    <a:pt x="756761" y="453866"/>
                  </a:lnTo>
                  <a:cubicBezTo>
                    <a:pt x="762476" y="460534"/>
                    <a:pt x="765334" y="471011"/>
                    <a:pt x="765334" y="480536"/>
                  </a:cubicBezTo>
                  <a:cubicBezTo>
                    <a:pt x="765334" y="485299"/>
                    <a:pt x="760571" y="490061"/>
                    <a:pt x="754856" y="490061"/>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271" name="Group 270">
              <a:extLst>
                <a:ext uri="{FF2B5EF4-FFF2-40B4-BE49-F238E27FC236}">
                  <a16:creationId xmlns:a16="http://schemas.microsoft.com/office/drawing/2014/main" id="{9418D2DB-FA2D-43A2-A662-95AD4E6821AF}"/>
                </a:ext>
              </a:extLst>
            </p:cNvPr>
            <p:cNvGrpSpPr/>
            <p:nvPr/>
          </p:nvGrpSpPr>
          <p:grpSpPr>
            <a:xfrm>
              <a:off x="7043954" y="1590036"/>
              <a:ext cx="66128" cy="104893"/>
              <a:chOff x="7043954" y="1590036"/>
              <a:chExt cx="66128" cy="104893"/>
            </a:xfrm>
            <a:grpFill/>
          </p:grpSpPr>
          <p:sp>
            <p:nvSpPr>
              <p:cNvPr id="273" name="Freeform: Shape 272">
                <a:extLst>
                  <a:ext uri="{FF2B5EF4-FFF2-40B4-BE49-F238E27FC236}">
                    <a16:creationId xmlns:a16="http://schemas.microsoft.com/office/drawing/2014/main" id="{82DB9522-6AC7-4977-B059-142922129581}"/>
                  </a:ext>
                </a:extLst>
              </p:cNvPr>
              <p:cNvSpPr/>
              <p:nvPr/>
            </p:nvSpPr>
            <p:spPr>
              <a:xfrm>
                <a:off x="7069493" y="1671898"/>
                <a:ext cx="15962" cy="9121"/>
              </a:xfrm>
              <a:custGeom>
                <a:avLst/>
                <a:gdLst>
                  <a:gd name="connsiteX0" fmla="*/ 7144 w 66675"/>
                  <a:gd name="connsiteY0" fmla="*/ 7144 h 38100"/>
                  <a:gd name="connsiteX1" fmla="*/ 60484 w 66675"/>
                  <a:gd name="connsiteY1" fmla="*/ 7144 h 38100"/>
                  <a:gd name="connsiteX2" fmla="*/ 60484 w 66675"/>
                  <a:gd name="connsiteY2" fmla="*/ 35719 h 38100"/>
                  <a:gd name="connsiteX3" fmla="*/ 7144 w 66675"/>
                  <a:gd name="connsiteY3" fmla="*/ 35719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7144"/>
                    </a:moveTo>
                    <a:lnTo>
                      <a:pt x="60484" y="7144"/>
                    </a:lnTo>
                    <a:lnTo>
                      <a:pt x="60484" y="35719"/>
                    </a:lnTo>
                    <a:lnTo>
                      <a:pt x="7144" y="3571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4" name="Freeform: Shape 273">
                <a:extLst>
                  <a:ext uri="{FF2B5EF4-FFF2-40B4-BE49-F238E27FC236}">
                    <a16:creationId xmlns:a16="http://schemas.microsoft.com/office/drawing/2014/main" id="{9805084A-2249-4FFF-B8CC-ADD74D8D3419}"/>
                  </a:ext>
                </a:extLst>
              </p:cNvPr>
              <p:cNvSpPr/>
              <p:nvPr/>
            </p:nvSpPr>
            <p:spPr>
              <a:xfrm>
                <a:off x="7043954" y="1590036"/>
                <a:ext cx="66128" cy="104893"/>
              </a:xfrm>
              <a:custGeom>
                <a:avLst/>
                <a:gdLst>
                  <a:gd name="connsiteX0" fmla="*/ 34766 w 276225"/>
                  <a:gd name="connsiteY0" fmla="*/ 431006 h 438150"/>
                  <a:gd name="connsiteX1" fmla="*/ 246221 w 276225"/>
                  <a:gd name="connsiteY1" fmla="*/ 431006 h 438150"/>
                  <a:gd name="connsiteX2" fmla="*/ 273844 w 276225"/>
                  <a:gd name="connsiteY2" fmla="*/ 403384 h 438150"/>
                  <a:gd name="connsiteX3" fmla="*/ 273844 w 276225"/>
                  <a:gd name="connsiteY3" fmla="*/ 34766 h 438150"/>
                  <a:gd name="connsiteX4" fmla="*/ 246221 w 276225"/>
                  <a:gd name="connsiteY4" fmla="*/ 7144 h 438150"/>
                  <a:gd name="connsiteX5" fmla="*/ 34766 w 276225"/>
                  <a:gd name="connsiteY5" fmla="*/ 7144 h 438150"/>
                  <a:gd name="connsiteX6" fmla="*/ 7144 w 276225"/>
                  <a:gd name="connsiteY6" fmla="*/ 34766 h 438150"/>
                  <a:gd name="connsiteX7" fmla="*/ 7144 w 276225"/>
                  <a:gd name="connsiteY7" fmla="*/ 403384 h 438150"/>
                  <a:gd name="connsiteX8" fmla="*/ 34766 w 276225"/>
                  <a:gd name="connsiteY8" fmla="*/ 431006 h 438150"/>
                  <a:gd name="connsiteX9" fmla="*/ 35719 w 276225"/>
                  <a:gd name="connsiteY9" fmla="*/ 35719 h 438150"/>
                  <a:gd name="connsiteX10" fmla="*/ 245269 w 276225"/>
                  <a:gd name="connsiteY10" fmla="*/ 35719 h 438150"/>
                  <a:gd name="connsiteX11" fmla="*/ 245269 w 276225"/>
                  <a:gd name="connsiteY11" fmla="*/ 402431 h 438150"/>
                  <a:gd name="connsiteX12" fmla="*/ 35719 w 276225"/>
                  <a:gd name="connsiteY12" fmla="*/ 402431 h 438150"/>
                  <a:gd name="connsiteX13" fmla="*/ 35719 w 276225"/>
                  <a:gd name="connsiteY13" fmla="*/ 35719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438150">
                    <a:moveTo>
                      <a:pt x="34766" y="431006"/>
                    </a:moveTo>
                    <a:lnTo>
                      <a:pt x="246221" y="431006"/>
                    </a:lnTo>
                    <a:cubicBezTo>
                      <a:pt x="261461" y="431006"/>
                      <a:pt x="273844" y="418624"/>
                      <a:pt x="273844" y="403384"/>
                    </a:cubicBezTo>
                    <a:lnTo>
                      <a:pt x="273844" y="34766"/>
                    </a:lnTo>
                    <a:cubicBezTo>
                      <a:pt x="273844" y="19526"/>
                      <a:pt x="261461" y="7144"/>
                      <a:pt x="246221" y="7144"/>
                    </a:cubicBezTo>
                    <a:lnTo>
                      <a:pt x="34766" y="7144"/>
                    </a:lnTo>
                    <a:cubicBezTo>
                      <a:pt x="19526" y="7144"/>
                      <a:pt x="7144" y="19526"/>
                      <a:pt x="7144" y="34766"/>
                    </a:cubicBezTo>
                    <a:lnTo>
                      <a:pt x="7144" y="403384"/>
                    </a:lnTo>
                    <a:cubicBezTo>
                      <a:pt x="7144" y="418624"/>
                      <a:pt x="19526" y="431006"/>
                      <a:pt x="34766" y="431006"/>
                    </a:cubicBezTo>
                    <a:close/>
                    <a:moveTo>
                      <a:pt x="35719" y="35719"/>
                    </a:moveTo>
                    <a:lnTo>
                      <a:pt x="245269" y="35719"/>
                    </a:lnTo>
                    <a:lnTo>
                      <a:pt x="245269" y="402431"/>
                    </a:lnTo>
                    <a:lnTo>
                      <a:pt x="35719" y="402431"/>
                    </a:lnTo>
                    <a:lnTo>
                      <a:pt x="35719" y="3571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272" name="Freeform: Shape 271">
              <a:extLst>
                <a:ext uri="{FF2B5EF4-FFF2-40B4-BE49-F238E27FC236}">
                  <a16:creationId xmlns:a16="http://schemas.microsoft.com/office/drawing/2014/main" id="{26756D44-1D23-465A-9366-9792086ED055}"/>
                </a:ext>
              </a:extLst>
            </p:cNvPr>
            <p:cNvSpPr/>
            <p:nvPr/>
          </p:nvSpPr>
          <p:spPr>
            <a:xfrm>
              <a:off x="7257501" y="1894682"/>
              <a:ext cx="134537" cy="109454"/>
            </a:xfrm>
            <a:custGeom>
              <a:avLst/>
              <a:gdLst>
                <a:gd name="connsiteX0" fmla="*/ 541496 w 561975"/>
                <a:gd name="connsiteY0" fmla="*/ 7144 h 457200"/>
                <a:gd name="connsiteX1" fmla="*/ 21431 w 561975"/>
                <a:gd name="connsiteY1" fmla="*/ 7144 h 457200"/>
                <a:gd name="connsiteX2" fmla="*/ 7144 w 561975"/>
                <a:gd name="connsiteY2" fmla="*/ 21431 h 457200"/>
                <a:gd name="connsiteX3" fmla="*/ 7144 w 561975"/>
                <a:gd name="connsiteY3" fmla="*/ 328136 h 457200"/>
                <a:gd name="connsiteX4" fmla="*/ 21431 w 561975"/>
                <a:gd name="connsiteY4" fmla="*/ 342424 h 457200"/>
                <a:gd name="connsiteX5" fmla="*/ 371951 w 561975"/>
                <a:gd name="connsiteY5" fmla="*/ 342424 h 457200"/>
                <a:gd name="connsiteX6" fmla="*/ 483394 w 561975"/>
                <a:gd name="connsiteY6" fmla="*/ 448151 h 457200"/>
                <a:gd name="connsiteX7" fmla="*/ 492919 w 561975"/>
                <a:gd name="connsiteY7" fmla="*/ 451961 h 457200"/>
                <a:gd name="connsiteX8" fmla="*/ 498634 w 561975"/>
                <a:gd name="connsiteY8" fmla="*/ 451009 h 457200"/>
                <a:gd name="connsiteX9" fmla="*/ 507206 w 561975"/>
                <a:gd name="connsiteY9" fmla="*/ 437674 h 457200"/>
                <a:gd name="connsiteX10" fmla="*/ 507206 w 561975"/>
                <a:gd name="connsiteY10" fmla="*/ 342424 h 457200"/>
                <a:gd name="connsiteX11" fmla="*/ 541496 w 561975"/>
                <a:gd name="connsiteY11" fmla="*/ 342424 h 457200"/>
                <a:gd name="connsiteX12" fmla="*/ 555784 w 561975"/>
                <a:gd name="connsiteY12" fmla="*/ 328136 h 457200"/>
                <a:gd name="connsiteX13" fmla="*/ 555784 w 561975"/>
                <a:gd name="connsiteY13" fmla="*/ 21431 h 457200"/>
                <a:gd name="connsiteX14" fmla="*/ 541496 w 561975"/>
                <a:gd name="connsiteY14" fmla="*/ 7144 h 457200"/>
                <a:gd name="connsiteX15" fmla="*/ 527209 w 561975"/>
                <a:gd name="connsiteY15" fmla="*/ 314801 h 457200"/>
                <a:gd name="connsiteX16" fmla="*/ 492919 w 561975"/>
                <a:gd name="connsiteY16" fmla="*/ 314801 h 457200"/>
                <a:gd name="connsiteX17" fmla="*/ 478631 w 561975"/>
                <a:gd name="connsiteY17" fmla="*/ 329089 h 457200"/>
                <a:gd name="connsiteX18" fmla="*/ 478631 w 561975"/>
                <a:gd name="connsiteY18" fmla="*/ 405289 h 457200"/>
                <a:gd name="connsiteX19" fmla="*/ 387191 w 561975"/>
                <a:gd name="connsiteY19" fmla="*/ 318611 h 457200"/>
                <a:gd name="connsiteX20" fmla="*/ 377666 w 561975"/>
                <a:gd name="connsiteY20" fmla="*/ 314801 h 457200"/>
                <a:gd name="connsiteX21" fmla="*/ 35719 w 561975"/>
                <a:gd name="connsiteY21" fmla="*/ 314801 h 457200"/>
                <a:gd name="connsiteX22" fmla="*/ 35719 w 561975"/>
                <a:gd name="connsiteY22" fmla="*/ 36671 h 457200"/>
                <a:gd name="connsiteX23" fmla="*/ 527209 w 561975"/>
                <a:gd name="connsiteY23" fmla="*/ 36671 h 457200"/>
                <a:gd name="connsiteX24" fmla="*/ 527209 w 561975"/>
                <a:gd name="connsiteY24" fmla="*/ 31480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1975" h="457200">
                  <a:moveTo>
                    <a:pt x="541496" y="7144"/>
                  </a:moveTo>
                  <a:lnTo>
                    <a:pt x="21431" y="7144"/>
                  </a:lnTo>
                  <a:cubicBezTo>
                    <a:pt x="13811" y="7144"/>
                    <a:pt x="7144" y="13811"/>
                    <a:pt x="7144" y="21431"/>
                  </a:cubicBezTo>
                  <a:lnTo>
                    <a:pt x="7144" y="328136"/>
                  </a:lnTo>
                  <a:cubicBezTo>
                    <a:pt x="7144" y="335756"/>
                    <a:pt x="13811" y="342424"/>
                    <a:pt x="21431" y="342424"/>
                  </a:cubicBezTo>
                  <a:lnTo>
                    <a:pt x="371951" y="342424"/>
                  </a:lnTo>
                  <a:lnTo>
                    <a:pt x="483394" y="448151"/>
                  </a:lnTo>
                  <a:cubicBezTo>
                    <a:pt x="486251" y="451009"/>
                    <a:pt x="490061" y="451961"/>
                    <a:pt x="492919" y="451961"/>
                  </a:cubicBezTo>
                  <a:cubicBezTo>
                    <a:pt x="494824" y="451961"/>
                    <a:pt x="496729" y="451961"/>
                    <a:pt x="498634" y="451009"/>
                  </a:cubicBezTo>
                  <a:cubicBezTo>
                    <a:pt x="504349" y="449104"/>
                    <a:pt x="507206" y="443389"/>
                    <a:pt x="507206" y="437674"/>
                  </a:cubicBezTo>
                  <a:lnTo>
                    <a:pt x="507206" y="342424"/>
                  </a:lnTo>
                  <a:lnTo>
                    <a:pt x="541496" y="342424"/>
                  </a:lnTo>
                  <a:cubicBezTo>
                    <a:pt x="549116" y="342424"/>
                    <a:pt x="555784" y="335756"/>
                    <a:pt x="555784" y="328136"/>
                  </a:cubicBezTo>
                  <a:lnTo>
                    <a:pt x="555784" y="21431"/>
                  </a:lnTo>
                  <a:cubicBezTo>
                    <a:pt x="555784" y="13811"/>
                    <a:pt x="550069" y="7144"/>
                    <a:pt x="541496" y="7144"/>
                  </a:cubicBezTo>
                  <a:close/>
                  <a:moveTo>
                    <a:pt x="527209" y="314801"/>
                  </a:moveTo>
                  <a:lnTo>
                    <a:pt x="492919" y="314801"/>
                  </a:lnTo>
                  <a:cubicBezTo>
                    <a:pt x="485299" y="314801"/>
                    <a:pt x="478631" y="321469"/>
                    <a:pt x="478631" y="329089"/>
                  </a:cubicBezTo>
                  <a:lnTo>
                    <a:pt x="478631" y="405289"/>
                  </a:lnTo>
                  <a:lnTo>
                    <a:pt x="387191" y="318611"/>
                  </a:lnTo>
                  <a:cubicBezTo>
                    <a:pt x="384334" y="315754"/>
                    <a:pt x="381476" y="314801"/>
                    <a:pt x="377666" y="314801"/>
                  </a:cubicBezTo>
                  <a:lnTo>
                    <a:pt x="35719" y="314801"/>
                  </a:lnTo>
                  <a:lnTo>
                    <a:pt x="35719" y="36671"/>
                  </a:lnTo>
                  <a:lnTo>
                    <a:pt x="527209" y="36671"/>
                  </a:lnTo>
                  <a:lnTo>
                    <a:pt x="527209" y="314801"/>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466" name="Rectangle 465">
            <a:extLst>
              <a:ext uri="{FF2B5EF4-FFF2-40B4-BE49-F238E27FC236}">
                <a16:creationId xmlns:a16="http://schemas.microsoft.com/office/drawing/2014/main" id="{504D5E86-6CAA-449E-B3DD-9F78FDE8BB36}"/>
              </a:ext>
            </a:extLst>
          </p:cNvPr>
          <p:cNvSpPr/>
          <p:nvPr/>
        </p:nvSpPr>
        <p:spPr bwMode="auto">
          <a:xfrm>
            <a:off x="4424166" y="1428644"/>
            <a:ext cx="2342748" cy="5086455"/>
          </a:xfrm>
          <a:prstGeom prst="rect">
            <a:avLst/>
          </a:prstGeom>
          <a:solidFill>
            <a:srgbClr val="F8F8F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710593">
              <a:spcBef>
                <a:spcPct val="0"/>
              </a:spcBef>
              <a:spcAft>
                <a:spcPct val="35000"/>
              </a:spcAft>
              <a:defRPr/>
            </a:pPr>
            <a:r>
              <a:rPr lang="en-US" sz="1600" kern="0" dirty="0">
                <a:solidFill>
                  <a:srgbClr val="0078D7"/>
                </a:solidFill>
                <a:latin typeface="Segoe UI Semibold" panose="020B0702040204020203" pitchFamily="34" charset="0"/>
                <a:cs typeface="Segoe UI Semibold" panose="020B0702040204020203" pitchFamily="34" charset="0"/>
              </a:rPr>
              <a:t>Store</a:t>
            </a:r>
          </a:p>
        </p:txBody>
      </p:sp>
      <p:sp>
        <p:nvSpPr>
          <p:cNvPr id="467" name="Rectangle 466">
            <a:extLst>
              <a:ext uri="{FF2B5EF4-FFF2-40B4-BE49-F238E27FC236}">
                <a16:creationId xmlns:a16="http://schemas.microsoft.com/office/drawing/2014/main" id="{7DF2C3B3-5648-4A4A-A232-FA0A9EB8D4CA}"/>
              </a:ext>
            </a:extLst>
          </p:cNvPr>
          <p:cNvSpPr/>
          <p:nvPr/>
        </p:nvSpPr>
        <p:spPr bwMode="auto">
          <a:xfrm>
            <a:off x="6926645" y="1428644"/>
            <a:ext cx="2342748" cy="5086455"/>
          </a:xfrm>
          <a:prstGeom prst="rect">
            <a:avLst/>
          </a:prstGeom>
          <a:solidFill>
            <a:srgbClr val="F8F8F8"/>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and train</a:t>
            </a:r>
          </a:p>
        </p:txBody>
      </p:sp>
      <p:grpSp>
        <p:nvGrpSpPr>
          <p:cNvPr id="472" name="Group 471">
            <a:extLst>
              <a:ext uri="{FF2B5EF4-FFF2-40B4-BE49-F238E27FC236}">
                <a16:creationId xmlns:a16="http://schemas.microsoft.com/office/drawing/2014/main" id="{80B0A9DF-CD82-40C5-8A20-CB7716B5E6FB}"/>
              </a:ext>
            </a:extLst>
          </p:cNvPr>
          <p:cNvGrpSpPr/>
          <p:nvPr/>
        </p:nvGrpSpPr>
        <p:grpSpPr>
          <a:xfrm>
            <a:off x="10971412" y="5468803"/>
            <a:ext cx="577120" cy="448001"/>
            <a:chOff x="9971054" y="1093656"/>
            <a:chExt cx="429171" cy="333150"/>
          </a:xfrm>
        </p:grpSpPr>
        <p:sp>
          <p:nvSpPr>
            <p:cNvPr id="572" name="Freeform: Shape 571">
              <a:extLst>
                <a:ext uri="{FF2B5EF4-FFF2-40B4-BE49-F238E27FC236}">
                  <a16:creationId xmlns:a16="http://schemas.microsoft.com/office/drawing/2014/main" id="{D7C91798-AF09-482E-94C6-539648A8E28F}"/>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3" name="Freeform: Shape 572">
              <a:extLst>
                <a:ext uri="{FF2B5EF4-FFF2-40B4-BE49-F238E27FC236}">
                  <a16:creationId xmlns:a16="http://schemas.microsoft.com/office/drawing/2014/main" id="{58E88832-A23D-48E6-84CB-06DE5436EF6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4" name="Freeform: Shape 573">
              <a:extLst>
                <a:ext uri="{FF2B5EF4-FFF2-40B4-BE49-F238E27FC236}">
                  <a16:creationId xmlns:a16="http://schemas.microsoft.com/office/drawing/2014/main" id="{54A60FFF-6D7F-463C-9E6D-0E06964068A4}"/>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5" name="Freeform: Shape 574">
              <a:extLst>
                <a:ext uri="{FF2B5EF4-FFF2-40B4-BE49-F238E27FC236}">
                  <a16:creationId xmlns:a16="http://schemas.microsoft.com/office/drawing/2014/main" id="{CE7A3F1A-FE69-4674-83B8-A12DF6BA5728}"/>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6" name="Freeform: Shape 575">
              <a:extLst>
                <a:ext uri="{FF2B5EF4-FFF2-40B4-BE49-F238E27FC236}">
                  <a16:creationId xmlns:a16="http://schemas.microsoft.com/office/drawing/2014/main" id="{A5C859B5-DA63-4B59-BD42-C37823E96EFA}"/>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7" name="Freeform: Shape 576">
              <a:extLst>
                <a:ext uri="{FF2B5EF4-FFF2-40B4-BE49-F238E27FC236}">
                  <a16:creationId xmlns:a16="http://schemas.microsoft.com/office/drawing/2014/main" id="{1DD0604F-F92C-4C64-938C-C4BD9DCF65A8}"/>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8" name="Freeform: Shape 577">
              <a:extLst>
                <a:ext uri="{FF2B5EF4-FFF2-40B4-BE49-F238E27FC236}">
                  <a16:creationId xmlns:a16="http://schemas.microsoft.com/office/drawing/2014/main" id="{2883306B-86C7-4868-AEF6-D539BF41AB95}"/>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479" name="Shape 101">
            <a:extLst>
              <a:ext uri="{FF2B5EF4-FFF2-40B4-BE49-F238E27FC236}">
                <a16:creationId xmlns:a16="http://schemas.microsoft.com/office/drawing/2014/main" id="{5B803ED7-8D66-4700-A5DB-B7CFBA6D7B0F}"/>
              </a:ext>
            </a:extLst>
          </p:cNvPr>
          <p:cNvSpPr txBox="1"/>
          <p:nvPr/>
        </p:nvSpPr>
        <p:spPr>
          <a:xfrm>
            <a:off x="10775000" y="3026007"/>
            <a:ext cx="962269" cy="419031"/>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Intelligent apps</a:t>
            </a:r>
          </a:p>
        </p:txBody>
      </p:sp>
      <p:sp>
        <p:nvSpPr>
          <p:cNvPr id="480" name="Shape 101">
            <a:extLst>
              <a:ext uri="{FF2B5EF4-FFF2-40B4-BE49-F238E27FC236}">
                <a16:creationId xmlns:a16="http://schemas.microsoft.com/office/drawing/2014/main" id="{61723E1F-E158-44B3-9283-DC1F5243CAB8}"/>
              </a:ext>
            </a:extLst>
          </p:cNvPr>
          <p:cNvSpPr txBox="1"/>
          <p:nvPr/>
        </p:nvSpPr>
        <p:spPr>
          <a:xfrm>
            <a:off x="10984426" y="4170696"/>
            <a:ext cx="543417" cy="169277"/>
          </a:xfrm>
          <a:prstGeom prst="rect">
            <a:avLst/>
          </a:prstGeom>
          <a:noFill/>
          <a:ln>
            <a:noFill/>
          </a:ln>
        </p:spPr>
        <p:txBody>
          <a:bodyPr wrap="non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Power BI</a:t>
            </a:r>
          </a:p>
        </p:txBody>
      </p:sp>
      <p:sp>
        <p:nvSpPr>
          <p:cNvPr id="481" name="Shape 101">
            <a:extLst>
              <a:ext uri="{FF2B5EF4-FFF2-40B4-BE49-F238E27FC236}">
                <a16:creationId xmlns:a16="http://schemas.microsoft.com/office/drawing/2014/main" id="{8F70D404-6753-458F-8950-B1345494E689}"/>
              </a:ext>
            </a:extLst>
          </p:cNvPr>
          <p:cNvSpPr txBox="1"/>
          <p:nvPr/>
        </p:nvSpPr>
        <p:spPr>
          <a:xfrm>
            <a:off x="10647772" y="6024049"/>
            <a:ext cx="1089497" cy="419031"/>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analysis services</a:t>
            </a:r>
          </a:p>
        </p:txBody>
      </p:sp>
      <p:sp>
        <p:nvSpPr>
          <p:cNvPr id="482" name="Shape 101">
            <a:extLst>
              <a:ext uri="{FF2B5EF4-FFF2-40B4-BE49-F238E27FC236}">
                <a16:creationId xmlns:a16="http://schemas.microsoft.com/office/drawing/2014/main" id="{399F2A2F-CDE2-4FF9-82B8-1B418AF7B8F3}"/>
              </a:ext>
            </a:extLst>
          </p:cNvPr>
          <p:cNvSpPr txBox="1"/>
          <p:nvPr/>
        </p:nvSpPr>
        <p:spPr>
          <a:xfrm>
            <a:off x="9484158" y="6024049"/>
            <a:ext cx="1089497" cy="419031"/>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r>
              <a:rPr lang="en-US" dirty="0">
                <a:sym typeface="Calibri"/>
              </a:rPr>
              <a:t>Azure SQL data warehouse</a:t>
            </a:r>
          </a:p>
        </p:txBody>
      </p:sp>
      <p:sp>
        <p:nvSpPr>
          <p:cNvPr id="483" name="Shape 101">
            <a:extLst>
              <a:ext uri="{FF2B5EF4-FFF2-40B4-BE49-F238E27FC236}">
                <a16:creationId xmlns:a16="http://schemas.microsoft.com/office/drawing/2014/main" id="{BAE3DC0A-FFC5-4800-95E6-98231D3063FF}"/>
              </a:ext>
            </a:extLst>
          </p:cNvPr>
          <p:cNvSpPr txBox="1"/>
          <p:nvPr/>
        </p:nvSpPr>
        <p:spPr>
          <a:xfrm>
            <a:off x="9519036" y="3026007"/>
            <a:ext cx="962269" cy="419031"/>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t>
            </a:r>
            <a:b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b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cosmos DB</a:t>
            </a:r>
          </a:p>
        </p:txBody>
      </p:sp>
      <p:sp>
        <p:nvSpPr>
          <p:cNvPr id="486" name="Shape 101">
            <a:extLst>
              <a:ext uri="{FF2B5EF4-FFF2-40B4-BE49-F238E27FC236}">
                <a16:creationId xmlns:a16="http://schemas.microsoft.com/office/drawing/2014/main" id="{94FDE7C4-B6FE-446F-B7A9-1A03D6DD8457}"/>
              </a:ext>
            </a:extLst>
          </p:cNvPr>
          <p:cNvSpPr txBox="1"/>
          <p:nvPr/>
        </p:nvSpPr>
        <p:spPr>
          <a:xfrm>
            <a:off x="4572858" y="6188971"/>
            <a:ext cx="1986257" cy="273769"/>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blob storage</a:t>
            </a:r>
          </a:p>
        </p:txBody>
      </p:sp>
      <p:sp>
        <p:nvSpPr>
          <p:cNvPr id="487" name="Shape 101">
            <a:extLst>
              <a:ext uri="{FF2B5EF4-FFF2-40B4-BE49-F238E27FC236}">
                <a16:creationId xmlns:a16="http://schemas.microsoft.com/office/drawing/2014/main" id="{A3D43BC8-EE47-495C-A006-B591F87446FC}"/>
              </a:ext>
            </a:extLst>
          </p:cNvPr>
          <p:cNvSpPr txBox="1"/>
          <p:nvPr/>
        </p:nvSpPr>
        <p:spPr>
          <a:xfrm>
            <a:off x="2457938" y="6188971"/>
            <a:ext cx="1334036" cy="273769"/>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data factory</a:t>
            </a:r>
          </a:p>
        </p:txBody>
      </p:sp>
      <p:sp>
        <p:nvSpPr>
          <p:cNvPr id="489" name="Shape 101">
            <a:extLst>
              <a:ext uri="{FF2B5EF4-FFF2-40B4-BE49-F238E27FC236}">
                <a16:creationId xmlns:a16="http://schemas.microsoft.com/office/drawing/2014/main" id="{909D445E-4E6B-4F84-9A5E-7E3B316E9B0D}"/>
              </a:ext>
            </a:extLst>
          </p:cNvPr>
          <p:cNvSpPr txBox="1"/>
          <p:nvPr/>
        </p:nvSpPr>
        <p:spPr>
          <a:xfrm>
            <a:off x="2930947" y="2537415"/>
            <a:ext cx="1161243" cy="344077"/>
          </a:xfrm>
          <a:prstGeom prst="rect">
            <a:avLst/>
          </a:prstGeom>
          <a:noFill/>
          <a:ln>
            <a:noFill/>
          </a:ln>
        </p:spPr>
        <p:txBody>
          <a:bodyPr wrap="square" lIns="0" tIns="0" rIns="0" bIns="0" anchor="t" anchorCtr="0">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t>
            </a:r>
            <a:r>
              <a:rPr lang="en-US" sz="1100" kern="0" dirty="0">
                <a:latin typeface="Segoe UI"/>
                <a:cs typeface="Segoe UI Semibold" panose="020B0702040204020203" pitchFamily="34" charset="0"/>
                <a:sym typeface="Calibri"/>
              </a:rPr>
              <a:t>HD</a:t>
            </a: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insight</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(Apache </a:t>
            </a:r>
            <a:r>
              <a:rPr kumimoji="0" lang="en-US" sz="1100" b="0" i="0" u="none" strike="noStrike" kern="0" cap="none" spc="0" normalizeH="0" baseline="0" noProof="0" dirty="0" err="1">
                <a:ln>
                  <a:noFill/>
                </a:ln>
                <a:effectLst/>
                <a:uLnTx/>
                <a:uFillTx/>
                <a:latin typeface="Segoe UI"/>
                <a:ea typeface="+mn-ea"/>
                <a:cs typeface="Segoe UI Semibold" panose="020B0702040204020203" pitchFamily="34" charset="0"/>
                <a:sym typeface="Calibri"/>
              </a:rPr>
              <a:t>kafka</a:t>
            </a: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t>
            </a:r>
          </a:p>
        </p:txBody>
      </p:sp>
      <p:cxnSp>
        <p:nvCxnSpPr>
          <p:cNvPr id="490" name="Straight Connector 489">
            <a:extLst>
              <a:ext uri="{FF2B5EF4-FFF2-40B4-BE49-F238E27FC236}">
                <a16:creationId xmlns:a16="http://schemas.microsoft.com/office/drawing/2014/main" id="{BE10186C-C8CA-41C3-8119-09A53A527E62}"/>
              </a:ext>
            </a:extLst>
          </p:cNvPr>
          <p:cNvCxnSpPr>
            <a:cxnSpLocks/>
          </p:cNvCxnSpPr>
          <p:nvPr/>
        </p:nvCxnSpPr>
        <p:spPr>
          <a:xfrm flipV="1">
            <a:off x="11257843" y="4467860"/>
            <a:ext cx="0" cy="934366"/>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1" name="Straight Connector 490">
            <a:extLst>
              <a:ext uri="{FF2B5EF4-FFF2-40B4-BE49-F238E27FC236}">
                <a16:creationId xmlns:a16="http://schemas.microsoft.com/office/drawing/2014/main" id="{1D4AABA3-B5A4-4C43-A95D-1092418C56BE}"/>
              </a:ext>
            </a:extLst>
          </p:cNvPr>
          <p:cNvCxnSpPr>
            <a:cxnSpLocks/>
          </p:cNvCxnSpPr>
          <p:nvPr/>
        </p:nvCxnSpPr>
        <p:spPr>
          <a:xfrm rot="5400000" flipV="1">
            <a:off x="10647772" y="5457199"/>
            <a:ext cx="0" cy="507949"/>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2" name="Straight Connector 491">
            <a:extLst>
              <a:ext uri="{FF2B5EF4-FFF2-40B4-BE49-F238E27FC236}">
                <a16:creationId xmlns:a16="http://schemas.microsoft.com/office/drawing/2014/main" id="{C44B2690-EB2A-4F16-AA17-10BB0787A90B}"/>
              </a:ext>
            </a:extLst>
          </p:cNvPr>
          <p:cNvCxnSpPr>
            <a:cxnSpLocks/>
          </p:cNvCxnSpPr>
          <p:nvPr/>
        </p:nvCxnSpPr>
        <p:spPr>
          <a:xfrm rot="5400000" flipV="1">
            <a:off x="10588270" y="2329870"/>
            <a:ext cx="0" cy="507949"/>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3" name="Straight Connector 492">
            <a:extLst>
              <a:ext uri="{FF2B5EF4-FFF2-40B4-BE49-F238E27FC236}">
                <a16:creationId xmlns:a16="http://schemas.microsoft.com/office/drawing/2014/main" id="{520BDD4B-FAAC-419B-A228-179E171E69A9}"/>
              </a:ext>
            </a:extLst>
          </p:cNvPr>
          <p:cNvCxnSpPr>
            <a:cxnSpLocks/>
          </p:cNvCxnSpPr>
          <p:nvPr/>
        </p:nvCxnSpPr>
        <p:spPr>
          <a:xfrm>
            <a:off x="5976169" y="5725923"/>
            <a:ext cx="3709098" cy="0"/>
          </a:xfrm>
          <a:prstGeom prst="line">
            <a:avLst/>
          </a:prstGeom>
          <a:noFill/>
          <a:ln w="19050" cap="flat" cmpd="sng" algn="ctr">
            <a:solidFill>
              <a:srgbClr val="FFFFFF">
                <a:lumMod val="75000"/>
              </a:srgbClr>
            </a:solidFill>
            <a:prstDash val="solid"/>
            <a:headEnd type="none" w="sm" len="sm"/>
            <a:tailEnd type="arrow" w="med" len="sm"/>
          </a:ln>
          <a:effectLst/>
        </p:spPr>
      </p:cxnSp>
      <p:sp>
        <p:nvSpPr>
          <p:cNvPr id="496" name="Freeform: Shape 495">
            <a:extLst>
              <a:ext uri="{FF2B5EF4-FFF2-40B4-BE49-F238E27FC236}">
                <a16:creationId xmlns:a16="http://schemas.microsoft.com/office/drawing/2014/main" id="{4994255B-E9C9-4EBC-9D56-11D83C015B32}"/>
              </a:ext>
            </a:extLst>
          </p:cNvPr>
          <p:cNvSpPr/>
          <p:nvPr/>
        </p:nvSpPr>
        <p:spPr bwMode="auto">
          <a:xfrm>
            <a:off x="8110220" y="5104635"/>
            <a:ext cx="1575031" cy="465585"/>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rgbClr val="FFFFFF">
                <a:lumMod val="75000"/>
              </a:srgbClr>
            </a:solidFill>
            <a:prstDash val="solid"/>
            <a:headEnd type="arrow" w="med" len="sm"/>
            <a:tailEnd type="arrow"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cxnSp>
        <p:nvCxnSpPr>
          <p:cNvPr id="497" name="Straight Connector 496">
            <a:extLst>
              <a:ext uri="{FF2B5EF4-FFF2-40B4-BE49-F238E27FC236}">
                <a16:creationId xmlns:a16="http://schemas.microsoft.com/office/drawing/2014/main" id="{5F23B0AD-8120-45FC-9283-00256D5D1570}"/>
              </a:ext>
            </a:extLst>
          </p:cNvPr>
          <p:cNvCxnSpPr>
            <a:cxnSpLocks/>
          </p:cNvCxnSpPr>
          <p:nvPr/>
        </p:nvCxnSpPr>
        <p:spPr>
          <a:xfrm>
            <a:off x="3464241" y="5725923"/>
            <a:ext cx="1726645" cy="0"/>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8" name="Straight Connector 497">
            <a:extLst>
              <a:ext uri="{FF2B5EF4-FFF2-40B4-BE49-F238E27FC236}">
                <a16:creationId xmlns:a16="http://schemas.microsoft.com/office/drawing/2014/main" id="{BF4EC55E-2E9B-4A4E-BD90-E94C786DB73E}"/>
              </a:ext>
            </a:extLst>
          </p:cNvPr>
          <p:cNvCxnSpPr>
            <a:cxnSpLocks/>
          </p:cNvCxnSpPr>
          <p:nvPr/>
        </p:nvCxnSpPr>
        <p:spPr>
          <a:xfrm>
            <a:off x="1613852" y="5725923"/>
            <a:ext cx="1170499" cy="0"/>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500" name="Straight Connector 499">
            <a:extLst>
              <a:ext uri="{FF2B5EF4-FFF2-40B4-BE49-F238E27FC236}">
                <a16:creationId xmlns:a16="http://schemas.microsoft.com/office/drawing/2014/main" id="{C83C8DDF-E2A1-49B7-B23D-4902F846657A}"/>
              </a:ext>
            </a:extLst>
          </p:cNvPr>
          <p:cNvCxnSpPr>
            <a:cxnSpLocks/>
          </p:cNvCxnSpPr>
          <p:nvPr/>
        </p:nvCxnSpPr>
        <p:spPr>
          <a:xfrm>
            <a:off x="5568136" y="3976509"/>
            <a:ext cx="0" cy="1463040"/>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501" name="Straight Connector 500">
            <a:extLst>
              <a:ext uri="{FF2B5EF4-FFF2-40B4-BE49-F238E27FC236}">
                <a16:creationId xmlns:a16="http://schemas.microsoft.com/office/drawing/2014/main" id="{179073DC-519E-4634-B566-3D7C9866B233}"/>
              </a:ext>
            </a:extLst>
          </p:cNvPr>
          <p:cNvCxnSpPr>
            <a:cxnSpLocks/>
          </p:cNvCxnSpPr>
          <p:nvPr/>
        </p:nvCxnSpPr>
        <p:spPr>
          <a:xfrm>
            <a:off x="1613852" y="2709453"/>
            <a:ext cx="677235" cy="0"/>
          </a:xfrm>
          <a:prstGeom prst="line">
            <a:avLst/>
          </a:prstGeom>
          <a:noFill/>
          <a:ln w="19050" cap="flat" cmpd="sng" algn="ctr">
            <a:solidFill>
              <a:srgbClr val="FFFFFF">
                <a:lumMod val="75000"/>
              </a:srgbClr>
            </a:solidFill>
            <a:prstDash val="solid"/>
            <a:headEnd type="none" w="sm" len="sm"/>
            <a:tailEnd type="arrow" w="med" len="sm"/>
          </a:ln>
          <a:effectLst/>
        </p:spPr>
      </p:cxnSp>
      <p:sp>
        <p:nvSpPr>
          <p:cNvPr id="505" name="Freeform: Shape 504">
            <a:extLst>
              <a:ext uri="{FF2B5EF4-FFF2-40B4-BE49-F238E27FC236}">
                <a16:creationId xmlns:a16="http://schemas.microsoft.com/office/drawing/2014/main" id="{9466342B-17DB-4914-A9EA-03C9C70BAEFF}"/>
              </a:ext>
            </a:extLst>
          </p:cNvPr>
          <p:cNvSpPr/>
          <p:nvPr/>
        </p:nvSpPr>
        <p:spPr bwMode="auto">
          <a:xfrm>
            <a:off x="1429151" y="1834297"/>
            <a:ext cx="179206" cy="1750312"/>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FFFFFF">
                <a:lumMod val="75000"/>
              </a:srgbClr>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06" name="Freeform: Shape 505">
            <a:extLst>
              <a:ext uri="{FF2B5EF4-FFF2-40B4-BE49-F238E27FC236}">
                <a16:creationId xmlns:a16="http://schemas.microsoft.com/office/drawing/2014/main" id="{A2E8EBC6-6074-4354-900A-D2417E7E8A21}"/>
              </a:ext>
            </a:extLst>
          </p:cNvPr>
          <p:cNvSpPr/>
          <p:nvPr/>
        </p:nvSpPr>
        <p:spPr bwMode="auto">
          <a:xfrm>
            <a:off x="1437496" y="5124772"/>
            <a:ext cx="179206" cy="1206710"/>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FFFFFF">
                <a:lumMod val="75000"/>
              </a:srgbClr>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264" name="Freeform: Shape 263">
            <a:extLst>
              <a:ext uri="{FF2B5EF4-FFF2-40B4-BE49-F238E27FC236}">
                <a16:creationId xmlns:a16="http://schemas.microsoft.com/office/drawing/2014/main" id="{A22DECD5-D0A8-4EBB-A233-7EA7EFA8F76D}"/>
              </a:ext>
            </a:extLst>
          </p:cNvPr>
          <p:cNvSpPr/>
          <p:nvPr/>
        </p:nvSpPr>
        <p:spPr bwMode="auto">
          <a:xfrm>
            <a:off x="8112760" y="2564248"/>
            <a:ext cx="1565333" cy="285985"/>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rgbClr val="FFFFFF">
                <a:lumMod val="75000"/>
              </a:srgbClr>
            </a:solidFill>
            <a:prstDash val="solid"/>
            <a:headEnd type="arrow" w="sm" len="sm"/>
            <a:tailEnd type="arrow" w="sm" len="sm"/>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8" name="Freeform: Shape 7">
            <a:extLst>
              <a:ext uri="{FF2B5EF4-FFF2-40B4-BE49-F238E27FC236}">
                <a16:creationId xmlns:a16="http://schemas.microsoft.com/office/drawing/2014/main" id="{A885EC70-DEC2-43D0-B83C-CEFE802F0F86}"/>
              </a:ext>
            </a:extLst>
          </p:cNvPr>
          <p:cNvSpPr/>
          <p:nvPr/>
        </p:nvSpPr>
        <p:spPr bwMode="auto">
          <a:xfrm>
            <a:off x="4015739" y="2709453"/>
            <a:ext cx="3250119" cy="1267056"/>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rgbClr val="FFFFFF">
                <a:lumMod val="75000"/>
              </a:srgbClr>
            </a:solidFill>
            <a:prstDash val="solid"/>
            <a:headEnd type="none" w="sm" len="sm"/>
            <a:tailEnd type="arrow" w="med" len="sm"/>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265" name="Straight Connector 264">
            <a:extLst>
              <a:ext uri="{FF2B5EF4-FFF2-40B4-BE49-F238E27FC236}">
                <a16:creationId xmlns:a16="http://schemas.microsoft.com/office/drawing/2014/main" id="{94045030-7BA7-44FA-A97F-77BC99305F79}"/>
              </a:ext>
            </a:extLst>
          </p:cNvPr>
          <p:cNvCxnSpPr>
            <a:cxnSpLocks/>
          </p:cNvCxnSpPr>
          <p:nvPr/>
        </p:nvCxnSpPr>
        <p:spPr>
          <a:xfrm>
            <a:off x="8933688" y="3974585"/>
            <a:ext cx="1957716" cy="0"/>
          </a:xfrm>
          <a:prstGeom prst="line">
            <a:avLst/>
          </a:prstGeom>
          <a:noFill/>
          <a:ln w="19050" cap="flat" cmpd="sng" algn="ctr">
            <a:solidFill>
              <a:srgbClr val="FFFFFF">
                <a:lumMod val="75000"/>
              </a:srgbClr>
            </a:solidFill>
            <a:prstDash val="solid"/>
            <a:headEnd type="none" w="sm" len="sm"/>
            <a:tailEnd type="arrow" w="med" len="sm"/>
          </a:ln>
          <a:effectLst/>
        </p:spPr>
      </p:cxnSp>
      <p:sp>
        <p:nvSpPr>
          <p:cNvPr id="283" name="Freeform: Shape 282">
            <a:extLst>
              <a:ext uri="{FF2B5EF4-FFF2-40B4-BE49-F238E27FC236}">
                <a16:creationId xmlns:a16="http://schemas.microsoft.com/office/drawing/2014/main" id="{07DA854C-AB6E-4A4C-83AB-FA100724765D}"/>
              </a:ext>
            </a:extLst>
          </p:cNvPr>
          <p:cNvSpPr/>
          <p:nvPr/>
        </p:nvSpPr>
        <p:spPr>
          <a:xfrm>
            <a:off x="11021465" y="3754665"/>
            <a:ext cx="469339" cy="347311"/>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tx1"/>
          </a:solidFill>
          <a:ln w="9525" cap="flat">
            <a:noFill/>
            <a:prstDash val="solid"/>
            <a:miter/>
          </a:ln>
        </p:spPr>
        <p:txBody>
          <a:bodyPr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EE5A03D9-15C4-4515-A311-091E399EC965}"/>
              </a:ext>
            </a:extLst>
          </p:cNvPr>
          <p:cNvGrpSpPr/>
          <p:nvPr/>
        </p:nvGrpSpPr>
        <p:grpSpPr>
          <a:xfrm>
            <a:off x="7130975" y="2905128"/>
            <a:ext cx="1934088" cy="2102029"/>
            <a:chOff x="7130975" y="2905128"/>
            <a:chExt cx="1934088" cy="2102029"/>
          </a:xfrm>
        </p:grpSpPr>
        <p:sp>
          <p:nvSpPr>
            <p:cNvPr id="176" name="Shape 101">
              <a:extLst>
                <a:ext uri="{FF2B5EF4-FFF2-40B4-BE49-F238E27FC236}">
                  <a16:creationId xmlns:a16="http://schemas.microsoft.com/office/drawing/2014/main" id="{20A300C7-6A72-41CE-8E51-893387FEF7B6}"/>
                </a:ext>
              </a:extLst>
            </p:cNvPr>
            <p:cNvSpPr txBox="1"/>
            <p:nvPr/>
          </p:nvSpPr>
          <p:spPr>
            <a:xfrm>
              <a:off x="7130975" y="2905128"/>
              <a:ext cx="1934088" cy="169277"/>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Data science and AI</a:t>
              </a:r>
            </a:p>
          </p:txBody>
        </p:sp>
        <p:sp>
          <p:nvSpPr>
            <p:cNvPr id="177" name="Shape 101">
              <a:extLst>
                <a:ext uri="{FF2B5EF4-FFF2-40B4-BE49-F238E27FC236}">
                  <a16:creationId xmlns:a16="http://schemas.microsoft.com/office/drawing/2014/main" id="{05E2BE5E-A1FE-4354-A186-51C101C59BDC}"/>
                </a:ext>
              </a:extLst>
            </p:cNvPr>
            <p:cNvSpPr txBox="1"/>
            <p:nvPr/>
          </p:nvSpPr>
          <p:spPr>
            <a:xfrm>
              <a:off x="7352975" y="4837880"/>
              <a:ext cx="1490088" cy="169277"/>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Data engineering</a:t>
              </a:r>
            </a:p>
          </p:txBody>
        </p:sp>
        <p:grpSp>
          <p:nvGrpSpPr>
            <p:cNvPr id="9" name="Group 8">
              <a:extLst>
                <a:ext uri="{FF2B5EF4-FFF2-40B4-BE49-F238E27FC236}">
                  <a16:creationId xmlns:a16="http://schemas.microsoft.com/office/drawing/2014/main" id="{3A0736F4-D58C-4101-9A50-654661269BCA}"/>
                </a:ext>
              </a:extLst>
            </p:cNvPr>
            <p:cNvGrpSpPr/>
            <p:nvPr/>
          </p:nvGrpSpPr>
          <p:grpSpPr>
            <a:xfrm>
              <a:off x="7376901" y="3168587"/>
              <a:ext cx="1442236" cy="1571815"/>
              <a:chOff x="7376901" y="3168587"/>
              <a:chExt cx="1442236" cy="1571815"/>
            </a:xfrm>
          </p:grpSpPr>
          <p:sp>
            <p:nvSpPr>
              <p:cNvPr id="175" name="Shape 101">
                <a:extLst>
                  <a:ext uri="{FF2B5EF4-FFF2-40B4-BE49-F238E27FC236}">
                    <a16:creationId xmlns:a16="http://schemas.microsoft.com/office/drawing/2014/main" id="{CB57554A-2BCA-4D35-8A16-3D573C3E2725}"/>
                  </a:ext>
                </a:extLst>
              </p:cNvPr>
              <p:cNvSpPr txBox="1"/>
              <p:nvPr/>
            </p:nvSpPr>
            <p:spPr>
              <a:xfrm>
                <a:off x="7564809" y="4205735"/>
                <a:ext cx="1066421" cy="169277"/>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t>
                </a:r>
                <a:r>
                  <a:rPr kumimoji="0" lang="en-US" sz="1100" b="0" i="0" u="none" strike="noStrike" kern="0" cap="none" spc="0" normalizeH="0" baseline="0" noProof="0" dirty="0" err="1">
                    <a:ln>
                      <a:noFill/>
                    </a:ln>
                    <a:effectLst/>
                    <a:uLnTx/>
                    <a:uFillTx/>
                    <a:latin typeface="Segoe UI"/>
                    <a:ea typeface="+mn-ea"/>
                    <a:cs typeface="Segoe UI Semibold" panose="020B0702040204020203" pitchFamily="34" charset="0"/>
                    <a:sym typeface="Calibri"/>
                  </a:rPr>
                  <a:t>databricks</a:t>
                </a:r>
                <a:endPar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endParaRPr>
              </a:p>
            </p:txBody>
          </p:sp>
          <p:sp>
            <p:nvSpPr>
              <p:cNvPr id="442" name="Rectangle: Rounded Corners 91">
                <a:extLst>
                  <a:ext uri="{FF2B5EF4-FFF2-40B4-BE49-F238E27FC236}">
                    <a16:creationId xmlns:a16="http://schemas.microsoft.com/office/drawing/2014/main" id="{35BFE694-6C57-4BE4-8133-0211C7222C74}"/>
                  </a:ext>
                </a:extLst>
              </p:cNvPr>
              <p:cNvSpPr/>
              <p:nvPr/>
            </p:nvSpPr>
            <p:spPr bwMode="auto">
              <a:xfrm>
                <a:off x="7376901" y="3326401"/>
                <a:ext cx="1442236" cy="1273246"/>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7" name="Group 6">
                <a:extLst>
                  <a:ext uri="{FF2B5EF4-FFF2-40B4-BE49-F238E27FC236}">
                    <a16:creationId xmlns:a16="http://schemas.microsoft.com/office/drawing/2014/main" id="{A1C0AC62-9516-4E5E-BED9-5A80EBF310BC}"/>
                  </a:ext>
                </a:extLst>
              </p:cNvPr>
              <p:cNvGrpSpPr/>
              <p:nvPr/>
            </p:nvGrpSpPr>
            <p:grpSpPr>
              <a:xfrm>
                <a:off x="7459716" y="3168587"/>
                <a:ext cx="1276606" cy="329184"/>
                <a:chOff x="7459716" y="3168587"/>
                <a:chExt cx="1276606" cy="329184"/>
              </a:xfrm>
            </p:grpSpPr>
            <p:grpSp>
              <p:nvGrpSpPr>
                <p:cNvPr id="18" name="Group 17">
                  <a:extLst>
                    <a:ext uri="{FF2B5EF4-FFF2-40B4-BE49-F238E27FC236}">
                      <a16:creationId xmlns:a16="http://schemas.microsoft.com/office/drawing/2014/main" id="{F2BE6496-5BC1-44EC-9A9E-990621C0ADFB}"/>
                    </a:ext>
                  </a:extLst>
                </p:cNvPr>
                <p:cNvGrpSpPr/>
                <p:nvPr/>
              </p:nvGrpSpPr>
              <p:grpSpPr>
                <a:xfrm>
                  <a:off x="7459716" y="3168587"/>
                  <a:ext cx="329184" cy="329184"/>
                  <a:chOff x="7041718" y="3008659"/>
                  <a:chExt cx="586168" cy="586166"/>
                </a:xfrm>
              </p:grpSpPr>
              <p:sp>
                <p:nvSpPr>
                  <p:cNvPr id="294" name="Oval 293">
                    <a:extLst>
                      <a:ext uri="{FF2B5EF4-FFF2-40B4-BE49-F238E27FC236}">
                        <a16:creationId xmlns:a16="http://schemas.microsoft.com/office/drawing/2014/main" id="{576CE03E-E467-48A1-86AC-CB091D7A2A6D}"/>
                      </a:ext>
                    </a:extLst>
                  </p:cNvPr>
                  <p:cNvSpPr/>
                  <p:nvPr/>
                </p:nvSpPr>
                <p:spPr bwMode="auto">
                  <a:xfrm>
                    <a:off x="7041718" y="3008659"/>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3" name="Group 12">
                    <a:extLst>
                      <a:ext uri="{FF2B5EF4-FFF2-40B4-BE49-F238E27FC236}">
                        <a16:creationId xmlns:a16="http://schemas.microsoft.com/office/drawing/2014/main" id="{8B2A2450-74C4-439A-868C-3DAC3464D61E}"/>
                      </a:ext>
                    </a:extLst>
                  </p:cNvPr>
                  <p:cNvGrpSpPr/>
                  <p:nvPr/>
                </p:nvGrpSpPr>
                <p:grpSpPr>
                  <a:xfrm>
                    <a:off x="7114786" y="3220386"/>
                    <a:ext cx="440033" cy="162713"/>
                    <a:chOff x="7120912" y="3104359"/>
                    <a:chExt cx="440033" cy="162713"/>
                  </a:xfrm>
                </p:grpSpPr>
                <p:sp>
                  <p:nvSpPr>
                    <p:cNvPr id="245" name="Freeform: Shape 244">
                      <a:extLst>
                        <a:ext uri="{FF2B5EF4-FFF2-40B4-BE49-F238E27FC236}">
                          <a16:creationId xmlns:a16="http://schemas.microsoft.com/office/drawing/2014/main" id="{0BB185A8-DE3E-4402-A6F3-B4CA86821E79}"/>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82828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6" name="Freeform: Shape 245">
                      <a:extLst>
                        <a:ext uri="{FF2B5EF4-FFF2-40B4-BE49-F238E27FC236}">
                          <a16:creationId xmlns:a16="http://schemas.microsoft.com/office/drawing/2014/main" id="{5491EB75-D22E-4816-9EED-CE596DFE22CC}"/>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7" name="Freeform: Shape 246">
                      <a:extLst>
                        <a:ext uri="{FF2B5EF4-FFF2-40B4-BE49-F238E27FC236}">
                          <a16:creationId xmlns:a16="http://schemas.microsoft.com/office/drawing/2014/main" id="{53D4EB3D-8D0C-4194-B4AE-19CAA096F7E6}"/>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8" name="Freeform: Shape 247">
                      <a:extLst>
                        <a:ext uri="{FF2B5EF4-FFF2-40B4-BE49-F238E27FC236}">
                          <a16:creationId xmlns:a16="http://schemas.microsoft.com/office/drawing/2014/main" id="{8BA1C666-02FD-4E5F-AFEE-191956F82995}"/>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9" name="Freeform: Shape 248">
                      <a:extLst>
                        <a:ext uri="{FF2B5EF4-FFF2-40B4-BE49-F238E27FC236}">
                          <a16:creationId xmlns:a16="http://schemas.microsoft.com/office/drawing/2014/main" id="{74C79B0E-BD3B-4538-82F0-22C0DCB5D048}"/>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0" name="Freeform: Shape 249">
                      <a:extLst>
                        <a:ext uri="{FF2B5EF4-FFF2-40B4-BE49-F238E27FC236}">
                          <a16:creationId xmlns:a16="http://schemas.microsoft.com/office/drawing/2014/main" id="{D337C39E-83BC-42A5-A7E9-55279EDD3994}"/>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1" name="Freeform: Shape 250">
                      <a:extLst>
                        <a:ext uri="{FF2B5EF4-FFF2-40B4-BE49-F238E27FC236}">
                          <a16:creationId xmlns:a16="http://schemas.microsoft.com/office/drawing/2014/main" id="{E1C3D72B-679F-4E07-90DC-76F07E8DC343}"/>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2" name="Freeform: Shape 251">
                      <a:extLst>
                        <a:ext uri="{FF2B5EF4-FFF2-40B4-BE49-F238E27FC236}">
                          <a16:creationId xmlns:a16="http://schemas.microsoft.com/office/drawing/2014/main" id="{6373EFAD-C56F-458C-9922-2BED1369639D}"/>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3" name="Freeform: Shape 252">
                      <a:extLst>
                        <a:ext uri="{FF2B5EF4-FFF2-40B4-BE49-F238E27FC236}">
                          <a16:creationId xmlns:a16="http://schemas.microsoft.com/office/drawing/2014/main" id="{B8894AFE-B8B4-4B3A-9CA0-1FFF3B0A7EB4}"/>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4" name="Freeform: Shape 253">
                      <a:extLst>
                        <a:ext uri="{FF2B5EF4-FFF2-40B4-BE49-F238E27FC236}">
                          <a16:creationId xmlns:a16="http://schemas.microsoft.com/office/drawing/2014/main" id="{859BC4B9-6E7A-4C66-B6B9-077CBCD20CC5}"/>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5" name="Freeform: Shape 254">
                      <a:extLst>
                        <a:ext uri="{FF2B5EF4-FFF2-40B4-BE49-F238E27FC236}">
                          <a16:creationId xmlns:a16="http://schemas.microsoft.com/office/drawing/2014/main" id="{129A547D-F6BE-4A60-8D33-C497064AC683}"/>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6" name="Freeform: Shape 255">
                      <a:extLst>
                        <a:ext uri="{FF2B5EF4-FFF2-40B4-BE49-F238E27FC236}">
                          <a16:creationId xmlns:a16="http://schemas.microsoft.com/office/drawing/2014/main" id="{EF805836-D73E-48B5-A86E-39B5BFE40280}"/>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grpSp>
              <p:nvGrpSpPr>
                <p:cNvPr id="19" name="Group 18">
                  <a:extLst>
                    <a:ext uri="{FF2B5EF4-FFF2-40B4-BE49-F238E27FC236}">
                      <a16:creationId xmlns:a16="http://schemas.microsoft.com/office/drawing/2014/main" id="{97D9D6ED-CE41-4EB7-B61E-53D0E79D35B9}"/>
                    </a:ext>
                  </a:extLst>
                </p:cNvPr>
                <p:cNvGrpSpPr/>
                <p:nvPr/>
              </p:nvGrpSpPr>
              <p:grpSpPr>
                <a:xfrm>
                  <a:off x="7934729" y="3169239"/>
                  <a:ext cx="327882" cy="327880"/>
                  <a:chOff x="7811848" y="3008659"/>
                  <a:chExt cx="586168" cy="586166"/>
                </a:xfrm>
              </p:grpSpPr>
              <p:sp>
                <p:nvSpPr>
                  <p:cNvPr id="296" name="Oval 295">
                    <a:extLst>
                      <a:ext uri="{FF2B5EF4-FFF2-40B4-BE49-F238E27FC236}">
                        <a16:creationId xmlns:a16="http://schemas.microsoft.com/office/drawing/2014/main" id="{E7BFB984-7B45-4DE6-82E8-DC7471A279C0}"/>
                      </a:ext>
                    </a:extLst>
                  </p:cNvPr>
                  <p:cNvSpPr/>
                  <p:nvPr/>
                </p:nvSpPr>
                <p:spPr bwMode="auto">
                  <a:xfrm>
                    <a:off x="7811848" y="3008659"/>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227" name="Group 226">
                    <a:extLst>
                      <a:ext uri="{FF2B5EF4-FFF2-40B4-BE49-F238E27FC236}">
                        <a16:creationId xmlns:a16="http://schemas.microsoft.com/office/drawing/2014/main" id="{A391F441-E0A1-403F-8A07-88C5208FC3D2}"/>
                      </a:ext>
                    </a:extLst>
                  </p:cNvPr>
                  <p:cNvGrpSpPr>
                    <a:grpSpLocks noChangeAspect="1"/>
                  </p:cNvGrpSpPr>
                  <p:nvPr/>
                </p:nvGrpSpPr>
                <p:grpSpPr>
                  <a:xfrm>
                    <a:off x="7921565" y="3102904"/>
                    <a:ext cx="366703" cy="397629"/>
                    <a:chOff x="4259308" y="6644655"/>
                    <a:chExt cx="266505" cy="288965"/>
                  </a:xfrm>
                </p:grpSpPr>
                <p:sp>
                  <p:nvSpPr>
                    <p:cNvPr id="228" name="Freeform: Shape 227">
                      <a:extLst>
                        <a:ext uri="{FF2B5EF4-FFF2-40B4-BE49-F238E27FC236}">
                          <a16:creationId xmlns:a16="http://schemas.microsoft.com/office/drawing/2014/main" id="{EF88F208-BA03-44E7-A65A-442DC83CD283}"/>
                        </a:ext>
                      </a:extLst>
                    </p:cNvPr>
                    <p:cNvSpPr/>
                    <p:nvPr/>
                  </p:nvSpPr>
                  <p:spPr>
                    <a:xfrm>
                      <a:off x="4259968" y="6644655"/>
                      <a:ext cx="265554" cy="111927"/>
                    </a:xfrm>
                    <a:custGeom>
                      <a:avLst/>
                      <a:gdLst>
                        <a:gd name="connsiteX0" fmla="*/ 93505 w 163380"/>
                        <a:gd name="connsiteY0" fmla="*/ 428 h 68862"/>
                        <a:gd name="connsiteX1" fmla="*/ 98141 w 163380"/>
                        <a:gd name="connsiteY1" fmla="*/ 3173 h 68862"/>
                        <a:gd name="connsiteX2" fmla="*/ 109573 w 163380"/>
                        <a:gd name="connsiteY2" fmla="*/ 9879 h 68862"/>
                        <a:gd name="connsiteX3" fmla="*/ 120465 w 163380"/>
                        <a:gd name="connsiteY3" fmla="*/ 16225 h 68862"/>
                        <a:gd name="connsiteX4" fmla="*/ 132122 w 163380"/>
                        <a:gd name="connsiteY4" fmla="*/ 23022 h 68862"/>
                        <a:gd name="connsiteX5" fmla="*/ 142654 w 163380"/>
                        <a:gd name="connsiteY5" fmla="*/ 29188 h 68862"/>
                        <a:gd name="connsiteX6" fmla="*/ 154446 w 163380"/>
                        <a:gd name="connsiteY6" fmla="*/ 36074 h 68862"/>
                        <a:gd name="connsiteX7" fmla="*/ 162682 w 163380"/>
                        <a:gd name="connsiteY7" fmla="*/ 40890 h 68862"/>
                        <a:gd name="connsiteX8" fmla="*/ 163312 w 163380"/>
                        <a:gd name="connsiteY8" fmla="*/ 41385 h 68862"/>
                        <a:gd name="connsiteX9" fmla="*/ 160387 w 163380"/>
                        <a:gd name="connsiteY9" fmla="*/ 43140 h 68862"/>
                        <a:gd name="connsiteX10" fmla="*/ 155166 w 163380"/>
                        <a:gd name="connsiteY10" fmla="*/ 46156 h 68862"/>
                        <a:gd name="connsiteX11" fmla="*/ 146975 w 163380"/>
                        <a:gd name="connsiteY11" fmla="*/ 50927 h 68862"/>
                        <a:gd name="connsiteX12" fmla="*/ 140043 w 163380"/>
                        <a:gd name="connsiteY12" fmla="*/ 54932 h 68862"/>
                        <a:gd name="connsiteX13" fmla="*/ 139863 w 163380"/>
                        <a:gd name="connsiteY13" fmla="*/ 54752 h 68862"/>
                        <a:gd name="connsiteX14" fmla="*/ 129916 w 163380"/>
                        <a:gd name="connsiteY14" fmla="*/ 48946 h 68862"/>
                        <a:gd name="connsiteX15" fmla="*/ 126451 w 163380"/>
                        <a:gd name="connsiteY15" fmla="*/ 46921 h 68862"/>
                        <a:gd name="connsiteX16" fmla="*/ 118439 w 163380"/>
                        <a:gd name="connsiteY16" fmla="*/ 42195 h 68862"/>
                        <a:gd name="connsiteX17" fmla="*/ 112723 w 163380"/>
                        <a:gd name="connsiteY17" fmla="*/ 38865 h 68862"/>
                        <a:gd name="connsiteX18" fmla="*/ 104712 w 163380"/>
                        <a:gd name="connsiteY18" fmla="*/ 34139 h 68862"/>
                        <a:gd name="connsiteX19" fmla="*/ 97510 w 163380"/>
                        <a:gd name="connsiteY19" fmla="*/ 29953 h 68862"/>
                        <a:gd name="connsiteX20" fmla="*/ 93550 w 163380"/>
                        <a:gd name="connsiteY20" fmla="*/ 27657 h 68862"/>
                        <a:gd name="connsiteX21" fmla="*/ 93370 w 163380"/>
                        <a:gd name="connsiteY21" fmla="*/ 27657 h 68862"/>
                        <a:gd name="connsiteX22" fmla="*/ 90399 w 163380"/>
                        <a:gd name="connsiteY22" fmla="*/ 29368 h 68862"/>
                        <a:gd name="connsiteX23" fmla="*/ 84773 w 163380"/>
                        <a:gd name="connsiteY23" fmla="*/ 32698 h 68862"/>
                        <a:gd name="connsiteX24" fmla="*/ 79822 w 163380"/>
                        <a:gd name="connsiteY24" fmla="*/ 35579 h 68862"/>
                        <a:gd name="connsiteX25" fmla="*/ 75321 w 163380"/>
                        <a:gd name="connsiteY25" fmla="*/ 38234 h 68862"/>
                        <a:gd name="connsiteX26" fmla="*/ 69290 w 163380"/>
                        <a:gd name="connsiteY26" fmla="*/ 41700 h 68862"/>
                        <a:gd name="connsiteX27" fmla="*/ 62404 w 163380"/>
                        <a:gd name="connsiteY27" fmla="*/ 45796 h 68862"/>
                        <a:gd name="connsiteX28" fmla="*/ 56148 w 163380"/>
                        <a:gd name="connsiteY28" fmla="*/ 49486 h 68862"/>
                        <a:gd name="connsiteX29" fmla="*/ 50567 w 163380"/>
                        <a:gd name="connsiteY29" fmla="*/ 52727 h 68862"/>
                        <a:gd name="connsiteX30" fmla="*/ 45931 w 163380"/>
                        <a:gd name="connsiteY30" fmla="*/ 55428 h 68862"/>
                        <a:gd name="connsiteX31" fmla="*/ 40305 w 163380"/>
                        <a:gd name="connsiteY31" fmla="*/ 58758 h 68862"/>
                        <a:gd name="connsiteX32" fmla="*/ 33194 w 163380"/>
                        <a:gd name="connsiteY32" fmla="*/ 62944 h 68862"/>
                        <a:gd name="connsiteX33" fmla="*/ 27478 w 163380"/>
                        <a:gd name="connsiteY33" fmla="*/ 66274 h 68862"/>
                        <a:gd name="connsiteX34" fmla="*/ 23607 w 163380"/>
                        <a:gd name="connsiteY34" fmla="*/ 68525 h 68862"/>
                        <a:gd name="connsiteX35" fmla="*/ 23427 w 163380"/>
                        <a:gd name="connsiteY35" fmla="*/ 68525 h 68862"/>
                        <a:gd name="connsiteX36" fmla="*/ 21131 w 163380"/>
                        <a:gd name="connsiteY36" fmla="*/ 67130 h 68862"/>
                        <a:gd name="connsiteX37" fmla="*/ 12580 w 163380"/>
                        <a:gd name="connsiteY37" fmla="*/ 62134 h 68862"/>
                        <a:gd name="connsiteX38" fmla="*/ 7224 w 163380"/>
                        <a:gd name="connsiteY38" fmla="*/ 59028 h 68862"/>
                        <a:gd name="connsiteX39" fmla="*/ 1463 w 163380"/>
                        <a:gd name="connsiteY39" fmla="*/ 55608 h 68862"/>
                        <a:gd name="connsiteX40" fmla="*/ 383 w 163380"/>
                        <a:gd name="connsiteY40" fmla="*/ 55067 h 68862"/>
                        <a:gd name="connsiteX41" fmla="*/ 338 w 163380"/>
                        <a:gd name="connsiteY41" fmla="*/ 54887 h 68862"/>
                        <a:gd name="connsiteX42" fmla="*/ 788 w 163380"/>
                        <a:gd name="connsiteY42" fmla="*/ 54572 h 68862"/>
                        <a:gd name="connsiteX43" fmla="*/ 10329 w 163380"/>
                        <a:gd name="connsiteY43" fmla="*/ 48991 h 68862"/>
                        <a:gd name="connsiteX44" fmla="*/ 21716 w 163380"/>
                        <a:gd name="connsiteY44" fmla="*/ 42330 h 68862"/>
                        <a:gd name="connsiteX45" fmla="*/ 32518 w 163380"/>
                        <a:gd name="connsiteY45" fmla="*/ 36029 h 68862"/>
                        <a:gd name="connsiteX46" fmla="*/ 44401 w 163380"/>
                        <a:gd name="connsiteY46" fmla="*/ 29098 h 68862"/>
                        <a:gd name="connsiteX47" fmla="*/ 54843 w 163380"/>
                        <a:gd name="connsiteY47" fmla="*/ 22977 h 68862"/>
                        <a:gd name="connsiteX48" fmla="*/ 66590 w 163380"/>
                        <a:gd name="connsiteY48" fmla="*/ 16135 h 68862"/>
                        <a:gd name="connsiteX49" fmla="*/ 77257 w 163380"/>
                        <a:gd name="connsiteY49" fmla="*/ 9879 h 68862"/>
                        <a:gd name="connsiteX50" fmla="*/ 88779 w 163380"/>
                        <a:gd name="connsiteY50" fmla="*/ 3128 h 68862"/>
                        <a:gd name="connsiteX51" fmla="*/ 93505 w 163380"/>
                        <a:gd name="connsiteY51" fmla="*/ 338 h 68862"/>
                        <a:gd name="connsiteX52" fmla="*/ 93505 w 163380"/>
                        <a:gd name="connsiteY52" fmla="*/ 428 h 6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3380" h="68862">
                          <a:moveTo>
                            <a:pt x="93505" y="428"/>
                          </a:moveTo>
                          <a:cubicBezTo>
                            <a:pt x="95035" y="1328"/>
                            <a:pt x="96610" y="2228"/>
                            <a:pt x="98141" y="3173"/>
                          </a:cubicBezTo>
                          <a:cubicBezTo>
                            <a:pt x="101921" y="5468"/>
                            <a:pt x="105792" y="7584"/>
                            <a:pt x="109573" y="9879"/>
                          </a:cubicBezTo>
                          <a:cubicBezTo>
                            <a:pt x="113173" y="12040"/>
                            <a:pt x="116864" y="14065"/>
                            <a:pt x="120465" y="16225"/>
                          </a:cubicBezTo>
                          <a:cubicBezTo>
                            <a:pt x="124290" y="18566"/>
                            <a:pt x="128251" y="20681"/>
                            <a:pt x="132122" y="23022"/>
                          </a:cubicBezTo>
                          <a:cubicBezTo>
                            <a:pt x="135587" y="25137"/>
                            <a:pt x="139188" y="27072"/>
                            <a:pt x="142654" y="29188"/>
                          </a:cubicBezTo>
                          <a:cubicBezTo>
                            <a:pt x="146524" y="31573"/>
                            <a:pt x="150530" y="33734"/>
                            <a:pt x="154446" y="36074"/>
                          </a:cubicBezTo>
                          <a:cubicBezTo>
                            <a:pt x="157191" y="37739"/>
                            <a:pt x="159982" y="39270"/>
                            <a:pt x="162682" y="40890"/>
                          </a:cubicBezTo>
                          <a:cubicBezTo>
                            <a:pt x="162907" y="41025"/>
                            <a:pt x="163222" y="41070"/>
                            <a:pt x="163312" y="41385"/>
                          </a:cubicBezTo>
                          <a:cubicBezTo>
                            <a:pt x="162322" y="41970"/>
                            <a:pt x="161332" y="42555"/>
                            <a:pt x="160387" y="43140"/>
                          </a:cubicBezTo>
                          <a:cubicBezTo>
                            <a:pt x="158677" y="44220"/>
                            <a:pt x="156921" y="45211"/>
                            <a:pt x="155166" y="46156"/>
                          </a:cubicBezTo>
                          <a:cubicBezTo>
                            <a:pt x="152375" y="47686"/>
                            <a:pt x="149720" y="49396"/>
                            <a:pt x="146975" y="50927"/>
                          </a:cubicBezTo>
                          <a:cubicBezTo>
                            <a:pt x="144634" y="52232"/>
                            <a:pt x="142339" y="53582"/>
                            <a:pt x="140043" y="54932"/>
                          </a:cubicBezTo>
                          <a:cubicBezTo>
                            <a:pt x="139998" y="54887"/>
                            <a:pt x="139908" y="54797"/>
                            <a:pt x="139863" y="54752"/>
                          </a:cubicBezTo>
                          <a:cubicBezTo>
                            <a:pt x="136533" y="52817"/>
                            <a:pt x="133202" y="50972"/>
                            <a:pt x="129916" y="48946"/>
                          </a:cubicBezTo>
                          <a:cubicBezTo>
                            <a:pt x="128791" y="48226"/>
                            <a:pt x="127621" y="47596"/>
                            <a:pt x="126451" y="46921"/>
                          </a:cubicBezTo>
                          <a:cubicBezTo>
                            <a:pt x="123795" y="45346"/>
                            <a:pt x="121050" y="43815"/>
                            <a:pt x="118439" y="42195"/>
                          </a:cubicBezTo>
                          <a:cubicBezTo>
                            <a:pt x="116549" y="41025"/>
                            <a:pt x="114614" y="39990"/>
                            <a:pt x="112723" y="38865"/>
                          </a:cubicBezTo>
                          <a:cubicBezTo>
                            <a:pt x="110023" y="37289"/>
                            <a:pt x="107367" y="35714"/>
                            <a:pt x="104712" y="34139"/>
                          </a:cubicBezTo>
                          <a:cubicBezTo>
                            <a:pt x="102326" y="32743"/>
                            <a:pt x="99896" y="31393"/>
                            <a:pt x="97510" y="29953"/>
                          </a:cubicBezTo>
                          <a:cubicBezTo>
                            <a:pt x="96205" y="29188"/>
                            <a:pt x="94900" y="28378"/>
                            <a:pt x="93550" y="27657"/>
                          </a:cubicBezTo>
                          <a:cubicBezTo>
                            <a:pt x="93505" y="27657"/>
                            <a:pt x="93415" y="27657"/>
                            <a:pt x="93370" y="27657"/>
                          </a:cubicBezTo>
                          <a:cubicBezTo>
                            <a:pt x="92379" y="28243"/>
                            <a:pt x="91389" y="28783"/>
                            <a:pt x="90399" y="29368"/>
                          </a:cubicBezTo>
                          <a:cubicBezTo>
                            <a:pt x="88554" y="30538"/>
                            <a:pt x="86663" y="31573"/>
                            <a:pt x="84773" y="32698"/>
                          </a:cubicBezTo>
                          <a:cubicBezTo>
                            <a:pt x="83153" y="33689"/>
                            <a:pt x="81487" y="34589"/>
                            <a:pt x="79822" y="35579"/>
                          </a:cubicBezTo>
                          <a:cubicBezTo>
                            <a:pt x="78337" y="36479"/>
                            <a:pt x="76852" y="37379"/>
                            <a:pt x="75321" y="38234"/>
                          </a:cubicBezTo>
                          <a:cubicBezTo>
                            <a:pt x="73341" y="39405"/>
                            <a:pt x="71271" y="40485"/>
                            <a:pt x="69290" y="41700"/>
                          </a:cubicBezTo>
                          <a:cubicBezTo>
                            <a:pt x="66995" y="43095"/>
                            <a:pt x="64699" y="44401"/>
                            <a:pt x="62404" y="45796"/>
                          </a:cubicBezTo>
                          <a:cubicBezTo>
                            <a:pt x="60334" y="47011"/>
                            <a:pt x="58173" y="48181"/>
                            <a:pt x="56148" y="49486"/>
                          </a:cubicBezTo>
                          <a:cubicBezTo>
                            <a:pt x="54347" y="50612"/>
                            <a:pt x="52412" y="51647"/>
                            <a:pt x="50567" y="52727"/>
                          </a:cubicBezTo>
                          <a:cubicBezTo>
                            <a:pt x="48991" y="53627"/>
                            <a:pt x="47416" y="54482"/>
                            <a:pt x="45931" y="55428"/>
                          </a:cubicBezTo>
                          <a:cubicBezTo>
                            <a:pt x="44086" y="56598"/>
                            <a:pt x="42195" y="57633"/>
                            <a:pt x="40305" y="58758"/>
                          </a:cubicBezTo>
                          <a:cubicBezTo>
                            <a:pt x="37919" y="60153"/>
                            <a:pt x="35534" y="61504"/>
                            <a:pt x="33194" y="62944"/>
                          </a:cubicBezTo>
                          <a:cubicBezTo>
                            <a:pt x="31303" y="64069"/>
                            <a:pt x="29368" y="65149"/>
                            <a:pt x="27478" y="66274"/>
                          </a:cubicBezTo>
                          <a:cubicBezTo>
                            <a:pt x="26172" y="67040"/>
                            <a:pt x="24912" y="67805"/>
                            <a:pt x="23607" y="68525"/>
                          </a:cubicBezTo>
                          <a:cubicBezTo>
                            <a:pt x="23562" y="68525"/>
                            <a:pt x="23517" y="68525"/>
                            <a:pt x="23427" y="68525"/>
                          </a:cubicBezTo>
                          <a:cubicBezTo>
                            <a:pt x="22707" y="67985"/>
                            <a:pt x="21897" y="67625"/>
                            <a:pt x="21131" y="67130"/>
                          </a:cubicBezTo>
                          <a:cubicBezTo>
                            <a:pt x="18296" y="65419"/>
                            <a:pt x="15415" y="63889"/>
                            <a:pt x="12580" y="62134"/>
                          </a:cubicBezTo>
                          <a:cubicBezTo>
                            <a:pt x="10824" y="61054"/>
                            <a:pt x="8979" y="60063"/>
                            <a:pt x="7224" y="59028"/>
                          </a:cubicBezTo>
                          <a:cubicBezTo>
                            <a:pt x="5288" y="57903"/>
                            <a:pt x="3308" y="56868"/>
                            <a:pt x="1463" y="55608"/>
                          </a:cubicBezTo>
                          <a:cubicBezTo>
                            <a:pt x="1103" y="55382"/>
                            <a:pt x="788" y="55157"/>
                            <a:pt x="383" y="55067"/>
                          </a:cubicBezTo>
                          <a:cubicBezTo>
                            <a:pt x="383" y="55022"/>
                            <a:pt x="338" y="54932"/>
                            <a:pt x="338" y="54887"/>
                          </a:cubicBezTo>
                          <a:cubicBezTo>
                            <a:pt x="473" y="54707"/>
                            <a:pt x="653" y="54662"/>
                            <a:pt x="788" y="54572"/>
                          </a:cubicBezTo>
                          <a:cubicBezTo>
                            <a:pt x="3938" y="52682"/>
                            <a:pt x="7179" y="50927"/>
                            <a:pt x="10329" y="48991"/>
                          </a:cubicBezTo>
                          <a:cubicBezTo>
                            <a:pt x="14065" y="46696"/>
                            <a:pt x="17936" y="44626"/>
                            <a:pt x="21716" y="42330"/>
                          </a:cubicBezTo>
                          <a:cubicBezTo>
                            <a:pt x="25272" y="40170"/>
                            <a:pt x="28963" y="38189"/>
                            <a:pt x="32518" y="36029"/>
                          </a:cubicBezTo>
                          <a:cubicBezTo>
                            <a:pt x="36434" y="33644"/>
                            <a:pt x="40485" y="31483"/>
                            <a:pt x="44401" y="29098"/>
                          </a:cubicBezTo>
                          <a:cubicBezTo>
                            <a:pt x="47866" y="26982"/>
                            <a:pt x="51422" y="25092"/>
                            <a:pt x="54843" y="22977"/>
                          </a:cubicBezTo>
                          <a:cubicBezTo>
                            <a:pt x="58713" y="20636"/>
                            <a:pt x="62719" y="18476"/>
                            <a:pt x="66590" y="16135"/>
                          </a:cubicBezTo>
                          <a:cubicBezTo>
                            <a:pt x="70100" y="13975"/>
                            <a:pt x="73746" y="12040"/>
                            <a:pt x="77257" y="9879"/>
                          </a:cubicBezTo>
                          <a:cubicBezTo>
                            <a:pt x="81037" y="7584"/>
                            <a:pt x="84998" y="5468"/>
                            <a:pt x="88779" y="3128"/>
                          </a:cubicBezTo>
                          <a:cubicBezTo>
                            <a:pt x="90309" y="2183"/>
                            <a:pt x="91929" y="1283"/>
                            <a:pt x="93505" y="338"/>
                          </a:cubicBezTo>
                          <a:cubicBezTo>
                            <a:pt x="93370" y="428"/>
                            <a:pt x="93415" y="428"/>
                            <a:pt x="93505" y="428"/>
                          </a:cubicBezTo>
                          <a:close/>
                        </a:path>
                      </a:pathLst>
                    </a:custGeom>
                    <a:solidFill>
                      <a:srgbClr val="C2C2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29" name="Freeform: Shape 228">
                      <a:extLst>
                        <a:ext uri="{FF2B5EF4-FFF2-40B4-BE49-F238E27FC236}">
                          <a16:creationId xmlns:a16="http://schemas.microsoft.com/office/drawing/2014/main" id="{AA4C46F9-47A9-4B4E-9ACC-03DFC98D10F9}"/>
                        </a:ext>
                      </a:extLst>
                    </p:cNvPr>
                    <p:cNvSpPr/>
                    <p:nvPr/>
                  </p:nvSpPr>
                  <p:spPr>
                    <a:xfrm>
                      <a:off x="4259308" y="6733466"/>
                      <a:ext cx="1463" cy="45356"/>
                    </a:xfrm>
                    <a:custGeom>
                      <a:avLst/>
                      <a:gdLst>
                        <a:gd name="connsiteX0" fmla="*/ 338 w 900"/>
                        <a:gd name="connsiteY0" fmla="*/ 338 h 27905"/>
                        <a:gd name="connsiteX1" fmla="*/ 518 w 900"/>
                        <a:gd name="connsiteY1" fmla="*/ 338 h 27905"/>
                        <a:gd name="connsiteX2" fmla="*/ 563 w 900"/>
                        <a:gd name="connsiteY2" fmla="*/ 518 h 27905"/>
                        <a:gd name="connsiteX3" fmla="*/ 518 w 900"/>
                        <a:gd name="connsiteY3" fmla="*/ 1193 h 27905"/>
                        <a:gd name="connsiteX4" fmla="*/ 518 w 900"/>
                        <a:gd name="connsiteY4" fmla="*/ 26892 h 27905"/>
                        <a:gd name="connsiteX5" fmla="*/ 563 w 900"/>
                        <a:gd name="connsiteY5" fmla="*/ 27612 h 27905"/>
                        <a:gd name="connsiteX6" fmla="*/ 338 w 900"/>
                        <a:gd name="connsiteY6" fmla="*/ 27657 h 27905"/>
                        <a:gd name="connsiteX7" fmla="*/ 338 w 900"/>
                        <a:gd name="connsiteY7" fmla="*/ 338 h 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 h="27905">
                          <a:moveTo>
                            <a:pt x="338" y="338"/>
                          </a:moveTo>
                          <a:cubicBezTo>
                            <a:pt x="383" y="338"/>
                            <a:pt x="428" y="338"/>
                            <a:pt x="518" y="338"/>
                          </a:cubicBezTo>
                          <a:cubicBezTo>
                            <a:pt x="518" y="383"/>
                            <a:pt x="563" y="473"/>
                            <a:pt x="563" y="518"/>
                          </a:cubicBezTo>
                          <a:cubicBezTo>
                            <a:pt x="563" y="743"/>
                            <a:pt x="518" y="968"/>
                            <a:pt x="518" y="1193"/>
                          </a:cubicBezTo>
                          <a:cubicBezTo>
                            <a:pt x="518" y="9744"/>
                            <a:pt x="518" y="18341"/>
                            <a:pt x="518" y="26892"/>
                          </a:cubicBezTo>
                          <a:cubicBezTo>
                            <a:pt x="518" y="27117"/>
                            <a:pt x="518" y="27387"/>
                            <a:pt x="563" y="27612"/>
                          </a:cubicBezTo>
                          <a:cubicBezTo>
                            <a:pt x="473" y="27612"/>
                            <a:pt x="428" y="27657"/>
                            <a:pt x="338" y="27657"/>
                          </a:cubicBezTo>
                          <a:cubicBezTo>
                            <a:pt x="338" y="18611"/>
                            <a:pt x="338" y="9474"/>
                            <a:pt x="338" y="338"/>
                          </a:cubicBezTo>
                          <a:close/>
                        </a:path>
                      </a:pathLst>
                    </a:custGeom>
                    <a:solidFill>
                      <a:srgbClr val="F6C8B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0" name="Freeform: Shape 229">
                      <a:extLst>
                        <a:ext uri="{FF2B5EF4-FFF2-40B4-BE49-F238E27FC236}">
                          <a16:creationId xmlns:a16="http://schemas.microsoft.com/office/drawing/2014/main" id="{E1FDA1B8-FCA9-46B5-90AE-50218EFB4054}"/>
                        </a:ext>
                      </a:extLst>
                    </p:cNvPr>
                    <p:cNvSpPr/>
                    <p:nvPr/>
                  </p:nvSpPr>
                  <p:spPr>
                    <a:xfrm>
                      <a:off x="4335390" y="6755852"/>
                      <a:ext cx="76814" cy="177768"/>
                    </a:xfrm>
                    <a:custGeom>
                      <a:avLst/>
                      <a:gdLst>
                        <a:gd name="connsiteX0" fmla="*/ 23652 w 47258"/>
                        <a:gd name="connsiteY0" fmla="*/ 109122 h 109369"/>
                        <a:gd name="connsiteX1" fmla="*/ 21086 w 47258"/>
                        <a:gd name="connsiteY1" fmla="*/ 107727 h 109369"/>
                        <a:gd name="connsiteX2" fmla="*/ 17621 w 47258"/>
                        <a:gd name="connsiteY2" fmla="*/ 105702 h 109369"/>
                        <a:gd name="connsiteX3" fmla="*/ 12715 w 47258"/>
                        <a:gd name="connsiteY3" fmla="*/ 102776 h 109369"/>
                        <a:gd name="connsiteX4" fmla="*/ 6009 w 47258"/>
                        <a:gd name="connsiteY4" fmla="*/ 98905 h 109369"/>
                        <a:gd name="connsiteX5" fmla="*/ 923 w 47258"/>
                        <a:gd name="connsiteY5" fmla="*/ 95935 h 109369"/>
                        <a:gd name="connsiteX6" fmla="*/ 338 w 47258"/>
                        <a:gd name="connsiteY6" fmla="*/ 94810 h 109369"/>
                        <a:gd name="connsiteX7" fmla="*/ 338 w 47258"/>
                        <a:gd name="connsiteY7" fmla="*/ 63709 h 109369"/>
                        <a:gd name="connsiteX8" fmla="*/ 338 w 47258"/>
                        <a:gd name="connsiteY8" fmla="*/ 15145 h 109369"/>
                        <a:gd name="connsiteX9" fmla="*/ 338 w 47258"/>
                        <a:gd name="connsiteY9" fmla="*/ 14065 h 109369"/>
                        <a:gd name="connsiteX10" fmla="*/ 383 w 47258"/>
                        <a:gd name="connsiteY10" fmla="*/ 13885 h 109369"/>
                        <a:gd name="connsiteX11" fmla="*/ 2633 w 47258"/>
                        <a:gd name="connsiteY11" fmla="*/ 12445 h 109369"/>
                        <a:gd name="connsiteX12" fmla="*/ 7449 w 47258"/>
                        <a:gd name="connsiteY12" fmla="*/ 9699 h 109369"/>
                        <a:gd name="connsiteX13" fmla="*/ 13075 w 47258"/>
                        <a:gd name="connsiteY13" fmla="*/ 6369 h 109369"/>
                        <a:gd name="connsiteX14" fmla="*/ 21491 w 47258"/>
                        <a:gd name="connsiteY14" fmla="*/ 1508 h 109369"/>
                        <a:gd name="connsiteX15" fmla="*/ 23562 w 47258"/>
                        <a:gd name="connsiteY15" fmla="*/ 338 h 109369"/>
                        <a:gd name="connsiteX16" fmla="*/ 23652 w 47258"/>
                        <a:gd name="connsiteY16" fmla="*/ 1328 h 109369"/>
                        <a:gd name="connsiteX17" fmla="*/ 23652 w 47258"/>
                        <a:gd name="connsiteY17" fmla="*/ 26307 h 109369"/>
                        <a:gd name="connsiteX18" fmla="*/ 23652 w 47258"/>
                        <a:gd name="connsiteY18" fmla="*/ 27387 h 109369"/>
                        <a:gd name="connsiteX19" fmla="*/ 24012 w 47258"/>
                        <a:gd name="connsiteY19" fmla="*/ 27703 h 109369"/>
                        <a:gd name="connsiteX20" fmla="*/ 33914 w 47258"/>
                        <a:gd name="connsiteY20" fmla="*/ 33464 h 109369"/>
                        <a:gd name="connsiteX21" fmla="*/ 41430 w 47258"/>
                        <a:gd name="connsiteY21" fmla="*/ 37784 h 109369"/>
                        <a:gd name="connsiteX22" fmla="*/ 46966 w 47258"/>
                        <a:gd name="connsiteY22" fmla="*/ 41115 h 109369"/>
                        <a:gd name="connsiteX23" fmla="*/ 46966 w 47258"/>
                        <a:gd name="connsiteY23" fmla="*/ 67985 h 109369"/>
                        <a:gd name="connsiteX24" fmla="*/ 46966 w 47258"/>
                        <a:gd name="connsiteY24" fmla="*/ 68165 h 109369"/>
                        <a:gd name="connsiteX25" fmla="*/ 46561 w 47258"/>
                        <a:gd name="connsiteY25" fmla="*/ 68030 h 109369"/>
                        <a:gd name="connsiteX26" fmla="*/ 42825 w 47258"/>
                        <a:gd name="connsiteY26" fmla="*/ 65824 h 109369"/>
                        <a:gd name="connsiteX27" fmla="*/ 39315 w 47258"/>
                        <a:gd name="connsiteY27" fmla="*/ 63754 h 109369"/>
                        <a:gd name="connsiteX28" fmla="*/ 34364 w 47258"/>
                        <a:gd name="connsiteY28" fmla="*/ 60873 h 109369"/>
                        <a:gd name="connsiteX29" fmla="*/ 30943 w 47258"/>
                        <a:gd name="connsiteY29" fmla="*/ 58803 h 109369"/>
                        <a:gd name="connsiteX30" fmla="*/ 25992 w 47258"/>
                        <a:gd name="connsiteY30" fmla="*/ 55923 h 109369"/>
                        <a:gd name="connsiteX31" fmla="*/ 23697 w 47258"/>
                        <a:gd name="connsiteY31" fmla="*/ 54617 h 109369"/>
                        <a:gd name="connsiteX32" fmla="*/ 23652 w 47258"/>
                        <a:gd name="connsiteY32" fmla="*/ 109122 h 10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258" h="109369">
                          <a:moveTo>
                            <a:pt x="23652" y="109122"/>
                          </a:moveTo>
                          <a:cubicBezTo>
                            <a:pt x="22707" y="108807"/>
                            <a:pt x="21897" y="108222"/>
                            <a:pt x="21086" y="107727"/>
                          </a:cubicBezTo>
                          <a:cubicBezTo>
                            <a:pt x="19916" y="107052"/>
                            <a:pt x="18791" y="106377"/>
                            <a:pt x="17621" y="105702"/>
                          </a:cubicBezTo>
                          <a:cubicBezTo>
                            <a:pt x="16000" y="104711"/>
                            <a:pt x="14380" y="103766"/>
                            <a:pt x="12715" y="102776"/>
                          </a:cubicBezTo>
                          <a:cubicBezTo>
                            <a:pt x="10464" y="101471"/>
                            <a:pt x="8214" y="100211"/>
                            <a:pt x="6009" y="98905"/>
                          </a:cubicBezTo>
                          <a:cubicBezTo>
                            <a:pt x="4343" y="97915"/>
                            <a:pt x="2678" y="96835"/>
                            <a:pt x="923" y="95935"/>
                          </a:cubicBezTo>
                          <a:cubicBezTo>
                            <a:pt x="473" y="95710"/>
                            <a:pt x="338" y="95305"/>
                            <a:pt x="338" y="94810"/>
                          </a:cubicBezTo>
                          <a:cubicBezTo>
                            <a:pt x="338" y="84458"/>
                            <a:pt x="338" y="74061"/>
                            <a:pt x="338" y="63709"/>
                          </a:cubicBezTo>
                          <a:cubicBezTo>
                            <a:pt x="338" y="47506"/>
                            <a:pt x="338" y="31348"/>
                            <a:pt x="338" y="15145"/>
                          </a:cubicBezTo>
                          <a:cubicBezTo>
                            <a:pt x="338" y="14785"/>
                            <a:pt x="338" y="14425"/>
                            <a:pt x="338" y="14065"/>
                          </a:cubicBezTo>
                          <a:cubicBezTo>
                            <a:pt x="338" y="14020"/>
                            <a:pt x="383" y="13930"/>
                            <a:pt x="383" y="13885"/>
                          </a:cubicBezTo>
                          <a:cubicBezTo>
                            <a:pt x="1058" y="13255"/>
                            <a:pt x="1868" y="12895"/>
                            <a:pt x="2633" y="12445"/>
                          </a:cubicBezTo>
                          <a:cubicBezTo>
                            <a:pt x="4208" y="11500"/>
                            <a:pt x="5829" y="10599"/>
                            <a:pt x="7449" y="9699"/>
                          </a:cubicBezTo>
                          <a:cubicBezTo>
                            <a:pt x="9339" y="8619"/>
                            <a:pt x="11185" y="7494"/>
                            <a:pt x="13075" y="6369"/>
                          </a:cubicBezTo>
                          <a:cubicBezTo>
                            <a:pt x="15865" y="4703"/>
                            <a:pt x="18656" y="3128"/>
                            <a:pt x="21491" y="1508"/>
                          </a:cubicBezTo>
                          <a:cubicBezTo>
                            <a:pt x="22167" y="1103"/>
                            <a:pt x="22842" y="743"/>
                            <a:pt x="23562" y="338"/>
                          </a:cubicBezTo>
                          <a:cubicBezTo>
                            <a:pt x="23697" y="698"/>
                            <a:pt x="23652" y="1013"/>
                            <a:pt x="23652" y="1328"/>
                          </a:cubicBezTo>
                          <a:cubicBezTo>
                            <a:pt x="23652" y="9654"/>
                            <a:pt x="23652" y="17981"/>
                            <a:pt x="23652" y="26307"/>
                          </a:cubicBezTo>
                          <a:cubicBezTo>
                            <a:pt x="23652" y="26667"/>
                            <a:pt x="23652" y="27027"/>
                            <a:pt x="23652" y="27387"/>
                          </a:cubicBezTo>
                          <a:cubicBezTo>
                            <a:pt x="23697" y="27567"/>
                            <a:pt x="23832" y="27612"/>
                            <a:pt x="24012" y="27703"/>
                          </a:cubicBezTo>
                          <a:cubicBezTo>
                            <a:pt x="27298" y="29593"/>
                            <a:pt x="30628" y="31483"/>
                            <a:pt x="33914" y="33464"/>
                          </a:cubicBezTo>
                          <a:cubicBezTo>
                            <a:pt x="36389" y="34949"/>
                            <a:pt x="38910" y="36389"/>
                            <a:pt x="41430" y="37784"/>
                          </a:cubicBezTo>
                          <a:cubicBezTo>
                            <a:pt x="43275" y="38865"/>
                            <a:pt x="45121" y="39990"/>
                            <a:pt x="46966" y="41115"/>
                          </a:cubicBezTo>
                          <a:cubicBezTo>
                            <a:pt x="46966" y="50072"/>
                            <a:pt x="46966" y="59028"/>
                            <a:pt x="46966" y="67985"/>
                          </a:cubicBezTo>
                          <a:cubicBezTo>
                            <a:pt x="46966" y="68030"/>
                            <a:pt x="46966" y="68075"/>
                            <a:pt x="46966" y="68165"/>
                          </a:cubicBezTo>
                          <a:cubicBezTo>
                            <a:pt x="46831" y="68120"/>
                            <a:pt x="46696" y="68120"/>
                            <a:pt x="46561" y="68030"/>
                          </a:cubicBezTo>
                          <a:cubicBezTo>
                            <a:pt x="45301" y="67310"/>
                            <a:pt x="44041" y="66635"/>
                            <a:pt x="42825" y="65824"/>
                          </a:cubicBezTo>
                          <a:cubicBezTo>
                            <a:pt x="41700" y="65104"/>
                            <a:pt x="40485" y="64429"/>
                            <a:pt x="39315" y="63754"/>
                          </a:cubicBezTo>
                          <a:cubicBezTo>
                            <a:pt x="37694" y="62764"/>
                            <a:pt x="36029" y="61864"/>
                            <a:pt x="34364" y="60873"/>
                          </a:cubicBezTo>
                          <a:cubicBezTo>
                            <a:pt x="33194" y="60198"/>
                            <a:pt x="32068" y="59523"/>
                            <a:pt x="30943" y="58803"/>
                          </a:cubicBezTo>
                          <a:cubicBezTo>
                            <a:pt x="29323" y="57813"/>
                            <a:pt x="27658" y="56868"/>
                            <a:pt x="25992" y="55923"/>
                          </a:cubicBezTo>
                          <a:cubicBezTo>
                            <a:pt x="25272" y="55518"/>
                            <a:pt x="24552" y="55112"/>
                            <a:pt x="23697" y="54617"/>
                          </a:cubicBezTo>
                          <a:cubicBezTo>
                            <a:pt x="23652" y="72936"/>
                            <a:pt x="23652" y="91029"/>
                            <a:pt x="23652" y="109122"/>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1" name="Freeform: Shape 230">
                      <a:extLst>
                        <a:ext uri="{FF2B5EF4-FFF2-40B4-BE49-F238E27FC236}">
                          <a16:creationId xmlns:a16="http://schemas.microsoft.com/office/drawing/2014/main" id="{65D37BC1-6437-4C9E-8B60-5E636C29C340}"/>
                        </a:ext>
                      </a:extLst>
                    </p:cNvPr>
                    <p:cNvSpPr/>
                    <p:nvPr/>
                  </p:nvSpPr>
                  <p:spPr>
                    <a:xfrm>
                      <a:off x="4297716" y="6689134"/>
                      <a:ext cx="114123" cy="111196"/>
                    </a:xfrm>
                    <a:custGeom>
                      <a:avLst/>
                      <a:gdLst>
                        <a:gd name="connsiteX0" fmla="*/ 46876 w 70212"/>
                        <a:gd name="connsiteY0" fmla="*/ 68435 h 68412"/>
                        <a:gd name="connsiteX1" fmla="*/ 46876 w 70212"/>
                        <a:gd name="connsiteY1" fmla="*/ 67355 h 68412"/>
                        <a:gd name="connsiteX2" fmla="*/ 46876 w 70212"/>
                        <a:gd name="connsiteY2" fmla="*/ 42375 h 68412"/>
                        <a:gd name="connsiteX3" fmla="*/ 46786 w 70212"/>
                        <a:gd name="connsiteY3" fmla="*/ 41385 h 68412"/>
                        <a:gd name="connsiteX4" fmla="*/ 44716 w 70212"/>
                        <a:gd name="connsiteY4" fmla="*/ 42555 h 68412"/>
                        <a:gd name="connsiteX5" fmla="*/ 36299 w 70212"/>
                        <a:gd name="connsiteY5" fmla="*/ 47416 h 68412"/>
                        <a:gd name="connsiteX6" fmla="*/ 30673 w 70212"/>
                        <a:gd name="connsiteY6" fmla="*/ 50747 h 68412"/>
                        <a:gd name="connsiteX7" fmla="*/ 25857 w 70212"/>
                        <a:gd name="connsiteY7" fmla="*/ 53492 h 68412"/>
                        <a:gd name="connsiteX8" fmla="*/ 23607 w 70212"/>
                        <a:gd name="connsiteY8" fmla="*/ 54932 h 68412"/>
                        <a:gd name="connsiteX9" fmla="*/ 23247 w 70212"/>
                        <a:gd name="connsiteY9" fmla="*/ 55067 h 68412"/>
                        <a:gd name="connsiteX10" fmla="*/ 16496 w 70212"/>
                        <a:gd name="connsiteY10" fmla="*/ 58938 h 68412"/>
                        <a:gd name="connsiteX11" fmla="*/ 2138 w 70212"/>
                        <a:gd name="connsiteY11" fmla="*/ 67310 h 68412"/>
                        <a:gd name="connsiteX12" fmla="*/ 338 w 70212"/>
                        <a:gd name="connsiteY12" fmla="*/ 68390 h 68412"/>
                        <a:gd name="connsiteX13" fmla="*/ 338 w 70212"/>
                        <a:gd name="connsiteY13" fmla="*/ 41205 h 68412"/>
                        <a:gd name="connsiteX14" fmla="*/ 4208 w 70212"/>
                        <a:gd name="connsiteY14" fmla="*/ 38955 h 68412"/>
                        <a:gd name="connsiteX15" fmla="*/ 9924 w 70212"/>
                        <a:gd name="connsiteY15" fmla="*/ 35624 h 68412"/>
                        <a:gd name="connsiteX16" fmla="*/ 17036 w 70212"/>
                        <a:gd name="connsiteY16" fmla="*/ 31438 h 68412"/>
                        <a:gd name="connsiteX17" fmla="*/ 22662 w 70212"/>
                        <a:gd name="connsiteY17" fmla="*/ 28108 h 68412"/>
                        <a:gd name="connsiteX18" fmla="*/ 27298 w 70212"/>
                        <a:gd name="connsiteY18" fmla="*/ 25407 h 68412"/>
                        <a:gd name="connsiteX19" fmla="*/ 32879 w 70212"/>
                        <a:gd name="connsiteY19" fmla="*/ 22167 h 68412"/>
                        <a:gd name="connsiteX20" fmla="*/ 39135 w 70212"/>
                        <a:gd name="connsiteY20" fmla="*/ 18476 h 68412"/>
                        <a:gd name="connsiteX21" fmla="*/ 46021 w 70212"/>
                        <a:gd name="connsiteY21" fmla="*/ 14380 h 68412"/>
                        <a:gd name="connsiteX22" fmla="*/ 52052 w 70212"/>
                        <a:gd name="connsiteY22" fmla="*/ 10914 h 68412"/>
                        <a:gd name="connsiteX23" fmla="*/ 56553 w 70212"/>
                        <a:gd name="connsiteY23" fmla="*/ 8259 h 68412"/>
                        <a:gd name="connsiteX24" fmla="*/ 61504 w 70212"/>
                        <a:gd name="connsiteY24" fmla="*/ 5378 h 68412"/>
                        <a:gd name="connsiteX25" fmla="*/ 67130 w 70212"/>
                        <a:gd name="connsiteY25" fmla="*/ 2048 h 68412"/>
                        <a:gd name="connsiteX26" fmla="*/ 70100 w 70212"/>
                        <a:gd name="connsiteY26" fmla="*/ 338 h 68412"/>
                        <a:gd name="connsiteX27" fmla="*/ 70100 w 70212"/>
                        <a:gd name="connsiteY27" fmla="*/ 26442 h 68412"/>
                        <a:gd name="connsiteX28" fmla="*/ 70145 w 70212"/>
                        <a:gd name="connsiteY28" fmla="*/ 27567 h 68412"/>
                        <a:gd name="connsiteX29" fmla="*/ 70190 w 70212"/>
                        <a:gd name="connsiteY29" fmla="*/ 28558 h 68412"/>
                        <a:gd name="connsiteX30" fmla="*/ 70190 w 70212"/>
                        <a:gd name="connsiteY30" fmla="*/ 53087 h 68412"/>
                        <a:gd name="connsiteX31" fmla="*/ 70235 w 70212"/>
                        <a:gd name="connsiteY31" fmla="*/ 54887 h 68412"/>
                        <a:gd name="connsiteX32" fmla="*/ 69425 w 70212"/>
                        <a:gd name="connsiteY32" fmla="*/ 55202 h 68412"/>
                        <a:gd name="connsiteX33" fmla="*/ 68165 w 70212"/>
                        <a:gd name="connsiteY33" fmla="*/ 55968 h 68412"/>
                        <a:gd name="connsiteX34" fmla="*/ 62134 w 70212"/>
                        <a:gd name="connsiteY34" fmla="*/ 59433 h 68412"/>
                        <a:gd name="connsiteX35" fmla="*/ 55248 w 70212"/>
                        <a:gd name="connsiteY35" fmla="*/ 63529 h 68412"/>
                        <a:gd name="connsiteX36" fmla="*/ 49172 w 70212"/>
                        <a:gd name="connsiteY36" fmla="*/ 67040 h 68412"/>
                        <a:gd name="connsiteX37" fmla="*/ 46876 w 70212"/>
                        <a:gd name="connsiteY37" fmla="*/ 68435 h 6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212" h="68412">
                          <a:moveTo>
                            <a:pt x="46876" y="68435"/>
                          </a:moveTo>
                          <a:cubicBezTo>
                            <a:pt x="46876" y="68075"/>
                            <a:pt x="46876" y="67715"/>
                            <a:pt x="46876" y="67355"/>
                          </a:cubicBezTo>
                          <a:cubicBezTo>
                            <a:pt x="46876" y="59028"/>
                            <a:pt x="46876" y="50702"/>
                            <a:pt x="46876" y="42375"/>
                          </a:cubicBezTo>
                          <a:cubicBezTo>
                            <a:pt x="46876" y="42060"/>
                            <a:pt x="46921" y="41745"/>
                            <a:pt x="46786" y="41385"/>
                          </a:cubicBezTo>
                          <a:cubicBezTo>
                            <a:pt x="46066" y="41790"/>
                            <a:pt x="45391" y="42150"/>
                            <a:pt x="44716" y="42555"/>
                          </a:cubicBezTo>
                          <a:cubicBezTo>
                            <a:pt x="41925" y="44175"/>
                            <a:pt x="39090" y="45751"/>
                            <a:pt x="36299" y="47416"/>
                          </a:cubicBezTo>
                          <a:cubicBezTo>
                            <a:pt x="34454" y="48541"/>
                            <a:pt x="32563" y="49621"/>
                            <a:pt x="30673" y="50747"/>
                          </a:cubicBezTo>
                          <a:cubicBezTo>
                            <a:pt x="29098" y="51692"/>
                            <a:pt x="27478" y="52592"/>
                            <a:pt x="25857" y="53492"/>
                          </a:cubicBezTo>
                          <a:cubicBezTo>
                            <a:pt x="25092" y="53942"/>
                            <a:pt x="24237" y="54302"/>
                            <a:pt x="23607" y="54932"/>
                          </a:cubicBezTo>
                          <a:cubicBezTo>
                            <a:pt x="23472" y="54932"/>
                            <a:pt x="23337" y="54932"/>
                            <a:pt x="23247" y="55067"/>
                          </a:cubicBezTo>
                          <a:cubicBezTo>
                            <a:pt x="20996" y="56373"/>
                            <a:pt x="18746" y="57588"/>
                            <a:pt x="16496" y="58938"/>
                          </a:cubicBezTo>
                          <a:cubicBezTo>
                            <a:pt x="11725" y="61729"/>
                            <a:pt x="6954" y="64564"/>
                            <a:pt x="2138" y="67310"/>
                          </a:cubicBezTo>
                          <a:cubicBezTo>
                            <a:pt x="1508" y="67670"/>
                            <a:pt x="1013" y="68165"/>
                            <a:pt x="338" y="68390"/>
                          </a:cubicBezTo>
                          <a:cubicBezTo>
                            <a:pt x="338" y="59343"/>
                            <a:pt x="338" y="50252"/>
                            <a:pt x="338" y="41205"/>
                          </a:cubicBezTo>
                          <a:cubicBezTo>
                            <a:pt x="1643" y="40440"/>
                            <a:pt x="2903" y="39675"/>
                            <a:pt x="4208" y="38955"/>
                          </a:cubicBezTo>
                          <a:cubicBezTo>
                            <a:pt x="6099" y="37829"/>
                            <a:pt x="8034" y="36794"/>
                            <a:pt x="9924" y="35624"/>
                          </a:cubicBezTo>
                          <a:cubicBezTo>
                            <a:pt x="12265" y="34184"/>
                            <a:pt x="14650" y="32833"/>
                            <a:pt x="17036" y="31438"/>
                          </a:cubicBezTo>
                          <a:cubicBezTo>
                            <a:pt x="18926" y="30358"/>
                            <a:pt x="20816" y="29278"/>
                            <a:pt x="22662" y="28108"/>
                          </a:cubicBezTo>
                          <a:cubicBezTo>
                            <a:pt x="24192" y="27162"/>
                            <a:pt x="25767" y="26307"/>
                            <a:pt x="27298" y="25407"/>
                          </a:cubicBezTo>
                          <a:cubicBezTo>
                            <a:pt x="29143" y="24327"/>
                            <a:pt x="31078" y="23337"/>
                            <a:pt x="32879" y="22167"/>
                          </a:cubicBezTo>
                          <a:cubicBezTo>
                            <a:pt x="34949" y="20861"/>
                            <a:pt x="37064" y="19736"/>
                            <a:pt x="39135" y="18476"/>
                          </a:cubicBezTo>
                          <a:cubicBezTo>
                            <a:pt x="41430" y="17126"/>
                            <a:pt x="43726" y="15775"/>
                            <a:pt x="46021" y="14380"/>
                          </a:cubicBezTo>
                          <a:cubicBezTo>
                            <a:pt x="48001" y="13165"/>
                            <a:pt x="50027" y="12085"/>
                            <a:pt x="52052" y="10914"/>
                          </a:cubicBezTo>
                          <a:cubicBezTo>
                            <a:pt x="53537" y="10059"/>
                            <a:pt x="55023" y="9114"/>
                            <a:pt x="56553" y="8259"/>
                          </a:cubicBezTo>
                          <a:cubicBezTo>
                            <a:pt x="58218" y="7314"/>
                            <a:pt x="59883" y="6369"/>
                            <a:pt x="61504" y="5378"/>
                          </a:cubicBezTo>
                          <a:cubicBezTo>
                            <a:pt x="63394" y="4253"/>
                            <a:pt x="65284" y="3218"/>
                            <a:pt x="67130" y="2048"/>
                          </a:cubicBezTo>
                          <a:cubicBezTo>
                            <a:pt x="68075" y="1418"/>
                            <a:pt x="69110" y="878"/>
                            <a:pt x="70100" y="338"/>
                          </a:cubicBezTo>
                          <a:cubicBezTo>
                            <a:pt x="70100" y="9024"/>
                            <a:pt x="70100" y="17756"/>
                            <a:pt x="70100" y="26442"/>
                          </a:cubicBezTo>
                          <a:cubicBezTo>
                            <a:pt x="70100" y="26802"/>
                            <a:pt x="70100" y="27207"/>
                            <a:pt x="70145" y="27567"/>
                          </a:cubicBezTo>
                          <a:cubicBezTo>
                            <a:pt x="70145" y="27883"/>
                            <a:pt x="70190" y="28198"/>
                            <a:pt x="70190" y="28558"/>
                          </a:cubicBezTo>
                          <a:cubicBezTo>
                            <a:pt x="70190" y="36749"/>
                            <a:pt x="70190" y="44896"/>
                            <a:pt x="70190" y="53087"/>
                          </a:cubicBezTo>
                          <a:cubicBezTo>
                            <a:pt x="70190" y="53672"/>
                            <a:pt x="70235" y="54302"/>
                            <a:pt x="70235" y="54887"/>
                          </a:cubicBezTo>
                          <a:cubicBezTo>
                            <a:pt x="69920" y="54842"/>
                            <a:pt x="69650" y="55022"/>
                            <a:pt x="69425" y="55202"/>
                          </a:cubicBezTo>
                          <a:cubicBezTo>
                            <a:pt x="69020" y="55473"/>
                            <a:pt x="68570" y="55698"/>
                            <a:pt x="68165" y="55968"/>
                          </a:cubicBezTo>
                          <a:cubicBezTo>
                            <a:pt x="66140" y="57138"/>
                            <a:pt x="64114" y="58218"/>
                            <a:pt x="62134" y="59433"/>
                          </a:cubicBezTo>
                          <a:cubicBezTo>
                            <a:pt x="59838" y="60783"/>
                            <a:pt x="57588" y="62179"/>
                            <a:pt x="55248" y="63529"/>
                          </a:cubicBezTo>
                          <a:cubicBezTo>
                            <a:pt x="53222" y="64699"/>
                            <a:pt x="51197" y="65914"/>
                            <a:pt x="49172" y="67040"/>
                          </a:cubicBezTo>
                          <a:cubicBezTo>
                            <a:pt x="48361" y="67490"/>
                            <a:pt x="47731" y="68120"/>
                            <a:pt x="46876" y="68435"/>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2" name="Freeform: Shape 231">
                      <a:extLst>
                        <a:ext uri="{FF2B5EF4-FFF2-40B4-BE49-F238E27FC236}">
                          <a16:creationId xmlns:a16="http://schemas.microsoft.com/office/drawing/2014/main" id="{D9875F71-6B19-49F5-BFF9-EE6FD726201E}"/>
                        </a:ext>
                      </a:extLst>
                    </p:cNvPr>
                    <p:cNvSpPr/>
                    <p:nvPr/>
                  </p:nvSpPr>
                  <p:spPr>
                    <a:xfrm>
                      <a:off x="4411326" y="6689280"/>
                      <a:ext cx="76082" cy="89250"/>
                    </a:xfrm>
                    <a:custGeom>
                      <a:avLst/>
                      <a:gdLst>
                        <a:gd name="connsiteX0" fmla="*/ 383 w 46808"/>
                        <a:gd name="connsiteY0" fmla="*/ 338 h 54909"/>
                        <a:gd name="connsiteX1" fmla="*/ 4343 w 46808"/>
                        <a:gd name="connsiteY1" fmla="*/ 2633 h 54909"/>
                        <a:gd name="connsiteX2" fmla="*/ 11545 w 46808"/>
                        <a:gd name="connsiteY2" fmla="*/ 6819 h 54909"/>
                        <a:gd name="connsiteX3" fmla="*/ 19556 w 46808"/>
                        <a:gd name="connsiteY3" fmla="*/ 11545 h 54909"/>
                        <a:gd name="connsiteX4" fmla="*/ 25272 w 46808"/>
                        <a:gd name="connsiteY4" fmla="*/ 14875 h 54909"/>
                        <a:gd name="connsiteX5" fmla="*/ 33284 w 46808"/>
                        <a:gd name="connsiteY5" fmla="*/ 19601 h 54909"/>
                        <a:gd name="connsiteX6" fmla="*/ 36749 w 46808"/>
                        <a:gd name="connsiteY6" fmla="*/ 21626 h 54909"/>
                        <a:gd name="connsiteX7" fmla="*/ 46696 w 46808"/>
                        <a:gd name="connsiteY7" fmla="*/ 27432 h 54909"/>
                        <a:gd name="connsiteX8" fmla="*/ 46876 w 46808"/>
                        <a:gd name="connsiteY8" fmla="*/ 27612 h 54909"/>
                        <a:gd name="connsiteX9" fmla="*/ 46876 w 46808"/>
                        <a:gd name="connsiteY9" fmla="*/ 54797 h 54909"/>
                        <a:gd name="connsiteX10" fmla="*/ 46696 w 46808"/>
                        <a:gd name="connsiteY10" fmla="*/ 54797 h 54909"/>
                        <a:gd name="connsiteX11" fmla="*/ 36839 w 46808"/>
                        <a:gd name="connsiteY11" fmla="*/ 48991 h 54909"/>
                        <a:gd name="connsiteX12" fmla="*/ 27433 w 46808"/>
                        <a:gd name="connsiteY12" fmla="*/ 43455 h 54909"/>
                        <a:gd name="connsiteX13" fmla="*/ 17846 w 46808"/>
                        <a:gd name="connsiteY13" fmla="*/ 37829 h 54909"/>
                        <a:gd name="connsiteX14" fmla="*/ 13345 w 46808"/>
                        <a:gd name="connsiteY14" fmla="*/ 35219 h 54909"/>
                        <a:gd name="connsiteX15" fmla="*/ 7224 w 46808"/>
                        <a:gd name="connsiteY15" fmla="*/ 31618 h 54909"/>
                        <a:gd name="connsiteX16" fmla="*/ 2498 w 46808"/>
                        <a:gd name="connsiteY16" fmla="*/ 28873 h 54909"/>
                        <a:gd name="connsiteX17" fmla="*/ 338 w 46808"/>
                        <a:gd name="connsiteY17" fmla="*/ 27567 h 54909"/>
                        <a:gd name="connsiteX18" fmla="*/ 338 w 46808"/>
                        <a:gd name="connsiteY18" fmla="*/ 14965 h 54909"/>
                        <a:gd name="connsiteX19" fmla="*/ 383 w 46808"/>
                        <a:gd name="connsiteY19" fmla="*/ 338 h 5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808" h="54909">
                          <a:moveTo>
                            <a:pt x="383" y="338"/>
                          </a:moveTo>
                          <a:cubicBezTo>
                            <a:pt x="1733" y="1058"/>
                            <a:pt x="3038" y="1868"/>
                            <a:pt x="4343" y="2633"/>
                          </a:cubicBezTo>
                          <a:cubicBezTo>
                            <a:pt x="6729" y="4073"/>
                            <a:pt x="9159" y="5423"/>
                            <a:pt x="11545" y="6819"/>
                          </a:cubicBezTo>
                          <a:cubicBezTo>
                            <a:pt x="14245" y="8394"/>
                            <a:pt x="16901" y="9969"/>
                            <a:pt x="19556" y="11545"/>
                          </a:cubicBezTo>
                          <a:cubicBezTo>
                            <a:pt x="21446" y="12670"/>
                            <a:pt x="23427" y="13705"/>
                            <a:pt x="25272" y="14875"/>
                          </a:cubicBezTo>
                          <a:cubicBezTo>
                            <a:pt x="27928" y="16495"/>
                            <a:pt x="30628" y="18026"/>
                            <a:pt x="33284" y="19601"/>
                          </a:cubicBezTo>
                          <a:cubicBezTo>
                            <a:pt x="34454" y="20276"/>
                            <a:pt x="35624" y="20906"/>
                            <a:pt x="36749" y="21626"/>
                          </a:cubicBezTo>
                          <a:cubicBezTo>
                            <a:pt x="40035" y="23652"/>
                            <a:pt x="43365" y="25497"/>
                            <a:pt x="46696" y="27432"/>
                          </a:cubicBezTo>
                          <a:cubicBezTo>
                            <a:pt x="46786" y="27477"/>
                            <a:pt x="46831" y="27522"/>
                            <a:pt x="46876" y="27612"/>
                          </a:cubicBezTo>
                          <a:cubicBezTo>
                            <a:pt x="46876" y="36659"/>
                            <a:pt x="46876" y="45706"/>
                            <a:pt x="46876" y="54797"/>
                          </a:cubicBezTo>
                          <a:cubicBezTo>
                            <a:pt x="46831" y="54797"/>
                            <a:pt x="46741" y="54842"/>
                            <a:pt x="46696" y="54797"/>
                          </a:cubicBezTo>
                          <a:cubicBezTo>
                            <a:pt x="43500" y="52727"/>
                            <a:pt x="40125" y="50972"/>
                            <a:pt x="36839" y="48991"/>
                          </a:cubicBezTo>
                          <a:cubicBezTo>
                            <a:pt x="33734" y="47101"/>
                            <a:pt x="30538" y="45301"/>
                            <a:pt x="27433" y="43455"/>
                          </a:cubicBezTo>
                          <a:cubicBezTo>
                            <a:pt x="24237" y="41610"/>
                            <a:pt x="21041" y="39720"/>
                            <a:pt x="17846" y="37829"/>
                          </a:cubicBezTo>
                          <a:cubicBezTo>
                            <a:pt x="16361" y="36929"/>
                            <a:pt x="14785" y="36119"/>
                            <a:pt x="13345" y="35219"/>
                          </a:cubicBezTo>
                          <a:cubicBezTo>
                            <a:pt x="11320" y="33959"/>
                            <a:pt x="9249" y="32833"/>
                            <a:pt x="7224" y="31618"/>
                          </a:cubicBezTo>
                          <a:cubicBezTo>
                            <a:pt x="5649" y="30673"/>
                            <a:pt x="4073" y="29818"/>
                            <a:pt x="2498" y="28873"/>
                          </a:cubicBezTo>
                          <a:cubicBezTo>
                            <a:pt x="1778" y="28468"/>
                            <a:pt x="1058" y="28018"/>
                            <a:pt x="338" y="27567"/>
                          </a:cubicBezTo>
                          <a:cubicBezTo>
                            <a:pt x="338" y="23382"/>
                            <a:pt x="338" y="19151"/>
                            <a:pt x="338" y="14965"/>
                          </a:cubicBezTo>
                          <a:cubicBezTo>
                            <a:pt x="383" y="10059"/>
                            <a:pt x="383" y="5198"/>
                            <a:pt x="383" y="338"/>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3" name="Freeform: Shape 232">
                      <a:extLst>
                        <a:ext uri="{FF2B5EF4-FFF2-40B4-BE49-F238E27FC236}">
                          <a16:creationId xmlns:a16="http://schemas.microsoft.com/office/drawing/2014/main" id="{A2DC5F9D-2C58-4382-BBE8-75F27DE26DCE}"/>
                        </a:ext>
                      </a:extLst>
                    </p:cNvPr>
                    <p:cNvSpPr/>
                    <p:nvPr/>
                  </p:nvSpPr>
                  <p:spPr>
                    <a:xfrm>
                      <a:off x="4373284" y="6844224"/>
                      <a:ext cx="38772" cy="89250"/>
                    </a:xfrm>
                    <a:custGeom>
                      <a:avLst/>
                      <a:gdLst>
                        <a:gd name="connsiteX0" fmla="*/ 338 w 23854"/>
                        <a:gd name="connsiteY0" fmla="*/ 54752 h 54909"/>
                        <a:gd name="connsiteX1" fmla="*/ 338 w 23854"/>
                        <a:gd name="connsiteY1" fmla="*/ 338 h 54909"/>
                        <a:gd name="connsiteX2" fmla="*/ 2633 w 23854"/>
                        <a:gd name="connsiteY2" fmla="*/ 1643 h 54909"/>
                        <a:gd name="connsiteX3" fmla="*/ 7584 w 23854"/>
                        <a:gd name="connsiteY3" fmla="*/ 4523 h 54909"/>
                        <a:gd name="connsiteX4" fmla="*/ 11005 w 23854"/>
                        <a:gd name="connsiteY4" fmla="*/ 6594 h 54909"/>
                        <a:gd name="connsiteX5" fmla="*/ 15955 w 23854"/>
                        <a:gd name="connsiteY5" fmla="*/ 9474 h 54909"/>
                        <a:gd name="connsiteX6" fmla="*/ 19466 w 23854"/>
                        <a:gd name="connsiteY6" fmla="*/ 11545 h 54909"/>
                        <a:gd name="connsiteX7" fmla="*/ 23202 w 23854"/>
                        <a:gd name="connsiteY7" fmla="*/ 13750 h 54909"/>
                        <a:gd name="connsiteX8" fmla="*/ 23607 w 23854"/>
                        <a:gd name="connsiteY8" fmla="*/ 13885 h 54909"/>
                        <a:gd name="connsiteX9" fmla="*/ 23652 w 23854"/>
                        <a:gd name="connsiteY9" fmla="*/ 14110 h 54909"/>
                        <a:gd name="connsiteX10" fmla="*/ 23697 w 23854"/>
                        <a:gd name="connsiteY10" fmla="*/ 14920 h 54909"/>
                        <a:gd name="connsiteX11" fmla="*/ 23697 w 23854"/>
                        <a:gd name="connsiteY11" fmla="*/ 40395 h 54909"/>
                        <a:gd name="connsiteX12" fmla="*/ 22887 w 23854"/>
                        <a:gd name="connsiteY12" fmla="*/ 41790 h 54909"/>
                        <a:gd name="connsiteX13" fmla="*/ 8259 w 23854"/>
                        <a:gd name="connsiteY13" fmla="*/ 50297 h 54909"/>
                        <a:gd name="connsiteX14" fmla="*/ 1193 w 23854"/>
                        <a:gd name="connsiteY14" fmla="*/ 54437 h 54909"/>
                        <a:gd name="connsiteX15" fmla="*/ 338 w 23854"/>
                        <a:gd name="connsiteY15" fmla="*/ 54752 h 5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854" h="54909">
                          <a:moveTo>
                            <a:pt x="338" y="54752"/>
                          </a:moveTo>
                          <a:cubicBezTo>
                            <a:pt x="338" y="36659"/>
                            <a:pt x="338" y="18566"/>
                            <a:pt x="338" y="338"/>
                          </a:cubicBezTo>
                          <a:cubicBezTo>
                            <a:pt x="1193" y="833"/>
                            <a:pt x="1913" y="1238"/>
                            <a:pt x="2633" y="1643"/>
                          </a:cubicBezTo>
                          <a:cubicBezTo>
                            <a:pt x="4298" y="2588"/>
                            <a:pt x="5964" y="3533"/>
                            <a:pt x="7584" y="4523"/>
                          </a:cubicBezTo>
                          <a:cubicBezTo>
                            <a:pt x="8709" y="5198"/>
                            <a:pt x="9879" y="5919"/>
                            <a:pt x="11005" y="6594"/>
                          </a:cubicBezTo>
                          <a:cubicBezTo>
                            <a:pt x="12670" y="7539"/>
                            <a:pt x="14335" y="8484"/>
                            <a:pt x="15955" y="9474"/>
                          </a:cubicBezTo>
                          <a:cubicBezTo>
                            <a:pt x="17126" y="10149"/>
                            <a:pt x="18341" y="10824"/>
                            <a:pt x="19466" y="11545"/>
                          </a:cubicBezTo>
                          <a:cubicBezTo>
                            <a:pt x="20681" y="12310"/>
                            <a:pt x="21942" y="13030"/>
                            <a:pt x="23202" y="13750"/>
                          </a:cubicBezTo>
                          <a:cubicBezTo>
                            <a:pt x="23337" y="13795"/>
                            <a:pt x="23472" y="13840"/>
                            <a:pt x="23607" y="13885"/>
                          </a:cubicBezTo>
                          <a:cubicBezTo>
                            <a:pt x="23607" y="13975"/>
                            <a:pt x="23607" y="14020"/>
                            <a:pt x="23652" y="14110"/>
                          </a:cubicBezTo>
                          <a:cubicBezTo>
                            <a:pt x="23652" y="14380"/>
                            <a:pt x="23697" y="14650"/>
                            <a:pt x="23697" y="14920"/>
                          </a:cubicBezTo>
                          <a:cubicBezTo>
                            <a:pt x="23697" y="23427"/>
                            <a:pt x="23697" y="31888"/>
                            <a:pt x="23697" y="40395"/>
                          </a:cubicBezTo>
                          <a:cubicBezTo>
                            <a:pt x="23697" y="41070"/>
                            <a:pt x="23517" y="41430"/>
                            <a:pt x="22887" y="41790"/>
                          </a:cubicBezTo>
                          <a:cubicBezTo>
                            <a:pt x="17981" y="44581"/>
                            <a:pt x="13120" y="47416"/>
                            <a:pt x="8259" y="50297"/>
                          </a:cubicBezTo>
                          <a:cubicBezTo>
                            <a:pt x="5919" y="51692"/>
                            <a:pt x="3533" y="53042"/>
                            <a:pt x="1193" y="54437"/>
                          </a:cubicBezTo>
                          <a:cubicBezTo>
                            <a:pt x="968" y="54527"/>
                            <a:pt x="698" y="54752"/>
                            <a:pt x="338" y="54752"/>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4" name="Freeform: Shape 233">
                      <a:extLst>
                        <a:ext uri="{FF2B5EF4-FFF2-40B4-BE49-F238E27FC236}">
                          <a16:creationId xmlns:a16="http://schemas.microsoft.com/office/drawing/2014/main" id="{C897EAE0-7816-432D-AB14-A3F3A6943A3A}"/>
                        </a:ext>
                      </a:extLst>
                    </p:cNvPr>
                    <p:cNvSpPr/>
                    <p:nvPr/>
                  </p:nvSpPr>
                  <p:spPr>
                    <a:xfrm>
                      <a:off x="4373357" y="6777871"/>
                      <a:ext cx="76082" cy="44625"/>
                    </a:xfrm>
                    <a:custGeom>
                      <a:avLst/>
                      <a:gdLst>
                        <a:gd name="connsiteX0" fmla="*/ 338 w 46808"/>
                        <a:gd name="connsiteY0" fmla="*/ 13840 h 27454"/>
                        <a:gd name="connsiteX1" fmla="*/ 2633 w 46808"/>
                        <a:gd name="connsiteY1" fmla="*/ 12490 h 27454"/>
                        <a:gd name="connsiteX2" fmla="*/ 8709 w 46808"/>
                        <a:gd name="connsiteY2" fmla="*/ 8979 h 27454"/>
                        <a:gd name="connsiteX3" fmla="*/ 15595 w 46808"/>
                        <a:gd name="connsiteY3" fmla="*/ 4883 h 27454"/>
                        <a:gd name="connsiteX4" fmla="*/ 21626 w 46808"/>
                        <a:gd name="connsiteY4" fmla="*/ 1418 h 27454"/>
                        <a:gd name="connsiteX5" fmla="*/ 22887 w 46808"/>
                        <a:gd name="connsiteY5" fmla="*/ 653 h 27454"/>
                        <a:gd name="connsiteX6" fmla="*/ 23697 w 46808"/>
                        <a:gd name="connsiteY6" fmla="*/ 338 h 27454"/>
                        <a:gd name="connsiteX7" fmla="*/ 28018 w 46808"/>
                        <a:gd name="connsiteY7" fmla="*/ 2768 h 27454"/>
                        <a:gd name="connsiteX8" fmla="*/ 33734 w 46808"/>
                        <a:gd name="connsiteY8" fmla="*/ 6099 h 27454"/>
                        <a:gd name="connsiteX9" fmla="*/ 44986 w 46808"/>
                        <a:gd name="connsiteY9" fmla="*/ 12670 h 27454"/>
                        <a:gd name="connsiteX10" fmla="*/ 46831 w 46808"/>
                        <a:gd name="connsiteY10" fmla="*/ 13885 h 27454"/>
                        <a:gd name="connsiteX11" fmla="*/ 46786 w 46808"/>
                        <a:gd name="connsiteY11" fmla="*/ 14110 h 27454"/>
                        <a:gd name="connsiteX12" fmla="*/ 45706 w 46808"/>
                        <a:gd name="connsiteY12" fmla="*/ 14650 h 27454"/>
                        <a:gd name="connsiteX13" fmla="*/ 37109 w 46808"/>
                        <a:gd name="connsiteY13" fmla="*/ 19646 h 27454"/>
                        <a:gd name="connsiteX14" fmla="*/ 31888 w 46808"/>
                        <a:gd name="connsiteY14" fmla="*/ 22662 h 27454"/>
                        <a:gd name="connsiteX15" fmla="*/ 24732 w 46808"/>
                        <a:gd name="connsiteY15" fmla="*/ 26892 h 27454"/>
                        <a:gd name="connsiteX16" fmla="*/ 23697 w 46808"/>
                        <a:gd name="connsiteY16" fmla="*/ 27522 h 27454"/>
                        <a:gd name="connsiteX17" fmla="*/ 23517 w 46808"/>
                        <a:gd name="connsiteY17" fmla="*/ 27522 h 27454"/>
                        <a:gd name="connsiteX18" fmla="*/ 17981 w 46808"/>
                        <a:gd name="connsiteY18" fmla="*/ 24192 h 27454"/>
                        <a:gd name="connsiteX19" fmla="*/ 10464 w 46808"/>
                        <a:gd name="connsiteY19" fmla="*/ 19871 h 27454"/>
                        <a:gd name="connsiteX20" fmla="*/ 563 w 46808"/>
                        <a:gd name="connsiteY20" fmla="*/ 14110 h 27454"/>
                        <a:gd name="connsiteX21" fmla="*/ 338 w 46808"/>
                        <a:gd name="connsiteY21" fmla="*/ 13840 h 2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808" h="27454">
                          <a:moveTo>
                            <a:pt x="338" y="13840"/>
                          </a:moveTo>
                          <a:cubicBezTo>
                            <a:pt x="1193" y="13525"/>
                            <a:pt x="1868" y="12895"/>
                            <a:pt x="2633" y="12490"/>
                          </a:cubicBezTo>
                          <a:cubicBezTo>
                            <a:pt x="4703" y="11365"/>
                            <a:pt x="6684" y="10149"/>
                            <a:pt x="8709" y="8979"/>
                          </a:cubicBezTo>
                          <a:cubicBezTo>
                            <a:pt x="11005" y="7674"/>
                            <a:pt x="13300" y="6279"/>
                            <a:pt x="15595" y="4883"/>
                          </a:cubicBezTo>
                          <a:cubicBezTo>
                            <a:pt x="17576" y="3713"/>
                            <a:pt x="19601" y="2588"/>
                            <a:pt x="21626" y="1418"/>
                          </a:cubicBezTo>
                          <a:cubicBezTo>
                            <a:pt x="22032" y="1193"/>
                            <a:pt x="22482" y="923"/>
                            <a:pt x="22887" y="653"/>
                          </a:cubicBezTo>
                          <a:cubicBezTo>
                            <a:pt x="23157" y="473"/>
                            <a:pt x="23382" y="338"/>
                            <a:pt x="23697" y="338"/>
                          </a:cubicBezTo>
                          <a:cubicBezTo>
                            <a:pt x="25182" y="1058"/>
                            <a:pt x="26577" y="1958"/>
                            <a:pt x="28018" y="2768"/>
                          </a:cubicBezTo>
                          <a:cubicBezTo>
                            <a:pt x="29953" y="3848"/>
                            <a:pt x="31843" y="4928"/>
                            <a:pt x="33734" y="6099"/>
                          </a:cubicBezTo>
                          <a:cubicBezTo>
                            <a:pt x="37424" y="8394"/>
                            <a:pt x="41250" y="10464"/>
                            <a:pt x="44986" y="12670"/>
                          </a:cubicBezTo>
                          <a:cubicBezTo>
                            <a:pt x="45616" y="13030"/>
                            <a:pt x="46201" y="13480"/>
                            <a:pt x="46831" y="13885"/>
                          </a:cubicBezTo>
                          <a:cubicBezTo>
                            <a:pt x="46831" y="13975"/>
                            <a:pt x="46786" y="14020"/>
                            <a:pt x="46786" y="14110"/>
                          </a:cubicBezTo>
                          <a:cubicBezTo>
                            <a:pt x="46336" y="14155"/>
                            <a:pt x="46066" y="14470"/>
                            <a:pt x="45706" y="14650"/>
                          </a:cubicBezTo>
                          <a:cubicBezTo>
                            <a:pt x="42825" y="16315"/>
                            <a:pt x="39945" y="17891"/>
                            <a:pt x="37109" y="19646"/>
                          </a:cubicBezTo>
                          <a:cubicBezTo>
                            <a:pt x="35399" y="20726"/>
                            <a:pt x="33644" y="21671"/>
                            <a:pt x="31888" y="22662"/>
                          </a:cubicBezTo>
                          <a:cubicBezTo>
                            <a:pt x="29458" y="24012"/>
                            <a:pt x="27072" y="25407"/>
                            <a:pt x="24732" y="26892"/>
                          </a:cubicBezTo>
                          <a:cubicBezTo>
                            <a:pt x="24372" y="27117"/>
                            <a:pt x="23967" y="27207"/>
                            <a:pt x="23697" y="27522"/>
                          </a:cubicBezTo>
                          <a:cubicBezTo>
                            <a:pt x="23652" y="27522"/>
                            <a:pt x="23607" y="27522"/>
                            <a:pt x="23517" y="27522"/>
                          </a:cubicBezTo>
                          <a:cubicBezTo>
                            <a:pt x="21716" y="26397"/>
                            <a:pt x="19871" y="25272"/>
                            <a:pt x="17981" y="24192"/>
                          </a:cubicBezTo>
                          <a:cubicBezTo>
                            <a:pt x="15460" y="22752"/>
                            <a:pt x="12940" y="21356"/>
                            <a:pt x="10464" y="19871"/>
                          </a:cubicBezTo>
                          <a:cubicBezTo>
                            <a:pt x="7224" y="17891"/>
                            <a:pt x="3893" y="16045"/>
                            <a:pt x="563" y="14110"/>
                          </a:cubicBezTo>
                          <a:cubicBezTo>
                            <a:pt x="518" y="14065"/>
                            <a:pt x="383" y="14020"/>
                            <a:pt x="338" y="13840"/>
                          </a:cubicBezTo>
                          <a:close/>
                        </a:path>
                      </a:pathLst>
                    </a:custGeom>
                    <a:solidFill>
                      <a:srgbClr val="C2C2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5" name="Freeform: Shape 234">
                      <a:extLst>
                        <a:ext uri="{FF2B5EF4-FFF2-40B4-BE49-F238E27FC236}">
                          <a16:creationId xmlns:a16="http://schemas.microsoft.com/office/drawing/2014/main" id="{65ECCF14-DDC2-438F-A0C6-C6064D772409}"/>
                        </a:ext>
                      </a:extLst>
                    </p:cNvPr>
                    <p:cNvSpPr/>
                    <p:nvPr/>
                  </p:nvSpPr>
                  <p:spPr>
                    <a:xfrm>
                      <a:off x="4259596" y="6733758"/>
                      <a:ext cx="38772" cy="66571"/>
                    </a:xfrm>
                    <a:custGeom>
                      <a:avLst/>
                      <a:gdLst>
                        <a:gd name="connsiteX0" fmla="*/ 383 w 23854"/>
                        <a:gd name="connsiteY0" fmla="*/ 27477 h 40957"/>
                        <a:gd name="connsiteX1" fmla="*/ 338 w 23854"/>
                        <a:gd name="connsiteY1" fmla="*/ 26757 h 40957"/>
                        <a:gd name="connsiteX2" fmla="*/ 338 w 23854"/>
                        <a:gd name="connsiteY2" fmla="*/ 1058 h 40957"/>
                        <a:gd name="connsiteX3" fmla="*/ 383 w 23854"/>
                        <a:gd name="connsiteY3" fmla="*/ 383 h 40957"/>
                        <a:gd name="connsiteX4" fmla="*/ 518 w 23854"/>
                        <a:gd name="connsiteY4" fmla="*/ 338 h 40957"/>
                        <a:gd name="connsiteX5" fmla="*/ 1598 w 23854"/>
                        <a:gd name="connsiteY5" fmla="*/ 878 h 40957"/>
                        <a:gd name="connsiteX6" fmla="*/ 7359 w 23854"/>
                        <a:gd name="connsiteY6" fmla="*/ 4298 h 40957"/>
                        <a:gd name="connsiteX7" fmla="*/ 12715 w 23854"/>
                        <a:gd name="connsiteY7" fmla="*/ 7404 h 40957"/>
                        <a:gd name="connsiteX8" fmla="*/ 21266 w 23854"/>
                        <a:gd name="connsiteY8" fmla="*/ 12400 h 40957"/>
                        <a:gd name="connsiteX9" fmla="*/ 23562 w 23854"/>
                        <a:gd name="connsiteY9" fmla="*/ 13795 h 40957"/>
                        <a:gd name="connsiteX10" fmla="*/ 23562 w 23854"/>
                        <a:gd name="connsiteY10" fmla="*/ 14920 h 40957"/>
                        <a:gd name="connsiteX11" fmla="*/ 23562 w 23854"/>
                        <a:gd name="connsiteY11" fmla="*/ 40980 h 40957"/>
                        <a:gd name="connsiteX12" fmla="*/ 21897 w 23854"/>
                        <a:gd name="connsiteY12" fmla="*/ 39990 h 40957"/>
                        <a:gd name="connsiteX13" fmla="*/ 16270 w 23854"/>
                        <a:gd name="connsiteY13" fmla="*/ 36704 h 40957"/>
                        <a:gd name="connsiteX14" fmla="*/ 10869 w 23854"/>
                        <a:gd name="connsiteY14" fmla="*/ 33509 h 40957"/>
                        <a:gd name="connsiteX15" fmla="*/ 6639 w 23854"/>
                        <a:gd name="connsiteY15" fmla="*/ 31033 h 40957"/>
                        <a:gd name="connsiteX16" fmla="*/ 383 w 23854"/>
                        <a:gd name="connsiteY16" fmla="*/ 27477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54" h="40957">
                          <a:moveTo>
                            <a:pt x="383" y="27477"/>
                          </a:moveTo>
                          <a:cubicBezTo>
                            <a:pt x="383" y="27252"/>
                            <a:pt x="338" y="26982"/>
                            <a:pt x="338" y="26757"/>
                          </a:cubicBezTo>
                          <a:cubicBezTo>
                            <a:pt x="338" y="18206"/>
                            <a:pt x="338" y="9609"/>
                            <a:pt x="338" y="1058"/>
                          </a:cubicBezTo>
                          <a:cubicBezTo>
                            <a:pt x="338" y="833"/>
                            <a:pt x="338" y="608"/>
                            <a:pt x="383" y="383"/>
                          </a:cubicBezTo>
                          <a:cubicBezTo>
                            <a:pt x="428" y="383"/>
                            <a:pt x="473" y="383"/>
                            <a:pt x="518" y="338"/>
                          </a:cubicBezTo>
                          <a:cubicBezTo>
                            <a:pt x="923" y="428"/>
                            <a:pt x="1283" y="653"/>
                            <a:pt x="1598" y="878"/>
                          </a:cubicBezTo>
                          <a:cubicBezTo>
                            <a:pt x="3443" y="2138"/>
                            <a:pt x="5469" y="3128"/>
                            <a:pt x="7359" y="4298"/>
                          </a:cubicBezTo>
                          <a:cubicBezTo>
                            <a:pt x="9159" y="5333"/>
                            <a:pt x="10960" y="6324"/>
                            <a:pt x="12715" y="7404"/>
                          </a:cubicBezTo>
                          <a:cubicBezTo>
                            <a:pt x="15505" y="9159"/>
                            <a:pt x="18431" y="10689"/>
                            <a:pt x="21266" y="12400"/>
                          </a:cubicBezTo>
                          <a:cubicBezTo>
                            <a:pt x="22032" y="12850"/>
                            <a:pt x="22842" y="13255"/>
                            <a:pt x="23562" y="13795"/>
                          </a:cubicBezTo>
                          <a:cubicBezTo>
                            <a:pt x="23562" y="14155"/>
                            <a:pt x="23562" y="14560"/>
                            <a:pt x="23562" y="14920"/>
                          </a:cubicBezTo>
                          <a:cubicBezTo>
                            <a:pt x="23562" y="23607"/>
                            <a:pt x="23562" y="32293"/>
                            <a:pt x="23562" y="40980"/>
                          </a:cubicBezTo>
                          <a:cubicBezTo>
                            <a:pt x="22932" y="40755"/>
                            <a:pt x="22437" y="40350"/>
                            <a:pt x="21897" y="39990"/>
                          </a:cubicBezTo>
                          <a:cubicBezTo>
                            <a:pt x="20006" y="38910"/>
                            <a:pt x="18116" y="37829"/>
                            <a:pt x="16270" y="36704"/>
                          </a:cubicBezTo>
                          <a:cubicBezTo>
                            <a:pt x="14470" y="35624"/>
                            <a:pt x="12625" y="34634"/>
                            <a:pt x="10869" y="33509"/>
                          </a:cubicBezTo>
                          <a:cubicBezTo>
                            <a:pt x="9519" y="32653"/>
                            <a:pt x="8079" y="31888"/>
                            <a:pt x="6639" y="31033"/>
                          </a:cubicBezTo>
                          <a:cubicBezTo>
                            <a:pt x="4568" y="29863"/>
                            <a:pt x="2498" y="28693"/>
                            <a:pt x="383" y="27477"/>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6" name="Freeform: Shape 235">
                      <a:extLst>
                        <a:ext uri="{FF2B5EF4-FFF2-40B4-BE49-F238E27FC236}">
                          <a16:creationId xmlns:a16="http://schemas.microsoft.com/office/drawing/2014/main" id="{DAEEBFD2-EB74-4C3D-A5C3-099FAD742B71}"/>
                        </a:ext>
                      </a:extLst>
                    </p:cNvPr>
                    <p:cNvSpPr/>
                    <p:nvPr/>
                  </p:nvSpPr>
                  <p:spPr>
                    <a:xfrm>
                      <a:off x="4487041" y="6711447"/>
                      <a:ext cx="38772" cy="67302"/>
                    </a:xfrm>
                    <a:custGeom>
                      <a:avLst/>
                      <a:gdLst>
                        <a:gd name="connsiteX0" fmla="*/ 338 w 23854"/>
                        <a:gd name="connsiteY0" fmla="*/ 41070 h 41407"/>
                        <a:gd name="connsiteX1" fmla="*/ 338 w 23854"/>
                        <a:gd name="connsiteY1" fmla="*/ 13885 h 41407"/>
                        <a:gd name="connsiteX2" fmla="*/ 7269 w 23854"/>
                        <a:gd name="connsiteY2" fmla="*/ 9879 h 41407"/>
                        <a:gd name="connsiteX3" fmla="*/ 15460 w 23854"/>
                        <a:gd name="connsiteY3" fmla="*/ 5108 h 41407"/>
                        <a:gd name="connsiteX4" fmla="*/ 20681 w 23854"/>
                        <a:gd name="connsiteY4" fmla="*/ 2093 h 41407"/>
                        <a:gd name="connsiteX5" fmla="*/ 23607 w 23854"/>
                        <a:gd name="connsiteY5" fmla="*/ 338 h 41407"/>
                        <a:gd name="connsiteX6" fmla="*/ 23652 w 23854"/>
                        <a:gd name="connsiteY6" fmla="*/ 1328 h 41407"/>
                        <a:gd name="connsiteX7" fmla="*/ 23697 w 23854"/>
                        <a:gd name="connsiteY7" fmla="*/ 26442 h 41407"/>
                        <a:gd name="connsiteX8" fmla="*/ 22662 w 23854"/>
                        <a:gd name="connsiteY8" fmla="*/ 28153 h 41407"/>
                        <a:gd name="connsiteX9" fmla="*/ 14020 w 23854"/>
                        <a:gd name="connsiteY9" fmla="*/ 33148 h 41407"/>
                        <a:gd name="connsiteX10" fmla="*/ 1238 w 23854"/>
                        <a:gd name="connsiteY10" fmla="*/ 40575 h 41407"/>
                        <a:gd name="connsiteX11" fmla="*/ 338 w 23854"/>
                        <a:gd name="connsiteY11" fmla="*/ 41070 h 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54" h="41407">
                          <a:moveTo>
                            <a:pt x="338" y="41070"/>
                          </a:moveTo>
                          <a:cubicBezTo>
                            <a:pt x="338" y="32023"/>
                            <a:pt x="338" y="22977"/>
                            <a:pt x="338" y="13885"/>
                          </a:cubicBezTo>
                          <a:cubicBezTo>
                            <a:pt x="2633" y="12535"/>
                            <a:pt x="4928" y="11185"/>
                            <a:pt x="7269" y="9879"/>
                          </a:cubicBezTo>
                          <a:cubicBezTo>
                            <a:pt x="10014" y="8304"/>
                            <a:pt x="12670" y="6639"/>
                            <a:pt x="15460" y="5108"/>
                          </a:cubicBezTo>
                          <a:cubicBezTo>
                            <a:pt x="17216" y="4118"/>
                            <a:pt x="18971" y="3128"/>
                            <a:pt x="20681" y="2093"/>
                          </a:cubicBezTo>
                          <a:cubicBezTo>
                            <a:pt x="21626" y="1463"/>
                            <a:pt x="22617" y="923"/>
                            <a:pt x="23607" y="338"/>
                          </a:cubicBezTo>
                          <a:cubicBezTo>
                            <a:pt x="23697" y="653"/>
                            <a:pt x="23652" y="968"/>
                            <a:pt x="23652" y="1328"/>
                          </a:cubicBezTo>
                          <a:cubicBezTo>
                            <a:pt x="23652" y="9699"/>
                            <a:pt x="23652" y="18071"/>
                            <a:pt x="23697" y="26442"/>
                          </a:cubicBezTo>
                          <a:cubicBezTo>
                            <a:pt x="23697" y="27342"/>
                            <a:pt x="23382" y="27793"/>
                            <a:pt x="22662" y="28153"/>
                          </a:cubicBezTo>
                          <a:cubicBezTo>
                            <a:pt x="19781" y="29818"/>
                            <a:pt x="16856" y="31438"/>
                            <a:pt x="14020" y="33148"/>
                          </a:cubicBezTo>
                          <a:cubicBezTo>
                            <a:pt x="9789" y="35669"/>
                            <a:pt x="5514" y="38144"/>
                            <a:pt x="1238" y="40575"/>
                          </a:cubicBezTo>
                          <a:cubicBezTo>
                            <a:pt x="923" y="40755"/>
                            <a:pt x="743" y="41115"/>
                            <a:pt x="338" y="41070"/>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7" name="Freeform: Shape 236">
                      <a:extLst>
                        <a:ext uri="{FF2B5EF4-FFF2-40B4-BE49-F238E27FC236}">
                          <a16:creationId xmlns:a16="http://schemas.microsoft.com/office/drawing/2014/main" id="{31DCB441-9876-42C8-A590-1DC86613DC7E}"/>
                        </a:ext>
                      </a:extLst>
                    </p:cNvPr>
                    <p:cNvSpPr/>
                    <p:nvPr/>
                  </p:nvSpPr>
                  <p:spPr>
                    <a:xfrm>
                      <a:off x="4411034" y="6800331"/>
                      <a:ext cx="38772" cy="66571"/>
                    </a:xfrm>
                    <a:custGeom>
                      <a:avLst/>
                      <a:gdLst>
                        <a:gd name="connsiteX0" fmla="*/ 563 w 23854"/>
                        <a:gd name="connsiteY0" fmla="*/ 13750 h 40957"/>
                        <a:gd name="connsiteX1" fmla="*/ 1598 w 23854"/>
                        <a:gd name="connsiteY1" fmla="*/ 13120 h 40957"/>
                        <a:gd name="connsiteX2" fmla="*/ 8754 w 23854"/>
                        <a:gd name="connsiteY2" fmla="*/ 8889 h 40957"/>
                        <a:gd name="connsiteX3" fmla="*/ 13975 w 23854"/>
                        <a:gd name="connsiteY3" fmla="*/ 5874 h 40957"/>
                        <a:gd name="connsiteX4" fmla="*/ 22572 w 23854"/>
                        <a:gd name="connsiteY4" fmla="*/ 878 h 40957"/>
                        <a:gd name="connsiteX5" fmla="*/ 23652 w 23854"/>
                        <a:gd name="connsiteY5" fmla="*/ 338 h 40957"/>
                        <a:gd name="connsiteX6" fmla="*/ 23787 w 23854"/>
                        <a:gd name="connsiteY6" fmla="*/ 338 h 40957"/>
                        <a:gd name="connsiteX7" fmla="*/ 23787 w 23854"/>
                        <a:gd name="connsiteY7" fmla="*/ 1058 h 40957"/>
                        <a:gd name="connsiteX8" fmla="*/ 23787 w 23854"/>
                        <a:gd name="connsiteY8" fmla="*/ 26487 h 40957"/>
                        <a:gd name="connsiteX9" fmla="*/ 23112 w 23854"/>
                        <a:gd name="connsiteY9" fmla="*/ 27702 h 40957"/>
                        <a:gd name="connsiteX10" fmla="*/ 17036 w 23854"/>
                        <a:gd name="connsiteY10" fmla="*/ 31213 h 40957"/>
                        <a:gd name="connsiteX11" fmla="*/ 5378 w 23854"/>
                        <a:gd name="connsiteY11" fmla="*/ 38009 h 40957"/>
                        <a:gd name="connsiteX12" fmla="*/ 383 w 23854"/>
                        <a:gd name="connsiteY12" fmla="*/ 40980 h 40957"/>
                        <a:gd name="connsiteX13" fmla="*/ 338 w 23854"/>
                        <a:gd name="connsiteY13" fmla="*/ 40755 h 40957"/>
                        <a:gd name="connsiteX14" fmla="*/ 338 w 23854"/>
                        <a:gd name="connsiteY14" fmla="*/ 40575 h 40957"/>
                        <a:gd name="connsiteX15" fmla="*/ 473 w 23854"/>
                        <a:gd name="connsiteY15" fmla="*/ 39630 h 40957"/>
                        <a:gd name="connsiteX16" fmla="*/ 563 w 23854"/>
                        <a:gd name="connsiteY16" fmla="*/ 13750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54" h="40957">
                          <a:moveTo>
                            <a:pt x="563" y="13750"/>
                          </a:moveTo>
                          <a:cubicBezTo>
                            <a:pt x="833" y="13435"/>
                            <a:pt x="1283" y="13345"/>
                            <a:pt x="1598" y="13120"/>
                          </a:cubicBezTo>
                          <a:cubicBezTo>
                            <a:pt x="3938" y="11635"/>
                            <a:pt x="6369" y="10284"/>
                            <a:pt x="8754" y="8889"/>
                          </a:cubicBezTo>
                          <a:cubicBezTo>
                            <a:pt x="10509" y="7899"/>
                            <a:pt x="12265" y="6909"/>
                            <a:pt x="13975" y="5874"/>
                          </a:cubicBezTo>
                          <a:cubicBezTo>
                            <a:pt x="16766" y="4118"/>
                            <a:pt x="19691" y="2543"/>
                            <a:pt x="22572" y="878"/>
                          </a:cubicBezTo>
                          <a:cubicBezTo>
                            <a:pt x="22932" y="698"/>
                            <a:pt x="23202" y="338"/>
                            <a:pt x="23652" y="338"/>
                          </a:cubicBezTo>
                          <a:cubicBezTo>
                            <a:pt x="23697" y="338"/>
                            <a:pt x="23742" y="338"/>
                            <a:pt x="23787" y="338"/>
                          </a:cubicBezTo>
                          <a:cubicBezTo>
                            <a:pt x="23787" y="563"/>
                            <a:pt x="23787" y="833"/>
                            <a:pt x="23787" y="1058"/>
                          </a:cubicBezTo>
                          <a:cubicBezTo>
                            <a:pt x="23787" y="9519"/>
                            <a:pt x="23787" y="18026"/>
                            <a:pt x="23787" y="26487"/>
                          </a:cubicBezTo>
                          <a:cubicBezTo>
                            <a:pt x="23787" y="27072"/>
                            <a:pt x="23652" y="27432"/>
                            <a:pt x="23112" y="27702"/>
                          </a:cubicBezTo>
                          <a:cubicBezTo>
                            <a:pt x="21041" y="28828"/>
                            <a:pt x="19016" y="29998"/>
                            <a:pt x="17036" y="31213"/>
                          </a:cubicBezTo>
                          <a:cubicBezTo>
                            <a:pt x="13210" y="33554"/>
                            <a:pt x="9249" y="35714"/>
                            <a:pt x="5378" y="38009"/>
                          </a:cubicBezTo>
                          <a:cubicBezTo>
                            <a:pt x="3713" y="39000"/>
                            <a:pt x="2048" y="39945"/>
                            <a:pt x="383" y="40980"/>
                          </a:cubicBezTo>
                          <a:cubicBezTo>
                            <a:pt x="383" y="40890"/>
                            <a:pt x="383" y="40845"/>
                            <a:pt x="338" y="40755"/>
                          </a:cubicBezTo>
                          <a:cubicBezTo>
                            <a:pt x="338" y="40710"/>
                            <a:pt x="338" y="40665"/>
                            <a:pt x="338" y="40575"/>
                          </a:cubicBezTo>
                          <a:cubicBezTo>
                            <a:pt x="608" y="40305"/>
                            <a:pt x="473" y="39945"/>
                            <a:pt x="473" y="39630"/>
                          </a:cubicBezTo>
                          <a:cubicBezTo>
                            <a:pt x="563" y="31078"/>
                            <a:pt x="563" y="22437"/>
                            <a:pt x="563" y="13750"/>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8" name="Freeform: Shape 237">
                      <a:extLst>
                        <a:ext uri="{FF2B5EF4-FFF2-40B4-BE49-F238E27FC236}">
                          <a16:creationId xmlns:a16="http://schemas.microsoft.com/office/drawing/2014/main" id="{AA72D6C1-3646-424B-A620-E8CB8DEBE35B}"/>
                        </a:ext>
                      </a:extLst>
                    </p:cNvPr>
                    <p:cNvSpPr/>
                    <p:nvPr/>
                  </p:nvSpPr>
                  <p:spPr>
                    <a:xfrm>
                      <a:off x="4411107" y="6689280"/>
                      <a:ext cx="731" cy="45356"/>
                    </a:xfrm>
                    <a:custGeom>
                      <a:avLst/>
                      <a:gdLst>
                        <a:gd name="connsiteX0" fmla="*/ 518 w 450"/>
                        <a:gd name="connsiteY0" fmla="*/ 338 h 27905"/>
                        <a:gd name="connsiteX1" fmla="*/ 518 w 450"/>
                        <a:gd name="connsiteY1" fmla="*/ 14920 h 27905"/>
                        <a:gd name="connsiteX2" fmla="*/ 518 w 450"/>
                        <a:gd name="connsiteY2" fmla="*/ 27522 h 27905"/>
                        <a:gd name="connsiteX3" fmla="*/ 383 w 450"/>
                        <a:gd name="connsiteY3" fmla="*/ 27612 h 27905"/>
                        <a:gd name="connsiteX4" fmla="*/ 338 w 450"/>
                        <a:gd name="connsiteY4" fmla="*/ 26487 h 27905"/>
                        <a:gd name="connsiteX5" fmla="*/ 338 w 450"/>
                        <a:gd name="connsiteY5" fmla="*/ 383 h 27905"/>
                        <a:gd name="connsiteX6" fmla="*/ 518 w 450"/>
                        <a:gd name="connsiteY6" fmla="*/ 338 h 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 h="27905">
                          <a:moveTo>
                            <a:pt x="518" y="338"/>
                          </a:moveTo>
                          <a:cubicBezTo>
                            <a:pt x="518" y="5198"/>
                            <a:pt x="518" y="10059"/>
                            <a:pt x="518" y="14920"/>
                          </a:cubicBezTo>
                          <a:cubicBezTo>
                            <a:pt x="518" y="19106"/>
                            <a:pt x="518" y="23337"/>
                            <a:pt x="518" y="27522"/>
                          </a:cubicBezTo>
                          <a:cubicBezTo>
                            <a:pt x="473" y="27567"/>
                            <a:pt x="428" y="27567"/>
                            <a:pt x="383" y="27612"/>
                          </a:cubicBezTo>
                          <a:cubicBezTo>
                            <a:pt x="383" y="27252"/>
                            <a:pt x="338" y="26847"/>
                            <a:pt x="338" y="26487"/>
                          </a:cubicBezTo>
                          <a:cubicBezTo>
                            <a:pt x="338" y="17801"/>
                            <a:pt x="338" y="9069"/>
                            <a:pt x="338" y="383"/>
                          </a:cubicBezTo>
                          <a:cubicBezTo>
                            <a:pt x="383" y="338"/>
                            <a:pt x="473" y="338"/>
                            <a:pt x="518" y="338"/>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9" name="Freeform: Shape 238">
                      <a:extLst>
                        <a:ext uri="{FF2B5EF4-FFF2-40B4-BE49-F238E27FC236}">
                          <a16:creationId xmlns:a16="http://schemas.microsoft.com/office/drawing/2014/main" id="{28A05B52-0D96-417B-9AE3-40704B83762C}"/>
                        </a:ext>
                      </a:extLst>
                    </p:cNvPr>
                    <p:cNvSpPr/>
                    <p:nvPr/>
                  </p:nvSpPr>
                  <p:spPr>
                    <a:xfrm>
                      <a:off x="4297423" y="6755560"/>
                      <a:ext cx="731" cy="44625"/>
                    </a:xfrm>
                    <a:custGeom>
                      <a:avLst/>
                      <a:gdLst>
                        <a:gd name="connsiteX0" fmla="*/ 338 w 450"/>
                        <a:gd name="connsiteY0" fmla="*/ 27522 h 27454"/>
                        <a:gd name="connsiteX1" fmla="*/ 338 w 450"/>
                        <a:gd name="connsiteY1" fmla="*/ 1463 h 27454"/>
                        <a:gd name="connsiteX2" fmla="*/ 338 w 450"/>
                        <a:gd name="connsiteY2" fmla="*/ 338 h 27454"/>
                        <a:gd name="connsiteX3" fmla="*/ 518 w 450"/>
                        <a:gd name="connsiteY3" fmla="*/ 338 h 27454"/>
                        <a:gd name="connsiteX4" fmla="*/ 518 w 450"/>
                        <a:gd name="connsiteY4" fmla="*/ 27522 h 27454"/>
                        <a:gd name="connsiteX5" fmla="*/ 338 w 450"/>
                        <a:gd name="connsiteY5" fmla="*/ 27522 h 2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 h="27454">
                          <a:moveTo>
                            <a:pt x="338" y="27522"/>
                          </a:moveTo>
                          <a:cubicBezTo>
                            <a:pt x="338" y="18836"/>
                            <a:pt x="338" y="10149"/>
                            <a:pt x="338" y="1463"/>
                          </a:cubicBezTo>
                          <a:cubicBezTo>
                            <a:pt x="338" y="1103"/>
                            <a:pt x="338" y="698"/>
                            <a:pt x="338" y="338"/>
                          </a:cubicBezTo>
                          <a:cubicBezTo>
                            <a:pt x="383" y="338"/>
                            <a:pt x="428" y="338"/>
                            <a:pt x="518" y="338"/>
                          </a:cubicBezTo>
                          <a:cubicBezTo>
                            <a:pt x="518" y="9384"/>
                            <a:pt x="518" y="18476"/>
                            <a:pt x="518" y="27522"/>
                          </a:cubicBezTo>
                          <a:cubicBezTo>
                            <a:pt x="428" y="27522"/>
                            <a:pt x="383" y="27522"/>
                            <a:pt x="338" y="27522"/>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0" name="Freeform: Shape 239">
                      <a:extLst>
                        <a:ext uri="{FF2B5EF4-FFF2-40B4-BE49-F238E27FC236}">
                          <a16:creationId xmlns:a16="http://schemas.microsoft.com/office/drawing/2014/main" id="{3BFEABA5-631B-4485-ABEE-CE8003C15423}"/>
                        </a:ext>
                      </a:extLst>
                    </p:cNvPr>
                    <p:cNvSpPr/>
                    <p:nvPr/>
                  </p:nvSpPr>
                  <p:spPr>
                    <a:xfrm>
                      <a:off x="4334878" y="6777917"/>
                      <a:ext cx="1463" cy="731"/>
                    </a:xfrm>
                    <a:custGeom>
                      <a:avLst/>
                      <a:gdLst>
                        <a:gd name="connsiteX0" fmla="*/ 338 w 900"/>
                        <a:gd name="connsiteY0" fmla="*/ 489 h 450"/>
                        <a:gd name="connsiteX1" fmla="*/ 698 w 900"/>
                        <a:gd name="connsiteY1" fmla="*/ 354 h 450"/>
                        <a:gd name="connsiteX2" fmla="*/ 653 w 900"/>
                        <a:gd name="connsiteY2" fmla="*/ 534 h 450"/>
                        <a:gd name="connsiteX3" fmla="*/ 338 w 900"/>
                        <a:gd name="connsiteY3" fmla="*/ 489 h 450"/>
                      </a:gdLst>
                      <a:ahLst/>
                      <a:cxnLst>
                        <a:cxn ang="0">
                          <a:pos x="connsiteX0" y="connsiteY0"/>
                        </a:cxn>
                        <a:cxn ang="0">
                          <a:pos x="connsiteX1" y="connsiteY1"/>
                        </a:cxn>
                        <a:cxn ang="0">
                          <a:pos x="connsiteX2" y="connsiteY2"/>
                        </a:cxn>
                        <a:cxn ang="0">
                          <a:pos x="connsiteX3" y="connsiteY3"/>
                        </a:cxn>
                      </a:cxnLst>
                      <a:rect l="l" t="t" r="r" b="b"/>
                      <a:pathLst>
                        <a:path w="900" h="450">
                          <a:moveTo>
                            <a:pt x="338" y="489"/>
                          </a:moveTo>
                          <a:cubicBezTo>
                            <a:pt x="428" y="354"/>
                            <a:pt x="563" y="309"/>
                            <a:pt x="698" y="354"/>
                          </a:cubicBezTo>
                          <a:cubicBezTo>
                            <a:pt x="698" y="399"/>
                            <a:pt x="653" y="489"/>
                            <a:pt x="653" y="534"/>
                          </a:cubicBezTo>
                          <a:cubicBezTo>
                            <a:pt x="563" y="534"/>
                            <a:pt x="473" y="534"/>
                            <a:pt x="338" y="489"/>
                          </a:cubicBezTo>
                          <a:close/>
                        </a:path>
                      </a:pathLst>
                    </a:custGeom>
                    <a:solidFill>
                      <a:srgbClr val="FADFD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1" name="Freeform: Shape 240">
                      <a:extLst>
                        <a:ext uri="{FF2B5EF4-FFF2-40B4-BE49-F238E27FC236}">
                          <a16:creationId xmlns:a16="http://schemas.microsoft.com/office/drawing/2014/main" id="{E958C70D-E62F-4171-92F4-30259180CF3D}"/>
                        </a:ext>
                      </a:extLst>
                    </p:cNvPr>
                    <p:cNvSpPr/>
                    <p:nvPr/>
                  </p:nvSpPr>
                  <p:spPr>
                    <a:xfrm>
                      <a:off x="4448928" y="6799965"/>
                      <a:ext cx="731" cy="1463"/>
                    </a:xfrm>
                    <a:custGeom>
                      <a:avLst/>
                      <a:gdLst>
                        <a:gd name="connsiteX0" fmla="*/ 473 w 450"/>
                        <a:gd name="connsiteY0" fmla="*/ 563 h 900"/>
                        <a:gd name="connsiteX1" fmla="*/ 338 w 450"/>
                        <a:gd name="connsiteY1" fmla="*/ 563 h 900"/>
                        <a:gd name="connsiteX2" fmla="*/ 383 w 450"/>
                        <a:gd name="connsiteY2" fmla="*/ 338 h 900"/>
                        <a:gd name="connsiteX3" fmla="*/ 473 w 450"/>
                        <a:gd name="connsiteY3" fmla="*/ 563 h 900"/>
                      </a:gdLst>
                      <a:ahLst/>
                      <a:cxnLst>
                        <a:cxn ang="0">
                          <a:pos x="connsiteX0" y="connsiteY0"/>
                        </a:cxn>
                        <a:cxn ang="0">
                          <a:pos x="connsiteX1" y="connsiteY1"/>
                        </a:cxn>
                        <a:cxn ang="0">
                          <a:pos x="connsiteX2" y="connsiteY2"/>
                        </a:cxn>
                        <a:cxn ang="0">
                          <a:pos x="connsiteX3" y="connsiteY3"/>
                        </a:cxn>
                      </a:cxnLst>
                      <a:rect l="l" t="t" r="r" b="b"/>
                      <a:pathLst>
                        <a:path w="450" h="900">
                          <a:moveTo>
                            <a:pt x="473" y="563"/>
                          </a:moveTo>
                          <a:cubicBezTo>
                            <a:pt x="428" y="563"/>
                            <a:pt x="383" y="563"/>
                            <a:pt x="338" y="563"/>
                          </a:cubicBezTo>
                          <a:cubicBezTo>
                            <a:pt x="338" y="473"/>
                            <a:pt x="383" y="428"/>
                            <a:pt x="383" y="338"/>
                          </a:cubicBezTo>
                          <a:cubicBezTo>
                            <a:pt x="473" y="383"/>
                            <a:pt x="473" y="473"/>
                            <a:pt x="473" y="563"/>
                          </a:cubicBezTo>
                          <a:close/>
                        </a:path>
                      </a:pathLst>
                    </a:custGeom>
                    <a:solidFill>
                      <a:srgbClr val="F1A85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2" name="Freeform: Shape 241">
                      <a:extLst>
                        <a:ext uri="{FF2B5EF4-FFF2-40B4-BE49-F238E27FC236}">
                          <a16:creationId xmlns:a16="http://schemas.microsoft.com/office/drawing/2014/main" id="{81082074-DC99-4775-8962-9AC8BC78E213}"/>
                        </a:ext>
                      </a:extLst>
                    </p:cNvPr>
                    <p:cNvSpPr/>
                    <p:nvPr/>
                  </p:nvSpPr>
                  <p:spPr>
                    <a:xfrm>
                      <a:off x="4259601" y="6733466"/>
                      <a:ext cx="731" cy="1463"/>
                    </a:xfrm>
                    <a:custGeom>
                      <a:avLst/>
                      <a:gdLst>
                        <a:gd name="connsiteX0" fmla="*/ 518 w 450"/>
                        <a:gd name="connsiteY0" fmla="*/ 518 h 900"/>
                        <a:gd name="connsiteX1" fmla="*/ 383 w 450"/>
                        <a:gd name="connsiteY1" fmla="*/ 563 h 900"/>
                        <a:gd name="connsiteX2" fmla="*/ 338 w 450"/>
                        <a:gd name="connsiteY2" fmla="*/ 383 h 900"/>
                        <a:gd name="connsiteX3" fmla="*/ 473 w 450"/>
                        <a:gd name="connsiteY3" fmla="*/ 338 h 900"/>
                        <a:gd name="connsiteX4" fmla="*/ 518 w 450"/>
                        <a:gd name="connsiteY4" fmla="*/ 518 h 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 h="900">
                          <a:moveTo>
                            <a:pt x="518" y="518"/>
                          </a:moveTo>
                          <a:cubicBezTo>
                            <a:pt x="473" y="518"/>
                            <a:pt x="428" y="563"/>
                            <a:pt x="383" y="563"/>
                          </a:cubicBezTo>
                          <a:cubicBezTo>
                            <a:pt x="383" y="518"/>
                            <a:pt x="338" y="428"/>
                            <a:pt x="338" y="383"/>
                          </a:cubicBezTo>
                          <a:cubicBezTo>
                            <a:pt x="383" y="383"/>
                            <a:pt x="428" y="338"/>
                            <a:pt x="473" y="338"/>
                          </a:cubicBezTo>
                          <a:cubicBezTo>
                            <a:pt x="473" y="383"/>
                            <a:pt x="473" y="428"/>
                            <a:pt x="518" y="518"/>
                          </a:cubicBezTo>
                          <a:close/>
                        </a:path>
                      </a:pathLst>
                    </a:custGeom>
                    <a:solidFill>
                      <a:srgbClr val="EC846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3" name="Freeform: Shape 242">
                      <a:extLst>
                        <a:ext uri="{FF2B5EF4-FFF2-40B4-BE49-F238E27FC236}">
                          <a16:creationId xmlns:a16="http://schemas.microsoft.com/office/drawing/2014/main" id="{F25D7148-B5AE-4B3C-9200-B034DC8323F8}"/>
                        </a:ext>
                      </a:extLst>
                    </p:cNvPr>
                    <p:cNvSpPr/>
                    <p:nvPr/>
                  </p:nvSpPr>
                  <p:spPr>
                    <a:xfrm>
                      <a:off x="4411180" y="6822130"/>
                      <a:ext cx="731" cy="44625"/>
                    </a:xfrm>
                    <a:custGeom>
                      <a:avLst/>
                      <a:gdLst>
                        <a:gd name="connsiteX0" fmla="*/ 473 w 450"/>
                        <a:gd name="connsiteY0" fmla="*/ 338 h 27454"/>
                        <a:gd name="connsiteX1" fmla="*/ 473 w 450"/>
                        <a:gd name="connsiteY1" fmla="*/ 26262 h 27454"/>
                        <a:gd name="connsiteX2" fmla="*/ 338 w 450"/>
                        <a:gd name="connsiteY2" fmla="*/ 27207 h 27454"/>
                        <a:gd name="connsiteX3" fmla="*/ 338 w 450"/>
                        <a:gd name="connsiteY3" fmla="*/ 338 h 27454"/>
                        <a:gd name="connsiteX4" fmla="*/ 473 w 450"/>
                        <a:gd name="connsiteY4" fmla="*/ 338 h 27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 h="27454">
                          <a:moveTo>
                            <a:pt x="473" y="338"/>
                          </a:moveTo>
                          <a:cubicBezTo>
                            <a:pt x="473" y="8979"/>
                            <a:pt x="473" y="17621"/>
                            <a:pt x="473" y="26262"/>
                          </a:cubicBezTo>
                          <a:cubicBezTo>
                            <a:pt x="473" y="26577"/>
                            <a:pt x="608" y="26937"/>
                            <a:pt x="338" y="27207"/>
                          </a:cubicBezTo>
                          <a:cubicBezTo>
                            <a:pt x="338" y="18251"/>
                            <a:pt x="338" y="9294"/>
                            <a:pt x="338" y="338"/>
                          </a:cubicBezTo>
                          <a:cubicBezTo>
                            <a:pt x="338" y="338"/>
                            <a:pt x="428" y="338"/>
                            <a:pt x="473" y="338"/>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grpSp>
              <p:nvGrpSpPr>
                <p:cNvPr id="20" name="Group 19">
                  <a:extLst>
                    <a:ext uri="{FF2B5EF4-FFF2-40B4-BE49-F238E27FC236}">
                      <a16:creationId xmlns:a16="http://schemas.microsoft.com/office/drawing/2014/main" id="{961F1ED6-8168-44B0-8039-F4E04B5EEF8A}"/>
                    </a:ext>
                  </a:extLst>
                </p:cNvPr>
                <p:cNvGrpSpPr/>
                <p:nvPr/>
              </p:nvGrpSpPr>
              <p:grpSpPr>
                <a:xfrm>
                  <a:off x="8407138" y="3168587"/>
                  <a:ext cx="329184" cy="329184"/>
                  <a:chOff x="8581979" y="3008659"/>
                  <a:chExt cx="586168" cy="586166"/>
                </a:xfrm>
              </p:grpSpPr>
              <p:sp>
                <p:nvSpPr>
                  <p:cNvPr id="295" name="Oval 294">
                    <a:extLst>
                      <a:ext uri="{FF2B5EF4-FFF2-40B4-BE49-F238E27FC236}">
                        <a16:creationId xmlns:a16="http://schemas.microsoft.com/office/drawing/2014/main" id="{A48BFAD5-475C-4CC0-BC40-0F57858270FB}"/>
                      </a:ext>
                    </a:extLst>
                  </p:cNvPr>
                  <p:cNvSpPr/>
                  <p:nvPr/>
                </p:nvSpPr>
                <p:spPr bwMode="auto">
                  <a:xfrm>
                    <a:off x="8581979" y="3008659"/>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41DC5616-9153-4663-8607-69BB2F4E5561}"/>
                      </a:ext>
                    </a:extLst>
                  </p:cNvPr>
                  <p:cNvGrpSpPr/>
                  <p:nvPr/>
                </p:nvGrpSpPr>
                <p:grpSpPr>
                  <a:xfrm>
                    <a:off x="8750839" y="3096980"/>
                    <a:ext cx="248448" cy="409562"/>
                    <a:chOff x="8671958" y="3046698"/>
                    <a:chExt cx="196608" cy="324104"/>
                  </a:xfrm>
                </p:grpSpPr>
                <p:sp>
                  <p:nvSpPr>
                    <p:cNvPr id="182" name="Freeform: Shape 181">
                      <a:extLst>
                        <a:ext uri="{FF2B5EF4-FFF2-40B4-BE49-F238E27FC236}">
                          <a16:creationId xmlns:a16="http://schemas.microsoft.com/office/drawing/2014/main" id="{43681077-FF29-4421-B00A-0990EB68F571}"/>
                        </a:ext>
                      </a:extLst>
                    </p:cNvPr>
                    <p:cNvSpPr/>
                    <p:nvPr/>
                  </p:nvSpPr>
                  <p:spPr bwMode="auto">
                    <a:xfrm>
                      <a:off x="8765191" y="3046698"/>
                      <a:ext cx="10141" cy="74941"/>
                    </a:xfrm>
                    <a:custGeom>
                      <a:avLst/>
                      <a:gdLst>
                        <a:gd name="connsiteX0" fmla="*/ 0 w 214355"/>
                        <a:gd name="connsiteY0" fmla="*/ 0 h 1583985"/>
                        <a:gd name="connsiteX1" fmla="*/ 214355 w 214355"/>
                        <a:gd name="connsiteY1" fmla="*/ 0 h 1583985"/>
                        <a:gd name="connsiteX2" fmla="*/ 214355 w 214355"/>
                        <a:gd name="connsiteY2" fmla="*/ 1583985 h 1583985"/>
                        <a:gd name="connsiteX3" fmla="*/ 77018 w 214355"/>
                        <a:gd name="connsiteY3" fmla="*/ 1577050 h 1583985"/>
                        <a:gd name="connsiteX4" fmla="*/ 0 w 214355"/>
                        <a:gd name="connsiteY4" fmla="*/ 1580939 h 158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5" h="1583985">
                          <a:moveTo>
                            <a:pt x="0" y="0"/>
                          </a:moveTo>
                          <a:lnTo>
                            <a:pt x="214355" y="0"/>
                          </a:lnTo>
                          <a:lnTo>
                            <a:pt x="214355" y="1583985"/>
                          </a:lnTo>
                          <a:lnTo>
                            <a:pt x="77018" y="1577050"/>
                          </a:lnTo>
                          <a:lnTo>
                            <a:pt x="0" y="1580939"/>
                          </a:lnTo>
                          <a:close/>
                        </a:path>
                      </a:pathLst>
                    </a:custGeom>
                    <a:solidFill>
                      <a:srgbClr val="C2C2C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3" name="Freeform: Shape 182">
                      <a:extLst>
                        <a:ext uri="{FF2B5EF4-FFF2-40B4-BE49-F238E27FC236}">
                          <a16:creationId xmlns:a16="http://schemas.microsoft.com/office/drawing/2014/main" id="{0F11B762-46EE-4771-803F-CCB4DC626F0E}"/>
                        </a:ext>
                      </a:extLst>
                    </p:cNvPr>
                    <p:cNvSpPr/>
                    <p:nvPr/>
                  </p:nvSpPr>
                  <p:spPr bwMode="auto">
                    <a:xfrm>
                      <a:off x="8779137" y="3046698"/>
                      <a:ext cx="18997" cy="76336"/>
                    </a:xfrm>
                    <a:custGeom>
                      <a:avLst/>
                      <a:gdLst>
                        <a:gd name="connsiteX0" fmla="*/ 250525 w 401547"/>
                        <a:gd name="connsiteY0" fmla="*/ 0 h 1613454"/>
                        <a:gd name="connsiteX1" fmla="*/ 401547 w 401547"/>
                        <a:gd name="connsiteY1" fmla="*/ 0 h 1613454"/>
                        <a:gd name="connsiteX2" fmla="*/ 147478 w 401547"/>
                        <a:gd name="connsiteY2" fmla="*/ 1613454 h 1613454"/>
                        <a:gd name="connsiteX3" fmla="*/ 0 w 401547"/>
                        <a:gd name="connsiteY3" fmla="*/ 1590946 h 1613454"/>
                      </a:gdLst>
                      <a:ahLst/>
                      <a:cxnLst>
                        <a:cxn ang="0">
                          <a:pos x="connsiteX0" y="connsiteY0"/>
                        </a:cxn>
                        <a:cxn ang="0">
                          <a:pos x="connsiteX1" y="connsiteY1"/>
                        </a:cxn>
                        <a:cxn ang="0">
                          <a:pos x="connsiteX2" y="connsiteY2"/>
                        </a:cxn>
                        <a:cxn ang="0">
                          <a:pos x="connsiteX3" y="connsiteY3"/>
                        </a:cxn>
                      </a:cxnLst>
                      <a:rect l="l" t="t" r="r" b="b"/>
                      <a:pathLst>
                        <a:path w="401547" h="1613454">
                          <a:moveTo>
                            <a:pt x="250525" y="0"/>
                          </a:moveTo>
                          <a:lnTo>
                            <a:pt x="401547" y="0"/>
                          </a:lnTo>
                          <a:lnTo>
                            <a:pt x="147478" y="1613454"/>
                          </a:lnTo>
                          <a:lnTo>
                            <a:pt x="0" y="1590946"/>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4" name="Freeform: Shape 183">
                      <a:extLst>
                        <a:ext uri="{FF2B5EF4-FFF2-40B4-BE49-F238E27FC236}">
                          <a16:creationId xmlns:a16="http://schemas.microsoft.com/office/drawing/2014/main" id="{64DF8067-7C32-453D-AF11-83407FBB3894}"/>
                        </a:ext>
                      </a:extLst>
                    </p:cNvPr>
                    <p:cNvSpPr/>
                    <p:nvPr/>
                  </p:nvSpPr>
                  <p:spPr bwMode="auto">
                    <a:xfrm>
                      <a:off x="8792727" y="3046698"/>
                      <a:ext cx="29831" cy="80043"/>
                    </a:xfrm>
                    <a:custGeom>
                      <a:avLst/>
                      <a:gdLst>
                        <a:gd name="connsiteX0" fmla="*/ 462495 w 630555"/>
                        <a:gd name="connsiteY0" fmla="*/ 0 h 1691823"/>
                        <a:gd name="connsiteX1" fmla="*/ 630555 w 630555"/>
                        <a:gd name="connsiteY1" fmla="*/ 0 h 1691823"/>
                        <a:gd name="connsiteX2" fmla="*/ 132065 w 630555"/>
                        <a:gd name="connsiteY2" fmla="*/ 1691823 h 1691823"/>
                        <a:gd name="connsiteX3" fmla="*/ 0 w 630555"/>
                        <a:gd name="connsiteY3" fmla="*/ 1637875 h 1691823"/>
                      </a:gdLst>
                      <a:ahLst/>
                      <a:cxnLst>
                        <a:cxn ang="0">
                          <a:pos x="connsiteX0" y="connsiteY0"/>
                        </a:cxn>
                        <a:cxn ang="0">
                          <a:pos x="connsiteX1" y="connsiteY1"/>
                        </a:cxn>
                        <a:cxn ang="0">
                          <a:pos x="connsiteX2" y="connsiteY2"/>
                        </a:cxn>
                        <a:cxn ang="0">
                          <a:pos x="connsiteX3" y="connsiteY3"/>
                        </a:cxn>
                      </a:cxnLst>
                      <a:rect l="l" t="t" r="r" b="b"/>
                      <a:pathLst>
                        <a:path w="630555" h="1691823">
                          <a:moveTo>
                            <a:pt x="462495" y="0"/>
                          </a:moveTo>
                          <a:lnTo>
                            <a:pt x="630555" y="0"/>
                          </a:lnTo>
                          <a:lnTo>
                            <a:pt x="132065" y="1691823"/>
                          </a:lnTo>
                          <a:lnTo>
                            <a:pt x="0" y="1637875"/>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5" name="Freeform: Shape 184">
                      <a:extLst>
                        <a:ext uri="{FF2B5EF4-FFF2-40B4-BE49-F238E27FC236}">
                          <a16:creationId xmlns:a16="http://schemas.microsoft.com/office/drawing/2014/main" id="{5C4D7E33-FDDD-4475-9265-AE1035099839}"/>
                        </a:ext>
                      </a:extLst>
                    </p:cNvPr>
                    <p:cNvSpPr/>
                    <p:nvPr/>
                  </p:nvSpPr>
                  <p:spPr bwMode="auto">
                    <a:xfrm>
                      <a:off x="8803306" y="3046698"/>
                      <a:ext cx="42497" cy="84069"/>
                    </a:xfrm>
                    <a:custGeom>
                      <a:avLst/>
                      <a:gdLst>
                        <a:gd name="connsiteX0" fmla="*/ 772488 w 898251"/>
                        <a:gd name="connsiteY0" fmla="*/ 0 h 1776915"/>
                        <a:gd name="connsiteX1" fmla="*/ 898251 w 898251"/>
                        <a:gd name="connsiteY1" fmla="*/ 0 h 1776915"/>
                        <a:gd name="connsiteX2" fmla="*/ 105047 w 898251"/>
                        <a:gd name="connsiteY2" fmla="*/ 1776915 h 1776915"/>
                        <a:gd name="connsiteX3" fmla="*/ 0 w 898251"/>
                        <a:gd name="connsiteY3" fmla="*/ 1726311 h 1776915"/>
                      </a:gdLst>
                      <a:ahLst/>
                      <a:cxnLst>
                        <a:cxn ang="0">
                          <a:pos x="connsiteX0" y="connsiteY0"/>
                        </a:cxn>
                        <a:cxn ang="0">
                          <a:pos x="connsiteX1" y="connsiteY1"/>
                        </a:cxn>
                        <a:cxn ang="0">
                          <a:pos x="connsiteX2" y="connsiteY2"/>
                        </a:cxn>
                        <a:cxn ang="0">
                          <a:pos x="connsiteX3" y="connsiteY3"/>
                        </a:cxn>
                      </a:cxnLst>
                      <a:rect l="l" t="t" r="r" b="b"/>
                      <a:pathLst>
                        <a:path w="898251" h="1776915">
                          <a:moveTo>
                            <a:pt x="772488" y="0"/>
                          </a:moveTo>
                          <a:lnTo>
                            <a:pt x="898251" y="0"/>
                          </a:lnTo>
                          <a:lnTo>
                            <a:pt x="105047" y="1776915"/>
                          </a:lnTo>
                          <a:lnTo>
                            <a:pt x="0" y="1726311"/>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6" name="Freeform: Shape 185">
                      <a:extLst>
                        <a:ext uri="{FF2B5EF4-FFF2-40B4-BE49-F238E27FC236}">
                          <a16:creationId xmlns:a16="http://schemas.microsoft.com/office/drawing/2014/main" id="{2538D788-F7CC-48C0-8ACD-E9BF14C8609F}"/>
                        </a:ext>
                      </a:extLst>
                    </p:cNvPr>
                    <p:cNvSpPr/>
                    <p:nvPr/>
                  </p:nvSpPr>
                  <p:spPr bwMode="auto">
                    <a:xfrm>
                      <a:off x="8813507" y="3046698"/>
                      <a:ext cx="55059" cy="88825"/>
                    </a:xfrm>
                    <a:custGeom>
                      <a:avLst/>
                      <a:gdLst>
                        <a:gd name="connsiteX0" fmla="*/ 1083439 w 1163789"/>
                        <a:gd name="connsiteY0" fmla="*/ 0 h 1877439"/>
                        <a:gd name="connsiteX1" fmla="*/ 1163789 w 1163789"/>
                        <a:gd name="connsiteY1" fmla="*/ 0 h 1877439"/>
                        <a:gd name="connsiteX2" fmla="*/ 65061 w 1163789"/>
                        <a:gd name="connsiteY2" fmla="*/ 1877439 h 1877439"/>
                        <a:gd name="connsiteX3" fmla="*/ 0 w 1163789"/>
                        <a:gd name="connsiteY3" fmla="*/ 1837913 h 1877439"/>
                      </a:gdLst>
                      <a:ahLst/>
                      <a:cxnLst>
                        <a:cxn ang="0">
                          <a:pos x="connsiteX0" y="connsiteY0"/>
                        </a:cxn>
                        <a:cxn ang="0">
                          <a:pos x="connsiteX1" y="connsiteY1"/>
                        </a:cxn>
                        <a:cxn ang="0">
                          <a:pos x="connsiteX2" y="connsiteY2"/>
                        </a:cxn>
                        <a:cxn ang="0">
                          <a:pos x="connsiteX3" y="connsiteY3"/>
                        </a:cxn>
                      </a:cxnLst>
                      <a:rect l="l" t="t" r="r" b="b"/>
                      <a:pathLst>
                        <a:path w="1163789" h="1877439">
                          <a:moveTo>
                            <a:pt x="1083439" y="0"/>
                          </a:moveTo>
                          <a:lnTo>
                            <a:pt x="1163789" y="0"/>
                          </a:lnTo>
                          <a:lnTo>
                            <a:pt x="65061" y="1877439"/>
                          </a:lnTo>
                          <a:lnTo>
                            <a:pt x="0" y="1837913"/>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Freeform: Shape 186">
                      <a:extLst>
                        <a:ext uri="{FF2B5EF4-FFF2-40B4-BE49-F238E27FC236}">
                          <a16:creationId xmlns:a16="http://schemas.microsoft.com/office/drawing/2014/main" id="{CD3A2245-F631-4BDE-A6EC-4A7EF2BE2769}"/>
                        </a:ext>
                      </a:extLst>
                    </p:cNvPr>
                    <p:cNvSpPr/>
                    <p:nvPr/>
                  </p:nvSpPr>
                  <p:spPr bwMode="auto">
                    <a:xfrm flipH="1">
                      <a:off x="8742390" y="3046698"/>
                      <a:ext cx="18997" cy="76336"/>
                    </a:xfrm>
                    <a:custGeom>
                      <a:avLst/>
                      <a:gdLst>
                        <a:gd name="connsiteX0" fmla="*/ 250525 w 401547"/>
                        <a:gd name="connsiteY0" fmla="*/ 0 h 1613454"/>
                        <a:gd name="connsiteX1" fmla="*/ 401547 w 401547"/>
                        <a:gd name="connsiteY1" fmla="*/ 0 h 1613454"/>
                        <a:gd name="connsiteX2" fmla="*/ 147478 w 401547"/>
                        <a:gd name="connsiteY2" fmla="*/ 1613454 h 1613454"/>
                        <a:gd name="connsiteX3" fmla="*/ 0 w 401547"/>
                        <a:gd name="connsiteY3" fmla="*/ 1590946 h 1613454"/>
                      </a:gdLst>
                      <a:ahLst/>
                      <a:cxnLst>
                        <a:cxn ang="0">
                          <a:pos x="connsiteX0" y="connsiteY0"/>
                        </a:cxn>
                        <a:cxn ang="0">
                          <a:pos x="connsiteX1" y="connsiteY1"/>
                        </a:cxn>
                        <a:cxn ang="0">
                          <a:pos x="connsiteX2" y="connsiteY2"/>
                        </a:cxn>
                        <a:cxn ang="0">
                          <a:pos x="connsiteX3" y="connsiteY3"/>
                        </a:cxn>
                      </a:cxnLst>
                      <a:rect l="l" t="t" r="r" b="b"/>
                      <a:pathLst>
                        <a:path w="401547" h="1613454">
                          <a:moveTo>
                            <a:pt x="250525" y="0"/>
                          </a:moveTo>
                          <a:lnTo>
                            <a:pt x="401547" y="0"/>
                          </a:lnTo>
                          <a:lnTo>
                            <a:pt x="147478" y="1613454"/>
                          </a:lnTo>
                          <a:lnTo>
                            <a:pt x="0" y="1590946"/>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Freeform: Shape 187">
                      <a:extLst>
                        <a:ext uri="{FF2B5EF4-FFF2-40B4-BE49-F238E27FC236}">
                          <a16:creationId xmlns:a16="http://schemas.microsoft.com/office/drawing/2014/main" id="{D1CF71D4-DC89-4407-83E2-3ACFE5D72673}"/>
                        </a:ext>
                      </a:extLst>
                    </p:cNvPr>
                    <p:cNvSpPr/>
                    <p:nvPr/>
                  </p:nvSpPr>
                  <p:spPr bwMode="auto">
                    <a:xfrm flipH="1">
                      <a:off x="8717965" y="3046698"/>
                      <a:ext cx="29831" cy="80043"/>
                    </a:xfrm>
                    <a:custGeom>
                      <a:avLst/>
                      <a:gdLst>
                        <a:gd name="connsiteX0" fmla="*/ 462495 w 630555"/>
                        <a:gd name="connsiteY0" fmla="*/ 0 h 1691823"/>
                        <a:gd name="connsiteX1" fmla="*/ 630555 w 630555"/>
                        <a:gd name="connsiteY1" fmla="*/ 0 h 1691823"/>
                        <a:gd name="connsiteX2" fmla="*/ 132065 w 630555"/>
                        <a:gd name="connsiteY2" fmla="*/ 1691823 h 1691823"/>
                        <a:gd name="connsiteX3" fmla="*/ 0 w 630555"/>
                        <a:gd name="connsiteY3" fmla="*/ 1637875 h 1691823"/>
                      </a:gdLst>
                      <a:ahLst/>
                      <a:cxnLst>
                        <a:cxn ang="0">
                          <a:pos x="connsiteX0" y="connsiteY0"/>
                        </a:cxn>
                        <a:cxn ang="0">
                          <a:pos x="connsiteX1" y="connsiteY1"/>
                        </a:cxn>
                        <a:cxn ang="0">
                          <a:pos x="connsiteX2" y="connsiteY2"/>
                        </a:cxn>
                        <a:cxn ang="0">
                          <a:pos x="connsiteX3" y="connsiteY3"/>
                        </a:cxn>
                      </a:cxnLst>
                      <a:rect l="l" t="t" r="r" b="b"/>
                      <a:pathLst>
                        <a:path w="630555" h="1691823">
                          <a:moveTo>
                            <a:pt x="462495" y="0"/>
                          </a:moveTo>
                          <a:lnTo>
                            <a:pt x="630555" y="0"/>
                          </a:lnTo>
                          <a:lnTo>
                            <a:pt x="132065" y="1691823"/>
                          </a:lnTo>
                          <a:lnTo>
                            <a:pt x="0" y="1637875"/>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9" name="Freeform: Shape 188">
                      <a:extLst>
                        <a:ext uri="{FF2B5EF4-FFF2-40B4-BE49-F238E27FC236}">
                          <a16:creationId xmlns:a16="http://schemas.microsoft.com/office/drawing/2014/main" id="{8B9ED725-D17E-469F-B63D-0B2AF25EC388}"/>
                        </a:ext>
                      </a:extLst>
                    </p:cNvPr>
                    <p:cNvSpPr/>
                    <p:nvPr/>
                  </p:nvSpPr>
                  <p:spPr bwMode="auto">
                    <a:xfrm flipH="1">
                      <a:off x="8694721" y="3046698"/>
                      <a:ext cx="42497" cy="84069"/>
                    </a:xfrm>
                    <a:custGeom>
                      <a:avLst/>
                      <a:gdLst>
                        <a:gd name="connsiteX0" fmla="*/ 772488 w 898251"/>
                        <a:gd name="connsiteY0" fmla="*/ 0 h 1776915"/>
                        <a:gd name="connsiteX1" fmla="*/ 898251 w 898251"/>
                        <a:gd name="connsiteY1" fmla="*/ 0 h 1776915"/>
                        <a:gd name="connsiteX2" fmla="*/ 105047 w 898251"/>
                        <a:gd name="connsiteY2" fmla="*/ 1776915 h 1776915"/>
                        <a:gd name="connsiteX3" fmla="*/ 0 w 898251"/>
                        <a:gd name="connsiteY3" fmla="*/ 1726311 h 1776915"/>
                      </a:gdLst>
                      <a:ahLst/>
                      <a:cxnLst>
                        <a:cxn ang="0">
                          <a:pos x="connsiteX0" y="connsiteY0"/>
                        </a:cxn>
                        <a:cxn ang="0">
                          <a:pos x="connsiteX1" y="connsiteY1"/>
                        </a:cxn>
                        <a:cxn ang="0">
                          <a:pos x="connsiteX2" y="connsiteY2"/>
                        </a:cxn>
                        <a:cxn ang="0">
                          <a:pos x="connsiteX3" y="connsiteY3"/>
                        </a:cxn>
                      </a:cxnLst>
                      <a:rect l="l" t="t" r="r" b="b"/>
                      <a:pathLst>
                        <a:path w="898251" h="1776915">
                          <a:moveTo>
                            <a:pt x="772488" y="0"/>
                          </a:moveTo>
                          <a:lnTo>
                            <a:pt x="898251" y="0"/>
                          </a:lnTo>
                          <a:lnTo>
                            <a:pt x="105047" y="1776915"/>
                          </a:lnTo>
                          <a:lnTo>
                            <a:pt x="0" y="1726311"/>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0" name="Freeform: Shape 189">
                      <a:extLst>
                        <a:ext uri="{FF2B5EF4-FFF2-40B4-BE49-F238E27FC236}">
                          <a16:creationId xmlns:a16="http://schemas.microsoft.com/office/drawing/2014/main" id="{25631B6F-5415-4169-8B0D-15080652B16F}"/>
                        </a:ext>
                      </a:extLst>
                    </p:cNvPr>
                    <p:cNvSpPr/>
                    <p:nvPr/>
                  </p:nvSpPr>
                  <p:spPr bwMode="auto">
                    <a:xfrm flipH="1">
                      <a:off x="8671958" y="3046698"/>
                      <a:ext cx="55059" cy="88825"/>
                    </a:xfrm>
                    <a:custGeom>
                      <a:avLst/>
                      <a:gdLst>
                        <a:gd name="connsiteX0" fmla="*/ 1083439 w 1163789"/>
                        <a:gd name="connsiteY0" fmla="*/ 0 h 1877439"/>
                        <a:gd name="connsiteX1" fmla="*/ 1163789 w 1163789"/>
                        <a:gd name="connsiteY1" fmla="*/ 0 h 1877439"/>
                        <a:gd name="connsiteX2" fmla="*/ 65061 w 1163789"/>
                        <a:gd name="connsiteY2" fmla="*/ 1877439 h 1877439"/>
                        <a:gd name="connsiteX3" fmla="*/ 0 w 1163789"/>
                        <a:gd name="connsiteY3" fmla="*/ 1837913 h 1877439"/>
                      </a:gdLst>
                      <a:ahLst/>
                      <a:cxnLst>
                        <a:cxn ang="0">
                          <a:pos x="connsiteX0" y="connsiteY0"/>
                        </a:cxn>
                        <a:cxn ang="0">
                          <a:pos x="connsiteX1" y="connsiteY1"/>
                        </a:cxn>
                        <a:cxn ang="0">
                          <a:pos x="connsiteX2" y="connsiteY2"/>
                        </a:cxn>
                        <a:cxn ang="0">
                          <a:pos x="connsiteX3" y="connsiteY3"/>
                        </a:cxn>
                      </a:cxnLst>
                      <a:rect l="l" t="t" r="r" b="b"/>
                      <a:pathLst>
                        <a:path w="1163789" h="1877439">
                          <a:moveTo>
                            <a:pt x="1083439" y="0"/>
                          </a:moveTo>
                          <a:lnTo>
                            <a:pt x="1163789" y="0"/>
                          </a:lnTo>
                          <a:lnTo>
                            <a:pt x="65061" y="1877439"/>
                          </a:lnTo>
                          <a:lnTo>
                            <a:pt x="0" y="1837913"/>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1" name="Oval 190">
                      <a:extLst>
                        <a:ext uri="{FF2B5EF4-FFF2-40B4-BE49-F238E27FC236}">
                          <a16:creationId xmlns:a16="http://schemas.microsoft.com/office/drawing/2014/main" id="{3CC396A0-BF18-4204-A3A3-2F6EDB3BDE11}"/>
                        </a:ext>
                      </a:extLst>
                    </p:cNvPr>
                    <p:cNvSpPr/>
                    <p:nvPr/>
                  </p:nvSpPr>
                  <p:spPr bwMode="auto">
                    <a:xfrm>
                      <a:off x="8681218" y="3120951"/>
                      <a:ext cx="175233" cy="175238"/>
                    </a:xfrm>
                    <a:prstGeom prst="ellipse">
                      <a:avLst/>
                    </a:pr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5DDA4493-1AD6-429D-9A42-C748BB8BAD74}"/>
                        </a:ext>
                      </a:extLst>
                    </p:cNvPr>
                    <p:cNvSpPr/>
                    <p:nvPr/>
                  </p:nvSpPr>
                  <p:spPr bwMode="auto">
                    <a:xfrm>
                      <a:off x="8681218" y="3154648"/>
                      <a:ext cx="166674" cy="141542"/>
                    </a:xfrm>
                    <a:custGeom>
                      <a:avLst/>
                      <a:gdLst>
                        <a:gd name="connsiteX0" fmla="*/ 394265 w 3522995"/>
                        <a:gd name="connsiteY0" fmla="*/ 0 h 2991676"/>
                        <a:gd name="connsiteX1" fmla="*/ 358896 w 3522995"/>
                        <a:gd name="connsiteY1" fmla="*/ 73424 h 2991676"/>
                        <a:gd name="connsiteX2" fmla="*/ 213360 w 3522995"/>
                        <a:gd name="connsiteY2" fmla="*/ 794286 h 2991676"/>
                        <a:gd name="connsiteX3" fmla="*/ 2065310 w 3522995"/>
                        <a:gd name="connsiteY3" fmla="*/ 2646236 h 2991676"/>
                        <a:gd name="connsiteX4" fmla="*/ 3494365 w 3522995"/>
                        <a:gd name="connsiteY4" fmla="*/ 1972299 h 2991676"/>
                        <a:gd name="connsiteX5" fmla="*/ 3522995 w 3522995"/>
                        <a:gd name="connsiteY5" fmla="*/ 1934012 h 2991676"/>
                        <a:gd name="connsiteX6" fmla="*/ 3480380 w 3522995"/>
                        <a:gd name="connsiteY6" fmla="*/ 2022476 h 2991676"/>
                        <a:gd name="connsiteX7" fmla="*/ 1851950 w 3522995"/>
                        <a:gd name="connsiteY7" fmla="*/ 2991676 h 2991676"/>
                        <a:gd name="connsiteX8" fmla="*/ 0 w 3522995"/>
                        <a:gd name="connsiteY8" fmla="*/ 1139726 h 2991676"/>
                        <a:gd name="connsiteX9" fmla="*/ 316284 w 3522995"/>
                        <a:gd name="connsiteY9" fmla="*/ 104283 h 299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2995" h="2991676">
                          <a:moveTo>
                            <a:pt x="394265" y="0"/>
                          </a:moveTo>
                          <a:lnTo>
                            <a:pt x="358896" y="73424"/>
                          </a:lnTo>
                          <a:cubicBezTo>
                            <a:pt x="265182" y="294988"/>
                            <a:pt x="213360" y="538585"/>
                            <a:pt x="213360" y="794286"/>
                          </a:cubicBezTo>
                          <a:cubicBezTo>
                            <a:pt x="213360" y="1817090"/>
                            <a:pt x="1042506" y="2646236"/>
                            <a:pt x="2065310" y="2646236"/>
                          </a:cubicBezTo>
                          <a:cubicBezTo>
                            <a:pt x="2640637" y="2646236"/>
                            <a:pt x="3154690" y="2383889"/>
                            <a:pt x="3494365" y="1972299"/>
                          </a:cubicBezTo>
                          <a:lnTo>
                            <a:pt x="3522995" y="1934012"/>
                          </a:lnTo>
                          <a:lnTo>
                            <a:pt x="3480380" y="2022476"/>
                          </a:lnTo>
                          <a:cubicBezTo>
                            <a:pt x="3166772" y="2599775"/>
                            <a:pt x="2555128" y="2991676"/>
                            <a:pt x="1851950" y="2991676"/>
                          </a:cubicBezTo>
                          <a:cubicBezTo>
                            <a:pt x="829146" y="2991676"/>
                            <a:pt x="0" y="2162530"/>
                            <a:pt x="0" y="1139726"/>
                          </a:cubicBezTo>
                          <a:cubicBezTo>
                            <a:pt x="0" y="756175"/>
                            <a:pt x="116599" y="399856"/>
                            <a:pt x="316284" y="104283"/>
                          </a:cubicBezTo>
                          <a:close/>
                        </a:path>
                      </a:pathLst>
                    </a:custGeom>
                    <a:solidFill>
                      <a:srgbClr val="75757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8259B7C3-3D38-4547-8C51-E3B777133B59}"/>
                        </a:ext>
                      </a:extLst>
                    </p:cNvPr>
                    <p:cNvSpPr/>
                    <p:nvPr/>
                  </p:nvSpPr>
                  <p:spPr bwMode="auto">
                    <a:xfrm>
                      <a:off x="8763359" y="3295768"/>
                      <a:ext cx="13806" cy="75034"/>
                    </a:xfrm>
                    <a:custGeom>
                      <a:avLst/>
                      <a:gdLst>
                        <a:gd name="connsiteX0" fmla="*/ 291810 w 291810"/>
                        <a:gd name="connsiteY0" fmla="*/ 0 h 1585940"/>
                        <a:gd name="connsiteX1" fmla="*/ 291810 w 291810"/>
                        <a:gd name="connsiteY1" fmla="*/ 1585940 h 1585940"/>
                        <a:gd name="connsiteX2" fmla="*/ 0 w 291810"/>
                        <a:gd name="connsiteY2" fmla="*/ 1585940 h 1585940"/>
                        <a:gd name="connsiteX3" fmla="*/ 0 w 291810"/>
                        <a:gd name="connsiteY3" fmla="*/ 3046 h 1585940"/>
                        <a:gd name="connsiteX4" fmla="*/ 115746 w 291810"/>
                        <a:gd name="connsiteY4" fmla="*/ 8890 h 1585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10" h="1585940">
                          <a:moveTo>
                            <a:pt x="291810" y="0"/>
                          </a:moveTo>
                          <a:lnTo>
                            <a:pt x="291810" y="1585940"/>
                          </a:lnTo>
                          <a:lnTo>
                            <a:pt x="0" y="1585940"/>
                          </a:lnTo>
                          <a:lnTo>
                            <a:pt x="0" y="3046"/>
                          </a:lnTo>
                          <a:lnTo>
                            <a:pt x="115746" y="8890"/>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94" name="Group 193">
                      <a:extLst>
                        <a:ext uri="{FF2B5EF4-FFF2-40B4-BE49-F238E27FC236}">
                          <a16:creationId xmlns:a16="http://schemas.microsoft.com/office/drawing/2014/main" id="{E3C37A8D-CA45-4660-87F4-A3FE30CDFE5E}"/>
                        </a:ext>
                      </a:extLst>
                    </p:cNvPr>
                    <p:cNvGrpSpPr>
                      <a:grpSpLocks noChangeAspect="1"/>
                    </p:cNvGrpSpPr>
                    <p:nvPr/>
                  </p:nvGrpSpPr>
                  <p:grpSpPr>
                    <a:xfrm>
                      <a:off x="8701385" y="3185713"/>
                      <a:ext cx="144101" cy="40691"/>
                      <a:chOff x="2502224" y="4456566"/>
                      <a:chExt cx="2580154" cy="728607"/>
                    </a:xfrm>
                  </p:grpSpPr>
                  <p:sp>
                    <p:nvSpPr>
                      <p:cNvPr id="195" name="TextBox 194">
                        <a:extLst>
                          <a:ext uri="{FF2B5EF4-FFF2-40B4-BE49-F238E27FC236}">
                            <a16:creationId xmlns:a16="http://schemas.microsoft.com/office/drawing/2014/main" id="{56434CCB-17E6-408F-B891-FC330D500BEC}"/>
                          </a:ext>
                        </a:extLst>
                      </p:cNvPr>
                      <p:cNvSpPr txBox="1"/>
                      <p:nvPr/>
                    </p:nvSpPr>
                    <p:spPr>
                      <a:xfrm>
                        <a:off x="4638294" y="4456566"/>
                        <a:ext cx="106519" cy="264663"/>
                      </a:xfrm>
                      <a:custGeom>
                        <a:avLst/>
                        <a:gdLst/>
                        <a:ahLst/>
                        <a:cxnLst/>
                        <a:rect l="l" t="t" r="r" b="b"/>
                        <a:pathLst>
                          <a:path w="106519" h="264663">
                            <a:moveTo>
                              <a:pt x="86041" y="0"/>
                            </a:moveTo>
                            <a:cubicBezTo>
                              <a:pt x="94646" y="0"/>
                              <a:pt x="101471" y="1033"/>
                              <a:pt x="106519" y="3098"/>
                            </a:cubicBezTo>
                            <a:lnTo>
                              <a:pt x="106519" y="28566"/>
                            </a:lnTo>
                            <a:cubicBezTo>
                              <a:pt x="101013" y="25469"/>
                              <a:pt x="94760" y="23920"/>
                              <a:pt x="87762" y="23920"/>
                            </a:cubicBezTo>
                            <a:cubicBezTo>
                              <a:pt x="68030" y="23920"/>
                              <a:pt x="58164" y="36367"/>
                              <a:pt x="58164" y="61262"/>
                            </a:cubicBezTo>
                            <a:lnTo>
                              <a:pt x="58164" y="88451"/>
                            </a:lnTo>
                            <a:lnTo>
                              <a:pt x="99464" y="88451"/>
                            </a:lnTo>
                            <a:lnTo>
                              <a:pt x="99464" y="112542"/>
                            </a:lnTo>
                            <a:lnTo>
                              <a:pt x="58164" y="112542"/>
                            </a:lnTo>
                            <a:lnTo>
                              <a:pt x="58164" y="264663"/>
                            </a:lnTo>
                            <a:lnTo>
                              <a:pt x="30115" y="264663"/>
                            </a:lnTo>
                            <a:lnTo>
                              <a:pt x="30115" y="112542"/>
                            </a:lnTo>
                            <a:lnTo>
                              <a:pt x="0" y="112542"/>
                            </a:lnTo>
                            <a:lnTo>
                              <a:pt x="0" y="88451"/>
                            </a:lnTo>
                            <a:lnTo>
                              <a:pt x="30115" y="88451"/>
                            </a:lnTo>
                            <a:lnTo>
                              <a:pt x="30115" y="59885"/>
                            </a:lnTo>
                            <a:cubicBezTo>
                              <a:pt x="30115" y="41415"/>
                              <a:pt x="35449" y="26817"/>
                              <a:pt x="46118" y="16090"/>
                            </a:cubicBezTo>
                            <a:cubicBezTo>
                              <a:pt x="56787" y="5364"/>
                              <a:pt x="70095" y="0"/>
                              <a:pt x="86041"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6" name="TextBox 195">
                        <a:extLst>
                          <a:ext uri="{FF2B5EF4-FFF2-40B4-BE49-F238E27FC236}">
                            <a16:creationId xmlns:a16="http://schemas.microsoft.com/office/drawing/2014/main" id="{40B2FAA1-8571-4E5C-81AA-3545CBA6C4D7}"/>
                          </a:ext>
                        </a:extLst>
                      </p:cNvPr>
                      <p:cNvSpPr txBox="1"/>
                      <p:nvPr/>
                    </p:nvSpPr>
                    <p:spPr>
                      <a:xfrm>
                        <a:off x="2924189" y="4460352"/>
                        <a:ext cx="146271" cy="260877"/>
                      </a:xfrm>
                      <a:custGeom>
                        <a:avLst/>
                        <a:gdLst/>
                        <a:ahLst/>
                        <a:cxnLst/>
                        <a:rect l="l" t="t" r="r" b="b"/>
                        <a:pathLst>
                          <a:path w="146271" h="260877">
                            <a:moveTo>
                              <a:pt x="0" y="0"/>
                            </a:moveTo>
                            <a:lnTo>
                              <a:pt x="28222" y="0"/>
                            </a:lnTo>
                            <a:lnTo>
                              <a:pt x="28222" y="113919"/>
                            </a:lnTo>
                            <a:lnTo>
                              <a:pt x="28910" y="113919"/>
                            </a:lnTo>
                            <a:cubicBezTo>
                              <a:pt x="42447" y="91663"/>
                              <a:pt x="61721" y="80535"/>
                              <a:pt x="86730" y="80535"/>
                            </a:cubicBezTo>
                            <a:cubicBezTo>
                              <a:pt x="126424" y="80535"/>
                              <a:pt x="146271" y="104454"/>
                              <a:pt x="146271" y="152293"/>
                            </a:cubicBezTo>
                            <a:lnTo>
                              <a:pt x="146271" y="260877"/>
                            </a:lnTo>
                            <a:lnTo>
                              <a:pt x="118049" y="260877"/>
                            </a:lnTo>
                            <a:lnTo>
                              <a:pt x="118049" y="159349"/>
                            </a:lnTo>
                            <a:cubicBezTo>
                              <a:pt x="118049" y="122638"/>
                              <a:pt x="104397" y="104282"/>
                              <a:pt x="77093" y="104282"/>
                            </a:cubicBezTo>
                            <a:cubicBezTo>
                              <a:pt x="63327" y="104282"/>
                              <a:pt x="51740" y="109588"/>
                              <a:pt x="42333" y="120200"/>
                            </a:cubicBezTo>
                            <a:cubicBezTo>
                              <a:pt x="32926" y="130812"/>
                              <a:pt x="28222" y="144435"/>
                              <a:pt x="28222" y="161069"/>
                            </a:cubicBezTo>
                            <a:lnTo>
                              <a:pt x="28222" y="260877"/>
                            </a:lnTo>
                            <a:lnTo>
                              <a:pt x="0" y="260877"/>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7" name="TextBox 196">
                        <a:extLst>
                          <a:ext uri="{FF2B5EF4-FFF2-40B4-BE49-F238E27FC236}">
                            <a16:creationId xmlns:a16="http://schemas.microsoft.com/office/drawing/2014/main" id="{1407688A-BCB6-4AD7-AF54-45DABA3EE429}"/>
                          </a:ext>
                        </a:extLst>
                      </p:cNvPr>
                      <p:cNvSpPr txBox="1"/>
                      <p:nvPr/>
                    </p:nvSpPr>
                    <p:spPr>
                      <a:xfrm>
                        <a:off x="3720502" y="4463622"/>
                        <a:ext cx="36826" cy="36653"/>
                      </a:xfrm>
                      <a:custGeom>
                        <a:avLst/>
                        <a:gdLst/>
                        <a:ahLst/>
                        <a:cxnLst/>
                        <a:rect l="l" t="t" r="r" b="b"/>
                        <a:pathLst>
                          <a:path w="36826" h="36653">
                            <a:moveTo>
                              <a:pt x="18241" y="0"/>
                            </a:moveTo>
                            <a:cubicBezTo>
                              <a:pt x="23404" y="0"/>
                              <a:pt x="27792" y="1749"/>
                              <a:pt x="31406" y="5248"/>
                            </a:cubicBezTo>
                            <a:cubicBezTo>
                              <a:pt x="35019" y="8747"/>
                              <a:pt x="36826" y="13135"/>
                              <a:pt x="36826" y="18413"/>
                            </a:cubicBezTo>
                            <a:cubicBezTo>
                              <a:pt x="36826" y="23460"/>
                              <a:pt x="35019" y="27762"/>
                              <a:pt x="31406" y="31319"/>
                            </a:cubicBezTo>
                            <a:cubicBezTo>
                              <a:pt x="27792" y="34875"/>
                              <a:pt x="23404" y="36653"/>
                              <a:pt x="18241" y="36653"/>
                            </a:cubicBezTo>
                            <a:cubicBezTo>
                              <a:pt x="13194" y="36653"/>
                              <a:pt x="8892" y="34932"/>
                              <a:pt x="5335" y="31491"/>
                            </a:cubicBezTo>
                            <a:cubicBezTo>
                              <a:pt x="1779" y="28049"/>
                              <a:pt x="0" y="23690"/>
                              <a:pt x="0" y="18413"/>
                            </a:cubicBezTo>
                            <a:cubicBezTo>
                              <a:pt x="0" y="13135"/>
                              <a:pt x="1779" y="8747"/>
                              <a:pt x="5335" y="5248"/>
                            </a:cubicBezTo>
                            <a:cubicBezTo>
                              <a:pt x="8892" y="1749"/>
                              <a:pt x="13194" y="0"/>
                              <a:pt x="18241"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8" name="TextBox 197">
                        <a:extLst>
                          <a:ext uri="{FF2B5EF4-FFF2-40B4-BE49-F238E27FC236}">
                            <a16:creationId xmlns:a16="http://schemas.microsoft.com/office/drawing/2014/main" id="{2D2F746F-F901-4C30-A211-A54945E959C6}"/>
                          </a:ext>
                        </a:extLst>
                      </p:cNvPr>
                      <p:cNvSpPr txBox="1"/>
                      <p:nvPr/>
                    </p:nvSpPr>
                    <p:spPr>
                      <a:xfrm>
                        <a:off x="2721703" y="4474463"/>
                        <a:ext cx="171222" cy="246766"/>
                      </a:xfrm>
                      <a:custGeom>
                        <a:avLst/>
                        <a:gdLst/>
                        <a:ahLst/>
                        <a:cxnLst/>
                        <a:rect l="l" t="t" r="r" b="b"/>
                        <a:pathLst>
                          <a:path w="171222" h="246766">
                            <a:moveTo>
                              <a:pt x="0" y="0"/>
                            </a:moveTo>
                            <a:lnTo>
                              <a:pt x="171222" y="0"/>
                            </a:lnTo>
                            <a:lnTo>
                              <a:pt x="171222" y="26156"/>
                            </a:lnTo>
                            <a:lnTo>
                              <a:pt x="99980" y="26156"/>
                            </a:lnTo>
                            <a:lnTo>
                              <a:pt x="99980" y="246766"/>
                            </a:lnTo>
                            <a:lnTo>
                              <a:pt x="71070" y="246766"/>
                            </a:lnTo>
                            <a:lnTo>
                              <a:pt x="71070" y="26156"/>
                            </a:lnTo>
                            <a:lnTo>
                              <a:pt x="0" y="26156"/>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9" name="TextBox 198">
                        <a:extLst>
                          <a:ext uri="{FF2B5EF4-FFF2-40B4-BE49-F238E27FC236}">
                            <a16:creationId xmlns:a16="http://schemas.microsoft.com/office/drawing/2014/main" id="{4DCA50E3-0F09-4320-BB71-2AD3F9A4C640}"/>
                          </a:ext>
                        </a:extLst>
                      </p:cNvPr>
                      <p:cNvSpPr txBox="1"/>
                      <p:nvPr/>
                    </p:nvSpPr>
                    <p:spPr>
                      <a:xfrm>
                        <a:off x="3413750" y="4474463"/>
                        <a:ext cx="251585" cy="246766"/>
                      </a:xfrm>
                      <a:custGeom>
                        <a:avLst/>
                        <a:gdLst/>
                        <a:ahLst/>
                        <a:cxnLst/>
                        <a:rect l="l" t="t" r="r" b="b"/>
                        <a:pathLst>
                          <a:path w="251585" h="246766">
                            <a:moveTo>
                              <a:pt x="0" y="0"/>
                            </a:moveTo>
                            <a:lnTo>
                              <a:pt x="38203" y="0"/>
                            </a:lnTo>
                            <a:lnTo>
                              <a:pt x="113919" y="172082"/>
                            </a:lnTo>
                            <a:cubicBezTo>
                              <a:pt x="119770" y="185275"/>
                              <a:pt x="123556" y="195141"/>
                              <a:pt x="125276" y="201681"/>
                            </a:cubicBezTo>
                            <a:lnTo>
                              <a:pt x="126309" y="201681"/>
                            </a:lnTo>
                            <a:cubicBezTo>
                              <a:pt x="131242" y="188143"/>
                              <a:pt x="135200" y="178048"/>
                              <a:pt x="138183" y="171394"/>
                            </a:cubicBezTo>
                            <a:lnTo>
                              <a:pt x="215448" y="0"/>
                            </a:lnTo>
                            <a:lnTo>
                              <a:pt x="251585" y="0"/>
                            </a:lnTo>
                            <a:lnTo>
                              <a:pt x="251585" y="246766"/>
                            </a:lnTo>
                            <a:lnTo>
                              <a:pt x="222847" y="246766"/>
                            </a:lnTo>
                            <a:lnTo>
                              <a:pt x="222847" y="81223"/>
                            </a:lnTo>
                            <a:cubicBezTo>
                              <a:pt x="222847" y="68145"/>
                              <a:pt x="223650" y="52141"/>
                              <a:pt x="225256" y="33212"/>
                            </a:cubicBezTo>
                            <a:lnTo>
                              <a:pt x="224568" y="33212"/>
                            </a:lnTo>
                            <a:cubicBezTo>
                              <a:pt x="221815" y="44340"/>
                              <a:pt x="219348" y="52313"/>
                              <a:pt x="217168" y="57131"/>
                            </a:cubicBezTo>
                            <a:lnTo>
                              <a:pt x="132848" y="246766"/>
                            </a:lnTo>
                            <a:lnTo>
                              <a:pt x="118737" y="246766"/>
                            </a:lnTo>
                            <a:lnTo>
                              <a:pt x="34589" y="58508"/>
                            </a:lnTo>
                            <a:cubicBezTo>
                              <a:pt x="32180" y="53001"/>
                              <a:pt x="29713" y="44569"/>
                              <a:pt x="27189" y="33212"/>
                            </a:cubicBezTo>
                            <a:lnTo>
                              <a:pt x="26501" y="33212"/>
                            </a:lnTo>
                            <a:cubicBezTo>
                              <a:pt x="27419" y="43078"/>
                              <a:pt x="27878" y="59196"/>
                              <a:pt x="27878" y="81567"/>
                            </a:cubicBezTo>
                            <a:lnTo>
                              <a:pt x="27878" y="246766"/>
                            </a:lnTo>
                            <a:lnTo>
                              <a:pt x="0" y="246766"/>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0" name="TextBox 199">
                        <a:extLst>
                          <a:ext uri="{FF2B5EF4-FFF2-40B4-BE49-F238E27FC236}">
                            <a16:creationId xmlns:a16="http://schemas.microsoft.com/office/drawing/2014/main" id="{C2931B43-93C2-4579-9CAB-59A936E5AD91}"/>
                          </a:ext>
                        </a:extLst>
                      </p:cNvPr>
                      <p:cNvSpPr txBox="1"/>
                      <p:nvPr/>
                    </p:nvSpPr>
                    <p:spPr>
                      <a:xfrm>
                        <a:off x="4760398" y="4492876"/>
                        <a:ext cx="102905" cy="232139"/>
                      </a:xfrm>
                      <a:custGeom>
                        <a:avLst/>
                        <a:gdLst/>
                        <a:ahLst/>
                        <a:cxnLst/>
                        <a:rect l="l" t="t" r="r" b="b"/>
                        <a:pathLst>
                          <a:path w="102905" h="232139">
                            <a:moveTo>
                              <a:pt x="58508" y="0"/>
                            </a:moveTo>
                            <a:lnTo>
                              <a:pt x="58508" y="52141"/>
                            </a:lnTo>
                            <a:lnTo>
                              <a:pt x="102905" y="52141"/>
                            </a:lnTo>
                            <a:lnTo>
                              <a:pt x="102905" y="76232"/>
                            </a:lnTo>
                            <a:lnTo>
                              <a:pt x="58508" y="76232"/>
                            </a:lnTo>
                            <a:lnTo>
                              <a:pt x="58508" y="175524"/>
                            </a:lnTo>
                            <a:cubicBezTo>
                              <a:pt x="58508" y="187340"/>
                              <a:pt x="60516" y="195772"/>
                              <a:pt x="64531" y="200820"/>
                            </a:cubicBezTo>
                            <a:cubicBezTo>
                              <a:pt x="68546" y="205868"/>
                              <a:pt x="75200" y="208392"/>
                              <a:pt x="84493" y="208392"/>
                            </a:cubicBezTo>
                            <a:cubicBezTo>
                              <a:pt x="91606" y="208392"/>
                              <a:pt x="97743" y="206441"/>
                              <a:pt x="102905" y="202541"/>
                            </a:cubicBezTo>
                            <a:lnTo>
                              <a:pt x="102905" y="226632"/>
                            </a:lnTo>
                            <a:cubicBezTo>
                              <a:pt x="96252" y="230304"/>
                              <a:pt x="87476" y="232139"/>
                              <a:pt x="76577" y="232139"/>
                            </a:cubicBezTo>
                            <a:cubicBezTo>
                              <a:pt x="45717" y="232139"/>
                              <a:pt x="30287" y="214931"/>
                              <a:pt x="30287" y="180514"/>
                            </a:cubicBezTo>
                            <a:lnTo>
                              <a:pt x="30287" y="76232"/>
                            </a:lnTo>
                            <a:lnTo>
                              <a:pt x="0" y="76232"/>
                            </a:lnTo>
                            <a:lnTo>
                              <a:pt x="0" y="52141"/>
                            </a:lnTo>
                            <a:lnTo>
                              <a:pt x="30287" y="52141"/>
                            </a:lnTo>
                            <a:lnTo>
                              <a:pt x="30287" y="9120"/>
                            </a:lnTo>
                            <a:lnTo>
                              <a:pt x="58508"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1" name="TextBox 200">
                        <a:extLst>
                          <a:ext uri="{FF2B5EF4-FFF2-40B4-BE49-F238E27FC236}">
                            <a16:creationId xmlns:a16="http://schemas.microsoft.com/office/drawing/2014/main" id="{1BC86E0F-7ADE-4107-8351-C8B548C143DC}"/>
                          </a:ext>
                        </a:extLst>
                      </p:cNvPr>
                      <p:cNvSpPr txBox="1"/>
                      <p:nvPr/>
                    </p:nvSpPr>
                    <p:spPr>
                      <a:xfrm>
                        <a:off x="3112169" y="4540887"/>
                        <a:ext cx="153669" cy="184472"/>
                      </a:xfrm>
                      <a:custGeom>
                        <a:avLst/>
                        <a:gdLst/>
                        <a:ahLst/>
                        <a:cxnLst/>
                        <a:rect l="l" t="t" r="r" b="b"/>
                        <a:pathLst>
                          <a:path w="153669" h="184472">
                            <a:moveTo>
                              <a:pt x="81223" y="0"/>
                            </a:moveTo>
                            <a:cubicBezTo>
                              <a:pt x="104282" y="0"/>
                              <a:pt x="122121" y="7457"/>
                              <a:pt x="134740" y="22370"/>
                            </a:cubicBezTo>
                            <a:cubicBezTo>
                              <a:pt x="147360" y="37284"/>
                              <a:pt x="153669" y="57992"/>
                              <a:pt x="153669" y="84492"/>
                            </a:cubicBezTo>
                            <a:lnTo>
                              <a:pt x="153669" y="99291"/>
                            </a:lnTo>
                            <a:lnTo>
                              <a:pt x="29254" y="99291"/>
                            </a:lnTo>
                            <a:cubicBezTo>
                              <a:pt x="29712" y="118909"/>
                              <a:pt x="34990" y="134052"/>
                              <a:pt x="45085" y="144721"/>
                            </a:cubicBezTo>
                            <a:cubicBezTo>
                              <a:pt x="55181" y="155390"/>
                              <a:pt x="69062" y="160725"/>
                              <a:pt x="86729" y="160725"/>
                            </a:cubicBezTo>
                            <a:cubicBezTo>
                              <a:pt x="106576" y="160725"/>
                              <a:pt x="124817" y="154186"/>
                              <a:pt x="141451" y="141107"/>
                            </a:cubicBezTo>
                            <a:lnTo>
                              <a:pt x="141451" y="167608"/>
                            </a:lnTo>
                            <a:cubicBezTo>
                              <a:pt x="125964" y="178851"/>
                              <a:pt x="105486" y="184472"/>
                              <a:pt x="80018" y="184472"/>
                            </a:cubicBezTo>
                            <a:cubicBezTo>
                              <a:pt x="55123" y="184472"/>
                              <a:pt x="35563" y="176470"/>
                              <a:pt x="21338" y="160467"/>
                            </a:cubicBezTo>
                            <a:cubicBezTo>
                              <a:pt x="7112" y="144463"/>
                              <a:pt x="0" y="121949"/>
                              <a:pt x="0" y="92924"/>
                            </a:cubicBezTo>
                            <a:cubicBezTo>
                              <a:pt x="0" y="65506"/>
                              <a:pt x="7772" y="43164"/>
                              <a:pt x="23317" y="25898"/>
                            </a:cubicBezTo>
                            <a:cubicBezTo>
                              <a:pt x="38862" y="8633"/>
                              <a:pt x="58164" y="0"/>
                              <a:pt x="81223" y="0"/>
                            </a:cubicBezTo>
                            <a:close/>
                            <a:moveTo>
                              <a:pt x="80706" y="23747"/>
                            </a:moveTo>
                            <a:cubicBezTo>
                              <a:pt x="67399" y="23747"/>
                              <a:pt x="56099" y="28508"/>
                              <a:pt x="46806" y="38030"/>
                            </a:cubicBezTo>
                            <a:cubicBezTo>
                              <a:pt x="37514" y="47552"/>
                              <a:pt x="31777" y="59999"/>
                              <a:pt x="29598" y="75372"/>
                            </a:cubicBezTo>
                            <a:lnTo>
                              <a:pt x="124759" y="75372"/>
                            </a:lnTo>
                            <a:cubicBezTo>
                              <a:pt x="124645" y="59081"/>
                              <a:pt x="120716" y="46405"/>
                              <a:pt x="112972" y="37342"/>
                            </a:cubicBezTo>
                            <a:cubicBezTo>
                              <a:pt x="105228" y="28279"/>
                              <a:pt x="94473" y="23747"/>
                              <a:pt x="80706"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2" name="TextBox 201">
                        <a:extLst>
                          <a:ext uri="{FF2B5EF4-FFF2-40B4-BE49-F238E27FC236}">
                            <a16:creationId xmlns:a16="http://schemas.microsoft.com/office/drawing/2014/main" id="{C5601D34-707B-4BCA-B2A0-04D2FEC69089}"/>
                          </a:ext>
                        </a:extLst>
                      </p:cNvPr>
                      <p:cNvSpPr txBox="1"/>
                      <p:nvPr/>
                    </p:nvSpPr>
                    <p:spPr>
                      <a:xfrm>
                        <a:off x="3797969" y="4540887"/>
                        <a:ext cx="132503" cy="184472"/>
                      </a:xfrm>
                      <a:custGeom>
                        <a:avLst/>
                        <a:gdLst/>
                        <a:ahLst/>
                        <a:cxnLst/>
                        <a:rect l="l" t="t" r="r" b="b"/>
                        <a:pathLst>
                          <a:path w="132503" h="184472">
                            <a:moveTo>
                              <a:pt x="91548" y="0"/>
                            </a:moveTo>
                            <a:cubicBezTo>
                              <a:pt x="107035" y="0"/>
                              <a:pt x="120687" y="2868"/>
                              <a:pt x="132503" y="8604"/>
                            </a:cubicBezTo>
                            <a:lnTo>
                              <a:pt x="132503" y="37514"/>
                            </a:lnTo>
                            <a:cubicBezTo>
                              <a:pt x="119425" y="28336"/>
                              <a:pt x="105429" y="23747"/>
                              <a:pt x="90515" y="23747"/>
                            </a:cubicBezTo>
                            <a:cubicBezTo>
                              <a:pt x="72504" y="23747"/>
                              <a:pt x="57733" y="30200"/>
                              <a:pt x="46204" y="43106"/>
                            </a:cubicBezTo>
                            <a:cubicBezTo>
                              <a:pt x="34674" y="56013"/>
                              <a:pt x="28910" y="72963"/>
                              <a:pt x="28910" y="93957"/>
                            </a:cubicBezTo>
                            <a:cubicBezTo>
                              <a:pt x="28910" y="114607"/>
                              <a:pt x="34330" y="130897"/>
                              <a:pt x="45171" y="142828"/>
                            </a:cubicBezTo>
                            <a:cubicBezTo>
                              <a:pt x="56013" y="154759"/>
                              <a:pt x="70553" y="160725"/>
                              <a:pt x="88794" y="160725"/>
                            </a:cubicBezTo>
                            <a:cubicBezTo>
                              <a:pt x="104167" y="160725"/>
                              <a:pt x="118622" y="155620"/>
                              <a:pt x="132159" y="145409"/>
                            </a:cubicBezTo>
                            <a:lnTo>
                              <a:pt x="132159" y="172254"/>
                            </a:lnTo>
                            <a:cubicBezTo>
                              <a:pt x="118622" y="180400"/>
                              <a:pt x="102561" y="184472"/>
                              <a:pt x="83976" y="184472"/>
                            </a:cubicBezTo>
                            <a:cubicBezTo>
                              <a:pt x="58852" y="184472"/>
                              <a:pt x="38575" y="176298"/>
                              <a:pt x="23145" y="159950"/>
                            </a:cubicBezTo>
                            <a:cubicBezTo>
                              <a:pt x="7715" y="143603"/>
                              <a:pt x="0" y="122408"/>
                              <a:pt x="0" y="96366"/>
                            </a:cubicBezTo>
                            <a:cubicBezTo>
                              <a:pt x="0" y="67341"/>
                              <a:pt x="8317" y="44024"/>
                              <a:pt x="24952" y="26414"/>
                            </a:cubicBezTo>
                            <a:cubicBezTo>
                              <a:pt x="41586" y="8805"/>
                              <a:pt x="63785" y="0"/>
                              <a:pt x="9154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3" name="TextBox 202">
                        <a:extLst>
                          <a:ext uri="{FF2B5EF4-FFF2-40B4-BE49-F238E27FC236}">
                            <a16:creationId xmlns:a16="http://schemas.microsoft.com/office/drawing/2014/main" id="{3686021B-E326-42D0-94E6-8641019AC46E}"/>
                          </a:ext>
                        </a:extLst>
                      </p:cNvPr>
                      <p:cNvSpPr txBox="1"/>
                      <p:nvPr/>
                    </p:nvSpPr>
                    <p:spPr>
                      <a:xfrm>
                        <a:off x="4083719" y="4540887"/>
                        <a:ext cx="173459" cy="184472"/>
                      </a:xfrm>
                      <a:custGeom>
                        <a:avLst/>
                        <a:gdLst/>
                        <a:ahLst/>
                        <a:cxnLst/>
                        <a:rect l="l" t="t" r="r" b="b"/>
                        <a:pathLst>
                          <a:path w="173459" h="184472">
                            <a:moveTo>
                              <a:pt x="89827" y="0"/>
                            </a:moveTo>
                            <a:cubicBezTo>
                              <a:pt x="116098" y="0"/>
                              <a:pt x="136605"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2" y="176241"/>
                              <a:pt x="23317" y="159778"/>
                            </a:cubicBezTo>
                            <a:cubicBezTo>
                              <a:pt x="7772" y="143316"/>
                              <a:pt x="0" y="121490"/>
                              <a:pt x="0" y="94301"/>
                            </a:cubicBezTo>
                            <a:cubicBezTo>
                              <a:pt x="0" y="64703"/>
                              <a:pt x="8088" y="41586"/>
                              <a:pt x="24263" y="24952"/>
                            </a:cubicBezTo>
                            <a:cubicBezTo>
                              <a:pt x="40439" y="8317"/>
                              <a:pt x="62294" y="0"/>
                              <a:pt x="89827" y="0"/>
                            </a:cubicBezTo>
                            <a:close/>
                            <a:moveTo>
                              <a:pt x="87762" y="23747"/>
                            </a:moveTo>
                            <a:cubicBezTo>
                              <a:pt x="69636" y="23747"/>
                              <a:pt x="55296"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4" name="TextBox 203">
                        <a:extLst>
                          <a:ext uri="{FF2B5EF4-FFF2-40B4-BE49-F238E27FC236}">
                            <a16:creationId xmlns:a16="http://schemas.microsoft.com/office/drawing/2014/main" id="{E4CCC6E8-EB16-45E3-8522-93B99656D177}"/>
                          </a:ext>
                        </a:extLst>
                      </p:cNvPr>
                      <p:cNvSpPr txBox="1"/>
                      <p:nvPr/>
                    </p:nvSpPr>
                    <p:spPr>
                      <a:xfrm>
                        <a:off x="4294644" y="4540887"/>
                        <a:ext cx="116844" cy="184472"/>
                      </a:xfrm>
                      <a:custGeom>
                        <a:avLst/>
                        <a:gdLst/>
                        <a:ahLst/>
                        <a:cxnLst/>
                        <a:rect l="l" t="t" r="r" b="b"/>
                        <a:pathLst>
                          <a:path w="116844" h="184472">
                            <a:moveTo>
                              <a:pt x="67801" y="0"/>
                            </a:moveTo>
                            <a:cubicBezTo>
                              <a:pt x="83059" y="0"/>
                              <a:pt x="96711" y="2638"/>
                              <a:pt x="108757" y="7916"/>
                            </a:cubicBezTo>
                            <a:lnTo>
                              <a:pt x="108757" y="36481"/>
                            </a:lnTo>
                            <a:cubicBezTo>
                              <a:pt x="95793" y="27992"/>
                              <a:pt x="80879" y="23747"/>
                              <a:pt x="64015" y="23747"/>
                            </a:cubicBezTo>
                            <a:cubicBezTo>
                              <a:pt x="58738" y="23747"/>
                              <a:pt x="53977" y="24349"/>
                              <a:pt x="49732" y="25554"/>
                            </a:cubicBezTo>
                            <a:cubicBezTo>
                              <a:pt x="45488" y="26759"/>
                              <a:pt x="41845" y="28451"/>
                              <a:pt x="38805" y="30630"/>
                            </a:cubicBezTo>
                            <a:cubicBezTo>
                              <a:pt x="35765" y="32810"/>
                              <a:pt x="33413" y="35420"/>
                              <a:pt x="31750" y="38460"/>
                            </a:cubicBezTo>
                            <a:cubicBezTo>
                              <a:pt x="30086" y="41500"/>
                              <a:pt x="29254" y="44856"/>
                              <a:pt x="29254" y="48527"/>
                            </a:cubicBezTo>
                            <a:cubicBezTo>
                              <a:pt x="29254" y="53116"/>
                              <a:pt x="30086" y="56959"/>
                              <a:pt x="31750" y="60057"/>
                            </a:cubicBezTo>
                            <a:cubicBezTo>
                              <a:pt x="33413" y="63154"/>
                              <a:pt x="35851" y="65907"/>
                              <a:pt x="39063" y="68317"/>
                            </a:cubicBezTo>
                            <a:cubicBezTo>
                              <a:pt x="42275" y="70726"/>
                              <a:pt x="46176" y="72905"/>
                              <a:pt x="50765" y="74856"/>
                            </a:cubicBezTo>
                            <a:cubicBezTo>
                              <a:pt x="55353" y="76806"/>
                              <a:pt x="60574" y="78928"/>
                              <a:pt x="66424" y="81223"/>
                            </a:cubicBezTo>
                            <a:cubicBezTo>
                              <a:pt x="74225" y="84205"/>
                              <a:pt x="81223" y="87274"/>
                              <a:pt x="87418" y="90429"/>
                            </a:cubicBezTo>
                            <a:cubicBezTo>
                              <a:pt x="93613" y="93584"/>
                              <a:pt x="98890" y="97140"/>
                              <a:pt x="103250" y="101098"/>
                            </a:cubicBezTo>
                            <a:cubicBezTo>
                              <a:pt x="107609" y="105056"/>
                              <a:pt x="110965" y="109616"/>
                              <a:pt x="113317" y="114779"/>
                            </a:cubicBezTo>
                            <a:cubicBezTo>
                              <a:pt x="115668" y="119941"/>
                              <a:pt x="116844" y="126079"/>
                              <a:pt x="116844" y="133192"/>
                            </a:cubicBezTo>
                            <a:cubicBezTo>
                              <a:pt x="116844" y="141910"/>
                              <a:pt x="114923" y="149482"/>
                              <a:pt x="111080" y="155907"/>
                            </a:cubicBezTo>
                            <a:cubicBezTo>
                              <a:pt x="107236" y="162331"/>
                              <a:pt x="102103" y="167665"/>
                              <a:pt x="95678" y="171910"/>
                            </a:cubicBezTo>
                            <a:cubicBezTo>
                              <a:pt x="89254" y="176155"/>
                              <a:pt x="81854" y="179310"/>
                              <a:pt x="73480" y="181375"/>
                            </a:cubicBezTo>
                            <a:cubicBezTo>
                              <a:pt x="65105" y="183440"/>
                              <a:pt x="56329" y="184472"/>
                              <a:pt x="47151" y="184472"/>
                            </a:cubicBezTo>
                            <a:cubicBezTo>
                              <a:pt x="29025" y="184472"/>
                              <a:pt x="13308" y="180973"/>
                              <a:pt x="0" y="173975"/>
                            </a:cubicBezTo>
                            <a:lnTo>
                              <a:pt x="0" y="143689"/>
                            </a:lnTo>
                            <a:cubicBezTo>
                              <a:pt x="15373" y="155046"/>
                              <a:pt x="32294" y="160725"/>
                              <a:pt x="50765" y="160725"/>
                            </a:cubicBezTo>
                            <a:cubicBezTo>
                              <a:pt x="75545" y="160725"/>
                              <a:pt x="87935" y="152465"/>
                              <a:pt x="87935" y="135945"/>
                            </a:cubicBezTo>
                            <a:cubicBezTo>
                              <a:pt x="87935" y="131241"/>
                              <a:pt x="86873" y="127255"/>
                              <a:pt x="84751" y="123985"/>
                            </a:cubicBezTo>
                            <a:cubicBezTo>
                              <a:pt x="82629" y="120716"/>
                              <a:pt x="79761" y="117819"/>
                              <a:pt x="76147" y="115295"/>
                            </a:cubicBezTo>
                            <a:cubicBezTo>
                              <a:pt x="72533" y="112771"/>
                              <a:pt x="68288" y="110505"/>
                              <a:pt x="63413" y="108498"/>
                            </a:cubicBezTo>
                            <a:cubicBezTo>
                              <a:pt x="58537" y="106490"/>
                              <a:pt x="53288" y="104396"/>
                              <a:pt x="47667" y="102217"/>
                            </a:cubicBezTo>
                            <a:cubicBezTo>
                              <a:pt x="39866" y="99119"/>
                              <a:pt x="33012" y="95993"/>
                              <a:pt x="27103" y="92838"/>
                            </a:cubicBezTo>
                            <a:cubicBezTo>
                              <a:pt x="21195" y="89683"/>
                              <a:pt x="16262" y="86127"/>
                              <a:pt x="12304" y="82169"/>
                            </a:cubicBezTo>
                            <a:cubicBezTo>
                              <a:pt x="8346" y="78211"/>
                              <a:pt x="5364" y="73708"/>
                              <a:pt x="3356" y="68661"/>
                            </a:cubicBezTo>
                            <a:cubicBezTo>
                              <a:pt x="1348" y="63613"/>
                              <a:pt x="345" y="57705"/>
                              <a:pt x="345" y="50936"/>
                            </a:cubicBezTo>
                            <a:cubicBezTo>
                              <a:pt x="345" y="42676"/>
                              <a:pt x="2238" y="35363"/>
                              <a:pt x="6023" y="28996"/>
                            </a:cubicBezTo>
                            <a:cubicBezTo>
                              <a:pt x="9809" y="22629"/>
                              <a:pt x="14857" y="17294"/>
                              <a:pt x="21167" y="12992"/>
                            </a:cubicBezTo>
                            <a:cubicBezTo>
                              <a:pt x="27476" y="8690"/>
                              <a:pt x="34675" y="5449"/>
                              <a:pt x="42763" y="3269"/>
                            </a:cubicBezTo>
                            <a:cubicBezTo>
                              <a:pt x="50851" y="1090"/>
                              <a:pt x="59197" y="0"/>
                              <a:pt x="67801"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5" name="TextBox 204">
                        <a:extLst>
                          <a:ext uri="{FF2B5EF4-FFF2-40B4-BE49-F238E27FC236}">
                            <a16:creationId xmlns:a16="http://schemas.microsoft.com/office/drawing/2014/main" id="{03813516-CFC3-42BC-A27E-B326A281B52C}"/>
                          </a:ext>
                        </a:extLst>
                      </p:cNvPr>
                      <p:cNvSpPr txBox="1"/>
                      <p:nvPr/>
                    </p:nvSpPr>
                    <p:spPr>
                      <a:xfrm>
                        <a:off x="4445669" y="4540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1" y="176241"/>
                              <a:pt x="23317" y="159778"/>
                            </a:cubicBezTo>
                            <a:cubicBezTo>
                              <a:pt x="7772" y="143316"/>
                              <a:pt x="0" y="121490"/>
                              <a:pt x="0" y="94301"/>
                            </a:cubicBezTo>
                            <a:cubicBezTo>
                              <a:pt x="0" y="64703"/>
                              <a:pt x="8088" y="41586"/>
                              <a:pt x="24263" y="24952"/>
                            </a:cubicBezTo>
                            <a:cubicBezTo>
                              <a:pt x="40439" y="8317"/>
                              <a:pt x="62293" y="0"/>
                              <a:pt x="89827" y="0"/>
                            </a:cubicBezTo>
                            <a:close/>
                            <a:moveTo>
                              <a:pt x="87762" y="23747"/>
                            </a:moveTo>
                            <a:cubicBezTo>
                              <a:pt x="69636" y="23747"/>
                              <a:pt x="55295"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6" name="TextBox 205">
                        <a:extLst>
                          <a:ext uri="{FF2B5EF4-FFF2-40B4-BE49-F238E27FC236}">
                            <a16:creationId xmlns:a16="http://schemas.microsoft.com/office/drawing/2014/main" id="{7B222FE3-7C2C-4488-A878-0453847007AE}"/>
                          </a:ext>
                        </a:extLst>
                      </p:cNvPr>
                      <p:cNvSpPr txBox="1"/>
                      <p:nvPr/>
                    </p:nvSpPr>
                    <p:spPr>
                      <a:xfrm>
                        <a:off x="3971939" y="4541919"/>
                        <a:ext cx="91893" cy="179310"/>
                      </a:xfrm>
                      <a:custGeom>
                        <a:avLst/>
                        <a:gdLst/>
                        <a:ahLst/>
                        <a:cxnLst/>
                        <a:rect l="l" t="t" r="r" b="b"/>
                        <a:pathLst>
                          <a:path w="91893" h="179310">
                            <a:moveTo>
                              <a:pt x="75028" y="0"/>
                            </a:moveTo>
                            <a:cubicBezTo>
                              <a:pt x="82371" y="0"/>
                              <a:pt x="87992" y="803"/>
                              <a:pt x="91893" y="2409"/>
                            </a:cubicBezTo>
                            <a:lnTo>
                              <a:pt x="91893" y="31663"/>
                            </a:lnTo>
                            <a:cubicBezTo>
                              <a:pt x="86960" y="27878"/>
                              <a:pt x="79847" y="25985"/>
                              <a:pt x="70554" y="25985"/>
                            </a:cubicBezTo>
                            <a:cubicBezTo>
                              <a:pt x="58508" y="25985"/>
                              <a:pt x="48442" y="31663"/>
                              <a:pt x="40354" y="43021"/>
                            </a:cubicBezTo>
                            <a:cubicBezTo>
                              <a:pt x="32266" y="54378"/>
                              <a:pt x="28222" y="69866"/>
                              <a:pt x="28222" y="89483"/>
                            </a:cubicBezTo>
                            <a:lnTo>
                              <a:pt x="28222" y="179310"/>
                            </a:lnTo>
                            <a:lnTo>
                              <a:pt x="0" y="179310"/>
                            </a:lnTo>
                            <a:lnTo>
                              <a:pt x="0" y="3098"/>
                            </a:lnTo>
                            <a:lnTo>
                              <a:pt x="28222" y="3098"/>
                            </a:lnTo>
                            <a:lnTo>
                              <a:pt x="28222" y="39407"/>
                            </a:lnTo>
                            <a:lnTo>
                              <a:pt x="28910" y="39407"/>
                            </a:lnTo>
                            <a:cubicBezTo>
                              <a:pt x="32926" y="27017"/>
                              <a:pt x="39063" y="17352"/>
                              <a:pt x="47323" y="10411"/>
                            </a:cubicBezTo>
                            <a:cubicBezTo>
                              <a:pt x="55583" y="3471"/>
                              <a:pt x="64818" y="0"/>
                              <a:pt x="7502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7" name="TextBox 206">
                        <a:extLst>
                          <a:ext uri="{FF2B5EF4-FFF2-40B4-BE49-F238E27FC236}">
                            <a16:creationId xmlns:a16="http://schemas.microsoft.com/office/drawing/2014/main" id="{618E6D7D-CF2F-43E4-AA74-9E192AD977B9}"/>
                          </a:ext>
                        </a:extLst>
                      </p:cNvPr>
                      <p:cNvSpPr txBox="1"/>
                      <p:nvPr/>
                    </p:nvSpPr>
                    <p:spPr>
                      <a:xfrm>
                        <a:off x="3724288" y="4545017"/>
                        <a:ext cx="28222" cy="176212"/>
                      </a:xfrm>
                      <a:custGeom>
                        <a:avLst/>
                        <a:gdLst/>
                        <a:ahLst/>
                        <a:cxnLst/>
                        <a:rect l="l" t="t" r="r" b="b"/>
                        <a:pathLst>
                          <a:path w="28222" h="176212">
                            <a:moveTo>
                              <a:pt x="0" y="0"/>
                            </a:moveTo>
                            <a:lnTo>
                              <a:pt x="28222" y="0"/>
                            </a:lnTo>
                            <a:lnTo>
                              <a:pt x="28222"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8" name="TextBox 207">
                        <a:extLst>
                          <a:ext uri="{FF2B5EF4-FFF2-40B4-BE49-F238E27FC236}">
                            <a16:creationId xmlns:a16="http://schemas.microsoft.com/office/drawing/2014/main" id="{69094B63-3732-4CB8-9549-70C50637EA18}"/>
                          </a:ext>
                        </a:extLst>
                      </p:cNvPr>
                      <p:cNvSpPr txBox="1"/>
                      <p:nvPr/>
                    </p:nvSpPr>
                    <p:spPr>
                      <a:xfrm>
                        <a:off x="4657738" y="4841352"/>
                        <a:ext cx="28222" cy="260877"/>
                      </a:xfrm>
                      <a:custGeom>
                        <a:avLst/>
                        <a:gdLst/>
                        <a:ahLst/>
                        <a:cxnLst/>
                        <a:rect l="l" t="t" r="r" b="b"/>
                        <a:pathLst>
                          <a:path w="28222" h="260877">
                            <a:moveTo>
                              <a:pt x="0" y="0"/>
                            </a:moveTo>
                            <a:lnTo>
                              <a:pt x="28222" y="0"/>
                            </a:lnTo>
                            <a:lnTo>
                              <a:pt x="28222" y="260877"/>
                            </a:lnTo>
                            <a:lnTo>
                              <a:pt x="0" y="260877"/>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9" name="TextBox 208">
                        <a:extLst>
                          <a:ext uri="{FF2B5EF4-FFF2-40B4-BE49-F238E27FC236}">
                            <a16:creationId xmlns:a16="http://schemas.microsoft.com/office/drawing/2014/main" id="{4429370F-2876-442F-9F0B-0F80FCC48835}"/>
                          </a:ext>
                        </a:extLst>
                      </p:cNvPr>
                      <p:cNvSpPr txBox="1"/>
                      <p:nvPr/>
                    </p:nvSpPr>
                    <p:spPr>
                      <a:xfrm>
                        <a:off x="4743463" y="4841352"/>
                        <a:ext cx="146270" cy="260877"/>
                      </a:xfrm>
                      <a:custGeom>
                        <a:avLst/>
                        <a:gdLst/>
                        <a:ahLst/>
                        <a:cxnLst/>
                        <a:rect l="l" t="t" r="r" b="b"/>
                        <a:pathLst>
                          <a:path w="146270" h="260877">
                            <a:moveTo>
                              <a:pt x="0" y="0"/>
                            </a:moveTo>
                            <a:lnTo>
                              <a:pt x="28222" y="0"/>
                            </a:lnTo>
                            <a:lnTo>
                              <a:pt x="28222" y="165371"/>
                            </a:lnTo>
                            <a:lnTo>
                              <a:pt x="28910" y="165371"/>
                            </a:lnTo>
                            <a:lnTo>
                              <a:pt x="102906" y="84665"/>
                            </a:lnTo>
                            <a:lnTo>
                              <a:pt x="139903" y="84665"/>
                            </a:lnTo>
                            <a:lnTo>
                              <a:pt x="58164" y="169673"/>
                            </a:lnTo>
                            <a:lnTo>
                              <a:pt x="146270" y="260877"/>
                            </a:lnTo>
                            <a:lnTo>
                              <a:pt x="106691" y="260877"/>
                            </a:lnTo>
                            <a:lnTo>
                              <a:pt x="28910" y="176213"/>
                            </a:lnTo>
                            <a:lnTo>
                              <a:pt x="28222" y="176213"/>
                            </a:lnTo>
                            <a:lnTo>
                              <a:pt x="28222" y="260877"/>
                            </a:lnTo>
                            <a:lnTo>
                              <a:pt x="0" y="260877"/>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0" name="TextBox 209">
                        <a:extLst>
                          <a:ext uri="{FF2B5EF4-FFF2-40B4-BE49-F238E27FC236}">
                            <a16:creationId xmlns:a16="http://schemas.microsoft.com/office/drawing/2014/main" id="{27DCEBCD-52FD-4C0C-BE7E-B2BA6F6A5F03}"/>
                          </a:ext>
                        </a:extLst>
                      </p:cNvPr>
                      <p:cNvSpPr txBox="1"/>
                      <p:nvPr/>
                    </p:nvSpPr>
                    <p:spPr>
                      <a:xfrm>
                        <a:off x="3349029" y="4844622"/>
                        <a:ext cx="36825" cy="36653"/>
                      </a:xfrm>
                      <a:custGeom>
                        <a:avLst/>
                        <a:gdLst/>
                        <a:ahLst/>
                        <a:cxnLst/>
                        <a:rect l="l" t="t" r="r" b="b"/>
                        <a:pathLst>
                          <a:path w="36825" h="36653">
                            <a:moveTo>
                              <a:pt x="18240" y="0"/>
                            </a:moveTo>
                            <a:cubicBezTo>
                              <a:pt x="23403" y="0"/>
                              <a:pt x="27791" y="1749"/>
                              <a:pt x="31405" y="5248"/>
                            </a:cubicBezTo>
                            <a:cubicBezTo>
                              <a:pt x="35018" y="8747"/>
                              <a:pt x="36825" y="13135"/>
                              <a:pt x="36825" y="18413"/>
                            </a:cubicBezTo>
                            <a:cubicBezTo>
                              <a:pt x="36825" y="23460"/>
                              <a:pt x="35018" y="27762"/>
                              <a:pt x="31405" y="31319"/>
                            </a:cubicBezTo>
                            <a:cubicBezTo>
                              <a:pt x="27791" y="34875"/>
                              <a:pt x="23403" y="36653"/>
                              <a:pt x="18240" y="36653"/>
                            </a:cubicBezTo>
                            <a:cubicBezTo>
                              <a:pt x="13192" y="36653"/>
                              <a:pt x="8890" y="34932"/>
                              <a:pt x="5334" y="31491"/>
                            </a:cubicBezTo>
                            <a:cubicBezTo>
                              <a:pt x="1778" y="28049"/>
                              <a:pt x="0" y="23690"/>
                              <a:pt x="0" y="18413"/>
                            </a:cubicBezTo>
                            <a:cubicBezTo>
                              <a:pt x="0" y="13135"/>
                              <a:pt x="1778" y="8747"/>
                              <a:pt x="5334" y="5248"/>
                            </a:cubicBezTo>
                            <a:cubicBezTo>
                              <a:pt x="8890" y="1749"/>
                              <a:pt x="13192" y="0"/>
                              <a:pt x="182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1" name="TextBox 210">
                        <a:extLst>
                          <a:ext uri="{FF2B5EF4-FFF2-40B4-BE49-F238E27FC236}">
                            <a16:creationId xmlns:a16="http://schemas.microsoft.com/office/drawing/2014/main" id="{87AF1657-905E-4229-90F1-19BF32A8498C}"/>
                          </a:ext>
                        </a:extLst>
                      </p:cNvPr>
                      <p:cNvSpPr txBox="1"/>
                      <p:nvPr/>
                    </p:nvSpPr>
                    <p:spPr>
                      <a:xfrm>
                        <a:off x="3558579" y="4844622"/>
                        <a:ext cx="36825" cy="36653"/>
                      </a:xfrm>
                      <a:custGeom>
                        <a:avLst/>
                        <a:gdLst/>
                        <a:ahLst/>
                        <a:cxnLst/>
                        <a:rect l="l" t="t" r="r" b="b"/>
                        <a:pathLst>
                          <a:path w="36825" h="36653">
                            <a:moveTo>
                              <a:pt x="18240" y="0"/>
                            </a:moveTo>
                            <a:cubicBezTo>
                              <a:pt x="23403" y="0"/>
                              <a:pt x="27791" y="1749"/>
                              <a:pt x="31405" y="5248"/>
                            </a:cubicBezTo>
                            <a:cubicBezTo>
                              <a:pt x="35018" y="8747"/>
                              <a:pt x="36825" y="13135"/>
                              <a:pt x="36825" y="18413"/>
                            </a:cubicBezTo>
                            <a:cubicBezTo>
                              <a:pt x="36825" y="23460"/>
                              <a:pt x="35018" y="27762"/>
                              <a:pt x="31405" y="31319"/>
                            </a:cubicBezTo>
                            <a:cubicBezTo>
                              <a:pt x="27791" y="34875"/>
                              <a:pt x="23403" y="36653"/>
                              <a:pt x="18240" y="36653"/>
                            </a:cubicBezTo>
                            <a:cubicBezTo>
                              <a:pt x="13193" y="36653"/>
                              <a:pt x="8891" y="34932"/>
                              <a:pt x="5334" y="31491"/>
                            </a:cubicBezTo>
                            <a:cubicBezTo>
                              <a:pt x="1778" y="28049"/>
                              <a:pt x="0" y="23690"/>
                              <a:pt x="0" y="18413"/>
                            </a:cubicBezTo>
                            <a:cubicBezTo>
                              <a:pt x="0" y="13135"/>
                              <a:pt x="1778" y="8747"/>
                              <a:pt x="5334" y="5248"/>
                            </a:cubicBezTo>
                            <a:cubicBezTo>
                              <a:pt x="8891" y="1749"/>
                              <a:pt x="13193" y="0"/>
                              <a:pt x="182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2" name="TextBox 211">
                        <a:extLst>
                          <a:ext uri="{FF2B5EF4-FFF2-40B4-BE49-F238E27FC236}">
                            <a16:creationId xmlns:a16="http://schemas.microsoft.com/office/drawing/2014/main" id="{347B545E-614D-4480-A443-A7C1D0CED796}"/>
                          </a:ext>
                        </a:extLst>
                      </p:cNvPr>
                      <p:cNvSpPr txBox="1"/>
                      <p:nvPr/>
                    </p:nvSpPr>
                    <p:spPr>
                      <a:xfrm>
                        <a:off x="4911129" y="4844622"/>
                        <a:ext cx="36825" cy="36653"/>
                      </a:xfrm>
                      <a:custGeom>
                        <a:avLst/>
                        <a:gdLst/>
                        <a:ahLst/>
                        <a:cxnLst/>
                        <a:rect l="l" t="t" r="r" b="b"/>
                        <a:pathLst>
                          <a:path w="36825" h="36653">
                            <a:moveTo>
                              <a:pt x="18240" y="0"/>
                            </a:moveTo>
                            <a:cubicBezTo>
                              <a:pt x="23403" y="0"/>
                              <a:pt x="27791" y="1749"/>
                              <a:pt x="31404" y="5248"/>
                            </a:cubicBezTo>
                            <a:cubicBezTo>
                              <a:pt x="35018" y="8747"/>
                              <a:pt x="36825" y="13135"/>
                              <a:pt x="36825" y="18413"/>
                            </a:cubicBezTo>
                            <a:cubicBezTo>
                              <a:pt x="36825" y="23460"/>
                              <a:pt x="35018" y="27762"/>
                              <a:pt x="31404" y="31319"/>
                            </a:cubicBezTo>
                            <a:cubicBezTo>
                              <a:pt x="27791" y="34875"/>
                              <a:pt x="23403" y="36653"/>
                              <a:pt x="18240" y="36653"/>
                            </a:cubicBezTo>
                            <a:cubicBezTo>
                              <a:pt x="13193" y="36653"/>
                              <a:pt x="8890" y="34932"/>
                              <a:pt x="5334" y="31491"/>
                            </a:cubicBezTo>
                            <a:cubicBezTo>
                              <a:pt x="1778" y="28049"/>
                              <a:pt x="0" y="23690"/>
                              <a:pt x="0" y="18413"/>
                            </a:cubicBezTo>
                            <a:cubicBezTo>
                              <a:pt x="0" y="13135"/>
                              <a:pt x="1778" y="8747"/>
                              <a:pt x="5334" y="5248"/>
                            </a:cubicBezTo>
                            <a:cubicBezTo>
                              <a:pt x="8890" y="1749"/>
                              <a:pt x="13193" y="0"/>
                              <a:pt x="182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3" name="TextBox 212">
                        <a:extLst>
                          <a:ext uri="{FF2B5EF4-FFF2-40B4-BE49-F238E27FC236}">
                            <a16:creationId xmlns:a16="http://schemas.microsoft.com/office/drawing/2014/main" id="{1125FAA0-A8AD-4A5F-9B8E-2822CE5E601D}"/>
                          </a:ext>
                        </a:extLst>
                      </p:cNvPr>
                      <p:cNvSpPr txBox="1"/>
                      <p:nvPr/>
                    </p:nvSpPr>
                    <p:spPr>
                      <a:xfrm>
                        <a:off x="2502224" y="4851333"/>
                        <a:ext cx="184129" cy="255026"/>
                      </a:xfrm>
                      <a:custGeom>
                        <a:avLst/>
                        <a:gdLst/>
                        <a:ahLst/>
                        <a:cxnLst/>
                        <a:rect l="l" t="t" r="r" b="b"/>
                        <a:pathLst>
                          <a:path w="184129" h="255026">
                            <a:moveTo>
                              <a:pt x="125965" y="0"/>
                            </a:moveTo>
                            <a:cubicBezTo>
                              <a:pt x="149368" y="0"/>
                              <a:pt x="168756" y="3384"/>
                              <a:pt x="184129" y="10153"/>
                            </a:cubicBezTo>
                            <a:lnTo>
                              <a:pt x="184129" y="40956"/>
                            </a:lnTo>
                            <a:cubicBezTo>
                              <a:pt x="166462" y="31089"/>
                              <a:pt x="146959" y="26156"/>
                              <a:pt x="125621" y="26156"/>
                            </a:cubicBezTo>
                            <a:cubicBezTo>
                              <a:pt x="97284" y="26156"/>
                              <a:pt x="74311" y="35621"/>
                              <a:pt x="56702" y="54550"/>
                            </a:cubicBezTo>
                            <a:cubicBezTo>
                              <a:pt x="39092" y="73479"/>
                              <a:pt x="30287" y="98775"/>
                              <a:pt x="30287" y="130438"/>
                            </a:cubicBezTo>
                            <a:cubicBezTo>
                              <a:pt x="30287" y="160496"/>
                              <a:pt x="38518" y="184444"/>
                              <a:pt x="54981" y="202283"/>
                            </a:cubicBezTo>
                            <a:cubicBezTo>
                              <a:pt x="71443" y="220122"/>
                              <a:pt x="93040" y="229042"/>
                              <a:pt x="119770" y="229042"/>
                            </a:cubicBezTo>
                            <a:cubicBezTo>
                              <a:pt x="144550" y="229042"/>
                              <a:pt x="166003" y="223535"/>
                              <a:pt x="184129" y="212522"/>
                            </a:cubicBezTo>
                            <a:lnTo>
                              <a:pt x="184129" y="240571"/>
                            </a:lnTo>
                            <a:cubicBezTo>
                              <a:pt x="165888" y="250208"/>
                              <a:pt x="143173" y="255026"/>
                              <a:pt x="115984" y="255026"/>
                            </a:cubicBezTo>
                            <a:cubicBezTo>
                              <a:pt x="80879" y="255026"/>
                              <a:pt x="52772" y="243726"/>
                              <a:pt x="31664" y="221126"/>
                            </a:cubicBezTo>
                            <a:cubicBezTo>
                              <a:pt x="10555" y="198526"/>
                              <a:pt x="0" y="168870"/>
                              <a:pt x="0" y="132159"/>
                            </a:cubicBezTo>
                            <a:cubicBezTo>
                              <a:pt x="0" y="92695"/>
                              <a:pt x="11874" y="60802"/>
                              <a:pt x="35622" y="36481"/>
                            </a:cubicBezTo>
                            <a:cubicBezTo>
                              <a:pt x="59369" y="12160"/>
                              <a:pt x="89483" y="0"/>
                              <a:pt x="125965"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4" name="TextBox 213">
                        <a:extLst>
                          <a:ext uri="{FF2B5EF4-FFF2-40B4-BE49-F238E27FC236}">
                            <a16:creationId xmlns:a16="http://schemas.microsoft.com/office/drawing/2014/main" id="{B46FCA27-0DBB-4E58-9956-650AEB0CB8C0}"/>
                          </a:ext>
                        </a:extLst>
                      </p:cNvPr>
                      <p:cNvSpPr txBox="1"/>
                      <p:nvPr/>
                    </p:nvSpPr>
                    <p:spPr>
                      <a:xfrm>
                        <a:off x="4074253" y="4855463"/>
                        <a:ext cx="171222" cy="246766"/>
                      </a:xfrm>
                      <a:custGeom>
                        <a:avLst/>
                        <a:gdLst/>
                        <a:ahLst/>
                        <a:cxnLst/>
                        <a:rect l="l" t="t" r="r" b="b"/>
                        <a:pathLst>
                          <a:path w="171222" h="246766">
                            <a:moveTo>
                              <a:pt x="0" y="0"/>
                            </a:moveTo>
                            <a:lnTo>
                              <a:pt x="171222" y="0"/>
                            </a:lnTo>
                            <a:lnTo>
                              <a:pt x="171222" y="26156"/>
                            </a:lnTo>
                            <a:lnTo>
                              <a:pt x="99980" y="26156"/>
                            </a:lnTo>
                            <a:lnTo>
                              <a:pt x="99980" y="246766"/>
                            </a:lnTo>
                            <a:lnTo>
                              <a:pt x="71070" y="246766"/>
                            </a:lnTo>
                            <a:lnTo>
                              <a:pt x="71070" y="26156"/>
                            </a:lnTo>
                            <a:lnTo>
                              <a:pt x="0" y="26156"/>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5" name="TextBox 214">
                        <a:extLst>
                          <a:ext uri="{FF2B5EF4-FFF2-40B4-BE49-F238E27FC236}">
                            <a16:creationId xmlns:a16="http://schemas.microsoft.com/office/drawing/2014/main" id="{951B6267-0EC4-4908-BF6F-1B1CE26FFB4E}"/>
                          </a:ext>
                        </a:extLst>
                      </p:cNvPr>
                      <p:cNvSpPr txBox="1"/>
                      <p:nvPr/>
                    </p:nvSpPr>
                    <p:spPr>
                      <a:xfrm>
                        <a:off x="3417372" y="4873876"/>
                        <a:ext cx="102906" cy="232139"/>
                      </a:xfrm>
                      <a:custGeom>
                        <a:avLst/>
                        <a:gdLst/>
                        <a:ahLst/>
                        <a:cxnLst/>
                        <a:rect l="l" t="t" r="r" b="b"/>
                        <a:pathLst>
                          <a:path w="102906" h="232139">
                            <a:moveTo>
                              <a:pt x="58508" y="0"/>
                            </a:moveTo>
                            <a:lnTo>
                              <a:pt x="58508" y="52141"/>
                            </a:lnTo>
                            <a:lnTo>
                              <a:pt x="102906" y="52141"/>
                            </a:lnTo>
                            <a:lnTo>
                              <a:pt x="102906" y="76232"/>
                            </a:lnTo>
                            <a:lnTo>
                              <a:pt x="58508" y="76232"/>
                            </a:lnTo>
                            <a:lnTo>
                              <a:pt x="58508" y="175524"/>
                            </a:lnTo>
                            <a:cubicBezTo>
                              <a:pt x="58508" y="187340"/>
                              <a:pt x="60516" y="195772"/>
                              <a:pt x="64531" y="200820"/>
                            </a:cubicBezTo>
                            <a:cubicBezTo>
                              <a:pt x="68546" y="205868"/>
                              <a:pt x="75200" y="208392"/>
                              <a:pt x="84493" y="208392"/>
                            </a:cubicBezTo>
                            <a:cubicBezTo>
                              <a:pt x="91606" y="208392"/>
                              <a:pt x="97743" y="206441"/>
                              <a:pt x="102906" y="202541"/>
                            </a:cubicBezTo>
                            <a:lnTo>
                              <a:pt x="102906" y="226632"/>
                            </a:lnTo>
                            <a:cubicBezTo>
                              <a:pt x="96252" y="230303"/>
                              <a:pt x="87476" y="232139"/>
                              <a:pt x="76577" y="232139"/>
                            </a:cubicBezTo>
                            <a:cubicBezTo>
                              <a:pt x="45717" y="232139"/>
                              <a:pt x="30287" y="214931"/>
                              <a:pt x="30287" y="180514"/>
                            </a:cubicBezTo>
                            <a:lnTo>
                              <a:pt x="30287" y="76232"/>
                            </a:lnTo>
                            <a:lnTo>
                              <a:pt x="0" y="76232"/>
                            </a:lnTo>
                            <a:lnTo>
                              <a:pt x="0" y="52141"/>
                            </a:lnTo>
                            <a:lnTo>
                              <a:pt x="30287" y="52141"/>
                            </a:lnTo>
                            <a:lnTo>
                              <a:pt x="30287" y="9120"/>
                            </a:lnTo>
                            <a:lnTo>
                              <a:pt x="58508"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6" name="TextBox 215">
                        <a:extLst>
                          <a:ext uri="{FF2B5EF4-FFF2-40B4-BE49-F238E27FC236}">
                            <a16:creationId xmlns:a16="http://schemas.microsoft.com/office/drawing/2014/main" id="{5FEDF1A2-328D-4ACA-9458-243E20213E1F}"/>
                          </a:ext>
                        </a:extLst>
                      </p:cNvPr>
                      <p:cNvSpPr txBox="1"/>
                      <p:nvPr/>
                    </p:nvSpPr>
                    <p:spPr>
                      <a:xfrm>
                        <a:off x="4979473" y="4873876"/>
                        <a:ext cx="102905" cy="232139"/>
                      </a:xfrm>
                      <a:custGeom>
                        <a:avLst/>
                        <a:gdLst/>
                        <a:ahLst/>
                        <a:cxnLst/>
                        <a:rect l="l" t="t" r="r" b="b"/>
                        <a:pathLst>
                          <a:path w="102905" h="232139">
                            <a:moveTo>
                              <a:pt x="58508" y="0"/>
                            </a:moveTo>
                            <a:lnTo>
                              <a:pt x="58508" y="52141"/>
                            </a:lnTo>
                            <a:lnTo>
                              <a:pt x="102905" y="52141"/>
                            </a:lnTo>
                            <a:lnTo>
                              <a:pt x="102905" y="76232"/>
                            </a:lnTo>
                            <a:lnTo>
                              <a:pt x="58508" y="76232"/>
                            </a:lnTo>
                            <a:lnTo>
                              <a:pt x="58508" y="175524"/>
                            </a:lnTo>
                            <a:cubicBezTo>
                              <a:pt x="58508" y="187340"/>
                              <a:pt x="60516" y="195772"/>
                              <a:pt x="64531" y="200820"/>
                            </a:cubicBezTo>
                            <a:cubicBezTo>
                              <a:pt x="68546" y="205868"/>
                              <a:pt x="75200" y="208392"/>
                              <a:pt x="84493" y="208392"/>
                            </a:cubicBezTo>
                            <a:cubicBezTo>
                              <a:pt x="91605" y="208392"/>
                              <a:pt x="97743" y="206441"/>
                              <a:pt x="102905" y="202541"/>
                            </a:cubicBezTo>
                            <a:lnTo>
                              <a:pt x="102905" y="226632"/>
                            </a:lnTo>
                            <a:cubicBezTo>
                              <a:pt x="96251" y="230303"/>
                              <a:pt x="87475" y="232139"/>
                              <a:pt x="76577" y="232139"/>
                            </a:cubicBezTo>
                            <a:cubicBezTo>
                              <a:pt x="45717" y="232139"/>
                              <a:pt x="30287" y="214931"/>
                              <a:pt x="30287" y="180514"/>
                            </a:cubicBezTo>
                            <a:lnTo>
                              <a:pt x="30287" y="76232"/>
                            </a:lnTo>
                            <a:lnTo>
                              <a:pt x="0" y="76232"/>
                            </a:lnTo>
                            <a:lnTo>
                              <a:pt x="0" y="52141"/>
                            </a:lnTo>
                            <a:lnTo>
                              <a:pt x="30287" y="52141"/>
                            </a:lnTo>
                            <a:lnTo>
                              <a:pt x="30287" y="9120"/>
                            </a:lnTo>
                            <a:lnTo>
                              <a:pt x="58508"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7" name="TextBox 216">
                        <a:extLst>
                          <a:ext uri="{FF2B5EF4-FFF2-40B4-BE49-F238E27FC236}">
                            <a16:creationId xmlns:a16="http://schemas.microsoft.com/office/drawing/2014/main" id="{423A59FF-DBEE-493E-89EE-95EC4BEB5073}"/>
                          </a:ext>
                        </a:extLst>
                      </p:cNvPr>
                      <p:cNvSpPr txBox="1"/>
                      <p:nvPr/>
                    </p:nvSpPr>
                    <p:spPr>
                      <a:xfrm>
                        <a:off x="2721644" y="4921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2" y="176241"/>
                              <a:pt x="23317" y="159778"/>
                            </a:cubicBezTo>
                            <a:cubicBezTo>
                              <a:pt x="7772" y="143316"/>
                              <a:pt x="0" y="121490"/>
                              <a:pt x="0" y="94301"/>
                            </a:cubicBezTo>
                            <a:cubicBezTo>
                              <a:pt x="0" y="64703"/>
                              <a:pt x="8087" y="41586"/>
                              <a:pt x="24263" y="24952"/>
                            </a:cubicBezTo>
                            <a:cubicBezTo>
                              <a:pt x="40439" y="8317"/>
                              <a:pt x="62293" y="0"/>
                              <a:pt x="89827" y="0"/>
                            </a:cubicBezTo>
                            <a:close/>
                            <a:moveTo>
                              <a:pt x="87762" y="23747"/>
                            </a:moveTo>
                            <a:cubicBezTo>
                              <a:pt x="69636" y="23747"/>
                              <a:pt x="55295" y="29913"/>
                              <a:pt x="44741" y="42246"/>
                            </a:cubicBezTo>
                            <a:cubicBezTo>
                              <a:pt x="34187" y="54579"/>
                              <a:pt x="28909" y="71586"/>
                              <a:pt x="28909" y="93268"/>
                            </a:cubicBezTo>
                            <a:cubicBezTo>
                              <a:pt x="28909"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8" name="TextBox 217">
                        <a:extLst>
                          <a:ext uri="{FF2B5EF4-FFF2-40B4-BE49-F238E27FC236}">
                            <a16:creationId xmlns:a16="http://schemas.microsoft.com/office/drawing/2014/main" id="{18C71EF3-6686-4A7B-B197-24FA47F99C94}"/>
                          </a:ext>
                        </a:extLst>
                      </p:cNvPr>
                      <p:cNvSpPr txBox="1"/>
                      <p:nvPr/>
                    </p:nvSpPr>
                    <p:spPr>
                      <a:xfrm>
                        <a:off x="2931193" y="4921887"/>
                        <a:ext cx="162446" cy="263286"/>
                      </a:xfrm>
                      <a:custGeom>
                        <a:avLst/>
                        <a:gdLst/>
                        <a:ahLst/>
                        <a:cxnLst/>
                        <a:rect l="l" t="t" r="r" b="b"/>
                        <a:pathLst>
                          <a:path w="162446" h="263286">
                            <a:moveTo>
                              <a:pt x="80706" y="0"/>
                            </a:moveTo>
                            <a:cubicBezTo>
                              <a:pt x="104454" y="0"/>
                              <a:pt x="122063" y="9522"/>
                              <a:pt x="133536" y="28565"/>
                            </a:cubicBezTo>
                            <a:lnTo>
                              <a:pt x="134224" y="28565"/>
                            </a:lnTo>
                            <a:lnTo>
                              <a:pt x="134224" y="4130"/>
                            </a:lnTo>
                            <a:lnTo>
                              <a:pt x="162446" y="4130"/>
                            </a:lnTo>
                            <a:lnTo>
                              <a:pt x="162446" y="166231"/>
                            </a:lnTo>
                            <a:cubicBezTo>
                              <a:pt x="162446" y="230934"/>
                              <a:pt x="131471" y="263286"/>
                              <a:pt x="69521" y="263286"/>
                            </a:cubicBezTo>
                            <a:cubicBezTo>
                              <a:pt x="47724" y="263286"/>
                              <a:pt x="28680" y="259156"/>
                              <a:pt x="12390" y="250896"/>
                            </a:cubicBezTo>
                            <a:lnTo>
                              <a:pt x="12390" y="222675"/>
                            </a:lnTo>
                            <a:cubicBezTo>
                              <a:pt x="32236" y="233688"/>
                              <a:pt x="51165" y="239194"/>
                              <a:pt x="69177" y="239194"/>
                            </a:cubicBezTo>
                            <a:cubicBezTo>
                              <a:pt x="112542" y="239194"/>
                              <a:pt x="134224" y="216135"/>
                              <a:pt x="134224" y="170017"/>
                            </a:cubicBezTo>
                            <a:lnTo>
                              <a:pt x="134224" y="150744"/>
                            </a:lnTo>
                            <a:lnTo>
                              <a:pt x="133536" y="150744"/>
                            </a:lnTo>
                            <a:cubicBezTo>
                              <a:pt x="120113" y="173229"/>
                              <a:pt x="99922" y="184472"/>
                              <a:pt x="72963" y="184472"/>
                            </a:cubicBezTo>
                            <a:cubicBezTo>
                              <a:pt x="51051" y="184472"/>
                              <a:pt x="33412" y="176642"/>
                              <a:pt x="20047" y="160983"/>
                            </a:cubicBezTo>
                            <a:cubicBezTo>
                              <a:pt x="6682" y="145323"/>
                              <a:pt x="0" y="124301"/>
                              <a:pt x="0" y="97915"/>
                            </a:cubicBezTo>
                            <a:cubicBezTo>
                              <a:pt x="0" y="67972"/>
                              <a:pt x="7198" y="44168"/>
                              <a:pt x="21596" y="26500"/>
                            </a:cubicBezTo>
                            <a:cubicBezTo>
                              <a:pt x="35994" y="8833"/>
                              <a:pt x="55697" y="0"/>
                              <a:pt x="80706" y="0"/>
                            </a:cubicBezTo>
                            <a:close/>
                            <a:moveTo>
                              <a:pt x="84664" y="23747"/>
                            </a:moveTo>
                            <a:cubicBezTo>
                              <a:pt x="67227" y="23747"/>
                              <a:pt x="53575" y="30085"/>
                              <a:pt x="43709" y="42762"/>
                            </a:cubicBezTo>
                            <a:cubicBezTo>
                              <a:pt x="33843" y="55439"/>
                              <a:pt x="28909" y="73192"/>
                              <a:pt x="28909" y="96022"/>
                            </a:cubicBezTo>
                            <a:cubicBezTo>
                              <a:pt x="28909" y="115639"/>
                              <a:pt x="33642" y="131327"/>
                              <a:pt x="43106" y="143086"/>
                            </a:cubicBezTo>
                            <a:cubicBezTo>
                              <a:pt x="52571" y="154845"/>
                              <a:pt x="65104" y="160725"/>
                              <a:pt x="80706" y="160725"/>
                            </a:cubicBezTo>
                            <a:cubicBezTo>
                              <a:pt x="96538" y="160725"/>
                              <a:pt x="109415" y="155103"/>
                              <a:pt x="119339" y="143861"/>
                            </a:cubicBezTo>
                            <a:cubicBezTo>
                              <a:pt x="129262" y="132618"/>
                              <a:pt x="134224" y="118220"/>
                              <a:pt x="134224" y="100668"/>
                            </a:cubicBezTo>
                            <a:lnTo>
                              <a:pt x="134224" y="74684"/>
                            </a:lnTo>
                            <a:cubicBezTo>
                              <a:pt x="134224" y="60688"/>
                              <a:pt x="129492" y="48699"/>
                              <a:pt x="120027" y="38718"/>
                            </a:cubicBezTo>
                            <a:cubicBezTo>
                              <a:pt x="110563" y="28738"/>
                              <a:pt x="98775" y="23747"/>
                              <a:pt x="84664"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9" name="TextBox 218">
                        <a:extLst>
                          <a:ext uri="{FF2B5EF4-FFF2-40B4-BE49-F238E27FC236}">
                            <a16:creationId xmlns:a16="http://schemas.microsoft.com/office/drawing/2014/main" id="{2C4F2AD8-DFD5-4B41-B51B-84E6F68CC893}"/>
                          </a:ext>
                        </a:extLst>
                      </p:cNvPr>
                      <p:cNvSpPr txBox="1"/>
                      <p:nvPr/>
                    </p:nvSpPr>
                    <p:spPr>
                      <a:xfrm>
                        <a:off x="3152788" y="4921887"/>
                        <a:ext cx="146270" cy="180342"/>
                      </a:xfrm>
                      <a:custGeom>
                        <a:avLst/>
                        <a:gdLst/>
                        <a:ahLst/>
                        <a:cxnLst/>
                        <a:rect l="l" t="t" r="r" b="b"/>
                        <a:pathLst>
                          <a:path w="146270" h="180342">
                            <a:moveTo>
                              <a:pt x="86730" y="0"/>
                            </a:moveTo>
                            <a:cubicBezTo>
                              <a:pt x="106003" y="0"/>
                              <a:pt x="120745" y="6223"/>
                              <a:pt x="130955" y="18671"/>
                            </a:cubicBezTo>
                            <a:cubicBezTo>
                              <a:pt x="141165" y="31118"/>
                              <a:pt x="146270" y="49101"/>
                              <a:pt x="146270" y="72619"/>
                            </a:cubicBezTo>
                            <a:lnTo>
                              <a:pt x="146270" y="180342"/>
                            </a:lnTo>
                            <a:lnTo>
                              <a:pt x="118049" y="180342"/>
                            </a:lnTo>
                            <a:lnTo>
                              <a:pt x="118049" y="79846"/>
                            </a:lnTo>
                            <a:cubicBezTo>
                              <a:pt x="118049" y="42447"/>
                              <a:pt x="104397" y="23747"/>
                              <a:pt x="77093" y="23747"/>
                            </a:cubicBezTo>
                            <a:cubicBezTo>
                              <a:pt x="62983" y="23747"/>
                              <a:pt x="51310" y="29053"/>
                              <a:pt x="42075" y="39665"/>
                            </a:cubicBezTo>
                            <a:cubicBezTo>
                              <a:pt x="32839" y="50277"/>
                              <a:pt x="28222" y="63670"/>
                              <a:pt x="28222" y="79846"/>
                            </a:cubicBezTo>
                            <a:lnTo>
                              <a:pt x="28222" y="180342"/>
                            </a:lnTo>
                            <a:lnTo>
                              <a:pt x="0" y="180342"/>
                            </a:lnTo>
                            <a:lnTo>
                              <a:pt x="0" y="4130"/>
                            </a:lnTo>
                            <a:lnTo>
                              <a:pt x="28222" y="4130"/>
                            </a:lnTo>
                            <a:lnTo>
                              <a:pt x="28222" y="33384"/>
                            </a:lnTo>
                            <a:lnTo>
                              <a:pt x="28910" y="33384"/>
                            </a:lnTo>
                            <a:cubicBezTo>
                              <a:pt x="42218" y="11128"/>
                              <a:pt x="61491" y="0"/>
                              <a:pt x="8673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0" name="TextBox 219">
                        <a:extLst>
                          <a:ext uri="{FF2B5EF4-FFF2-40B4-BE49-F238E27FC236}">
                            <a16:creationId xmlns:a16="http://schemas.microsoft.com/office/drawing/2014/main" id="{1F2534A2-E870-43EA-B20E-313A6ACB2DB7}"/>
                          </a:ext>
                        </a:extLst>
                      </p:cNvPr>
                      <p:cNvSpPr txBox="1"/>
                      <p:nvPr/>
                    </p:nvSpPr>
                    <p:spPr>
                      <a:xfrm>
                        <a:off x="3807494" y="4921887"/>
                        <a:ext cx="153669" cy="184472"/>
                      </a:xfrm>
                      <a:custGeom>
                        <a:avLst/>
                        <a:gdLst/>
                        <a:ahLst/>
                        <a:cxnLst/>
                        <a:rect l="l" t="t" r="r" b="b"/>
                        <a:pathLst>
                          <a:path w="153669" h="184472">
                            <a:moveTo>
                              <a:pt x="81223" y="0"/>
                            </a:moveTo>
                            <a:cubicBezTo>
                              <a:pt x="104282" y="0"/>
                              <a:pt x="122121" y="7457"/>
                              <a:pt x="134740" y="22370"/>
                            </a:cubicBezTo>
                            <a:cubicBezTo>
                              <a:pt x="147360" y="37284"/>
                              <a:pt x="153669" y="57992"/>
                              <a:pt x="153669" y="84492"/>
                            </a:cubicBezTo>
                            <a:lnTo>
                              <a:pt x="153669" y="99291"/>
                            </a:lnTo>
                            <a:lnTo>
                              <a:pt x="29254" y="99291"/>
                            </a:lnTo>
                            <a:cubicBezTo>
                              <a:pt x="29713" y="118909"/>
                              <a:pt x="34990" y="134052"/>
                              <a:pt x="45085" y="144721"/>
                            </a:cubicBezTo>
                            <a:cubicBezTo>
                              <a:pt x="55181" y="155390"/>
                              <a:pt x="69062" y="160725"/>
                              <a:pt x="86729" y="160725"/>
                            </a:cubicBezTo>
                            <a:cubicBezTo>
                              <a:pt x="106576" y="160725"/>
                              <a:pt x="124817" y="154186"/>
                              <a:pt x="141451" y="141107"/>
                            </a:cubicBezTo>
                            <a:lnTo>
                              <a:pt x="141451" y="167608"/>
                            </a:lnTo>
                            <a:cubicBezTo>
                              <a:pt x="125964" y="178851"/>
                              <a:pt x="105486" y="184472"/>
                              <a:pt x="80018" y="184472"/>
                            </a:cubicBezTo>
                            <a:cubicBezTo>
                              <a:pt x="55123" y="184472"/>
                              <a:pt x="35563" y="176470"/>
                              <a:pt x="21338" y="160467"/>
                            </a:cubicBezTo>
                            <a:cubicBezTo>
                              <a:pt x="7112" y="144463"/>
                              <a:pt x="0" y="121949"/>
                              <a:pt x="0" y="92924"/>
                            </a:cubicBezTo>
                            <a:cubicBezTo>
                              <a:pt x="0" y="65506"/>
                              <a:pt x="7772" y="43164"/>
                              <a:pt x="23317" y="25898"/>
                            </a:cubicBezTo>
                            <a:cubicBezTo>
                              <a:pt x="38862" y="8633"/>
                              <a:pt x="58164" y="0"/>
                              <a:pt x="81223" y="0"/>
                            </a:cubicBezTo>
                            <a:close/>
                            <a:moveTo>
                              <a:pt x="80706" y="23747"/>
                            </a:moveTo>
                            <a:cubicBezTo>
                              <a:pt x="67399" y="23747"/>
                              <a:pt x="56099" y="28508"/>
                              <a:pt x="46806" y="38030"/>
                            </a:cubicBezTo>
                            <a:cubicBezTo>
                              <a:pt x="37514" y="47552"/>
                              <a:pt x="31778" y="59999"/>
                              <a:pt x="29598" y="75372"/>
                            </a:cubicBezTo>
                            <a:lnTo>
                              <a:pt x="124759" y="75372"/>
                            </a:lnTo>
                            <a:cubicBezTo>
                              <a:pt x="124645" y="59081"/>
                              <a:pt x="120716" y="46405"/>
                              <a:pt x="112972" y="37342"/>
                            </a:cubicBezTo>
                            <a:cubicBezTo>
                              <a:pt x="105228" y="28279"/>
                              <a:pt x="94473" y="23747"/>
                              <a:pt x="80706"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1" name="TextBox 220">
                        <a:extLst>
                          <a:ext uri="{FF2B5EF4-FFF2-40B4-BE49-F238E27FC236}">
                            <a16:creationId xmlns:a16="http://schemas.microsoft.com/office/drawing/2014/main" id="{4FA963CC-88AF-46AA-BBA3-F406C02E8459}"/>
                          </a:ext>
                        </a:extLst>
                      </p:cNvPr>
                      <p:cNvSpPr txBox="1"/>
                      <p:nvPr/>
                    </p:nvSpPr>
                    <p:spPr>
                      <a:xfrm>
                        <a:off x="4226594" y="4921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7" y="176011"/>
                              <a:pt x="112427" y="184472"/>
                              <a:pt x="85697" y="184472"/>
                            </a:cubicBezTo>
                            <a:cubicBezTo>
                              <a:pt x="59655" y="184472"/>
                              <a:pt x="38862" y="176241"/>
                              <a:pt x="23317" y="159778"/>
                            </a:cubicBezTo>
                            <a:cubicBezTo>
                              <a:pt x="7772" y="143316"/>
                              <a:pt x="0" y="121490"/>
                              <a:pt x="0" y="94301"/>
                            </a:cubicBezTo>
                            <a:cubicBezTo>
                              <a:pt x="0" y="64703"/>
                              <a:pt x="8088" y="41586"/>
                              <a:pt x="24263" y="24952"/>
                            </a:cubicBezTo>
                            <a:cubicBezTo>
                              <a:pt x="40439" y="8317"/>
                              <a:pt x="62294" y="0"/>
                              <a:pt x="89827" y="0"/>
                            </a:cubicBezTo>
                            <a:close/>
                            <a:moveTo>
                              <a:pt x="87762" y="23747"/>
                            </a:moveTo>
                            <a:cubicBezTo>
                              <a:pt x="69636" y="23747"/>
                              <a:pt x="55295"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2" name="TextBox 221">
                        <a:extLst>
                          <a:ext uri="{FF2B5EF4-FFF2-40B4-BE49-F238E27FC236}">
                            <a16:creationId xmlns:a16="http://schemas.microsoft.com/office/drawing/2014/main" id="{0D9DCDBD-9B0A-42F9-8C4D-50D52C0DDB46}"/>
                          </a:ext>
                        </a:extLst>
                      </p:cNvPr>
                      <p:cNvSpPr txBox="1"/>
                      <p:nvPr/>
                    </p:nvSpPr>
                    <p:spPr>
                      <a:xfrm>
                        <a:off x="4436144" y="4921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2" y="176241"/>
                              <a:pt x="23317" y="159778"/>
                            </a:cubicBezTo>
                            <a:cubicBezTo>
                              <a:pt x="7772" y="143316"/>
                              <a:pt x="0" y="121490"/>
                              <a:pt x="0" y="94301"/>
                            </a:cubicBezTo>
                            <a:cubicBezTo>
                              <a:pt x="0" y="64703"/>
                              <a:pt x="8088" y="41586"/>
                              <a:pt x="24263" y="24952"/>
                            </a:cubicBezTo>
                            <a:cubicBezTo>
                              <a:pt x="40439" y="8317"/>
                              <a:pt x="62293" y="0"/>
                              <a:pt x="89827" y="0"/>
                            </a:cubicBezTo>
                            <a:close/>
                            <a:moveTo>
                              <a:pt x="87762" y="23747"/>
                            </a:moveTo>
                            <a:cubicBezTo>
                              <a:pt x="69636" y="23747"/>
                              <a:pt x="55295"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3" name="TextBox 222">
                        <a:extLst>
                          <a:ext uri="{FF2B5EF4-FFF2-40B4-BE49-F238E27FC236}">
                            <a16:creationId xmlns:a16="http://schemas.microsoft.com/office/drawing/2014/main" id="{8EA6AC86-1607-41DB-B16C-6E58B072D993}"/>
                          </a:ext>
                        </a:extLst>
                      </p:cNvPr>
                      <p:cNvSpPr txBox="1"/>
                      <p:nvPr/>
                    </p:nvSpPr>
                    <p:spPr>
                      <a:xfrm>
                        <a:off x="3352813" y="4926017"/>
                        <a:ext cx="28222" cy="176212"/>
                      </a:xfrm>
                      <a:custGeom>
                        <a:avLst/>
                        <a:gdLst/>
                        <a:ahLst/>
                        <a:cxnLst/>
                        <a:rect l="l" t="t" r="r" b="b"/>
                        <a:pathLst>
                          <a:path w="28222" h="176212">
                            <a:moveTo>
                              <a:pt x="0" y="0"/>
                            </a:moveTo>
                            <a:lnTo>
                              <a:pt x="28222" y="0"/>
                            </a:lnTo>
                            <a:lnTo>
                              <a:pt x="28222"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4" name="TextBox 223">
                        <a:extLst>
                          <a:ext uri="{FF2B5EF4-FFF2-40B4-BE49-F238E27FC236}">
                            <a16:creationId xmlns:a16="http://schemas.microsoft.com/office/drawing/2014/main" id="{7AE9FB1A-8D35-45E9-903C-B665A0394038}"/>
                          </a:ext>
                        </a:extLst>
                      </p:cNvPr>
                      <p:cNvSpPr txBox="1"/>
                      <p:nvPr/>
                    </p:nvSpPr>
                    <p:spPr>
                      <a:xfrm>
                        <a:off x="3562363" y="4926017"/>
                        <a:ext cx="28222" cy="176212"/>
                      </a:xfrm>
                      <a:custGeom>
                        <a:avLst/>
                        <a:gdLst/>
                        <a:ahLst/>
                        <a:cxnLst/>
                        <a:rect l="l" t="t" r="r" b="b"/>
                        <a:pathLst>
                          <a:path w="28222" h="176212">
                            <a:moveTo>
                              <a:pt x="0" y="0"/>
                            </a:moveTo>
                            <a:lnTo>
                              <a:pt x="28222" y="0"/>
                            </a:lnTo>
                            <a:lnTo>
                              <a:pt x="28222"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5" name="TextBox 224">
                        <a:extLst>
                          <a:ext uri="{FF2B5EF4-FFF2-40B4-BE49-F238E27FC236}">
                            <a16:creationId xmlns:a16="http://schemas.microsoft.com/office/drawing/2014/main" id="{22797F1A-E6AF-44CF-A303-86286A9B1F90}"/>
                          </a:ext>
                        </a:extLst>
                      </p:cNvPr>
                      <p:cNvSpPr txBox="1"/>
                      <p:nvPr/>
                    </p:nvSpPr>
                    <p:spPr>
                      <a:xfrm>
                        <a:off x="3621933" y="4926017"/>
                        <a:ext cx="164683" cy="176212"/>
                      </a:xfrm>
                      <a:custGeom>
                        <a:avLst/>
                        <a:gdLst/>
                        <a:ahLst/>
                        <a:cxnLst/>
                        <a:rect l="l" t="t" r="r" b="b"/>
                        <a:pathLst>
                          <a:path w="164683" h="176212">
                            <a:moveTo>
                              <a:pt x="0" y="0"/>
                            </a:moveTo>
                            <a:lnTo>
                              <a:pt x="30975" y="0"/>
                            </a:lnTo>
                            <a:lnTo>
                              <a:pt x="75716" y="128029"/>
                            </a:lnTo>
                            <a:cubicBezTo>
                              <a:pt x="79043" y="137436"/>
                              <a:pt x="81108" y="145639"/>
                              <a:pt x="81911" y="152637"/>
                            </a:cubicBezTo>
                            <a:lnTo>
                              <a:pt x="82600" y="152637"/>
                            </a:lnTo>
                            <a:cubicBezTo>
                              <a:pt x="83747" y="143803"/>
                              <a:pt x="85582" y="135830"/>
                              <a:pt x="88106" y="128717"/>
                            </a:cubicBezTo>
                            <a:lnTo>
                              <a:pt x="134913" y="0"/>
                            </a:lnTo>
                            <a:lnTo>
                              <a:pt x="164683" y="0"/>
                            </a:lnTo>
                            <a:lnTo>
                              <a:pt x="94473" y="176212"/>
                            </a:lnTo>
                            <a:lnTo>
                              <a:pt x="66768"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6" name="TextBox 225">
                        <a:extLst>
                          <a:ext uri="{FF2B5EF4-FFF2-40B4-BE49-F238E27FC236}">
                            <a16:creationId xmlns:a16="http://schemas.microsoft.com/office/drawing/2014/main" id="{B8F769D7-5230-4AF7-B480-63DCDBF5DB3B}"/>
                          </a:ext>
                        </a:extLst>
                      </p:cNvPr>
                      <p:cNvSpPr txBox="1"/>
                      <p:nvPr/>
                    </p:nvSpPr>
                    <p:spPr>
                      <a:xfrm>
                        <a:off x="4914915" y="4926017"/>
                        <a:ext cx="28221" cy="176212"/>
                      </a:xfrm>
                      <a:custGeom>
                        <a:avLst/>
                        <a:gdLst/>
                        <a:ahLst/>
                        <a:cxnLst/>
                        <a:rect l="l" t="t" r="r" b="b"/>
                        <a:pathLst>
                          <a:path w="28221" h="176212">
                            <a:moveTo>
                              <a:pt x="0" y="0"/>
                            </a:moveTo>
                            <a:lnTo>
                              <a:pt x="28221" y="0"/>
                            </a:lnTo>
                            <a:lnTo>
                              <a:pt x="28221"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grpSp>
              </p:grpSp>
            </p:grpSp>
          </p:grpSp>
          <p:grpSp>
            <p:nvGrpSpPr>
              <p:cNvPr id="5" name="Group 4">
                <a:extLst>
                  <a:ext uri="{FF2B5EF4-FFF2-40B4-BE49-F238E27FC236}">
                    <a16:creationId xmlns:a16="http://schemas.microsoft.com/office/drawing/2014/main" id="{DA84DF36-6CDD-4B92-869F-4AA1D49A8493}"/>
                  </a:ext>
                </a:extLst>
              </p:cNvPr>
              <p:cNvGrpSpPr/>
              <p:nvPr/>
            </p:nvGrpSpPr>
            <p:grpSpPr>
              <a:xfrm>
                <a:off x="7459716" y="4411218"/>
                <a:ext cx="1276606" cy="329184"/>
                <a:chOff x="7415520" y="4333844"/>
                <a:chExt cx="1276606" cy="329184"/>
              </a:xfrm>
            </p:grpSpPr>
            <p:grpSp>
              <p:nvGrpSpPr>
                <p:cNvPr id="17" name="Group 16">
                  <a:extLst>
                    <a:ext uri="{FF2B5EF4-FFF2-40B4-BE49-F238E27FC236}">
                      <a16:creationId xmlns:a16="http://schemas.microsoft.com/office/drawing/2014/main" id="{D418B0CB-4576-4423-91E1-47107C04EE6B}"/>
                    </a:ext>
                  </a:extLst>
                </p:cNvPr>
                <p:cNvGrpSpPr/>
                <p:nvPr/>
              </p:nvGrpSpPr>
              <p:grpSpPr>
                <a:xfrm>
                  <a:off x="7415520" y="4333844"/>
                  <a:ext cx="329184" cy="329184"/>
                  <a:chOff x="7041718" y="4354440"/>
                  <a:chExt cx="586168" cy="586166"/>
                </a:xfrm>
              </p:grpSpPr>
              <p:sp>
                <p:nvSpPr>
                  <p:cNvPr id="297" name="Oval 296">
                    <a:extLst>
                      <a:ext uri="{FF2B5EF4-FFF2-40B4-BE49-F238E27FC236}">
                        <a16:creationId xmlns:a16="http://schemas.microsoft.com/office/drawing/2014/main" id="{753B7852-55B7-4323-8E55-0ADD37F6284F}"/>
                      </a:ext>
                    </a:extLst>
                  </p:cNvPr>
                  <p:cNvSpPr/>
                  <p:nvPr/>
                </p:nvSpPr>
                <p:spPr bwMode="auto">
                  <a:xfrm>
                    <a:off x="704171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pic>
                <p:nvPicPr>
                  <p:cNvPr id="180" name="Picture 179">
                    <a:extLst>
                      <a:ext uri="{FF2B5EF4-FFF2-40B4-BE49-F238E27FC236}">
                        <a16:creationId xmlns:a16="http://schemas.microsoft.com/office/drawing/2014/main" id="{841A24E7-65CC-45BB-89F5-3CA28CB0EE1D}"/>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7165116" y="4455435"/>
                    <a:ext cx="339374" cy="384176"/>
                  </a:xfrm>
                  <a:prstGeom prst="rect">
                    <a:avLst/>
                  </a:prstGeom>
                </p:spPr>
              </p:pic>
            </p:grpSp>
            <p:grpSp>
              <p:nvGrpSpPr>
                <p:cNvPr id="16" name="Group 15">
                  <a:extLst>
                    <a:ext uri="{FF2B5EF4-FFF2-40B4-BE49-F238E27FC236}">
                      <a16:creationId xmlns:a16="http://schemas.microsoft.com/office/drawing/2014/main" id="{D536A54D-FDE4-417E-88AA-02669BB5B067}"/>
                    </a:ext>
                  </a:extLst>
                </p:cNvPr>
                <p:cNvGrpSpPr/>
                <p:nvPr/>
              </p:nvGrpSpPr>
              <p:grpSpPr>
                <a:xfrm>
                  <a:off x="7889231" y="4333844"/>
                  <a:ext cx="329184" cy="329184"/>
                  <a:chOff x="7811848" y="4354440"/>
                  <a:chExt cx="586168" cy="586166"/>
                </a:xfrm>
              </p:grpSpPr>
              <p:sp>
                <p:nvSpPr>
                  <p:cNvPr id="299" name="Oval 298">
                    <a:extLst>
                      <a:ext uri="{FF2B5EF4-FFF2-40B4-BE49-F238E27FC236}">
                        <a16:creationId xmlns:a16="http://schemas.microsoft.com/office/drawing/2014/main" id="{DB19F0D7-D9D5-4B46-BA32-4DA41D4E521E}"/>
                      </a:ext>
                    </a:extLst>
                  </p:cNvPr>
                  <p:cNvSpPr/>
                  <p:nvPr/>
                </p:nvSpPr>
                <p:spPr bwMode="auto">
                  <a:xfrm>
                    <a:off x="781184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pic>
                <p:nvPicPr>
                  <p:cNvPr id="179" name="Picture 178">
                    <a:extLst>
                      <a:ext uri="{FF2B5EF4-FFF2-40B4-BE49-F238E27FC236}">
                        <a16:creationId xmlns:a16="http://schemas.microsoft.com/office/drawing/2014/main" id="{30AC1A88-770E-404F-BDA5-B44ED50DCE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9790" y="4462335"/>
                    <a:ext cx="230286" cy="370378"/>
                  </a:xfrm>
                  <a:prstGeom prst="rect">
                    <a:avLst/>
                  </a:prstGeom>
                </p:spPr>
              </p:pic>
            </p:grpSp>
            <p:grpSp>
              <p:nvGrpSpPr>
                <p:cNvPr id="15" name="Group 14">
                  <a:extLst>
                    <a:ext uri="{FF2B5EF4-FFF2-40B4-BE49-F238E27FC236}">
                      <a16:creationId xmlns:a16="http://schemas.microsoft.com/office/drawing/2014/main" id="{504E5692-3F27-4756-9ADC-2C56BEF664B1}"/>
                    </a:ext>
                  </a:extLst>
                </p:cNvPr>
                <p:cNvGrpSpPr/>
                <p:nvPr/>
              </p:nvGrpSpPr>
              <p:grpSpPr>
                <a:xfrm>
                  <a:off x="8362942" y="4333844"/>
                  <a:ext cx="329184" cy="329184"/>
                  <a:chOff x="8581979" y="4354440"/>
                  <a:chExt cx="586168" cy="586166"/>
                </a:xfrm>
              </p:grpSpPr>
              <p:sp>
                <p:nvSpPr>
                  <p:cNvPr id="298" name="Oval 297">
                    <a:extLst>
                      <a:ext uri="{FF2B5EF4-FFF2-40B4-BE49-F238E27FC236}">
                        <a16:creationId xmlns:a16="http://schemas.microsoft.com/office/drawing/2014/main" id="{5D7F69B9-FAEA-425B-AE50-FAB408E20C96}"/>
                      </a:ext>
                    </a:extLst>
                  </p:cNvPr>
                  <p:cNvSpPr/>
                  <p:nvPr/>
                </p:nvSpPr>
                <p:spPr bwMode="auto">
                  <a:xfrm>
                    <a:off x="8581979"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pic>
                <p:nvPicPr>
                  <p:cNvPr id="178" name="Picture 177">
                    <a:extLst>
                      <a:ext uri="{FF2B5EF4-FFF2-40B4-BE49-F238E27FC236}">
                        <a16:creationId xmlns:a16="http://schemas.microsoft.com/office/drawing/2014/main" id="{FD8D625C-9221-42BE-A68F-BE419AFE2110}"/>
                      </a:ext>
                    </a:extLst>
                  </p:cNvPr>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8673044" y="4520199"/>
                    <a:ext cx="404038" cy="254648"/>
                  </a:xfrm>
                  <a:prstGeom prst="rect">
                    <a:avLst/>
                  </a:prstGeom>
                </p:spPr>
              </p:pic>
            </p:grpSp>
          </p:grpSp>
        </p:grpSp>
      </p:grpSp>
      <p:sp>
        <p:nvSpPr>
          <p:cNvPr id="244" name="IoT" title="Icon of five circles that all connect to a center circle">
            <a:extLst>
              <a:ext uri="{FF2B5EF4-FFF2-40B4-BE49-F238E27FC236}">
                <a16:creationId xmlns:a16="http://schemas.microsoft.com/office/drawing/2014/main" id="{06C4A35F-DA96-4653-8C68-D1EDC731013D}"/>
              </a:ext>
            </a:extLst>
          </p:cNvPr>
          <p:cNvSpPr>
            <a:spLocks noChangeAspect="1" noEditPoints="1"/>
          </p:cNvSpPr>
          <p:nvPr/>
        </p:nvSpPr>
        <p:spPr bwMode="auto">
          <a:xfrm>
            <a:off x="721359" y="1948127"/>
            <a:ext cx="327043" cy="327567"/>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0" name="Freeform 116">
            <a:extLst>
              <a:ext uri="{FF2B5EF4-FFF2-40B4-BE49-F238E27FC236}">
                <a16:creationId xmlns:a16="http://schemas.microsoft.com/office/drawing/2014/main" id="{693B5326-7E76-40B6-A007-6229019F2467}"/>
              </a:ext>
            </a:extLst>
          </p:cNvPr>
          <p:cNvSpPr>
            <a:spLocks noEditPoints="1"/>
          </p:cNvSpPr>
          <p:nvPr/>
        </p:nvSpPr>
        <p:spPr bwMode="auto">
          <a:xfrm>
            <a:off x="678479" y="2384193"/>
            <a:ext cx="369423" cy="351283"/>
          </a:xfrm>
          <a:custGeom>
            <a:avLst/>
            <a:gdLst>
              <a:gd name="T0" fmla="*/ 275 w 303"/>
              <a:gd name="T1" fmla="*/ 162 h 288"/>
              <a:gd name="T2" fmla="*/ 278 w 303"/>
              <a:gd name="T3" fmla="*/ 162 h 288"/>
              <a:gd name="T4" fmla="*/ 139 w 303"/>
              <a:gd name="T5" fmla="*/ 22 h 288"/>
              <a:gd name="T6" fmla="*/ 113 w 303"/>
              <a:gd name="T7" fmla="*/ 0 h 288"/>
              <a:gd name="T8" fmla="*/ 91 w 303"/>
              <a:gd name="T9" fmla="*/ 37 h 288"/>
              <a:gd name="T10" fmla="*/ 43 w 303"/>
              <a:gd name="T11" fmla="*/ 84 h 288"/>
              <a:gd name="T12" fmla="*/ 34 w 303"/>
              <a:gd name="T13" fmla="*/ 83 h 288"/>
              <a:gd name="T14" fmla="*/ 26 w 303"/>
              <a:gd name="T15" fmla="*/ 150 h 288"/>
              <a:gd name="T16" fmla="*/ 77 w 303"/>
              <a:gd name="T17" fmla="*/ 249 h 288"/>
              <a:gd name="T18" fmla="*/ 97 w 303"/>
              <a:gd name="T19" fmla="*/ 288 h 288"/>
              <a:gd name="T20" fmla="*/ 121 w 303"/>
              <a:gd name="T21" fmla="*/ 271 h 288"/>
              <a:gd name="T22" fmla="*/ 253 w 303"/>
              <a:gd name="T23" fmla="*/ 225 h 288"/>
              <a:gd name="T24" fmla="*/ 269 w 303"/>
              <a:gd name="T25" fmla="*/ 229 h 288"/>
              <a:gd name="T26" fmla="*/ 253 w 303"/>
              <a:gd name="T27" fmla="*/ 165 h 288"/>
              <a:gd name="T28" fmla="*/ 247 w 303"/>
              <a:gd name="T29" fmla="*/ 170 h 288"/>
              <a:gd name="T30" fmla="*/ 238 w 303"/>
              <a:gd name="T31" fmla="*/ 209 h 288"/>
              <a:gd name="T32" fmla="*/ 115 w 303"/>
              <a:gd name="T33" fmla="*/ 224 h 288"/>
              <a:gd name="T34" fmla="*/ 45 w 303"/>
              <a:gd name="T35" fmla="*/ 148 h 288"/>
              <a:gd name="T36" fmla="*/ 66 w 303"/>
              <a:gd name="T37" fmla="*/ 104 h 288"/>
              <a:gd name="T38" fmla="*/ 170 w 303"/>
              <a:gd name="T39" fmla="*/ 134 h 288"/>
              <a:gd name="T40" fmla="*/ 253 w 303"/>
              <a:gd name="T41" fmla="*/ 165 h 288"/>
              <a:gd name="T42" fmla="*/ 250 w 303"/>
              <a:gd name="T43" fmla="*/ 168 h 288"/>
              <a:gd name="T44" fmla="*/ 247 w 303"/>
              <a:gd name="T45" fmla="*/ 170 h 288"/>
              <a:gd name="T46" fmla="*/ 243 w 303"/>
              <a:gd name="T47" fmla="*/ 174 h 288"/>
              <a:gd name="T48" fmla="*/ 241 w 303"/>
              <a:gd name="T49" fmla="*/ 177 h 288"/>
              <a:gd name="T50" fmla="*/ 239 w 303"/>
              <a:gd name="T51" fmla="*/ 181 h 288"/>
              <a:gd name="T52" fmla="*/ 237 w 303"/>
              <a:gd name="T53" fmla="*/ 186 h 288"/>
              <a:gd name="T54" fmla="*/ 236 w 303"/>
              <a:gd name="T55" fmla="*/ 190 h 288"/>
              <a:gd name="T56" fmla="*/ 139 w 303"/>
              <a:gd name="T57" fmla="*/ 91 h 288"/>
              <a:gd name="T58" fmla="*/ 170 w 303"/>
              <a:gd name="T59" fmla="*/ 123 h 288"/>
              <a:gd name="T60" fmla="*/ 128 w 303"/>
              <a:gd name="T61" fmla="*/ 25 h 288"/>
              <a:gd name="T62" fmla="*/ 110 w 303"/>
              <a:gd name="T63" fmla="*/ 39 h 288"/>
              <a:gd name="T64" fmla="*/ 52 w 303"/>
              <a:gd name="T65" fmla="*/ 88 h 288"/>
              <a:gd name="T66" fmla="*/ 60 w 303"/>
              <a:gd name="T67" fmla="*/ 77 h 288"/>
              <a:gd name="T68" fmla="*/ 99 w 303"/>
              <a:gd name="T69" fmla="*/ 45 h 288"/>
              <a:gd name="T70" fmla="*/ 137 w 303"/>
              <a:gd name="T71" fmla="*/ 33 h 288"/>
              <a:gd name="T72" fmla="*/ 137 w 303"/>
              <a:gd name="T73" fmla="*/ 32 h 288"/>
              <a:gd name="T74" fmla="*/ 152 w 303"/>
              <a:gd name="T75" fmla="*/ 31 h 288"/>
              <a:gd name="T76" fmla="*/ 184 w 303"/>
              <a:gd name="T77" fmla="*/ 36 h 288"/>
              <a:gd name="T78" fmla="*/ 269 w 303"/>
              <a:gd name="T79" fmla="*/ 140 h 288"/>
              <a:gd name="T80" fmla="*/ 269 w 303"/>
              <a:gd name="T81" fmla="*/ 148 h 288"/>
              <a:gd name="T82" fmla="*/ 213 w 303"/>
              <a:gd name="T83" fmla="*/ 91 h 288"/>
              <a:gd name="T84" fmla="*/ 60 w 303"/>
              <a:gd name="T85" fmla="*/ 94 h 288"/>
              <a:gd name="T86" fmla="*/ 59 w 303"/>
              <a:gd name="T87" fmla="*/ 94 h 288"/>
              <a:gd name="T88" fmla="*/ 52 w 303"/>
              <a:gd name="T89" fmla="*/ 88 h 288"/>
              <a:gd name="T90" fmla="*/ 47 w 303"/>
              <a:gd name="T91" fmla="*/ 97 h 288"/>
              <a:gd name="T92" fmla="*/ 34 w 303"/>
              <a:gd name="T93" fmla="*/ 140 h 288"/>
              <a:gd name="T94" fmla="*/ 83 w 303"/>
              <a:gd name="T95" fmla="*/ 263 h 288"/>
              <a:gd name="T96" fmla="*/ 109 w 303"/>
              <a:gd name="T97" fmla="*/ 255 h 288"/>
              <a:gd name="T98" fmla="*/ 97 w 303"/>
              <a:gd name="T99" fmla="*/ 278 h 288"/>
              <a:gd name="T100" fmla="*/ 122 w 303"/>
              <a:gd name="T101" fmla="*/ 261 h 288"/>
              <a:gd name="T102" fmla="*/ 121 w 303"/>
              <a:gd name="T103" fmla="*/ 260 h 288"/>
              <a:gd name="T104" fmla="*/ 84 w 303"/>
              <a:gd name="T105" fmla="*/ 242 h 288"/>
              <a:gd name="T106" fmla="*/ 56 w 303"/>
              <a:gd name="T107" fmla="*/ 213 h 288"/>
              <a:gd name="T108" fmla="*/ 38 w 303"/>
              <a:gd name="T109" fmla="*/ 165 h 288"/>
              <a:gd name="T110" fmla="*/ 112 w 303"/>
              <a:gd name="T111" fmla="*/ 233 h 288"/>
              <a:gd name="T112" fmla="*/ 243 w 303"/>
              <a:gd name="T113" fmla="*/ 218 h 288"/>
              <a:gd name="T114" fmla="*/ 245 w 303"/>
              <a:gd name="T115" fmla="*/ 219 h 288"/>
              <a:gd name="T116" fmla="*/ 246 w 303"/>
              <a:gd name="T117" fmla="*/ 195 h 288"/>
              <a:gd name="T118" fmla="*/ 270 w 303"/>
              <a:gd name="T119" fmla="*/ 21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288">
                <a:moveTo>
                  <a:pt x="279" y="163"/>
                </a:moveTo>
                <a:cubicBezTo>
                  <a:pt x="279" y="163"/>
                  <a:pt x="279" y="163"/>
                  <a:pt x="279" y="163"/>
                </a:cubicBezTo>
                <a:cubicBezTo>
                  <a:pt x="278" y="162"/>
                  <a:pt x="277" y="162"/>
                  <a:pt x="275" y="162"/>
                </a:cubicBezTo>
                <a:cubicBezTo>
                  <a:pt x="277" y="162"/>
                  <a:pt x="278" y="162"/>
                  <a:pt x="279" y="163"/>
                </a:cubicBezTo>
                <a:cubicBezTo>
                  <a:pt x="278" y="162"/>
                  <a:pt x="278" y="162"/>
                  <a:pt x="278" y="162"/>
                </a:cubicBezTo>
                <a:cubicBezTo>
                  <a:pt x="278" y="162"/>
                  <a:pt x="278" y="162"/>
                  <a:pt x="278" y="162"/>
                </a:cubicBezTo>
                <a:cubicBezTo>
                  <a:pt x="279" y="157"/>
                  <a:pt x="279" y="152"/>
                  <a:pt x="279" y="148"/>
                </a:cubicBezTo>
                <a:cubicBezTo>
                  <a:pt x="279" y="78"/>
                  <a:pt x="223" y="21"/>
                  <a:pt x="153" y="21"/>
                </a:cubicBezTo>
                <a:cubicBezTo>
                  <a:pt x="148" y="21"/>
                  <a:pt x="144" y="21"/>
                  <a:pt x="139" y="22"/>
                </a:cubicBezTo>
                <a:cubicBezTo>
                  <a:pt x="139" y="22"/>
                  <a:pt x="139" y="22"/>
                  <a:pt x="139" y="22"/>
                </a:cubicBezTo>
                <a:cubicBezTo>
                  <a:pt x="138" y="21"/>
                  <a:pt x="138" y="21"/>
                  <a:pt x="138" y="21"/>
                </a:cubicBezTo>
                <a:cubicBezTo>
                  <a:pt x="136" y="9"/>
                  <a:pt x="125" y="0"/>
                  <a:pt x="113" y="0"/>
                </a:cubicBezTo>
                <a:cubicBezTo>
                  <a:pt x="100" y="0"/>
                  <a:pt x="88" y="11"/>
                  <a:pt x="88" y="25"/>
                </a:cubicBezTo>
                <a:cubicBezTo>
                  <a:pt x="88" y="29"/>
                  <a:pt x="89" y="33"/>
                  <a:pt x="91" y="36"/>
                </a:cubicBezTo>
                <a:cubicBezTo>
                  <a:pt x="91" y="37"/>
                  <a:pt x="91" y="37"/>
                  <a:pt x="91" y="37"/>
                </a:cubicBezTo>
                <a:cubicBezTo>
                  <a:pt x="91" y="37"/>
                  <a:pt x="91" y="37"/>
                  <a:pt x="91" y="37"/>
                </a:cubicBezTo>
                <a:cubicBezTo>
                  <a:pt x="71" y="48"/>
                  <a:pt x="55" y="64"/>
                  <a:pt x="44" y="83"/>
                </a:cubicBezTo>
                <a:cubicBezTo>
                  <a:pt x="43" y="84"/>
                  <a:pt x="43" y="84"/>
                  <a:pt x="43" y="84"/>
                </a:cubicBezTo>
                <a:cubicBezTo>
                  <a:pt x="43" y="84"/>
                  <a:pt x="43" y="84"/>
                  <a:pt x="43" y="84"/>
                </a:cubicBezTo>
                <a:cubicBezTo>
                  <a:pt x="41" y="84"/>
                  <a:pt x="39" y="83"/>
                  <a:pt x="38" y="83"/>
                </a:cubicBezTo>
                <a:cubicBezTo>
                  <a:pt x="37" y="83"/>
                  <a:pt x="36" y="83"/>
                  <a:pt x="34" y="83"/>
                </a:cubicBezTo>
                <a:cubicBezTo>
                  <a:pt x="15" y="83"/>
                  <a:pt x="0" y="98"/>
                  <a:pt x="0" y="117"/>
                </a:cubicBezTo>
                <a:cubicBezTo>
                  <a:pt x="0" y="132"/>
                  <a:pt x="11" y="146"/>
                  <a:pt x="25" y="150"/>
                </a:cubicBezTo>
                <a:cubicBezTo>
                  <a:pt x="26" y="150"/>
                  <a:pt x="26" y="150"/>
                  <a:pt x="26" y="150"/>
                </a:cubicBezTo>
                <a:cubicBezTo>
                  <a:pt x="26" y="151"/>
                  <a:pt x="26" y="151"/>
                  <a:pt x="26" y="151"/>
                </a:cubicBezTo>
                <a:cubicBezTo>
                  <a:pt x="27" y="189"/>
                  <a:pt x="45" y="226"/>
                  <a:pt x="76" y="249"/>
                </a:cubicBezTo>
                <a:cubicBezTo>
                  <a:pt x="77" y="249"/>
                  <a:pt x="77" y="249"/>
                  <a:pt x="77" y="249"/>
                </a:cubicBezTo>
                <a:cubicBezTo>
                  <a:pt x="76" y="250"/>
                  <a:pt x="76" y="250"/>
                  <a:pt x="76" y="250"/>
                </a:cubicBezTo>
                <a:cubicBezTo>
                  <a:pt x="73" y="255"/>
                  <a:pt x="72" y="259"/>
                  <a:pt x="72" y="263"/>
                </a:cubicBezTo>
                <a:cubicBezTo>
                  <a:pt x="72" y="278"/>
                  <a:pt x="83" y="288"/>
                  <a:pt x="97" y="288"/>
                </a:cubicBezTo>
                <a:cubicBezTo>
                  <a:pt x="108" y="288"/>
                  <a:pt x="117" y="282"/>
                  <a:pt x="120" y="272"/>
                </a:cubicBezTo>
                <a:cubicBezTo>
                  <a:pt x="121" y="271"/>
                  <a:pt x="121" y="271"/>
                  <a:pt x="121" y="271"/>
                </a:cubicBezTo>
                <a:cubicBezTo>
                  <a:pt x="121" y="271"/>
                  <a:pt x="121" y="271"/>
                  <a:pt x="121" y="271"/>
                </a:cubicBezTo>
                <a:cubicBezTo>
                  <a:pt x="131" y="273"/>
                  <a:pt x="141" y="275"/>
                  <a:pt x="153" y="275"/>
                </a:cubicBezTo>
                <a:cubicBezTo>
                  <a:pt x="191" y="275"/>
                  <a:pt x="228" y="257"/>
                  <a:pt x="253" y="226"/>
                </a:cubicBezTo>
                <a:cubicBezTo>
                  <a:pt x="253" y="225"/>
                  <a:pt x="253" y="225"/>
                  <a:pt x="253" y="225"/>
                </a:cubicBezTo>
                <a:cubicBezTo>
                  <a:pt x="254" y="226"/>
                  <a:pt x="254" y="226"/>
                  <a:pt x="254" y="226"/>
                </a:cubicBezTo>
                <a:cubicBezTo>
                  <a:pt x="256" y="227"/>
                  <a:pt x="259" y="228"/>
                  <a:pt x="262" y="228"/>
                </a:cubicBezTo>
                <a:cubicBezTo>
                  <a:pt x="265" y="229"/>
                  <a:pt x="267" y="229"/>
                  <a:pt x="269" y="229"/>
                </a:cubicBezTo>
                <a:cubicBezTo>
                  <a:pt x="288" y="229"/>
                  <a:pt x="303" y="214"/>
                  <a:pt x="303" y="195"/>
                </a:cubicBezTo>
                <a:cubicBezTo>
                  <a:pt x="303" y="180"/>
                  <a:pt x="293" y="167"/>
                  <a:pt x="279" y="163"/>
                </a:cubicBezTo>
                <a:close/>
                <a:moveTo>
                  <a:pt x="253" y="165"/>
                </a:moveTo>
                <a:cubicBezTo>
                  <a:pt x="252" y="166"/>
                  <a:pt x="251" y="167"/>
                  <a:pt x="250" y="167"/>
                </a:cubicBezTo>
                <a:cubicBezTo>
                  <a:pt x="250" y="168"/>
                  <a:pt x="249" y="168"/>
                  <a:pt x="249" y="169"/>
                </a:cubicBezTo>
                <a:cubicBezTo>
                  <a:pt x="248" y="169"/>
                  <a:pt x="248" y="169"/>
                  <a:pt x="247" y="170"/>
                </a:cubicBezTo>
                <a:cubicBezTo>
                  <a:pt x="240" y="176"/>
                  <a:pt x="235" y="185"/>
                  <a:pt x="235" y="195"/>
                </a:cubicBezTo>
                <a:cubicBezTo>
                  <a:pt x="235" y="200"/>
                  <a:pt x="236" y="204"/>
                  <a:pt x="238" y="208"/>
                </a:cubicBezTo>
                <a:cubicBezTo>
                  <a:pt x="238" y="209"/>
                  <a:pt x="238" y="209"/>
                  <a:pt x="238" y="209"/>
                </a:cubicBezTo>
                <a:cubicBezTo>
                  <a:pt x="238" y="209"/>
                  <a:pt x="238" y="209"/>
                  <a:pt x="238" y="209"/>
                </a:cubicBezTo>
                <a:cubicBezTo>
                  <a:pt x="219" y="219"/>
                  <a:pt x="191" y="231"/>
                  <a:pt x="158" y="231"/>
                </a:cubicBezTo>
                <a:cubicBezTo>
                  <a:pt x="143" y="231"/>
                  <a:pt x="129" y="229"/>
                  <a:pt x="115" y="224"/>
                </a:cubicBezTo>
                <a:cubicBezTo>
                  <a:pt x="61" y="204"/>
                  <a:pt x="48" y="165"/>
                  <a:pt x="46" y="149"/>
                </a:cubicBezTo>
                <a:cubicBezTo>
                  <a:pt x="46" y="149"/>
                  <a:pt x="46" y="149"/>
                  <a:pt x="46" y="149"/>
                </a:cubicBezTo>
                <a:cubicBezTo>
                  <a:pt x="45" y="148"/>
                  <a:pt x="45" y="148"/>
                  <a:pt x="45" y="148"/>
                </a:cubicBezTo>
                <a:cubicBezTo>
                  <a:pt x="46" y="148"/>
                  <a:pt x="46" y="148"/>
                  <a:pt x="46" y="148"/>
                </a:cubicBezTo>
                <a:cubicBezTo>
                  <a:pt x="59" y="143"/>
                  <a:pt x="68" y="131"/>
                  <a:pt x="68" y="117"/>
                </a:cubicBezTo>
                <a:cubicBezTo>
                  <a:pt x="68" y="113"/>
                  <a:pt x="67" y="108"/>
                  <a:pt x="66" y="104"/>
                </a:cubicBezTo>
                <a:cubicBezTo>
                  <a:pt x="76" y="99"/>
                  <a:pt x="99" y="88"/>
                  <a:pt x="128" y="86"/>
                </a:cubicBezTo>
                <a:cubicBezTo>
                  <a:pt x="127" y="88"/>
                  <a:pt x="127" y="90"/>
                  <a:pt x="127" y="91"/>
                </a:cubicBezTo>
                <a:cubicBezTo>
                  <a:pt x="127" y="115"/>
                  <a:pt x="146" y="134"/>
                  <a:pt x="170" y="134"/>
                </a:cubicBezTo>
                <a:cubicBezTo>
                  <a:pt x="188" y="134"/>
                  <a:pt x="203" y="124"/>
                  <a:pt x="209" y="109"/>
                </a:cubicBezTo>
                <a:cubicBezTo>
                  <a:pt x="228" y="122"/>
                  <a:pt x="245" y="140"/>
                  <a:pt x="261" y="162"/>
                </a:cubicBezTo>
                <a:cubicBezTo>
                  <a:pt x="258" y="163"/>
                  <a:pt x="256" y="164"/>
                  <a:pt x="253" y="165"/>
                </a:cubicBezTo>
                <a:cubicBezTo>
                  <a:pt x="253" y="165"/>
                  <a:pt x="253" y="165"/>
                  <a:pt x="253" y="165"/>
                </a:cubicBezTo>
                <a:cubicBezTo>
                  <a:pt x="253" y="165"/>
                  <a:pt x="253" y="165"/>
                  <a:pt x="253" y="165"/>
                </a:cubicBezTo>
                <a:close/>
                <a:moveTo>
                  <a:pt x="250" y="168"/>
                </a:moveTo>
                <a:cubicBezTo>
                  <a:pt x="250" y="168"/>
                  <a:pt x="249" y="168"/>
                  <a:pt x="249" y="168"/>
                </a:cubicBezTo>
                <a:cubicBezTo>
                  <a:pt x="249" y="168"/>
                  <a:pt x="250" y="168"/>
                  <a:pt x="250" y="168"/>
                </a:cubicBezTo>
                <a:close/>
                <a:moveTo>
                  <a:pt x="247" y="170"/>
                </a:moveTo>
                <a:cubicBezTo>
                  <a:pt x="246" y="170"/>
                  <a:pt x="246" y="171"/>
                  <a:pt x="246" y="171"/>
                </a:cubicBezTo>
                <a:cubicBezTo>
                  <a:pt x="246" y="171"/>
                  <a:pt x="246" y="170"/>
                  <a:pt x="247" y="170"/>
                </a:cubicBezTo>
                <a:close/>
                <a:moveTo>
                  <a:pt x="243" y="174"/>
                </a:moveTo>
                <a:cubicBezTo>
                  <a:pt x="243" y="174"/>
                  <a:pt x="243" y="174"/>
                  <a:pt x="243" y="174"/>
                </a:cubicBezTo>
                <a:cubicBezTo>
                  <a:pt x="243" y="174"/>
                  <a:pt x="243" y="174"/>
                  <a:pt x="243" y="174"/>
                </a:cubicBezTo>
                <a:close/>
                <a:moveTo>
                  <a:pt x="241" y="177"/>
                </a:moveTo>
                <a:cubicBezTo>
                  <a:pt x="241" y="178"/>
                  <a:pt x="240" y="178"/>
                  <a:pt x="240" y="178"/>
                </a:cubicBezTo>
                <a:cubicBezTo>
                  <a:pt x="240" y="178"/>
                  <a:pt x="241" y="178"/>
                  <a:pt x="241" y="177"/>
                </a:cubicBezTo>
                <a:close/>
                <a:moveTo>
                  <a:pt x="239" y="181"/>
                </a:moveTo>
                <a:cubicBezTo>
                  <a:pt x="239" y="181"/>
                  <a:pt x="238" y="182"/>
                  <a:pt x="238" y="182"/>
                </a:cubicBezTo>
                <a:cubicBezTo>
                  <a:pt x="238" y="182"/>
                  <a:pt x="239" y="181"/>
                  <a:pt x="239" y="181"/>
                </a:cubicBezTo>
                <a:close/>
                <a:moveTo>
                  <a:pt x="237" y="186"/>
                </a:moveTo>
                <a:cubicBezTo>
                  <a:pt x="237" y="186"/>
                  <a:pt x="237" y="186"/>
                  <a:pt x="237" y="187"/>
                </a:cubicBezTo>
                <a:cubicBezTo>
                  <a:pt x="237" y="186"/>
                  <a:pt x="237" y="186"/>
                  <a:pt x="237" y="186"/>
                </a:cubicBezTo>
                <a:close/>
                <a:moveTo>
                  <a:pt x="236" y="190"/>
                </a:moveTo>
                <a:cubicBezTo>
                  <a:pt x="236" y="190"/>
                  <a:pt x="236" y="191"/>
                  <a:pt x="236" y="191"/>
                </a:cubicBezTo>
                <a:cubicBezTo>
                  <a:pt x="236" y="191"/>
                  <a:pt x="236" y="190"/>
                  <a:pt x="236" y="190"/>
                </a:cubicBezTo>
                <a:close/>
                <a:moveTo>
                  <a:pt x="139" y="91"/>
                </a:moveTo>
                <a:cubicBezTo>
                  <a:pt x="139" y="74"/>
                  <a:pt x="153" y="60"/>
                  <a:pt x="170" y="60"/>
                </a:cubicBezTo>
                <a:cubicBezTo>
                  <a:pt x="187" y="60"/>
                  <a:pt x="201" y="74"/>
                  <a:pt x="201" y="91"/>
                </a:cubicBezTo>
                <a:cubicBezTo>
                  <a:pt x="201" y="109"/>
                  <a:pt x="187" y="123"/>
                  <a:pt x="170" y="123"/>
                </a:cubicBezTo>
                <a:cubicBezTo>
                  <a:pt x="153" y="123"/>
                  <a:pt x="139" y="109"/>
                  <a:pt x="139" y="91"/>
                </a:cubicBezTo>
                <a:close/>
                <a:moveTo>
                  <a:pt x="113" y="11"/>
                </a:moveTo>
                <a:cubicBezTo>
                  <a:pt x="122" y="11"/>
                  <a:pt x="128" y="17"/>
                  <a:pt x="128" y="25"/>
                </a:cubicBezTo>
                <a:cubicBezTo>
                  <a:pt x="128" y="28"/>
                  <a:pt x="127" y="32"/>
                  <a:pt x="124" y="35"/>
                </a:cubicBezTo>
                <a:cubicBezTo>
                  <a:pt x="122" y="38"/>
                  <a:pt x="118" y="40"/>
                  <a:pt x="113" y="40"/>
                </a:cubicBezTo>
                <a:cubicBezTo>
                  <a:pt x="112" y="40"/>
                  <a:pt x="111" y="40"/>
                  <a:pt x="110" y="39"/>
                </a:cubicBezTo>
                <a:cubicBezTo>
                  <a:pt x="103" y="38"/>
                  <a:pt x="99" y="31"/>
                  <a:pt x="99" y="25"/>
                </a:cubicBezTo>
                <a:cubicBezTo>
                  <a:pt x="99" y="17"/>
                  <a:pt x="105" y="11"/>
                  <a:pt x="113" y="11"/>
                </a:cubicBezTo>
                <a:close/>
                <a:moveTo>
                  <a:pt x="52" y="88"/>
                </a:moveTo>
                <a:cubicBezTo>
                  <a:pt x="53" y="87"/>
                  <a:pt x="53" y="87"/>
                  <a:pt x="53" y="87"/>
                </a:cubicBezTo>
                <a:cubicBezTo>
                  <a:pt x="55" y="84"/>
                  <a:pt x="57" y="81"/>
                  <a:pt x="59" y="78"/>
                </a:cubicBezTo>
                <a:cubicBezTo>
                  <a:pt x="59" y="78"/>
                  <a:pt x="60" y="78"/>
                  <a:pt x="60" y="77"/>
                </a:cubicBezTo>
                <a:cubicBezTo>
                  <a:pt x="61" y="76"/>
                  <a:pt x="62" y="75"/>
                  <a:pt x="62" y="74"/>
                </a:cubicBezTo>
                <a:cubicBezTo>
                  <a:pt x="72" y="62"/>
                  <a:pt x="85" y="52"/>
                  <a:pt x="98" y="45"/>
                </a:cubicBezTo>
                <a:cubicBezTo>
                  <a:pt x="99" y="45"/>
                  <a:pt x="99" y="45"/>
                  <a:pt x="99" y="45"/>
                </a:cubicBezTo>
                <a:cubicBezTo>
                  <a:pt x="99" y="45"/>
                  <a:pt x="99" y="45"/>
                  <a:pt x="99" y="45"/>
                </a:cubicBezTo>
                <a:cubicBezTo>
                  <a:pt x="103" y="48"/>
                  <a:pt x="109" y="50"/>
                  <a:pt x="113" y="50"/>
                </a:cubicBezTo>
                <a:cubicBezTo>
                  <a:pt x="124" y="50"/>
                  <a:pt x="133" y="43"/>
                  <a:pt x="137" y="33"/>
                </a:cubicBezTo>
                <a:cubicBezTo>
                  <a:pt x="137" y="32"/>
                  <a:pt x="137" y="32"/>
                  <a:pt x="137" y="32"/>
                </a:cubicBezTo>
                <a:cubicBezTo>
                  <a:pt x="137" y="32"/>
                  <a:pt x="137" y="32"/>
                  <a:pt x="137" y="32"/>
                </a:cubicBezTo>
                <a:cubicBezTo>
                  <a:pt x="137" y="32"/>
                  <a:pt x="137" y="32"/>
                  <a:pt x="137" y="32"/>
                </a:cubicBezTo>
                <a:cubicBezTo>
                  <a:pt x="142" y="31"/>
                  <a:pt x="147" y="31"/>
                  <a:pt x="152" y="31"/>
                </a:cubicBezTo>
                <a:cubicBezTo>
                  <a:pt x="152" y="31"/>
                  <a:pt x="152" y="31"/>
                  <a:pt x="152" y="31"/>
                </a:cubicBezTo>
                <a:cubicBezTo>
                  <a:pt x="152" y="31"/>
                  <a:pt x="152" y="31"/>
                  <a:pt x="152" y="31"/>
                </a:cubicBezTo>
                <a:cubicBezTo>
                  <a:pt x="153" y="31"/>
                  <a:pt x="153" y="31"/>
                  <a:pt x="153" y="31"/>
                </a:cubicBezTo>
                <a:cubicBezTo>
                  <a:pt x="163" y="31"/>
                  <a:pt x="172" y="32"/>
                  <a:pt x="181" y="35"/>
                </a:cubicBezTo>
                <a:cubicBezTo>
                  <a:pt x="182" y="35"/>
                  <a:pt x="183" y="35"/>
                  <a:pt x="184" y="36"/>
                </a:cubicBezTo>
                <a:cubicBezTo>
                  <a:pt x="185" y="36"/>
                  <a:pt x="185" y="36"/>
                  <a:pt x="186" y="36"/>
                </a:cubicBezTo>
                <a:cubicBezTo>
                  <a:pt x="224" y="48"/>
                  <a:pt x="254" y="78"/>
                  <a:pt x="265" y="117"/>
                </a:cubicBezTo>
                <a:cubicBezTo>
                  <a:pt x="267" y="124"/>
                  <a:pt x="268" y="132"/>
                  <a:pt x="269" y="140"/>
                </a:cubicBezTo>
                <a:cubicBezTo>
                  <a:pt x="269" y="142"/>
                  <a:pt x="269" y="143"/>
                  <a:pt x="269" y="145"/>
                </a:cubicBezTo>
                <a:cubicBezTo>
                  <a:pt x="269" y="148"/>
                  <a:pt x="269" y="148"/>
                  <a:pt x="269" y="148"/>
                </a:cubicBezTo>
                <a:cubicBezTo>
                  <a:pt x="269" y="148"/>
                  <a:pt x="269" y="148"/>
                  <a:pt x="269" y="148"/>
                </a:cubicBezTo>
                <a:cubicBezTo>
                  <a:pt x="269" y="150"/>
                  <a:pt x="269" y="151"/>
                  <a:pt x="269" y="153"/>
                </a:cubicBezTo>
                <a:cubicBezTo>
                  <a:pt x="252" y="129"/>
                  <a:pt x="233" y="111"/>
                  <a:pt x="213" y="97"/>
                </a:cubicBezTo>
                <a:cubicBezTo>
                  <a:pt x="213" y="95"/>
                  <a:pt x="213" y="93"/>
                  <a:pt x="213" y="91"/>
                </a:cubicBezTo>
                <a:cubicBezTo>
                  <a:pt x="213" y="68"/>
                  <a:pt x="194" y="48"/>
                  <a:pt x="170" y="48"/>
                </a:cubicBezTo>
                <a:cubicBezTo>
                  <a:pt x="153" y="48"/>
                  <a:pt x="137" y="59"/>
                  <a:pt x="131" y="74"/>
                </a:cubicBezTo>
                <a:cubicBezTo>
                  <a:pt x="97" y="75"/>
                  <a:pt x="71" y="88"/>
                  <a:pt x="60" y="94"/>
                </a:cubicBezTo>
                <a:cubicBezTo>
                  <a:pt x="60" y="94"/>
                  <a:pt x="60" y="94"/>
                  <a:pt x="59" y="94"/>
                </a:cubicBezTo>
                <a:cubicBezTo>
                  <a:pt x="59" y="94"/>
                  <a:pt x="59" y="94"/>
                  <a:pt x="59" y="94"/>
                </a:cubicBezTo>
                <a:cubicBezTo>
                  <a:pt x="59" y="94"/>
                  <a:pt x="59" y="94"/>
                  <a:pt x="59" y="94"/>
                </a:cubicBezTo>
                <a:cubicBezTo>
                  <a:pt x="57" y="92"/>
                  <a:pt x="56" y="91"/>
                  <a:pt x="54" y="89"/>
                </a:cubicBezTo>
                <a:cubicBezTo>
                  <a:pt x="52" y="88"/>
                  <a:pt x="52" y="88"/>
                  <a:pt x="52" y="88"/>
                </a:cubicBezTo>
                <a:cubicBezTo>
                  <a:pt x="52" y="88"/>
                  <a:pt x="52" y="88"/>
                  <a:pt x="52" y="88"/>
                </a:cubicBezTo>
                <a:close/>
                <a:moveTo>
                  <a:pt x="10" y="117"/>
                </a:moveTo>
                <a:cubicBezTo>
                  <a:pt x="10" y="104"/>
                  <a:pt x="21" y="93"/>
                  <a:pt x="34" y="93"/>
                </a:cubicBezTo>
                <a:cubicBezTo>
                  <a:pt x="39" y="93"/>
                  <a:pt x="44" y="95"/>
                  <a:pt x="47" y="97"/>
                </a:cubicBezTo>
                <a:cubicBezTo>
                  <a:pt x="54" y="102"/>
                  <a:pt x="58" y="109"/>
                  <a:pt x="58" y="117"/>
                </a:cubicBezTo>
                <a:cubicBezTo>
                  <a:pt x="58" y="129"/>
                  <a:pt x="48" y="139"/>
                  <a:pt x="36" y="140"/>
                </a:cubicBezTo>
                <a:cubicBezTo>
                  <a:pt x="36" y="140"/>
                  <a:pt x="35" y="140"/>
                  <a:pt x="34" y="140"/>
                </a:cubicBezTo>
                <a:cubicBezTo>
                  <a:pt x="21" y="140"/>
                  <a:pt x="10" y="130"/>
                  <a:pt x="10" y="117"/>
                </a:cubicBezTo>
                <a:close/>
                <a:moveTo>
                  <a:pt x="97" y="278"/>
                </a:moveTo>
                <a:cubicBezTo>
                  <a:pt x="89" y="278"/>
                  <a:pt x="83" y="271"/>
                  <a:pt x="83" y="263"/>
                </a:cubicBezTo>
                <a:cubicBezTo>
                  <a:pt x="83" y="256"/>
                  <a:pt x="89" y="250"/>
                  <a:pt x="96" y="250"/>
                </a:cubicBezTo>
                <a:cubicBezTo>
                  <a:pt x="97" y="250"/>
                  <a:pt x="97" y="250"/>
                  <a:pt x="97" y="250"/>
                </a:cubicBezTo>
                <a:cubicBezTo>
                  <a:pt x="102" y="250"/>
                  <a:pt x="106" y="252"/>
                  <a:pt x="109" y="255"/>
                </a:cubicBezTo>
                <a:cubicBezTo>
                  <a:pt x="110" y="258"/>
                  <a:pt x="111" y="260"/>
                  <a:pt x="112" y="263"/>
                </a:cubicBezTo>
                <a:cubicBezTo>
                  <a:pt x="112" y="265"/>
                  <a:pt x="112" y="265"/>
                  <a:pt x="112" y="265"/>
                </a:cubicBezTo>
                <a:cubicBezTo>
                  <a:pt x="111" y="272"/>
                  <a:pt x="104" y="278"/>
                  <a:pt x="97" y="278"/>
                </a:cubicBezTo>
                <a:close/>
                <a:moveTo>
                  <a:pt x="245" y="219"/>
                </a:moveTo>
                <a:cubicBezTo>
                  <a:pt x="222" y="248"/>
                  <a:pt x="189" y="264"/>
                  <a:pt x="153" y="264"/>
                </a:cubicBezTo>
                <a:cubicBezTo>
                  <a:pt x="141" y="264"/>
                  <a:pt x="131" y="263"/>
                  <a:pt x="122" y="261"/>
                </a:cubicBezTo>
                <a:cubicBezTo>
                  <a:pt x="121" y="261"/>
                  <a:pt x="121" y="261"/>
                  <a:pt x="121" y="261"/>
                </a:cubicBezTo>
                <a:cubicBezTo>
                  <a:pt x="121" y="260"/>
                  <a:pt x="121" y="260"/>
                  <a:pt x="121" y="260"/>
                </a:cubicBezTo>
                <a:cubicBezTo>
                  <a:pt x="121" y="260"/>
                  <a:pt x="121" y="260"/>
                  <a:pt x="121" y="260"/>
                </a:cubicBezTo>
                <a:cubicBezTo>
                  <a:pt x="119" y="248"/>
                  <a:pt x="110" y="239"/>
                  <a:pt x="97" y="239"/>
                </a:cubicBezTo>
                <a:cubicBezTo>
                  <a:pt x="93" y="239"/>
                  <a:pt x="89" y="240"/>
                  <a:pt x="85" y="242"/>
                </a:cubicBezTo>
                <a:cubicBezTo>
                  <a:pt x="84" y="242"/>
                  <a:pt x="84" y="242"/>
                  <a:pt x="84" y="242"/>
                </a:cubicBezTo>
                <a:cubicBezTo>
                  <a:pt x="84" y="242"/>
                  <a:pt x="84" y="242"/>
                  <a:pt x="84" y="242"/>
                </a:cubicBezTo>
                <a:cubicBezTo>
                  <a:pt x="84" y="242"/>
                  <a:pt x="84" y="242"/>
                  <a:pt x="84" y="242"/>
                </a:cubicBezTo>
                <a:cubicBezTo>
                  <a:pt x="73" y="234"/>
                  <a:pt x="63" y="224"/>
                  <a:pt x="56" y="213"/>
                </a:cubicBezTo>
                <a:cubicBezTo>
                  <a:pt x="55" y="211"/>
                  <a:pt x="54" y="209"/>
                  <a:pt x="52" y="207"/>
                </a:cubicBezTo>
                <a:cubicBezTo>
                  <a:pt x="45" y="195"/>
                  <a:pt x="40" y="181"/>
                  <a:pt x="38" y="166"/>
                </a:cubicBezTo>
                <a:cubicBezTo>
                  <a:pt x="38" y="165"/>
                  <a:pt x="38" y="165"/>
                  <a:pt x="38" y="165"/>
                </a:cubicBezTo>
                <a:cubicBezTo>
                  <a:pt x="39" y="165"/>
                  <a:pt x="39" y="165"/>
                  <a:pt x="39" y="165"/>
                </a:cubicBezTo>
                <a:cubicBezTo>
                  <a:pt x="40" y="166"/>
                  <a:pt x="40" y="166"/>
                  <a:pt x="40" y="166"/>
                </a:cubicBezTo>
                <a:cubicBezTo>
                  <a:pt x="45" y="183"/>
                  <a:pt x="62" y="216"/>
                  <a:pt x="112" y="233"/>
                </a:cubicBezTo>
                <a:cubicBezTo>
                  <a:pt x="126" y="238"/>
                  <a:pt x="141" y="241"/>
                  <a:pt x="159" y="241"/>
                </a:cubicBezTo>
                <a:cubicBezTo>
                  <a:pt x="197" y="241"/>
                  <a:pt x="228" y="227"/>
                  <a:pt x="243" y="218"/>
                </a:cubicBezTo>
                <a:cubicBezTo>
                  <a:pt x="243" y="218"/>
                  <a:pt x="243" y="218"/>
                  <a:pt x="243" y="218"/>
                </a:cubicBezTo>
                <a:cubicBezTo>
                  <a:pt x="244" y="218"/>
                  <a:pt x="244" y="218"/>
                  <a:pt x="244" y="218"/>
                </a:cubicBezTo>
                <a:cubicBezTo>
                  <a:pt x="246" y="218"/>
                  <a:pt x="246" y="218"/>
                  <a:pt x="246" y="218"/>
                </a:cubicBezTo>
                <a:cubicBezTo>
                  <a:pt x="245" y="219"/>
                  <a:pt x="245" y="219"/>
                  <a:pt x="245" y="219"/>
                </a:cubicBezTo>
                <a:close/>
                <a:moveTo>
                  <a:pt x="270" y="219"/>
                </a:moveTo>
                <a:cubicBezTo>
                  <a:pt x="269" y="219"/>
                  <a:pt x="269" y="219"/>
                  <a:pt x="269" y="219"/>
                </a:cubicBezTo>
                <a:cubicBezTo>
                  <a:pt x="256" y="219"/>
                  <a:pt x="246" y="208"/>
                  <a:pt x="246" y="195"/>
                </a:cubicBezTo>
                <a:cubicBezTo>
                  <a:pt x="246" y="182"/>
                  <a:pt x="256" y="171"/>
                  <a:pt x="269" y="171"/>
                </a:cubicBezTo>
                <a:cubicBezTo>
                  <a:pt x="282" y="171"/>
                  <a:pt x="293" y="182"/>
                  <a:pt x="293" y="195"/>
                </a:cubicBezTo>
                <a:cubicBezTo>
                  <a:pt x="293" y="208"/>
                  <a:pt x="282" y="219"/>
                  <a:pt x="270" y="219"/>
                </a:cubicBezTo>
                <a:close/>
              </a:path>
            </a:pathLst>
          </a:custGeom>
          <a:solidFill>
            <a:schemeClr val="tx1"/>
          </a:solidFill>
          <a:ln w="1270">
            <a:solidFill>
              <a:schemeClr val="tx1"/>
            </a:solidFill>
          </a:ln>
          <a:extLst/>
        </p:spPr>
        <p:txBody>
          <a:bodyPr vert="horz" wrap="square" lIns="91419" tIns="45709" rIns="91419" bIns="45709" numCol="1" anchor="t" anchorCtr="0" compatLnSpc="1">
            <a:prstTxWarp prst="textNoShape">
              <a:avLst/>
            </a:prstTxWarp>
          </a:bodyPr>
          <a:lstStyle/>
          <a:p>
            <a:endParaRPr lang="en-US" dirty="0"/>
          </a:p>
        </p:txBody>
      </p:sp>
      <p:grpSp>
        <p:nvGrpSpPr>
          <p:cNvPr id="301" name="Group 40">
            <a:extLst>
              <a:ext uri="{FF2B5EF4-FFF2-40B4-BE49-F238E27FC236}">
                <a16:creationId xmlns:a16="http://schemas.microsoft.com/office/drawing/2014/main" id="{5E302FE4-1F8B-42CB-97D3-0A057DA57567}"/>
              </a:ext>
            </a:extLst>
          </p:cNvPr>
          <p:cNvGrpSpPr>
            <a:grpSpLocks noChangeAspect="1"/>
          </p:cNvGrpSpPr>
          <p:nvPr/>
        </p:nvGrpSpPr>
        <p:grpSpPr bwMode="auto">
          <a:xfrm>
            <a:off x="721867" y="2856382"/>
            <a:ext cx="355093" cy="358450"/>
            <a:chOff x="3437" y="2996"/>
            <a:chExt cx="423" cy="427"/>
          </a:xfrm>
          <a:solidFill>
            <a:schemeClr val="tx1"/>
          </a:solidFill>
        </p:grpSpPr>
        <p:sp>
          <p:nvSpPr>
            <p:cNvPr id="302" name="Freeform 41">
              <a:extLst>
                <a:ext uri="{FF2B5EF4-FFF2-40B4-BE49-F238E27FC236}">
                  <a16:creationId xmlns:a16="http://schemas.microsoft.com/office/drawing/2014/main" id="{0D3A0912-68CB-4858-8F25-C7C09EB39320}"/>
                </a:ext>
              </a:extLst>
            </p:cNvPr>
            <p:cNvSpPr>
              <a:spLocks noEditPoints="1"/>
            </p:cNvSpPr>
            <p:nvPr/>
          </p:nvSpPr>
          <p:spPr bwMode="auto">
            <a:xfrm>
              <a:off x="3437" y="2996"/>
              <a:ext cx="355"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3" y="108"/>
                    <a:pt x="0" y="84"/>
                    <a:pt x="0" y="54"/>
                  </a:cubicBezTo>
                  <a:cubicBezTo>
                    <a:pt x="0" y="24"/>
                    <a:pt x="53" y="0"/>
                    <a:pt x="120" y="0"/>
                  </a:cubicBezTo>
                  <a:cubicBezTo>
                    <a:pt x="187" y="0"/>
                    <a:pt x="240" y="24"/>
                    <a:pt x="240" y="54"/>
                  </a:cubicBezTo>
                  <a:cubicBezTo>
                    <a:pt x="240" y="84"/>
                    <a:pt x="187" y="108"/>
                    <a:pt x="120" y="108"/>
                  </a:cubicBezTo>
                  <a:close/>
                  <a:moveTo>
                    <a:pt x="120" y="12"/>
                  </a:moveTo>
                  <a:cubicBezTo>
                    <a:pt x="57" y="12"/>
                    <a:pt x="12" y="34"/>
                    <a:pt x="12" y="54"/>
                  </a:cubicBezTo>
                  <a:cubicBezTo>
                    <a:pt x="12" y="74"/>
                    <a:pt x="57" y="96"/>
                    <a:pt x="120" y="96"/>
                  </a:cubicBezTo>
                  <a:cubicBezTo>
                    <a:pt x="184" y="96"/>
                    <a:pt x="228" y="74"/>
                    <a:pt x="228" y="54"/>
                  </a:cubicBezTo>
                  <a:cubicBezTo>
                    <a:pt x="228" y="34"/>
                    <a:pt x="184" y="12"/>
                    <a:pt x="12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3" name="Freeform 42">
              <a:extLst>
                <a:ext uri="{FF2B5EF4-FFF2-40B4-BE49-F238E27FC236}">
                  <a16:creationId xmlns:a16="http://schemas.microsoft.com/office/drawing/2014/main" id="{7B15BF14-03C1-4924-BF0B-9E740D9652BC}"/>
                </a:ext>
              </a:extLst>
            </p:cNvPr>
            <p:cNvSpPr>
              <a:spLocks/>
            </p:cNvSpPr>
            <p:nvPr/>
          </p:nvSpPr>
          <p:spPr bwMode="auto">
            <a:xfrm>
              <a:off x="3437" y="3138"/>
              <a:ext cx="213" cy="89"/>
            </a:xfrm>
            <a:custGeom>
              <a:avLst/>
              <a:gdLst>
                <a:gd name="T0" fmla="*/ 120 w 144"/>
                <a:gd name="T1" fmla="*/ 60 h 60"/>
                <a:gd name="T2" fmla="*/ 0 w 144"/>
                <a:gd name="T3" fmla="*/ 6 h 60"/>
                <a:gd name="T4" fmla="*/ 6 w 144"/>
                <a:gd name="T5" fmla="*/ 0 h 60"/>
                <a:gd name="T6" fmla="*/ 12 w 144"/>
                <a:gd name="T7" fmla="*/ 6 h 60"/>
                <a:gd name="T8" fmla="*/ 120 w 144"/>
                <a:gd name="T9" fmla="*/ 48 h 60"/>
                <a:gd name="T10" fmla="*/ 138 w 144"/>
                <a:gd name="T11" fmla="*/ 47 h 60"/>
                <a:gd name="T12" fmla="*/ 144 w 144"/>
                <a:gd name="T13" fmla="*/ 53 h 60"/>
                <a:gd name="T14" fmla="*/ 139 w 144"/>
                <a:gd name="T15" fmla="*/ 59 h 60"/>
                <a:gd name="T16" fmla="*/ 120 w 144"/>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20" y="60"/>
                  </a:moveTo>
                  <a:cubicBezTo>
                    <a:pt x="53" y="60"/>
                    <a:pt x="0" y="36"/>
                    <a:pt x="0" y="6"/>
                  </a:cubicBezTo>
                  <a:cubicBezTo>
                    <a:pt x="0" y="3"/>
                    <a:pt x="3" y="0"/>
                    <a:pt x="6" y="0"/>
                  </a:cubicBezTo>
                  <a:cubicBezTo>
                    <a:pt x="10" y="0"/>
                    <a:pt x="12" y="3"/>
                    <a:pt x="12" y="6"/>
                  </a:cubicBezTo>
                  <a:cubicBezTo>
                    <a:pt x="12" y="26"/>
                    <a:pt x="57" y="48"/>
                    <a:pt x="120" y="48"/>
                  </a:cubicBezTo>
                  <a:cubicBezTo>
                    <a:pt x="126" y="48"/>
                    <a:pt x="132" y="48"/>
                    <a:pt x="138" y="47"/>
                  </a:cubicBezTo>
                  <a:cubicBezTo>
                    <a:pt x="141" y="47"/>
                    <a:pt x="144" y="50"/>
                    <a:pt x="144" y="53"/>
                  </a:cubicBezTo>
                  <a:cubicBezTo>
                    <a:pt x="144" y="56"/>
                    <a:pt x="142" y="59"/>
                    <a:pt x="139" y="59"/>
                  </a:cubicBezTo>
                  <a:cubicBezTo>
                    <a:pt x="132" y="60"/>
                    <a:pt x="126" y="60"/>
                    <a:pt x="120" y="60"/>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4" name="Freeform 43">
              <a:extLst>
                <a:ext uri="{FF2B5EF4-FFF2-40B4-BE49-F238E27FC236}">
                  <a16:creationId xmlns:a16="http://schemas.microsoft.com/office/drawing/2014/main" id="{59BEEB7F-8F16-4D6D-B5ED-CFB413970378}"/>
                </a:ext>
              </a:extLst>
            </p:cNvPr>
            <p:cNvSpPr>
              <a:spLocks/>
            </p:cNvSpPr>
            <p:nvPr/>
          </p:nvSpPr>
          <p:spPr bwMode="auto">
            <a:xfrm>
              <a:off x="3437" y="3218"/>
              <a:ext cx="186" cy="89"/>
            </a:xfrm>
            <a:custGeom>
              <a:avLst/>
              <a:gdLst>
                <a:gd name="T0" fmla="*/ 120 w 126"/>
                <a:gd name="T1" fmla="*/ 60 h 60"/>
                <a:gd name="T2" fmla="*/ 0 w 126"/>
                <a:gd name="T3" fmla="*/ 6 h 60"/>
                <a:gd name="T4" fmla="*/ 6 w 126"/>
                <a:gd name="T5" fmla="*/ 0 h 60"/>
                <a:gd name="T6" fmla="*/ 12 w 126"/>
                <a:gd name="T7" fmla="*/ 6 h 60"/>
                <a:gd name="T8" fmla="*/ 120 w 126"/>
                <a:gd name="T9" fmla="*/ 48 h 60"/>
                <a:gd name="T10" fmla="*/ 126 w 126"/>
                <a:gd name="T11" fmla="*/ 54 h 60"/>
                <a:gd name="T12" fmla="*/ 120 w 126"/>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6" h="60">
                  <a:moveTo>
                    <a:pt x="120" y="60"/>
                  </a:moveTo>
                  <a:cubicBezTo>
                    <a:pt x="53" y="60"/>
                    <a:pt x="0" y="36"/>
                    <a:pt x="0" y="6"/>
                  </a:cubicBezTo>
                  <a:cubicBezTo>
                    <a:pt x="0" y="3"/>
                    <a:pt x="3" y="0"/>
                    <a:pt x="6" y="0"/>
                  </a:cubicBezTo>
                  <a:cubicBezTo>
                    <a:pt x="10" y="0"/>
                    <a:pt x="12" y="3"/>
                    <a:pt x="12" y="6"/>
                  </a:cubicBezTo>
                  <a:cubicBezTo>
                    <a:pt x="12" y="26"/>
                    <a:pt x="57" y="48"/>
                    <a:pt x="120" y="48"/>
                  </a:cubicBezTo>
                  <a:cubicBezTo>
                    <a:pt x="124" y="48"/>
                    <a:pt x="126" y="51"/>
                    <a:pt x="126" y="54"/>
                  </a:cubicBezTo>
                  <a:cubicBezTo>
                    <a:pt x="126" y="57"/>
                    <a:pt x="124" y="60"/>
                    <a:pt x="120" y="60"/>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5" name="Freeform 44">
              <a:extLst>
                <a:ext uri="{FF2B5EF4-FFF2-40B4-BE49-F238E27FC236}">
                  <a16:creationId xmlns:a16="http://schemas.microsoft.com/office/drawing/2014/main" id="{1994736E-DA1E-4CDA-A3D4-2C38FD79EA1D}"/>
                </a:ext>
              </a:extLst>
            </p:cNvPr>
            <p:cNvSpPr>
              <a:spLocks/>
            </p:cNvSpPr>
            <p:nvPr/>
          </p:nvSpPr>
          <p:spPr bwMode="auto">
            <a:xfrm>
              <a:off x="3437" y="3067"/>
              <a:ext cx="186" cy="320"/>
            </a:xfrm>
            <a:custGeom>
              <a:avLst/>
              <a:gdLst>
                <a:gd name="T0" fmla="*/ 120 w 126"/>
                <a:gd name="T1" fmla="*/ 216 h 216"/>
                <a:gd name="T2" fmla="*/ 0 w 126"/>
                <a:gd name="T3" fmla="*/ 162 h 216"/>
                <a:gd name="T4" fmla="*/ 0 w 126"/>
                <a:gd name="T5" fmla="*/ 6 h 216"/>
                <a:gd name="T6" fmla="*/ 6 w 126"/>
                <a:gd name="T7" fmla="*/ 0 h 216"/>
                <a:gd name="T8" fmla="*/ 12 w 126"/>
                <a:gd name="T9" fmla="*/ 6 h 216"/>
                <a:gd name="T10" fmla="*/ 12 w 126"/>
                <a:gd name="T11" fmla="*/ 162 h 216"/>
                <a:gd name="T12" fmla="*/ 120 w 126"/>
                <a:gd name="T13" fmla="*/ 204 h 216"/>
                <a:gd name="T14" fmla="*/ 126 w 126"/>
                <a:gd name="T15" fmla="*/ 210 h 216"/>
                <a:gd name="T16" fmla="*/ 120 w 126"/>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16">
                  <a:moveTo>
                    <a:pt x="120" y="216"/>
                  </a:moveTo>
                  <a:cubicBezTo>
                    <a:pt x="53" y="216"/>
                    <a:pt x="0" y="192"/>
                    <a:pt x="0" y="162"/>
                  </a:cubicBezTo>
                  <a:cubicBezTo>
                    <a:pt x="0" y="6"/>
                    <a:pt x="0" y="6"/>
                    <a:pt x="0" y="6"/>
                  </a:cubicBezTo>
                  <a:cubicBezTo>
                    <a:pt x="0" y="3"/>
                    <a:pt x="3" y="0"/>
                    <a:pt x="6" y="0"/>
                  </a:cubicBezTo>
                  <a:cubicBezTo>
                    <a:pt x="10" y="0"/>
                    <a:pt x="12" y="3"/>
                    <a:pt x="12" y="6"/>
                  </a:cubicBezTo>
                  <a:cubicBezTo>
                    <a:pt x="12" y="162"/>
                    <a:pt x="12" y="162"/>
                    <a:pt x="12" y="162"/>
                  </a:cubicBezTo>
                  <a:cubicBezTo>
                    <a:pt x="12" y="182"/>
                    <a:pt x="57" y="204"/>
                    <a:pt x="120" y="204"/>
                  </a:cubicBezTo>
                  <a:cubicBezTo>
                    <a:pt x="124" y="204"/>
                    <a:pt x="126" y="207"/>
                    <a:pt x="126" y="210"/>
                  </a:cubicBezTo>
                  <a:cubicBezTo>
                    <a:pt x="126" y="213"/>
                    <a:pt x="124" y="216"/>
                    <a:pt x="120" y="216"/>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6" name="Freeform 45">
              <a:extLst>
                <a:ext uri="{FF2B5EF4-FFF2-40B4-BE49-F238E27FC236}">
                  <a16:creationId xmlns:a16="http://schemas.microsoft.com/office/drawing/2014/main" id="{0C67BD76-8CC6-414C-AD40-4A9D57965F6B}"/>
                </a:ext>
              </a:extLst>
            </p:cNvPr>
            <p:cNvSpPr>
              <a:spLocks/>
            </p:cNvSpPr>
            <p:nvPr/>
          </p:nvSpPr>
          <p:spPr bwMode="auto">
            <a:xfrm>
              <a:off x="3774" y="3067"/>
              <a:ext cx="18" cy="116"/>
            </a:xfrm>
            <a:custGeom>
              <a:avLst/>
              <a:gdLst>
                <a:gd name="T0" fmla="*/ 6 w 12"/>
                <a:gd name="T1" fmla="*/ 78 h 78"/>
                <a:gd name="T2" fmla="*/ 0 w 12"/>
                <a:gd name="T3" fmla="*/ 72 h 78"/>
                <a:gd name="T4" fmla="*/ 0 w 12"/>
                <a:gd name="T5" fmla="*/ 6 h 78"/>
                <a:gd name="T6" fmla="*/ 6 w 12"/>
                <a:gd name="T7" fmla="*/ 0 h 78"/>
                <a:gd name="T8" fmla="*/ 12 w 12"/>
                <a:gd name="T9" fmla="*/ 6 h 78"/>
                <a:gd name="T10" fmla="*/ 12 w 12"/>
                <a:gd name="T11" fmla="*/ 72 h 78"/>
                <a:gd name="T12" fmla="*/ 6 w 12"/>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2" h="78">
                  <a:moveTo>
                    <a:pt x="6" y="78"/>
                  </a:moveTo>
                  <a:cubicBezTo>
                    <a:pt x="3" y="78"/>
                    <a:pt x="0" y="75"/>
                    <a:pt x="0" y="72"/>
                  </a:cubicBezTo>
                  <a:cubicBezTo>
                    <a:pt x="0" y="6"/>
                    <a:pt x="0" y="6"/>
                    <a:pt x="0" y="6"/>
                  </a:cubicBezTo>
                  <a:cubicBezTo>
                    <a:pt x="0" y="3"/>
                    <a:pt x="3" y="0"/>
                    <a:pt x="6" y="0"/>
                  </a:cubicBezTo>
                  <a:cubicBezTo>
                    <a:pt x="10" y="0"/>
                    <a:pt x="12" y="3"/>
                    <a:pt x="12" y="6"/>
                  </a:cubicBezTo>
                  <a:cubicBezTo>
                    <a:pt x="12" y="72"/>
                    <a:pt x="12" y="72"/>
                    <a:pt x="12" y="72"/>
                  </a:cubicBezTo>
                  <a:cubicBezTo>
                    <a:pt x="12" y="75"/>
                    <a:pt x="10" y="78"/>
                    <a:pt x="6" y="78"/>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7" name="Freeform 46">
              <a:extLst>
                <a:ext uri="{FF2B5EF4-FFF2-40B4-BE49-F238E27FC236}">
                  <a16:creationId xmlns:a16="http://schemas.microsoft.com/office/drawing/2014/main" id="{153062C0-F089-449D-A2FC-22F9D26D3F30}"/>
                </a:ext>
              </a:extLst>
            </p:cNvPr>
            <p:cNvSpPr>
              <a:spLocks/>
            </p:cNvSpPr>
            <p:nvPr/>
          </p:nvSpPr>
          <p:spPr bwMode="auto">
            <a:xfrm>
              <a:off x="3792" y="3254"/>
              <a:ext cx="62" cy="62"/>
            </a:xfrm>
            <a:custGeom>
              <a:avLst/>
              <a:gdLst>
                <a:gd name="T0" fmla="*/ 36 w 42"/>
                <a:gd name="T1" fmla="*/ 42 h 42"/>
                <a:gd name="T2" fmla="*/ 6 w 42"/>
                <a:gd name="T3" fmla="*/ 42 h 42"/>
                <a:gd name="T4" fmla="*/ 0 w 42"/>
                <a:gd name="T5" fmla="*/ 36 h 42"/>
                <a:gd name="T6" fmla="*/ 6 w 42"/>
                <a:gd name="T7" fmla="*/ 30 h 42"/>
                <a:gd name="T8" fmla="*/ 30 w 42"/>
                <a:gd name="T9" fmla="*/ 30 h 42"/>
                <a:gd name="T10" fmla="*/ 30 w 42"/>
                <a:gd name="T11" fmla="*/ 6 h 42"/>
                <a:gd name="T12" fmla="*/ 36 w 42"/>
                <a:gd name="T13" fmla="*/ 0 h 42"/>
                <a:gd name="T14" fmla="*/ 42 w 42"/>
                <a:gd name="T15" fmla="*/ 6 h 42"/>
                <a:gd name="T16" fmla="*/ 42 w 42"/>
                <a:gd name="T17" fmla="*/ 36 h 42"/>
                <a:gd name="T18" fmla="*/ 36 w 4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36" y="42"/>
                  </a:moveTo>
                  <a:cubicBezTo>
                    <a:pt x="6" y="42"/>
                    <a:pt x="6" y="42"/>
                    <a:pt x="6" y="42"/>
                  </a:cubicBezTo>
                  <a:cubicBezTo>
                    <a:pt x="3" y="42"/>
                    <a:pt x="0" y="39"/>
                    <a:pt x="0" y="36"/>
                  </a:cubicBezTo>
                  <a:cubicBezTo>
                    <a:pt x="0" y="33"/>
                    <a:pt x="3" y="30"/>
                    <a:pt x="6" y="30"/>
                  </a:cubicBezTo>
                  <a:cubicBezTo>
                    <a:pt x="30" y="30"/>
                    <a:pt x="30" y="30"/>
                    <a:pt x="30" y="30"/>
                  </a:cubicBezTo>
                  <a:cubicBezTo>
                    <a:pt x="30" y="6"/>
                    <a:pt x="30" y="6"/>
                    <a:pt x="30" y="6"/>
                  </a:cubicBezTo>
                  <a:cubicBezTo>
                    <a:pt x="30" y="3"/>
                    <a:pt x="33" y="0"/>
                    <a:pt x="36" y="0"/>
                  </a:cubicBezTo>
                  <a:cubicBezTo>
                    <a:pt x="40" y="0"/>
                    <a:pt x="42" y="3"/>
                    <a:pt x="42" y="6"/>
                  </a:cubicBezTo>
                  <a:cubicBezTo>
                    <a:pt x="42" y="36"/>
                    <a:pt x="42" y="36"/>
                    <a:pt x="42" y="36"/>
                  </a:cubicBezTo>
                  <a:cubicBezTo>
                    <a:pt x="42" y="39"/>
                    <a:pt x="40" y="42"/>
                    <a:pt x="36" y="4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8" name="Freeform 47">
              <a:extLst>
                <a:ext uri="{FF2B5EF4-FFF2-40B4-BE49-F238E27FC236}">
                  <a16:creationId xmlns:a16="http://schemas.microsoft.com/office/drawing/2014/main" id="{15F10D43-59CF-41A3-83CA-1E19F8A98EDE}"/>
                </a:ext>
              </a:extLst>
            </p:cNvPr>
            <p:cNvSpPr>
              <a:spLocks/>
            </p:cNvSpPr>
            <p:nvPr/>
          </p:nvSpPr>
          <p:spPr bwMode="auto">
            <a:xfrm>
              <a:off x="3680" y="3245"/>
              <a:ext cx="174" cy="72"/>
            </a:xfrm>
            <a:custGeom>
              <a:avLst/>
              <a:gdLst>
                <a:gd name="T0" fmla="*/ 7 w 118"/>
                <a:gd name="T1" fmla="*/ 48 h 49"/>
                <a:gd name="T2" fmla="*/ 5 w 118"/>
                <a:gd name="T3" fmla="*/ 48 h 49"/>
                <a:gd name="T4" fmla="*/ 2 w 118"/>
                <a:gd name="T5" fmla="*/ 40 h 49"/>
                <a:gd name="T6" fmla="*/ 58 w 118"/>
                <a:gd name="T7" fmla="*/ 0 h 49"/>
                <a:gd name="T8" fmla="*/ 117 w 118"/>
                <a:gd name="T9" fmla="*/ 40 h 49"/>
                <a:gd name="T10" fmla="*/ 114 w 118"/>
                <a:gd name="T11" fmla="*/ 47 h 49"/>
                <a:gd name="T12" fmla="*/ 106 w 118"/>
                <a:gd name="T13" fmla="*/ 44 h 49"/>
                <a:gd name="T14" fmla="*/ 58 w 118"/>
                <a:gd name="T15" fmla="*/ 12 h 49"/>
                <a:gd name="T16" fmla="*/ 13 w 118"/>
                <a:gd name="T17" fmla="*/ 44 h 49"/>
                <a:gd name="T18" fmla="*/ 7 w 118"/>
                <a:gd name="T19"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49">
                  <a:moveTo>
                    <a:pt x="7" y="48"/>
                  </a:moveTo>
                  <a:cubicBezTo>
                    <a:pt x="7" y="48"/>
                    <a:pt x="6" y="48"/>
                    <a:pt x="5" y="48"/>
                  </a:cubicBezTo>
                  <a:cubicBezTo>
                    <a:pt x="2" y="47"/>
                    <a:pt x="0" y="43"/>
                    <a:pt x="2" y="40"/>
                  </a:cubicBezTo>
                  <a:cubicBezTo>
                    <a:pt x="10" y="16"/>
                    <a:pt x="33" y="0"/>
                    <a:pt x="58" y="0"/>
                  </a:cubicBezTo>
                  <a:cubicBezTo>
                    <a:pt x="84" y="0"/>
                    <a:pt x="109" y="17"/>
                    <a:pt x="117" y="40"/>
                  </a:cubicBezTo>
                  <a:cubicBezTo>
                    <a:pt x="118" y="43"/>
                    <a:pt x="117" y="46"/>
                    <a:pt x="114" y="47"/>
                  </a:cubicBezTo>
                  <a:cubicBezTo>
                    <a:pt x="111" y="49"/>
                    <a:pt x="107" y="47"/>
                    <a:pt x="106" y="44"/>
                  </a:cubicBezTo>
                  <a:cubicBezTo>
                    <a:pt x="100" y="25"/>
                    <a:pt x="79" y="12"/>
                    <a:pt x="58" y="12"/>
                  </a:cubicBezTo>
                  <a:cubicBezTo>
                    <a:pt x="38" y="12"/>
                    <a:pt x="20" y="25"/>
                    <a:pt x="13" y="44"/>
                  </a:cubicBezTo>
                  <a:cubicBezTo>
                    <a:pt x="12" y="46"/>
                    <a:pt x="10" y="48"/>
                    <a:pt x="7" y="48"/>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9" name="Freeform 48">
              <a:extLst>
                <a:ext uri="{FF2B5EF4-FFF2-40B4-BE49-F238E27FC236}">
                  <a16:creationId xmlns:a16="http://schemas.microsoft.com/office/drawing/2014/main" id="{8AD05A9F-0477-464C-97DA-58AE906E6EB6}"/>
                </a:ext>
              </a:extLst>
            </p:cNvPr>
            <p:cNvSpPr>
              <a:spLocks/>
            </p:cNvSpPr>
            <p:nvPr/>
          </p:nvSpPr>
          <p:spPr bwMode="auto">
            <a:xfrm>
              <a:off x="3685" y="3352"/>
              <a:ext cx="62" cy="62"/>
            </a:xfrm>
            <a:custGeom>
              <a:avLst/>
              <a:gdLst>
                <a:gd name="T0" fmla="*/ 6 w 42"/>
                <a:gd name="T1" fmla="*/ 42 h 42"/>
                <a:gd name="T2" fmla="*/ 0 w 42"/>
                <a:gd name="T3" fmla="*/ 36 h 42"/>
                <a:gd name="T4" fmla="*/ 0 w 42"/>
                <a:gd name="T5" fmla="*/ 6 h 42"/>
                <a:gd name="T6" fmla="*/ 6 w 42"/>
                <a:gd name="T7" fmla="*/ 0 h 42"/>
                <a:gd name="T8" fmla="*/ 36 w 42"/>
                <a:gd name="T9" fmla="*/ 0 h 42"/>
                <a:gd name="T10" fmla="*/ 42 w 42"/>
                <a:gd name="T11" fmla="*/ 6 h 42"/>
                <a:gd name="T12" fmla="*/ 36 w 42"/>
                <a:gd name="T13" fmla="*/ 12 h 42"/>
                <a:gd name="T14" fmla="*/ 12 w 42"/>
                <a:gd name="T15" fmla="*/ 12 h 42"/>
                <a:gd name="T16" fmla="*/ 12 w 42"/>
                <a:gd name="T17" fmla="*/ 36 h 42"/>
                <a:gd name="T18" fmla="*/ 6 w 4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6" y="42"/>
                  </a:moveTo>
                  <a:cubicBezTo>
                    <a:pt x="3" y="42"/>
                    <a:pt x="0" y="39"/>
                    <a:pt x="0" y="36"/>
                  </a:cubicBezTo>
                  <a:cubicBezTo>
                    <a:pt x="0" y="6"/>
                    <a:pt x="0" y="6"/>
                    <a:pt x="0" y="6"/>
                  </a:cubicBezTo>
                  <a:cubicBezTo>
                    <a:pt x="0" y="2"/>
                    <a:pt x="3" y="0"/>
                    <a:pt x="6" y="0"/>
                  </a:cubicBezTo>
                  <a:cubicBezTo>
                    <a:pt x="36" y="0"/>
                    <a:pt x="36" y="0"/>
                    <a:pt x="36" y="0"/>
                  </a:cubicBezTo>
                  <a:cubicBezTo>
                    <a:pt x="39" y="0"/>
                    <a:pt x="42" y="2"/>
                    <a:pt x="42" y="6"/>
                  </a:cubicBezTo>
                  <a:cubicBezTo>
                    <a:pt x="42" y="9"/>
                    <a:pt x="39" y="12"/>
                    <a:pt x="36" y="12"/>
                  </a:cubicBezTo>
                  <a:cubicBezTo>
                    <a:pt x="12" y="12"/>
                    <a:pt x="12" y="12"/>
                    <a:pt x="12" y="12"/>
                  </a:cubicBezTo>
                  <a:cubicBezTo>
                    <a:pt x="12" y="36"/>
                    <a:pt x="12" y="36"/>
                    <a:pt x="12" y="36"/>
                  </a:cubicBezTo>
                  <a:cubicBezTo>
                    <a:pt x="12" y="39"/>
                    <a:pt x="9" y="42"/>
                    <a:pt x="6" y="4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10" name="Freeform 49">
              <a:extLst>
                <a:ext uri="{FF2B5EF4-FFF2-40B4-BE49-F238E27FC236}">
                  <a16:creationId xmlns:a16="http://schemas.microsoft.com/office/drawing/2014/main" id="{C3DF45D9-68CD-44DA-B0EB-08A19FE46D21}"/>
                </a:ext>
              </a:extLst>
            </p:cNvPr>
            <p:cNvSpPr>
              <a:spLocks/>
            </p:cNvSpPr>
            <p:nvPr/>
          </p:nvSpPr>
          <p:spPr bwMode="auto">
            <a:xfrm>
              <a:off x="3685" y="3350"/>
              <a:ext cx="175" cy="73"/>
            </a:xfrm>
            <a:custGeom>
              <a:avLst/>
              <a:gdLst>
                <a:gd name="T0" fmla="*/ 60 w 118"/>
                <a:gd name="T1" fmla="*/ 49 h 49"/>
                <a:gd name="T2" fmla="*/ 1 w 118"/>
                <a:gd name="T3" fmla="*/ 9 h 49"/>
                <a:gd name="T4" fmla="*/ 5 w 118"/>
                <a:gd name="T5" fmla="*/ 1 h 49"/>
                <a:gd name="T6" fmla="*/ 12 w 118"/>
                <a:gd name="T7" fmla="*/ 5 h 49"/>
                <a:gd name="T8" fmla="*/ 60 w 118"/>
                <a:gd name="T9" fmla="*/ 37 h 49"/>
                <a:gd name="T10" fmla="*/ 105 w 118"/>
                <a:gd name="T11" fmla="*/ 5 h 49"/>
                <a:gd name="T12" fmla="*/ 113 w 118"/>
                <a:gd name="T13" fmla="*/ 1 h 49"/>
                <a:gd name="T14" fmla="*/ 117 w 118"/>
                <a:gd name="T15" fmla="*/ 9 h 49"/>
                <a:gd name="T16" fmla="*/ 60 w 11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9">
                  <a:moveTo>
                    <a:pt x="60" y="49"/>
                  </a:moveTo>
                  <a:cubicBezTo>
                    <a:pt x="34" y="49"/>
                    <a:pt x="9" y="32"/>
                    <a:pt x="1" y="9"/>
                  </a:cubicBezTo>
                  <a:cubicBezTo>
                    <a:pt x="0" y="6"/>
                    <a:pt x="2" y="2"/>
                    <a:pt x="5" y="1"/>
                  </a:cubicBezTo>
                  <a:cubicBezTo>
                    <a:pt x="8" y="0"/>
                    <a:pt x="11" y="2"/>
                    <a:pt x="12" y="5"/>
                  </a:cubicBezTo>
                  <a:cubicBezTo>
                    <a:pt x="19" y="23"/>
                    <a:pt x="39" y="37"/>
                    <a:pt x="60" y="37"/>
                  </a:cubicBezTo>
                  <a:cubicBezTo>
                    <a:pt x="80" y="37"/>
                    <a:pt x="99" y="24"/>
                    <a:pt x="105" y="5"/>
                  </a:cubicBezTo>
                  <a:cubicBezTo>
                    <a:pt x="107" y="2"/>
                    <a:pt x="110" y="0"/>
                    <a:pt x="113" y="1"/>
                  </a:cubicBezTo>
                  <a:cubicBezTo>
                    <a:pt x="116" y="2"/>
                    <a:pt x="118" y="6"/>
                    <a:pt x="117" y="9"/>
                  </a:cubicBezTo>
                  <a:cubicBezTo>
                    <a:pt x="108" y="33"/>
                    <a:pt x="86" y="49"/>
                    <a:pt x="60" y="49"/>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sp>
        <p:nvSpPr>
          <p:cNvPr id="311" name="IoT" title="Icon of five circles that all connect to a center circle">
            <a:extLst>
              <a:ext uri="{FF2B5EF4-FFF2-40B4-BE49-F238E27FC236}">
                <a16:creationId xmlns:a16="http://schemas.microsoft.com/office/drawing/2014/main" id="{9B0E5936-837F-4225-A26B-F738C00DA592}"/>
              </a:ext>
            </a:extLst>
          </p:cNvPr>
          <p:cNvSpPr>
            <a:spLocks noChangeAspect="1" noEditPoints="1"/>
          </p:cNvSpPr>
          <p:nvPr/>
        </p:nvSpPr>
        <p:spPr bwMode="auto">
          <a:xfrm>
            <a:off x="2326639" y="2433645"/>
            <a:ext cx="497841" cy="498639"/>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312" name="Group 140">
            <a:extLst>
              <a:ext uri="{FF2B5EF4-FFF2-40B4-BE49-F238E27FC236}">
                <a16:creationId xmlns:a16="http://schemas.microsoft.com/office/drawing/2014/main" id="{166C5F95-ABD3-46DA-A067-DB151D5C1C4E}"/>
              </a:ext>
            </a:extLst>
          </p:cNvPr>
          <p:cNvGrpSpPr>
            <a:grpSpLocks noChangeAspect="1"/>
          </p:cNvGrpSpPr>
          <p:nvPr/>
        </p:nvGrpSpPr>
        <p:grpSpPr bwMode="auto">
          <a:xfrm>
            <a:off x="2897464" y="5466054"/>
            <a:ext cx="525398" cy="492786"/>
            <a:chOff x="1369" y="3008"/>
            <a:chExt cx="435" cy="408"/>
          </a:xfrm>
          <a:solidFill>
            <a:schemeClr val="tx1"/>
          </a:solidFill>
        </p:grpSpPr>
        <p:sp>
          <p:nvSpPr>
            <p:cNvPr id="313" name="Freeform 141">
              <a:extLst>
                <a:ext uri="{FF2B5EF4-FFF2-40B4-BE49-F238E27FC236}">
                  <a16:creationId xmlns:a16="http://schemas.microsoft.com/office/drawing/2014/main" id="{A91B3FBD-BCD7-4E59-854F-7A38F3E76AD6}"/>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14" name="Freeform 142">
              <a:extLst>
                <a:ext uri="{FF2B5EF4-FFF2-40B4-BE49-F238E27FC236}">
                  <a16:creationId xmlns:a16="http://schemas.microsoft.com/office/drawing/2014/main" id="{99C67107-E78D-4AD8-A251-5327DB9502AA}"/>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15" name="Freeform 143">
              <a:extLst>
                <a:ext uri="{FF2B5EF4-FFF2-40B4-BE49-F238E27FC236}">
                  <a16:creationId xmlns:a16="http://schemas.microsoft.com/office/drawing/2014/main" id="{C7A9B369-8135-45C5-9C5F-EAF111FDEFFF}"/>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16" name="Freeform 144">
              <a:extLst>
                <a:ext uri="{FF2B5EF4-FFF2-40B4-BE49-F238E27FC236}">
                  <a16:creationId xmlns:a16="http://schemas.microsoft.com/office/drawing/2014/main" id="{B8440359-AC5A-4061-BB97-03BBFFD6C914}"/>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grpSp>
        <p:nvGrpSpPr>
          <p:cNvPr id="321" name="Group 138">
            <a:extLst>
              <a:ext uri="{FF2B5EF4-FFF2-40B4-BE49-F238E27FC236}">
                <a16:creationId xmlns:a16="http://schemas.microsoft.com/office/drawing/2014/main" id="{E8E49B74-11EE-4971-AA9D-DB9C7388148A}"/>
              </a:ext>
            </a:extLst>
          </p:cNvPr>
          <p:cNvGrpSpPr>
            <a:grpSpLocks noChangeAspect="1"/>
          </p:cNvGrpSpPr>
          <p:nvPr/>
        </p:nvGrpSpPr>
        <p:grpSpPr bwMode="auto">
          <a:xfrm>
            <a:off x="714496" y="5387501"/>
            <a:ext cx="329444" cy="324551"/>
            <a:chOff x="5509" y="1735"/>
            <a:chExt cx="404" cy="398"/>
          </a:xfrm>
          <a:solidFill>
            <a:schemeClr val="tx1"/>
          </a:solidFill>
        </p:grpSpPr>
        <p:sp>
          <p:nvSpPr>
            <p:cNvPr id="322" name="Freeform 139">
              <a:extLst>
                <a:ext uri="{FF2B5EF4-FFF2-40B4-BE49-F238E27FC236}">
                  <a16:creationId xmlns:a16="http://schemas.microsoft.com/office/drawing/2014/main" id="{34114F2A-63BB-47C4-92D6-B11D099D76FC}"/>
                </a:ext>
              </a:extLst>
            </p:cNvPr>
            <p:cNvSpPr>
              <a:spLocks noEditPoints="1"/>
            </p:cNvSpPr>
            <p:nvPr/>
          </p:nvSpPr>
          <p:spPr bwMode="auto">
            <a:xfrm>
              <a:off x="5509" y="1735"/>
              <a:ext cx="355" cy="389"/>
            </a:xfrm>
            <a:custGeom>
              <a:avLst/>
              <a:gdLst>
                <a:gd name="T0" fmla="*/ 120 w 240"/>
                <a:gd name="T1" fmla="*/ 143 h 263"/>
                <a:gd name="T2" fmla="*/ 12 w 240"/>
                <a:gd name="T3" fmla="*/ 102 h 263"/>
                <a:gd name="T4" fmla="*/ 12 w 240"/>
                <a:gd name="T5" fmla="*/ 78 h 263"/>
                <a:gd name="T6" fmla="*/ 120 w 240"/>
                <a:gd name="T7" fmla="*/ 108 h 263"/>
                <a:gd name="T8" fmla="*/ 228 w 240"/>
                <a:gd name="T9" fmla="*/ 78 h 263"/>
                <a:gd name="T10" fmla="*/ 228 w 240"/>
                <a:gd name="T11" fmla="*/ 108 h 263"/>
                <a:gd name="T12" fmla="*/ 234 w 240"/>
                <a:gd name="T13" fmla="*/ 114 h 263"/>
                <a:gd name="T14" fmla="*/ 240 w 240"/>
                <a:gd name="T15" fmla="*/ 108 h 263"/>
                <a:gd name="T16" fmla="*/ 240 w 240"/>
                <a:gd name="T17" fmla="*/ 54 h 263"/>
                <a:gd name="T18" fmla="*/ 120 w 240"/>
                <a:gd name="T19" fmla="*/ 0 h 263"/>
                <a:gd name="T20" fmla="*/ 0 w 240"/>
                <a:gd name="T21" fmla="*/ 54 h 263"/>
                <a:gd name="T22" fmla="*/ 0 w 240"/>
                <a:gd name="T23" fmla="*/ 209 h 263"/>
                <a:gd name="T24" fmla="*/ 108 w 240"/>
                <a:gd name="T25" fmla="*/ 263 h 263"/>
                <a:gd name="T26" fmla="*/ 108 w 240"/>
                <a:gd name="T27" fmla="*/ 263 h 263"/>
                <a:gd name="T28" fmla="*/ 114 w 240"/>
                <a:gd name="T29" fmla="*/ 257 h 263"/>
                <a:gd name="T30" fmla="*/ 108 w 240"/>
                <a:gd name="T31" fmla="*/ 251 h 263"/>
                <a:gd name="T32" fmla="*/ 12 w 240"/>
                <a:gd name="T33" fmla="*/ 209 h 263"/>
                <a:gd name="T34" fmla="*/ 12 w 240"/>
                <a:gd name="T35" fmla="*/ 180 h 263"/>
                <a:gd name="T36" fmla="*/ 102 w 240"/>
                <a:gd name="T37" fmla="*/ 209 h 263"/>
                <a:gd name="T38" fmla="*/ 102 w 240"/>
                <a:gd name="T39" fmla="*/ 209 h 263"/>
                <a:gd name="T40" fmla="*/ 108 w 240"/>
                <a:gd name="T41" fmla="*/ 203 h 263"/>
                <a:gd name="T42" fmla="*/ 102 w 240"/>
                <a:gd name="T43" fmla="*/ 197 h 263"/>
                <a:gd name="T44" fmla="*/ 12 w 240"/>
                <a:gd name="T45" fmla="*/ 155 h 263"/>
                <a:gd name="T46" fmla="*/ 12 w 240"/>
                <a:gd name="T47" fmla="*/ 125 h 263"/>
                <a:gd name="T48" fmla="*/ 120 w 240"/>
                <a:gd name="T49" fmla="*/ 155 h 263"/>
                <a:gd name="T50" fmla="*/ 126 w 240"/>
                <a:gd name="T51" fmla="*/ 149 h 263"/>
                <a:gd name="T52" fmla="*/ 120 w 240"/>
                <a:gd name="T53" fmla="*/ 143 h 263"/>
                <a:gd name="T54" fmla="*/ 120 w 240"/>
                <a:gd name="T55" fmla="*/ 12 h 263"/>
                <a:gd name="T56" fmla="*/ 228 w 240"/>
                <a:gd name="T57" fmla="*/ 54 h 263"/>
                <a:gd name="T58" fmla="*/ 120 w 240"/>
                <a:gd name="T59" fmla="*/ 96 h 263"/>
                <a:gd name="T60" fmla="*/ 12 w 240"/>
                <a:gd name="T61" fmla="*/ 54 h 263"/>
                <a:gd name="T62" fmla="*/ 120 w 240"/>
                <a:gd name="T63" fmla="*/ 1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63">
                  <a:moveTo>
                    <a:pt x="120" y="143"/>
                  </a:moveTo>
                  <a:cubicBezTo>
                    <a:pt x="56" y="143"/>
                    <a:pt x="12" y="121"/>
                    <a:pt x="12" y="102"/>
                  </a:cubicBezTo>
                  <a:cubicBezTo>
                    <a:pt x="12" y="78"/>
                    <a:pt x="12" y="78"/>
                    <a:pt x="12" y="78"/>
                  </a:cubicBezTo>
                  <a:cubicBezTo>
                    <a:pt x="31" y="95"/>
                    <a:pt x="72" y="108"/>
                    <a:pt x="120" y="108"/>
                  </a:cubicBezTo>
                  <a:cubicBezTo>
                    <a:pt x="168" y="108"/>
                    <a:pt x="208" y="95"/>
                    <a:pt x="228" y="78"/>
                  </a:cubicBezTo>
                  <a:cubicBezTo>
                    <a:pt x="228" y="108"/>
                    <a:pt x="228" y="108"/>
                    <a:pt x="228" y="108"/>
                  </a:cubicBezTo>
                  <a:cubicBezTo>
                    <a:pt x="228" y="111"/>
                    <a:pt x="230" y="114"/>
                    <a:pt x="234" y="114"/>
                  </a:cubicBezTo>
                  <a:cubicBezTo>
                    <a:pt x="237" y="114"/>
                    <a:pt x="240" y="111"/>
                    <a:pt x="240" y="108"/>
                  </a:cubicBezTo>
                  <a:cubicBezTo>
                    <a:pt x="240" y="54"/>
                    <a:pt x="240" y="54"/>
                    <a:pt x="240" y="54"/>
                  </a:cubicBezTo>
                  <a:cubicBezTo>
                    <a:pt x="240" y="24"/>
                    <a:pt x="187" y="0"/>
                    <a:pt x="120" y="0"/>
                  </a:cubicBezTo>
                  <a:cubicBezTo>
                    <a:pt x="53" y="0"/>
                    <a:pt x="0" y="24"/>
                    <a:pt x="0" y="54"/>
                  </a:cubicBezTo>
                  <a:cubicBezTo>
                    <a:pt x="0" y="209"/>
                    <a:pt x="0" y="209"/>
                    <a:pt x="0" y="209"/>
                  </a:cubicBezTo>
                  <a:cubicBezTo>
                    <a:pt x="0" y="238"/>
                    <a:pt x="45" y="260"/>
                    <a:pt x="108" y="263"/>
                  </a:cubicBezTo>
                  <a:cubicBezTo>
                    <a:pt x="108" y="263"/>
                    <a:pt x="108" y="263"/>
                    <a:pt x="108" y="263"/>
                  </a:cubicBezTo>
                  <a:cubicBezTo>
                    <a:pt x="111" y="263"/>
                    <a:pt x="114" y="260"/>
                    <a:pt x="114" y="257"/>
                  </a:cubicBezTo>
                  <a:cubicBezTo>
                    <a:pt x="114" y="254"/>
                    <a:pt x="112" y="251"/>
                    <a:pt x="108" y="251"/>
                  </a:cubicBezTo>
                  <a:cubicBezTo>
                    <a:pt x="49" y="248"/>
                    <a:pt x="12" y="227"/>
                    <a:pt x="12" y="209"/>
                  </a:cubicBezTo>
                  <a:cubicBezTo>
                    <a:pt x="12" y="180"/>
                    <a:pt x="12" y="180"/>
                    <a:pt x="12" y="180"/>
                  </a:cubicBezTo>
                  <a:cubicBezTo>
                    <a:pt x="29" y="195"/>
                    <a:pt x="61" y="206"/>
                    <a:pt x="102" y="209"/>
                  </a:cubicBezTo>
                  <a:cubicBezTo>
                    <a:pt x="102" y="209"/>
                    <a:pt x="102" y="209"/>
                    <a:pt x="102" y="209"/>
                  </a:cubicBezTo>
                  <a:cubicBezTo>
                    <a:pt x="105" y="209"/>
                    <a:pt x="108" y="206"/>
                    <a:pt x="108" y="203"/>
                  </a:cubicBezTo>
                  <a:cubicBezTo>
                    <a:pt x="108" y="200"/>
                    <a:pt x="106" y="197"/>
                    <a:pt x="102" y="197"/>
                  </a:cubicBezTo>
                  <a:cubicBezTo>
                    <a:pt x="52" y="193"/>
                    <a:pt x="12" y="175"/>
                    <a:pt x="12" y="155"/>
                  </a:cubicBezTo>
                  <a:cubicBezTo>
                    <a:pt x="12" y="125"/>
                    <a:pt x="12" y="125"/>
                    <a:pt x="12" y="125"/>
                  </a:cubicBezTo>
                  <a:cubicBezTo>
                    <a:pt x="31" y="143"/>
                    <a:pt x="72" y="155"/>
                    <a:pt x="120" y="155"/>
                  </a:cubicBezTo>
                  <a:cubicBezTo>
                    <a:pt x="123" y="155"/>
                    <a:pt x="126" y="153"/>
                    <a:pt x="126" y="149"/>
                  </a:cubicBezTo>
                  <a:cubicBezTo>
                    <a:pt x="126" y="146"/>
                    <a:pt x="123" y="143"/>
                    <a:pt x="120" y="143"/>
                  </a:cubicBezTo>
                  <a:close/>
                  <a:moveTo>
                    <a:pt x="120" y="12"/>
                  </a:moveTo>
                  <a:cubicBezTo>
                    <a:pt x="183" y="12"/>
                    <a:pt x="228" y="34"/>
                    <a:pt x="228" y="54"/>
                  </a:cubicBezTo>
                  <a:cubicBezTo>
                    <a:pt x="228" y="74"/>
                    <a:pt x="183" y="96"/>
                    <a:pt x="120" y="96"/>
                  </a:cubicBezTo>
                  <a:cubicBezTo>
                    <a:pt x="56" y="96"/>
                    <a:pt x="12" y="74"/>
                    <a:pt x="12" y="54"/>
                  </a:cubicBezTo>
                  <a:cubicBezTo>
                    <a:pt x="12" y="34"/>
                    <a:pt x="56" y="12"/>
                    <a:pt x="12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3" name="Freeform 140">
              <a:extLst>
                <a:ext uri="{FF2B5EF4-FFF2-40B4-BE49-F238E27FC236}">
                  <a16:creationId xmlns:a16="http://schemas.microsoft.com/office/drawing/2014/main" id="{4A4FB494-9E77-4584-8F05-9B5CAF9610D1}"/>
                </a:ext>
              </a:extLst>
            </p:cNvPr>
            <p:cNvSpPr>
              <a:spLocks noEditPoints="1"/>
            </p:cNvSpPr>
            <p:nvPr/>
          </p:nvSpPr>
          <p:spPr bwMode="auto">
            <a:xfrm>
              <a:off x="5774" y="1998"/>
              <a:ext cx="106" cy="107"/>
            </a:xfrm>
            <a:custGeom>
              <a:avLst/>
              <a:gdLst>
                <a:gd name="T0" fmla="*/ 56 w 72"/>
                <a:gd name="T1" fmla="*/ 7 h 72"/>
                <a:gd name="T2" fmla="*/ 56 w 72"/>
                <a:gd name="T3" fmla="*/ 6 h 72"/>
                <a:gd name="T4" fmla="*/ 56 w 72"/>
                <a:gd name="T5" fmla="*/ 6 h 72"/>
                <a:gd name="T6" fmla="*/ 36 w 72"/>
                <a:gd name="T7" fmla="*/ 0 h 72"/>
                <a:gd name="T8" fmla="*/ 0 w 72"/>
                <a:gd name="T9" fmla="*/ 36 h 72"/>
                <a:gd name="T10" fmla="*/ 36 w 72"/>
                <a:gd name="T11" fmla="*/ 72 h 72"/>
                <a:gd name="T12" fmla="*/ 59 w 72"/>
                <a:gd name="T13" fmla="*/ 63 h 72"/>
                <a:gd name="T14" fmla="*/ 59 w 72"/>
                <a:gd name="T15" fmla="*/ 63 h 72"/>
                <a:gd name="T16" fmla="*/ 59 w 72"/>
                <a:gd name="T17" fmla="*/ 63 h 72"/>
                <a:gd name="T18" fmla="*/ 72 w 72"/>
                <a:gd name="T19" fmla="*/ 36 h 72"/>
                <a:gd name="T20" fmla="*/ 56 w 72"/>
                <a:gd name="T21" fmla="*/ 7 h 72"/>
                <a:gd name="T22" fmla="*/ 36 w 72"/>
                <a:gd name="T23" fmla="*/ 11 h 72"/>
                <a:gd name="T24" fmla="*/ 45 w 72"/>
                <a:gd name="T25" fmla="*/ 13 h 72"/>
                <a:gd name="T26" fmla="*/ 33 w 72"/>
                <a:gd name="T27" fmla="*/ 31 h 72"/>
                <a:gd name="T28" fmla="*/ 11 w 72"/>
                <a:gd name="T29" fmla="*/ 31 h 72"/>
                <a:gd name="T30" fmla="*/ 36 w 72"/>
                <a:gd name="T31" fmla="*/ 11 h 72"/>
                <a:gd name="T32" fmla="*/ 33 w 72"/>
                <a:gd name="T33" fmla="*/ 41 h 72"/>
                <a:gd name="T34" fmla="*/ 48 w 72"/>
                <a:gd name="T35" fmla="*/ 58 h 72"/>
                <a:gd name="T36" fmla="*/ 36 w 72"/>
                <a:gd name="T37" fmla="*/ 61 h 72"/>
                <a:gd name="T38" fmla="*/ 11 w 72"/>
                <a:gd name="T39" fmla="*/ 41 h 72"/>
                <a:gd name="T40" fmla="*/ 33 w 72"/>
                <a:gd name="T41" fmla="*/ 41 h 72"/>
                <a:gd name="T42" fmla="*/ 56 w 72"/>
                <a:gd name="T43" fmla="*/ 51 h 72"/>
                <a:gd name="T44" fmla="*/ 43 w 72"/>
                <a:gd name="T45" fmla="*/ 36 h 72"/>
                <a:gd name="T46" fmla="*/ 54 w 72"/>
                <a:gd name="T47" fmla="*/ 19 h 72"/>
                <a:gd name="T48" fmla="*/ 61 w 72"/>
                <a:gd name="T49" fmla="*/ 36 h 72"/>
                <a:gd name="T50" fmla="*/ 56 w 72"/>
                <a:gd name="T51"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2">
                  <a:moveTo>
                    <a:pt x="56" y="7"/>
                  </a:moveTo>
                  <a:cubicBezTo>
                    <a:pt x="56" y="7"/>
                    <a:pt x="56" y="7"/>
                    <a:pt x="56" y="6"/>
                  </a:cubicBezTo>
                  <a:cubicBezTo>
                    <a:pt x="56" y="6"/>
                    <a:pt x="56" y="6"/>
                    <a:pt x="56" y="6"/>
                  </a:cubicBezTo>
                  <a:cubicBezTo>
                    <a:pt x="50" y="3"/>
                    <a:pt x="43" y="0"/>
                    <a:pt x="36" y="0"/>
                  </a:cubicBezTo>
                  <a:cubicBezTo>
                    <a:pt x="16" y="0"/>
                    <a:pt x="0" y="16"/>
                    <a:pt x="0" y="36"/>
                  </a:cubicBezTo>
                  <a:cubicBezTo>
                    <a:pt x="0" y="56"/>
                    <a:pt x="16" y="72"/>
                    <a:pt x="36" y="72"/>
                  </a:cubicBezTo>
                  <a:cubicBezTo>
                    <a:pt x="45" y="72"/>
                    <a:pt x="53" y="69"/>
                    <a:pt x="59" y="63"/>
                  </a:cubicBezTo>
                  <a:cubicBezTo>
                    <a:pt x="59" y="63"/>
                    <a:pt x="59" y="63"/>
                    <a:pt x="59" y="63"/>
                  </a:cubicBezTo>
                  <a:cubicBezTo>
                    <a:pt x="59" y="63"/>
                    <a:pt x="59" y="63"/>
                    <a:pt x="59" y="63"/>
                  </a:cubicBezTo>
                  <a:cubicBezTo>
                    <a:pt x="67" y="56"/>
                    <a:pt x="72" y="47"/>
                    <a:pt x="72" y="36"/>
                  </a:cubicBezTo>
                  <a:cubicBezTo>
                    <a:pt x="72" y="24"/>
                    <a:pt x="66" y="13"/>
                    <a:pt x="56" y="7"/>
                  </a:cubicBezTo>
                  <a:close/>
                  <a:moveTo>
                    <a:pt x="36" y="11"/>
                  </a:moveTo>
                  <a:cubicBezTo>
                    <a:pt x="39" y="11"/>
                    <a:pt x="43" y="11"/>
                    <a:pt x="45" y="13"/>
                  </a:cubicBezTo>
                  <a:cubicBezTo>
                    <a:pt x="33" y="31"/>
                    <a:pt x="33" y="31"/>
                    <a:pt x="33" y="31"/>
                  </a:cubicBezTo>
                  <a:cubicBezTo>
                    <a:pt x="11" y="31"/>
                    <a:pt x="11" y="31"/>
                    <a:pt x="11" y="31"/>
                  </a:cubicBezTo>
                  <a:cubicBezTo>
                    <a:pt x="14" y="19"/>
                    <a:pt x="24" y="11"/>
                    <a:pt x="36" y="11"/>
                  </a:cubicBezTo>
                  <a:close/>
                  <a:moveTo>
                    <a:pt x="33" y="41"/>
                  </a:moveTo>
                  <a:cubicBezTo>
                    <a:pt x="48" y="58"/>
                    <a:pt x="48" y="58"/>
                    <a:pt x="48" y="58"/>
                  </a:cubicBezTo>
                  <a:cubicBezTo>
                    <a:pt x="44" y="60"/>
                    <a:pt x="40" y="61"/>
                    <a:pt x="36" y="61"/>
                  </a:cubicBezTo>
                  <a:cubicBezTo>
                    <a:pt x="24" y="61"/>
                    <a:pt x="14" y="53"/>
                    <a:pt x="11" y="41"/>
                  </a:cubicBezTo>
                  <a:lnTo>
                    <a:pt x="33" y="41"/>
                  </a:lnTo>
                  <a:close/>
                  <a:moveTo>
                    <a:pt x="56" y="51"/>
                  </a:moveTo>
                  <a:cubicBezTo>
                    <a:pt x="43" y="36"/>
                    <a:pt x="43" y="36"/>
                    <a:pt x="43" y="36"/>
                  </a:cubicBezTo>
                  <a:cubicBezTo>
                    <a:pt x="54" y="19"/>
                    <a:pt x="54" y="19"/>
                    <a:pt x="54" y="19"/>
                  </a:cubicBezTo>
                  <a:cubicBezTo>
                    <a:pt x="58" y="23"/>
                    <a:pt x="61" y="29"/>
                    <a:pt x="61" y="36"/>
                  </a:cubicBezTo>
                  <a:cubicBezTo>
                    <a:pt x="61" y="42"/>
                    <a:pt x="59" y="47"/>
                    <a:pt x="56" y="51"/>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4" name="Freeform 141">
              <a:extLst>
                <a:ext uri="{FF2B5EF4-FFF2-40B4-BE49-F238E27FC236}">
                  <a16:creationId xmlns:a16="http://schemas.microsoft.com/office/drawing/2014/main" id="{873E79B0-0635-40C8-A5E7-056853E1378F}"/>
                </a:ext>
              </a:extLst>
            </p:cNvPr>
            <p:cNvSpPr>
              <a:spLocks noEditPoints="1"/>
            </p:cNvSpPr>
            <p:nvPr/>
          </p:nvSpPr>
          <p:spPr bwMode="auto">
            <a:xfrm>
              <a:off x="5741" y="1929"/>
              <a:ext cx="172" cy="204"/>
            </a:xfrm>
            <a:custGeom>
              <a:avLst/>
              <a:gdLst>
                <a:gd name="T0" fmla="*/ 116 w 116"/>
                <a:gd name="T1" fmla="*/ 38 h 138"/>
                <a:gd name="T2" fmla="*/ 116 w 116"/>
                <a:gd name="T3" fmla="*/ 37 h 138"/>
                <a:gd name="T4" fmla="*/ 115 w 116"/>
                <a:gd name="T5" fmla="*/ 37 h 138"/>
                <a:gd name="T6" fmla="*/ 115 w 116"/>
                <a:gd name="T7" fmla="*/ 36 h 138"/>
                <a:gd name="T8" fmla="*/ 115 w 116"/>
                <a:gd name="T9" fmla="*/ 36 h 138"/>
                <a:gd name="T10" fmla="*/ 115 w 116"/>
                <a:gd name="T11" fmla="*/ 35 h 138"/>
                <a:gd name="T12" fmla="*/ 114 w 116"/>
                <a:gd name="T13" fmla="*/ 35 h 138"/>
                <a:gd name="T14" fmla="*/ 81 w 116"/>
                <a:gd name="T15" fmla="*/ 2 h 138"/>
                <a:gd name="T16" fmla="*/ 80 w 116"/>
                <a:gd name="T17" fmla="*/ 1 h 138"/>
                <a:gd name="T18" fmla="*/ 80 w 116"/>
                <a:gd name="T19" fmla="*/ 1 h 138"/>
                <a:gd name="T20" fmla="*/ 80 w 116"/>
                <a:gd name="T21" fmla="*/ 1 h 138"/>
                <a:gd name="T22" fmla="*/ 79 w 116"/>
                <a:gd name="T23" fmla="*/ 1 h 138"/>
                <a:gd name="T24" fmla="*/ 79 w 116"/>
                <a:gd name="T25" fmla="*/ 0 h 138"/>
                <a:gd name="T26" fmla="*/ 78 w 116"/>
                <a:gd name="T27" fmla="*/ 0 h 138"/>
                <a:gd name="T28" fmla="*/ 77 w 116"/>
                <a:gd name="T29" fmla="*/ 0 h 138"/>
                <a:gd name="T30" fmla="*/ 5 w 116"/>
                <a:gd name="T31" fmla="*/ 0 h 138"/>
                <a:gd name="T32" fmla="*/ 0 w 116"/>
                <a:gd name="T33" fmla="*/ 5 h 138"/>
                <a:gd name="T34" fmla="*/ 0 w 116"/>
                <a:gd name="T35" fmla="*/ 133 h 138"/>
                <a:gd name="T36" fmla="*/ 5 w 116"/>
                <a:gd name="T37" fmla="*/ 138 h 138"/>
                <a:gd name="T38" fmla="*/ 110 w 116"/>
                <a:gd name="T39" fmla="*/ 138 h 138"/>
                <a:gd name="T40" fmla="*/ 116 w 116"/>
                <a:gd name="T41" fmla="*/ 133 h 138"/>
                <a:gd name="T42" fmla="*/ 116 w 116"/>
                <a:gd name="T43" fmla="*/ 39 h 138"/>
                <a:gd name="T44" fmla="*/ 116 w 116"/>
                <a:gd name="T45" fmla="*/ 38 h 138"/>
                <a:gd name="T46" fmla="*/ 11 w 116"/>
                <a:gd name="T47" fmla="*/ 127 h 138"/>
                <a:gd name="T48" fmla="*/ 11 w 116"/>
                <a:gd name="T49" fmla="*/ 11 h 138"/>
                <a:gd name="T50" fmla="*/ 72 w 116"/>
                <a:gd name="T51" fmla="*/ 11 h 138"/>
                <a:gd name="T52" fmla="*/ 72 w 116"/>
                <a:gd name="T53" fmla="*/ 39 h 138"/>
                <a:gd name="T54" fmla="*/ 77 w 116"/>
                <a:gd name="T55" fmla="*/ 44 h 138"/>
                <a:gd name="T56" fmla="*/ 105 w 116"/>
                <a:gd name="T57" fmla="*/ 44 h 138"/>
                <a:gd name="T58" fmla="*/ 105 w 116"/>
                <a:gd name="T59" fmla="*/ 127 h 138"/>
                <a:gd name="T60" fmla="*/ 11 w 116"/>
                <a:gd name="T61" fmla="*/ 127 h 138"/>
                <a:gd name="T62" fmla="*/ 83 w 116"/>
                <a:gd name="T63" fmla="*/ 33 h 138"/>
                <a:gd name="T64" fmla="*/ 83 w 116"/>
                <a:gd name="T65" fmla="*/ 18 h 138"/>
                <a:gd name="T66" fmla="*/ 98 w 116"/>
                <a:gd name="T67" fmla="*/ 33 h 138"/>
                <a:gd name="T68" fmla="*/ 83 w 116"/>
                <a:gd name="T69" fmla="*/ 3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6" h="138">
                  <a:moveTo>
                    <a:pt x="116" y="38"/>
                  </a:moveTo>
                  <a:cubicBezTo>
                    <a:pt x="116" y="38"/>
                    <a:pt x="116" y="37"/>
                    <a:pt x="116" y="37"/>
                  </a:cubicBezTo>
                  <a:cubicBezTo>
                    <a:pt x="116" y="37"/>
                    <a:pt x="115" y="37"/>
                    <a:pt x="115" y="37"/>
                  </a:cubicBezTo>
                  <a:cubicBezTo>
                    <a:pt x="115" y="37"/>
                    <a:pt x="115" y="36"/>
                    <a:pt x="115" y="36"/>
                  </a:cubicBezTo>
                  <a:cubicBezTo>
                    <a:pt x="115" y="36"/>
                    <a:pt x="115" y="36"/>
                    <a:pt x="115" y="36"/>
                  </a:cubicBezTo>
                  <a:cubicBezTo>
                    <a:pt x="115" y="36"/>
                    <a:pt x="115" y="36"/>
                    <a:pt x="115" y="35"/>
                  </a:cubicBezTo>
                  <a:cubicBezTo>
                    <a:pt x="114" y="35"/>
                    <a:pt x="114" y="35"/>
                    <a:pt x="114" y="35"/>
                  </a:cubicBezTo>
                  <a:cubicBezTo>
                    <a:pt x="81" y="2"/>
                    <a:pt x="81" y="2"/>
                    <a:pt x="81" y="2"/>
                  </a:cubicBezTo>
                  <a:cubicBezTo>
                    <a:pt x="81" y="2"/>
                    <a:pt x="81" y="1"/>
                    <a:pt x="80" y="1"/>
                  </a:cubicBezTo>
                  <a:cubicBezTo>
                    <a:pt x="80" y="1"/>
                    <a:pt x="80" y="1"/>
                    <a:pt x="80" y="1"/>
                  </a:cubicBezTo>
                  <a:cubicBezTo>
                    <a:pt x="80" y="1"/>
                    <a:pt x="80" y="1"/>
                    <a:pt x="80" y="1"/>
                  </a:cubicBezTo>
                  <a:cubicBezTo>
                    <a:pt x="79" y="1"/>
                    <a:pt x="79" y="1"/>
                    <a:pt x="79" y="1"/>
                  </a:cubicBezTo>
                  <a:cubicBezTo>
                    <a:pt x="79" y="1"/>
                    <a:pt x="79" y="0"/>
                    <a:pt x="79" y="0"/>
                  </a:cubicBezTo>
                  <a:cubicBezTo>
                    <a:pt x="78" y="0"/>
                    <a:pt x="78" y="0"/>
                    <a:pt x="78" y="0"/>
                  </a:cubicBezTo>
                  <a:cubicBezTo>
                    <a:pt x="78" y="0"/>
                    <a:pt x="78" y="0"/>
                    <a:pt x="77" y="0"/>
                  </a:cubicBezTo>
                  <a:cubicBezTo>
                    <a:pt x="5" y="0"/>
                    <a:pt x="5" y="0"/>
                    <a:pt x="5" y="0"/>
                  </a:cubicBezTo>
                  <a:cubicBezTo>
                    <a:pt x="2" y="0"/>
                    <a:pt x="0" y="3"/>
                    <a:pt x="0" y="5"/>
                  </a:cubicBezTo>
                  <a:cubicBezTo>
                    <a:pt x="0" y="133"/>
                    <a:pt x="0" y="133"/>
                    <a:pt x="0" y="133"/>
                  </a:cubicBezTo>
                  <a:cubicBezTo>
                    <a:pt x="0" y="136"/>
                    <a:pt x="2" y="138"/>
                    <a:pt x="5" y="138"/>
                  </a:cubicBezTo>
                  <a:cubicBezTo>
                    <a:pt x="110" y="138"/>
                    <a:pt x="110" y="138"/>
                    <a:pt x="110" y="138"/>
                  </a:cubicBezTo>
                  <a:cubicBezTo>
                    <a:pt x="113" y="138"/>
                    <a:pt x="116" y="136"/>
                    <a:pt x="116" y="133"/>
                  </a:cubicBezTo>
                  <a:cubicBezTo>
                    <a:pt x="116" y="39"/>
                    <a:pt x="116" y="39"/>
                    <a:pt x="116" y="39"/>
                  </a:cubicBezTo>
                  <a:cubicBezTo>
                    <a:pt x="116" y="38"/>
                    <a:pt x="116" y="38"/>
                    <a:pt x="116" y="38"/>
                  </a:cubicBezTo>
                  <a:close/>
                  <a:moveTo>
                    <a:pt x="11" y="127"/>
                  </a:moveTo>
                  <a:cubicBezTo>
                    <a:pt x="11" y="11"/>
                    <a:pt x="11" y="11"/>
                    <a:pt x="11" y="11"/>
                  </a:cubicBezTo>
                  <a:cubicBezTo>
                    <a:pt x="72" y="11"/>
                    <a:pt x="72" y="11"/>
                    <a:pt x="72" y="11"/>
                  </a:cubicBezTo>
                  <a:cubicBezTo>
                    <a:pt x="72" y="39"/>
                    <a:pt x="72" y="39"/>
                    <a:pt x="72" y="39"/>
                  </a:cubicBezTo>
                  <a:cubicBezTo>
                    <a:pt x="72" y="42"/>
                    <a:pt x="74" y="44"/>
                    <a:pt x="77" y="44"/>
                  </a:cubicBezTo>
                  <a:cubicBezTo>
                    <a:pt x="105" y="44"/>
                    <a:pt x="105" y="44"/>
                    <a:pt x="105" y="44"/>
                  </a:cubicBezTo>
                  <a:cubicBezTo>
                    <a:pt x="105" y="127"/>
                    <a:pt x="105" y="127"/>
                    <a:pt x="105" y="127"/>
                  </a:cubicBezTo>
                  <a:lnTo>
                    <a:pt x="11" y="127"/>
                  </a:lnTo>
                  <a:close/>
                  <a:moveTo>
                    <a:pt x="83" y="33"/>
                  </a:moveTo>
                  <a:cubicBezTo>
                    <a:pt x="83" y="18"/>
                    <a:pt x="83" y="18"/>
                    <a:pt x="83" y="18"/>
                  </a:cubicBezTo>
                  <a:cubicBezTo>
                    <a:pt x="98" y="33"/>
                    <a:pt x="98" y="33"/>
                    <a:pt x="98" y="33"/>
                  </a:cubicBezTo>
                  <a:lnTo>
                    <a:pt x="83" y="33"/>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325" name="Group 40">
            <a:extLst>
              <a:ext uri="{FF2B5EF4-FFF2-40B4-BE49-F238E27FC236}">
                <a16:creationId xmlns:a16="http://schemas.microsoft.com/office/drawing/2014/main" id="{9533D99F-B292-46B8-8D69-00465624283A}"/>
              </a:ext>
            </a:extLst>
          </p:cNvPr>
          <p:cNvGrpSpPr>
            <a:grpSpLocks noChangeAspect="1"/>
          </p:cNvGrpSpPr>
          <p:nvPr/>
        </p:nvGrpSpPr>
        <p:grpSpPr bwMode="auto">
          <a:xfrm>
            <a:off x="723748" y="5814060"/>
            <a:ext cx="274379" cy="366412"/>
            <a:chOff x="4533" y="439"/>
            <a:chExt cx="319" cy="426"/>
          </a:xfrm>
          <a:solidFill>
            <a:schemeClr val="tx1"/>
          </a:solidFill>
        </p:grpSpPr>
        <p:sp>
          <p:nvSpPr>
            <p:cNvPr id="326" name="Freeform 41">
              <a:extLst>
                <a:ext uri="{FF2B5EF4-FFF2-40B4-BE49-F238E27FC236}">
                  <a16:creationId xmlns:a16="http://schemas.microsoft.com/office/drawing/2014/main" id="{E00D93AD-BFA3-4285-9A3E-DACFAA716B55}"/>
                </a:ext>
              </a:extLst>
            </p:cNvPr>
            <p:cNvSpPr>
              <a:spLocks noEditPoints="1"/>
            </p:cNvSpPr>
            <p:nvPr/>
          </p:nvSpPr>
          <p:spPr bwMode="auto">
            <a:xfrm>
              <a:off x="4533" y="439"/>
              <a:ext cx="319"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3 w 216"/>
                <a:gd name="T13" fmla="*/ 1 h 288"/>
                <a:gd name="T14" fmla="*/ 215 w 216"/>
                <a:gd name="T15" fmla="*/ 73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0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5"/>
                    <a:pt x="0" y="282"/>
                  </a:cubicBezTo>
                  <a:cubicBezTo>
                    <a:pt x="0" y="6"/>
                    <a:pt x="0" y="6"/>
                    <a:pt x="0" y="6"/>
                  </a:cubicBezTo>
                  <a:cubicBezTo>
                    <a:pt x="0" y="2"/>
                    <a:pt x="3" y="0"/>
                    <a:pt x="6" y="0"/>
                  </a:cubicBezTo>
                  <a:cubicBezTo>
                    <a:pt x="138" y="0"/>
                    <a:pt x="138" y="0"/>
                    <a:pt x="138" y="0"/>
                  </a:cubicBezTo>
                  <a:cubicBezTo>
                    <a:pt x="140" y="0"/>
                    <a:pt x="142" y="0"/>
                    <a:pt x="143" y="1"/>
                  </a:cubicBezTo>
                  <a:cubicBezTo>
                    <a:pt x="215" y="73"/>
                    <a:pt x="215" y="73"/>
                    <a:pt x="215" y="73"/>
                  </a:cubicBezTo>
                  <a:cubicBezTo>
                    <a:pt x="216" y="75"/>
                    <a:pt x="216" y="76"/>
                    <a:pt x="216" y="78"/>
                  </a:cubicBezTo>
                  <a:cubicBezTo>
                    <a:pt x="216" y="282"/>
                    <a:pt x="216" y="282"/>
                    <a:pt x="216" y="282"/>
                  </a:cubicBezTo>
                  <a:cubicBezTo>
                    <a:pt x="216" y="285"/>
                    <a:pt x="214" y="288"/>
                    <a:pt x="210" y="288"/>
                  </a:cubicBezTo>
                  <a:close/>
                  <a:moveTo>
                    <a:pt x="12" y="276"/>
                  </a:moveTo>
                  <a:cubicBezTo>
                    <a:pt x="204" y="276"/>
                    <a:pt x="204" y="276"/>
                    <a:pt x="204" y="276"/>
                  </a:cubicBezTo>
                  <a:cubicBezTo>
                    <a:pt x="204" y="80"/>
                    <a:pt x="204" y="80"/>
                    <a:pt x="204" y="80"/>
                  </a:cubicBezTo>
                  <a:cubicBezTo>
                    <a:pt x="136" y="12"/>
                    <a:pt x="136" y="12"/>
                    <a:pt x="136" y="12"/>
                  </a:cubicBezTo>
                  <a:cubicBezTo>
                    <a:pt x="12" y="12"/>
                    <a:pt x="12" y="12"/>
                    <a:pt x="12" y="12"/>
                  </a:cubicBezTo>
                  <a:lnTo>
                    <a:pt x="12" y="276"/>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7" name="Freeform 42">
              <a:extLst>
                <a:ext uri="{FF2B5EF4-FFF2-40B4-BE49-F238E27FC236}">
                  <a16:creationId xmlns:a16="http://schemas.microsoft.com/office/drawing/2014/main" id="{7398FC5A-EBA6-46C1-AF10-6E1B698988E5}"/>
                </a:ext>
              </a:extLst>
            </p:cNvPr>
            <p:cNvSpPr>
              <a:spLocks/>
            </p:cNvSpPr>
            <p:nvPr/>
          </p:nvSpPr>
          <p:spPr bwMode="auto">
            <a:xfrm>
              <a:off x="4728" y="439"/>
              <a:ext cx="124" cy="124"/>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1"/>
                    <a:pt x="0" y="78"/>
                  </a:cubicBezTo>
                  <a:cubicBezTo>
                    <a:pt x="0" y="6"/>
                    <a:pt x="0" y="6"/>
                    <a:pt x="0" y="6"/>
                  </a:cubicBezTo>
                  <a:cubicBezTo>
                    <a:pt x="0" y="2"/>
                    <a:pt x="3" y="0"/>
                    <a:pt x="6" y="0"/>
                  </a:cubicBezTo>
                  <a:cubicBezTo>
                    <a:pt x="10" y="0"/>
                    <a:pt x="12" y="2"/>
                    <a:pt x="12" y="6"/>
                  </a:cubicBezTo>
                  <a:cubicBezTo>
                    <a:pt x="12" y="72"/>
                    <a:pt x="12" y="72"/>
                    <a:pt x="12" y="72"/>
                  </a:cubicBezTo>
                  <a:cubicBezTo>
                    <a:pt x="78" y="72"/>
                    <a:pt x="78" y="72"/>
                    <a:pt x="78" y="72"/>
                  </a:cubicBezTo>
                  <a:cubicBezTo>
                    <a:pt x="82" y="72"/>
                    <a:pt x="84" y="74"/>
                    <a:pt x="84" y="78"/>
                  </a:cubicBezTo>
                  <a:cubicBezTo>
                    <a:pt x="84" y="81"/>
                    <a:pt x="82" y="84"/>
                    <a:pt x="78" y="84"/>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8" name="Freeform 43">
              <a:extLst>
                <a:ext uri="{FF2B5EF4-FFF2-40B4-BE49-F238E27FC236}">
                  <a16:creationId xmlns:a16="http://schemas.microsoft.com/office/drawing/2014/main" id="{7D9843F1-E142-46AC-91CB-93E5C5943D8B}"/>
                </a:ext>
              </a:extLst>
            </p:cNvPr>
            <p:cNvSpPr>
              <a:spLocks/>
            </p:cNvSpPr>
            <p:nvPr/>
          </p:nvSpPr>
          <p:spPr bwMode="auto">
            <a:xfrm>
              <a:off x="4604" y="563"/>
              <a:ext cx="97" cy="18"/>
            </a:xfrm>
            <a:custGeom>
              <a:avLst/>
              <a:gdLst>
                <a:gd name="T0" fmla="*/ 60 w 66"/>
                <a:gd name="T1" fmla="*/ 12 h 12"/>
                <a:gd name="T2" fmla="*/ 6 w 66"/>
                <a:gd name="T3" fmla="*/ 12 h 12"/>
                <a:gd name="T4" fmla="*/ 0 w 66"/>
                <a:gd name="T5" fmla="*/ 6 h 12"/>
                <a:gd name="T6" fmla="*/ 6 w 66"/>
                <a:gd name="T7" fmla="*/ 0 h 12"/>
                <a:gd name="T8" fmla="*/ 60 w 66"/>
                <a:gd name="T9" fmla="*/ 0 h 12"/>
                <a:gd name="T10" fmla="*/ 66 w 66"/>
                <a:gd name="T11" fmla="*/ 6 h 12"/>
                <a:gd name="T12" fmla="*/ 60 w 6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60" y="12"/>
                  </a:moveTo>
                  <a:cubicBezTo>
                    <a:pt x="6" y="12"/>
                    <a:pt x="6" y="12"/>
                    <a:pt x="6" y="12"/>
                  </a:cubicBezTo>
                  <a:cubicBezTo>
                    <a:pt x="3" y="12"/>
                    <a:pt x="0" y="9"/>
                    <a:pt x="0" y="6"/>
                  </a:cubicBezTo>
                  <a:cubicBezTo>
                    <a:pt x="0" y="2"/>
                    <a:pt x="3" y="0"/>
                    <a:pt x="6" y="0"/>
                  </a:cubicBezTo>
                  <a:cubicBezTo>
                    <a:pt x="60" y="0"/>
                    <a:pt x="60" y="0"/>
                    <a:pt x="60" y="0"/>
                  </a:cubicBezTo>
                  <a:cubicBezTo>
                    <a:pt x="64" y="0"/>
                    <a:pt x="66" y="2"/>
                    <a:pt x="66" y="6"/>
                  </a:cubicBezTo>
                  <a:cubicBezTo>
                    <a:pt x="66" y="9"/>
                    <a:pt x="64" y="12"/>
                    <a:pt x="6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9" name="Freeform 44">
              <a:extLst>
                <a:ext uri="{FF2B5EF4-FFF2-40B4-BE49-F238E27FC236}">
                  <a16:creationId xmlns:a16="http://schemas.microsoft.com/office/drawing/2014/main" id="{5964459D-7FE3-4D91-A23B-5A371802D57F}"/>
                </a:ext>
              </a:extLst>
            </p:cNvPr>
            <p:cNvSpPr>
              <a:spLocks/>
            </p:cNvSpPr>
            <p:nvPr/>
          </p:nvSpPr>
          <p:spPr bwMode="auto">
            <a:xfrm>
              <a:off x="4604" y="617"/>
              <a:ext cx="177" cy="17"/>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0" name="Freeform 45">
              <a:extLst>
                <a:ext uri="{FF2B5EF4-FFF2-40B4-BE49-F238E27FC236}">
                  <a16:creationId xmlns:a16="http://schemas.microsoft.com/office/drawing/2014/main" id="{F7D2D903-F29F-4E31-BD13-96E65C1A6247}"/>
                </a:ext>
              </a:extLst>
            </p:cNvPr>
            <p:cNvSpPr>
              <a:spLocks/>
            </p:cNvSpPr>
            <p:nvPr/>
          </p:nvSpPr>
          <p:spPr bwMode="auto">
            <a:xfrm>
              <a:off x="4604" y="670"/>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1" name="Freeform 46">
              <a:extLst>
                <a:ext uri="{FF2B5EF4-FFF2-40B4-BE49-F238E27FC236}">
                  <a16:creationId xmlns:a16="http://schemas.microsoft.com/office/drawing/2014/main" id="{B3338547-9FFD-4DCF-A4E0-29C45EFF1A9C}"/>
                </a:ext>
              </a:extLst>
            </p:cNvPr>
            <p:cNvSpPr>
              <a:spLocks/>
            </p:cNvSpPr>
            <p:nvPr/>
          </p:nvSpPr>
          <p:spPr bwMode="auto">
            <a:xfrm>
              <a:off x="4604" y="723"/>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2" name="Freeform 47">
              <a:extLst>
                <a:ext uri="{FF2B5EF4-FFF2-40B4-BE49-F238E27FC236}">
                  <a16:creationId xmlns:a16="http://schemas.microsoft.com/office/drawing/2014/main" id="{F479C548-9B13-4DDE-BE93-68E9BB1DFC4D}"/>
                </a:ext>
              </a:extLst>
            </p:cNvPr>
            <p:cNvSpPr>
              <a:spLocks/>
            </p:cNvSpPr>
            <p:nvPr/>
          </p:nvSpPr>
          <p:spPr bwMode="auto">
            <a:xfrm>
              <a:off x="4604" y="776"/>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333" name="Group 27">
            <a:extLst>
              <a:ext uri="{FF2B5EF4-FFF2-40B4-BE49-F238E27FC236}">
                <a16:creationId xmlns:a16="http://schemas.microsoft.com/office/drawing/2014/main" id="{BCB90E21-507B-4B53-90C7-25B8680FA18B}"/>
              </a:ext>
            </a:extLst>
          </p:cNvPr>
          <p:cNvGrpSpPr>
            <a:grpSpLocks noChangeAspect="1"/>
          </p:cNvGrpSpPr>
          <p:nvPr/>
        </p:nvGrpSpPr>
        <p:grpSpPr bwMode="auto">
          <a:xfrm>
            <a:off x="683464" y="4972773"/>
            <a:ext cx="388958" cy="307888"/>
            <a:chOff x="3435" y="483"/>
            <a:chExt cx="427" cy="338"/>
          </a:xfrm>
          <a:solidFill>
            <a:schemeClr val="tx1"/>
          </a:solidFill>
        </p:grpSpPr>
        <p:sp>
          <p:nvSpPr>
            <p:cNvPr id="334" name="Freeform 28">
              <a:extLst>
                <a:ext uri="{FF2B5EF4-FFF2-40B4-BE49-F238E27FC236}">
                  <a16:creationId xmlns:a16="http://schemas.microsoft.com/office/drawing/2014/main" id="{7E04A01C-9943-4B96-A0AB-CBE42A60520D}"/>
                </a:ext>
              </a:extLst>
            </p:cNvPr>
            <p:cNvSpPr>
              <a:spLocks noEditPoints="1"/>
            </p:cNvSpPr>
            <p:nvPr/>
          </p:nvSpPr>
          <p:spPr bwMode="auto">
            <a:xfrm>
              <a:off x="3435" y="483"/>
              <a:ext cx="427"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4" y="228"/>
                    <a:pt x="0" y="214"/>
                    <a:pt x="0" y="198"/>
                  </a:cubicBezTo>
                  <a:cubicBezTo>
                    <a:pt x="0" y="30"/>
                    <a:pt x="0" y="30"/>
                    <a:pt x="0" y="30"/>
                  </a:cubicBezTo>
                  <a:cubicBezTo>
                    <a:pt x="0" y="13"/>
                    <a:pt x="14" y="0"/>
                    <a:pt x="30" y="0"/>
                  </a:cubicBezTo>
                  <a:cubicBezTo>
                    <a:pt x="258" y="0"/>
                    <a:pt x="258" y="0"/>
                    <a:pt x="258" y="0"/>
                  </a:cubicBezTo>
                  <a:cubicBezTo>
                    <a:pt x="275" y="0"/>
                    <a:pt x="288" y="13"/>
                    <a:pt x="288" y="30"/>
                  </a:cubicBezTo>
                  <a:cubicBezTo>
                    <a:pt x="288" y="198"/>
                    <a:pt x="288" y="198"/>
                    <a:pt x="288" y="198"/>
                  </a:cubicBezTo>
                  <a:cubicBezTo>
                    <a:pt x="288" y="214"/>
                    <a:pt x="275" y="228"/>
                    <a:pt x="258" y="228"/>
                  </a:cubicBezTo>
                  <a:close/>
                  <a:moveTo>
                    <a:pt x="30" y="12"/>
                  </a:moveTo>
                  <a:cubicBezTo>
                    <a:pt x="21" y="12"/>
                    <a:pt x="12" y="20"/>
                    <a:pt x="12" y="30"/>
                  </a:cubicBezTo>
                  <a:cubicBezTo>
                    <a:pt x="12" y="198"/>
                    <a:pt x="12" y="198"/>
                    <a:pt x="12" y="198"/>
                  </a:cubicBezTo>
                  <a:cubicBezTo>
                    <a:pt x="12" y="208"/>
                    <a:pt x="21"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5" name="Freeform 29">
              <a:extLst>
                <a:ext uri="{FF2B5EF4-FFF2-40B4-BE49-F238E27FC236}">
                  <a16:creationId xmlns:a16="http://schemas.microsoft.com/office/drawing/2014/main" id="{BD4717CD-CCE0-4A1C-B051-E1B496C3713A}"/>
                </a:ext>
              </a:extLst>
            </p:cNvPr>
            <p:cNvSpPr>
              <a:spLocks/>
            </p:cNvSpPr>
            <p:nvPr/>
          </p:nvSpPr>
          <p:spPr bwMode="auto">
            <a:xfrm>
              <a:off x="3435" y="572"/>
              <a:ext cx="427"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6" name="Oval 30">
              <a:extLst>
                <a:ext uri="{FF2B5EF4-FFF2-40B4-BE49-F238E27FC236}">
                  <a16:creationId xmlns:a16="http://schemas.microsoft.com/office/drawing/2014/main" id="{7251C729-6CFC-4FE1-AC96-D32FAEA50C35}"/>
                </a:ext>
              </a:extLst>
            </p:cNvPr>
            <p:cNvSpPr>
              <a:spLocks noChangeArrowheads="1"/>
            </p:cNvSpPr>
            <p:nvPr/>
          </p:nvSpPr>
          <p:spPr bwMode="auto">
            <a:xfrm>
              <a:off x="3489" y="519"/>
              <a:ext cx="35" cy="35"/>
            </a:xfrm>
            <a:prstGeom prst="ellipse">
              <a:avLst/>
            </a:pr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7" name="Oval 31">
              <a:extLst>
                <a:ext uri="{FF2B5EF4-FFF2-40B4-BE49-F238E27FC236}">
                  <a16:creationId xmlns:a16="http://schemas.microsoft.com/office/drawing/2014/main" id="{F9F036BA-2BF7-40B5-A9FE-D2F386A39030}"/>
                </a:ext>
              </a:extLst>
            </p:cNvPr>
            <p:cNvSpPr>
              <a:spLocks noChangeArrowheads="1"/>
            </p:cNvSpPr>
            <p:nvPr/>
          </p:nvSpPr>
          <p:spPr bwMode="auto">
            <a:xfrm>
              <a:off x="3542" y="519"/>
              <a:ext cx="36" cy="35"/>
            </a:xfrm>
            <a:prstGeom prst="ellipse">
              <a:avLst/>
            </a:pr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8" name="Oval 32">
              <a:extLst>
                <a:ext uri="{FF2B5EF4-FFF2-40B4-BE49-F238E27FC236}">
                  <a16:creationId xmlns:a16="http://schemas.microsoft.com/office/drawing/2014/main" id="{6CDBC40E-EA04-41D6-BAD0-9C25F3856E1E}"/>
                </a:ext>
              </a:extLst>
            </p:cNvPr>
            <p:cNvSpPr>
              <a:spLocks noChangeArrowheads="1"/>
            </p:cNvSpPr>
            <p:nvPr/>
          </p:nvSpPr>
          <p:spPr bwMode="auto">
            <a:xfrm>
              <a:off x="3595" y="519"/>
              <a:ext cx="36" cy="35"/>
            </a:xfrm>
            <a:prstGeom prst="ellipse">
              <a:avLst/>
            </a:pr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sp>
        <p:nvSpPr>
          <p:cNvPr id="6" name="Arrow: Down 5">
            <a:extLst>
              <a:ext uri="{FF2B5EF4-FFF2-40B4-BE49-F238E27FC236}">
                <a16:creationId xmlns:a16="http://schemas.microsoft.com/office/drawing/2014/main" id="{16A35458-702C-4B07-AADF-5F4BB4DE8FD3}"/>
              </a:ext>
            </a:extLst>
          </p:cNvPr>
          <p:cNvSpPr/>
          <p:nvPr/>
        </p:nvSpPr>
        <p:spPr bwMode="auto">
          <a:xfrm flipV="1">
            <a:off x="897924" y="5104886"/>
            <a:ext cx="108721" cy="108000"/>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39" name="Group 35">
            <a:extLst>
              <a:ext uri="{FF2B5EF4-FFF2-40B4-BE49-F238E27FC236}">
                <a16:creationId xmlns:a16="http://schemas.microsoft.com/office/drawing/2014/main" id="{3D11C3D7-98B7-43C1-B500-9CB87AD2531B}"/>
              </a:ext>
            </a:extLst>
          </p:cNvPr>
          <p:cNvGrpSpPr>
            <a:grpSpLocks noChangeAspect="1"/>
          </p:cNvGrpSpPr>
          <p:nvPr/>
        </p:nvGrpSpPr>
        <p:grpSpPr bwMode="auto">
          <a:xfrm>
            <a:off x="5284676" y="5506497"/>
            <a:ext cx="569224" cy="451639"/>
            <a:chOff x="4478" y="483"/>
            <a:chExt cx="426" cy="338"/>
          </a:xfrm>
          <a:solidFill>
            <a:schemeClr val="tx1"/>
          </a:solidFill>
        </p:grpSpPr>
        <p:sp>
          <p:nvSpPr>
            <p:cNvPr id="340" name="Freeform 36">
              <a:extLst>
                <a:ext uri="{FF2B5EF4-FFF2-40B4-BE49-F238E27FC236}">
                  <a16:creationId xmlns:a16="http://schemas.microsoft.com/office/drawing/2014/main" id="{0F34CB7F-2A43-48A1-8BB7-2AE3FC913F59}"/>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1" name="Freeform 37">
              <a:extLst>
                <a:ext uri="{FF2B5EF4-FFF2-40B4-BE49-F238E27FC236}">
                  <a16:creationId xmlns:a16="http://schemas.microsoft.com/office/drawing/2014/main" id="{31889E6F-1712-412A-A192-8B341A1869D0}"/>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5" name="Freeform 41">
              <a:extLst>
                <a:ext uri="{FF2B5EF4-FFF2-40B4-BE49-F238E27FC236}">
                  <a16:creationId xmlns:a16="http://schemas.microsoft.com/office/drawing/2014/main" id="{DBE50ECA-E5D0-4904-B31D-F0D6B1AFFAEE}"/>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6" name="Freeform 42">
              <a:extLst>
                <a:ext uri="{FF2B5EF4-FFF2-40B4-BE49-F238E27FC236}">
                  <a16:creationId xmlns:a16="http://schemas.microsoft.com/office/drawing/2014/main" id="{00615EBB-FF45-4729-9671-8E8EFA549976}"/>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7" name="Freeform 43">
              <a:extLst>
                <a:ext uri="{FF2B5EF4-FFF2-40B4-BE49-F238E27FC236}">
                  <a16:creationId xmlns:a16="http://schemas.microsoft.com/office/drawing/2014/main" id="{E8779503-71A3-475D-8F44-AB4F27416350}"/>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8" name="Freeform 44">
              <a:extLst>
                <a:ext uri="{FF2B5EF4-FFF2-40B4-BE49-F238E27FC236}">
                  <a16:creationId xmlns:a16="http://schemas.microsoft.com/office/drawing/2014/main" id="{D8228B97-99BF-472C-AD0B-63FCA7BF3AD5}"/>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9" name="Freeform 45">
              <a:extLst>
                <a:ext uri="{FF2B5EF4-FFF2-40B4-BE49-F238E27FC236}">
                  <a16:creationId xmlns:a16="http://schemas.microsoft.com/office/drawing/2014/main" id="{90868282-17A5-4335-AD7F-58F4E606D292}"/>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50" name="Freeform 46">
              <a:extLst>
                <a:ext uri="{FF2B5EF4-FFF2-40B4-BE49-F238E27FC236}">
                  <a16:creationId xmlns:a16="http://schemas.microsoft.com/office/drawing/2014/main" id="{6783E859-9BE1-4C7D-AAB4-05AEFF967B2B}"/>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363" name="Group 119">
            <a:extLst>
              <a:ext uri="{FF2B5EF4-FFF2-40B4-BE49-F238E27FC236}">
                <a16:creationId xmlns:a16="http://schemas.microsoft.com/office/drawing/2014/main" id="{F3B098CD-9D97-4404-8AA9-9860115419CE}"/>
              </a:ext>
            </a:extLst>
          </p:cNvPr>
          <p:cNvGrpSpPr>
            <a:grpSpLocks noChangeAspect="1"/>
          </p:cNvGrpSpPr>
          <p:nvPr/>
        </p:nvGrpSpPr>
        <p:grpSpPr bwMode="auto">
          <a:xfrm>
            <a:off x="9686609" y="5274646"/>
            <a:ext cx="434436" cy="387194"/>
            <a:chOff x="1563" y="1896"/>
            <a:chExt cx="423" cy="377"/>
          </a:xfrm>
          <a:solidFill>
            <a:schemeClr val="tx1"/>
          </a:solidFill>
        </p:grpSpPr>
        <p:sp>
          <p:nvSpPr>
            <p:cNvPr id="364" name="Freeform 120">
              <a:extLst>
                <a:ext uri="{FF2B5EF4-FFF2-40B4-BE49-F238E27FC236}">
                  <a16:creationId xmlns:a16="http://schemas.microsoft.com/office/drawing/2014/main" id="{C4654B90-055E-4318-B43B-C03D20F92166}"/>
                </a:ext>
              </a:extLst>
            </p:cNvPr>
            <p:cNvSpPr>
              <a:spLocks/>
            </p:cNvSpPr>
            <p:nvPr/>
          </p:nvSpPr>
          <p:spPr bwMode="auto">
            <a:xfrm>
              <a:off x="1563" y="1896"/>
              <a:ext cx="423" cy="377"/>
            </a:xfrm>
            <a:custGeom>
              <a:avLst/>
              <a:gdLst>
                <a:gd name="T0" fmla="*/ 246 w 276"/>
                <a:gd name="T1" fmla="*/ 252 h 252"/>
                <a:gd name="T2" fmla="*/ 240 w 276"/>
                <a:gd name="T3" fmla="*/ 246 h 252"/>
                <a:gd name="T4" fmla="*/ 240 w 276"/>
                <a:gd name="T5" fmla="*/ 78 h 252"/>
                <a:gd name="T6" fmla="*/ 246 w 276"/>
                <a:gd name="T7" fmla="*/ 72 h 252"/>
                <a:gd name="T8" fmla="*/ 264 w 276"/>
                <a:gd name="T9" fmla="*/ 72 h 252"/>
                <a:gd name="T10" fmla="*/ 264 w 276"/>
                <a:gd name="T11" fmla="*/ 53 h 252"/>
                <a:gd name="T12" fmla="*/ 144 w 276"/>
                <a:gd name="T13" fmla="*/ 13 h 252"/>
                <a:gd name="T14" fmla="*/ 12 w 276"/>
                <a:gd name="T15" fmla="*/ 53 h 252"/>
                <a:gd name="T16" fmla="*/ 12 w 276"/>
                <a:gd name="T17" fmla="*/ 72 h 252"/>
                <a:gd name="T18" fmla="*/ 30 w 276"/>
                <a:gd name="T19" fmla="*/ 72 h 252"/>
                <a:gd name="T20" fmla="*/ 36 w 276"/>
                <a:gd name="T21" fmla="*/ 78 h 252"/>
                <a:gd name="T22" fmla="*/ 36 w 276"/>
                <a:gd name="T23" fmla="*/ 246 h 252"/>
                <a:gd name="T24" fmla="*/ 30 w 276"/>
                <a:gd name="T25" fmla="*/ 252 h 252"/>
                <a:gd name="T26" fmla="*/ 24 w 276"/>
                <a:gd name="T27" fmla="*/ 246 h 252"/>
                <a:gd name="T28" fmla="*/ 24 w 276"/>
                <a:gd name="T29" fmla="*/ 84 h 252"/>
                <a:gd name="T30" fmla="*/ 6 w 276"/>
                <a:gd name="T31" fmla="*/ 84 h 252"/>
                <a:gd name="T32" fmla="*/ 0 w 276"/>
                <a:gd name="T33" fmla="*/ 78 h 252"/>
                <a:gd name="T34" fmla="*/ 0 w 276"/>
                <a:gd name="T35" fmla="*/ 48 h 252"/>
                <a:gd name="T36" fmla="*/ 4 w 276"/>
                <a:gd name="T37" fmla="*/ 43 h 252"/>
                <a:gd name="T38" fmla="*/ 142 w 276"/>
                <a:gd name="T39" fmla="*/ 1 h 252"/>
                <a:gd name="T40" fmla="*/ 146 w 276"/>
                <a:gd name="T41" fmla="*/ 1 h 252"/>
                <a:gd name="T42" fmla="*/ 272 w 276"/>
                <a:gd name="T43" fmla="*/ 43 h 252"/>
                <a:gd name="T44" fmla="*/ 276 w 276"/>
                <a:gd name="T45" fmla="*/ 48 h 252"/>
                <a:gd name="T46" fmla="*/ 276 w 276"/>
                <a:gd name="T47" fmla="*/ 78 h 252"/>
                <a:gd name="T48" fmla="*/ 270 w 276"/>
                <a:gd name="T49" fmla="*/ 84 h 252"/>
                <a:gd name="T50" fmla="*/ 252 w 276"/>
                <a:gd name="T51" fmla="*/ 84 h 252"/>
                <a:gd name="T52" fmla="*/ 252 w 276"/>
                <a:gd name="T53" fmla="*/ 246 h 252"/>
                <a:gd name="T54" fmla="*/ 246 w 276"/>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6" h="252">
                  <a:moveTo>
                    <a:pt x="246" y="252"/>
                  </a:moveTo>
                  <a:cubicBezTo>
                    <a:pt x="243" y="252"/>
                    <a:pt x="240" y="250"/>
                    <a:pt x="240" y="246"/>
                  </a:cubicBezTo>
                  <a:cubicBezTo>
                    <a:pt x="240" y="78"/>
                    <a:pt x="240" y="78"/>
                    <a:pt x="240" y="78"/>
                  </a:cubicBezTo>
                  <a:cubicBezTo>
                    <a:pt x="240" y="75"/>
                    <a:pt x="243" y="72"/>
                    <a:pt x="246" y="72"/>
                  </a:cubicBezTo>
                  <a:cubicBezTo>
                    <a:pt x="264" y="72"/>
                    <a:pt x="264" y="72"/>
                    <a:pt x="264" y="72"/>
                  </a:cubicBezTo>
                  <a:cubicBezTo>
                    <a:pt x="264" y="53"/>
                    <a:pt x="264" y="53"/>
                    <a:pt x="264" y="53"/>
                  </a:cubicBezTo>
                  <a:cubicBezTo>
                    <a:pt x="144" y="13"/>
                    <a:pt x="144" y="13"/>
                    <a:pt x="144" y="13"/>
                  </a:cubicBezTo>
                  <a:cubicBezTo>
                    <a:pt x="12" y="53"/>
                    <a:pt x="12" y="53"/>
                    <a:pt x="12" y="53"/>
                  </a:cubicBezTo>
                  <a:cubicBezTo>
                    <a:pt x="12" y="72"/>
                    <a:pt x="12" y="72"/>
                    <a:pt x="12" y="72"/>
                  </a:cubicBezTo>
                  <a:cubicBezTo>
                    <a:pt x="30" y="72"/>
                    <a:pt x="30" y="72"/>
                    <a:pt x="30" y="72"/>
                  </a:cubicBezTo>
                  <a:cubicBezTo>
                    <a:pt x="33" y="72"/>
                    <a:pt x="36" y="75"/>
                    <a:pt x="36" y="78"/>
                  </a:cubicBezTo>
                  <a:cubicBezTo>
                    <a:pt x="36" y="246"/>
                    <a:pt x="36" y="246"/>
                    <a:pt x="36" y="246"/>
                  </a:cubicBezTo>
                  <a:cubicBezTo>
                    <a:pt x="36" y="250"/>
                    <a:pt x="33" y="252"/>
                    <a:pt x="30" y="252"/>
                  </a:cubicBezTo>
                  <a:cubicBezTo>
                    <a:pt x="27" y="252"/>
                    <a:pt x="24" y="250"/>
                    <a:pt x="24" y="246"/>
                  </a:cubicBezTo>
                  <a:cubicBezTo>
                    <a:pt x="24" y="84"/>
                    <a:pt x="24" y="84"/>
                    <a:pt x="24" y="84"/>
                  </a:cubicBezTo>
                  <a:cubicBezTo>
                    <a:pt x="6" y="84"/>
                    <a:pt x="6" y="84"/>
                    <a:pt x="6" y="84"/>
                  </a:cubicBezTo>
                  <a:cubicBezTo>
                    <a:pt x="3" y="84"/>
                    <a:pt x="0" y="82"/>
                    <a:pt x="0" y="78"/>
                  </a:cubicBezTo>
                  <a:cubicBezTo>
                    <a:pt x="0" y="48"/>
                    <a:pt x="0" y="48"/>
                    <a:pt x="0" y="48"/>
                  </a:cubicBezTo>
                  <a:cubicBezTo>
                    <a:pt x="0" y="46"/>
                    <a:pt x="2" y="43"/>
                    <a:pt x="4" y="43"/>
                  </a:cubicBezTo>
                  <a:cubicBezTo>
                    <a:pt x="142" y="1"/>
                    <a:pt x="142" y="1"/>
                    <a:pt x="142" y="1"/>
                  </a:cubicBezTo>
                  <a:cubicBezTo>
                    <a:pt x="143" y="0"/>
                    <a:pt x="145" y="0"/>
                    <a:pt x="146" y="1"/>
                  </a:cubicBezTo>
                  <a:cubicBezTo>
                    <a:pt x="272" y="43"/>
                    <a:pt x="272" y="43"/>
                    <a:pt x="272" y="43"/>
                  </a:cubicBezTo>
                  <a:cubicBezTo>
                    <a:pt x="274" y="44"/>
                    <a:pt x="276" y="46"/>
                    <a:pt x="276" y="48"/>
                  </a:cubicBezTo>
                  <a:cubicBezTo>
                    <a:pt x="276" y="78"/>
                    <a:pt x="276" y="78"/>
                    <a:pt x="276" y="78"/>
                  </a:cubicBezTo>
                  <a:cubicBezTo>
                    <a:pt x="276" y="82"/>
                    <a:pt x="273" y="84"/>
                    <a:pt x="270" y="84"/>
                  </a:cubicBezTo>
                  <a:cubicBezTo>
                    <a:pt x="252" y="84"/>
                    <a:pt x="252" y="84"/>
                    <a:pt x="252" y="84"/>
                  </a:cubicBezTo>
                  <a:cubicBezTo>
                    <a:pt x="252" y="246"/>
                    <a:pt x="252" y="246"/>
                    <a:pt x="252" y="246"/>
                  </a:cubicBezTo>
                  <a:cubicBezTo>
                    <a:pt x="252" y="250"/>
                    <a:pt x="249" y="252"/>
                    <a:pt x="246"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5" name="Freeform 121">
              <a:extLst>
                <a:ext uri="{FF2B5EF4-FFF2-40B4-BE49-F238E27FC236}">
                  <a16:creationId xmlns:a16="http://schemas.microsoft.com/office/drawing/2014/main" id="{5B3129D8-3D98-4B25-9214-BB89DD990FD2}"/>
                </a:ext>
              </a:extLst>
            </p:cNvPr>
            <p:cNvSpPr>
              <a:spLocks/>
            </p:cNvSpPr>
            <p:nvPr/>
          </p:nvSpPr>
          <p:spPr bwMode="auto">
            <a:xfrm>
              <a:off x="1603" y="2004"/>
              <a:ext cx="349" cy="18"/>
            </a:xfrm>
            <a:custGeom>
              <a:avLst/>
              <a:gdLst>
                <a:gd name="T0" fmla="*/ 222 w 228"/>
                <a:gd name="T1" fmla="*/ 12 h 12"/>
                <a:gd name="T2" fmla="*/ 6 w 228"/>
                <a:gd name="T3" fmla="*/ 12 h 12"/>
                <a:gd name="T4" fmla="*/ 0 w 228"/>
                <a:gd name="T5" fmla="*/ 6 h 12"/>
                <a:gd name="T6" fmla="*/ 6 w 228"/>
                <a:gd name="T7" fmla="*/ 0 h 12"/>
                <a:gd name="T8" fmla="*/ 222 w 228"/>
                <a:gd name="T9" fmla="*/ 0 h 12"/>
                <a:gd name="T10" fmla="*/ 228 w 228"/>
                <a:gd name="T11" fmla="*/ 6 h 12"/>
                <a:gd name="T12" fmla="*/ 222 w 2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8" h="12">
                  <a:moveTo>
                    <a:pt x="222" y="12"/>
                  </a:moveTo>
                  <a:cubicBezTo>
                    <a:pt x="6" y="12"/>
                    <a:pt x="6" y="12"/>
                    <a:pt x="6" y="12"/>
                  </a:cubicBezTo>
                  <a:cubicBezTo>
                    <a:pt x="2" y="12"/>
                    <a:pt x="0" y="10"/>
                    <a:pt x="0" y="6"/>
                  </a:cubicBezTo>
                  <a:cubicBezTo>
                    <a:pt x="0" y="3"/>
                    <a:pt x="2" y="0"/>
                    <a:pt x="6" y="0"/>
                  </a:cubicBezTo>
                  <a:cubicBezTo>
                    <a:pt x="222" y="0"/>
                    <a:pt x="222" y="0"/>
                    <a:pt x="222" y="0"/>
                  </a:cubicBezTo>
                  <a:cubicBezTo>
                    <a:pt x="225" y="0"/>
                    <a:pt x="228" y="3"/>
                    <a:pt x="228" y="6"/>
                  </a:cubicBezTo>
                  <a:cubicBezTo>
                    <a:pt x="228" y="10"/>
                    <a:pt x="225" y="12"/>
                    <a:pt x="2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6" name="Freeform 122">
              <a:extLst>
                <a:ext uri="{FF2B5EF4-FFF2-40B4-BE49-F238E27FC236}">
                  <a16:creationId xmlns:a16="http://schemas.microsoft.com/office/drawing/2014/main" id="{4F14946E-ECCB-4E25-9F83-AA02B04C7D1F}"/>
                </a:ext>
              </a:extLst>
            </p:cNvPr>
            <p:cNvSpPr>
              <a:spLocks noEditPoints="1"/>
            </p:cNvSpPr>
            <p:nvPr/>
          </p:nvSpPr>
          <p:spPr bwMode="auto">
            <a:xfrm>
              <a:off x="1637" y="2147"/>
              <a:ext cx="147" cy="126"/>
            </a:xfrm>
            <a:custGeom>
              <a:avLst/>
              <a:gdLst>
                <a:gd name="T0" fmla="*/ 90 w 96"/>
                <a:gd name="T1" fmla="*/ 84 h 84"/>
                <a:gd name="T2" fmla="*/ 6 w 96"/>
                <a:gd name="T3" fmla="*/ 84 h 84"/>
                <a:gd name="T4" fmla="*/ 0 w 96"/>
                <a:gd name="T5" fmla="*/ 78 h 84"/>
                <a:gd name="T6" fmla="*/ 0 w 96"/>
                <a:gd name="T7" fmla="*/ 6 h 84"/>
                <a:gd name="T8" fmla="*/ 6 w 96"/>
                <a:gd name="T9" fmla="*/ 0 h 84"/>
                <a:gd name="T10" fmla="*/ 90 w 96"/>
                <a:gd name="T11" fmla="*/ 0 h 84"/>
                <a:gd name="T12" fmla="*/ 96 w 96"/>
                <a:gd name="T13" fmla="*/ 6 h 84"/>
                <a:gd name="T14" fmla="*/ 96 w 96"/>
                <a:gd name="T15" fmla="*/ 78 h 84"/>
                <a:gd name="T16" fmla="*/ 90 w 96"/>
                <a:gd name="T17" fmla="*/ 84 h 84"/>
                <a:gd name="T18" fmla="*/ 12 w 96"/>
                <a:gd name="T19" fmla="*/ 72 h 84"/>
                <a:gd name="T20" fmla="*/ 84 w 96"/>
                <a:gd name="T21" fmla="*/ 72 h 84"/>
                <a:gd name="T22" fmla="*/ 84 w 96"/>
                <a:gd name="T23" fmla="*/ 12 h 84"/>
                <a:gd name="T24" fmla="*/ 12 w 96"/>
                <a:gd name="T25" fmla="*/ 12 h 84"/>
                <a:gd name="T26" fmla="*/ 12 w 96"/>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90" y="84"/>
                  </a:moveTo>
                  <a:cubicBezTo>
                    <a:pt x="6" y="84"/>
                    <a:pt x="6" y="84"/>
                    <a:pt x="6" y="84"/>
                  </a:cubicBezTo>
                  <a:cubicBezTo>
                    <a:pt x="3" y="84"/>
                    <a:pt x="0" y="82"/>
                    <a:pt x="0" y="78"/>
                  </a:cubicBezTo>
                  <a:cubicBezTo>
                    <a:pt x="0" y="6"/>
                    <a:pt x="0" y="6"/>
                    <a:pt x="0" y="6"/>
                  </a:cubicBezTo>
                  <a:cubicBezTo>
                    <a:pt x="0" y="3"/>
                    <a:pt x="3" y="0"/>
                    <a:pt x="6" y="0"/>
                  </a:cubicBezTo>
                  <a:cubicBezTo>
                    <a:pt x="90" y="0"/>
                    <a:pt x="90" y="0"/>
                    <a:pt x="90" y="0"/>
                  </a:cubicBezTo>
                  <a:cubicBezTo>
                    <a:pt x="93" y="0"/>
                    <a:pt x="96" y="3"/>
                    <a:pt x="96" y="6"/>
                  </a:cubicBezTo>
                  <a:cubicBezTo>
                    <a:pt x="96" y="78"/>
                    <a:pt x="96" y="78"/>
                    <a:pt x="96" y="78"/>
                  </a:cubicBezTo>
                  <a:cubicBezTo>
                    <a:pt x="96" y="82"/>
                    <a:pt x="93" y="84"/>
                    <a:pt x="90" y="84"/>
                  </a:cubicBezTo>
                  <a:close/>
                  <a:moveTo>
                    <a:pt x="12" y="72"/>
                  </a:moveTo>
                  <a:cubicBezTo>
                    <a:pt x="84" y="72"/>
                    <a:pt x="84" y="72"/>
                    <a:pt x="84" y="72"/>
                  </a:cubicBezTo>
                  <a:cubicBezTo>
                    <a:pt x="84" y="12"/>
                    <a:pt x="84" y="12"/>
                    <a:pt x="84"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7" name="Freeform 123">
              <a:extLst>
                <a:ext uri="{FF2B5EF4-FFF2-40B4-BE49-F238E27FC236}">
                  <a16:creationId xmlns:a16="http://schemas.microsoft.com/office/drawing/2014/main" id="{871D8337-3E7E-4786-BF68-F2511E65355D}"/>
                </a:ext>
              </a:extLst>
            </p:cNvPr>
            <p:cNvSpPr>
              <a:spLocks noEditPoints="1"/>
            </p:cNvSpPr>
            <p:nvPr/>
          </p:nvSpPr>
          <p:spPr bwMode="auto">
            <a:xfrm>
              <a:off x="1765" y="2147"/>
              <a:ext cx="148" cy="126"/>
            </a:xfrm>
            <a:custGeom>
              <a:avLst/>
              <a:gdLst>
                <a:gd name="T0" fmla="*/ 90 w 96"/>
                <a:gd name="T1" fmla="*/ 84 h 84"/>
                <a:gd name="T2" fmla="*/ 6 w 96"/>
                <a:gd name="T3" fmla="*/ 84 h 84"/>
                <a:gd name="T4" fmla="*/ 0 w 96"/>
                <a:gd name="T5" fmla="*/ 78 h 84"/>
                <a:gd name="T6" fmla="*/ 0 w 96"/>
                <a:gd name="T7" fmla="*/ 6 h 84"/>
                <a:gd name="T8" fmla="*/ 6 w 96"/>
                <a:gd name="T9" fmla="*/ 0 h 84"/>
                <a:gd name="T10" fmla="*/ 90 w 96"/>
                <a:gd name="T11" fmla="*/ 0 h 84"/>
                <a:gd name="T12" fmla="*/ 96 w 96"/>
                <a:gd name="T13" fmla="*/ 6 h 84"/>
                <a:gd name="T14" fmla="*/ 96 w 96"/>
                <a:gd name="T15" fmla="*/ 78 h 84"/>
                <a:gd name="T16" fmla="*/ 90 w 96"/>
                <a:gd name="T17" fmla="*/ 84 h 84"/>
                <a:gd name="T18" fmla="*/ 12 w 96"/>
                <a:gd name="T19" fmla="*/ 72 h 84"/>
                <a:gd name="T20" fmla="*/ 84 w 96"/>
                <a:gd name="T21" fmla="*/ 72 h 84"/>
                <a:gd name="T22" fmla="*/ 84 w 96"/>
                <a:gd name="T23" fmla="*/ 12 h 84"/>
                <a:gd name="T24" fmla="*/ 12 w 96"/>
                <a:gd name="T25" fmla="*/ 12 h 84"/>
                <a:gd name="T26" fmla="*/ 12 w 96"/>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90" y="84"/>
                  </a:moveTo>
                  <a:cubicBezTo>
                    <a:pt x="6" y="84"/>
                    <a:pt x="6" y="84"/>
                    <a:pt x="6" y="84"/>
                  </a:cubicBezTo>
                  <a:cubicBezTo>
                    <a:pt x="3" y="84"/>
                    <a:pt x="0" y="82"/>
                    <a:pt x="0" y="78"/>
                  </a:cubicBezTo>
                  <a:cubicBezTo>
                    <a:pt x="0" y="6"/>
                    <a:pt x="0" y="6"/>
                    <a:pt x="0" y="6"/>
                  </a:cubicBezTo>
                  <a:cubicBezTo>
                    <a:pt x="0" y="3"/>
                    <a:pt x="3" y="0"/>
                    <a:pt x="6" y="0"/>
                  </a:cubicBezTo>
                  <a:cubicBezTo>
                    <a:pt x="90" y="0"/>
                    <a:pt x="90" y="0"/>
                    <a:pt x="90" y="0"/>
                  </a:cubicBezTo>
                  <a:cubicBezTo>
                    <a:pt x="93" y="0"/>
                    <a:pt x="96" y="3"/>
                    <a:pt x="96" y="6"/>
                  </a:cubicBezTo>
                  <a:cubicBezTo>
                    <a:pt x="96" y="78"/>
                    <a:pt x="96" y="78"/>
                    <a:pt x="96" y="78"/>
                  </a:cubicBezTo>
                  <a:cubicBezTo>
                    <a:pt x="96" y="82"/>
                    <a:pt x="93" y="84"/>
                    <a:pt x="90" y="84"/>
                  </a:cubicBezTo>
                  <a:close/>
                  <a:moveTo>
                    <a:pt x="12" y="72"/>
                  </a:moveTo>
                  <a:cubicBezTo>
                    <a:pt x="84" y="72"/>
                    <a:pt x="84" y="72"/>
                    <a:pt x="84" y="72"/>
                  </a:cubicBezTo>
                  <a:cubicBezTo>
                    <a:pt x="84" y="12"/>
                    <a:pt x="84" y="12"/>
                    <a:pt x="84"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8" name="Freeform 124">
              <a:extLst>
                <a:ext uri="{FF2B5EF4-FFF2-40B4-BE49-F238E27FC236}">
                  <a16:creationId xmlns:a16="http://schemas.microsoft.com/office/drawing/2014/main" id="{6659B9C6-7AD0-40BB-A884-DE3B9EB24DD6}"/>
                </a:ext>
              </a:extLst>
            </p:cNvPr>
            <p:cNvSpPr>
              <a:spLocks noEditPoints="1"/>
            </p:cNvSpPr>
            <p:nvPr/>
          </p:nvSpPr>
          <p:spPr bwMode="auto">
            <a:xfrm>
              <a:off x="1692" y="2040"/>
              <a:ext cx="147" cy="125"/>
            </a:xfrm>
            <a:custGeom>
              <a:avLst/>
              <a:gdLst>
                <a:gd name="T0" fmla="*/ 90 w 96"/>
                <a:gd name="T1" fmla="*/ 84 h 84"/>
                <a:gd name="T2" fmla="*/ 6 w 96"/>
                <a:gd name="T3" fmla="*/ 84 h 84"/>
                <a:gd name="T4" fmla="*/ 0 w 96"/>
                <a:gd name="T5" fmla="*/ 78 h 84"/>
                <a:gd name="T6" fmla="*/ 0 w 96"/>
                <a:gd name="T7" fmla="*/ 6 h 84"/>
                <a:gd name="T8" fmla="*/ 6 w 96"/>
                <a:gd name="T9" fmla="*/ 0 h 84"/>
                <a:gd name="T10" fmla="*/ 90 w 96"/>
                <a:gd name="T11" fmla="*/ 0 h 84"/>
                <a:gd name="T12" fmla="*/ 96 w 96"/>
                <a:gd name="T13" fmla="*/ 6 h 84"/>
                <a:gd name="T14" fmla="*/ 96 w 96"/>
                <a:gd name="T15" fmla="*/ 78 h 84"/>
                <a:gd name="T16" fmla="*/ 90 w 96"/>
                <a:gd name="T17" fmla="*/ 84 h 84"/>
                <a:gd name="T18" fmla="*/ 12 w 96"/>
                <a:gd name="T19" fmla="*/ 72 h 84"/>
                <a:gd name="T20" fmla="*/ 84 w 96"/>
                <a:gd name="T21" fmla="*/ 72 h 84"/>
                <a:gd name="T22" fmla="*/ 84 w 96"/>
                <a:gd name="T23" fmla="*/ 12 h 84"/>
                <a:gd name="T24" fmla="*/ 12 w 96"/>
                <a:gd name="T25" fmla="*/ 12 h 84"/>
                <a:gd name="T26" fmla="*/ 12 w 96"/>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90" y="84"/>
                  </a:moveTo>
                  <a:cubicBezTo>
                    <a:pt x="6" y="84"/>
                    <a:pt x="6" y="84"/>
                    <a:pt x="6" y="84"/>
                  </a:cubicBezTo>
                  <a:cubicBezTo>
                    <a:pt x="3" y="84"/>
                    <a:pt x="0" y="82"/>
                    <a:pt x="0" y="78"/>
                  </a:cubicBezTo>
                  <a:cubicBezTo>
                    <a:pt x="0" y="6"/>
                    <a:pt x="0" y="6"/>
                    <a:pt x="0" y="6"/>
                  </a:cubicBezTo>
                  <a:cubicBezTo>
                    <a:pt x="0" y="3"/>
                    <a:pt x="3" y="0"/>
                    <a:pt x="6" y="0"/>
                  </a:cubicBezTo>
                  <a:cubicBezTo>
                    <a:pt x="90" y="0"/>
                    <a:pt x="90" y="0"/>
                    <a:pt x="90" y="0"/>
                  </a:cubicBezTo>
                  <a:cubicBezTo>
                    <a:pt x="93" y="0"/>
                    <a:pt x="96" y="3"/>
                    <a:pt x="96" y="6"/>
                  </a:cubicBezTo>
                  <a:cubicBezTo>
                    <a:pt x="96" y="78"/>
                    <a:pt x="96" y="78"/>
                    <a:pt x="96" y="78"/>
                  </a:cubicBezTo>
                  <a:cubicBezTo>
                    <a:pt x="96" y="82"/>
                    <a:pt x="93" y="84"/>
                    <a:pt x="90" y="84"/>
                  </a:cubicBezTo>
                  <a:close/>
                  <a:moveTo>
                    <a:pt x="12" y="72"/>
                  </a:moveTo>
                  <a:cubicBezTo>
                    <a:pt x="84" y="72"/>
                    <a:pt x="84" y="72"/>
                    <a:pt x="84" y="72"/>
                  </a:cubicBezTo>
                  <a:cubicBezTo>
                    <a:pt x="84" y="12"/>
                    <a:pt x="84" y="12"/>
                    <a:pt x="84"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9" name="Freeform 125">
              <a:extLst>
                <a:ext uri="{FF2B5EF4-FFF2-40B4-BE49-F238E27FC236}">
                  <a16:creationId xmlns:a16="http://schemas.microsoft.com/office/drawing/2014/main" id="{48200C7C-1EDD-46FE-9EDB-CEC41A12C1D8}"/>
                </a:ext>
              </a:extLst>
            </p:cNvPr>
            <p:cNvSpPr>
              <a:spLocks noEditPoints="1"/>
            </p:cNvSpPr>
            <p:nvPr/>
          </p:nvSpPr>
          <p:spPr bwMode="auto">
            <a:xfrm>
              <a:off x="1729" y="2040"/>
              <a:ext cx="73" cy="72"/>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6"/>
                    <a:pt x="0" y="42"/>
                  </a:cubicBezTo>
                  <a:cubicBezTo>
                    <a:pt x="0" y="6"/>
                    <a:pt x="0" y="6"/>
                    <a:pt x="0" y="6"/>
                  </a:cubicBezTo>
                  <a:cubicBezTo>
                    <a:pt x="0" y="3"/>
                    <a:pt x="3" y="0"/>
                    <a:pt x="6" y="0"/>
                  </a:cubicBezTo>
                  <a:cubicBezTo>
                    <a:pt x="42" y="0"/>
                    <a:pt x="42" y="0"/>
                    <a:pt x="42" y="0"/>
                  </a:cubicBezTo>
                  <a:cubicBezTo>
                    <a:pt x="45" y="0"/>
                    <a:pt x="48" y="3"/>
                    <a:pt x="48" y="6"/>
                  </a:cubicBezTo>
                  <a:cubicBezTo>
                    <a:pt x="48" y="42"/>
                    <a:pt x="48" y="42"/>
                    <a:pt x="48" y="42"/>
                  </a:cubicBezTo>
                  <a:cubicBezTo>
                    <a:pt x="48" y="46"/>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0" name="Freeform 126">
              <a:extLst>
                <a:ext uri="{FF2B5EF4-FFF2-40B4-BE49-F238E27FC236}">
                  <a16:creationId xmlns:a16="http://schemas.microsoft.com/office/drawing/2014/main" id="{F5F7442A-7785-4E50-8EE7-A99ED301B248}"/>
                </a:ext>
              </a:extLst>
            </p:cNvPr>
            <p:cNvSpPr>
              <a:spLocks noEditPoints="1"/>
            </p:cNvSpPr>
            <p:nvPr/>
          </p:nvSpPr>
          <p:spPr bwMode="auto">
            <a:xfrm>
              <a:off x="1673" y="2147"/>
              <a:ext cx="74" cy="72"/>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6"/>
                    <a:pt x="0" y="42"/>
                  </a:cubicBezTo>
                  <a:cubicBezTo>
                    <a:pt x="0" y="6"/>
                    <a:pt x="0" y="6"/>
                    <a:pt x="0" y="6"/>
                  </a:cubicBezTo>
                  <a:cubicBezTo>
                    <a:pt x="0" y="3"/>
                    <a:pt x="3" y="0"/>
                    <a:pt x="6" y="0"/>
                  </a:cubicBezTo>
                  <a:cubicBezTo>
                    <a:pt x="42" y="0"/>
                    <a:pt x="42" y="0"/>
                    <a:pt x="42" y="0"/>
                  </a:cubicBezTo>
                  <a:cubicBezTo>
                    <a:pt x="45" y="0"/>
                    <a:pt x="48" y="3"/>
                    <a:pt x="48" y="6"/>
                  </a:cubicBezTo>
                  <a:cubicBezTo>
                    <a:pt x="48" y="42"/>
                    <a:pt x="48" y="42"/>
                    <a:pt x="48" y="42"/>
                  </a:cubicBezTo>
                  <a:cubicBezTo>
                    <a:pt x="48" y="46"/>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1" name="Freeform 127">
              <a:extLst>
                <a:ext uri="{FF2B5EF4-FFF2-40B4-BE49-F238E27FC236}">
                  <a16:creationId xmlns:a16="http://schemas.microsoft.com/office/drawing/2014/main" id="{54305D6B-2AF3-40AB-8F35-DB684CF5020D}"/>
                </a:ext>
              </a:extLst>
            </p:cNvPr>
            <p:cNvSpPr>
              <a:spLocks noEditPoints="1"/>
            </p:cNvSpPr>
            <p:nvPr/>
          </p:nvSpPr>
          <p:spPr bwMode="auto">
            <a:xfrm>
              <a:off x="1802" y="2147"/>
              <a:ext cx="74" cy="72"/>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6"/>
                    <a:pt x="0" y="42"/>
                  </a:cubicBezTo>
                  <a:cubicBezTo>
                    <a:pt x="0" y="6"/>
                    <a:pt x="0" y="6"/>
                    <a:pt x="0" y="6"/>
                  </a:cubicBezTo>
                  <a:cubicBezTo>
                    <a:pt x="0" y="3"/>
                    <a:pt x="3" y="0"/>
                    <a:pt x="6" y="0"/>
                  </a:cubicBezTo>
                  <a:cubicBezTo>
                    <a:pt x="42" y="0"/>
                    <a:pt x="42" y="0"/>
                    <a:pt x="42" y="0"/>
                  </a:cubicBezTo>
                  <a:cubicBezTo>
                    <a:pt x="45" y="0"/>
                    <a:pt x="48" y="3"/>
                    <a:pt x="48" y="6"/>
                  </a:cubicBezTo>
                  <a:cubicBezTo>
                    <a:pt x="48" y="42"/>
                    <a:pt x="48" y="42"/>
                    <a:pt x="48" y="42"/>
                  </a:cubicBezTo>
                  <a:cubicBezTo>
                    <a:pt x="48" y="46"/>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372" name="Database_EFC7" title="Icon of a cylinder">
            <a:extLst>
              <a:ext uri="{FF2B5EF4-FFF2-40B4-BE49-F238E27FC236}">
                <a16:creationId xmlns:a16="http://schemas.microsoft.com/office/drawing/2014/main" id="{E8DB0D55-A60C-49E3-A5A5-3DBD262C7AB2}"/>
              </a:ext>
            </a:extLst>
          </p:cNvPr>
          <p:cNvSpPr>
            <a:spLocks noChangeAspect="1" noEditPoints="1"/>
          </p:cNvSpPr>
          <p:nvPr/>
        </p:nvSpPr>
        <p:spPr bwMode="auto">
          <a:xfrm>
            <a:off x="10108643" y="5524814"/>
            <a:ext cx="261262" cy="339599"/>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3" name="Group 85">
            <a:extLst>
              <a:ext uri="{FF2B5EF4-FFF2-40B4-BE49-F238E27FC236}">
                <a16:creationId xmlns:a16="http://schemas.microsoft.com/office/drawing/2014/main" id="{7819659C-3D69-4210-ADD9-D975D394611F}"/>
              </a:ext>
            </a:extLst>
          </p:cNvPr>
          <p:cNvGrpSpPr>
            <a:grpSpLocks noChangeAspect="1"/>
          </p:cNvGrpSpPr>
          <p:nvPr/>
        </p:nvGrpSpPr>
        <p:grpSpPr bwMode="auto">
          <a:xfrm>
            <a:off x="9818097" y="2323602"/>
            <a:ext cx="455796" cy="449077"/>
            <a:chOff x="353" y="1720"/>
            <a:chExt cx="407" cy="401"/>
          </a:xfrm>
          <a:solidFill>
            <a:schemeClr val="tx1"/>
          </a:solidFill>
        </p:grpSpPr>
        <p:sp>
          <p:nvSpPr>
            <p:cNvPr id="374" name="Freeform 86">
              <a:extLst>
                <a:ext uri="{FF2B5EF4-FFF2-40B4-BE49-F238E27FC236}">
                  <a16:creationId xmlns:a16="http://schemas.microsoft.com/office/drawing/2014/main" id="{0075FE55-6FB2-4782-8500-C944E4818A6F}"/>
                </a:ext>
              </a:extLst>
            </p:cNvPr>
            <p:cNvSpPr>
              <a:spLocks noEditPoints="1"/>
            </p:cNvSpPr>
            <p:nvPr/>
          </p:nvSpPr>
          <p:spPr bwMode="auto">
            <a:xfrm>
              <a:off x="421" y="1798"/>
              <a:ext cx="285" cy="284"/>
            </a:xfrm>
            <a:custGeom>
              <a:avLst/>
              <a:gdLst>
                <a:gd name="T0" fmla="*/ 96 w 192"/>
                <a:gd name="T1" fmla="*/ 192 h 192"/>
                <a:gd name="T2" fmla="*/ 0 w 192"/>
                <a:gd name="T3" fmla="*/ 96 h 192"/>
                <a:gd name="T4" fmla="*/ 96 w 192"/>
                <a:gd name="T5" fmla="*/ 0 h 192"/>
                <a:gd name="T6" fmla="*/ 192 w 192"/>
                <a:gd name="T7" fmla="*/ 96 h 192"/>
                <a:gd name="T8" fmla="*/ 96 w 192"/>
                <a:gd name="T9" fmla="*/ 192 h 192"/>
                <a:gd name="T10" fmla="*/ 96 w 192"/>
                <a:gd name="T11" fmla="*/ 12 h 192"/>
                <a:gd name="T12" fmla="*/ 12 w 192"/>
                <a:gd name="T13" fmla="*/ 96 h 192"/>
                <a:gd name="T14" fmla="*/ 96 w 192"/>
                <a:gd name="T15" fmla="*/ 180 h 192"/>
                <a:gd name="T16" fmla="*/ 180 w 192"/>
                <a:gd name="T17" fmla="*/ 96 h 192"/>
                <a:gd name="T18" fmla="*/ 96 w 192"/>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92"/>
                  </a:moveTo>
                  <a:cubicBezTo>
                    <a:pt x="43" y="192"/>
                    <a:pt x="0" y="149"/>
                    <a:pt x="0" y="96"/>
                  </a:cubicBezTo>
                  <a:cubicBezTo>
                    <a:pt x="0" y="43"/>
                    <a:pt x="43" y="0"/>
                    <a:pt x="96" y="0"/>
                  </a:cubicBezTo>
                  <a:cubicBezTo>
                    <a:pt x="149" y="0"/>
                    <a:pt x="192" y="43"/>
                    <a:pt x="192" y="96"/>
                  </a:cubicBezTo>
                  <a:cubicBezTo>
                    <a:pt x="192" y="149"/>
                    <a:pt x="149" y="192"/>
                    <a:pt x="96" y="192"/>
                  </a:cubicBezTo>
                  <a:close/>
                  <a:moveTo>
                    <a:pt x="96" y="12"/>
                  </a:moveTo>
                  <a:cubicBezTo>
                    <a:pt x="50" y="12"/>
                    <a:pt x="12" y="50"/>
                    <a:pt x="12" y="96"/>
                  </a:cubicBezTo>
                  <a:cubicBezTo>
                    <a:pt x="12" y="142"/>
                    <a:pt x="50" y="180"/>
                    <a:pt x="96" y="180"/>
                  </a:cubicBezTo>
                  <a:cubicBezTo>
                    <a:pt x="142" y="180"/>
                    <a:pt x="180" y="142"/>
                    <a:pt x="180" y="96"/>
                  </a:cubicBezTo>
                  <a:cubicBezTo>
                    <a:pt x="180" y="50"/>
                    <a:pt x="142" y="12"/>
                    <a:pt x="9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5" name="Freeform 87">
              <a:extLst>
                <a:ext uri="{FF2B5EF4-FFF2-40B4-BE49-F238E27FC236}">
                  <a16:creationId xmlns:a16="http://schemas.microsoft.com/office/drawing/2014/main" id="{C195F8A8-352B-4EFF-BF92-104CA890F5F9}"/>
                </a:ext>
              </a:extLst>
            </p:cNvPr>
            <p:cNvSpPr>
              <a:spLocks/>
            </p:cNvSpPr>
            <p:nvPr/>
          </p:nvSpPr>
          <p:spPr bwMode="auto">
            <a:xfrm>
              <a:off x="353" y="1720"/>
              <a:ext cx="407" cy="401"/>
            </a:xfrm>
            <a:custGeom>
              <a:avLst/>
              <a:gdLst>
                <a:gd name="T0" fmla="*/ 34 w 275"/>
                <a:gd name="T1" fmla="*/ 271 h 271"/>
                <a:gd name="T2" fmla="*/ 19 w 275"/>
                <a:gd name="T3" fmla="*/ 266 h 271"/>
                <a:gd name="T4" fmla="*/ 52 w 275"/>
                <a:gd name="T5" fmla="*/ 173 h 271"/>
                <a:gd name="T6" fmla="*/ 61 w 275"/>
                <a:gd name="T7" fmla="*/ 181 h 271"/>
                <a:gd name="T8" fmla="*/ 27 w 275"/>
                <a:gd name="T9" fmla="*/ 257 h 271"/>
                <a:gd name="T10" fmla="*/ 167 w 275"/>
                <a:gd name="T11" fmla="*/ 168 h 271"/>
                <a:gd name="T12" fmla="*/ 242 w 275"/>
                <a:gd name="T13" fmla="*/ 77 h 271"/>
                <a:gd name="T14" fmla="*/ 256 w 275"/>
                <a:gd name="T15" fmla="*/ 28 h 271"/>
                <a:gd name="T16" fmla="*/ 172 w 275"/>
                <a:gd name="T17" fmla="*/ 68 h 271"/>
                <a:gd name="T18" fmla="*/ 165 w 275"/>
                <a:gd name="T19" fmla="*/ 58 h 271"/>
                <a:gd name="T20" fmla="*/ 265 w 275"/>
                <a:gd name="T21" fmla="*/ 20 h 271"/>
                <a:gd name="T22" fmla="*/ 252 w 275"/>
                <a:gd name="T23" fmla="*/ 83 h 271"/>
                <a:gd name="T24" fmla="*/ 176 w 275"/>
                <a:gd name="T25" fmla="*/ 177 h 271"/>
                <a:gd name="T26" fmla="*/ 34 w 27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71">
                  <a:moveTo>
                    <a:pt x="34" y="271"/>
                  </a:moveTo>
                  <a:cubicBezTo>
                    <a:pt x="28" y="271"/>
                    <a:pt x="23" y="270"/>
                    <a:pt x="19" y="266"/>
                  </a:cubicBezTo>
                  <a:cubicBezTo>
                    <a:pt x="0" y="247"/>
                    <a:pt x="36" y="195"/>
                    <a:pt x="52" y="173"/>
                  </a:cubicBezTo>
                  <a:cubicBezTo>
                    <a:pt x="61" y="181"/>
                    <a:pt x="61" y="181"/>
                    <a:pt x="61" y="181"/>
                  </a:cubicBezTo>
                  <a:cubicBezTo>
                    <a:pt x="27" y="227"/>
                    <a:pt x="22" y="252"/>
                    <a:pt x="27" y="257"/>
                  </a:cubicBezTo>
                  <a:cubicBezTo>
                    <a:pt x="38" y="268"/>
                    <a:pt x="96" y="239"/>
                    <a:pt x="167" y="168"/>
                  </a:cubicBezTo>
                  <a:cubicBezTo>
                    <a:pt x="199" y="137"/>
                    <a:pt x="225" y="104"/>
                    <a:pt x="242" y="77"/>
                  </a:cubicBezTo>
                  <a:cubicBezTo>
                    <a:pt x="259" y="48"/>
                    <a:pt x="261" y="32"/>
                    <a:pt x="256" y="28"/>
                  </a:cubicBezTo>
                  <a:cubicBezTo>
                    <a:pt x="251" y="23"/>
                    <a:pt x="223" y="28"/>
                    <a:pt x="172" y="68"/>
                  </a:cubicBezTo>
                  <a:cubicBezTo>
                    <a:pt x="165" y="58"/>
                    <a:pt x="165" y="58"/>
                    <a:pt x="165" y="58"/>
                  </a:cubicBezTo>
                  <a:cubicBezTo>
                    <a:pt x="188" y="40"/>
                    <a:pt x="245" y="0"/>
                    <a:pt x="265" y="20"/>
                  </a:cubicBezTo>
                  <a:cubicBezTo>
                    <a:pt x="275" y="30"/>
                    <a:pt x="271" y="51"/>
                    <a:pt x="252" y="83"/>
                  </a:cubicBezTo>
                  <a:cubicBezTo>
                    <a:pt x="235" y="111"/>
                    <a:pt x="208" y="145"/>
                    <a:pt x="176" y="177"/>
                  </a:cubicBezTo>
                  <a:cubicBezTo>
                    <a:pt x="125" y="228"/>
                    <a:pt x="65" y="271"/>
                    <a:pt x="34"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6" name="Freeform 88">
              <a:extLst>
                <a:ext uri="{FF2B5EF4-FFF2-40B4-BE49-F238E27FC236}">
                  <a16:creationId xmlns:a16="http://schemas.microsoft.com/office/drawing/2014/main" id="{B8235141-567A-44CF-ADBA-E651FA0A4AB4}"/>
                </a:ext>
              </a:extLst>
            </p:cNvPr>
            <p:cNvSpPr>
              <a:spLocks/>
            </p:cNvSpPr>
            <p:nvPr/>
          </p:nvSpPr>
          <p:spPr bwMode="auto">
            <a:xfrm>
              <a:off x="482" y="1800"/>
              <a:ext cx="90" cy="78"/>
            </a:xfrm>
            <a:custGeom>
              <a:avLst/>
              <a:gdLst>
                <a:gd name="T0" fmla="*/ 31 w 61"/>
                <a:gd name="T1" fmla="*/ 53 h 53"/>
                <a:gd name="T2" fmla="*/ 8 w 61"/>
                <a:gd name="T3" fmla="*/ 43 h 53"/>
                <a:gd name="T4" fmla="*/ 1 w 61"/>
                <a:gd name="T5" fmla="*/ 18 h 53"/>
                <a:gd name="T6" fmla="*/ 13 w 61"/>
                <a:gd name="T7" fmla="*/ 19 h 53"/>
                <a:gd name="T8" fmla="*/ 17 w 61"/>
                <a:gd name="T9" fmla="*/ 35 h 53"/>
                <a:gd name="T10" fmla="*/ 31 w 61"/>
                <a:gd name="T11" fmla="*/ 41 h 53"/>
                <a:gd name="T12" fmla="*/ 49 w 61"/>
                <a:gd name="T13" fmla="*/ 23 h 53"/>
                <a:gd name="T14" fmla="*/ 43 w 61"/>
                <a:gd name="T15" fmla="*/ 9 h 53"/>
                <a:gd name="T16" fmla="*/ 51 w 61"/>
                <a:gd name="T17" fmla="*/ 0 h 53"/>
                <a:gd name="T18" fmla="*/ 61 w 61"/>
                <a:gd name="T19" fmla="*/ 23 h 53"/>
                <a:gd name="T20" fmla="*/ 31 w 61"/>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3">
                  <a:moveTo>
                    <a:pt x="31" y="53"/>
                  </a:moveTo>
                  <a:cubicBezTo>
                    <a:pt x="22" y="53"/>
                    <a:pt x="13" y="49"/>
                    <a:pt x="8" y="43"/>
                  </a:cubicBezTo>
                  <a:cubicBezTo>
                    <a:pt x="4" y="39"/>
                    <a:pt x="0" y="31"/>
                    <a:pt x="1" y="18"/>
                  </a:cubicBezTo>
                  <a:cubicBezTo>
                    <a:pt x="13" y="19"/>
                    <a:pt x="13" y="19"/>
                    <a:pt x="13" y="19"/>
                  </a:cubicBezTo>
                  <a:cubicBezTo>
                    <a:pt x="12" y="26"/>
                    <a:pt x="13" y="31"/>
                    <a:pt x="17" y="35"/>
                  </a:cubicBezTo>
                  <a:cubicBezTo>
                    <a:pt x="20" y="39"/>
                    <a:pt x="25" y="41"/>
                    <a:pt x="31" y="41"/>
                  </a:cubicBezTo>
                  <a:cubicBezTo>
                    <a:pt x="41" y="41"/>
                    <a:pt x="49" y="33"/>
                    <a:pt x="49" y="23"/>
                  </a:cubicBezTo>
                  <a:cubicBezTo>
                    <a:pt x="49" y="18"/>
                    <a:pt x="47" y="13"/>
                    <a:pt x="43" y="9"/>
                  </a:cubicBezTo>
                  <a:cubicBezTo>
                    <a:pt x="51" y="0"/>
                    <a:pt x="51" y="0"/>
                    <a:pt x="51" y="0"/>
                  </a:cubicBezTo>
                  <a:cubicBezTo>
                    <a:pt x="57" y="6"/>
                    <a:pt x="61" y="14"/>
                    <a:pt x="61" y="23"/>
                  </a:cubicBezTo>
                  <a:cubicBezTo>
                    <a:pt x="61" y="39"/>
                    <a:pt x="47" y="53"/>
                    <a:pt x="31"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7" name="Freeform 89">
              <a:extLst>
                <a:ext uri="{FF2B5EF4-FFF2-40B4-BE49-F238E27FC236}">
                  <a16:creationId xmlns:a16="http://schemas.microsoft.com/office/drawing/2014/main" id="{26699552-7D41-4A0D-8088-C4FCF2E26082}"/>
                </a:ext>
              </a:extLst>
            </p:cNvPr>
            <p:cNvSpPr>
              <a:spLocks noEditPoints="1"/>
            </p:cNvSpPr>
            <p:nvPr/>
          </p:nvSpPr>
          <p:spPr bwMode="auto">
            <a:xfrm>
              <a:off x="466" y="1914"/>
              <a:ext cx="89" cy="89"/>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8" name="Oval 90">
              <a:extLst>
                <a:ext uri="{FF2B5EF4-FFF2-40B4-BE49-F238E27FC236}">
                  <a16:creationId xmlns:a16="http://schemas.microsoft.com/office/drawing/2014/main" id="{530A2193-EC23-4550-A837-F7FBB1A138EA}"/>
                </a:ext>
              </a:extLst>
            </p:cNvPr>
            <p:cNvSpPr>
              <a:spLocks noChangeArrowheads="1"/>
            </p:cNvSpPr>
            <p:nvPr/>
          </p:nvSpPr>
          <p:spPr bwMode="auto">
            <a:xfrm>
              <a:off x="581" y="1869"/>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sp>
        <p:nvSpPr>
          <p:cNvPr id="11" name="TextBox 10">
            <a:extLst>
              <a:ext uri="{FF2B5EF4-FFF2-40B4-BE49-F238E27FC236}">
                <a16:creationId xmlns:a16="http://schemas.microsoft.com/office/drawing/2014/main" id="{A215CCE1-5F27-4BF3-8FAB-53ADAA04E1E6}"/>
              </a:ext>
            </a:extLst>
          </p:cNvPr>
          <p:cNvSpPr txBox="1"/>
          <p:nvPr/>
        </p:nvSpPr>
        <p:spPr>
          <a:xfrm>
            <a:off x="9966960" y="5535974"/>
            <a:ext cx="662682" cy="420115"/>
          </a:xfrm>
          <a:prstGeom prst="rect">
            <a:avLst/>
          </a:prstGeom>
          <a:noFill/>
        </p:spPr>
        <p:txBody>
          <a:bodyPr wrap="square" lIns="182880" tIns="146304" rIns="182880" bIns="146304" rtlCol="0">
            <a:spAutoFit/>
          </a:bodyPr>
          <a:lstStyle/>
          <a:p>
            <a:pPr>
              <a:lnSpc>
                <a:spcPct val="90000"/>
              </a:lnSpc>
              <a:spcAft>
                <a:spcPts val="600"/>
              </a:spcAft>
            </a:pPr>
            <a:r>
              <a:rPr lang="en-IN" sz="900" b="1" dirty="0">
                <a:gradFill>
                  <a:gsLst>
                    <a:gs pos="2917">
                      <a:schemeClr val="tx1"/>
                    </a:gs>
                    <a:gs pos="30000">
                      <a:schemeClr val="tx1"/>
                    </a:gs>
                  </a:gsLst>
                  <a:lin ang="5400000" scaled="0"/>
                </a:gradFill>
                <a:latin typeface="Arial Narrow" panose="020B0606020202030204" pitchFamily="34" charset="0"/>
              </a:rPr>
              <a:t>SQL</a:t>
            </a:r>
          </a:p>
        </p:txBody>
      </p:sp>
      <p:pic>
        <p:nvPicPr>
          <p:cNvPr id="258" name="Picture 257">
            <a:extLst>
              <a:ext uri="{FF2B5EF4-FFF2-40B4-BE49-F238E27FC236}">
                <a16:creationId xmlns:a16="http://schemas.microsoft.com/office/drawing/2014/main" id="{F5CBD819-7A7B-436E-95AF-49BFC6BC82DE}"/>
              </a:ext>
            </a:extLst>
          </p:cNvPr>
          <p:cNvPicPr>
            <a:picLocks noChangeAspect="1"/>
          </p:cNvPicPr>
          <p:nvPr/>
        </p:nvPicPr>
        <p:blipFill>
          <a:blip r:embed="rId6"/>
          <a:stretch>
            <a:fillRect/>
          </a:stretch>
        </p:blipFill>
        <p:spPr>
          <a:xfrm>
            <a:off x="7895532" y="3720540"/>
            <a:ext cx="412492" cy="372493"/>
          </a:xfrm>
          <a:prstGeom prst="rect">
            <a:avLst/>
          </a:prstGeom>
        </p:spPr>
      </p:pic>
    </p:spTree>
    <p:extLst>
      <p:ext uri="{BB962C8B-B14F-4D97-AF65-F5344CB8AC3E}">
        <p14:creationId xmlns:p14="http://schemas.microsoft.com/office/powerpoint/2010/main" val="184323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Brace 12">
            <a:extLst>
              <a:ext uri="{FF2B5EF4-FFF2-40B4-BE49-F238E27FC236}">
                <a16:creationId xmlns:a16="http://schemas.microsoft.com/office/drawing/2014/main" id="{F279BD4E-4B4E-43F1-9B09-872E7635C00E}"/>
              </a:ext>
            </a:extLst>
          </p:cNvPr>
          <p:cNvSpPr/>
          <p:nvPr/>
        </p:nvSpPr>
        <p:spPr>
          <a:xfrm rot="5400000">
            <a:off x="5808250" y="-2235281"/>
            <a:ext cx="468002" cy="9071619"/>
          </a:xfrm>
          <a:prstGeom prst="leftBrace">
            <a:avLst>
              <a:gd name="adj1" fmla="val 28801"/>
              <a:gd name="adj2" fmla="val 5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2" name="Rectangle: Rounded Corners 91">
            <a:extLst>
              <a:ext uri="{FF2B5EF4-FFF2-40B4-BE49-F238E27FC236}">
                <a16:creationId xmlns:a16="http://schemas.microsoft.com/office/drawing/2014/main" id="{6BD3919E-5EBB-4368-8D92-8797A7FEC3BA}"/>
              </a:ext>
            </a:extLst>
          </p:cNvPr>
          <p:cNvSpPr/>
          <p:nvPr/>
        </p:nvSpPr>
        <p:spPr bwMode="auto">
          <a:xfrm>
            <a:off x="4650037" y="1407288"/>
            <a:ext cx="2889150" cy="597564"/>
          </a:xfrm>
          <a:prstGeom prst="round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Rectangle 92">
            <a:extLst>
              <a:ext uri="{FF2B5EF4-FFF2-40B4-BE49-F238E27FC236}">
                <a16:creationId xmlns:a16="http://schemas.microsoft.com/office/drawing/2014/main" id="{880BFB3D-3868-4E08-A840-805F774FE7EC}"/>
              </a:ext>
            </a:extLst>
          </p:cNvPr>
          <p:cNvSpPr/>
          <p:nvPr/>
        </p:nvSpPr>
        <p:spPr bwMode="auto">
          <a:xfrm>
            <a:off x="4924627" y="1510142"/>
            <a:ext cx="2342748" cy="3693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and train</a:t>
            </a:r>
          </a:p>
        </p:txBody>
      </p:sp>
      <p:grpSp>
        <p:nvGrpSpPr>
          <p:cNvPr id="7" name="Group 6">
            <a:extLst>
              <a:ext uri="{FF2B5EF4-FFF2-40B4-BE49-F238E27FC236}">
                <a16:creationId xmlns:a16="http://schemas.microsoft.com/office/drawing/2014/main" id="{FE214AD6-9D35-45C8-B2EE-BD47C23A4632}"/>
              </a:ext>
            </a:extLst>
          </p:cNvPr>
          <p:cNvGrpSpPr/>
          <p:nvPr/>
        </p:nvGrpSpPr>
        <p:grpSpPr>
          <a:xfrm>
            <a:off x="4236414" y="3601305"/>
            <a:ext cx="337796" cy="221908"/>
            <a:chOff x="4159928" y="3773636"/>
            <a:chExt cx="355843" cy="233764"/>
          </a:xfrm>
        </p:grpSpPr>
        <p:sp>
          <p:nvSpPr>
            <p:cNvPr id="270" name="Freeform: Shape 269">
              <a:extLst>
                <a:ext uri="{FF2B5EF4-FFF2-40B4-BE49-F238E27FC236}">
                  <a16:creationId xmlns:a16="http://schemas.microsoft.com/office/drawing/2014/main" id="{67A4D1D4-BC2F-4957-9E59-75C7EC737CFD}"/>
                </a:ext>
              </a:extLst>
            </p:cNvPr>
            <p:cNvSpPr/>
            <p:nvPr/>
          </p:nvSpPr>
          <p:spPr>
            <a:xfrm>
              <a:off x="4159928" y="3880130"/>
              <a:ext cx="337663" cy="25973"/>
            </a:xfrm>
            <a:custGeom>
              <a:avLst/>
              <a:gdLst>
                <a:gd name="connsiteX0" fmla="*/ 7144 w 123825"/>
                <a:gd name="connsiteY0" fmla="*/ 7144 h 9525"/>
                <a:gd name="connsiteX1" fmla="*/ 124301 w 123825"/>
                <a:gd name="connsiteY1" fmla="*/ 7144 h 9525"/>
              </a:gdLst>
              <a:ahLst/>
              <a:cxnLst>
                <a:cxn ang="0">
                  <a:pos x="connsiteX0" y="connsiteY0"/>
                </a:cxn>
                <a:cxn ang="0">
                  <a:pos x="connsiteX1" y="connsiteY1"/>
                </a:cxn>
              </a:cxnLst>
              <a:rect l="l" t="t" r="r" b="b"/>
              <a:pathLst>
                <a:path w="123825" h="9525">
                  <a:moveTo>
                    <a:pt x="7144" y="7144"/>
                  </a:moveTo>
                  <a:lnTo>
                    <a:pt x="124301" y="7144"/>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1" name="Freeform: Shape 270">
              <a:extLst>
                <a:ext uri="{FF2B5EF4-FFF2-40B4-BE49-F238E27FC236}">
                  <a16:creationId xmlns:a16="http://schemas.microsoft.com/office/drawing/2014/main" id="{37B301BB-85C7-400F-B4BE-B392EBBE16F9}"/>
                </a:ext>
              </a:extLst>
            </p:cNvPr>
            <p:cNvSpPr/>
            <p:nvPr/>
          </p:nvSpPr>
          <p:spPr>
            <a:xfrm>
              <a:off x="4385902" y="3773636"/>
              <a:ext cx="129869" cy="233764"/>
            </a:xfrm>
            <a:custGeom>
              <a:avLst/>
              <a:gdLst>
                <a:gd name="connsiteX0" fmla="*/ 7144 w 47625"/>
                <a:gd name="connsiteY0" fmla="*/ 7144 h 85725"/>
                <a:gd name="connsiteX1" fmla="*/ 25241 w 47625"/>
                <a:gd name="connsiteY1" fmla="*/ 26194 h 85725"/>
                <a:gd name="connsiteX2" fmla="*/ 42386 w 47625"/>
                <a:gd name="connsiteY2" fmla="*/ 46196 h 85725"/>
                <a:gd name="connsiteX3" fmla="*/ 25241 w 47625"/>
                <a:gd name="connsiteY3" fmla="*/ 66199 h 85725"/>
                <a:gd name="connsiteX4" fmla="*/ 7144 w 47625"/>
                <a:gd name="connsiteY4" fmla="*/ 852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85725">
                  <a:moveTo>
                    <a:pt x="7144" y="7144"/>
                  </a:moveTo>
                  <a:lnTo>
                    <a:pt x="25241" y="26194"/>
                  </a:lnTo>
                  <a:lnTo>
                    <a:pt x="42386" y="46196"/>
                  </a:lnTo>
                  <a:lnTo>
                    <a:pt x="25241" y="66199"/>
                  </a:lnTo>
                  <a:lnTo>
                    <a:pt x="7144" y="85249"/>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C746460C-5E31-4B6E-AC7C-94A5AEE9920B}"/>
              </a:ext>
            </a:extLst>
          </p:cNvPr>
          <p:cNvGrpSpPr/>
          <p:nvPr/>
        </p:nvGrpSpPr>
        <p:grpSpPr>
          <a:xfrm>
            <a:off x="7515442" y="3601305"/>
            <a:ext cx="337796" cy="221908"/>
            <a:chOff x="7614143" y="3773636"/>
            <a:chExt cx="355843" cy="233764"/>
          </a:xfrm>
        </p:grpSpPr>
        <p:sp>
          <p:nvSpPr>
            <p:cNvPr id="273" name="Freeform: Shape 272">
              <a:extLst>
                <a:ext uri="{FF2B5EF4-FFF2-40B4-BE49-F238E27FC236}">
                  <a16:creationId xmlns:a16="http://schemas.microsoft.com/office/drawing/2014/main" id="{FDB3AFD8-1D2F-4F70-BB91-C2206291C517}"/>
                </a:ext>
              </a:extLst>
            </p:cNvPr>
            <p:cNvSpPr/>
            <p:nvPr/>
          </p:nvSpPr>
          <p:spPr>
            <a:xfrm>
              <a:off x="7614143" y="3880130"/>
              <a:ext cx="337665" cy="25973"/>
            </a:xfrm>
            <a:custGeom>
              <a:avLst/>
              <a:gdLst>
                <a:gd name="connsiteX0" fmla="*/ 7144 w 123825"/>
                <a:gd name="connsiteY0" fmla="*/ 7144 h 9525"/>
                <a:gd name="connsiteX1" fmla="*/ 124301 w 123825"/>
                <a:gd name="connsiteY1" fmla="*/ 7144 h 9525"/>
              </a:gdLst>
              <a:ahLst/>
              <a:cxnLst>
                <a:cxn ang="0">
                  <a:pos x="connsiteX0" y="connsiteY0"/>
                </a:cxn>
                <a:cxn ang="0">
                  <a:pos x="connsiteX1" y="connsiteY1"/>
                </a:cxn>
              </a:cxnLst>
              <a:rect l="l" t="t" r="r" b="b"/>
              <a:pathLst>
                <a:path w="123825" h="9525">
                  <a:moveTo>
                    <a:pt x="7144" y="7144"/>
                  </a:moveTo>
                  <a:lnTo>
                    <a:pt x="124301" y="7144"/>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4" name="Freeform: Shape 273">
              <a:extLst>
                <a:ext uri="{FF2B5EF4-FFF2-40B4-BE49-F238E27FC236}">
                  <a16:creationId xmlns:a16="http://schemas.microsoft.com/office/drawing/2014/main" id="{5649D5DC-1E77-4C8D-A0C9-B8DCE17E2F5D}"/>
                </a:ext>
              </a:extLst>
            </p:cNvPr>
            <p:cNvSpPr/>
            <p:nvPr/>
          </p:nvSpPr>
          <p:spPr>
            <a:xfrm>
              <a:off x="7840116" y="3773636"/>
              <a:ext cx="129870" cy="233764"/>
            </a:xfrm>
            <a:custGeom>
              <a:avLst/>
              <a:gdLst>
                <a:gd name="connsiteX0" fmla="*/ 7144 w 47625"/>
                <a:gd name="connsiteY0" fmla="*/ 7144 h 85725"/>
                <a:gd name="connsiteX1" fmla="*/ 25241 w 47625"/>
                <a:gd name="connsiteY1" fmla="*/ 26194 h 85725"/>
                <a:gd name="connsiteX2" fmla="*/ 42386 w 47625"/>
                <a:gd name="connsiteY2" fmla="*/ 46196 h 85725"/>
                <a:gd name="connsiteX3" fmla="*/ 25241 w 47625"/>
                <a:gd name="connsiteY3" fmla="*/ 66199 h 85725"/>
                <a:gd name="connsiteX4" fmla="*/ 7144 w 47625"/>
                <a:gd name="connsiteY4" fmla="*/ 852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85725">
                  <a:moveTo>
                    <a:pt x="7144" y="7144"/>
                  </a:moveTo>
                  <a:lnTo>
                    <a:pt x="25241" y="26194"/>
                  </a:lnTo>
                  <a:lnTo>
                    <a:pt x="42386" y="46196"/>
                  </a:lnTo>
                  <a:lnTo>
                    <a:pt x="25241" y="66199"/>
                  </a:lnTo>
                  <a:lnTo>
                    <a:pt x="7144" y="85249"/>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5" name="Group 24">
            <a:extLst>
              <a:ext uri="{FF2B5EF4-FFF2-40B4-BE49-F238E27FC236}">
                <a16:creationId xmlns:a16="http://schemas.microsoft.com/office/drawing/2014/main" id="{C60694A7-1A78-4889-A026-C01FC7AE2743}"/>
              </a:ext>
            </a:extLst>
          </p:cNvPr>
          <p:cNvGrpSpPr/>
          <p:nvPr/>
        </p:nvGrpSpPr>
        <p:grpSpPr>
          <a:xfrm>
            <a:off x="1073150" y="2754955"/>
            <a:ext cx="3385296" cy="2393544"/>
            <a:chOff x="1073150" y="3221680"/>
            <a:chExt cx="3385296" cy="2393544"/>
          </a:xfrm>
        </p:grpSpPr>
        <p:grpSp>
          <p:nvGrpSpPr>
            <p:cNvPr id="17" name="Group 16">
              <a:extLst>
                <a:ext uri="{FF2B5EF4-FFF2-40B4-BE49-F238E27FC236}">
                  <a16:creationId xmlns:a16="http://schemas.microsoft.com/office/drawing/2014/main" id="{109199F5-14AC-4C88-8B24-2F2794433DD6}"/>
                </a:ext>
              </a:extLst>
            </p:cNvPr>
            <p:cNvGrpSpPr/>
            <p:nvPr/>
          </p:nvGrpSpPr>
          <p:grpSpPr>
            <a:xfrm>
              <a:off x="1736455" y="3587275"/>
              <a:ext cx="469853" cy="1145586"/>
              <a:chOff x="1761319" y="3591343"/>
              <a:chExt cx="460820" cy="1123562"/>
            </a:xfrm>
          </p:grpSpPr>
          <p:sp>
            <p:nvSpPr>
              <p:cNvPr id="349" name="Oval 300">
                <a:extLst>
                  <a:ext uri="{FF2B5EF4-FFF2-40B4-BE49-F238E27FC236}">
                    <a16:creationId xmlns:a16="http://schemas.microsoft.com/office/drawing/2014/main" id="{53134C15-2071-4EEE-B494-86C3BB10D1D8}"/>
                  </a:ext>
                </a:extLst>
              </p:cNvPr>
              <p:cNvSpPr/>
              <p:nvPr/>
            </p:nvSpPr>
            <p:spPr bwMode="auto">
              <a:xfrm>
                <a:off x="2156518" y="4320642"/>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1" name="Oval 300">
                <a:extLst>
                  <a:ext uri="{FF2B5EF4-FFF2-40B4-BE49-F238E27FC236}">
                    <a16:creationId xmlns:a16="http://schemas.microsoft.com/office/drawing/2014/main" id="{66BC5BCF-5479-4C2C-8AC6-B439D0F188E4}"/>
                  </a:ext>
                </a:extLst>
              </p:cNvPr>
              <p:cNvSpPr/>
              <p:nvPr/>
            </p:nvSpPr>
            <p:spPr bwMode="auto">
              <a:xfrm>
                <a:off x="2061425" y="4169362"/>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2" name="Oval 300">
                <a:extLst>
                  <a:ext uri="{FF2B5EF4-FFF2-40B4-BE49-F238E27FC236}">
                    <a16:creationId xmlns:a16="http://schemas.microsoft.com/office/drawing/2014/main" id="{0DB4FB9E-4B7A-4DA5-ABBB-0ABDE984C708}"/>
                  </a:ext>
                </a:extLst>
              </p:cNvPr>
              <p:cNvSpPr/>
              <p:nvPr/>
            </p:nvSpPr>
            <p:spPr bwMode="auto">
              <a:xfrm>
                <a:off x="1885260" y="4304558"/>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3" name="Oval 300">
                <a:extLst>
                  <a:ext uri="{FF2B5EF4-FFF2-40B4-BE49-F238E27FC236}">
                    <a16:creationId xmlns:a16="http://schemas.microsoft.com/office/drawing/2014/main" id="{1FF97ADA-DB4A-4DF5-8570-1512634A0BCB}"/>
                  </a:ext>
                </a:extLst>
              </p:cNvPr>
              <p:cNvSpPr/>
              <p:nvPr/>
            </p:nvSpPr>
            <p:spPr bwMode="auto">
              <a:xfrm>
                <a:off x="2175653" y="3998360"/>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4" name="Oval 300">
                <a:extLst>
                  <a:ext uri="{FF2B5EF4-FFF2-40B4-BE49-F238E27FC236}">
                    <a16:creationId xmlns:a16="http://schemas.microsoft.com/office/drawing/2014/main" id="{4BF080EC-C6E0-49D0-BB29-4CC4EEFD3136}"/>
                  </a:ext>
                </a:extLst>
              </p:cNvPr>
              <p:cNvSpPr/>
              <p:nvPr/>
            </p:nvSpPr>
            <p:spPr bwMode="auto">
              <a:xfrm>
                <a:off x="1997785" y="3960470"/>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5" name="Oval 300">
                <a:extLst>
                  <a:ext uri="{FF2B5EF4-FFF2-40B4-BE49-F238E27FC236}">
                    <a16:creationId xmlns:a16="http://schemas.microsoft.com/office/drawing/2014/main" id="{02E4276C-37B7-4B05-AE75-98D23B5F2D7E}"/>
                  </a:ext>
                </a:extLst>
              </p:cNvPr>
              <p:cNvSpPr/>
              <p:nvPr/>
            </p:nvSpPr>
            <p:spPr bwMode="auto">
              <a:xfrm>
                <a:off x="1786201" y="3591343"/>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6" name="Oval 300">
                <a:extLst>
                  <a:ext uri="{FF2B5EF4-FFF2-40B4-BE49-F238E27FC236}">
                    <a16:creationId xmlns:a16="http://schemas.microsoft.com/office/drawing/2014/main" id="{03785315-A486-40BC-B40B-0A2DE183F92E}"/>
                  </a:ext>
                </a:extLst>
              </p:cNvPr>
              <p:cNvSpPr/>
              <p:nvPr/>
            </p:nvSpPr>
            <p:spPr bwMode="auto">
              <a:xfrm>
                <a:off x="1864345" y="3911743"/>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7" name="Oval 300">
                <a:extLst>
                  <a:ext uri="{FF2B5EF4-FFF2-40B4-BE49-F238E27FC236}">
                    <a16:creationId xmlns:a16="http://schemas.microsoft.com/office/drawing/2014/main" id="{C5CF6D55-1DDA-4ADB-984B-B053212FD738}"/>
                  </a:ext>
                </a:extLst>
              </p:cNvPr>
              <p:cNvSpPr/>
              <p:nvPr/>
            </p:nvSpPr>
            <p:spPr bwMode="auto">
              <a:xfrm>
                <a:off x="1801313" y="4078346"/>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8" name="Oval 300">
                <a:extLst>
                  <a:ext uri="{FF2B5EF4-FFF2-40B4-BE49-F238E27FC236}">
                    <a16:creationId xmlns:a16="http://schemas.microsoft.com/office/drawing/2014/main" id="{2EE5E7E0-FEC4-4AE1-87DE-2DD2B545A9D3}"/>
                  </a:ext>
                </a:extLst>
              </p:cNvPr>
              <p:cNvSpPr/>
              <p:nvPr/>
            </p:nvSpPr>
            <p:spPr bwMode="auto">
              <a:xfrm>
                <a:off x="1761319" y="4632926"/>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9" name="Oval 300">
                <a:extLst>
                  <a:ext uri="{FF2B5EF4-FFF2-40B4-BE49-F238E27FC236}">
                    <a16:creationId xmlns:a16="http://schemas.microsoft.com/office/drawing/2014/main" id="{BF6C2DD9-1581-4B0A-9514-9E4D9A3A62E1}"/>
                  </a:ext>
                </a:extLst>
              </p:cNvPr>
              <p:cNvSpPr/>
              <p:nvPr/>
            </p:nvSpPr>
            <p:spPr bwMode="auto">
              <a:xfrm>
                <a:off x="1962496" y="4494870"/>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0" name="Freeform: Shape 389">
                <a:extLst>
                  <a:ext uri="{FF2B5EF4-FFF2-40B4-BE49-F238E27FC236}">
                    <a16:creationId xmlns:a16="http://schemas.microsoft.com/office/drawing/2014/main" id="{156E1F84-AA01-48F2-A290-FEE943C6BDA4}"/>
                  </a:ext>
                </a:extLst>
              </p:cNvPr>
              <p:cNvSpPr/>
              <p:nvPr/>
            </p:nvSpPr>
            <p:spPr bwMode="auto">
              <a:xfrm>
                <a:off x="1904121" y="3700180"/>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1" name="Freeform: Shape 390">
                <a:extLst>
                  <a:ext uri="{FF2B5EF4-FFF2-40B4-BE49-F238E27FC236}">
                    <a16:creationId xmlns:a16="http://schemas.microsoft.com/office/drawing/2014/main" id="{EFDD48F4-3194-440C-BE68-A0B1A6AAC0E0}"/>
                  </a:ext>
                </a:extLst>
              </p:cNvPr>
              <p:cNvSpPr/>
              <p:nvPr/>
            </p:nvSpPr>
            <p:spPr bwMode="auto">
              <a:xfrm>
                <a:off x="1784774" y="3771839"/>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2" name="Freeform: Shape 391">
                <a:extLst>
                  <a:ext uri="{FF2B5EF4-FFF2-40B4-BE49-F238E27FC236}">
                    <a16:creationId xmlns:a16="http://schemas.microsoft.com/office/drawing/2014/main" id="{7AD0F2FA-4320-4DE1-9C03-A4A2745C1047}"/>
                  </a:ext>
                </a:extLst>
              </p:cNvPr>
              <p:cNvSpPr/>
              <p:nvPr/>
            </p:nvSpPr>
            <p:spPr bwMode="auto">
              <a:xfrm>
                <a:off x="2023480" y="3764606"/>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3" name="Freeform: Shape 392">
                <a:extLst>
                  <a:ext uri="{FF2B5EF4-FFF2-40B4-BE49-F238E27FC236}">
                    <a16:creationId xmlns:a16="http://schemas.microsoft.com/office/drawing/2014/main" id="{A792D3A7-7E5E-4924-869A-7AAD5B430C8B}"/>
                  </a:ext>
                </a:extLst>
              </p:cNvPr>
              <p:cNvSpPr/>
              <p:nvPr/>
            </p:nvSpPr>
            <p:spPr bwMode="auto">
              <a:xfrm>
                <a:off x="2105084" y="3899047"/>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4" name="Freeform: Shape 393">
                <a:extLst>
                  <a:ext uri="{FF2B5EF4-FFF2-40B4-BE49-F238E27FC236}">
                    <a16:creationId xmlns:a16="http://schemas.microsoft.com/office/drawing/2014/main" id="{9274025C-73BE-493B-8134-FE8826E322E8}"/>
                  </a:ext>
                </a:extLst>
              </p:cNvPr>
              <p:cNvSpPr/>
              <p:nvPr/>
            </p:nvSpPr>
            <p:spPr bwMode="auto">
              <a:xfrm>
                <a:off x="1955017" y="4132003"/>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5" name="Freeform: Shape 394">
                <a:extLst>
                  <a:ext uri="{FF2B5EF4-FFF2-40B4-BE49-F238E27FC236}">
                    <a16:creationId xmlns:a16="http://schemas.microsoft.com/office/drawing/2014/main" id="{313ABEAD-F8C9-43B1-80EB-EC6B294E5D48}"/>
                  </a:ext>
                </a:extLst>
              </p:cNvPr>
              <p:cNvSpPr/>
              <p:nvPr/>
            </p:nvSpPr>
            <p:spPr bwMode="auto">
              <a:xfrm>
                <a:off x="2185782" y="4157408"/>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6" name="Freeform: Shape 395">
                <a:extLst>
                  <a:ext uri="{FF2B5EF4-FFF2-40B4-BE49-F238E27FC236}">
                    <a16:creationId xmlns:a16="http://schemas.microsoft.com/office/drawing/2014/main" id="{0D69487B-B824-4B92-A70B-3B16D62FE8B2}"/>
                  </a:ext>
                </a:extLst>
              </p:cNvPr>
              <p:cNvSpPr/>
              <p:nvPr/>
            </p:nvSpPr>
            <p:spPr bwMode="auto">
              <a:xfrm>
                <a:off x="1766690" y="4321588"/>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7" name="Freeform: Shape 396">
                <a:extLst>
                  <a:ext uri="{FF2B5EF4-FFF2-40B4-BE49-F238E27FC236}">
                    <a16:creationId xmlns:a16="http://schemas.microsoft.com/office/drawing/2014/main" id="{7CD76E8C-244D-4680-B3B7-3341C9C97516}"/>
                  </a:ext>
                </a:extLst>
              </p:cNvPr>
              <p:cNvSpPr/>
              <p:nvPr/>
            </p:nvSpPr>
            <p:spPr bwMode="auto">
              <a:xfrm>
                <a:off x="1842970" y="4498500"/>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8" name="Freeform: Shape 397">
                <a:extLst>
                  <a:ext uri="{FF2B5EF4-FFF2-40B4-BE49-F238E27FC236}">
                    <a16:creationId xmlns:a16="http://schemas.microsoft.com/office/drawing/2014/main" id="{2C468543-0ED3-45B7-84AF-3069255E7FA7}"/>
                  </a:ext>
                </a:extLst>
              </p:cNvPr>
              <p:cNvSpPr/>
              <p:nvPr/>
            </p:nvSpPr>
            <p:spPr bwMode="auto">
              <a:xfrm>
                <a:off x="2027142" y="4383096"/>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4" name="Group 23">
              <a:extLst>
                <a:ext uri="{FF2B5EF4-FFF2-40B4-BE49-F238E27FC236}">
                  <a16:creationId xmlns:a16="http://schemas.microsoft.com/office/drawing/2014/main" id="{1A222EA8-2986-41B5-A06F-A32978F37F9D}"/>
                </a:ext>
              </a:extLst>
            </p:cNvPr>
            <p:cNvGrpSpPr/>
            <p:nvPr/>
          </p:nvGrpSpPr>
          <p:grpSpPr>
            <a:xfrm>
              <a:off x="3156497" y="4210538"/>
              <a:ext cx="763754" cy="795226"/>
              <a:chOff x="3156497" y="4210538"/>
              <a:chExt cx="736444" cy="766791"/>
            </a:xfrm>
          </p:grpSpPr>
          <p:sp>
            <p:nvSpPr>
              <p:cNvPr id="328" name="Rectangle 327">
                <a:extLst>
                  <a:ext uri="{FF2B5EF4-FFF2-40B4-BE49-F238E27FC236}">
                    <a16:creationId xmlns:a16="http://schemas.microsoft.com/office/drawing/2014/main" id="{029DCBF2-38FE-4C6F-99CE-312FC1A412CE}"/>
                  </a:ext>
                </a:extLst>
              </p:cNvPr>
              <p:cNvSpPr/>
              <p:nvPr/>
            </p:nvSpPr>
            <p:spPr bwMode="auto">
              <a:xfrm>
                <a:off x="3717250" y="4347440"/>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29" name="Rectangle 328">
                <a:extLst>
                  <a:ext uri="{FF2B5EF4-FFF2-40B4-BE49-F238E27FC236}">
                    <a16:creationId xmlns:a16="http://schemas.microsoft.com/office/drawing/2014/main" id="{CEB91D2C-7C4E-4F3A-8FF7-F4B08259FB44}"/>
                  </a:ext>
                </a:extLst>
              </p:cNvPr>
              <p:cNvSpPr/>
              <p:nvPr/>
            </p:nvSpPr>
            <p:spPr bwMode="auto">
              <a:xfrm>
                <a:off x="3205159" y="4577091"/>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0" name="Rectangle 329">
                <a:extLst>
                  <a:ext uri="{FF2B5EF4-FFF2-40B4-BE49-F238E27FC236}">
                    <a16:creationId xmlns:a16="http://schemas.microsoft.com/office/drawing/2014/main" id="{38B797F6-8C03-461B-A6A8-27A741B0DD43}"/>
                  </a:ext>
                </a:extLst>
              </p:cNvPr>
              <p:cNvSpPr/>
              <p:nvPr/>
            </p:nvSpPr>
            <p:spPr bwMode="auto">
              <a:xfrm>
                <a:off x="3456086" y="4577091"/>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1" name="Rectangle 330">
                <a:extLst>
                  <a:ext uri="{FF2B5EF4-FFF2-40B4-BE49-F238E27FC236}">
                    <a16:creationId xmlns:a16="http://schemas.microsoft.com/office/drawing/2014/main" id="{CD981001-8D11-4C15-BCCF-2D9DF23F8625}"/>
                  </a:ext>
                </a:extLst>
              </p:cNvPr>
              <p:cNvSpPr/>
              <p:nvPr/>
            </p:nvSpPr>
            <p:spPr bwMode="auto">
              <a:xfrm>
                <a:off x="3717250" y="4577091"/>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2" name="Rectangle 331">
                <a:extLst>
                  <a:ext uri="{FF2B5EF4-FFF2-40B4-BE49-F238E27FC236}">
                    <a16:creationId xmlns:a16="http://schemas.microsoft.com/office/drawing/2014/main" id="{ED7E230C-91E0-4ABD-8D27-4D433B9FAB18}"/>
                  </a:ext>
                </a:extLst>
              </p:cNvPr>
              <p:cNvSpPr/>
              <p:nvPr/>
            </p:nvSpPr>
            <p:spPr bwMode="auto">
              <a:xfrm>
                <a:off x="3205159" y="48016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3" name="Rectangle 332">
                <a:extLst>
                  <a:ext uri="{FF2B5EF4-FFF2-40B4-BE49-F238E27FC236}">
                    <a16:creationId xmlns:a16="http://schemas.microsoft.com/office/drawing/2014/main" id="{752F4F4E-F0C6-4254-BB5D-5614892F3EE5}"/>
                  </a:ext>
                </a:extLst>
              </p:cNvPr>
              <p:cNvSpPr/>
              <p:nvPr/>
            </p:nvSpPr>
            <p:spPr bwMode="auto">
              <a:xfrm>
                <a:off x="3456086" y="48016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4" name="Rectangle 333">
                <a:extLst>
                  <a:ext uri="{FF2B5EF4-FFF2-40B4-BE49-F238E27FC236}">
                    <a16:creationId xmlns:a16="http://schemas.microsoft.com/office/drawing/2014/main" id="{4E3FEEA3-5228-4860-B6E3-CFC539530148}"/>
                  </a:ext>
                </a:extLst>
              </p:cNvPr>
              <p:cNvSpPr/>
              <p:nvPr/>
            </p:nvSpPr>
            <p:spPr bwMode="auto">
              <a:xfrm>
                <a:off x="3717250" y="48016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8" name="Rectangle 137">
                <a:extLst>
                  <a:ext uri="{FF2B5EF4-FFF2-40B4-BE49-F238E27FC236}">
                    <a16:creationId xmlns:a16="http://schemas.microsoft.com/office/drawing/2014/main" id="{9364D741-14EE-4BB1-86E1-093136CD1380}"/>
                  </a:ext>
                </a:extLst>
              </p:cNvPr>
              <p:cNvSpPr/>
              <p:nvPr/>
            </p:nvSpPr>
            <p:spPr bwMode="auto">
              <a:xfrm>
                <a:off x="3458090" y="4347440"/>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52" name="Rectangle 151">
                <a:extLst>
                  <a:ext uri="{FF2B5EF4-FFF2-40B4-BE49-F238E27FC236}">
                    <a16:creationId xmlns:a16="http://schemas.microsoft.com/office/drawing/2014/main" id="{8D575F69-5D87-4FE4-A62C-4F9311281170}"/>
                  </a:ext>
                </a:extLst>
              </p:cNvPr>
              <p:cNvSpPr/>
              <p:nvPr/>
            </p:nvSpPr>
            <p:spPr bwMode="auto">
              <a:xfrm rot="19800000">
                <a:off x="3156497" y="42105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402" name="Funnel" title="Icon of a funnel">
              <a:extLst>
                <a:ext uri="{FF2B5EF4-FFF2-40B4-BE49-F238E27FC236}">
                  <a16:creationId xmlns:a16="http://schemas.microsoft.com/office/drawing/2014/main" id="{785999CA-C52C-4AB8-8987-29FCB6D0C3C7}"/>
                </a:ext>
              </a:extLst>
            </p:cNvPr>
            <p:cNvSpPr>
              <a:spLocks noChangeAspect="1"/>
            </p:cNvSpPr>
            <p:nvPr/>
          </p:nvSpPr>
          <p:spPr bwMode="auto">
            <a:xfrm rot="16200000">
              <a:off x="2125107" y="3797146"/>
              <a:ext cx="1146699" cy="777461"/>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 name="connsiteX0" fmla="*/ 5987 w 10000"/>
                <a:gd name="connsiteY0" fmla="*/ 10000 h 11747"/>
                <a:gd name="connsiteX1" fmla="*/ 3946 w 10000"/>
                <a:gd name="connsiteY1" fmla="*/ 10000 h 11747"/>
                <a:gd name="connsiteX2" fmla="*/ 3946 w 10000"/>
                <a:gd name="connsiteY2" fmla="*/ 5300 h 11747"/>
                <a:gd name="connsiteX3" fmla="*/ 0 w 10000"/>
                <a:gd name="connsiteY3" fmla="*/ 832 h 11747"/>
                <a:gd name="connsiteX4" fmla="*/ 0 w 10000"/>
                <a:gd name="connsiteY4" fmla="*/ 0 h 11747"/>
                <a:gd name="connsiteX5" fmla="*/ 10000 w 10000"/>
                <a:gd name="connsiteY5" fmla="*/ 0 h 11747"/>
                <a:gd name="connsiteX6" fmla="*/ 10000 w 10000"/>
                <a:gd name="connsiteY6" fmla="*/ 774 h 11747"/>
                <a:gd name="connsiteX7" fmla="*/ 5987 w 10000"/>
                <a:gd name="connsiteY7" fmla="*/ 5338 h 11747"/>
                <a:gd name="connsiteX8" fmla="*/ 7498 w 10000"/>
                <a:gd name="connsiteY8" fmla="*/ 11747 h 11747"/>
                <a:gd name="connsiteX0" fmla="*/ 3946 w 10000"/>
                <a:gd name="connsiteY0" fmla="*/ 10000 h 11747"/>
                <a:gd name="connsiteX1" fmla="*/ 3946 w 10000"/>
                <a:gd name="connsiteY1" fmla="*/ 5300 h 11747"/>
                <a:gd name="connsiteX2" fmla="*/ 0 w 10000"/>
                <a:gd name="connsiteY2" fmla="*/ 832 h 11747"/>
                <a:gd name="connsiteX3" fmla="*/ 0 w 10000"/>
                <a:gd name="connsiteY3" fmla="*/ 0 h 11747"/>
                <a:gd name="connsiteX4" fmla="*/ 10000 w 10000"/>
                <a:gd name="connsiteY4" fmla="*/ 0 h 11747"/>
                <a:gd name="connsiteX5" fmla="*/ 10000 w 10000"/>
                <a:gd name="connsiteY5" fmla="*/ 774 h 11747"/>
                <a:gd name="connsiteX6" fmla="*/ 5987 w 10000"/>
                <a:gd name="connsiteY6" fmla="*/ 5338 h 11747"/>
                <a:gd name="connsiteX7" fmla="*/ 7498 w 10000"/>
                <a:gd name="connsiteY7" fmla="*/ 11747 h 11747"/>
                <a:gd name="connsiteX0" fmla="*/ 3946 w 10000"/>
                <a:gd name="connsiteY0" fmla="*/ 10000 h 10019"/>
                <a:gd name="connsiteX1" fmla="*/ 3946 w 10000"/>
                <a:gd name="connsiteY1" fmla="*/ 5300 h 10019"/>
                <a:gd name="connsiteX2" fmla="*/ 0 w 10000"/>
                <a:gd name="connsiteY2" fmla="*/ 832 h 10019"/>
                <a:gd name="connsiteX3" fmla="*/ 0 w 10000"/>
                <a:gd name="connsiteY3" fmla="*/ 0 h 10019"/>
                <a:gd name="connsiteX4" fmla="*/ 10000 w 10000"/>
                <a:gd name="connsiteY4" fmla="*/ 0 h 10019"/>
                <a:gd name="connsiteX5" fmla="*/ 10000 w 10000"/>
                <a:gd name="connsiteY5" fmla="*/ 774 h 10019"/>
                <a:gd name="connsiteX6" fmla="*/ 5987 w 10000"/>
                <a:gd name="connsiteY6" fmla="*/ 5338 h 10019"/>
                <a:gd name="connsiteX7" fmla="*/ 6004 w 10000"/>
                <a:gd name="connsiteY7" fmla="*/ 10019 h 10019"/>
                <a:gd name="connsiteX0" fmla="*/ 3946 w 10000"/>
                <a:gd name="connsiteY0" fmla="*/ 8720 h 10019"/>
                <a:gd name="connsiteX1" fmla="*/ 3946 w 10000"/>
                <a:gd name="connsiteY1" fmla="*/ 5300 h 10019"/>
                <a:gd name="connsiteX2" fmla="*/ 0 w 10000"/>
                <a:gd name="connsiteY2" fmla="*/ 832 h 10019"/>
                <a:gd name="connsiteX3" fmla="*/ 0 w 10000"/>
                <a:gd name="connsiteY3" fmla="*/ 0 h 10019"/>
                <a:gd name="connsiteX4" fmla="*/ 10000 w 10000"/>
                <a:gd name="connsiteY4" fmla="*/ 0 h 10019"/>
                <a:gd name="connsiteX5" fmla="*/ 10000 w 10000"/>
                <a:gd name="connsiteY5" fmla="*/ 774 h 10019"/>
                <a:gd name="connsiteX6" fmla="*/ 5987 w 10000"/>
                <a:gd name="connsiteY6" fmla="*/ 5338 h 10019"/>
                <a:gd name="connsiteX7" fmla="*/ 6004 w 10000"/>
                <a:gd name="connsiteY7" fmla="*/ 10019 h 10019"/>
                <a:gd name="connsiteX0" fmla="*/ 3946 w 10000"/>
                <a:gd name="connsiteY0" fmla="*/ 8720 h 8739"/>
                <a:gd name="connsiteX1" fmla="*/ 3946 w 10000"/>
                <a:gd name="connsiteY1" fmla="*/ 5300 h 8739"/>
                <a:gd name="connsiteX2" fmla="*/ 0 w 10000"/>
                <a:gd name="connsiteY2" fmla="*/ 832 h 8739"/>
                <a:gd name="connsiteX3" fmla="*/ 0 w 10000"/>
                <a:gd name="connsiteY3" fmla="*/ 0 h 8739"/>
                <a:gd name="connsiteX4" fmla="*/ 10000 w 10000"/>
                <a:gd name="connsiteY4" fmla="*/ 0 h 8739"/>
                <a:gd name="connsiteX5" fmla="*/ 10000 w 10000"/>
                <a:gd name="connsiteY5" fmla="*/ 774 h 8739"/>
                <a:gd name="connsiteX6" fmla="*/ 5987 w 10000"/>
                <a:gd name="connsiteY6" fmla="*/ 5338 h 8739"/>
                <a:gd name="connsiteX7" fmla="*/ 6004 w 10000"/>
                <a:gd name="connsiteY7" fmla="*/ 8739 h 8739"/>
                <a:gd name="connsiteX0" fmla="*/ 3946 w 10000"/>
                <a:gd name="connsiteY0" fmla="*/ 9978 h 9978"/>
                <a:gd name="connsiteX1" fmla="*/ 3946 w 10000"/>
                <a:gd name="connsiteY1" fmla="*/ 6065 h 9978"/>
                <a:gd name="connsiteX2" fmla="*/ 0 w 10000"/>
                <a:gd name="connsiteY2" fmla="*/ 952 h 9978"/>
                <a:gd name="connsiteX3" fmla="*/ 0 w 10000"/>
                <a:gd name="connsiteY3" fmla="*/ 0 h 9978"/>
                <a:gd name="connsiteX4" fmla="*/ 10000 w 10000"/>
                <a:gd name="connsiteY4" fmla="*/ 0 h 9978"/>
                <a:gd name="connsiteX5" fmla="*/ 10000 w 10000"/>
                <a:gd name="connsiteY5" fmla="*/ 886 h 9978"/>
                <a:gd name="connsiteX6" fmla="*/ 5987 w 10000"/>
                <a:gd name="connsiteY6" fmla="*/ 6108 h 9978"/>
                <a:gd name="connsiteX7" fmla="*/ 6057 w 10000"/>
                <a:gd name="connsiteY7" fmla="*/ 9052 h 9978"/>
                <a:gd name="connsiteX0" fmla="*/ 3946 w 10000"/>
                <a:gd name="connsiteY0" fmla="*/ 10000 h 10000"/>
                <a:gd name="connsiteX1" fmla="*/ 3946 w 10000"/>
                <a:gd name="connsiteY1" fmla="*/ 6078 h 10000"/>
                <a:gd name="connsiteX2" fmla="*/ 0 w 10000"/>
                <a:gd name="connsiteY2" fmla="*/ 954 h 10000"/>
                <a:gd name="connsiteX3" fmla="*/ 0 w 10000"/>
                <a:gd name="connsiteY3" fmla="*/ 0 h 10000"/>
                <a:gd name="connsiteX4" fmla="*/ 10000 w 10000"/>
                <a:gd name="connsiteY4" fmla="*/ 0 h 10000"/>
                <a:gd name="connsiteX5" fmla="*/ 10000 w 10000"/>
                <a:gd name="connsiteY5" fmla="*/ 888 h 10000"/>
                <a:gd name="connsiteX6" fmla="*/ 5987 w 10000"/>
                <a:gd name="connsiteY6" fmla="*/ 6121 h 10000"/>
                <a:gd name="connsiteX7" fmla="*/ 6004 w 10000"/>
                <a:gd name="connsiteY7" fmla="*/ 9072 h 10000"/>
                <a:gd name="connsiteX0" fmla="*/ 3946 w 10000"/>
                <a:gd name="connsiteY0" fmla="*/ 8964 h 9072"/>
                <a:gd name="connsiteX1" fmla="*/ 3946 w 10000"/>
                <a:gd name="connsiteY1" fmla="*/ 6078 h 9072"/>
                <a:gd name="connsiteX2" fmla="*/ 0 w 10000"/>
                <a:gd name="connsiteY2" fmla="*/ 954 h 9072"/>
                <a:gd name="connsiteX3" fmla="*/ 0 w 10000"/>
                <a:gd name="connsiteY3" fmla="*/ 0 h 9072"/>
                <a:gd name="connsiteX4" fmla="*/ 10000 w 10000"/>
                <a:gd name="connsiteY4" fmla="*/ 0 h 9072"/>
                <a:gd name="connsiteX5" fmla="*/ 10000 w 10000"/>
                <a:gd name="connsiteY5" fmla="*/ 888 h 9072"/>
                <a:gd name="connsiteX6" fmla="*/ 5987 w 10000"/>
                <a:gd name="connsiteY6" fmla="*/ 6121 h 9072"/>
                <a:gd name="connsiteX7" fmla="*/ 6004 w 10000"/>
                <a:gd name="connsiteY7" fmla="*/ 9072 h 9072"/>
                <a:gd name="connsiteX0" fmla="*/ 3946 w 10000"/>
                <a:gd name="connsiteY0" fmla="*/ 9881 h 9881"/>
                <a:gd name="connsiteX1" fmla="*/ 3946 w 10000"/>
                <a:gd name="connsiteY1" fmla="*/ 6700 h 9881"/>
                <a:gd name="connsiteX2" fmla="*/ 0 w 10000"/>
                <a:gd name="connsiteY2" fmla="*/ 1052 h 9881"/>
                <a:gd name="connsiteX3" fmla="*/ 0 w 10000"/>
                <a:gd name="connsiteY3" fmla="*/ 0 h 9881"/>
                <a:gd name="connsiteX4" fmla="*/ 10000 w 10000"/>
                <a:gd name="connsiteY4" fmla="*/ 0 h 9881"/>
                <a:gd name="connsiteX5" fmla="*/ 10000 w 10000"/>
                <a:gd name="connsiteY5" fmla="*/ 979 h 9881"/>
                <a:gd name="connsiteX6" fmla="*/ 5987 w 10000"/>
                <a:gd name="connsiteY6" fmla="*/ 6747 h 9881"/>
                <a:gd name="connsiteX7" fmla="*/ 6004 w 10000"/>
                <a:gd name="connsiteY7" fmla="*/ 9810 h 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881">
                  <a:moveTo>
                    <a:pt x="3946" y="9881"/>
                  </a:moveTo>
                  <a:lnTo>
                    <a:pt x="3946" y="6700"/>
                  </a:lnTo>
                  <a:lnTo>
                    <a:pt x="0" y="1052"/>
                  </a:lnTo>
                  <a:lnTo>
                    <a:pt x="0" y="0"/>
                  </a:lnTo>
                  <a:lnTo>
                    <a:pt x="10000" y="0"/>
                  </a:lnTo>
                  <a:lnTo>
                    <a:pt x="10000" y="979"/>
                  </a:lnTo>
                  <a:lnTo>
                    <a:pt x="5987" y="6747"/>
                  </a:lnTo>
                  <a:cubicBezTo>
                    <a:pt x="5987" y="8711"/>
                    <a:pt x="6004" y="9810"/>
                    <a:pt x="6004" y="9810"/>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16" name="Straight Connector 15">
              <a:extLst>
                <a:ext uri="{FF2B5EF4-FFF2-40B4-BE49-F238E27FC236}">
                  <a16:creationId xmlns:a16="http://schemas.microsoft.com/office/drawing/2014/main" id="{963152C2-1F42-4A34-9CE4-5F7494FFC522}"/>
                </a:ext>
              </a:extLst>
            </p:cNvPr>
            <p:cNvCxnSpPr/>
            <p:nvPr/>
          </p:nvCxnSpPr>
          <p:spPr>
            <a:xfrm flipV="1">
              <a:off x="3087188" y="4077297"/>
              <a:ext cx="0" cy="232023"/>
            </a:xfrm>
            <a:prstGeom prst="line">
              <a:avLst/>
            </a:prstGeom>
            <a:noFill/>
            <a:ln w="19050" cap="flat" cmpd="sng" algn="ctr">
              <a:solidFill>
                <a:schemeClr val="tx1"/>
              </a:solidFill>
              <a:prstDash val="solid"/>
              <a:headEnd type="none"/>
              <a:tailEnd type="none"/>
            </a:ln>
            <a:effectLst/>
          </p:spPr>
        </p:cxnSp>
        <p:grpSp>
          <p:nvGrpSpPr>
            <p:cNvPr id="29" name="Group 28">
              <a:extLst>
                <a:ext uri="{FF2B5EF4-FFF2-40B4-BE49-F238E27FC236}">
                  <a16:creationId xmlns:a16="http://schemas.microsoft.com/office/drawing/2014/main" id="{108F2E96-2F23-4C73-93DD-DB97AC9E752D}"/>
                </a:ext>
              </a:extLst>
            </p:cNvPr>
            <p:cNvGrpSpPr/>
            <p:nvPr/>
          </p:nvGrpSpPr>
          <p:grpSpPr>
            <a:xfrm rot="18900000">
              <a:off x="2289928" y="3971889"/>
              <a:ext cx="480939" cy="446485"/>
              <a:chOff x="2374772" y="3965756"/>
              <a:chExt cx="351927" cy="326716"/>
            </a:xfrm>
          </p:grpSpPr>
          <p:sp>
            <p:nvSpPr>
              <p:cNvPr id="399" name="Freeform: Shape 398">
                <a:extLst>
                  <a:ext uri="{FF2B5EF4-FFF2-40B4-BE49-F238E27FC236}">
                    <a16:creationId xmlns:a16="http://schemas.microsoft.com/office/drawing/2014/main" id="{8E92F8F3-1BFE-47E4-98CA-9F55493D7237}"/>
                  </a:ext>
                </a:extLst>
              </p:cNvPr>
              <p:cNvSpPr/>
              <p:nvPr/>
            </p:nvSpPr>
            <p:spPr>
              <a:xfrm>
                <a:off x="2374772" y="4101704"/>
                <a:ext cx="172559" cy="167872"/>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2" name="Freeform: Shape 181">
                <a:extLst>
                  <a:ext uri="{FF2B5EF4-FFF2-40B4-BE49-F238E27FC236}">
                    <a16:creationId xmlns:a16="http://schemas.microsoft.com/office/drawing/2014/main" id="{F586260B-0201-4CC4-87ED-434A483AA63B}"/>
                  </a:ext>
                </a:extLst>
              </p:cNvPr>
              <p:cNvSpPr/>
              <p:nvPr/>
            </p:nvSpPr>
            <p:spPr>
              <a:xfrm>
                <a:off x="2490559" y="3965756"/>
                <a:ext cx="172559" cy="167872"/>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4" name="Freeform: Shape 183">
                <a:extLst>
                  <a:ext uri="{FF2B5EF4-FFF2-40B4-BE49-F238E27FC236}">
                    <a16:creationId xmlns:a16="http://schemas.microsoft.com/office/drawing/2014/main" id="{95AB1766-43E9-4228-8085-85DB2BE56367}"/>
                  </a:ext>
                </a:extLst>
              </p:cNvPr>
              <p:cNvSpPr/>
              <p:nvPr/>
            </p:nvSpPr>
            <p:spPr>
              <a:xfrm>
                <a:off x="2554140" y="4124600"/>
                <a:ext cx="172559" cy="167872"/>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304" name="Rectangle: Rounded Corners 303">
              <a:extLst>
                <a:ext uri="{FF2B5EF4-FFF2-40B4-BE49-F238E27FC236}">
                  <a16:creationId xmlns:a16="http://schemas.microsoft.com/office/drawing/2014/main" id="{FCE32FC3-2430-4FF6-A189-5123AAD6C9C1}"/>
                </a:ext>
              </a:extLst>
            </p:cNvPr>
            <p:cNvSpPr/>
            <p:nvPr/>
          </p:nvSpPr>
          <p:spPr bwMode="auto">
            <a:xfrm>
              <a:off x="1504352" y="3221680"/>
              <a:ext cx="2601859" cy="1914608"/>
            </a:xfrm>
            <a:prstGeom prst="roundRect">
              <a:avLst>
                <a:gd name="adj" fmla="val 424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5" name="Rectangle 174">
              <a:extLst>
                <a:ext uri="{FF2B5EF4-FFF2-40B4-BE49-F238E27FC236}">
                  <a16:creationId xmlns:a16="http://schemas.microsoft.com/office/drawing/2014/main" id="{EF758D34-A2D9-4C89-9CE1-A29468E2C2BC}"/>
                </a:ext>
              </a:extLst>
            </p:cNvPr>
            <p:cNvSpPr/>
            <p:nvPr/>
          </p:nvSpPr>
          <p:spPr>
            <a:xfrm>
              <a:off x="1073150" y="5393625"/>
              <a:ext cx="3385296" cy="221599"/>
            </a:xfrm>
            <a:prstGeom prst="rect">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Collect and prepare data</a:t>
              </a:r>
            </a:p>
          </p:txBody>
        </p:sp>
      </p:grpSp>
      <p:grpSp>
        <p:nvGrpSpPr>
          <p:cNvPr id="23" name="Group 22">
            <a:extLst>
              <a:ext uri="{FF2B5EF4-FFF2-40B4-BE49-F238E27FC236}">
                <a16:creationId xmlns:a16="http://schemas.microsoft.com/office/drawing/2014/main" id="{9EDE20DE-373D-4D37-A186-02F22271FC73}"/>
              </a:ext>
            </a:extLst>
          </p:cNvPr>
          <p:cNvGrpSpPr/>
          <p:nvPr/>
        </p:nvGrpSpPr>
        <p:grpSpPr>
          <a:xfrm>
            <a:off x="4352178" y="2754955"/>
            <a:ext cx="3385296" cy="2393544"/>
            <a:chOff x="4352178" y="3221680"/>
            <a:chExt cx="3385296" cy="2393544"/>
          </a:xfrm>
        </p:grpSpPr>
        <p:sp>
          <p:nvSpPr>
            <p:cNvPr id="268" name="Freeform: Shape 267">
              <a:extLst>
                <a:ext uri="{FF2B5EF4-FFF2-40B4-BE49-F238E27FC236}">
                  <a16:creationId xmlns:a16="http://schemas.microsoft.com/office/drawing/2014/main" id="{8BB7E8D8-CCB5-4446-98B0-3F72653815CE}"/>
                </a:ext>
              </a:extLst>
            </p:cNvPr>
            <p:cNvSpPr/>
            <p:nvPr/>
          </p:nvSpPr>
          <p:spPr bwMode="auto">
            <a:xfrm>
              <a:off x="5004720" y="3411597"/>
              <a:ext cx="514178" cy="127087"/>
            </a:xfrm>
            <a:custGeom>
              <a:avLst/>
              <a:gdLst>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4280" h="616501">
                  <a:moveTo>
                    <a:pt x="0" y="591101"/>
                  </a:moveTo>
                  <a:lnTo>
                    <a:pt x="330200" y="80561"/>
                  </a:lnTo>
                  <a:cubicBezTo>
                    <a:pt x="385445" y="-6646"/>
                    <a:pt x="455930" y="-2412"/>
                    <a:pt x="535940" y="1821"/>
                  </a:cubicBezTo>
                  <a:lnTo>
                    <a:pt x="2011680" y="1821"/>
                  </a:lnTo>
                  <a:cubicBezTo>
                    <a:pt x="2083435" y="5208"/>
                    <a:pt x="2107565" y="27644"/>
                    <a:pt x="2141220" y="80561"/>
                  </a:cubicBezTo>
                  <a:lnTo>
                    <a:pt x="2494280" y="616501"/>
                  </a:lnTo>
                </a:path>
              </a:pathLst>
            </a:cu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4C93EC3C-407D-4D00-BF0A-D53503955B74}"/>
                </a:ext>
              </a:extLst>
            </p:cNvPr>
            <p:cNvGrpSpPr/>
            <p:nvPr/>
          </p:nvGrpSpPr>
          <p:grpSpPr>
            <a:xfrm>
              <a:off x="4991892" y="3526133"/>
              <a:ext cx="534075" cy="138231"/>
              <a:chOff x="4991892" y="3516708"/>
              <a:chExt cx="534075" cy="138231"/>
            </a:xfrm>
          </p:grpSpPr>
          <p:sp>
            <p:nvSpPr>
              <p:cNvPr id="267" name="Rectangle: Rounded Corners 266">
                <a:extLst>
                  <a:ext uri="{FF2B5EF4-FFF2-40B4-BE49-F238E27FC236}">
                    <a16:creationId xmlns:a16="http://schemas.microsoft.com/office/drawing/2014/main" id="{9F87E82D-9EB8-49A4-A5AE-CDCD1AB77919}"/>
                  </a:ext>
                </a:extLst>
              </p:cNvPr>
              <p:cNvSpPr/>
              <p:nvPr/>
            </p:nvSpPr>
            <p:spPr bwMode="auto">
              <a:xfrm>
                <a:off x="4991892" y="3516708"/>
                <a:ext cx="534075" cy="138231"/>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5" name="Oval 274">
                <a:extLst>
                  <a:ext uri="{FF2B5EF4-FFF2-40B4-BE49-F238E27FC236}">
                    <a16:creationId xmlns:a16="http://schemas.microsoft.com/office/drawing/2014/main" id="{8F287D2C-89F1-4591-9588-9E7DB44C1933}"/>
                  </a:ext>
                </a:extLst>
              </p:cNvPr>
              <p:cNvSpPr/>
              <p:nvPr/>
            </p:nvSpPr>
            <p:spPr bwMode="auto">
              <a:xfrm>
                <a:off x="5038362" y="3566450"/>
                <a:ext cx="46077" cy="46077"/>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88" name="Group 287">
              <a:extLst>
                <a:ext uri="{FF2B5EF4-FFF2-40B4-BE49-F238E27FC236}">
                  <a16:creationId xmlns:a16="http://schemas.microsoft.com/office/drawing/2014/main" id="{498408F9-07D3-4746-85C4-0BCE61AFEB52}"/>
                </a:ext>
              </a:extLst>
            </p:cNvPr>
            <p:cNvGrpSpPr/>
            <p:nvPr/>
          </p:nvGrpSpPr>
          <p:grpSpPr>
            <a:xfrm>
              <a:off x="4991892" y="3664364"/>
              <a:ext cx="534075" cy="138231"/>
              <a:chOff x="1459231" y="2186940"/>
              <a:chExt cx="2590800" cy="670560"/>
            </a:xfrm>
          </p:grpSpPr>
          <p:sp>
            <p:nvSpPr>
              <p:cNvPr id="296" name="Rectangle: Rounded Corners 295">
                <a:extLst>
                  <a:ext uri="{FF2B5EF4-FFF2-40B4-BE49-F238E27FC236}">
                    <a16:creationId xmlns:a16="http://schemas.microsoft.com/office/drawing/2014/main" id="{1E6DA46E-0134-45F9-9D0F-7D64AF07F810}"/>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7" name="Oval 296">
                <a:extLst>
                  <a:ext uri="{FF2B5EF4-FFF2-40B4-BE49-F238E27FC236}">
                    <a16:creationId xmlns:a16="http://schemas.microsoft.com/office/drawing/2014/main" id="{5D302A5C-6908-48D6-AED2-56F906156E3B}"/>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89" name="Group 288">
              <a:extLst>
                <a:ext uri="{FF2B5EF4-FFF2-40B4-BE49-F238E27FC236}">
                  <a16:creationId xmlns:a16="http://schemas.microsoft.com/office/drawing/2014/main" id="{4AE103D1-E927-4C76-80BB-DBB662480383}"/>
                </a:ext>
              </a:extLst>
            </p:cNvPr>
            <p:cNvGrpSpPr/>
            <p:nvPr/>
          </p:nvGrpSpPr>
          <p:grpSpPr>
            <a:xfrm>
              <a:off x="4991892" y="3802595"/>
              <a:ext cx="534075" cy="138231"/>
              <a:chOff x="1459231" y="2186940"/>
              <a:chExt cx="2590800" cy="670560"/>
            </a:xfrm>
          </p:grpSpPr>
          <p:sp>
            <p:nvSpPr>
              <p:cNvPr id="290" name="Rectangle: Rounded Corners 289">
                <a:extLst>
                  <a:ext uri="{FF2B5EF4-FFF2-40B4-BE49-F238E27FC236}">
                    <a16:creationId xmlns:a16="http://schemas.microsoft.com/office/drawing/2014/main" id="{A10C727A-2D20-42F5-95A0-48F79C587558}"/>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1" name="Oval 290">
                <a:extLst>
                  <a:ext uri="{FF2B5EF4-FFF2-40B4-BE49-F238E27FC236}">
                    <a16:creationId xmlns:a16="http://schemas.microsoft.com/office/drawing/2014/main" id="{113FE343-77F0-4EBA-B90E-3174F4D5C621}"/>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235" name="Arrow: Bent 234">
              <a:extLst>
                <a:ext uri="{FF2B5EF4-FFF2-40B4-BE49-F238E27FC236}">
                  <a16:creationId xmlns:a16="http://schemas.microsoft.com/office/drawing/2014/main" id="{3041CD3D-7E05-42CC-A8B9-1CE735D55402}"/>
                </a:ext>
              </a:extLst>
            </p:cNvPr>
            <p:cNvSpPr/>
            <p:nvPr/>
          </p:nvSpPr>
          <p:spPr bwMode="auto">
            <a:xfrm rot="16200000">
              <a:off x="5266977" y="3980585"/>
              <a:ext cx="259319" cy="392595"/>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6" name="Arrow: Chevron 235">
              <a:extLst>
                <a:ext uri="{FF2B5EF4-FFF2-40B4-BE49-F238E27FC236}">
                  <a16:creationId xmlns:a16="http://schemas.microsoft.com/office/drawing/2014/main" id="{1AEB8995-6029-43BF-B7A3-CFC0B66ED5F7}"/>
                </a:ext>
              </a:extLst>
            </p:cNvPr>
            <p:cNvSpPr/>
            <p:nvPr/>
          </p:nvSpPr>
          <p:spPr bwMode="auto">
            <a:xfrm>
              <a:off x="5557899" y="4260419"/>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7" name="Arrow: Bent 236">
              <a:extLst>
                <a:ext uri="{FF2B5EF4-FFF2-40B4-BE49-F238E27FC236}">
                  <a16:creationId xmlns:a16="http://schemas.microsoft.com/office/drawing/2014/main" id="{2D2FECA5-6D7E-455A-80BC-1132D3E6D3E3}"/>
                </a:ext>
              </a:extLst>
            </p:cNvPr>
            <p:cNvSpPr/>
            <p:nvPr/>
          </p:nvSpPr>
          <p:spPr bwMode="auto">
            <a:xfrm rot="16200000">
              <a:off x="6318294" y="4577245"/>
              <a:ext cx="193190" cy="504422"/>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8" name="Arrow: Chevron 237">
              <a:extLst>
                <a:ext uri="{FF2B5EF4-FFF2-40B4-BE49-F238E27FC236}">
                  <a16:creationId xmlns:a16="http://schemas.microsoft.com/office/drawing/2014/main" id="{A51B0919-B067-434D-BCFB-39C36906C64A}"/>
                </a:ext>
              </a:extLst>
            </p:cNvPr>
            <p:cNvSpPr/>
            <p:nvPr/>
          </p:nvSpPr>
          <p:spPr bwMode="auto">
            <a:xfrm>
              <a:off x="6645551" y="4879508"/>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39" name="Group 238">
              <a:extLst>
                <a:ext uri="{FF2B5EF4-FFF2-40B4-BE49-F238E27FC236}">
                  <a16:creationId xmlns:a16="http://schemas.microsoft.com/office/drawing/2014/main" id="{39832C31-6105-4ABA-AAB8-3A1CF3C2204B}"/>
                </a:ext>
              </a:extLst>
            </p:cNvPr>
            <p:cNvGrpSpPr/>
            <p:nvPr/>
          </p:nvGrpSpPr>
          <p:grpSpPr>
            <a:xfrm rot="10800000">
              <a:off x="5600975" y="3636805"/>
              <a:ext cx="1342747" cy="816358"/>
              <a:chOff x="4939582" y="2502666"/>
              <a:chExt cx="1609732" cy="1044386"/>
            </a:xfrm>
          </p:grpSpPr>
          <p:sp>
            <p:nvSpPr>
              <p:cNvPr id="240" name="Arrow: Bent 239">
                <a:extLst>
                  <a:ext uri="{FF2B5EF4-FFF2-40B4-BE49-F238E27FC236}">
                    <a16:creationId xmlns:a16="http://schemas.microsoft.com/office/drawing/2014/main" id="{96835C78-A8D1-4339-BDE2-87C8CF3CBABD}"/>
                  </a:ext>
                </a:extLst>
              </p:cNvPr>
              <p:cNvSpPr/>
              <p:nvPr/>
            </p:nvSpPr>
            <p:spPr bwMode="auto">
              <a:xfrm rot="16200000">
                <a:off x="5242585" y="2199663"/>
                <a:ext cx="994912" cy="1600918"/>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1" name="Arrow: Chevron 240">
                <a:extLst>
                  <a:ext uri="{FF2B5EF4-FFF2-40B4-BE49-F238E27FC236}">
                    <a16:creationId xmlns:a16="http://schemas.microsoft.com/office/drawing/2014/main" id="{D2BC9386-67B2-4CB8-A5A0-92A826117844}"/>
                  </a:ext>
                </a:extLst>
              </p:cNvPr>
              <p:cNvSpPr/>
              <p:nvPr/>
            </p:nvSpPr>
            <p:spPr bwMode="auto">
              <a:xfrm>
                <a:off x="6503595" y="3448992"/>
                <a:ext cx="45719" cy="98060"/>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160" name="Group 159">
              <a:extLst>
                <a:ext uri="{FF2B5EF4-FFF2-40B4-BE49-F238E27FC236}">
                  <a16:creationId xmlns:a16="http://schemas.microsoft.com/office/drawing/2014/main" id="{23C1E60D-2B13-493F-B6DF-31A92CA13B54}"/>
                </a:ext>
              </a:extLst>
            </p:cNvPr>
            <p:cNvGrpSpPr/>
            <p:nvPr/>
          </p:nvGrpSpPr>
          <p:grpSpPr>
            <a:xfrm>
              <a:off x="6773544" y="4510570"/>
              <a:ext cx="341208" cy="509838"/>
              <a:chOff x="16928640" y="5794182"/>
              <a:chExt cx="333504" cy="498326"/>
            </a:xfrm>
          </p:grpSpPr>
          <p:sp>
            <p:nvSpPr>
              <p:cNvPr id="161" name="Freeform: Shape 160">
                <a:extLst>
                  <a:ext uri="{FF2B5EF4-FFF2-40B4-BE49-F238E27FC236}">
                    <a16:creationId xmlns:a16="http://schemas.microsoft.com/office/drawing/2014/main" id="{5DF500AC-F6CF-4180-85A6-E1F2ADB562DC}"/>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Semilight"/>
                  <a:ea typeface="+mn-ea"/>
                  <a:cs typeface="+mn-cs"/>
                </a:endParaRPr>
              </a:p>
            </p:txBody>
          </p:sp>
          <p:cxnSp>
            <p:nvCxnSpPr>
              <p:cNvPr id="162" name="Straight Connector 161">
                <a:extLst>
                  <a:ext uri="{FF2B5EF4-FFF2-40B4-BE49-F238E27FC236}">
                    <a16:creationId xmlns:a16="http://schemas.microsoft.com/office/drawing/2014/main" id="{6DCBEE34-7720-4EB4-84D8-5F7C2B39B297}"/>
                  </a:ext>
                </a:extLst>
              </p:cNvPr>
              <p:cNvCxnSpPr/>
              <p:nvPr/>
            </p:nvCxnSpPr>
            <p:spPr>
              <a:xfrm>
                <a:off x="17027338" y="6179152"/>
                <a:ext cx="142110" cy="0"/>
              </a:xfrm>
              <a:prstGeom prst="line">
                <a:avLst/>
              </a:prstGeom>
              <a:noFill/>
              <a:ln w="19050" cap="rnd" cmpd="sng" algn="ctr">
                <a:solidFill>
                  <a:schemeClr val="tx1"/>
                </a:solidFill>
                <a:prstDash val="solid"/>
                <a:headEnd type="none" w="med" len="med"/>
                <a:tailEnd type="none" w="med" len="med"/>
              </a:ln>
              <a:effectLst/>
            </p:spPr>
          </p:cxnSp>
          <p:cxnSp>
            <p:nvCxnSpPr>
              <p:cNvPr id="163" name="Straight Connector 162">
                <a:extLst>
                  <a:ext uri="{FF2B5EF4-FFF2-40B4-BE49-F238E27FC236}">
                    <a16:creationId xmlns:a16="http://schemas.microsoft.com/office/drawing/2014/main" id="{9C9A7697-D085-4FAD-929E-1D63B6F575F9}"/>
                  </a:ext>
                </a:extLst>
              </p:cNvPr>
              <p:cNvCxnSpPr/>
              <p:nvPr/>
            </p:nvCxnSpPr>
            <p:spPr>
              <a:xfrm>
                <a:off x="17027338" y="6218937"/>
                <a:ext cx="142110" cy="0"/>
              </a:xfrm>
              <a:prstGeom prst="line">
                <a:avLst/>
              </a:prstGeom>
              <a:noFill/>
              <a:ln w="19050" cap="rnd" cmpd="sng" algn="ctr">
                <a:solidFill>
                  <a:schemeClr val="tx1"/>
                </a:solidFill>
                <a:prstDash val="solid"/>
                <a:headEnd type="none" w="med" len="med"/>
                <a:tailEnd type="none" w="med" len="med"/>
              </a:ln>
              <a:effectLst/>
            </p:spPr>
          </p:cxnSp>
          <p:cxnSp>
            <p:nvCxnSpPr>
              <p:cNvPr id="164" name="Straight Connector 163">
                <a:extLst>
                  <a:ext uri="{FF2B5EF4-FFF2-40B4-BE49-F238E27FC236}">
                    <a16:creationId xmlns:a16="http://schemas.microsoft.com/office/drawing/2014/main" id="{DB67E7E1-C4DF-4703-877B-704B8AF3859D}"/>
                  </a:ext>
                </a:extLst>
              </p:cNvPr>
              <p:cNvCxnSpPr/>
              <p:nvPr/>
            </p:nvCxnSpPr>
            <p:spPr>
              <a:xfrm>
                <a:off x="17027338" y="6255640"/>
                <a:ext cx="142110" cy="0"/>
              </a:xfrm>
              <a:prstGeom prst="line">
                <a:avLst/>
              </a:prstGeom>
              <a:noFill/>
              <a:ln w="19050" cap="rnd" cmpd="sng" algn="ctr">
                <a:solidFill>
                  <a:schemeClr val="tx1"/>
                </a:solidFill>
                <a:prstDash val="solid"/>
                <a:headEnd type="none" w="med" len="med"/>
                <a:tailEnd type="none" w="med" len="med"/>
              </a:ln>
              <a:effectLst/>
            </p:spPr>
          </p:cxnSp>
          <p:cxnSp>
            <p:nvCxnSpPr>
              <p:cNvPr id="165" name="Straight Connector 164">
                <a:extLst>
                  <a:ext uri="{FF2B5EF4-FFF2-40B4-BE49-F238E27FC236}">
                    <a16:creationId xmlns:a16="http://schemas.microsoft.com/office/drawing/2014/main" id="{FE1329D3-8EA8-4901-AA2B-A69B6B456208}"/>
                  </a:ext>
                </a:extLst>
              </p:cNvPr>
              <p:cNvCxnSpPr/>
              <p:nvPr/>
            </p:nvCxnSpPr>
            <p:spPr>
              <a:xfrm>
                <a:off x="17070997" y="6292508"/>
                <a:ext cx="54790" cy="0"/>
              </a:xfrm>
              <a:prstGeom prst="line">
                <a:avLst/>
              </a:prstGeom>
              <a:noFill/>
              <a:ln w="19050" cap="rnd" cmpd="sng" algn="ctr">
                <a:solidFill>
                  <a:schemeClr val="tx1"/>
                </a:solidFill>
                <a:prstDash val="solid"/>
                <a:headEnd type="none" w="med" len="med"/>
                <a:tailEnd type="none" w="med" len="med"/>
              </a:ln>
              <a:effectLst/>
            </p:spPr>
          </p:cxnSp>
          <p:sp>
            <p:nvSpPr>
              <p:cNvPr id="166" name="Freeform: Shape 165">
                <a:extLst>
                  <a:ext uri="{FF2B5EF4-FFF2-40B4-BE49-F238E27FC236}">
                    <a16:creationId xmlns:a16="http://schemas.microsoft.com/office/drawing/2014/main" id="{64E3D6C0-606D-429A-A918-7FFF43FC0B4D}"/>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1808815D-52D1-4C68-BFC0-40B33111EF30}"/>
                </a:ext>
              </a:extLst>
            </p:cNvPr>
            <p:cNvGrpSpPr/>
            <p:nvPr/>
          </p:nvGrpSpPr>
          <p:grpSpPr>
            <a:xfrm>
              <a:off x="5681754" y="3938906"/>
              <a:ext cx="746127" cy="740828"/>
              <a:chOff x="4083667" y="1605730"/>
              <a:chExt cx="4436878" cy="4405367"/>
            </a:xfrm>
          </p:grpSpPr>
          <p:grpSp>
            <p:nvGrpSpPr>
              <p:cNvPr id="144" name="Group 143">
                <a:extLst>
                  <a:ext uri="{FF2B5EF4-FFF2-40B4-BE49-F238E27FC236}">
                    <a16:creationId xmlns:a16="http://schemas.microsoft.com/office/drawing/2014/main" id="{CF8F4BE8-9263-4E67-915B-3C5BBFFB6626}"/>
                  </a:ext>
                </a:extLst>
              </p:cNvPr>
              <p:cNvGrpSpPr/>
              <p:nvPr/>
            </p:nvGrpSpPr>
            <p:grpSpPr>
              <a:xfrm>
                <a:off x="4083667" y="1605730"/>
                <a:ext cx="4436878" cy="4405367"/>
                <a:chOff x="5569928" y="3877460"/>
                <a:chExt cx="956602" cy="949809"/>
              </a:xfrm>
            </p:grpSpPr>
            <p:sp>
              <p:nvSpPr>
                <p:cNvPr id="186" name="Rectangle 185">
                  <a:extLst>
                    <a:ext uri="{FF2B5EF4-FFF2-40B4-BE49-F238E27FC236}">
                      <a16:creationId xmlns:a16="http://schemas.microsoft.com/office/drawing/2014/main" id="{DBCCEF3E-3034-46D0-AD0C-4DAB17968FE3}"/>
                    </a:ext>
                  </a:extLst>
                </p:cNvPr>
                <p:cNvSpPr/>
                <p:nvPr/>
              </p:nvSpPr>
              <p:spPr bwMode="auto">
                <a:xfrm>
                  <a:off x="5569928"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7" name="Rectangle 186">
                  <a:extLst>
                    <a:ext uri="{FF2B5EF4-FFF2-40B4-BE49-F238E27FC236}">
                      <a16:creationId xmlns:a16="http://schemas.microsoft.com/office/drawing/2014/main" id="{99F5273B-9D2F-4299-BFF4-44FD408F9061}"/>
                    </a:ext>
                  </a:extLst>
                </p:cNvPr>
                <p:cNvSpPr/>
                <p:nvPr/>
              </p:nvSpPr>
              <p:spPr bwMode="auto">
                <a:xfrm>
                  <a:off x="5898565"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8" name="Rectangle 187">
                  <a:extLst>
                    <a:ext uri="{FF2B5EF4-FFF2-40B4-BE49-F238E27FC236}">
                      <a16:creationId xmlns:a16="http://schemas.microsoft.com/office/drawing/2014/main" id="{3278E318-4BBF-44B2-9E7A-921E079B9A0D}"/>
                    </a:ext>
                  </a:extLst>
                </p:cNvPr>
                <p:cNvSpPr/>
                <p:nvPr/>
              </p:nvSpPr>
              <p:spPr bwMode="auto">
                <a:xfrm>
                  <a:off x="6242487"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9" name="Rectangle 188">
                  <a:extLst>
                    <a:ext uri="{FF2B5EF4-FFF2-40B4-BE49-F238E27FC236}">
                      <a16:creationId xmlns:a16="http://schemas.microsoft.com/office/drawing/2014/main" id="{D7CD25C7-C3D9-4EDA-B015-94E244272049}"/>
                    </a:ext>
                  </a:extLst>
                </p:cNvPr>
                <p:cNvSpPr/>
                <p:nvPr/>
              </p:nvSpPr>
              <p:spPr bwMode="auto">
                <a:xfrm>
                  <a:off x="556992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0" name="Rectangle 189">
                  <a:extLst>
                    <a:ext uri="{FF2B5EF4-FFF2-40B4-BE49-F238E27FC236}">
                      <a16:creationId xmlns:a16="http://schemas.microsoft.com/office/drawing/2014/main" id="{E1B83A8B-AF9C-4000-835D-775D4AB6DD73}"/>
                    </a:ext>
                  </a:extLst>
                </p:cNvPr>
                <p:cNvSpPr/>
                <p:nvPr/>
              </p:nvSpPr>
              <p:spPr bwMode="auto">
                <a:xfrm>
                  <a:off x="5898565" y="4207476"/>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1" name="Rectangle 190">
                  <a:extLst>
                    <a:ext uri="{FF2B5EF4-FFF2-40B4-BE49-F238E27FC236}">
                      <a16:creationId xmlns:a16="http://schemas.microsoft.com/office/drawing/2014/main" id="{675ED517-4320-410D-BB18-AE407592D8DA}"/>
                    </a:ext>
                  </a:extLst>
                </p:cNvPr>
                <p:cNvSpPr/>
                <p:nvPr/>
              </p:nvSpPr>
              <p:spPr bwMode="auto">
                <a:xfrm>
                  <a:off x="624248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2" name="Rectangle 191">
                  <a:extLst>
                    <a:ext uri="{FF2B5EF4-FFF2-40B4-BE49-F238E27FC236}">
                      <a16:creationId xmlns:a16="http://schemas.microsoft.com/office/drawing/2014/main" id="{C5628871-2678-4280-8965-B61282CF0F52}"/>
                    </a:ext>
                  </a:extLst>
                </p:cNvPr>
                <p:cNvSpPr/>
                <p:nvPr/>
              </p:nvSpPr>
              <p:spPr bwMode="auto">
                <a:xfrm>
                  <a:off x="556992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3" name="Rectangle 192">
                  <a:extLst>
                    <a:ext uri="{FF2B5EF4-FFF2-40B4-BE49-F238E27FC236}">
                      <a16:creationId xmlns:a16="http://schemas.microsoft.com/office/drawing/2014/main" id="{6E7ED892-31C3-4CC1-B5A0-0D1B278C677C}"/>
                    </a:ext>
                  </a:extLst>
                </p:cNvPr>
                <p:cNvSpPr/>
                <p:nvPr/>
              </p:nvSpPr>
              <p:spPr bwMode="auto">
                <a:xfrm>
                  <a:off x="5898565"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4" name="Rectangle 193">
                  <a:extLst>
                    <a:ext uri="{FF2B5EF4-FFF2-40B4-BE49-F238E27FC236}">
                      <a16:creationId xmlns:a16="http://schemas.microsoft.com/office/drawing/2014/main" id="{1929063B-18E1-46AC-8075-3B48905B981E}"/>
                    </a:ext>
                  </a:extLst>
                </p:cNvPr>
                <p:cNvSpPr/>
                <p:nvPr/>
              </p:nvSpPr>
              <p:spPr bwMode="auto">
                <a:xfrm>
                  <a:off x="624248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5" name="Rectangle 194">
                  <a:extLst>
                    <a:ext uri="{FF2B5EF4-FFF2-40B4-BE49-F238E27FC236}">
                      <a16:creationId xmlns:a16="http://schemas.microsoft.com/office/drawing/2014/main" id="{C35035FC-05CC-43EA-8384-D58B8F50BF49}"/>
                    </a:ext>
                  </a:extLst>
                </p:cNvPr>
                <p:cNvSpPr/>
                <p:nvPr/>
              </p:nvSpPr>
              <p:spPr bwMode="auto">
                <a:xfrm>
                  <a:off x="5840730" y="4152900"/>
                  <a:ext cx="685800" cy="674369"/>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196" name="Group 195">
                  <a:extLst>
                    <a:ext uri="{FF2B5EF4-FFF2-40B4-BE49-F238E27FC236}">
                      <a16:creationId xmlns:a16="http://schemas.microsoft.com/office/drawing/2014/main" id="{ABBA5E6C-C9A1-4383-9920-4E30CF652DEE}"/>
                    </a:ext>
                  </a:extLst>
                </p:cNvPr>
                <p:cNvGrpSpPr/>
                <p:nvPr/>
              </p:nvGrpSpPr>
              <p:grpSpPr>
                <a:xfrm>
                  <a:off x="6124197" y="4318516"/>
                  <a:ext cx="108973" cy="337516"/>
                  <a:chOff x="6124189" y="4318516"/>
                  <a:chExt cx="118300" cy="337516"/>
                </a:xfrm>
              </p:grpSpPr>
              <p:cxnSp>
                <p:nvCxnSpPr>
                  <p:cNvPr id="200" name="Straight Connector 199">
                    <a:extLst>
                      <a:ext uri="{FF2B5EF4-FFF2-40B4-BE49-F238E27FC236}">
                        <a16:creationId xmlns:a16="http://schemas.microsoft.com/office/drawing/2014/main" id="{2CF6C0D2-03C9-4006-A530-ECE44F0D7D1B}"/>
                      </a:ext>
                    </a:extLst>
                  </p:cNvPr>
                  <p:cNvCxnSpPr>
                    <a:cxnSpLocks/>
                    <a:stCxn id="190" idx="3"/>
                    <a:endCxn id="191" idx="1"/>
                  </p:cNvCxnSpPr>
                  <p:nvPr/>
                </p:nvCxnSpPr>
                <p:spPr>
                  <a:xfrm>
                    <a:off x="6124189" y="4318516"/>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201" name="Straight Connector 200">
                    <a:extLst>
                      <a:ext uri="{FF2B5EF4-FFF2-40B4-BE49-F238E27FC236}">
                        <a16:creationId xmlns:a16="http://schemas.microsoft.com/office/drawing/2014/main" id="{37DA67A8-8B05-45EE-A3BA-60524B42ACE9}"/>
                      </a:ext>
                    </a:extLst>
                  </p:cNvPr>
                  <p:cNvCxnSpPr>
                    <a:cxnSpLocks/>
                    <a:stCxn id="193" idx="3"/>
                    <a:endCxn id="194" idx="1"/>
                  </p:cNvCxnSpPr>
                  <p:nvPr/>
                </p:nvCxnSpPr>
                <p:spPr>
                  <a:xfrm>
                    <a:off x="6124189" y="4656032"/>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cxnSp>
              <p:nvCxnSpPr>
                <p:cNvPr id="197" name="Straight Connector 196">
                  <a:extLst>
                    <a:ext uri="{FF2B5EF4-FFF2-40B4-BE49-F238E27FC236}">
                      <a16:creationId xmlns:a16="http://schemas.microsoft.com/office/drawing/2014/main" id="{84BB9609-D7D4-4970-8CC6-15D6AB22E975}"/>
                    </a:ext>
                  </a:extLst>
                </p:cNvPr>
                <p:cNvCxnSpPr>
                  <a:cxnSpLocks/>
                  <a:stCxn id="190" idx="2"/>
                  <a:endCxn id="193" idx="0"/>
                </p:cNvCxnSpPr>
                <p:nvPr/>
              </p:nvCxnSpPr>
              <p:spPr>
                <a:xfrm>
                  <a:off x="6011377"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98" name="Straight Connector 197">
                  <a:extLst>
                    <a:ext uri="{FF2B5EF4-FFF2-40B4-BE49-F238E27FC236}">
                      <a16:creationId xmlns:a16="http://schemas.microsoft.com/office/drawing/2014/main" id="{1D2FDF99-3FCA-4759-A48C-C5E7D3BFCF1A}"/>
                    </a:ext>
                  </a:extLst>
                </p:cNvPr>
                <p:cNvCxnSpPr>
                  <a:cxnSpLocks/>
                </p:cNvCxnSpPr>
                <p:nvPr/>
              </p:nvCxnSpPr>
              <p:spPr>
                <a:xfrm>
                  <a:off x="6355299"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99" name="Straight Connector 198">
                  <a:extLst>
                    <a:ext uri="{FF2B5EF4-FFF2-40B4-BE49-F238E27FC236}">
                      <a16:creationId xmlns:a16="http://schemas.microsoft.com/office/drawing/2014/main" id="{9719EB41-67B9-4E95-B722-2598A9BE05CB}"/>
                    </a:ext>
                  </a:extLst>
                </p:cNvPr>
                <p:cNvCxnSpPr>
                  <a:cxnSpLocks/>
                </p:cNvCxnSpPr>
                <p:nvPr/>
              </p:nvCxnSpPr>
              <p:spPr>
                <a:xfrm flipH="1">
                  <a:off x="6126481" y="4429125"/>
                  <a:ext cx="110489" cy="11620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grpSp>
            <p:nvGrpSpPr>
              <p:cNvPr id="145" name="Group 144">
                <a:extLst>
                  <a:ext uri="{FF2B5EF4-FFF2-40B4-BE49-F238E27FC236}">
                    <a16:creationId xmlns:a16="http://schemas.microsoft.com/office/drawing/2014/main" id="{2B751192-83D6-4D6A-9CAA-7D86879ADEB4}"/>
                  </a:ext>
                </a:extLst>
              </p:cNvPr>
              <p:cNvGrpSpPr/>
              <p:nvPr/>
            </p:nvGrpSpPr>
            <p:grpSpPr>
              <a:xfrm>
                <a:off x="5703853" y="3200400"/>
                <a:ext cx="863303" cy="878977"/>
                <a:chOff x="5703853" y="3200400"/>
                <a:chExt cx="863303" cy="878977"/>
              </a:xfrm>
            </p:grpSpPr>
            <p:cxnSp>
              <p:nvCxnSpPr>
                <p:cNvPr id="172" name="Straight Connector 171">
                  <a:extLst>
                    <a:ext uri="{FF2B5EF4-FFF2-40B4-BE49-F238E27FC236}">
                      <a16:creationId xmlns:a16="http://schemas.microsoft.com/office/drawing/2014/main" id="{3A3F5701-EA58-4F6A-A8BD-5B146AAE909D}"/>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73" name="Straight Connector 172">
                  <a:extLst>
                    <a:ext uri="{FF2B5EF4-FFF2-40B4-BE49-F238E27FC236}">
                      <a16:creationId xmlns:a16="http://schemas.microsoft.com/office/drawing/2014/main" id="{DEB57506-AE76-49FE-89C8-B405BCF8DD4D}"/>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74" name="Straight Connector 173">
                  <a:extLst>
                    <a:ext uri="{FF2B5EF4-FFF2-40B4-BE49-F238E27FC236}">
                      <a16:creationId xmlns:a16="http://schemas.microsoft.com/office/drawing/2014/main" id="{BB4D4E59-B243-47E5-AFD9-5726684B1464}"/>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81" name="Straight Connector 180">
                  <a:extLst>
                    <a:ext uri="{FF2B5EF4-FFF2-40B4-BE49-F238E27FC236}">
                      <a16:creationId xmlns:a16="http://schemas.microsoft.com/office/drawing/2014/main" id="{B871D6E5-EE5D-447C-A041-28956B3ED0EE}"/>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85" name="Straight Connector 184">
                  <a:extLst>
                    <a:ext uri="{FF2B5EF4-FFF2-40B4-BE49-F238E27FC236}">
                      <a16:creationId xmlns:a16="http://schemas.microsoft.com/office/drawing/2014/main" id="{52709879-6F1A-4DCA-957C-F08C0200EBF6}"/>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46" name="Group 145">
                <a:extLst>
                  <a:ext uri="{FF2B5EF4-FFF2-40B4-BE49-F238E27FC236}">
                    <a16:creationId xmlns:a16="http://schemas.microsoft.com/office/drawing/2014/main" id="{695DF99D-B032-403F-8F10-1B0FA575A94B}"/>
                  </a:ext>
                </a:extLst>
              </p:cNvPr>
              <p:cNvGrpSpPr/>
              <p:nvPr/>
            </p:nvGrpSpPr>
            <p:grpSpPr>
              <a:xfrm>
                <a:off x="7294695" y="3200400"/>
                <a:ext cx="863303" cy="878977"/>
                <a:chOff x="5703853" y="3200400"/>
                <a:chExt cx="863303" cy="878977"/>
              </a:xfrm>
            </p:grpSpPr>
            <p:cxnSp>
              <p:nvCxnSpPr>
                <p:cNvPr id="167" name="Straight Connector 166">
                  <a:extLst>
                    <a:ext uri="{FF2B5EF4-FFF2-40B4-BE49-F238E27FC236}">
                      <a16:creationId xmlns:a16="http://schemas.microsoft.com/office/drawing/2014/main" id="{2448849A-079F-4611-9FE6-EDEECE6E9FB6}"/>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68" name="Straight Connector 167">
                  <a:extLst>
                    <a:ext uri="{FF2B5EF4-FFF2-40B4-BE49-F238E27FC236}">
                      <a16:creationId xmlns:a16="http://schemas.microsoft.com/office/drawing/2014/main" id="{7DA35258-95B5-4185-BC22-F251C9E1938F}"/>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69" name="Straight Connector 168">
                  <a:extLst>
                    <a:ext uri="{FF2B5EF4-FFF2-40B4-BE49-F238E27FC236}">
                      <a16:creationId xmlns:a16="http://schemas.microsoft.com/office/drawing/2014/main" id="{D22BCDF8-6BC3-4417-B331-0413893312D0}"/>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70" name="Straight Connector 169">
                  <a:extLst>
                    <a:ext uri="{FF2B5EF4-FFF2-40B4-BE49-F238E27FC236}">
                      <a16:creationId xmlns:a16="http://schemas.microsoft.com/office/drawing/2014/main" id="{412685A2-F6B7-46AF-B0D8-E44022546E01}"/>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71" name="Straight Connector 170">
                  <a:extLst>
                    <a:ext uri="{FF2B5EF4-FFF2-40B4-BE49-F238E27FC236}">
                      <a16:creationId xmlns:a16="http://schemas.microsoft.com/office/drawing/2014/main" id="{CC7254C9-D5BA-4A3E-8F3E-653F0E6F6362}"/>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47" name="Group 146">
                <a:extLst>
                  <a:ext uri="{FF2B5EF4-FFF2-40B4-BE49-F238E27FC236}">
                    <a16:creationId xmlns:a16="http://schemas.microsoft.com/office/drawing/2014/main" id="{6CD18F83-4CCB-4E46-A205-E841FD4C6DCA}"/>
                  </a:ext>
                </a:extLst>
              </p:cNvPr>
              <p:cNvGrpSpPr/>
              <p:nvPr/>
            </p:nvGrpSpPr>
            <p:grpSpPr>
              <a:xfrm>
                <a:off x="7294695" y="4772549"/>
                <a:ext cx="863303" cy="878977"/>
                <a:chOff x="5703853" y="3200400"/>
                <a:chExt cx="863303" cy="878977"/>
              </a:xfrm>
            </p:grpSpPr>
            <p:cxnSp>
              <p:nvCxnSpPr>
                <p:cNvPr id="155" name="Straight Connector 154">
                  <a:extLst>
                    <a:ext uri="{FF2B5EF4-FFF2-40B4-BE49-F238E27FC236}">
                      <a16:creationId xmlns:a16="http://schemas.microsoft.com/office/drawing/2014/main" id="{A6856720-0542-4AD1-9270-FDF5D77A054F}"/>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56" name="Straight Connector 155">
                  <a:extLst>
                    <a:ext uri="{FF2B5EF4-FFF2-40B4-BE49-F238E27FC236}">
                      <a16:creationId xmlns:a16="http://schemas.microsoft.com/office/drawing/2014/main" id="{7057032D-838B-4546-806B-AF9ACDB85A34}"/>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57" name="Straight Connector 156">
                  <a:extLst>
                    <a:ext uri="{FF2B5EF4-FFF2-40B4-BE49-F238E27FC236}">
                      <a16:creationId xmlns:a16="http://schemas.microsoft.com/office/drawing/2014/main" id="{EBF2CE14-4AA1-4B95-BE45-1CB5A14D64F0}"/>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58" name="Straight Connector 157">
                  <a:extLst>
                    <a:ext uri="{FF2B5EF4-FFF2-40B4-BE49-F238E27FC236}">
                      <a16:creationId xmlns:a16="http://schemas.microsoft.com/office/drawing/2014/main" id="{2EA8D98F-17D8-46FC-BC26-61382E834FD6}"/>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59" name="Straight Connector 158">
                  <a:extLst>
                    <a:ext uri="{FF2B5EF4-FFF2-40B4-BE49-F238E27FC236}">
                      <a16:creationId xmlns:a16="http://schemas.microsoft.com/office/drawing/2014/main" id="{D464F92B-9447-4B88-920A-ADED7563E6D2}"/>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48" name="Group 147">
                <a:extLst>
                  <a:ext uri="{FF2B5EF4-FFF2-40B4-BE49-F238E27FC236}">
                    <a16:creationId xmlns:a16="http://schemas.microsoft.com/office/drawing/2014/main" id="{7014B6ED-9693-4ADA-8525-F63F3E7C296A}"/>
                  </a:ext>
                </a:extLst>
              </p:cNvPr>
              <p:cNvGrpSpPr/>
              <p:nvPr/>
            </p:nvGrpSpPr>
            <p:grpSpPr>
              <a:xfrm>
                <a:off x="5703853" y="4772549"/>
                <a:ext cx="863303" cy="878977"/>
                <a:chOff x="5703853" y="3200400"/>
                <a:chExt cx="863303" cy="878977"/>
              </a:xfrm>
            </p:grpSpPr>
            <p:cxnSp>
              <p:nvCxnSpPr>
                <p:cNvPr id="149" name="Straight Connector 148">
                  <a:extLst>
                    <a:ext uri="{FF2B5EF4-FFF2-40B4-BE49-F238E27FC236}">
                      <a16:creationId xmlns:a16="http://schemas.microsoft.com/office/drawing/2014/main" id="{ED8F2CD7-A769-40B2-9711-773276CA4302}"/>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50" name="Straight Connector 149">
                  <a:extLst>
                    <a:ext uri="{FF2B5EF4-FFF2-40B4-BE49-F238E27FC236}">
                      <a16:creationId xmlns:a16="http://schemas.microsoft.com/office/drawing/2014/main" id="{815991BA-1A5C-47A1-B052-F749E6E22FBE}"/>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51" name="Straight Connector 150">
                  <a:extLst>
                    <a:ext uri="{FF2B5EF4-FFF2-40B4-BE49-F238E27FC236}">
                      <a16:creationId xmlns:a16="http://schemas.microsoft.com/office/drawing/2014/main" id="{1D84005C-AC1E-4664-8364-77A69EFCE830}"/>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53" name="Straight Connector 152">
                  <a:extLst>
                    <a:ext uri="{FF2B5EF4-FFF2-40B4-BE49-F238E27FC236}">
                      <a16:creationId xmlns:a16="http://schemas.microsoft.com/office/drawing/2014/main" id="{9AFB68EC-44B7-4CC9-B788-08394E20860A}"/>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54" name="Straight Connector 153">
                  <a:extLst>
                    <a:ext uri="{FF2B5EF4-FFF2-40B4-BE49-F238E27FC236}">
                      <a16:creationId xmlns:a16="http://schemas.microsoft.com/office/drawing/2014/main" id="{11340AF2-CC22-4F9D-B6F3-41D4129955F6}"/>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sp>
          <p:nvSpPr>
            <p:cNvPr id="231" name="Rectangle: Rounded Corners 230">
              <a:extLst>
                <a:ext uri="{FF2B5EF4-FFF2-40B4-BE49-F238E27FC236}">
                  <a16:creationId xmlns:a16="http://schemas.microsoft.com/office/drawing/2014/main" id="{E4C83E6E-D90F-4CDE-9E99-37639088AE2D}"/>
                </a:ext>
              </a:extLst>
            </p:cNvPr>
            <p:cNvSpPr/>
            <p:nvPr/>
          </p:nvSpPr>
          <p:spPr bwMode="auto">
            <a:xfrm>
              <a:off x="4773366" y="3221680"/>
              <a:ext cx="2601859" cy="1914608"/>
            </a:xfrm>
            <a:prstGeom prst="roundRect">
              <a:avLst>
                <a:gd name="adj" fmla="val 4248"/>
              </a:avLst>
            </a:prstGeom>
            <a:noFill/>
            <a:ln w="19050">
              <a:solidFill>
                <a:schemeClr val="tx1"/>
              </a:solidFill>
              <a:headEnd type="none" w="med" len="med"/>
              <a:tailEnd type="none" w="med" len="med"/>
            </a:ln>
            <a:effectLst/>
            <a:extLst>
              <a:ext uri="{909E8E84-426E-40DD-AFC4-6F175D3DCCD1}">
                <a14:hiddenFill xmlns:a14="http://schemas.microsoft.com/office/drawing/2010/main">
                  <a:no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6" name="Rectangle 175">
              <a:extLst>
                <a:ext uri="{FF2B5EF4-FFF2-40B4-BE49-F238E27FC236}">
                  <a16:creationId xmlns:a16="http://schemas.microsoft.com/office/drawing/2014/main" id="{E401808F-0BFB-4FF2-96FD-09489E02B61C}"/>
                </a:ext>
              </a:extLst>
            </p:cNvPr>
            <p:cNvSpPr/>
            <p:nvPr/>
          </p:nvSpPr>
          <p:spPr>
            <a:xfrm>
              <a:off x="4352178" y="5393625"/>
              <a:ext cx="3385296" cy="221599"/>
            </a:xfrm>
            <a:prstGeom prst="rect">
              <a:avLst/>
            </a:prstGeom>
            <a:noFill/>
            <a:ln w="190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Train and evaluate model</a:t>
              </a:r>
            </a:p>
          </p:txBody>
        </p:sp>
      </p:grpSp>
      <p:grpSp>
        <p:nvGrpSpPr>
          <p:cNvPr id="21" name="Group 20">
            <a:extLst>
              <a:ext uri="{FF2B5EF4-FFF2-40B4-BE49-F238E27FC236}">
                <a16:creationId xmlns:a16="http://schemas.microsoft.com/office/drawing/2014/main" id="{D85869F4-F9CC-46E2-B88D-264416530A20}"/>
              </a:ext>
            </a:extLst>
          </p:cNvPr>
          <p:cNvGrpSpPr/>
          <p:nvPr/>
        </p:nvGrpSpPr>
        <p:grpSpPr>
          <a:xfrm>
            <a:off x="7631207" y="2754955"/>
            <a:ext cx="3385296" cy="2393544"/>
            <a:chOff x="7631207" y="3221680"/>
            <a:chExt cx="3385296" cy="2393544"/>
          </a:xfrm>
        </p:grpSpPr>
        <p:sp>
          <p:nvSpPr>
            <p:cNvPr id="406" name="Rectangle 405">
              <a:extLst>
                <a:ext uri="{FF2B5EF4-FFF2-40B4-BE49-F238E27FC236}">
                  <a16:creationId xmlns:a16="http://schemas.microsoft.com/office/drawing/2014/main" id="{ED4D2BC8-66C6-490F-BF7F-C41196EF18F6}"/>
                </a:ext>
              </a:extLst>
            </p:cNvPr>
            <p:cNvSpPr/>
            <p:nvPr/>
          </p:nvSpPr>
          <p:spPr bwMode="auto">
            <a:xfrm>
              <a:off x="8329368" y="3787202"/>
              <a:ext cx="737666" cy="707198"/>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07" name="Rectangle 406">
              <a:extLst>
                <a:ext uri="{FF2B5EF4-FFF2-40B4-BE49-F238E27FC236}">
                  <a16:creationId xmlns:a16="http://schemas.microsoft.com/office/drawing/2014/main" id="{AF540179-D0BA-4D21-9886-119779DCEFA5}"/>
                </a:ext>
              </a:extLst>
            </p:cNvPr>
            <p:cNvSpPr/>
            <p:nvPr/>
          </p:nvSpPr>
          <p:spPr bwMode="auto">
            <a:xfrm>
              <a:off x="8505051" y="3412008"/>
              <a:ext cx="318889" cy="31388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08" name="Rectangle 407">
              <a:extLst>
                <a:ext uri="{FF2B5EF4-FFF2-40B4-BE49-F238E27FC236}">
                  <a16:creationId xmlns:a16="http://schemas.microsoft.com/office/drawing/2014/main" id="{8C211C44-D06B-4759-8E8D-D62F4753320F}"/>
                </a:ext>
              </a:extLst>
            </p:cNvPr>
            <p:cNvSpPr/>
            <p:nvPr/>
          </p:nvSpPr>
          <p:spPr bwMode="auto">
            <a:xfrm>
              <a:off x="8408388" y="3926900"/>
              <a:ext cx="512214" cy="504169"/>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09" name="Rectangle 408">
              <a:extLst>
                <a:ext uri="{FF2B5EF4-FFF2-40B4-BE49-F238E27FC236}">
                  <a16:creationId xmlns:a16="http://schemas.microsoft.com/office/drawing/2014/main" id="{C4384E1B-A29D-4EDF-B777-F3849C110867}"/>
                </a:ext>
              </a:extLst>
            </p:cNvPr>
            <p:cNvSpPr/>
            <p:nvPr/>
          </p:nvSpPr>
          <p:spPr bwMode="auto">
            <a:xfrm>
              <a:off x="8505051" y="4622434"/>
              <a:ext cx="318889" cy="31388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410" name="Group 409">
              <a:extLst>
                <a:ext uri="{FF2B5EF4-FFF2-40B4-BE49-F238E27FC236}">
                  <a16:creationId xmlns:a16="http://schemas.microsoft.com/office/drawing/2014/main" id="{BE15B085-EF73-4EFB-AB8E-1433E9EF2AC3}"/>
                </a:ext>
              </a:extLst>
            </p:cNvPr>
            <p:cNvGrpSpPr/>
            <p:nvPr/>
          </p:nvGrpSpPr>
          <p:grpSpPr>
            <a:xfrm>
              <a:off x="8732246" y="3352649"/>
              <a:ext cx="213251" cy="214202"/>
              <a:chOff x="8249239" y="3289079"/>
              <a:chExt cx="224644" cy="225646"/>
            </a:xfrm>
          </p:grpSpPr>
          <p:sp>
            <p:nvSpPr>
              <p:cNvPr id="436" name="Oval 435">
                <a:extLst>
                  <a:ext uri="{FF2B5EF4-FFF2-40B4-BE49-F238E27FC236}">
                    <a16:creationId xmlns:a16="http://schemas.microsoft.com/office/drawing/2014/main" id="{F22C095E-8464-4F50-8D67-62856B039E3F}"/>
                  </a:ext>
                </a:extLst>
              </p:cNvPr>
              <p:cNvSpPr/>
              <p:nvPr/>
            </p:nvSpPr>
            <p:spPr bwMode="auto">
              <a:xfrm>
                <a:off x="8249239" y="3289079"/>
                <a:ext cx="224644" cy="225646"/>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8D7"/>
                  </a:solidFill>
                  <a:effectLst/>
                  <a:uLnTx/>
                  <a:uFillTx/>
                  <a:latin typeface="Segoe UI Semilight"/>
                  <a:ea typeface="+mn-ea"/>
                  <a:cs typeface="+mn-cs"/>
                </a:endParaRPr>
              </a:p>
            </p:txBody>
          </p:sp>
          <p:grpSp>
            <p:nvGrpSpPr>
              <p:cNvPr id="437" name="Group 436">
                <a:extLst>
                  <a:ext uri="{FF2B5EF4-FFF2-40B4-BE49-F238E27FC236}">
                    <a16:creationId xmlns:a16="http://schemas.microsoft.com/office/drawing/2014/main" id="{89EEE772-A58C-49FE-90FD-E581DA6FA08A}"/>
                  </a:ext>
                </a:extLst>
              </p:cNvPr>
              <p:cNvGrpSpPr/>
              <p:nvPr/>
            </p:nvGrpSpPr>
            <p:grpSpPr>
              <a:xfrm>
                <a:off x="8296216" y="3353896"/>
                <a:ext cx="130690" cy="96012"/>
                <a:chOff x="7899400" y="5481285"/>
                <a:chExt cx="1943100" cy="1427515"/>
              </a:xfrm>
            </p:grpSpPr>
            <p:sp>
              <p:nvSpPr>
                <p:cNvPr id="438" name="Freeform: Shape 437">
                  <a:extLst>
                    <a:ext uri="{FF2B5EF4-FFF2-40B4-BE49-F238E27FC236}">
                      <a16:creationId xmlns:a16="http://schemas.microsoft.com/office/drawing/2014/main" id="{10355AAB-F20C-402C-8AC3-985B6BDCD258}"/>
                    </a:ext>
                  </a:extLst>
                </p:cNvPr>
                <p:cNvSpPr/>
                <p:nvPr/>
              </p:nvSpPr>
              <p:spPr bwMode="auto">
                <a:xfrm>
                  <a:off x="7899400" y="5488940"/>
                  <a:ext cx="858520" cy="1419860"/>
                </a:xfrm>
                <a:custGeom>
                  <a:avLst/>
                  <a:gdLst>
                    <a:gd name="connsiteX0" fmla="*/ 0 w 889000"/>
                    <a:gd name="connsiteY0" fmla="*/ 0 h 1417320"/>
                    <a:gd name="connsiteX1" fmla="*/ 889000 w 889000"/>
                    <a:gd name="connsiteY1" fmla="*/ 0 h 1417320"/>
                    <a:gd name="connsiteX2" fmla="*/ 284480 w 889000"/>
                    <a:gd name="connsiteY2" fmla="*/ 1417320 h 1417320"/>
                    <a:gd name="connsiteX0" fmla="*/ 0 w 889000"/>
                    <a:gd name="connsiteY0" fmla="*/ 0 h 1417320"/>
                    <a:gd name="connsiteX1" fmla="*/ 889000 w 889000"/>
                    <a:gd name="connsiteY1" fmla="*/ 0 h 1417320"/>
                    <a:gd name="connsiteX2" fmla="*/ 284480 w 889000"/>
                    <a:gd name="connsiteY2" fmla="*/ 1417320 h 1417320"/>
                    <a:gd name="connsiteX0" fmla="*/ 0 w 858520"/>
                    <a:gd name="connsiteY0" fmla="*/ 2540 h 1419860"/>
                    <a:gd name="connsiteX1" fmla="*/ 858520 w 858520"/>
                    <a:gd name="connsiteY1" fmla="*/ 0 h 1419860"/>
                    <a:gd name="connsiteX2" fmla="*/ 284480 w 858520"/>
                    <a:gd name="connsiteY2" fmla="*/ 1419860 h 1419860"/>
                    <a:gd name="connsiteX0" fmla="*/ 0 w 858520"/>
                    <a:gd name="connsiteY0" fmla="*/ 2540 h 1419860"/>
                    <a:gd name="connsiteX1" fmla="*/ 858520 w 858520"/>
                    <a:gd name="connsiteY1" fmla="*/ 0 h 1419860"/>
                    <a:gd name="connsiteX2" fmla="*/ 284480 w 858520"/>
                    <a:gd name="connsiteY2" fmla="*/ 1419860 h 1419860"/>
                  </a:gdLst>
                  <a:ahLst/>
                  <a:cxnLst>
                    <a:cxn ang="0">
                      <a:pos x="connsiteX0" y="connsiteY0"/>
                    </a:cxn>
                    <a:cxn ang="0">
                      <a:pos x="connsiteX1" y="connsiteY1"/>
                    </a:cxn>
                    <a:cxn ang="0">
                      <a:pos x="connsiteX2" y="connsiteY2"/>
                    </a:cxn>
                  </a:cxnLst>
                  <a:rect l="l" t="t" r="r" b="b"/>
                  <a:pathLst>
                    <a:path w="858520" h="1419860">
                      <a:moveTo>
                        <a:pt x="0" y="2540"/>
                      </a:moveTo>
                      <a:lnTo>
                        <a:pt x="858520" y="0"/>
                      </a:lnTo>
                      <a:cubicBezTo>
                        <a:pt x="641773" y="373380"/>
                        <a:pt x="440267" y="723900"/>
                        <a:pt x="284480" y="1419860"/>
                      </a:cubicBez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9" name="Oval 300">
                  <a:extLst>
                    <a:ext uri="{FF2B5EF4-FFF2-40B4-BE49-F238E27FC236}">
                      <a16:creationId xmlns:a16="http://schemas.microsoft.com/office/drawing/2014/main" id="{00D4CF4A-AFF1-4063-B535-E07F93722C74}"/>
                    </a:ext>
                  </a:extLst>
                </p:cNvPr>
                <p:cNvSpPr/>
                <p:nvPr/>
              </p:nvSpPr>
              <p:spPr bwMode="auto">
                <a:xfrm>
                  <a:off x="9037320" y="5481285"/>
                  <a:ext cx="805180" cy="1419934"/>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411" name="Group 410">
              <a:extLst>
                <a:ext uri="{FF2B5EF4-FFF2-40B4-BE49-F238E27FC236}">
                  <a16:creationId xmlns:a16="http://schemas.microsoft.com/office/drawing/2014/main" id="{7E3CF73E-AF51-4523-9732-2B4836690539}"/>
                </a:ext>
              </a:extLst>
            </p:cNvPr>
            <p:cNvGrpSpPr/>
            <p:nvPr/>
          </p:nvGrpSpPr>
          <p:grpSpPr>
            <a:xfrm>
              <a:off x="8803628" y="3830183"/>
              <a:ext cx="218291" cy="219266"/>
              <a:chOff x="8889458" y="4017170"/>
              <a:chExt cx="229954" cy="230980"/>
            </a:xfrm>
          </p:grpSpPr>
          <p:sp>
            <p:nvSpPr>
              <p:cNvPr id="431" name="Oval 430">
                <a:extLst>
                  <a:ext uri="{FF2B5EF4-FFF2-40B4-BE49-F238E27FC236}">
                    <a16:creationId xmlns:a16="http://schemas.microsoft.com/office/drawing/2014/main" id="{DC71966B-42B7-4883-8FDD-DFD2835A2509}"/>
                  </a:ext>
                </a:extLst>
              </p:cNvPr>
              <p:cNvSpPr/>
              <p:nvPr/>
            </p:nvSpPr>
            <p:spPr bwMode="auto">
              <a:xfrm>
                <a:off x="8889458" y="4017170"/>
                <a:ext cx="229954" cy="230980"/>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8D7"/>
                  </a:solidFill>
                  <a:effectLst/>
                  <a:uLnTx/>
                  <a:uFillTx/>
                  <a:latin typeface="Segoe UI Semilight"/>
                  <a:ea typeface="+mn-ea"/>
                  <a:cs typeface="+mn-cs"/>
                </a:endParaRPr>
              </a:p>
            </p:txBody>
          </p:sp>
          <p:grpSp>
            <p:nvGrpSpPr>
              <p:cNvPr id="432" name="Group 431">
                <a:extLst>
                  <a:ext uri="{FF2B5EF4-FFF2-40B4-BE49-F238E27FC236}">
                    <a16:creationId xmlns:a16="http://schemas.microsoft.com/office/drawing/2014/main" id="{EA26C655-1339-4D23-84E2-09C61A06614F}"/>
                  </a:ext>
                </a:extLst>
              </p:cNvPr>
              <p:cNvGrpSpPr/>
              <p:nvPr/>
            </p:nvGrpSpPr>
            <p:grpSpPr>
              <a:xfrm>
                <a:off x="8921625" y="4084320"/>
                <a:ext cx="167083" cy="86359"/>
                <a:chOff x="8917347" y="4011404"/>
                <a:chExt cx="308158" cy="159275"/>
              </a:xfrm>
            </p:grpSpPr>
            <p:sp>
              <p:nvSpPr>
                <p:cNvPr id="433" name="Freeform: Shape 432">
                  <a:extLst>
                    <a:ext uri="{FF2B5EF4-FFF2-40B4-BE49-F238E27FC236}">
                      <a16:creationId xmlns:a16="http://schemas.microsoft.com/office/drawing/2014/main" id="{9C9A6D6A-6B58-4D55-A0B8-D8BBFC2C75E3}"/>
                    </a:ext>
                  </a:extLst>
                </p:cNvPr>
                <p:cNvSpPr/>
                <p:nvPr/>
              </p:nvSpPr>
              <p:spPr bwMode="auto">
                <a:xfrm>
                  <a:off x="8917347" y="4013639"/>
                  <a:ext cx="45719" cy="152222"/>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4" name="Oval 300">
                  <a:extLst>
                    <a:ext uri="{FF2B5EF4-FFF2-40B4-BE49-F238E27FC236}">
                      <a16:creationId xmlns:a16="http://schemas.microsoft.com/office/drawing/2014/main" id="{E9BA3C4F-6C42-4687-95E4-5A94F5082AAA}"/>
                    </a:ext>
                  </a:extLst>
                </p:cNvPr>
                <p:cNvSpPr/>
                <p:nvPr/>
              </p:nvSpPr>
              <p:spPr bwMode="auto">
                <a:xfrm>
                  <a:off x="9003968" y="4011404"/>
                  <a:ext cx="90317" cy="159275"/>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5" name="Oval 300">
                  <a:extLst>
                    <a:ext uri="{FF2B5EF4-FFF2-40B4-BE49-F238E27FC236}">
                      <a16:creationId xmlns:a16="http://schemas.microsoft.com/office/drawing/2014/main" id="{0EC4EFA6-5F29-4787-8180-59BFA92AAC13}"/>
                    </a:ext>
                  </a:extLst>
                </p:cNvPr>
                <p:cNvSpPr/>
                <p:nvPr/>
              </p:nvSpPr>
              <p:spPr bwMode="auto">
                <a:xfrm>
                  <a:off x="9135187" y="4011404"/>
                  <a:ext cx="90318" cy="159275"/>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412" name="Oval 411">
              <a:extLst>
                <a:ext uri="{FF2B5EF4-FFF2-40B4-BE49-F238E27FC236}">
                  <a16:creationId xmlns:a16="http://schemas.microsoft.com/office/drawing/2014/main" id="{8BCE01AE-13E0-4211-8E67-964E6C6FB3AE}"/>
                </a:ext>
              </a:extLst>
            </p:cNvPr>
            <p:cNvSpPr/>
            <p:nvPr/>
          </p:nvSpPr>
          <p:spPr bwMode="auto">
            <a:xfrm>
              <a:off x="8732246" y="4535858"/>
              <a:ext cx="213251" cy="214202"/>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8D7"/>
                </a:solidFill>
                <a:effectLst/>
                <a:uLnTx/>
                <a:uFillTx/>
                <a:latin typeface="Segoe UI Semilight"/>
                <a:ea typeface="+mn-ea"/>
                <a:cs typeface="+mn-cs"/>
              </a:endParaRPr>
            </a:p>
          </p:txBody>
        </p:sp>
        <p:sp>
          <p:nvSpPr>
            <p:cNvPr id="413" name="Oval 300">
              <a:extLst>
                <a:ext uri="{FF2B5EF4-FFF2-40B4-BE49-F238E27FC236}">
                  <a16:creationId xmlns:a16="http://schemas.microsoft.com/office/drawing/2014/main" id="{687DF784-7794-4681-8209-451EADA0B034}"/>
                </a:ext>
              </a:extLst>
            </p:cNvPr>
            <p:cNvSpPr/>
            <p:nvPr/>
          </p:nvSpPr>
          <p:spPr bwMode="auto">
            <a:xfrm>
              <a:off x="8849494" y="4597387"/>
              <a:ext cx="51408" cy="90658"/>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14" name="Group 413">
              <a:extLst>
                <a:ext uri="{FF2B5EF4-FFF2-40B4-BE49-F238E27FC236}">
                  <a16:creationId xmlns:a16="http://schemas.microsoft.com/office/drawing/2014/main" id="{5E34C3BE-3047-44E9-A2D0-04A21B9554E0}"/>
                </a:ext>
              </a:extLst>
            </p:cNvPr>
            <p:cNvGrpSpPr/>
            <p:nvPr/>
          </p:nvGrpSpPr>
          <p:grpSpPr>
            <a:xfrm>
              <a:off x="9932940" y="3562713"/>
              <a:ext cx="318889" cy="1232546"/>
              <a:chOff x="9823847" y="3441395"/>
              <a:chExt cx="335926" cy="1298395"/>
            </a:xfrm>
          </p:grpSpPr>
          <p:sp>
            <p:nvSpPr>
              <p:cNvPr id="428" name="Rectangle 427">
                <a:extLst>
                  <a:ext uri="{FF2B5EF4-FFF2-40B4-BE49-F238E27FC236}">
                    <a16:creationId xmlns:a16="http://schemas.microsoft.com/office/drawing/2014/main" id="{04D367D7-4A45-471C-9DBD-EE631B8ABBA7}"/>
                  </a:ext>
                </a:extLst>
              </p:cNvPr>
              <p:cNvSpPr/>
              <p:nvPr/>
            </p:nvSpPr>
            <p:spPr bwMode="auto">
              <a:xfrm>
                <a:off x="9823847" y="3441395"/>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light"/>
                    <a:ea typeface="+mn-ea"/>
                    <a:cs typeface="+mn-cs"/>
                  </a:rPr>
                  <a:t>A</a:t>
                </a:r>
              </a:p>
            </p:txBody>
          </p:sp>
          <p:sp>
            <p:nvSpPr>
              <p:cNvPr id="429" name="Rectangle 428">
                <a:extLst>
                  <a:ext uri="{FF2B5EF4-FFF2-40B4-BE49-F238E27FC236}">
                    <a16:creationId xmlns:a16="http://schemas.microsoft.com/office/drawing/2014/main" id="{6E797753-833B-4D3E-A1BF-6B9BDA8D9517}"/>
                  </a:ext>
                </a:extLst>
              </p:cNvPr>
              <p:cNvSpPr/>
              <p:nvPr/>
            </p:nvSpPr>
            <p:spPr bwMode="auto">
              <a:xfrm>
                <a:off x="9823847" y="3925264"/>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light"/>
                    <a:ea typeface="+mn-ea"/>
                    <a:cs typeface="+mn-cs"/>
                  </a:rPr>
                  <a:t>B</a:t>
                </a:r>
              </a:p>
            </p:txBody>
          </p:sp>
          <p:sp>
            <p:nvSpPr>
              <p:cNvPr id="430" name="Rectangle 429">
                <a:extLst>
                  <a:ext uri="{FF2B5EF4-FFF2-40B4-BE49-F238E27FC236}">
                    <a16:creationId xmlns:a16="http://schemas.microsoft.com/office/drawing/2014/main" id="{F8F945D7-7082-4976-B743-91F7359A11E7}"/>
                  </a:ext>
                </a:extLst>
              </p:cNvPr>
              <p:cNvSpPr/>
              <p:nvPr/>
            </p:nvSpPr>
            <p:spPr bwMode="auto">
              <a:xfrm>
                <a:off x="9823847" y="4409140"/>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light"/>
                    <a:ea typeface="+mn-ea"/>
                    <a:cs typeface="+mn-cs"/>
                  </a:rPr>
                  <a:t>C</a:t>
                </a:r>
              </a:p>
            </p:txBody>
          </p:sp>
        </p:grpSp>
        <p:sp>
          <p:nvSpPr>
            <p:cNvPr id="419" name="Freeform: Shape 418">
              <a:extLst>
                <a:ext uri="{FF2B5EF4-FFF2-40B4-BE49-F238E27FC236}">
                  <a16:creationId xmlns:a16="http://schemas.microsoft.com/office/drawing/2014/main" id="{E0E4B9DE-C9FB-4CB4-8EB1-F48CB1FD7060}"/>
                </a:ext>
              </a:extLst>
            </p:cNvPr>
            <p:cNvSpPr/>
            <p:nvPr/>
          </p:nvSpPr>
          <p:spPr bwMode="auto">
            <a:xfrm>
              <a:off x="8773031" y="4597170"/>
              <a:ext cx="52690" cy="93393"/>
            </a:xfrm>
            <a:custGeom>
              <a:avLst/>
              <a:gdLst>
                <a:gd name="connsiteX0" fmla="*/ 329946 w 659892"/>
                <a:gd name="connsiteY0" fmla="*/ 544830 h 1169670"/>
                <a:gd name="connsiteX1" fmla="*/ 659892 w 659892"/>
                <a:gd name="connsiteY1" fmla="*/ 857250 h 1169670"/>
                <a:gd name="connsiteX2" fmla="*/ 329946 w 659892"/>
                <a:gd name="connsiteY2" fmla="*/ 1169670 h 1169670"/>
                <a:gd name="connsiteX3" fmla="*/ 0 w 659892"/>
                <a:gd name="connsiteY3" fmla="*/ 857250 h 1169670"/>
                <a:gd name="connsiteX4" fmla="*/ 329946 w 659892"/>
                <a:gd name="connsiteY4" fmla="*/ 544830 h 1169670"/>
                <a:gd name="connsiteX5" fmla="*/ 329946 w 659892"/>
                <a:gd name="connsiteY5" fmla="*/ 0 h 1169670"/>
                <a:gd name="connsiteX6" fmla="*/ 610362 w 659892"/>
                <a:gd name="connsiteY6" fmla="*/ 270510 h 1169670"/>
                <a:gd name="connsiteX7" fmla="*/ 329946 w 659892"/>
                <a:gd name="connsiteY7" fmla="*/ 541020 h 1169670"/>
                <a:gd name="connsiteX8" fmla="*/ 49530 w 659892"/>
                <a:gd name="connsiteY8" fmla="*/ 270510 h 1169670"/>
                <a:gd name="connsiteX9" fmla="*/ 329946 w 659892"/>
                <a:gd name="connsiteY9" fmla="*/ 0 h 116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9892" h="1169670">
                  <a:moveTo>
                    <a:pt x="329946" y="544830"/>
                  </a:moveTo>
                  <a:cubicBezTo>
                    <a:pt x="512170" y="544830"/>
                    <a:pt x="659892" y="684705"/>
                    <a:pt x="659892" y="857250"/>
                  </a:cubicBezTo>
                  <a:cubicBezTo>
                    <a:pt x="659892" y="1029795"/>
                    <a:pt x="512170" y="1169670"/>
                    <a:pt x="329946" y="1169670"/>
                  </a:cubicBezTo>
                  <a:cubicBezTo>
                    <a:pt x="147722" y="1169670"/>
                    <a:pt x="0" y="1029795"/>
                    <a:pt x="0" y="857250"/>
                  </a:cubicBezTo>
                  <a:cubicBezTo>
                    <a:pt x="0" y="684705"/>
                    <a:pt x="147722" y="544830"/>
                    <a:pt x="329946" y="544830"/>
                  </a:cubicBezTo>
                  <a:close/>
                  <a:moveTo>
                    <a:pt x="329946" y="0"/>
                  </a:moveTo>
                  <a:cubicBezTo>
                    <a:pt x="484815" y="0"/>
                    <a:pt x="610362" y="121111"/>
                    <a:pt x="610362" y="270510"/>
                  </a:cubicBezTo>
                  <a:cubicBezTo>
                    <a:pt x="610362" y="419909"/>
                    <a:pt x="484815" y="541020"/>
                    <a:pt x="329946" y="541020"/>
                  </a:cubicBezTo>
                  <a:cubicBezTo>
                    <a:pt x="175077" y="541020"/>
                    <a:pt x="49530" y="419909"/>
                    <a:pt x="49530" y="270510"/>
                  </a:cubicBezTo>
                  <a:cubicBezTo>
                    <a:pt x="49530" y="121111"/>
                    <a:pt x="175077" y="0"/>
                    <a:pt x="329946" y="0"/>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Rectangle 5">
              <a:extLst>
                <a:ext uri="{FF2B5EF4-FFF2-40B4-BE49-F238E27FC236}">
                  <a16:creationId xmlns:a16="http://schemas.microsoft.com/office/drawing/2014/main" id="{735ED476-B71A-46BB-BE37-45CFC9B042D4}"/>
                </a:ext>
              </a:extLst>
            </p:cNvPr>
            <p:cNvSpPr/>
            <p:nvPr/>
          </p:nvSpPr>
          <p:spPr bwMode="auto">
            <a:xfrm>
              <a:off x="8525684" y="4061692"/>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8" name="Rectangle 177">
              <a:extLst>
                <a:ext uri="{FF2B5EF4-FFF2-40B4-BE49-F238E27FC236}">
                  <a16:creationId xmlns:a16="http://schemas.microsoft.com/office/drawing/2014/main" id="{7DB3E461-94D8-4A11-8633-9AB995BFFB3F}"/>
                </a:ext>
              </a:extLst>
            </p:cNvPr>
            <p:cNvSpPr/>
            <p:nvPr/>
          </p:nvSpPr>
          <p:spPr bwMode="auto">
            <a:xfrm>
              <a:off x="8726695" y="4061692"/>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9" name="Rectangle 178">
              <a:extLst>
                <a:ext uri="{FF2B5EF4-FFF2-40B4-BE49-F238E27FC236}">
                  <a16:creationId xmlns:a16="http://schemas.microsoft.com/office/drawing/2014/main" id="{771E5CC8-0079-4065-BA16-0F08532B8832}"/>
                </a:ext>
              </a:extLst>
            </p:cNvPr>
            <p:cNvSpPr/>
            <p:nvPr/>
          </p:nvSpPr>
          <p:spPr bwMode="auto">
            <a:xfrm>
              <a:off x="8726105" y="4235255"/>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0" name="Rectangle 179">
              <a:extLst>
                <a:ext uri="{FF2B5EF4-FFF2-40B4-BE49-F238E27FC236}">
                  <a16:creationId xmlns:a16="http://schemas.microsoft.com/office/drawing/2014/main" id="{5DBD1FC2-9771-4EA7-8D61-2E6FEBEBF344}"/>
                </a:ext>
              </a:extLst>
            </p:cNvPr>
            <p:cNvSpPr/>
            <p:nvPr/>
          </p:nvSpPr>
          <p:spPr bwMode="auto">
            <a:xfrm>
              <a:off x="8525683" y="4235255"/>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53147D66-15FC-438B-887D-E301BD8698E3}"/>
                </a:ext>
              </a:extLst>
            </p:cNvPr>
            <p:cNvCxnSpPr>
              <a:cxnSpLocks/>
              <a:stCxn id="6" idx="2"/>
              <a:endCxn id="180" idx="0"/>
            </p:cNvCxnSpPr>
            <p:nvPr/>
          </p:nvCxnSpPr>
          <p:spPr>
            <a:xfrm flipH="1">
              <a:off x="8567247" y="4144819"/>
              <a:ext cx="1" cy="90436"/>
            </a:xfrm>
            <a:prstGeom prst="line">
              <a:avLst/>
            </a:prstGeom>
            <a:noFill/>
            <a:ln w="19050" cap="flat" cmpd="sng" algn="ctr">
              <a:solidFill>
                <a:schemeClr val="bg1">
                  <a:lumMod val="85000"/>
                </a:schemeClr>
              </a:solidFill>
              <a:prstDash val="solid"/>
              <a:headEnd type="none"/>
              <a:tailEnd type="none"/>
            </a:ln>
            <a:effectLst/>
          </p:spPr>
        </p:cxnSp>
        <p:cxnSp>
          <p:nvCxnSpPr>
            <p:cNvPr id="18" name="Straight Connector 17">
              <a:extLst>
                <a:ext uri="{FF2B5EF4-FFF2-40B4-BE49-F238E27FC236}">
                  <a16:creationId xmlns:a16="http://schemas.microsoft.com/office/drawing/2014/main" id="{57CDD8E6-A575-42E5-8ED2-9512B55C2ACB}"/>
                </a:ext>
              </a:extLst>
            </p:cNvPr>
            <p:cNvCxnSpPr>
              <a:stCxn id="180" idx="3"/>
              <a:endCxn id="179" idx="1"/>
            </p:cNvCxnSpPr>
            <p:nvPr/>
          </p:nvCxnSpPr>
          <p:spPr>
            <a:xfrm>
              <a:off x="8608810" y="4276819"/>
              <a:ext cx="117295" cy="0"/>
            </a:xfrm>
            <a:prstGeom prst="line">
              <a:avLst/>
            </a:prstGeom>
            <a:noFill/>
            <a:ln w="19050" cap="flat" cmpd="sng" algn="ctr">
              <a:solidFill>
                <a:schemeClr val="bg1">
                  <a:lumMod val="85000"/>
                </a:schemeClr>
              </a:solidFill>
              <a:prstDash val="solid"/>
              <a:headEnd type="none"/>
              <a:tailEnd type="none"/>
            </a:ln>
            <a:effectLst/>
          </p:spPr>
        </p:cxnSp>
        <p:cxnSp>
          <p:nvCxnSpPr>
            <p:cNvPr id="20" name="Straight Connector 19">
              <a:extLst>
                <a:ext uri="{FF2B5EF4-FFF2-40B4-BE49-F238E27FC236}">
                  <a16:creationId xmlns:a16="http://schemas.microsoft.com/office/drawing/2014/main" id="{5EFF4C5F-4868-4058-9DF5-C1C39888883E}"/>
                </a:ext>
              </a:extLst>
            </p:cNvPr>
            <p:cNvCxnSpPr>
              <a:stCxn id="179" idx="0"/>
              <a:endCxn id="178" idx="2"/>
            </p:cNvCxnSpPr>
            <p:nvPr/>
          </p:nvCxnSpPr>
          <p:spPr>
            <a:xfrm flipV="1">
              <a:off x="8767669" y="4144819"/>
              <a:ext cx="590" cy="90436"/>
            </a:xfrm>
            <a:prstGeom prst="line">
              <a:avLst/>
            </a:prstGeom>
            <a:noFill/>
            <a:ln w="19050" cap="flat" cmpd="sng" algn="ctr">
              <a:solidFill>
                <a:schemeClr val="bg1">
                  <a:lumMod val="85000"/>
                </a:schemeClr>
              </a:solidFill>
              <a:prstDash val="solid"/>
              <a:headEnd type="none"/>
              <a:tailEnd type="none"/>
            </a:ln>
            <a:effectLst/>
          </p:spPr>
        </p:cxnSp>
        <p:cxnSp>
          <p:nvCxnSpPr>
            <p:cNvPr id="22" name="Straight Connector 21">
              <a:extLst>
                <a:ext uri="{FF2B5EF4-FFF2-40B4-BE49-F238E27FC236}">
                  <a16:creationId xmlns:a16="http://schemas.microsoft.com/office/drawing/2014/main" id="{416188F1-EB20-4D49-B1CE-58C649A8716F}"/>
                </a:ext>
              </a:extLst>
            </p:cNvPr>
            <p:cNvCxnSpPr>
              <a:stCxn id="178" idx="1"/>
              <a:endCxn id="6" idx="3"/>
            </p:cNvCxnSpPr>
            <p:nvPr/>
          </p:nvCxnSpPr>
          <p:spPr>
            <a:xfrm flipH="1">
              <a:off x="8608811" y="4103256"/>
              <a:ext cx="117884" cy="0"/>
            </a:xfrm>
            <a:prstGeom prst="line">
              <a:avLst/>
            </a:prstGeom>
            <a:noFill/>
            <a:ln w="19050" cap="flat" cmpd="sng" algn="ctr">
              <a:solidFill>
                <a:schemeClr val="bg1">
                  <a:lumMod val="85000"/>
                </a:schemeClr>
              </a:solidFill>
              <a:prstDash val="solid"/>
              <a:headEnd type="none"/>
              <a:tailEnd type="none"/>
            </a:ln>
            <a:effectLst/>
          </p:spPr>
        </p:cxnSp>
        <p:cxnSp>
          <p:nvCxnSpPr>
            <p:cNvPr id="28" name="Straight Connector 27">
              <a:extLst>
                <a:ext uri="{FF2B5EF4-FFF2-40B4-BE49-F238E27FC236}">
                  <a16:creationId xmlns:a16="http://schemas.microsoft.com/office/drawing/2014/main" id="{EC72812E-CEA5-4424-8CC9-2FEF70630667}"/>
                </a:ext>
              </a:extLst>
            </p:cNvPr>
            <p:cNvCxnSpPr/>
            <p:nvPr/>
          </p:nvCxnSpPr>
          <p:spPr>
            <a:xfrm flipH="1">
              <a:off x="8600693" y="4120356"/>
              <a:ext cx="137645" cy="137645"/>
            </a:xfrm>
            <a:prstGeom prst="line">
              <a:avLst/>
            </a:prstGeom>
            <a:noFill/>
            <a:ln w="19050" cap="flat" cmpd="sng" algn="ctr">
              <a:solidFill>
                <a:schemeClr val="bg1">
                  <a:lumMod val="85000"/>
                </a:schemeClr>
              </a:solidFill>
              <a:prstDash val="solid"/>
              <a:headEnd type="none"/>
              <a:tailEnd type="none"/>
            </a:ln>
            <a:effectLst/>
          </p:spPr>
        </p:cxnSp>
        <p:grpSp>
          <p:nvGrpSpPr>
            <p:cNvPr id="26" name="Group 25">
              <a:extLst>
                <a:ext uri="{FF2B5EF4-FFF2-40B4-BE49-F238E27FC236}">
                  <a16:creationId xmlns:a16="http://schemas.microsoft.com/office/drawing/2014/main" id="{AEBEFDDA-CD80-4375-A36C-22EF9FE0BD31}"/>
                </a:ext>
              </a:extLst>
            </p:cNvPr>
            <p:cNvGrpSpPr/>
            <p:nvPr/>
          </p:nvGrpSpPr>
          <p:grpSpPr>
            <a:xfrm>
              <a:off x="9155430" y="3738656"/>
              <a:ext cx="667650" cy="911702"/>
              <a:chOff x="9155430" y="3738656"/>
              <a:chExt cx="785922" cy="911702"/>
            </a:xfrm>
          </p:grpSpPr>
          <p:cxnSp>
            <p:nvCxnSpPr>
              <p:cNvPr id="11" name="Straight Arrow Connector 10">
                <a:extLst>
                  <a:ext uri="{FF2B5EF4-FFF2-40B4-BE49-F238E27FC236}">
                    <a16:creationId xmlns:a16="http://schemas.microsoft.com/office/drawing/2014/main" id="{9235AEDB-CFDB-410E-8113-7EF230744511}"/>
                  </a:ext>
                </a:extLst>
              </p:cNvPr>
              <p:cNvCxnSpPr>
                <a:cxnSpLocks/>
              </p:cNvCxnSpPr>
              <p:nvPr/>
            </p:nvCxnSpPr>
            <p:spPr>
              <a:xfrm>
                <a:off x="9155430" y="4187645"/>
                <a:ext cx="785922" cy="0"/>
              </a:xfrm>
              <a:prstGeom prst="straightConnector1">
                <a:avLst/>
              </a:prstGeom>
              <a:noFill/>
              <a:ln w="19050" cap="flat" cmpd="sng" algn="ctr">
                <a:solidFill>
                  <a:schemeClr val="bg1">
                    <a:lumMod val="85000"/>
                  </a:schemeClr>
                </a:solidFill>
                <a:prstDash val="solid"/>
                <a:headEnd type="none"/>
                <a:tailEnd type="arrow"/>
              </a:ln>
              <a:effectLst/>
            </p:spPr>
          </p:cxnSp>
          <p:cxnSp>
            <p:nvCxnSpPr>
              <p:cNvPr id="15" name="Connector: Elbow 14">
                <a:extLst>
                  <a:ext uri="{FF2B5EF4-FFF2-40B4-BE49-F238E27FC236}">
                    <a16:creationId xmlns:a16="http://schemas.microsoft.com/office/drawing/2014/main" id="{9FC9C536-1DEA-4294-A1B9-66F3DAB29C66}"/>
                  </a:ext>
                </a:extLst>
              </p:cNvPr>
              <p:cNvCxnSpPr/>
              <p:nvPr/>
            </p:nvCxnSpPr>
            <p:spPr>
              <a:xfrm>
                <a:off x="9476173" y="4189178"/>
                <a:ext cx="461447" cy="461180"/>
              </a:xfrm>
              <a:prstGeom prst="bentConnector3">
                <a:avLst>
                  <a:gd name="adj1" fmla="val 1471"/>
                </a:avLst>
              </a:prstGeom>
              <a:noFill/>
              <a:ln w="19050" cap="flat" cmpd="sng" algn="ctr">
                <a:solidFill>
                  <a:schemeClr val="bg1">
                    <a:lumMod val="85000"/>
                  </a:schemeClr>
                </a:solidFill>
                <a:prstDash val="solid"/>
                <a:headEnd type="none"/>
                <a:tailEnd type="arrow"/>
              </a:ln>
              <a:effectLst/>
            </p:spPr>
          </p:cxnSp>
          <p:cxnSp>
            <p:nvCxnSpPr>
              <p:cNvPr id="183" name="Connector: Elbow 182">
                <a:extLst>
                  <a:ext uri="{FF2B5EF4-FFF2-40B4-BE49-F238E27FC236}">
                    <a16:creationId xmlns:a16="http://schemas.microsoft.com/office/drawing/2014/main" id="{E21399B1-93C8-40F3-8AF8-5E130D08E003}"/>
                  </a:ext>
                </a:extLst>
              </p:cNvPr>
              <p:cNvCxnSpPr>
                <a:cxnSpLocks/>
              </p:cNvCxnSpPr>
              <p:nvPr/>
            </p:nvCxnSpPr>
            <p:spPr>
              <a:xfrm flipV="1">
                <a:off x="9476173" y="3738656"/>
                <a:ext cx="461447" cy="448989"/>
              </a:xfrm>
              <a:prstGeom prst="bentConnector3">
                <a:avLst>
                  <a:gd name="adj1" fmla="val 1471"/>
                </a:avLst>
              </a:prstGeom>
              <a:noFill/>
              <a:ln w="19050" cap="flat" cmpd="sng" algn="ctr">
                <a:solidFill>
                  <a:schemeClr val="bg1">
                    <a:lumMod val="85000"/>
                  </a:schemeClr>
                </a:solidFill>
                <a:prstDash val="solid"/>
                <a:headEnd type="none"/>
                <a:tailEnd type="arrow"/>
              </a:ln>
              <a:effectLst/>
            </p:spPr>
          </p:cxnSp>
        </p:grpSp>
        <p:sp>
          <p:nvSpPr>
            <p:cNvPr id="405" name="Rectangle: Rounded Corners 404">
              <a:extLst>
                <a:ext uri="{FF2B5EF4-FFF2-40B4-BE49-F238E27FC236}">
                  <a16:creationId xmlns:a16="http://schemas.microsoft.com/office/drawing/2014/main" id="{737A4015-185D-41F2-A104-B42D948E2948}"/>
                </a:ext>
              </a:extLst>
            </p:cNvPr>
            <p:cNvSpPr/>
            <p:nvPr/>
          </p:nvSpPr>
          <p:spPr bwMode="auto">
            <a:xfrm>
              <a:off x="7976200" y="3221680"/>
              <a:ext cx="2601859" cy="1914608"/>
            </a:xfrm>
            <a:prstGeom prst="roundRect">
              <a:avLst>
                <a:gd name="adj" fmla="val 424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7" name="Rectangle 176">
              <a:extLst>
                <a:ext uri="{FF2B5EF4-FFF2-40B4-BE49-F238E27FC236}">
                  <a16:creationId xmlns:a16="http://schemas.microsoft.com/office/drawing/2014/main" id="{7167E0AA-5FDB-40C2-BDC0-4DF6B66CB4B8}"/>
                </a:ext>
              </a:extLst>
            </p:cNvPr>
            <p:cNvSpPr/>
            <p:nvPr/>
          </p:nvSpPr>
          <p:spPr>
            <a:xfrm>
              <a:off x="7631207" y="5393625"/>
              <a:ext cx="3385296" cy="221599"/>
            </a:xfrm>
            <a:prstGeom prst="rect">
              <a:avLst/>
            </a:prstGeom>
            <a:noFill/>
            <a:ln w="190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Operationalize and manage</a:t>
              </a:r>
            </a:p>
          </p:txBody>
        </p:sp>
      </p:grpSp>
      <p:sp>
        <p:nvSpPr>
          <p:cNvPr id="254" name="Rectangle 253" hidden="1">
            <a:extLst>
              <a:ext uri="{FF2B5EF4-FFF2-40B4-BE49-F238E27FC236}">
                <a16:creationId xmlns:a16="http://schemas.microsoft.com/office/drawing/2014/main" id="{F82B4BA9-8058-4D17-ABBE-3B36A46F0342}"/>
              </a:ext>
            </a:extLst>
          </p:cNvPr>
          <p:cNvSpPr/>
          <p:nvPr/>
        </p:nvSpPr>
        <p:spPr bwMode="auto">
          <a:xfrm>
            <a:off x="819150" y="5148499"/>
            <a:ext cx="10458450" cy="12427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algn="l" defTabSz="932472" fontAlgn="base">
              <a:lnSpc>
                <a:spcPct val="90000"/>
              </a:lnSpc>
              <a:spcBef>
                <a:spcPct val="0"/>
              </a:spcBef>
              <a:spcAft>
                <a:spcPct val="0"/>
              </a:spcAft>
              <a:buFont typeface="Arial" panose="020B0604020202020204" pitchFamily="34" charset="0"/>
              <a:buChar char="•"/>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441A36C1-D94C-43E7-8845-107DA8EEB9A1}"/>
              </a:ext>
            </a:extLst>
          </p:cNvPr>
          <p:cNvGrpSpPr/>
          <p:nvPr/>
        </p:nvGrpSpPr>
        <p:grpSpPr>
          <a:xfrm>
            <a:off x="1502261" y="5243721"/>
            <a:ext cx="9079979" cy="914400"/>
            <a:chOff x="1502261" y="5243721"/>
            <a:chExt cx="9079979" cy="914400"/>
          </a:xfrm>
        </p:grpSpPr>
        <p:cxnSp>
          <p:nvCxnSpPr>
            <p:cNvPr id="203" name="Straight Connector 202">
              <a:extLst>
                <a:ext uri="{FF2B5EF4-FFF2-40B4-BE49-F238E27FC236}">
                  <a16:creationId xmlns:a16="http://schemas.microsoft.com/office/drawing/2014/main" id="{C6F3F6EA-A5CD-4A28-B265-7F153A37A9D9}"/>
                </a:ext>
              </a:extLst>
            </p:cNvPr>
            <p:cNvCxnSpPr>
              <a:cxnSpLocks/>
            </p:cNvCxnSpPr>
            <p:nvPr/>
          </p:nvCxnSpPr>
          <p:spPr>
            <a:xfrm>
              <a:off x="1502261" y="5243721"/>
              <a:ext cx="2606040" cy="0"/>
            </a:xfrm>
            <a:prstGeom prst="line">
              <a:avLst/>
            </a:prstGeom>
            <a:ln w="1905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30567C3-A56B-4301-ACAB-C9B7DAFE8B44}"/>
                </a:ext>
              </a:extLst>
            </p:cNvPr>
            <p:cNvCxnSpPr>
              <a:cxnSpLocks/>
            </p:cNvCxnSpPr>
            <p:nvPr/>
          </p:nvCxnSpPr>
          <p:spPr>
            <a:xfrm>
              <a:off x="7976200" y="5243721"/>
              <a:ext cx="2606040" cy="0"/>
            </a:xfrm>
            <a:prstGeom prst="line">
              <a:avLst/>
            </a:prstGeom>
            <a:ln w="1905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6" name="Rectangle 245">
              <a:extLst>
                <a:ext uri="{FF2B5EF4-FFF2-40B4-BE49-F238E27FC236}">
                  <a16:creationId xmlns:a16="http://schemas.microsoft.com/office/drawing/2014/main" id="{AD10C3DD-7798-4E2F-9E26-40335984ADED}"/>
                </a:ext>
              </a:extLst>
            </p:cNvPr>
            <p:cNvSpPr/>
            <p:nvPr/>
          </p:nvSpPr>
          <p:spPr bwMode="auto">
            <a:xfrm>
              <a:off x="2254196" y="5784074"/>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367">
                <a:spcAft>
                  <a:spcPts val="200"/>
                </a:spcAft>
              </a:pPr>
              <a:r>
                <a:rPr lang="en-US" sz="1400" dirty="0">
                  <a:solidFill>
                    <a:schemeClr val="tx1"/>
                  </a:solidFill>
                  <a:latin typeface="Segoe UI" panose="020B0502040204020203" pitchFamily="34" charset="0"/>
                  <a:cs typeface="Segoe UI" panose="020B0502040204020203" pitchFamily="34" charset="0"/>
                </a:rPr>
                <a:t>Azure Databricks</a:t>
              </a:r>
            </a:p>
          </p:txBody>
        </p:sp>
        <p:sp>
          <p:nvSpPr>
            <p:cNvPr id="233" name="Rectangle 232">
              <a:extLst>
                <a:ext uri="{FF2B5EF4-FFF2-40B4-BE49-F238E27FC236}">
                  <a16:creationId xmlns:a16="http://schemas.microsoft.com/office/drawing/2014/main" id="{C2453641-AE74-4FA5-B804-1B11769C5247}"/>
                </a:ext>
              </a:extLst>
            </p:cNvPr>
            <p:cNvSpPr/>
            <p:nvPr/>
          </p:nvSpPr>
          <p:spPr bwMode="auto">
            <a:xfrm>
              <a:off x="2244956" y="5402323"/>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data factory</a:t>
              </a:r>
            </a:p>
          </p:txBody>
        </p:sp>
        <p:cxnSp>
          <p:nvCxnSpPr>
            <p:cNvPr id="206" name="Straight Connector 205">
              <a:extLst>
                <a:ext uri="{FF2B5EF4-FFF2-40B4-BE49-F238E27FC236}">
                  <a16:creationId xmlns:a16="http://schemas.microsoft.com/office/drawing/2014/main" id="{4978822C-5E69-4264-B788-AEA7783CA85A}"/>
                </a:ext>
              </a:extLst>
            </p:cNvPr>
            <p:cNvCxnSpPr>
              <a:cxnSpLocks/>
            </p:cNvCxnSpPr>
            <p:nvPr/>
          </p:nvCxnSpPr>
          <p:spPr>
            <a:xfrm>
              <a:off x="4405312" y="5243721"/>
              <a:ext cx="0" cy="914400"/>
            </a:xfrm>
            <a:prstGeom prst="line">
              <a:avLst/>
            </a:prstGeom>
            <a:ln w="19050">
              <a:solidFill>
                <a:schemeClr val="bg1">
                  <a:lumMod val="75000"/>
                </a:schemeClr>
              </a:solidFill>
              <a:headEnd type="arrow" w="lg" len="med"/>
              <a:tailEnd type="none" w="sm" len="sm"/>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0A886E3-67D2-4CAC-8226-7E2CB58DB275}"/>
                </a:ext>
              </a:extLst>
            </p:cNvPr>
            <p:cNvCxnSpPr>
              <a:cxnSpLocks/>
            </p:cNvCxnSpPr>
            <p:nvPr/>
          </p:nvCxnSpPr>
          <p:spPr>
            <a:xfrm>
              <a:off x="7684340" y="5243721"/>
              <a:ext cx="0" cy="914400"/>
            </a:xfrm>
            <a:prstGeom prst="line">
              <a:avLst/>
            </a:prstGeom>
            <a:ln w="19050">
              <a:solidFill>
                <a:schemeClr val="bg1">
                  <a:lumMod val="75000"/>
                </a:schemeClr>
              </a:solidFill>
              <a:headEnd type="arrow" w="lg" len="med"/>
              <a:tailEnd type="none" w="sm" len="sm"/>
            </a:ln>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53B68BF2-F628-49A1-BCF2-62503BA83582}"/>
                </a:ext>
              </a:extLst>
            </p:cNvPr>
            <p:cNvSpPr/>
            <p:nvPr/>
          </p:nvSpPr>
          <p:spPr bwMode="auto">
            <a:xfrm>
              <a:off x="5492693" y="5593199"/>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a:t>
              </a:r>
              <a:r>
                <a:rPr lang="en-US" sz="1400" dirty="0">
                  <a:solidFill>
                    <a:schemeClr val="tx1"/>
                  </a:solidFill>
                  <a:latin typeface="Segoe UI" panose="020B0502040204020203" pitchFamily="34" charset="0"/>
                  <a:cs typeface="Segoe UI" panose="020B0502040204020203" pitchFamily="34" charset="0"/>
                </a:rPr>
                <a:t>D</a:t>
              </a:r>
              <a:r>
                <a:rPr kumimoji="0" lang="en-US" sz="1400" b="0" i="0" u="none" strike="noStrike" kern="1200" cap="none" spc="0" normalizeH="0" baseline="0" noProof="0" dirty="0" err="1">
                  <a:ln>
                    <a:noFill/>
                  </a:ln>
                  <a:solidFill>
                    <a:schemeClr val="tx1"/>
                  </a:solidFill>
                  <a:effectLst/>
                  <a:uLnTx/>
                  <a:uFillTx/>
                  <a:latin typeface="Segoe UI" panose="020B0502040204020203" pitchFamily="34" charset="0"/>
                  <a:cs typeface="Segoe UI" panose="020B0502040204020203" pitchFamily="34" charset="0"/>
                </a:rPr>
                <a:t>atabricks</a:t>
              </a:r>
              <a:endPar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216" name="Rectangle 215">
              <a:extLst>
                <a:ext uri="{FF2B5EF4-FFF2-40B4-BE49-F238E27FC236}">
                  <a16:creationId xmlns:a16="http://schemas.microsoft.com/office/drawing/2014/main" id="{331CA0E4-11C0-4161-A991-0036C7BE9813}"/>
                </a:ext>
              </a:extLst>
            </p:cNvPr>
            <p:cNvSpPr/>
            <p:nvPr/>
          </p:nvSpPr>
          <p:spPr bwMode="auto">
            <a:xfrm>
              <a:off x="8772770" y="5784074"/>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a:t>
              </a:r>
              <a:r>
                <a:rPr kumimoji="0" lang="en-US" sz="1400" b="0" i="0" u="none" strike="noStrike" kern="1200" cap="none" spc="0" normalizeH="0" baseline="0" noProof="0" dirty="0" err="1">
                  <a:ln>
                    <a:noFill/>
                  </a:ln>
                  <a:solidFill>
                    <a:schemeClr val="tx1"/>
                  </a:solidFill>
                  <a:effectLst/>
                  <a:uLnTx/>
                  <a:uFillTx/>
                  <a:latin typeface="Segoe UI" panose="020B0502040204020203" pitchFamily="34" charset="0"/>
                  <a:cs typeface="Segoe UI" panose="020B0502040204020203" pitchFamily="34" charset="0"/>
                </a:rPr>
                <a:t>databricks</a:t>
              </a:r>
              <a:endPar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213" name="Rectangle 212">
              <a:extLst>
                <a:ext uri="{FF2B5EF4-FFF2-40B4-BE49-F238E27FC236}">
                  <a16:creationId xmlns:a16="http://schemas.microsoft.com/office/drawing/2014/main" id="{CF0849B4-CF1C-47E4-A0D5-8D97AB895154}"/>
                </a:ext>
              </a:extLst>
            </p:cNvPr>
            <p:cNvSpPr/>
            <p:nvPr/>
          </p:nvSpPr>
          <p:spPr bwMode="auto">
            <a:xfrm>
              <a:off x="8771681" y="5402323"/>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ML services</a:t>
              </a:r>
            </a:p>
          </p:txBody>
        </p:sp>
        <p:pic>
          <p:nvPicPr>
            <p:cNvPr id="214" name="Picture 213">
              <a:extLst>
                <a:ext uri="{FF2B5EF4-FFF2-40B4-BE49-F238E27FC236}">
                  <a16:creationId xmlns:a16="http://schemas.microsoft.com/office/drawing/2014/main" id="{514F8785-756D-4C41-ABB2-26484D7E9B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92160" y="5405069"/>
              <a:ext cx="219472" cy="256049"/>
            </a:xfrm>
            <a:prstGeom prst="rect">
              <a:avLst/>
            </a:prstGeom>
          </p:spPr>
        </p:pic>
        <p:cxnSp>
          <p:nvCxnSpPr>
            <p:cNvPr id="253" name="Straight Connector 252">
              <a:extLst>
                <a:ext uri="{FF2B5EF4-FFF2-40B4-BE49-F238E27FC236}">
                  <a16:creationId xmlns:a16="http://schemas.microsoft.com/office/drawing/2014/main" id="{571D815A-E9EA-468A-8A97-1E8919AFD982}"/>
                </a:ext>
              </a:extLst>
            </p:cNvPr>
            <p:cNvCxnSpPr>
              <a:cxnSpLocks/>
            </p:cNvCxnSpPr>
            <p:nvPr/>
          </p:nvCxnSpPr>
          <p:spPr>
            <a:xfrm>
              <a:off x="4773366" y="5243721"/>
              <a:ext cx="2601859" cy="0"/>
            </a:xfrm>
            <a:prstGeom prst="line">
              <a:avLst/>
            </a:prstGeom>
            <a:ln w="1905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6" name="Group 140">
              <a:extLst>
                <a:ext uri="{FF2B5EF4-FFF2-40B4-BE49-F238E27FC236}">
                  <a16:creationId xmlns:a16="http://schemas.microsoft.com/office/drawing/2014/main" id="{EDA1FB2F-2BC9-428F-ABC6-01937CAFB02B}"/>
                </a:ext>
              </a:extLst>
            </p:cNvPr>
            <p:cNvGrpSpPr>
              <a:grpSpLocks noChangeAspect="1"/>
            </p:cNvGrpSpPr>
            <p:nvPr/>
          </p:nvGrpSpPr>
          <p:grpSpPr bwMode="auto">
            <a:xfrm>
              <a:off x="1887143" y="5386343"/>
              <a:ext cx="238440" cy="223639"/>
              <a:chOff x="1369" y="3008"/>
              <a:chExt cx="435" cy="408"/>
            </a:xfrm>
            <a:solidFill>
              <a:schemeClr val="tx1"/>
            </a:solidFill>
          </p:grpSpPr>
          <p:sp>
            <p:nvSpPr>
              <p:cNvPr id="257" name="Freeform 141">
                <a:extLst>
                  <a:ext uri="{FF2B5EF4-FFF2-40B4-BE49-F238E27FC236}">
                    <a16:creationId xmlns:a16="http://schemas.microsoft.com/office/drawing/2014/main" id="{E871E870-3637-47EC-A8CE-93CEABB62833}"/>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258" name="Freeform 142">
                <a:extLst>
                  <a:ext uri="{FF2B5EF4-FFF2-40B4-BE49-F238E27FC236}">
                    <a16:creationId xmlns:a16="http://schemas.microsoft.com/office/drawing/2014/main" id="{0059ABA0-29D3-469C-AE68-0439F03CE191}"/>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59" name="Freeform 143">
                <a:extLst>
                  <a:ext uri="{FF2B5EF4-FFF2-40B4-BE49-F238E27FC236}">
                    <a16:creationId xmlns:a16="http://schemas.microsoft.com/office/drawing/2014/main" id="{EDD5EF46-B80F-41F8-8FC7-8F49C243F621}"/>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60" name="Freeform 144">
                <a:extLst>
                  <a:ext uri="{FF2B5EF4-FFF2-40B4-BE49-F238E27FC236}">
                    <a16:creationId xmlns:a16="http://schemas.microsoft.com/office/drawing/2014/main" id="{D129D5D3-26BB-4507-8144-3C4490BBC808}"/>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pic>
          <p:nvPicPr>
            <p:cNvPr id="202" name="Picture 201">
              <a:extLst>
                <a:ext uri="{FF2B5EF4-FFF2-40B4-BE49-F238E27FC236}">
                  <a16:creationId xmlns:a16="http://schemas.microsoft.com/office/drawing/2014/main" id="{9561C747-EDA0-485D-B715-43CA7376643F}"/>
                </a:ext>
              </a:extLst>
            </p:cNvPr>
            <p:cNvPicPr>
              <a:picLocks noChangeAspect="1"/>
            </p:cNvPicPr>
            <p:nvPr/>
          </p:nvPicPr>
          <p:blipFill>
            <a:blip r:embed="rId4"/>
            <a:stretch>
              <a:fillRect/>
            </a:stretch>
          </p:blipFill>
          <p:spPr>
            <a:xfrm>
              <a:off x="1879551" y="5760914"/>
              <a:ext cx="264226" cy="238604"/>
            </a:xfrm>
            <a:prstGeom prst="rect">
              <a:avLst/>
            </a:prstGeom>
          </p:spPr>
        </p:pic>
        <p:pic>
          <p:nvPicPr>
            <p:cNvPr id="204" name="Picture 203">
              <a:extLst>
                <a:ext uri="{FF2B5EF4-FFF2-40B4-BE49-F238E27FC236}">
                  <a16:creationId xmlns:a16="http://schemas.microsoft.com/office/drawing/2014/main" id="{C61A2EC3-E217-4E45-B5D9-0D6D9C5686C7}"/>
                </a:ext>
              </a:extLst>
            </p:cNvPr>
            <p:cNvPicPr>
              <a:picLocks noChangeAspect="1"/>
            </p:cNvPicPr>
            <p:nvPr/>
          </p:nvPicPr>
          <p:blipFill>
            <a:blip r:embed="rId4"/>
            <a:stretch>
              <a:fillRect/>
            </a:stretch>
          </p:blipFill>
          <p:spPr>
            <a:xfrm>
              <a:off x="5113132" y="5599050"/>
              <a:ext cx="264226" cy="238604"/>
            </a:xfrm>
            <a:prstGeom prst="rect">
              <a:avLst/>
            </a:prstGeom>
          </p:spPr>
        </p:pic>
        <p:pic>
          <p:nvPicPr>
            <p:cNvPr id="205" name="Picture 204">
              <a:extLst>
                <a:ext uri="{FF2B5EF4-FFF2-40B4-BE49-F238E27FC236}">
                  <a16:creationId xmlns:a16="http://schemas.microsoft.com/office/drawing/2014/main" id="{6265E241-35F6-44B8-9F3A-E09AF8213983}"/>
                </a:ext>
              </a:extLst>
            </p:cNvPr>
            <p:cNvPicPr>
              <a:picLocks noChangeAspect="1"/>
            </p:cNvPicPr>
            <p:nvPr/>
          </p:nvPicPr>
          <p:blipFill>
            <a:blip r:embed="rId4"/>
            <a:stretch>
              <a:fillRect/>
            </a:stretch>
          </p:blipFill>
          <p:spPr>
            <a:xfrm>
              <a:off x="8369783" y="5760914"/>
              <a:ext cx="264226" cy="238604"/>
            </a:xfrm>
            <a:prstGeom prst="rect">
              <a:avLst/>
            </a:prstGeom>
          </p:spPr>
        </p:pic>
      </p:grpSp>
    </p:spTree>
    <p:extLst>
      <p:ext uri="{BB962C8B-B14F-4D97-AF65-F5344CB8AC3E}">
        <p14:creationId xmlns:p14="http://schemas.microsoft.com/office/powerpoint/2010/main" val="241630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xit" presetSubtype="0" fill="hold" grpId="0" nodeType="withEffect">
                                  <p:stCondLst>
                                    <p:cond delay="0"/>
                                  </p:stCondLst>
                                  <p:childTnLst>
                                    <p:animEffect transition="out" filter="fade">
                                      <p:cBhvr>
                                        <p:cTn id="32" dur="500"/>
                                        <p:tgtEl>
                                          <p:spTgt spid="254"/>
                                        </p:tgtEl>
                                      </p:cBhvr>
                                    </p:animEffect>
                                    <p:set>
                                      <p:cBhvr>
                                        <p:cTn id="33" dur="1" fill="hold">
                                          <p:stCondLst>
                                            <p:cond delay="499"/>
                                          </p:stCondLst>
                                        </p:cTn>
                                        <p:tgtEl>
                                          <p:spTgt spid="25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4" grpId="0" animBg="1"/>
    </p:bldLst>
  </p:timing>
</p:sld>
</file>

<file path=ppt/theme/theme1.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4CD590420C104E80FF87FED4E140E2" ma:contentTypeVersion="10" ma:contentTypeDescription="Create a new document." ma:contentTypeScope="" ma:versionID="753a213215f7c53859d3c6983d2c3fde">
  <xsd:schema xmlns:xsd="http://www.w3.org/2001/XMLSchema" xmlns:xs="http://www.w3.org/2001/XMLSchema" xmlns:p="http://schemas.microsoft.com/office/2006/metadata/properties" xmlns:ns2="bc323da2-161e-4a56-8a0a-b023a79e9686" xmlns:ns3="ae8eb2a0-2d05-4c8a-b6dc-133be4f2870d" targetNamespace="http://schemas.microsoft.com/office/2006/metadata/properties" ma:root="true" ma:fieldsID="48d6dcbfddb0778104849f6509ecb3af" ns2:_="" ns3:_="">
    <xsd:import namespace="bc323da2-161e-4a56-8a0a-b023a79e9686"/>
    <xsd:import namespace="ae8eb2a0-2d05-4c8a-b6dc-133be4f2870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323da2-161e-4a56-8a0a-b023a79e96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LastSharedByUser" ma:index="10" nillable="true" ma:displayName="Last Shared By User" ma:hidden="true" ma:internalName="LastSharedByUser" ma:readOnly="true">
      <xsd:simpleType>
        <xsd:restriction base="dms:Note"/>
      </xsd:simpleType>
    </xsd:element>
    <xsd:element name="LastSharedByTime" ma:index="11"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e8eb2a0-2d05-4c8a-b6dc-133be4f2870d"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53BAB7-9C9B-4661-86EC-6EC147D914C8}">
  <ds:schemaRefs>
    <ds:schemaRef ds:uri="http://schemas.microsoft.com/sharepoint/v3/contenttype/forms"/>
  </ds:schemaRefs>
</ds:datastoreItem>
</file>

<file path=customXml/itemProps2.xml><?xml version="1.0" encoding="utf-8"?>
<ds:datastoreItem xmlns:ds="http://schemas.openxmlformats.org/officeDocument/2006/customXml" ds:itemID="{14736E99-80B6-4974-A113-80A37E63E383}">
  <ds:schemaRefs>
    <ds:schemaRef ds:uri="http://schemas.microsoft.com/office/2006/documentManagement/types"/>
    <ds:schemaRef ds:uri="http://purl.org/dc/dcmitype/"/>
    <ds:schemaRef ds:uri="bc323da2-161e-4a56-8a0a-b023a79e9686"/>
    <ds:schemaRef ds:uri="http://www.w3.org/XML/1998/namespace"/>
    <ds:schemaRef ds:uri="http://purl.org/dc/elements/1.1/"/>
    <ds:schemaRef ds:uri="http://schemas.microsoft.com/office/infopath/2007/PartnerControls"/>
    <ds:schemaRef ds:uri="http://purl.org/dc/terms/"/>
    <ds:schemaRef ds:uri="http://schemas.openxmlformats.org/package/2006/metadata/core-properties"/>
    <ds:schemaRef ds:uri="ae8eb2a0-2d05-4c8a-b6dc-133be4f2870d"/>
    <ds:schemaRef ds:uri="http://schemas.microsoft.com/office/2006/metadata/properties"/>
  </ds:schemaRefs>
</ds:datastoreItem>
</file>

<file path=customXml/itemProps3.xml><?xml version="1.0" encoding="utf-8"?>
<ds:datastoreItem xmlns:ds="http://schemas.openxmlformats.org/officeDocument/2006/customXml" ds:itemID="{A6CA39F9-93EE-4311-961C-EB1104846C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323da2-161e-4a56-8a0a-b023a79e9686"/>
    <ds:schemaRef ds:uri="ae8eb2a0-2d05-4c8a-b6dc-133be4f287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5431</TotalTime>
  <Words>3003</Words>
  <Application>Microsoft Office PowerPoint</Application>
  <PresentationFormat>Widescreen</PresentationFormat>
  <Paragraphs>483</Paragraphs>
  <Slides>18</Slides>
  <Notes>17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ＭＳ Ｐゴシック</vt:lpstr>
      <vt:lpstr>ＭＳ Ｐゴシック</vt:lpstr>
      <vt:lpstr>Arial</vt:lpstr>
      <vt:lpstr>Arial Narrow</vt:lpstr>
      <vt:lpstr>Calibri</vt:lpstr>
      <vt:lpstr>Segoe UI</vt:lpstr>
      <vt:lpstr>Segoe UI </vt:lpstr>
      <vt:lpstr>Segoe UI Light</vt:lpstr>
      <vt:lpstr>Segoe UI Semibold</vt:lpstr>
      <vt:lpstr>Segoe UI Semilight</vt:lpstr>
      <vt:lpstr>Wingdings</vt:lpstr>
      <vt:lpstr>Azure PPT Template - 2018</vt:lpstr>
      <vt:lpstr>Azure Machine Learning </vt:lpstr>
      <vt:lpstr>Our customers have three common objectives</vt:lpstr>
      <vt:lpstr>data science &amp; AI</vt:lpstr>
      <vt:lpstr>The AI Development lifecycle</vt:lpstr>
      <vt:lpstr>Machine Learning &amp; AI Portfolio When to use what? </vt:lpstr>
      <vt:lpstr>Azure Machine Learning Studio </vt:lpstr>
      <vt:lpstr>New Capabilities </vt:lpstr>
      <vt:lpstr>Microsoft has a recommended reference architecture</vt:lpstr>
      <vt:lpstr>PowerPoint Presentation</vt:lpstr>
      <vt:lpstr>Collect and prepare all of your data at scale</vt:lpstr>
      <vt:lpstr>Train and evaluate Machine Learning models</vt:lpstr>
      <vt:lpstr>Operationalize and manage models with ease</vt:lpstr>
      <vt:lpstr>Deep learning with Azure</vt:lpstr>
      <vt:lpstr>Build and deploy deep learning models</vt:lpstr>
      <vt:lpstr>Leverage deep learning services and frameworks</vt:lpstr>
      <vt:lpstr>Introducing Azure Databricks</vt:lpstr>
      <vt:lpstr>Azure Machine Learning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Solution Pitch Deck</dc:title>
  <dc:creator>Talal Alqinawi</dc:creator>
  <cp:lastModifiedBy>Matthew Witman</cp:lastModifiedBy>
  <cp:revision>467</cp:revision>
  <dcterms:created xsi:type="dcterms:W3CDTF">2018-04-19T22:31:31Z</dcterms:created>
  <dcterms:modified xsi:type="dcterms:W3CDTF">2018-09-20T15:16:45Z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talalq@microsoft.com</vt:lpwstr>
  </property>
  <property fmtid="{D5CDD505-2E9C-101B-9397-08002B2CF9AE}" pid="5" name="MSIP_Label_f42aa342-8706-4288-bd11-ebb85995028c_SetDate">
    <vt:lpwstr>2018-04-20T04:58:57.7346466Z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0x0101008F4CD590420C104E80FF87FED4E140E2</vt:lpwstr>
  </property>
  <property fmtid="{D5CDD505-2E9C-101B-9397-08002B2CF9AE}" pid="11" name="of67e5d4b76f4a9db8769983fda9cec0">
    <vt:lpwstr/>
  </property>
  <property fmtid="{D5CDD505-2E9C-101B-9397-08002B2CF9AE}" pid="12" name="TaxKeyword">
    <vt:lpwstr/>
  </property>
  <property fmtid="{D5CDD505-2E9C-101B-9397-08002B2CF9AE}" pid="13" name="NewsType">
    <vt:lpwstr/>
  </property>
  <property fmtid="{D5CDD505-2E9C-101B-9397-08002B2CF9AE}" pid="14" name="_dlc_policyId">
    <vt:lpwstr>0x0101000E4CB7077FEE4FF7AE86D4A500EEC780030016C849C62B10EB41ACA8C7EEDEF40BB20099ECF64382448D48A56095091C66B1A9|-661092312</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temType">
    <vt:lpwstr>1088;#solution overviews|9d645bcd-a571-45cf-a991-f5f20de43ed9</vt:lpwstr>
  </property>
  <property fmtid="{D5CDD505-2E9C-101B-9397-08002B2CF9AE}" pid="18" name="Industries">
    <vt:lpwstr/>
  </property>
  <property fmtid="{D5CDD505-2E9C-101B-9397-08002B2CF9AE}" pid="19" name="MSProducts">
    <vt:lpwstr/>
  </property>
  <property fmtid="{D5CDD505-2E9C-101B-9397-08002B2CF9AE}" pid="20" name="SMSGDomain">
    <vt:lpwstr>21;#Intelligent Cloud|adc2fe87-c79a-4ded-a449-3f86b954069d;#2553;#ICB PST Domain|f7f86ece-0ca0-48d7-99cb-d6c97e732478</vt:lpwstr>
  </property>
  <property fmtid="{D5CDD505-2E9C-101B-9397-08002B2CF9AE}" pid="21" name="Competitors">
    <vt:lpwstr/>
  </property>
  <property fmtid="{D5CDD505-2E9C-101B-9397-08002B2CF9AE}" pid="22" name="ExperienceContentType">
    <vt:lpwstr/>
  </property>
  <property fmtid="{D5CDD505-2E9C-101B-9397-08002B2CF9AE}" pid="23" name="BusinessArchitecture">
    <vt:lpwstr>374;#machine learning|912b89bd-3197-4d37-838b-dea3c299099a;#2559;#artificial intelligence|11fa0c26-d93f-4fa8-9b81-cf60b8e62d0c;#2325;#Data and AI|60d86926-9fc6-4873-ad19-e15bf82160d7</vt:lpwstr>
  </property>
  <property fmtid="{D5CDD505-2E9C-101B-9397-08002B2CF9AE}" pid="24" name="Products">
    <vt:lpwstr>2034;#Azure Machine Learning|9207948e-39de-44e3-bca4-b0005ecebc86</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_docset_NoMedatataSyncRequired">
    <vt:lpwstr>False</vt:lpwstr>
  </property>
  <property fmtid="{D5CDD505-2E9C-101B-9397-08002B2CF9AE}" pid="28" name="e8080b0481964c759b2c36ae49591b31">
    <vt:lpwstr/>
  </property>
  <property fmtid="{D5CDD505-2E9C-101B-9397-08002B2CF9AE}" pid="29" name="Languages">
    <vt:lpwstr/>
  </property>
  <property fmtid="{D5CDD505-2E9C-101B-9397-08002B2CF9AE}" pid="30" name="TechnicalLevel">
    <vt:lpwstr>747;#200|855c9113-a119-44e7-b3de-bccffe25ed46</vt:lpwstr>
  </property>
  <property fmtid="{D5CDD505-2E9C-101B-9397-08002B2CF9AE}" pid="31" name="Audiences">
    <vt:lpwstr/>
  </property>
  <property fmtid="{D5CDD505-2E9C-101B-9397-08002B2CF9AE}" pid="32" name="ldac8aee9d1f469e8cd8c3f8d6a615f2">
    <vt:lpwstr/>
  </property>
  <property fmtid="{D5CDD505-2E9C-101B-9397-08002B2CF9AE}" pid="33" name="EmployeeRole">
    <vt:lpwstr/>
  </property>
  <property fmtid="{D5CDD505-2E9C-101B-9397-08002B2CF9AE}" pid="34" name="NewsTopic">
    <vt:lpwstr/>
  </property>
  <property fmtid="{D5CDD505-2E9C-101B-9397-08002B2CF9AE}" pid="35" name="Roles">
    <vt:lpwstr/>
  </property>
  <property fmtid="{D5CDD505-2E9C-101B-9397-08002B2CF9AE}" pid="36"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7" name="NewsSource">
    <vt:lpwstr/>
  </property>
  <property fmtid="{D5CDD505-2E9C-101B-9397-08002B2CF9AE}" pid="38" name="SMSGTags">
    <vt:lpwstr/>
  </property>
  <property fmtid="{D5CDD505-2E9C-101B-9397-08002B2CF9AE}" pid="39" name="_dlc_DocIdItemGuid">
    <vt:lpwstr>3c845995-60e7-4be1-b81e-1b77ff43ae0a</vt:lpwstr>
  </property>
  <property fmtid="{D5CDD505-2E9C-101B-9397-08002B2CF9AE}" pid="40" name="MSPhysicalGeography">
    <vt:lpwstr/>
  </property>
  <property fmtid="{D5CDD505-2E9C-101B-9397-08002B2CF9AE}" pid="41" name="EnterpriseDomainTags">
    <vt:lpwstr/>
  </property>
  <property fmtid="{D5CDD505-2E9C-101B-9397-08002B2CF9AE}" pid="42" name="j3562c58ee414e028925bc902cfc01a1">
    <vt:lpwstr/>
  </property>
  <property fmtid="{D5CDD505-2E9C-101B-9397-08002B2CF9AE}" pid="43" name="Segments">
    <vt:lpwstr>2182;#Artificial Intelligence and Research Group|bc53c690-bfc4-4b06-b08b-99b2bf5a2a45</vt:lpwstr>
  </property>
  <property fmtid="{D5CDD505-2E9C-101B-9397-08002B2CF9AE}" pid="44" name="Partners">
    <vt:lpwstr/>
  </property>
  <property fmtid="{D5CDD505-2E9C-101B-9397-08002B2CF9AE}" pid="45" name="ActivitiesAndPrograms">
    <vt:lpwstr/>
  </property>
  <property fmtid="{D5CDD505-2E9C-101B-9397-08002B2CF9AE}" pid="46" name="la4444b61d19467597d63190b69ac227">
    <vt:lpwstr/>
  </property>
  <property fmtid="{D5CDD505-2E9C-101B-9397-08002B2CF9AE}" pid="47" name="Groups">
    <vt:lpwstr>42;#Intelligent Cloud Marketing Group|4f75e184-e5aa-4234-a07f-b032d60df254</vt:lpwstr>
  </property>
  <property fmtid="{D5CDD505-2E9C-101B-9397-08002B2CF9AE}" pid="48" name="Topics">
    <vt:lpwstr>2554;#Fiscal Year 2019|37cfb2d9-82d6-4aee-ad7b-3dc8286123ca</vt:lpwstr>
  </property>
</Properties>
</file>