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2" r:id="rId6"/>
    <p:sldId id="263" r:id="rId7"/>
    <p:sldId id="264" r:id="rId8"/>
    <p:sldId id="265" r:id="rId9"/>
    <p:sldId id="266" r:id="rId10"/>
    <p:sldId id="270" r:id="rId11"/>
    <p:sldId id="271" r:id="rId12"/>
    <p:sldId id="272" r:id="rId13"/>
    <p:sldId id="273" r:id="rId14"/>
    <p:sldId id="274" r:id="rId15"/>
    <p:sldId id="275" r:id="rId16"/>
    <p:sldId id="267" r:id="rId17"/>
    <p:sldId id="276" r:id="rId18"/>
    <p:sldId id="277" r:id="rId19"/>
    <p:sldId id="278" r:id="rId20"/>
    <p:sldId id="279" r:id="rId21"/>
    <p:sldId id="280" r:id="rId22"/>
    <p:sldId id="281" r:id="rId23"/>
    <p:sldId id="295" r:id="rId24"/>
    <p:sldId id="268" r:id="rId25"/>
    <p:sldId id="282" r:id="rId26"/>
    <p:sldId id="283" r:id="rId27"/>
    <p:sldId id="296" r:id="rId28"/>
    <p:sldId id="284" r:id="rId29"/>
    <p:sldId id="285" r:id="rId30"/>
    <p:sldId id="286" r:id="rId31"/>
    <p:sldId id="288" r:id="rId32"/>
    <p:sldId id="289" r:id="rId33"/>
    <p:sldId id="290" r:id="rId34"/>
    <p:sldId id="291" r:id="rId35"/>
    <p:sldId id="292" r:id="rId36"/>
    <p:sldId id="297"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yy"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11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A37DAE8B-5357-4095-B3AE-448801310272}"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048618" name="Picture Placeholder 1"/>
          <p:cNvSpPr>
            <a:spLocks noGrp="1"/>
          </p:cNvSpPr>
          <p:nvPr>
            <p:ph type="pic" sz="quarter" idx="13" hasCustomPrompt="1"/>
          </p:nvPr>
        </p:nvSpPr>
        <p:spPr>
          <a:xfrm>
            <a:off x="144000" y="144000"/>
            <a:ext cx="11905200" cy="6060155"/>
          </a:xfrm>
          <a:solidFill>
            <a:schemeClr val="bg1">
              <a:lumMod val="95000"/>
            </a:schemeClr>
          </a:solidFill>
        </p:spPr>
        <p:txBody>
          <a:bodyPr lIns="0" tIns="180000" rIns="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endParaRPr lang="en-US" noProof="0" dirty="0"/>
          </a:p>
        </p:txBody>
      </p:sp>
      <p:sp>
        <p:nvSpPr>
          <p:cNvPr id="1048619" name="Title 1"/>
          <p:cNvSpPr>
            <a:spLocks noGrp="1"/>
          </p:cNvSpPr>
          <p:nvPr>
            <p:ph type="ctrTitle" hasCustomPrompt="1"/>
          </p:nvPr>
        </p:nvSpPr>
        <p:spPr>
          <a:xfrm>
            <a:off x="5943600" y="2438399"/>
            <a:ext cx="5385600" cy="3044399"/>
          </a:xfrm>
          <a:gradFill>
            <a:gsLst>
              <a:gs pos="0">
                <a:schemeClr val="accent1">
                  <a:lumMod val="20000"/>
                  <a:lumOff val="80000"/>
                  <a:alpha val="50000"/>
                </a:schemeClr>
              </a:gs>
              <a:gs pos="46000">
                <a:schemeClr val="bg1">
                  <a:alpha val="90000"/>
                </a:schemeClr>
              </a:gs>
              <a:gs pos="83186">
                <a:schemeClr val="bg1"/>
              </a:gs>
            </a:gsLst>
            <a:lin ang="3600000" scaled="0"/>
          </a:gradFill>
        </p:spPr>
        <p:txBody>
          <a:bodyPr lIns="72000" tIns="180000" rIns="180000" bIns="0" anchor="t"/>
          <a:lstStyle>
            <a:lvl1pPr algn="r">
              <a:lnSpc>
                <a:spcPts val="4700"/>
              </a:lnSpc>
              <a:defRPr sz="4500">
                <a:solidFill>
                  <a:schemeClr val="tx1"/>
                </a:solidFill>
              </a:defRPr>
            </a:lvl1pPr>
          </a:lstStyle>
          <a:p>
            <a:r>
              <a:rPr lang="en-US" noProof="0"/>
              <a:t>Click to edit presentation title</a:t>
            </a:r>
            <a:endParaRPr lang="en-US" noProof="0"/>
          </a:p>
        </p:txBody>
      </p:sp>
      <p:sp>
        <p:nvSpPr>
          <p:cNvPr id="1048620" name="Subtitle 2"/>
          <p:cNvSpPr>
            <a:spLocks noGrp="1"/>
          </p:cNvSpPr>
          <p:nvPr>
            <p:ph type="subTitle" idx="1"/>
          </p:nvPr>
        </p:nvSpPr>
        <p:spPr>
          <a:xfrm>
            <a:off x="8248971" y="4479264"/>
            <a:ext cx="2851629" cy="749534"/>
          </a:xfrm>
          <a:solidFill>
            <a:schemeClr val="bg1">
              <a:alpha val="80000"/>
            </a:schemeClr>
          </a:solidFill>
          <a:ln w="3175">
            <a:gradFill>
              <a:gsLst>
                <a:gs pos="0">
                  <a:schemeClr val="bg1">
                    <a:lumMod val="95000"/>
                  </a:schemeClr>
                </a:gs>
                <a:gs pos="100000">
                  <a:schemeClr val="accent1"/>
                </a:gs>
              </a:gsLst>
              <a:lin ang="10800000" scaled="0"/>
            </a:gradFill>
          </a:ln>
        </p:spPr>
        <p:txBody>
          <a:bodyPr tIns="144000" rIns="180000"/>
          <a:lstStyle>
            <a:lvl1pPr marL="0" indent="0" algn="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48621" name="Footer Placeholder 4"/>
          <p:cNvSpPr>
            <a:spLocks noGrp="1"/>
          </p:cNvSpPr>
          <p:nvPr>
            <p:ph type="ftr" sz="quarter" idx="12"/>
          </p:nvPr>
        </p:nvSpPr>
        <p:spPr/>
        <p:txBody>
          <a:bodyPr/>
          <a:lstStyle/>
          <a:p>
            <a:r>
              <a:rPr lang="en-US" noProof="0" dirty="0"/>
              <a:t>Add a footer</a:t>
            </a:r>
            <a:endParaRPr lang="en-US" noProof="0" dirty="0"/>
          </a:p>
        </p:txBody>
      </p:sp>
      <p:sp>
        <p:nvSpPr>
          <p:cNvPr id="1048622" name="Slide Number Placeholder 9"/>
          <p:cNvSpPr>
            <a:spLocks noGrp="1"/>
          </p:cNvSpPr>
          <p:nvPr>
            <p:ph type="sldNum" sz="quarter" idx="14"/>
          </p:nvPr>
        </p:nvSpPr>
        <p:spPr/>
        <p:txBody>
          <a:bodyPr/>
          <a:lstStyle/>
          <a:p>
            <a:fld id="{19B51A1E-902D-48AF-9020-955120F399B6}" type="slidenum">
              <a:rPr lang="en-US" noProof="0" smtClean="0"/>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2810470-5E01-4A5B-8A09-CADC1F5F9F4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7DAE8B-5357-4095-B3AE-4488013102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810470-5E01-4A5B-8A09-CADC1F5F9F45}" type="datetimeFigureOut">
              <a:rPr lang="zh-CN" altLang="en-US" smtClean="0"/>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7DAE8B-5357-4095-B3AE-448801310272}"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taoba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84400" y="1397001"/>
            <a:ext cx="14122400" cy="2031999"/>
          </a:xfrm>
        </p:spPr>
        <p:txBody>
          <a:bodyPr anchor="t">
            <a:noAutofit/>
          </a:bodyPr>
          <a:lstStyle/>
          <a:p>
            <a:pPr indent="127000" algn="ct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哆啦</a:t>
            </a:r>
            <a:r>
              <a:rPr lang="en-US" altLang="zh-CN" b="1" kern="100" dirty="0">
                <a:effectLst/>
                <a:latin typeface="Times New Roman" panose="02020603050405020304" pitchFamily="18" charset="0"/>
                <a:ea typeface="宋体" panose="02010600030101010101" pitchFamily="2" charset="-122"/>
              </a:rPr>
              <a:t>A</a:t>
            </a: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梦的</a:t>
            </a:r>
            <a:r>
              <a:rPr lang="zh-CN" altLang="zh-CN" b="1" kern="100">
                <a:effectLst/>
                <a:latin typeface="Times New Roman" panose="02020603050405020304" pitchFamily="18" charset="0"/>
                <a:ea typeface="宋体" panose="02010600030101010101" pitchFamily="2" charset="-122"/>
                <a:cs typeface="Times New Roman" panose="02020603050405020304" pitchFamily="18" charset="0"/>
              </a:rPr>
              <a:t>口袋网</a:t>
            </a:r>
            <a:r>
              <a:rPr lang="zh-CN" altLang="en-US" b="1" kern="100">
                <a:effectLst/>
                <a:latin typeface="Times New Roman" panose="02020603050405020304" pitchFamily="18" charset="0"/>
                <a:ea typeface="宋体" panose="02010600030101010101" pitchFamily="2" charset="-122"/>
                <a:cs typeface="Times New Roman" panose="02020603050405020304" pitchFamily="18" charset="0"/>
              </a:rPr>
              <a:t>可行性分析</a:t>
            </a:r>
            <a:b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4000" kern="100" dirty="0">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4000" kern="100" dirty="0">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zh-CN" sz="4000" kern="100" dirty="0">
                <a:effectLst/>
                <a:latin typeface="Times New Roman" panose="02020603050405020304" pitchFamily="18" charset="0"/>
                <a:ea typeface="宋体" panose="02010600030101010101" pitchFamily="2" charset="-122"/>
                <a:cs typeface="Times New Roman" panose="02020603050405020304" pitchFamily="18" charset="0"/>
              </a:rPr>
              <a:t>的大学生二手交易</a:t>
            </a:r>
            <a:r>
              <a:rPr lang="zh-CN" altLang="en-US" sz="4000" kern="100" dirty="0">
                <a:effectLst/>
                <a:latin typeface="Times New Roman" panose="02020603050405020304" pitchFamily="18" charset="0"/>
                <a:ea typeface="宋体" panose="02010600030101010101" pitchFamily="2" charset="-122"/>
                <a:cs typeface="Times New Roman" panose="02020603050405020304" pitchFamily="18" charset="0"/>
              </a:rPr>
              <a:t>平台</a:t>
            </a:r>
            <a:br>
              <a:rPr lang="zh-CN" altLang="zh-CN" sz="4400" kern="100" dirty="0">
                <a:effectLst/>
                <a:latin typeface="Times New Roman" panose="02020603050405020304" pitchFamily="18" charset="0"/>
                <a:ea typeface="宋体" panose="02010600030101010101" pitchFamily="2" charset="-122"/>
              </a:rPr>
            </a:br>
            <a:br>
              <a:rPr lang="zh-CN" altLang="zh-CN" sz="4400" b="1" dirty="0">
                <a:effectLst/>
                <a:latin typeface="Cambria" panose="02040503050406030204" pitchFamily="18" charset="0"/>
                <a:ea typeface="宋体" panose="02010600030101010101" pitchFamily="2" charset="-122"/>
                <a:cs typeface="Times New Roman" panose="02020603050405020304" pitchFamily="18" charset="0"/>
              </a:rPr>
            </a:br>
            <a:endParaRPr lang="zh-CN" altLang="en-US" sz="4400" dirty="0"/>
          </a:p>
        </p:txBody>
      </p:sp>
      <p:sp>
        <p:nvSpPr>
          <p:cNvPr id="3" name="副标题 2"/>
          <p:cNvSpPr>
            <a:spLocks noGrp="1"/>
          </p:cNvSpPr>
          <p:nvPr>
            <p:ph type="subTitle" idx="1"/>
          </p:nvPr>
        </p:nvSpPr>
        <p:spPr>
          <a:xfrm>
            <a:off x="1714499" y="4246032"/>
            <a:ext cx="7197726" cy="1405467"/>
          </a:xfrm>
        </p:spPr>
        <p:txBody>
          <a:bodyPr/>
          <a:lstStyle/>
          <a:p>
            <a:pPr algn="ctr" rtl="0"/>
            <a:r>
              <a:rPr lang="en-US" altLang="zh-CN" sz="2400" dirty="0">
                <a:solidFill>
                  <a:schemeClr val="tx1">
                    <a:lumMod val="85000"/>
                    <a:lumOff val="15000"/>
                  </a:schemeClr>
                </a:solidFill>
              </a:rPr>
              <a:t>SE-2020-G19</a:t>
            </a:r>
            <a:endParaRPr lang="en-US" altLang="zh-CN" sz="2400" dirty="0">
              <a:solidFill>
                <a:schemeClr val="tx1">
                  <a:lumMod val="85000"/>
                  <a:lumOff val="15000"/>
                </a:schemeClr>
              </a:solidFill>
            </a:endParaRPr>
          </a:p>
          <a:p>
            <a:pPr algn="ctr" rtl="0"/>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牛旷野</a:t>
            </a:r>
            <a:r>
              <a:rPr lang="en-US" altLang="zh-CN" sz="1800" b="1" kern="100" dirty="0">
                <a:effectLst/>
                <a:latin typeface="Times New Roman" panose="02020603050405020304" pitchFamily="18" charset="0"/>
                <a:ea typeface="宋体" panose="02010600030101010101" pitchFamily="2" charset="-122"/>
              </a:rPr>
              <a:t> 31803199 </a:t>
            </a:r>
            <a:endParaRPr lang="en-US" altLang="zh-CN" sz="1800" b="1" kern="100" dirty="0">
              <a:effectLst/>
              <a:latin typeface="Times New Roman" panose="02020603050405020304" pitchFamily="18" charset="0"/>
              <a:ea typeface="宋体" panose="02010600030101010101" pitchFamily="2" charset="-122"/>
            </a:endParaRPr>
          </a:p>
          <a:p>
            <a:pPr algn="ctr" rtl="0"/>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卢世逸</a:t>
            </a:r>
            <a:r>
              <a:rPr lang="en-US" altLang="zh-CN" sz="1800" b="1" kern="100" dirty="0">
                <a:effectLst/>
                <a:latin typeface="Times New Roman" panose="02020603050405020304" pitchFamily="18" charset="0"/>
                <a:ea typeface="宋体" panose="02010600030101010101" pitchFamily="2" charset="-122"/>
              </a:rPr>
              <a:t> 31801312     </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孟闻凯</a:t>
            </a:r>
            <a:r>
              <a:rPr lang="en-US" altLang="zh-CN" sz="1800" b="1" kern="100" dirty="0">
                <a:effectLst/>
                <a:latin typeface="Times New Roman" panose="02020603050405020304" pitchFamily="18" charset="0"/>
                <a:ea typeface="宋体" panose="02010600030101010101" pitchFamily="2" charset="-122"/>
              </a:rPr>
              <a:t>31801331 </a:t>
            </a:r>
            <a:endParaRPr lang="en-US" altLang="zh-CN" sz="2400" dirty="0">
              <a:solidFill>
                <a:schemeClr val="tx1">
                  <a:lumMod val="85000"/>
                  <a:lumOff val="15000"/>
                </a:schemeClr>
              </a:solidFill>
              <a:latin typeface="Bahnschrift SemiBold SemiConden" panose="020B0502040204020203" pitchFamily="34" charset="0"/>
              <a:ea typeface="宋体" panose="02010600030101010101" pitchFamily="2" charset="-122"/>
              <a:cs typeface="Times New Roman" panose="02020603050405020304" pitchFamily="18" charset="0"/>
            </a:endParaRPr>
          </a:p>
          <a:p>
            <a:pPr algn="l"/>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项目的目标</a:t>
            </a:r>
            <a:endParaRPr lang="zh-CN" altLang="en-US" dirty="0"/>
          </a:p>
        </p:txBody>
      </p:sp>
      <p:sp>
        <p:nvSpPr>
          <p:cNvPr id="3" name="内容占位符 2"/>
          <p:cNvSpPr>
            <a:spLocks noGrp="1"/>
          </p:cNvSpPr>
          <p:nvPr>
            <p:ph idx="1"/>
          </p:nvPr>
        </p:nvSpPr>
        <p:spPr>
          <a:xfrm>
            <a:off x="1030287" y="1950008"/>
            <a:ext cx="10131425" cy="3649133"/>
          </a:xfrm>
        </p:spPr>
        <p:txBody>
          <a:bodyPr anchor="t">
            <a:normAutofit/>
          </a:bodyPr>
          <a:lstStyle/>
          <a:p>
            <a:pPr indent="0" algn="just">
              <a:buNone/>
            </a:pPr>
            <a:r>
              <a:rPr lang="zh-CN" altLang="zh-CN" sz="2400" kern="100" dirty="0">
                <a:effectLst/>
                <a:latin typeface="Times New Roman" panose="02020603050405020304" pitchFamily="18" charset="0"/>
                <a:ea typeface="宋体" panose="02010600030101010101" pitchFamily="2" charset="-122"/>
              </a:rPr>
              <a:t>目标为实现以下功能：</a:t>
            </a:r>
            <a:endParaRPr lang="zh-CN" altLang="zh-CN" sz="2400" kern="100" dirty="0">
              <a:effectLst/>
              <a:latin typeface="Times New Roman" panose="02020603050405020304" pitchFamily="18" charset="0"/>
              <a:ea typeface="宋体" panose="02010600030101010101" pitchFamily="2" charset="-122"/>
            </a:endParaRPr>
          </a:p>
          <a:p>
            <a:pPr indent="0" algn="just">
              <a:buNone/>
            </a:pPr>
            <a:r>
              <a:rPr lang="en-US" altLang="zh-CN" sz="2400" kern="100" dirty="0">
                <a:effectLst/>
                <a:latin typeface="Times New Roman" panose="02020603050405020304" pitchFamily="18" charset="0"/>
                <a:ea typeface="宋体" panose="02010600030101010101" pitchFamily="2" charset="-122"/>
              </a:rPr>
              <a:t>		1.</a:t>
            </a:r>
            <a:r>
              <a:rPr lang="zh-CN" altLang="zh-CN" sz="2400" kern="100" dirty="0">
                <a:effectLst/>
                <a:latin typeface="Times New Roman" panose="02020603050405020304" pitchFamily="18" charset="0"/>
                <a:ea typeface="宋体" panose="02010600030101010101" pitchFamily="2" charset="-122"/>
              </a:rPr>
              <a:t>首页可以浏览已发布商品的信息，用户可通过搜索或点击分类来</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获得想要的商品信息，并且点击商品后能进入商品详情页面，进行</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商品的购买，加入购物车，收藏等操作</a:t>
            </a:r>
            <a:endParaRPr lang="zh-CN" altLang="zh-CN" sz="2400" kern="100" dirty="0">
              <a:effectLst/>
              <a:latin typeface="Times New Roman" panose="02020603050405020304" pitchFamily="18" charset="0"/>
              <a:ea typeface="宋体" panose="02010600030101010101" pitchFamily="2" charset="-122"/>
            </a:endParaRPr>
          </a:p>
          <a:p>
            <a:pPr indent="0" algn="l">
              <a:buNone/>
            </a:pPr>
            <a:r>
              <a:rPr lang="en-US" altLang="zh-CN" sz="2400" kern="100" dirty="0">
                <a:effectLst/>
                <a:latin typeface="Times New Roman" panose="02020603050405020304" pitchFamily="18" charset="0"/>
                <a:ea typeface="宋体" panose="02010600030101010101" pitchFamily="2" charset="-122"/>
              </a:rPr>
              <a:t>		2.</a:t>
            </a:r>
            <a:r>
              <a:rPr lang="zh-CN" altLang="zh-CN" sz="2400" kern="100" dirty="0">
                <a:effectLst/>
                <a:latin typeface="Times New Roman" panose="02020603050405020304" pitchFamily="18" charset="0"/>
                <a:ea typeface="宋体" panose="02010600030101010101" pitchFamily="2" charset="-122"/>
              </a:rPr>
              <a:t>用户在未登录时可以浏览商品，但购买等操作需要登录，用户可</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以发布商品，评价已购买商品</a:t>
            </a:r>
            <a:endParaRPr lang="zh-CN" altLang="zh-CN" sz="2400" kern="100" dirty="0">
              <a:effectLst/>
              <a:latin typeface="Times New Roman" panose="02020603050405020304" pitchFamily="18" charset="0"/>
              <a:ea typeface="宋体" panose="02010600030101010101" pitchFamily="2" charset="-122"/>
            </a:endParaRPr>
          </a:p>
          <a:p>
            <a:pPr indent="0" algn="l">
              <a:buNone/>
            </a:pPr>
            <a:r>
              <a:rPr lang="en-US" altLang="zh-CN" sz="2400" kern="100" dirty="0">
                <a:effectLst/>
                <a:latin typeface="Times New Roman" panose="02020603050405020304" pitchFamily="18" charset="0"/>
                <a:ea typeface="宋体" panose="02010600030101010101" pitchFamily="2" charset="-122"/>
              </a:rPr>
              <a:t>		3.</a:t>
            </a:r>
            <a:r>
              <a:rPr lang="zh-CN" altLang="zh-CN" sz="2400" kern="100" dirty="0">
                <a:effectLst/>
                <a:latin typeface="Times New Roman" panose="02020603050405020304" pitchFamily="18" charset="0"/>
                <a:ea typeface="宋体" panose="02010600030101010101" pitchFamily="2" charset="-122"/>
              </a:rPr>
              <a:t>用户点击支付商品可以跳转到支付页面，用户面板可以查询已购</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买商品的物流信息，进行退款和确认收货等操作。</a:t>
            </a:r>
            <a:endParaRPr lang="zh-CN" altLang="zh-CN" sz="24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3.3 </a:t>
            </a:r>
            <a:r>
              <a:rPr lang="zh-CN" altLang="en-US" sz="4800" dirty="0"/>
              <a:t>项目的环境</a:t>
            </a:r>
            <a:r>
              <a:rPr lang="zh-CN" altLang="zh-CN" sz="4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800" dirty="0"/>
              <a:t>条件</a:t>
            </a:r>
            <a:r>
              <a:rPr lang="zh-CN" altLang="zh-CN" sz="4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800" dirty="0"/>
              <a:t>假定和限制</a:t>
            </a:r>
            <a:endParaRPr lang="zh-CN" altLang="en-US" sz="4800" dirty="0"/>
          </a:p>
        </p:txBody>
      </p:sp>
      <p:sp>
        <p:nvSpPr>
          <p:cNvPr id="3" name="内容占位符 2"/>
          <p:cNvSpPr>
            <a:spLocks noGrp="1"/>
          </p:cNvSpPr>
          <p:nvPr>
            <p:ph idx="1"/>
          </p:nvPr>
        </p:nvSpPr>
        <p:spPr/>
        <p:txBody>
          <a:bodyPr anchor="t">
            <a:normAutofit/>
          </a:bodyPr>
          <a:lstStyle/>
          <a:p>
            <a:pPr marL="342900" indent="-342900">
              <a:buFont typeface="+mj-lt"/>
              <a:buAutoNum type="arabicPeriod"/>
            </a:pPr>
            <a:r>
              <a:rPr lang="zh-CN" altLang="en-US" sz="2800" dirty="0"/>
              <a:t>项目环境</a:t>
            </a:r>
            <a:endParaRPr lang="en-US" altLang="zh-CN" sz="2800" dirty="0"/>
          </a:p>
          <a:p>
            <a:pPr lvl="1"/>
            <a:r>
              <a:rPr lang="zh-CN" altLang="en-US" sz="2800" dirty="0"/>
              <a:t>硬件环境：</a:t>
            </a:r>
            <a:r>
              <a:rPr lang="en-US" altLang="zh-CN" sz="2800" dirty="0"/>
              <a:t>PC</a:t>
            </a:r>
            <a:endParaRPr lang="en-US" altLang="zh-CN" sz="2800" dirty="0"/>
          </a:p>
          <a:p>
            <a:pPr lvl="1"/>
            <a:r>
              <a:rPr lang="zh-CN" altLang="en-US" sz="2800" dirty="0"/>
              <a:t>操作系统：</a:t>
            </a:r>
            <a:r>
              <a:rPr lang="en-US" altLang="zh-CN" sz="2800" dirty="0"/>
              <a:t>Windows 10</a:t>
            </a:r>
            <a:endParaRPr lang="en-US" altLang="zh-CN" sz="2800" dirty="0"/>
          </a:p>
          <a:p>
            <a:pPr lvl="1"/>
            <a:r>
              <a:rPr lang="zh-CN" altLang="en-US" sz="2800" dirty="0"/>
              <a:t>开发工具：</a:t>
            </a:r>
            <a:r>
              <a:rPr lang="en-US" altLang="zh-CN" sz="2800" kern="100" dirty="0">
                <a:effectLst/>
                <a:latin typeface="Times New Roman" panose="02020603050405020304" pitchFamily="18" charset="0"/>
                <a:ea typeface="宋体" panose="02010600030101010101" pitchFamily="2" charset="-122"/>
              </a:rPr>
              <a:t> IDEA</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effectLst/>
                <a:latin typeface="宋体" panose="02010600030101010101" pitchFamily="2" charset="-122"/>
                <a:cs typeface="Times New Roman" panose="02020603050405020304" pitchFamily="18" charset="0"/>
              </a:rPr>
              <a:t>MySQL</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kern="100" dirty="0" err="1">
                <a:effectLst/>
                <a:ea typeface="宋体" panose="02010600030101010101" pitchFamily="2" charset="-122"/>
                <a:cs typeface="Times New Roman" panose="02020603050405020304" pitchFamily="18" charset="0"/>
              </a:rPr>
              <a:t>navicat</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kern="100" dirty="0" err="1">
                <a:effectLst/>
                <a:ea typeface="宋体" panose="02010600030101010101" pitchFamily="2" charset="-122"/>
                <a:cs typeface="Times New Roman" panose="02020603050405020304" pitchFamily="18" charset="0"/>
              </a:rPr>
              <a:t>powerdesigner</a:t>
            </a:r>
            <a:endParaRPr lang="en-US" altLang="zh-CN" sz="2800" kern="100" dirty="0">
              <a:effectLst/>
              <a:ea typeface="宋体" panose="02010600030101010101" pitchFamily="2" charset="-122"/>
              <a:cs typeface="Times New Roman" panose="02020603050405020304" pitchFamily="18" charset="0"/>
            </a:endParaRPr>
          </a:p>
          <a:p>
            <a:pPr lvl="1"/>
            <a:r>
              <a:rPr lang="zh-CN" altLang="en-US" sz="2800" kern="100" dirty="0">
                <a:ea typeface="宋体" panose="02010600030101010101" pitchFamily="2" charset="-122"/>
                <a:cs typeface="Times New Roman" panose="02020603050405020304" pitchFamily="18" charset="0"/>
              </a:rPr>
              <a:t>其他工具：</a:t>
            </a:r>
            <a:r>
              <a:rPr lang="en-US" altLang="zh-CN" sz="2800" kern="100" dirty="0">
                <a:effectLst/>
                <a:latin typeface="Times New Roman" panose="02020603050405020304" pitchFamily="18" charset="0"/>
                <a:ea typeface="宋体" panose="02010600030101010101" pitchFamily="2" charset="-122"/>
              </a:rPr>
              <a:t> </a:t>
            </a:r>
            <a:r>
              <a:rPr lang="en-US" altLang="zh-CN" sz="2800" kern="100" dirty="0" err="1">
                <a:effectLst/>
                <a:latin typeface="Times New Roman" panose="02020603050405020304" pitchFamily="18" charset="0"/>
                <a:ea typeface="宋体" panose="02010600030101010101" pitchFamily="2" charset="-122"/>
              </a:rPr>
              <a:t>Soursetree</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kern="100" dirty="0">
                <a:effectLst/>
                <a:ea typeface="宋体" panose="02010600030101010101" pitchFamily="2" charset="-122"/>
                <a:cs typeface="Times New Roman" panose="02020603050405020304" pitchFamily="18" charset="0"/>
              </a:rPr>
              <a:t>Axure RP</a:t>
            </a:r>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kern="100" dirty="0">
                <a:effectLst/>
                <a:ea typeface="宋体" panose="02010600030101010101" pitchFamily="2" charset="-122"/>
                <a:cs typeface="Times New Roman" panose="02020603050405020304" pitchFamily="18" charset="0"/>
              </a:rPr>
              <a:t>project</a:t>
            </a:r>
            <a:endParaRPr lang="en-US" altLang="zh-CN" sz="2800" kern="100" dirty="0">
              <a:effectLst/>
              <a:ea typeface="宋体" panose="02010600030101010101" pitchFamily="2" charset="-122"/>
              <a:cs typeface="Times New Roman" panose="02020603050405020304" pitchFamily="18" charset="0"/>
            </a:endParaRPr>
          </a:p>
        </p:txBody>
      </p:sp>
    </p:spTree>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5431" y="417095"/>
            <a:ext cx="10507580" cy="6278642"/>
          </a:xfrm>
          <a:prstGeom prst="rect">
            <a:avLst/>
          </a:prstGeom>
          <a:noFill/>
        </p:spPr>
        <p:txBody>
          <a:bodyPr wrap="square" rtlCol="0">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2.</a:t>
            </a:r>
            <a:r>
              <a:rPr lang="zh-CN" altLang="zh-CN" sz="2400" kern="100" dirty="0">
                <a:effectLst/>
                <a:latin typeface="Times New Roman" panose="02020603050405020304" pitchFamily="18" charset="0"/>
                <a:ea typeface="宋体" panose="02010600030101010101" pitchFamily="2" charset="-122"/>
              </a:rPr>
              <a:t>项目条件</a:t>
            </a:r>
            <a:endParaRPr lang="zh-CN" altLang="zh-CN" sz="2400" kern="100" dirty="0">
              <a:effectLst/>
              <a:latin typeface="Times New Roman" panose="02020603050405020304" pitchFamily="18" charset="0"/>
              <a:ea typeface="宋体" panose="02010600030101010101" pitchFamily="2" charset="-122"/>
            </a:endParaRPr>
          </a:p>
          <a:p>
            <a:pPr marL="266700" indent="266700" algn="just"/>
            <a:r>
              <a:rPr lang="zh-CN" altLang="zh-CN" sz="2400" kern="100" dirty="0">
                <a:effectLst/>
                <a:latin typeface="Times New Roman" panose="02020603050405020304" pitchFamily="18" charset="0"/>
                <a:ea typeface="宋体" panose="02010600030101010101" pitchFamily="2" charset="-122"/>
              </a:rPr>
              <a:t>项目的工期：</a:t>
            </a:r>
            <a:r>
              <a:rPr lang="en-US" altLang="zh-CN" sz="2400" kern="100" dirty="0">
                <a:effectLst/>
                <a:latin typeface="Times New Roman" panose="02020603050405020304" pitchFamily="18" charset="0"/>
                <a:ea typeface="宋体" panose="02010600030101010101" pitchFamily="2" charset="-122"/>
              </a:rPr>
              <a:t>3</a:t>
            </a:r>
            <a:r>
              <a:rPr lang="zh-CN" altLang="zh-CN" sz="2400" kern="100" dirty="0">
                <a:effectLst/>
                <a:latin typeface="Times New Roman" panose="02020603050405020304" pitchFamily="18" charset="0"/>
                <a:ea typeface="宋体" panose="02010600030101010101" pitchFamily="2" charset="-122"/>
              </a:rPr>
              <a:t>个月</a:t>
            </a:r>
            <a:endParaRPr lang="zh-CN" altLang="zh-CN" sz="2400" kern="100" dirty="0">
              <a:effectLst/>
              <a:latin typeface="Times New Roman" panose="02020603050405020304" pitchFamily="18" charset="0"/>
              <a:ea typeface="宋体" panose="02010600030101010101" pitchFamily="2" charset="-122"/>
            </a:endParaRPr>
          </a:p>
          <a:p>
            <a:pPr marL="266700" indent="266700" algn="just"/>
            <a:r>
              <a:rPr lang="zh-CN" altLang="zh-CN" sz="2400" kern="100" dirty="0">
                <a:effectLst/>
                <a:latin typeface="Times New Roman" panose="02020603050405020304" pitchFamily="18" charset="0"/>
                <a:ea typeface="宋体" panose="02010600030101010101" pitchFamily="2" charset="-122"/>
              </a:rPr>
              <a:t>项目的服务范围：有二手需求的在校大学生</a:t>
            </a:r>
            <a:endParaRPr lang="zh-CN" altLang="zh-CN" sz="2400" kern="100" dirty="0">
              <a:effectLst/>
              <a:latin typeface="Times New Roman" panose="02020603050405020304" pitchFamily="18" charset="0"/>
              <a:ea typeface="宋体" panose="02010600030101010101" pitchFamily="2" charset="-122"/>
            </a:endParaRPr>
          </a:p>
          <a:p>
            <a:pPr marL="266700" indent="266700" algn="just"/>
            <a:r>
              <a:rPr lang="zh-CN" altLang="zh-CN" sz="2400" kern="100" dirty="0">
                <a:effectLst/>
                <a:latin typeface="Times New Roman" panose="02020603050405020304" pitchFamily="18" charset="0"/>
                <a:ea typeface="宋体" panose="02010600030101010101" pitchFamily="2" charset="-122"/>
              </a:rPr>
              <a:t>项目的成本：</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人员成本</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本项目每人预计工作</a:t>
            </a:r>
            <a:r>
              <a:rPr lang="en-US" altLang="zh-CN" sz="2400" kern="100" dirty="0">
                <a:effectLst/>
                <a:latin typeface="Times New Roman" panose="02020603050405020304" pitchFamily="18" charset="0"/>
                <a:ea typeface="宋体" panose="02010600030101010101" pitchFamily="2" charset="-122"/>
              </a:rPr>
              <a:t>4</a:t>
            </a:r>
            <a:r>
              <a:rPr lang="zh-CN" altLang="zh-CN" sz="2400" kern="100" dirty="0">
                <a:effectLst/>
                <a:latin typeface="Times New Roman" panose="02020603050405020304" pitchFamily="18" charset="0"/>
                <a:ea typeface="宋体" panose="02010600030101010101" pitchFamily="2" charset="-122"/>
              </a:rPr>
              <a:t>个月，每人每天工作量为</a:t>
            </a:r>
            <a:r>
              <a:rPr lang="en-US" altLang="zh-CN" sz="2400" kern="100" dirty="0">
                <a:effectLst/>
                <a:latin typeface="Times New Roman" panose="02020603050405020304" pitchFamily="18" charset="0"/>
                <a:ea typeface="宋体" panose="02010600030101010101" pitchFamily="2" charset="-122"/>
              </a:rPr>
              <a:t>3</a:t>
            </a:r>
            <a:r>
              <a:rPr lang="zh-CN" altLang="zh-CN" sz="2400" kern="100" dirty="0">
                <a:effectLst/>
                <a:latin typeface="Times New Roman" panose="02020603050405020304" pitchFamily="18" charset="0"/>
                <a:ea typeface="宋体" panose="02010600030101010101" pitchFamily="2" charset="-122"/>
              </a:rPr>
              <a:t>小时。</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由</a:t>
            </a:r>
            <a:r>
              <a:rPr lang="en-US" altLang="zh-CN" sz="2400" kern="100" dirty="0">
                <a:effectLst/>
                <a:latin typeface="Times New Roman" panose="02020603050405020304" pitchFamily="18" charset="0"/>
                <a:ea typeface="宋体" panose="02010600030101010101" pitchFamily="2" charset="-122"/>
              </a:rPr>
              <a:t>2020</a:t>
            </a:r>
            <a:r>
              <a:rPr lang="zh-CN" altLang="zh-CN" sz="2400" kern="100" dirty="0">
                <a:effectLst/>
                <a:latin typeface="Times New Roman" panose="02020603050405020304" pitchFamily="18" charset="0"/>
                <a:ea typeface="宋体" panose="02010600030101010101" pitchFamily="2" charset="-122"/>
              </a:rPr>
              <a:t>年杭州市</a:t>
            </a:r>
            <a:r>
              <a:rPr lang="en-US" altLang="zh-CN" sz="2400" kern="100" dirty="0">
                <a:effectLst/>
                <a:latin typeface="Times New Roman" panose="02020603050405020304" pitchFamily="18" charset="0"/>
                <a:ea typeface="宋体" panose="02010600030101010101" pitchFamily="2" charset="-122"/>
              </a:rPr>
              <a:t>it</a:t>
            </a:r>
            <a:r>
              <a:rPr lang="zh-CN" altLang="zh-CN" sz="2400" kern="100" dirty="0">
                <a:effectLst/>
                <a:latin typeface="Times New Roman" panose="02020603050405020304" pitchFamily="18" charset="0"/>
                <a:ea typeface="宋体" panose="02010600030101010101" pitchFamily="2" charset="-122"/>
              </a:rPr>
              <a:t>行业私营企业人均时薪为</a:t>
            </a:r>
            <a:r>
              <a:rPr lang="en-US" altLang="zh-CN" sz="2400" kern="100" dirty="0">
                <a:effectLst/>
                <a:latin typeface="Times New Roman" panose="02020603050405020304" pitchFamily="18" charset="0"/>
                <a:ea typeface="宋体" panose="02010600030101010101" pitchFamily="2" charset="-122"/>
              </a:rPr>
              <a:t>61.28</a:t>
            </a:r>
            <a:r>
              <a:rPr lang="zh-CN" altLang="zh-CN" sz="2400" kern="100" dirty="0">
                <a:effectLst/>
                <a:latin typeface="Times New Roman" panose="02020603050405020304" pitchFamily="18" charset="0"/>
                <a:ea typeface="宋体" panose="02010600030101010101" pitchFamily="2" charset="-122"/>
              </a:rPr>
              <a:t>元计算，人员成本</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为</a:t>
            </a:r>
            <a:r>
              <a:rPr lang="en-US" altLang="zh-CN" sz="2400" kern="100" dirty="0">
                <a:effectLst/>
                <a:latin typeface="Times New Roman" panose="02020603050405020304" pitchFamily="18" charset="0"/>
                <a:ea typeface="宋体" panose="02010600030101010101" pitchFamily="2" charset="-122"/>
              </a:rPr>
              <a:t>22060.8</a:t>
            </a:r>
            <a:r>
              <a:rPr lang="zh-CN" altLang="zh-CN" sz="2400" kern="100" dirty="0">
                <a:effectLst/>
                <a:latin typeface="Times New Roman" panose="02020603050405020304" pitchFamily="18" charset="0"/>
                <a:ea typeface="宋体" panose="02010600030101010101" pitchFamily="2" charset="-122"/>
              </a:rPr>
              <a:t>元</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设备成本</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阿里云服务器购置：</a:t>
            </a:r>
            <a:r>
              <a:rPr lang="en-US" altLang="zh-CN" sz="2400" kern="100" dirty="0">
                <a:effectLst/>
                <a:latin typeface="Times New Roman" panose="02020603050405020304" pitchFamily="18" charset="0"/>
                <a:ea typeface="宋体" panose="02010600030101010101" pitchFamily="2" charset="-122"/>
              </a:rPr>
              <a:t>9.9</a:t>
            </a:r>
            <a:r>
              <a:rPr lang="zh-CN" altLang="zh-CN" sz="2400" kern="100" dirty="0">
                <a:effectLst/>
                <a:latin typeface="Times New Roman" panose="02020603050405020304" pitchFamily="18" charset="0"/>
                <a:ea typeface="宋体" panose="02010600030101010101" pitchFamily="2" charset="-122"/>
              </a:rPr>
              <a:t>元每月，预计</a:t>
            </a:r>
            <a:r>
              <a:rPr lang="en-US" altLang="zh-CN" sz="2400" kern="100" dirty="0">
                <a:effectLst/>
                <a:latin typeface="Times New Roman" panose="02020603050405020304" pitchFamily="18" charset="0"/>
                <a:ea typeface="宋体" panose="02010600030101010101" pitchFamily="2" charset="-122"/>
              </a:rPr>
              <a:t>9.9*4=39.6</a:t>
            </a:r>
            <a:r>
              <a:rPr lang="zh-CN" altLang="zh-CN" sz="2400" kern="100" dirty="0">
                <a:effectLst/>
                <a:latin typeface="Times New Roman" panose="02020603050405020304" pitchFamily="18" charset="0"/>
                <a:ea typeface="宋体" panose="02010600030101010101" pitchFamily="2" charset="-122"/>
              </a:rPr>
              <a:t>元</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支付接口软件购置：</a:t>
            </a:r>
            <a:r>
              <a:rPr lang="en-US" altLang="zh-CN" sz="2400" kern="100" dirty="0">
                <a:effectLst/>
                <a:latin typeface="Times New Roman" panose="02020603050405020304" pitchFamily="18" charset="0"/>
                <a:ea typeface="宋体" panose="02010600030101010101" pitchFamily="2" charset="-122"/>
              </a:rPr>
              <a:t>29</a:t>
            </a:r>
            <a:r>
              <a:rPr lang="zh-CN" altLang="zh-CN" sz="2400" kern="100" dirty="0">
                <a:effectLst/>
                <a:latin typeface="Times New Roman" panose="02020603050405020304" pitchFamily="18" charset="0"/>
                <a:ea typeface="宋体" panose="02010600030101010101" pitchFamily="2" charset="-122"/>
              </a:rPr>
              <a:t>元每月，预计</a:t>
            </a:r>
            <a:r>
              <a:rPr lang="en-US" altLang="zh-CN" sz="2400" kern="100" dirty="0">
                <a:effectLst/>
                <a:latin typeface="Times New Roman" panose="02020603050405020304" pitchFamily="18" charset="0"/>
                <a:ea typeface="宋体" panose="02010600030101010101" pitchFamily="2" charset="-122"/>
              </a:rPr>
              <a:t>29*4=116</a:t>
            </a:r>
            <a:r>
              <a:rPr lang="zh-CN" altLang="zh-CN" sz="2400" kern="100" dirty="0">
                <a:effectLst/>
                <a:latin typeface="Times New Roman" panose="02020603050405020304" pitchFamily="18" charset="0"/>
                <a:ea typeface="宋体" panose="02010600030101010101" pitchFamily="2" charset="-122"/>
              </a:rPr>
              <a:t>元</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小组成员都有电脑，这方面没有成本。</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其它经费预算</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小组团建一月两至三次，一次总花费</a:t>
            </a:r>
            <a:r>
              <a:rPr lang="en-US" altLang="zh-CN" sz="2400" kern="100" dirty="0">
                <a:effectLst/>
                <a:latin typeface="Times New Roman" panose="02020603050405020304" pitchFamily="18" charset="0"/>
                <a:ea typeface="宋体" panose="02010600030101010101" pitchFamily="2" charset="-122"/>
              </a:rPr>
              <a:t>100</a:t>
            </a:r>
            <a:r>
              <a:rPr lang="zh-CN" altLang="zh-CN" sz="2400" kern="100" dirty="0">
                <a:effectLst/>
                <a:latin typeface="Times New Roman" panose="02020603050405020304" pitchFamily="18" charset="0"/>
                <a:ea typeface="宋体" panose="02010600030101010101" pitchFamily="2" charset="-122"/>
              </a:rPr>
              <a:t>，预计</a:t>
            </a:r>
            <a:r>
              <a:rPr lang="en-US" altLang="zh-CN" sz="2400" kern="100" dirty="0">
                <a:effectLst/>
                <a:latin typeface="Times New Roman" panose="02020603050405020304" pitchFamily="18" charset="0"/>
                <a:ea typeface="宋体" panose="02010600030101010101" pitchFamily="2" charset="-122"/>
              </a:rPr>
              <a:t>400</a:t>
            </a:r>
            <a:r>
              <a:rPr lang="zh-CN" altLang="zh-CN" sz="2400" kern="100" dirty="0">
                <a:effectLst/>
                <a:latin typeface="Times New Roman" panose="02020603050405020304" pitchFamily="18" charset="0"/>
                <a:ea typeface="宋体" panose="02010600030101010101" pitchFamily="2" charset="-122"/>
              </a:rPr>
              <a:t>元</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项目合计经费预算</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22060.8+39.6+116+400=22615.6</a:t>
            </a:r>
            <a:r>
              <a:rPr lang="zh-CN" altLang="zh-CN" sz="2400" kern="100" dirty="0">
                <a:effectLst/>
                <a:latin typeface="Times New Roman" panose="02020603050405020304" pitchFamily="18" charset="0"/>
                <a:ea typeface="宋体" panose="02010600030101010101" pitchFamily="2" charset="-122"/>
              </a:rPr>
              <a:t>元</a:t>
            </a:r>
            <a:endParaRPr lang="zh-CN" altLang="zh-CN" sz="24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2738" y="474344"/>
            <a:ext cx="10667999" cy="5293757"/>
          </a:xfrm>
          <a:prstGeom prst="rect">
            <a:avLst/>
          </a:prstGeom>
          <a:noFill/>
        </p:spPr>
        <p:txBody>
          <a:bodyPr wrap="square" rtlCol="0">
            <a:spAutoFit/>
          </a:bodyPr>
          <a:lstStyle/>
          <a:p>
            <a:pPr indent="266700" algn="just"/>
            <a:r>
              <a:rPr lang="en-US" altLang="zh-CN" sz="4000" kern="100" dirty="0">
                <a:effectLst/>
                <a:latin typeface="Times New Roman" panose="02020603050405020304" pitchFamily="18" charset="0"/>
                <a:ea typeface="宋体" panose="02010600030101010101" pitchFamily="2" charset="-122"/>
              </a:rPr>
              <a:t>3.</a:t>
            </a:r>
            <a:r>
              <a:rPr lang="zh-CN" altLang="zh-CN" sz="4000" kern="100" dirty="0">
                <a:effectLst/>
                <a:latin typeface="Times New Roman" panose="02020603050405020304" pitchFamily="18" charset="0"/>
                <a:ea typeface="宋体" panose="02010600030101010101" pitchFamily="2" charset="-122"/>
              </a:rPr>
              <a:t>项目假定</a:t>
            </a:r>
            <a:endParaRPr lang="zh-CN" altLang="zh-CN" sz="4000" kern="100" dirty="0">
              <a:effectLst/>
              <a:latin typeface="Times New Roman" panose="02020603050405020304" pitchFamily="18" charset="0"/>
              <a:ea typeface="宋体" panose="02010600030101010101" pitchFamily="2" charset="-122"/>
            </a:endParaRPr>
          </a:p>
          <a:p>
            <a:pPr marL="266700" indent="266700" algn="just"/>
            <a:r>
              <a:rPr lang="zh-CN" altLang="zh-CN" sz="4000" kern="100" dirty="0">
                <a:effectLst/>
                <a:latin typeface="Times New Roman" panose="02020603050405020304" pitchFamily="18" charset="0"/>
                <a:ea typeface="宋体" panose="02010600030101010101" pitchFamily="2" charset="-122"/>
              </a:rPr>
              <a:t>（</a:t>
            </a:r>
            <a:r>
              <a:rPr lang="en-US" altLang="zh-CN" sz="4000" kern="100" dirty="0">
                <a:effectLst/>
                <a:latin typeface="Times New Roman" panose="02020603050405020304" pitchFamily="18" charset="0"/>
                <a:ea typeface="宋体" panose="02010600030101010101" pitchFamily="2" charset="-122"/>
              </a:rPr>
              <a:t>1</a:t>
            </a:r>
            <a:r>
              <a:rPr lang="zh-CN" altLang="zh-CN" sz="4000" kern="100" dirty="0">
                <a:effectLst/>
                <a:latin typeface="Times New Roman" panose="02020603050405020304" pitchFamily="18" charset="0"/>
                <a:ea typeface="宋体" panose="02010600030101010101" pitchFamily="2" charset="-122"/>
              </a:rPr>
              <a:t>）访问量不会超过一定范围</a:t>
            </a:r>
            <a:endParaRPr lang="zh-CN" altLang="zh-CN" sz="4000" kern="100" dirty="0">
              <a:effectLst/>
              <a:latin typeface="Times New Roman" panose="02020603050405020304" pitchFamily="18" charset="0"/>
              <a:ea typeface="宋体" panose="02010600030101010101" pitchFamily="2" charset="-122"/>
            </a:endParaRPr>
          </a:p>
          <a:p>
            <a:pPr marL="266700" indent="266700" algn="just"/>
            <a:r>
              <a:rPr lang="zh-CN" altLang="zh-CN" sz="4000" kern="100" dirty="0">
                <a:effectLst/>
                <a:latin typeface="Times New Roman" panose="02020603050405020304" pitchFamily="18" charset="0"/>
                <a:ea typeface="宋体" panose="02010600030101010101" pitchFamily="2" charset="-122"/>
              </a:rPr>
              <a:t>（</a:t>
            </a:r>
            <a:r>
              <a:rPr lang="en-US" altLang="zh-CN" sz="4000" kern="100" dirty="0">
                <a:effectLst/>
                <a:latin typeface="Times New Roman" panose="02020603050405020304" pitchFamily="18" charset="0"/>
                <a:ea typeface="宋体" panose="02010600030101010101" pitchFamily="2" charset="-122"/>
              </a:rPr>
              <a:t>2</a:t>
            </a:r>
            <a:r>
              <a:rPr lang="zh-CN" altLang="zh-CN" sz="4000" kern="100" dirty="0">
                <a:effectLst/>
                <a:latin typeface="Times New Roman" panose="02020603050405020304" pitchFamily="18" charset="0"/>
                <a:ea typeface="宋体" panose="02010600030101010101" pitchFamily="2" charset="-122"/>
              </a:rPr>
              <a:t>）所采用的接口工具都可以正常使用</a:t>
            </a:r>
            <a:endParaRPr lang="zh-CN" altLang="zh-CN" sz="4000" kern="100" dirty="0">
              <a:effectLst/>
              <a:latin typeface="Times New Roman" panose="02020603050405020304" pitchFamily="18" charset="0"/>
              <a:ea typeface="宋体" panose="02010600030101010101" pitchFamily="2" charset="-122"/>
            </a:endParaRPr>
          </a:p>
          <a:p>
            <a:pPr indent="266700" algn="just"/>
            <a:r>
              <a:rPr lang="en-US" altLang="zh-CN" sz="4000" kern="100" dirty="0">
                <a:effectLst/>
                <a:latin typeface="Times New Roman" panose="02020603050405020304" pitchFamily="18" charset="0"/>
                <a:ea typeface="宋体" panose="02010600030101010101" pitchFamily="2" charset="-122"/>
              </a:rPr>
              <a:t>4.</a:t>
            </a:r>
            <a:r>
              <a:rPr lang="zh-CN" altLang="zh-CN" sz="4000" kern="100" dirty="0">
                <a:effectLst/>
                <a:latin typeface="Times New Roman" panose="02020603050405020304" pitchFamily="18" charset="0"/>
                <a:ea typeface="宋体" panose="02010600030101010101" pitchFamily="2" charset="-122"/>
              </a:rPr>
              <a:t>项目限制</a:t>
            </a:r>
            <a:endParaRPr lang="zh-CN" altLang="zh-CN" sz="4000" kern="100" dirty="0">
              <a:effectLst/>
              <a:latin typeface="Times New Roman" panose="02020603050405020304" pitchFamily="18" charset="0"/>
              <a:ea typeface="宋体" panose="02010600030101010101" pitchFamily="2" charset="-122"/>
            </a:endParaRPr>
          </a:p>
          <a:p>
            <a:pPr marL="266700" indent="266700" algn="just"/>
            <a:r>
              <a:rPr lang="zh-CN" altLang="zh-CN" sz="4000" kern="100" dirty="0">
                <a:effectLst/>
                <a:latin typeface="Times New Roman" panose="02020603050405020304" pitchFamily="18" charset="0"/>
                <a:ea typeface="宋体" panose="02010600030101010101" pitchFamily="2" charset="-122"/>
              </a:rPr>
              <a:t>技术限制：小组成员都是第一次开发项目，技术上会有很多不懂，因而会受到技术方面的限制</a:t>
            </a:r>
            <a:endParaRPr lang="zh-CN" altLang="zh-CN" sz="4000" kern="100" dirty="0">
              <a:effectLst/>
              <a:latin typeface="Times New Roman" panose="02020603050405020304" pitchFamily="18" charset="0"/>
              <a:ea typeface="宋体" panose="02010600030101010101" pitchFamily="2" charset="-122"/>
            </a:endParaRPr>
          </a:p>
          <a:p>
            <a:pPr indent="266700" algn="just"/>
            <a:r>
              <a:rPr lang="en-US" altLang="zh-CN" sz="4000" kern="100" dirty="0">
                <a:effectLst/>
                <a:latin typeface="Times New Roman" panose="02020603050405020304" pitchFamily="18" charset="0"/>
                <a:ea typeface="宋体" panose="02010600030101010101" pitchFamily="2" charset="-122"/>
              </a:rPr>
              <a:t> </a:t>
            </a:r>
            <a:endParaRPr lang="zh-CN" altLang="zh-CN" sz="40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8666"/>
            <a:ext cx="10131425" cy="1456267"/>
          </a:xfrm>
        </p:spPr>
        <p:txBody>
          <a:bodyPr>
            <a:normAutofit/>
          </a:bodyPr>
          <a:lstStyle/>
          <a:p>
            <a:r>
              <a:rPr lang="en-US" altLang="zh-CN" sz="4800" dirty="0"/>
              <a:t>3.4</a:t>
            </a:r>
            <a:r>
              <a:rPr lang="zh-CN" altLang="en-US" sz="4800" dirty="0"/>
              <a:t>进行可行性分析的方法</a:t>
            </a:r>
            <a:endParaRPr lang="zh-CN" altLang="en-US" sz="4800" dirty="0"/>
          </a:p>
        </p:txBody>
      </p:sp>
      <p:sp>
        <p:nvSpPr>
          <p:cNvPr id="3" name="内容占位符 2"/>
          <p:cNvSpPr>
            <a:spLocks noGrp="1"/>
          </p:cNvSpPr>
          <p:nvPr>
            <p:ph idx="1"/>
          </p:nvPr>
        </p:nvSpPr>
        <p:spPr>
          <a:xfrm>
            <a:off x="685801" y="1491917"/>
            <a:ext cx="10131425" cy="4684294"/>
          </a:xfrm>
        </p:spPr>
        <p:txBody>
          <a:bodyPr anchor="t">
            <a:noAutofit/>
          </a:bodyPr>
          <a:lstStyle/>
          <a:p>
            <a:pPr marL="342900" lvl="0" indent="-342900" algn="just">
              <a:buFont typeface="+mj-lt"/>
              <a:buAutoNum type="arabicPeriod"/>
              <a:tabLst>
                <a:tab pos="198120" algn="l"/>
              </a:tabLst>
            </a:pPr>
            <a:r>
              <a:rPr lang="zh-CN" altLang="zh-CN" sz="2400" kern="100" dirty="0">
                <a:effectLst/>
                <a:latin typeface="Times New Roman" panose="02020603050405020304" pitchFamily="18" charset="0"/>
                <a:ea typeface="宋体" panose="02010600030101010101" pitchFamily="2" charset="-122"/>
              </a:rPr>
              <a:t>复查系统规模和目标：仔细阅读和分析有关的材料，以便对问题定义阶段书写的关于规模和目标的报告书进一步复查确认，改正含糊或不确切的叙述，清晰地描述对目标系统的一切限制和约束。</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zh-CN" altLang="zh-CN" sz="2400" kern="100" dirty="0">
                <a:effectLst/>
                <a:latin typeface="Times New Roman" panose="02020603050405020304" pitchFamily="18" charset="0"/>
                <a:ea typeface="宋体" panose="02010600030101010101" pitchFamily="2" charset="-122"/>
              </a:rPr>
              <a:t>花费尽量少的时间去研究目前正在使用的系统，研究其优点和缺点</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zh-CN" altLang="zh-CN" sz="2400" kern="100" dirty="0">
                <a:effectLst/>
                <a:latin typeface="Times New Roman" panose="02020603050405020304" pitchFamily="18" charset="0"/>
                <a:ea typeface="宋体" panose="02010600030101010101" pitchFamily="2" charset="-122"/>
              </a:rPr>
              <a:t>导出现有系统的逻辑模型，再参考现有系统的逻辑模型，设想目标系统的逻辑模型，最后根据目标系统的逻辑模型建造新的物理系统</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zh-CN" altLang="zh-CN" sz="2400" kern="100" dirty="0">
                <a:effectLst/>
                <a:latin typeface="Times New Roman" panose="02020603050405020304" pitchFamily="18" charset="0"/>
                <a:ea typeface="宋体" panose="02010600030101010101" pitchFamily="2" charset="-122"/>
              </a:rPr>
              <a:t>进一步定义问题：在前面步骤的基础上再次定义问题，再次分析这个问题，修改得到的解，直到提出的逻辑模型完全符合系统目标</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zh-CN" altLang="zh-CN" sz="2400" kern="100" dirty="0">
                <a:effectLst/>
                <a:latin typeface="Times New Roman" panose="02020603050405020304" pitchFamily="18" charset="0"/>
                <a:ea typeface="宋体" panose="02010600030101010101" pitchFamily="2" charset="-122"/>
              </a:rPr>
              <a:t>导出和评价供选择的解法：对每个解法都进行可行性分析以及比较，最后选择出最适合的解法</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zh-CN" altLang="zh-CN" sz="2400" kern="100" dirty="0">
                <a:effectLst/>
                <a:latin typeface="Times New Roman" panose="02020603050405020304" pitchFamily="18" charset="0"/>
                <a:ea typeface="宋体" panose="02010600030101010101" pitchFamily="2" charset="-122"/>
              </a:rPr>
              <a:t>草拟开发计划并书写文档提交审查 </a:t>
            </a:r>
            <a:endParaRPr lang="zh-CN" altLang="zh-CN" sz="2400" kern="100" dirty="0">
              <a:effectLst/>
              <a:latin typeface="Times New Roman" panose="02020603050405020304" pitchFamily="18" charset="0"/>
              <a:ea typeface="宋体" panose="02010600030101010101" pitchFamily="2" charset="-122"/>
            </a:endParaRPr>
          </a:p>
          <a:p>
            <a:pPr marL="0" indent="0">
              <a:buNone/>
            </a:pPr>
            <a:endParaRPr lang="zh-CN" altLang="en-US" sz="2400" dirty="0"/>
          </a:p>
        </p:txBody>
      </p:sp>
    </p:spTree>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文字占位符 1"/>
          <p:cNvSpPr>
            <a:spLocks noGrp="1"/>
          </p:cNvSpPr>
          <p:nvPr>
            <p:ph type="body" orient="vert" idx="1"/>
          </p:nvPr>
        </p:nvSpPr>
        <p:spPr/>
        <p:txBody>
          <a:bodyPr vert="horz" anchor="t">
            <a:normAutofit/>
          </a:bodyPr>
          <a:lstStyle/>
          <a:p>
            <a:pPr marL="742950" indent="-742950">
              <a:buFont typeface="+mj-lt"/>
              <a:buAutoNum type="arabicPeriod"/>
            </a:pPr>
            <a:r>
              <a:rPr lang="zh-CN" altLang="en-US" sz="4000" dirty="0"/>
              <a:t>原有方案的优缺点，局限性及存在的问题</a:t>
            </a:r>
            <a:endParaRPr lang="en-US" altLang="zh-CN" sz="4000" dirty="0"/>
          </a:p>
          <a:p>
            <a:pPr marL="742950" indent="-742950">
              <a:buFont typeface="+mj-lt"/>
              <a:buAutoNum type="arabicPeriod"/>
            </a:pPr>
            <a:r>
              <a:rPr lang="zh-CN" altLang="en-US" sz="4000" dirty="0"/>
              <a:t>可重用的系统，与要求之间的差距</a:t>
            </a:r>
            <a:endParaRPr lang="en-US" altLang="zh-CN" sz="4000" dirty="0"/>
          </a:p>
          <a:p>
            <a:pPr marL="742950" indent="-742950">
              <a:buFont typeface="+mj-lt"/>
              <a:buAutoNum type="arabicPeriod"/>
            </a:pPr>
            <a:r>
              <a:rPr lang="zh-CN" altLang="en-US" sz="4000" dirty="0"/>
              <a:t>可选用的系统方案</a:t>
            </a:r>
            <a:r>
              <a:rPr lang="en-US" altLang="zh-CN" sz="4000" dirty="0"/>
              <a:t>1</a:t>
            </a:r>
            <a:endParaRPr lang="en-US" altLang="zh-CN" sz="4000" dirty="0"/>
          </a:p>
          <a:p>
            <a:pPr marL="742950" indent="-742950">
              <a:buFont typeface="+mj-lt"/>
              <a:buAutoNum type="arabicPeriod"/>
            </a:pPr>
            <a:r>
              <a:rPr lang="zh-CN" altLang="en-US" sz="4000" dirty="0"/>
              <a:t>可选用的系统方案</a:t>
            </a:r>
            <a:r>
              <a:rPr lang="en-US" altLang="zh-CN" sz="4000" dirty="0"/>
              <a:t>2</a:t>
            </a:r>
            <a:endParaRPr lang="en-US" altLang="zh-CN" sz="4000" dirty="0"/>
          </a:p>
          <a:p>
            <a:pPr marL="742950" indent="-742950">
              <a:buFont typeface="+mj-lt"/>
              <a:buAutoNum type="arabicPeriod"/>
            </a:pPr>
            <a:r>
              <a:rPr lang="zh-CN" altLang="en-US" sz="4000" dirty="0"/>
              <a:t>选择最终方案的准则</a:t>
            </a:r>
            <a:endParaRPr lang="zh-CN" altLang="en-US" sz="4000" dirty="0"/>
          </a:p>
        </p:txBody>
      </p:sp>
      <p:sp>
        <p:nvSpPr>
          <p:cNvPr id="3" name="标题 2"/>
          <p:cNvSpPr>
            <a:spLocks noGrp="1"/>
          </p:cNvSpPr>
          <p:nvPr>
            <p:ph type="title"/>
          </p:nvPr>
        </p:nvSpPr>
        <p:spPr/>
        <p:txBody>
          <a:bodyPr>
            <a:normAutofit/>
          </a:bodyPr>
          <a:lstStyle/>
          <a:p>
            <a:r>
              <a:rPr lang="zh-CN" altLang="en-US" sz="4800" dirty="0"/>
              <a:t>四</a:t>
            </a:r>
            <a:r>
              <a:rPr lang="en-US" altLang="zh-CN" sz="4800" dirty="0"/>
              <a:t>.</a:t>
            </a:r>
            <a:r>
              <a:rPr lang="zh-CN" altLang="en-US" sz="4800" dirty="0"/>
              <a:t>可选的方案</a:t>
            </a:r>
            <a:endParaRPr lang="zh-CN" altLang="en-US" sz="4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t>4.1</a:t>
            </a:r>
            <a:r>
              <a:rPr lang="zh-CN" altLang="en-US" sz="4000" dirty="0"/>
              <a:t>原有方案的优缺点</a:t>
            </a:r>
            <a:r>
              <a:rPr lang="zh-CN" altLang="zh-CN" sz="4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kern="100" dirty="0">
                <a:effectLst/>
                <a:latin typeface="Times New Roman" panose="02020603050405020304" pitchFamily="18" charset="0"/>
                <a:ea typeface="宋体" panose="02010600030101010101" pitchFamily="2" charset="-122"/>
                <a:cs typeface="Times New Roman" panose="02020603050405020304" pitchFamily="18" charset="0"/>
              </a:rPr>
              <a:t>局限性及存在的问题</a:t>
            </a:r>
            <a:endParaRPr lang="zh-CN" altLang="en-US" sz="4000" dirty="0"/>
          </a:p>
        </p:txBody>
      </p:sp>
      <p:sp>
        <p:nvSpPr>
          <p:cNvPr id="3" name="内容占位符 2"/>
          <p:cNvSpPr>
            <a:spLocks noGrp="1"/>
          </p:cNvSpPr>
          <p:nvPr>
            <p:ph idx="1"/>
          </p:nvPr>
        </p:nvSpPr>
        <p:spPr>
          <a:xfrm>
            <a:off x="1374774" y="1917924"/>
            <a:ext cx="10131425" cy="4106333"/>
          </a:xfrm>
        </p:spPr>
        <p:txBody>
          <a:bodyPr anchor="t">
            <a:normAutofit fontScale="92500" lnSpcReduction="10000"/>
          </a:bodyPr>
          <a:lstStyle/>
          <a:p>
            <a:pPr marL="342900" lvl="0" indent="-342900" algn="just">
              <a:buFont typeface="+mj-lt"/>
              <a:buAutoNum type="arabicPeriod"/>
              <a:tabLst>
                <a:tab pos="198120" algn="l"/>
              </a:tabLst>
            </a:pPr>
            <a:r>
              <a:rPr lang="zh-CN" altLang="zh-CN" sz="3200" kern="100" dirty="0">
                <a:effectLst/>
                <a:latin typeface="Times New Roman" panose="02020603050405020304" pitchFamily="18" charset="0"/>
                <a:ea typeface="宋体" panose="02010600030101010101" pitchFamily="2" charset="-122"/>
              </a:rPr>
              <a:t>原有方案：在</a:t>
            </a:r>
            <a:r>
              <a:rPr lang="en-US" altLang="zh-CN" sz="3200" kern="100" dirty="0">
                <a:effectLst/>
                <a:latin typeface="Times New Roman" panose="02020603050405020304" pitchFamily="18" charset="0"/>
                <a:ea typeface="宋体" panose="02010600030101010101" pitchFamily="2" charset="-122"/>
              </a:rPr>
              <a:t>app</a:t>
            </a:r>
            <a:r>
              <a:rPr lang="zh-CN" altLang="zh-CN" sz="3200" kern="100" dirty="0">
                <a:effectLst/>
                <a:latin typeface="Times New Roman" panose="02020603050405020304" pitchFamily="18" charset="0"/>
                <a:ea typeface="宋体" panose="02010600030101010101" pitchFamily="2" charset="-122"/>
              </a:rPr>
              <a:t>端做一个类似闲鱼的应用</a:t>
            </a:r>
            <a:endParaRPr lang="zh-CN" altLang="zh-CN" sz="32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zh-CN" altLang="zh-CN" sz="3200" kern="100" dirty="0">
                <a:effectLst/>
                <a:latin typeface="Times New Roman" panose="02020603050405020304" pitchFamily="18" charset="0"/>
                <a:ea typeface="宋体" panose="02010600030101010101" pitchFamily="2" charset="-122"/>
              </a:rPr>
              <a:t>优点：可以实现的功能最多，有一部手机就可以使用，用户使用起来也很方便。</a:t>
            </a:r>
            <a:endParaRPr lang="zh-CN" altLang="zh-CN" sz="32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zh-CN" altLang="zh-CN" sz="3200" kern="100" dirty="0">
                <a:effectLst/>
                <a:latin typeface="Times New Roman" panose="02020603050405020304" pitchFamily="18" charset="0"/>
                <a:ea typeface="宋体" panose="02010600030101010101" pitchFamily="2" charset="-122"/>
              </a:rPr>
              <a:t>缺点：需要上架双平台，组员对该方式了解很少，并且</a:t>
            </a:r>
            <a:r>
              <a:rPr lang="en-US" altLang="zh-CN" sz="3200" kern="100" dirty="0" err="1">
                <a:effectLst/>
                <a:latin typeface="Times New Roman" panose="02020603050405020304" pitchFamily="18" charset="0"/>
                <a:ea typeface="宋体" panose="02010600030101010101" pitchFamily="2" charset="-122"/>
              </a:rPr>
              <a:t>ios</a:t>
            </a:r>
            <a:r>
              <a:rPr lang="zh-CN" altLang="zh-CN" sz="3200" kern="100" dirty="0">
                <a:effectLst/>
                <a:latin typeface="Times New Roman" panose="02020603050405020304" pitchFamily="18" charset="0"/>
                <a:ea typeface="宋体" panose="02010600030101010101" pitchFamily="2" charset="-122"/>
              </a:rPr>
              <a:t>上架需要一定的资金，经济上有些负担不起。</a:t>
            </a:r>
            <a:endParaRPr lang="zh-CN" altLang="zh-CN" sz="32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zh-CN" altLang="zh-CN" sz="3200" kern="100" dirty="0">
                <a:effectLst/>
                <a:latin typeface="Times New Roman" panose="02020603050405020304" pitchFamily="18" charset="0"/>
                <a:ea typeface="宋体" panose="02010600030101010101" pitchFamily="2" charset="-122"/>
              </a:rPr>
              <a:t>局限性及存在的问题：应用虽然占用内存不大，但是必须下载才能用，项目初期不利于推广。学习成本较高，难以在规定时限内完成。</a:t>
            </a:r>
            <a:endParaRPr lang="zh-CN" altLang="zh-CN" sz="3200" kern="100" dirty="0">
              <a:effectLst/>
              <a:latin typeface="Times New Roman" panose="02020603050405020304" pitchFamily="18" charset="0"/>
              <a:ea typeface="宋体" panose="02010600030101010101" pitchFamily="2" charset="-122"/>
            </a:endParaRPr>
          </a:p>
          <a:p>
            <a:pPr marL="0" indent="0">
              <a:buNone/>
            </a:pPr>
            <a:endParaRPr lang="zh-CN" altLang="en-US" dirty="0"/>
          </a:p>
        </p:txBody>
      </p:sp>
    </p:spTree>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可重用的系统与要求之间的差距</a:t>
            </a:r>
            <a:endParaRPr lang="zh-CN" altLang="en-US" dirty="0"/>
          </a:p>
        </p:txBody>
      </p:sp>
      <p:pic>
        <p:nvPicPr>
          <p:cNvPr id="4" name="内容占位符 3"/>
          <p:cNvPicPr>
            <a:picLocks noGrp="1" noChangeAspect="1"/>
          </p:cNvPicPr>
          <p:nvPr>
            <p:ph idx="1"/>
          </p:nvPr>
        </p:nvPicPr>
        <p:blipFill>
          <a:blip r:embed="rId1"/>
          <a:stretch>
            <a:fillRect/>
          </a:stretch>
        </p:blipFill>
        <p:spPr>
          <a:xfrm>
            <a:off x="726325" y="2065867"/>
            <a:ext cx="5720825" cy="4276115"/>
          </a:xfrm>
          <a:prstGeom prst="rect">
            <a:avLst/>
          </a:prstGeom>
        </p:spPr>
      </p:pic>
      <p:sp>
        <p:nvSpPr>
          <p:cNvPr id="5" name="文本框 4"/>
          <p:cNvSpPr txBox="1"/>
          <p:nvPr/>
        </p:nvSpPr>
        <p:spPr>
          <a:xfrm>
            <a:off x="6994358" y="1803268"/>
            <a:ext cx="4700337" cy="4801314"/>
          </a:xfrm>
          <a:prstGeom prst="rect">
            <a:avLst/>
          </a:prstGeom>
          <a:noFill/>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淘宝网可以作为我们可重用的系统</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它与要求之间的差距有：</a:t>
            </a:r>
            <a:endParaRPr lang="en-US" altLang="zh-CN" sz="18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Times New Roman" panose="02020603050405020304" pitchFamily="18" charset="0"/>
                <a:ea typeface="宋体" panose="02010600030101010101" pitchFamily="2" charset="-122"/>
              </a:rPr>
              <a:t>		1.</a:t>
            </a:r>
            <a:r>
              <a:rPr lang="zh-CN" altLang="zh-CN" sz="1800" kern="100" dirty="0">
                <a:effectLst/>
                <a:latin typeface="Times New Roman" panose="02020603050405020304" pitchFamily="18" charset="0"/>
                <a:ea typeface="宋体" panose="02010600030101010101" pitchFamily="2" charset="-122"/>
              </a:rPr>
              <a:t>淘宝网所包含物品太多，界面太繁</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杂，不是我们所需要的，我们的目</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标范围要小得多，故而可以简化界</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面。</a:t>
            </a:r>
            <a:endParaRPr lang="zh-CN" altLang="zh-CN" sz="1800" kern="100" dirty="0">
              <a:effectLst/>
              <a:latin typeface="Times New Roman" panose="02020603050405020304" pitchFamily="18" charset="0"/>
              <a:ea typeface="宋体" panose="02010600030101010101" pitchFamily="2" charset="-122"/>
            </a:endParaRPr>
          </a:p>
          <a:p>
            <a:pPr marL="1257300" lvl="2" indent="-342900" algn="just">
              <a:buFont typeface="+mj-lt"/>
              <a:buAutoNum type="arabicPeriod" startAt="2"/>
              <a:tabLst>
                <a:tab pos="198120" algn="l"/>
              </a:tabLst>
            </a:pPr>
            <a:r>
              <a:rPr lang="zh-CN" altLang="zh-CN" kern="100" dirty="0">
                <a:effectLst/>
                <a:latin typeface="Times New Roman" panose="02020603050405020304" pitchFamily="18" charset="0"/>
                <a:ea typeface="宋体" panose="02010600030101010101" pitchFamily="2" charset="-122"/>
              </a:rPr>
              <a:t>淘宝网主营业务是全新的物品，与我们的营业目标不同。</a:t>
            </a:r>
            <a:endParaRPr lang="zh-CN" altLang="zh-CN" kern="100" dirty="0">
              <a:effectLst/>
              <a:latin typeface="Times New Roman" panose="02020603050405020304" pitchFamily="18" charset="0"/>
              <a:ea typeface="宋体" panose="02010600030101010101" pitchFamily="2" charset="-122"/>
            </a:endParaRPr>
          </a:p>
          <a:p>
            <a:pPr marL="1257300" lvl="2" indent="-342900" algn="just">
              <a:buFont typeface="+mj-lt"/>
              <a:buAutoNum type="arabicPeriod" startAt="2"/>
              <a:tabLst>
                <a:tab pos="198120" algn="l"/>
              </a:tabLst>
            </a:pPr>
            <a:r>
              <a:rPr lang="zh-CN" altLang="zh-CN" kern="100" dirty="0">
                <a:effectLst/>
                <a:latin typeface="Times New Roman" panose="02020603050405020304" pitchFamily="18" charset="0"/>
                <a:ea typeface="宋体" panose="02010600030101010101" pitchFamily="2" charset="-122"/>
              </a:rPr>
              <a:t>淘宝网不能让有二手需求的学生及时找到自己需要的，想要购买便宜的物品往往需要等到活动日，且找到目标物品花费时间长，因为活动日各种优惠需要用户一家家去比对。</a:t>
            </a:r>
            <a:endParaRPr lang="zh-CN" altLang="zh-CN" kern="100" dirty="0">
              <a:effectLst/>
              <a:latin typeface="Times New Roman" panose="02020603050405020304" pitchFamily="18" charset="0"/>
              <a:ea typeface="宋体" panose="02010600030101010101" pitchFamily="2" charset="-122"/>
            </a:endParaRPr>
          </a:p>
          <a:p>
            <a:pPr marL="1257300" lvl="2" indent="-342900" algn="just">
              <a:buFont typeface="+mj-lt"/>
              <a:buAutoNum type="arabicPeriod" startAt="2"/>
              <a:tabLst>
                <a:tab pos="198120" algn="l"/>
              </a:tabLst>
            </a:pPr>
            <a:r>
              <a:rPr lang="zh-CN" altLang="zh-CN" kern="100" dirty="0">
                <a:effectLst/>
                <a:latin typeface="Times New Roman" panose="02020603050405020304" pitchFamily="18" charset="0"/>
                <a:ea typeface="宋体" panose="02010600030101010101" pitchFamily="2" charset="-122"/>
              </a:rPr>
              <a:t>个体用户难以出售自己的物品，想处置自己的二手物品基本不会考虑淘宝。</a:t>
            </a:r>
            <a:endParaRPr lang="zh-CN" altLang="zh-CN" kern="100" dirty="0">
              <a:effectLst/>
              <a:latin typeface="Times New Roman" panose="02020603050405020304" pitchFamily="18" charset="0"/>
              <a:ea typeface="宋体" panose="02010600030101010101" pitchFamily="2" charset="-122"/>
            </a:endParaRPr>
          </a:p>
        </p:txBody>
      </p:sp>
    </p:spTree>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可选择的系统方案</a:t>
            </a:r>
            <a:r>
              <a:rPr lang="en-US" altLang="zh-CN" dirty="0"/>
              <a:t>1</a:t>
            </a:r>
            <a:endParaRPr lang="zh-CN" altLang="en-US" dirty="0"/>
          </a:p>
        </p:txBody>
      </p:sp>
      <p:sp>
        <p:nvSpPr>
          <p:cNvPr id="3" name="内容占位符 2"/>
          <p:cNvSpPr>
            <a:spLocks noGrp="1"/>
          </p:cNvSpPr>
          <p:nvPr>
            <p:ph idx="1"/>
          </p:nvPr>
        </p:nvSpPr>
        <p:spPr/>
        <p:txBody>
          <a:bodyPr anchor="t"/>
          <a:lstStyle/>
          <a:p>
            <a:pPr marL="0" indent="0">
              <a:buNone/>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使用微信小程序开发：使用微信官方提供的微信小程序开发工具，结合</a:t>
            </a:r>
            <a:r>
              <a:rPr lang="en-US" altLang="zh-CN" sz="1800" kern="100" dirty="0">
                <a:effectLst/>
                <a:latin typeface="Times New Roman" panose="02020603050405020304" pitchFamily="18" charset="0"/>
                <a:ea typeface="宋体" panose="02010600030101010101" pitchFamily="2" charset="-122"/>
              </a:rPr>
              <a:t>java</a:t>
            </a:r>
            <a:r>
              <a:rPr lang="zh-CN" altLang="zh-CN" sz="1800" kern="100" dirty="0">
                <a:effectLst/>
                <a:latin typeface="Times New Roman" panose="02020603050405020304" pitchFamily="18" charset="0"/>
                <a:ea typeface="宋体" panose="02010600030101010101" pitchFamily="2" charset="-122"/>
              </a:rPr>
              <a:t>后台来实现。</a:t>
            </a:r>
            <a:endParaRPr lang="zh-CN" altLang="zh-CN" sz="1800" kern="100" dirty="0">
              <a:effectLst/>
              <a:latin typeface="Times New Roman" panose="02020603050405020304" pitchFamily="18" charset="0"/>
              <a:ea typeface="宋体" panose="02010600030101010101" pitchFamily="2" charset="-122"/>
            </a:endParaRPr>
          </a:p>
          <a:p>
            <a:pPr marL="0" indent="0">
              <a:buNone/>
            </a:pPr>
            <a:endParaRPr lang="zh-CN" altLang="en-US" dirty="0"/>
          </a:p>
        </p:txBody>
      </p:sp>
      <p:graphicFrame>
        <p:nvGraphicFramePr>
          <p:cNvPr id="4" name="表格 3"/>
          <p:cNvGraphicFramePr>
            <a:graphicFrameLocks noGrp="1"/>
          </p:cNvGraphicFramePr>
          <p:nvPr>
            <p:custDataLst>
              <p:tags r:id="rId1"/>
            </p:custDataLst>
          </p:nvPr>
        </p:nvGraphicFramePr>
        <p:xfrm>
          <a:off x="1297406" y="2599267"/>
          <a:ext cx="8908214" cy="3649133"/>
        </p:xfrm>
        <a:graphic>
          <a:graphicData uri="http://schemas.openxmlformats.org/drawingml/2006/table">
            <a:tbl>
              <a:tblPr>
                <a:tableStyleId>{5C22544A-7EE6-4342-B048-85BDC9FD1C3A}</a:tableStyleId>
              </a:tblPr>
              <a:tblGrid>
                <a:gridCol w="3234660"/>
                <a:gridCol w="3234660"/>
                <a:gridCol w="2438894"/>
              </a:tblGrid>
              <a:tr h="390498">
                <a:tc rowSpan="2">
                  <a:txBody>
                    <a:bodyPr/>
                    <a:lstStyle/>
                    <a:p>
                      <a:pPr indent="127000" algn="r"/>
                      <a:r>
                        <a:rPr lang="zh-CN" sz="1400" kern="100" dirty="0">
                          <a:effectLst/>
                        </a:rPr>
                        <a:t>内部能力因素</a:t>
                      </a:r>
                      <a:endParaRPr lang="zh-CN" sz="1400" kern="100" dirty="0">
                        <a:effectLst/>
                      </a:endParaRPr>
                    </a:p>
                    <a:p>
                      <a:pPr indent="127000" algn="just"/>
                      <a:r>
                        <a:rPr lang="en-US" sz="1400" kern="100" dirty="0">
                          <a:effectLst/>
                        </a:rPr>
                        <a:t> </a:t>
                      </a:r>
                      <a:endParaRPr lang="zh-CN" sz="1400" kern="100" dirty="0">
                        <a:effectLst/>
                      </a:endParaRPr>
                    </a:p>
                    <a:p>
                      <a:pPr indent="127000" algn="just"/>
                      <a:r>
                        <a:rPr lang="en-US" sz="1400" kern="100" dirty="0">
                          <a:effectLst/>
                        </a:rPr>
                        <a:t> </a:t>
                      </a:r>
                      <a:endParaRPr lang="zh-CN" sz="1400" kern="100" dirty="0">
                        <a:effectLst/>
                      </a:endParaRPr>
                    </a:p>
                    <a:p>
                      <a:pPr indent="127000" algn="just"/>
                      <a:r>
                        <a:rPr lang="en-US" sz="1400" kern="100" dirty="0">
                          <a:effectLst/>
                        </a:rPr>
                        <a:t> </a:t>
                      </a:r>
                      <a:endParaRPr lang="zh-CN" sz="1400" kern="100" dirty="0">
                        <a:effectLst/>
                      </a:endParaRPr>
                    </a:p>
                    <a:p>
                      <a:pPr indent="127000" algn="just"/>
                      <a:r>
                        <a:rPr lang="en-US" sz="1400" kern="100" dirty="0">
                          <a:effectLst/>
                        </a:rPr>
                        <a:t> </a:t>
                      </a:r>
                      <a:endParaRPr lang="zh-CN" sz="1400" kern="100" dirty="0">
                        <a:effectLst/>
                      </a:endParaRPr>
                    </a:p>
                    <a:p>
                      <a:pPr indent="127000" algn="just"/>
                      <a:r>
                        <a:rPr lang="en-US" sz="1400" kern="100" dirty="0">
                          <a:effectLst/>
                        </a:rPr>
                        <a:t> </a:t>
                      </a:r>
                      <a:endParaRPr lang="zh-CN" sz="1400" kern="100" dirty="0">
                        <a:effectLst/>
                      </a:endParaRPr>
                    </a:p>
                    <a:p>
                      <a:pPr indent="127000" algn="just"/>
                      <a:r>
                        <a:rPr lang="en-US" sz="1400" kern="100" dirty="0">
                          <a:effectLst/>
                        </a:rPr>
                        <a:t> </a:t>
                      </a:r>
                      <a:endParaRPr lang="zh-CN" sz="1400" kern="100" dirty="0">
                        <a:effectLst/>
                      </a:endParaRPr>
                    </a:p>
                    <a:p>
                      <a:pPr indent="127000" algn="just"/>
                      <a:r>
                        <a:rPr lang="zh-CN" sz="1400" kern="100" dirty="0">
                          <a:effectLst/>
                        </a:rPr>
                        <a:t>外部环境因素</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zh-CN" sz="1400" kern="100">
                          <a:effectLst/>
                        </a:rPr>
                        <a:t>优势（</a:t>
                      </a:r>
                      <a:r>
                        <a:rPr lang="en-US" sz="1400" kern="100">
                          <a:effectLst/>
                        </a:rPr>
                        <a:t>Strength</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zh-CN" sz="1400" kern="100">
                          <a:effectLst/>
                        </a:rPr>
                        <a:t>劣势（</a:t>
                      </a:r>
                      <a:r>
                        <a:rPr lang="en-US" sz="1400" kern="100">
                          <a:effectLst/>
                        </a:rPr>
                        <a:t>Weakness</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187651">
                <a:tc vMerge="1">
                  <a:tcPr/>
                </a:tc>
                <a:tc>
                  <a:txBody>
                    <a:bodyPr/>
                    <a:lstStyle/>
                    <a:p>
                      <a:pPr marL="342900" lvl="0" indent="-342900" algn="l">
                        <a:buFont typeface="+mj-lt"/>
                        <a:buAutoNum type="arabicPeriod"/>
                        <a:tabLst>
                          <a:tab pos="198120" algn="l"/>
                        </a:tabLst>
                      </a:pPr>
                      <a:r>
                        <a:rPr lang="zh-CN" sz="1400" kern="100" dirty="0">
                          <a:effectLst/>
                        </a:rPr>
                        <a:t>不需要安装，有微信就能使用</a:t>
                      </a:r>
                      <a:endParaRPr lang="zh-CN" sz="1400" kern="100" dirty="0">
                        <a:effectLst/>
                      </a:endParaRPr>
                    </a:p>
                    <a:p>
                      <a:pPr marL="342900" lvl="0" indent="-342900" algn="l">
                        <a:buFont typeface="+mj-lt"/>
                        <a:buAutoNum type="arabicPeriod"/>
                        <a:tabLst>
                          <a:tab pos="198120" algn="l"/>
                        </a:tabLst>
                      </a:pPr>
                      <a:r>
                        <a:rPr lang="zh-CN" sz="1400" kern="100" dirty="0">
                          <a:effectLst/>
                        </a:rPr>
                        <a:t>可以跨平台开发</a:t>
                      </a:r>
                      <a:endParaRPr lang="zh-CN" sz="1400" kern="100" dirty="0">
                        <a:effectLst/>
                      </a:endParaRPr>
                    </a:p>
                    <a:p>
                      <a:pPr marL="342900" lvl="0" indent="-342900" algn="l">
                        <a:buFont typeface="+mj-lt"/>
                        <a:buAutoNum type="arabicPeriod"/>
                        <a:tabLst>
                          <a:tab pos="198120" algn="l"/>
                        </a:tabLst>
                      </a:pPr>
                      <a:r>
                        <a:rPr lang="zh-CN" sz="1400" kern="100" dirty="0">
                          <a:effectLst/>
                        </a:rPr>
                        <a:t>微信小程序封装了大量的接口即其他组件，可以让开发变得更加容易</a:t>
                      </a:r>
                      <a:endParaRPr lang="zh-CN" sz="1400" kern="100" dirty="0">
                        <a:effectLst/>
                      </a:endParaRPr>
                    </a:p>
                    <a:p>
                      <a:pPr marL="342900" lvl="0" indent="-342900" algn="l">
                        <a:buFont typeface="+mj-lt"/>
                        <a:buAutoNum type="arabicPeriod"/>
                        <a:tabLst>
                          <a:tab pos="198120" algn="l"/>
                        </a:tabLst>
                      </a:pPr>
                      <a:r>
                        <a:rPr lang="zh-CN" sz="1400" kern="100" dirty="0">
                          <a:effectLst/>
                        </a:rPr>
                        <a:t>开发成本很低</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tabLst>
                          <a:tab pos="198120" algn="l"/>
                        </a:tabLst>
                      </a:pPr>
                      <a:r>
                        <a:rPr lang="zh-CN" sz="1400" kern="100" dirty="0">
                          <a:effectLst/>
                        </a:rPr>
                        <a:t>程序大小会受到限制</a:t>
                      </a:r>
                      <a:endParaRPr lang="zh-CN" sz="1400" kern="100" dirty="0">
                        <a:effectLst/>
                      </a:endParaRPr>
                    </a:p>
                    <a:p>
                      <a:pPr marL="342900" lvl="0" indent="-342900" algn="just">
                        <a:buFont typeface="+mj-lt"/>
                        <a:buAutoNum type="arabicPeriod"/>
                        <a:tabLst>
                          <a:tab pos="198120" algn="l"/>
                        </a:tabLst>
                      </a:pPr>
                      <a:r>
                        <a:rPr lang="zh-CN" sz="1400" kern="100" dirty="0">
                          <a:effectLst/>
                        </a:rPr>
                        <a:t>只能在微信中使用</a:t>
                      </a:r>
                      <a:endParaRPr lang="zh-CN" sz="1400" kern="100" dirty="0">
                        <a:effectLst/>
                      </a:endParaRPr>
                    </a:p>
                    <a:p>
                      <a:pPr marL="342900" lvl="0" indent="-342900" algn="just">
                        <a:buFont typeface="+mj-lt"/>
                        <a:buAutoNum type="arabicPeriod"/>
                        <a:tabLst>
                          <a:tab pos="198120" algn="l"/>
                        </a:tabLst>
                      </a:pPr>
                      <a:r>
                        <a:rPr lang="zh-CN" sz="1400" kern="100" dirty="0">
                          <a:effectLst/>
                        </a:rPr>
                        <a:t>受限于大小，可实现的功能会变少</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87170">
                <a:tc>
                  <a:txBody>
                    <a:bodyPr/>
                    <a:lstStyle/>
                    <a:p>
                      <a:pPr indent="127000" algn="just"/>
                      <a:r>
                        <a:rPr lang="zh-CN" sz="1400" kern="100">
                          <a:effectLst/>
                        </a:rPr>
                        <a:t>机会（</a:t>
                      </a:r>
                      <a:r>
                        <a:rPr lang="en-US" sz="1400" kern="100">
                          <a:effectLst/>
                        </a:rPr>
                        <a:t>Opportunities</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400" kern="100" dirty="0">
                          <a:effectLst/>
                        </a:rPr>
                        <a:t>SO</a:t>
                      </a:r>
                      <a:r>
                        <a:rPr lang="zh-CN" sz="1400" kern="100" dirty="0">
                          <a:effectLst/>
                        </a:rPr>
                        <a:t>策略</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400" kern="100">
                          <a:effectLst/>
                        </a:rPr>
                        <a:t>WO</a:t>
                      </a:r>
                      <a:r>
                        <a:rPr lang="zh-CN" sz="1400" kern="100">
                          <a:effectLst/>
                        </a:rPr>
                        <a:t>策略</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848322">
                <a:tc>
                  <a:txBody>
                    <a:bodyPr/>
                    <a:lstStyle/>
                    <a:p>
                      <a:pPr indent="127000" algn="just"/>
                      <a:r>
                        <a:rPr lang="en-US" sz="1400" kern="100">
                          <a:effectLst/>
                        </a:rPr>
                        <a:t>1.</a:t>
                      </a:r>
                      <a:r>
                        <a:rPr lang="zh-CN" sz="1400" kern="100">
                          <a:effectLst/>
                        </a:rPr>
                        <a:t>微信用户基数巨大</a:t>
                      </a:r>
                      <a:endParaRPr lang="zh-CN" sz="1400" kern="100">
                        <a:effectLst/>
                      </a:endParaRPr>
                    </a:p>
                    <a:p>
                      <a:pPr indent="127000" algn="just"/>
                      <a:r>
                        <a:rPr lang="en-US" sz="1400" kern="100">
                          <a:effectLst/>
                        </a:rPr>
                        <a:t>2.</a:t>
                      </a:r>
                      <a:r>
                        <a:rPr lang="zh-CN" sz="1400" kern="100">
                          <a:effectLst/>
                        </a:rPr>
                        <a:t>微信小程序是近几年出现的，可以说是新技术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400" kern="100">
                          <a:effectLst/>
                        </a:rPr>
                        <a:t>1.</a:t>
                      </a:r>
                      <a:r>
                        <a:rPr lang="zh-CN" sz="1400" kern="100">
                          <a:effectLst/>
                        </a:rPr>
                        <a:t>保证质量，快速上线</a:t>
                      </a:r>
                      <a:endParaRPr lang="zh-CN" sz="1400" kern="100">
                        <a:effectLst/>
                      </a:endParaRPr>
                    </a:p>
                    <a:p>
                      <a:pPr indent="127000" algn="just"/>
                      <a:r>
                        <a:rPr lang="en-US" sz="1400" kern="100">
                          <a:effectLst/>
                        </a:rPr>
                        <a:t>2.</a:t>
                      </a:r>
                      <a:r>
                        <a:rPr lang="zh-CN" sz="1400" kern="100">
                          <a:effectLst/>
                        </a:rPr>
                        <a:t>听取用户建议并改进。</a:t>
                      </a:r>
                      <a:endParaRPr lang="zh-CN" sz="1400" kern="100">
                        <a:effectLst/>
                      </a:endParaRPr>
                    </a:p>
                    <a:p>
                      <a:pPr indent="127000" algn="just"/>
                      <a:r>
                        <a:rPr lang="en-US" sz="1400" kern="100">
                          <a:effectLst/>
                        </a:rPr>
                        <a:t>3.</a:t>
                      </a:r>
                      <a:r>
                        <a:rPr lang="zh-CN" sz="1400" kern="100">
                          <a:effectLst/>
                        </a:rPr>
                        <a:t>长期维护，抓住微信小程序的发展浪潮</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tabLst>
                          <a:tab pos="198120" algn="l"/>
                        </a:tabLst>
                      </a:pPr>
                      <a:r>
                        <a:rPr lang="zh-CN" sz="1400" kern="100">
                          <a:effectLst/>
                        </a:rPr>
                        <a:t>利用朋友圈快速推广，增加流量</a:t>
                      </a:r>
                      <a:endParaRPr lang="zh-CN" sz="1400" kern="100">
                        <a:effectLst/>
                      </a:endParaRPr>
                    </a:p>
                    <a:p>
                      <a:pPr marL="342900" lvl="0" indent="-342900" algn="just">
                        <a:buFont typeface="+mj-lt"/>
                        <a:buAutoNum type="arabicPeriod"/>
                        <a:tabLst>
                          <a:tab pos="198120" algn="l"/>
                        </a:tabLst>
                      </a:pPr>
                      <a:r>
                        <a:rPr lang="zh-CN" sz="1400" kern="100">
                          <a:effectLst/>
                        </a:rPr>
                        <a:t>优化用户体验，减少功能单一带来的影响</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87170">
                <a:tc>
                  <a:txBody>
                    <a:bodyPr/>
                    <a:lstStyle/>
                    <a:p>
                      <a:pPr indent="127000" algn="just"/>
                      <a:r>
                        <a:rPr lang="zh-CN" sz="1400" kern="100">
                          <a:effectLst/>
                        </a:rPr>
                        <a:t>风险（</a:t>
                      </a:r>
                      <a:r>
                        <a:rPr lang="en-US" sz="1400" kern="100">
                          <a:effectLst/>
                        </a:rPr>
                        <a:t>Threats</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400" kern="100">
                          <a:effectLst/>
                        </a:rPr>
                        <a:t>ST</a:t>
                      </a:r>
                      <a:r>
                        <a:rPr lang="zh-CN" sz="1400" kern="100">
                          <a:effectLst/>
                        </a:rPr>
                        <a:t>策略</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r>
                        <a:rPr lang="en-US" sz="1400" kern="100">
                          <a:effectLst/>
                        </a:rPr>
                        <a:t>WT</a:t>
                      </a:r>
                      <a:r>
                        <a:rPr lang="zh-CN" sz="1400" kern="100">
                          <a:effectLst/>
                        </a:rPr>
                        <a:t>策略</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848322">
                <a:tc>
                  <a:txBody>
                    <a:bodyPr/>
                    <a:lstStyle/>
                    <a:p>
                      <a:pPr marL="342900" lvl="0" indent="-342900" algn="just">
                        <a:buFont typeface="+mj-lt"/>
                        <a:buAutoNum type="arabicPeriod"/>
                      </a:pPr>
                      <a:r>
                        <a:rPr lang="zh-CN" sz="1400" kern="100">
                          <a:effectLst/>
                        </a:rPr>
                        <a:t>难以留存客户</a:t>
                      </a:r>
                      <a:endParaRPr lang="zh-CN" sz="1400" kern="100">
                        <a:effectLst/>
                      </a:endParaRPr>
                    </a:p>
                    <a:p>
                      <a:pPr marL="342900" lvl="0" indent="-342900" algn="just">
                        <a:buFont typeface="+mj-lt"/>
                        <a:buAutoNum type="arabicPeriod"/>
                      </a:pPr>
                      <a:r>
                        <a:rPr lang="zh-CN" sz="1400" kern="100">
                          <a:effectLst/>
                        </a:rPr>
                        <a:t>受制于腾讯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tabLst>
                          <a:tab pos="198120" algn="l"/>
                        </a:tabLst>
                      </a:pPr>
                      <a:r>
                        <a:rPr lang="zh-CN" sz="1400" kern="100">
                          <a:effectLst/>
                        </a:rPr>
                        <a:t>严格遵守微信小程序开发协议</a:t>
                      </a:r>
                      <a:endParaRPr lang="zh-CN" sz="1400" kern="100">
                        <a:effectLst/>
                      </a:endParaRPr>
                    </a:p>
                    <a:p>
                      <a:pPr marL="342900" lvl="0" indent="-342900" algn="just">
                        <a:buFont typeface="+mj-lt"/>
                        <a:buAutoNum type="arabicPeriod"/>
                        <a:tabLst>
                          <a:tab pos="198120" algn="l"/>
                        </a:tabLst>
                      </a:pPr>
                      <a:r>
                        <a:rPr lang="zh-CN" sz="1400" kern="100">
                          <a:effectLst/>
                        </a:rPr>
                        <a:t>利用开发成本低的优势完善用户需求，留住客户</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gn="just">
                        <a:buFont typeface="+mj-lt"/>
                        <a:buAutoNum type="arabicPeriod"/>
                        <a:tabLst>
                          <a:tab pos="198120" algn="l"/>
                        </a:tabLst>
                      </a:pPr>
                      <a:r>
                        <a:rPr lang="zh-CN" sz="1400" kern="100" dirty="0">
                          <a:effectLst/>
                        </a:rPr>
                        <a:t>不进行违反协议的行为</a:t>
                      </a:r>
                      <a:endParaRPr lang="zh-CN" sz="1400" kern="100" dirty="0">
                        <a:effectLst/>
                      </a:endParaRPr>
                    </a:p>
                    <a:p>
                      <a:pPr marL="342900" lvl="0" indent="-342900" algn="just">
                        <a:buFont typeface="+mj-lt"/>
                        <a:buAutoNum type="arabicPeriod"/>
                        <a:tabLst>
                          <a:tab pos="198120" algn="l"/>
                        </a:tabLst>
                      </a:pPr>
                      <a:r>
                        <a:rPr lang="zh-CN" sz="1400" kern="100" dirty="0">
                          <a:effectLst/>
                        </a:rPr>
                        <a:t>做好可实现的功能，将用户流失的风险降到最低</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cxnSp>
        <p:nvCxnSpPr>
          <p:cNvPr id="7" name="直接连接符 6"/>
          <p:cNvCxnSpPr/>
          <p:nvPr/>
        </p:nvCxnSpPr>
        <p:spPr>
          <a:xfrm>
            <a:off x="1374774" y="2614863"/>
            <a:ext cx="3149100" cy="155608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430" y="101600"/>
            <a:ext cx="10221595" cy="767080"/>
          </a:xfrm>
        </p:spPr>
        <p:txBody>
          <a:bodyPr/>
          <a:lstStyle/>
          <a:p>
            <a:r>
              <a:rPr lang="en-US" altLang="zh-CN" dirty="0"/>
              <a:t>4.4</a:t>
            </a:r>
            <a:r>
              <a:rPr lang="zh-CN" altLang="en-US" dirty="0"/>
              <a:t>可选择的系统方案</a:t>
            </a:r>
            <a:r>
              <a:rPr lang="en-US" altLang="zh-CN" dirty="0"/>
              <a:t>2</a:t>
            </a:r>
            <a:endParaRPr lang="zh-CN" altLang="en-US" dirty="0"/>
          </a:p>
        </p:txBody>
      </p:sp>
      <p:sp>
        <p:nvSpPr>
          <p:cNvPr id="3" name="内容占位符 2"/>
          <p:cNvSpPr>
            <a:spLocks noGrp="1"/>
          </p:cNvSpPr>
          <p:nvPr>
            <p:ph idx="1"/>
          </p:nvPr>
        </p:nvSpPr>
        <p:spPr>
          <a:xfrm>
            <a:off x="482600" y="706120"/>
            <a:ext cx="10131425" cy="513715"/>
          </a:xfrm>
        </p:spPr>
        <p:txBody>
          <a:bodyPr anchor="t"/>
          <a:lstStyle/>
          <a:p>
            <a:pPr marL="0" indent="0">
              <a:buNone/>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使用</a:t>
            </a:r>
            <a:r>
              <a:rPr lang="en-US" altLang="zh-CN" sz="1800" kern="100" dirty="0">
                <a:effectLst/>
                <a:latin typeface="Times New Roman" panose="02020603050405020304" pitchFamily="18" charset="0"/>
                <a:ea typeface="宋体" panose="02010600030101010101" pitchFamily="2" charset="-122"/>
              </a:rPr>
              <a:t>web</a:t>
            </a:r>
            <a:r>
              <a:rPr lang="zh-CN" altLang="zh-CN" sz="1800" kern="100" dirty="0">
                <a:effectLst/>
                <a:latin typeface="Times New Roman" panose="02020603050405020304" pitchFamily="18" charset="0"/>
                <a:ea typeface="宋体" panose="02010600030101010101" pitchFamily="2" charset="-122"/>
              </a:rPr>
              <a:t>开发：用</a:t>
            </a:r>
            <a:r>
              <a:rPr lang="en-US" altLang="zh-CN" sz="1800" kern="100" dirty="0">
                <a:effectLst/>
                <a:latin typeface="Times New Roman" panose="02020603050405020304" pitchFamily="18" charset="0"/>
                <a:ea typeface="宋体" panose="02010600030101010101" pitchFamily="2" charset="-122"/>
              </a:rPr>
              <a:t>java</a:t>
            </a:r>
            <a:r>
              <a:rPr lang="zh-CN" altLang="zh-CN" sz="1800" kern="100" dirty="0">
                <a:effectLst/>
                <a:latin typeface="Times New Roman" panose="02020603050405020304" pitchFamily="18" charset="0"/>
                <a:ea typeface="宋体" panose="02010600030101010101" pitchFamily="2" charset="-122"/>
              </a:rPr>
              <a:t>做后台，前端使用</a:t>
            </a:r>
            <a:r>
              <a:rPr lang="en-US" altLang="zh-CN" sz="1800" kern="100" dirty="0" err="1">
                <a:effectLst/>
                <a:latin typeface="Times New Roman" panose="02020603050405020304" pitchFamily="18" charset="0"/>
                <a:ea typeface="宋体" panose="02010600030101010101" pitchFamily="2" charset="-122"/>
              </a:rPr>
              <a:t>html+css+js</a:t>
            </a:r>
            <a:r>
              <a:rPr lang="zh-CN" altLang="zh-CN" sz="1800" kern="100" dirty="0">
                <a:effectLst/>
                <a:latin typeface="Times New Roman" panose="02020603050405020304" pitchFamily="18" charset="0"/>
                <a:ea typeface="宋体" panose="02010600030101010101" pitchFamily="2" charset="-122"/>
              </a:rPr>
              <a:t>等语言实现系统，发布在阿里云上。</a:t>
            </a:r>
            <a:endParaRPr lang="zh-CN" altLang="zh-CN" sz="1800" kern="100" dirty="0">
              <a:effectLst/>
              <a:latin typeface="Times New Roman" panose="02020603050405020304" pitchFamily="18" charset="0"/>
              <a:ea typeface="宋体" panose="02010600030101010101" pitchFamily="2" charset="-122"/>
            </a:endParaRPr>
          </a:p>
          <a:p>
            <a:pPr marL="0" indent="0">
              <a:buNone/>
            </a:pPr>
            <a:endParaRPr lang="zh-CN" altLang="en-US" dirty="0"/>
          </a:p>
        </p:txBody>
      </p:sp>
      <p:graphicFrame>
        <p:nvGraphicFramePr>
          <p:cNvPr id="4" name="表格 3"/>
          <p:cNvGraphicFramePr>
            <a:graphicFrameLocks noGrp="1"/>
          </p:cNvGraphicFramePr>
          <p:nvPr>
            <p:custDataLst>
              <p:tags r:id="rId1"/>
            </p:custDataLst>
          </p:nvPr>
        </p:nvGraphicFramePr>
        <p:xfrm>
          <a:off x="933450" y="1005840"/>
          <a:ext cx="9490075" cy="5852160"/>
        </p:xfrm>
        <a:graphic>
          <a:graphicData uri="http://schemas.openxmlformats.org/drawingml/2006/table">
            <a:tbl>
              <a:tblPr>
                <a:tableStyleId>{5C22544A-7EE6-4342-B048-85BDC9FD1C3A}</a:tableStyleId>
              </a:tblPr>
              <a:tblGrid>
                <a:gridCol w="3446145"/>
                <a:gridCol w="3445510"/>
                <a:gridCol w="2598420"/>
              </a:tblGrid>
              <a:tr h="351155">
                <a:tc rowSpan="2">
                  <a:txBody>
                    <a:bodyPr/>
                    <a:lstStyle/>
                    <a:p>
                      <a:pPr indent="127000" algn="r"/>
                      <a:r>
                        <a:rPr lang="zh-CN" sz="1600" kern="100">
                          <a:effectLst/>
                        </a:rPr>
                        <a:t>内部能力因素</a:t>
                      </a:r>
                      <a:endParaRPr lang="zh-CN" sz="1600" kern="100">
                        <a:effectLst/>
                      </a:endParaRPr>
                    </a:p>
                    <a:p>
                      <a:pPr indent="127000" algn="just"/>
                      <a:r>
                        <a:rPr lang="en-US" sz="1600" kern="100">
                          <a:effectLst/>
                        </a:rPr>
                        <a:t> </a:t>
                      </a:r>
                      <a:endParaRPr lang="zh-CN" sz="1600" kern="100">
                        <a:effectLst/>
                      </a:endParaRPr>
                    </a:p>
                    <a:p>
                      <a:pPr indent="127000" algn="just"/>
                      <a:r>
                        <a:rPr lang="en-US" sz="1600" kern="100">
                          <a:effectLst/>
                        </a:rPr>
                        <a:t> </a:t>
                      </a:r>
                      <a:endParaRPr lang="zh-CN" sz="1600" kern="100">
                        <a:effectLst/>
                      </a:endParaRPr>
                    </a:p>
                    <a:p>
                      <a:pPr indent="127000" algn="just"/>
                      <a:r>
                        <a:rPr lang="en-US" sz="1600" kern="100">
                          <a:effectLst/>
                        </a:rPr>
                        <a:t> </a:t>
                      </a:r>
                      <a:endParaRPr lang="zh-CN" sz="1600" kern="100">
                        <a:effectLst/>
                      </a:endParaRPr>
                    </a:p>
                    <a:p>
                      <a:pPr indent="127000" algn="just"/>
                      <a:r>
                        <a:rPr lang="en-US" sz="1600" kern="100">
                          <a:effectLst/>
                        </a:rPr>
                        <a:t> </a:t>
                      </a:r>
                      <a:endParaRPr lang="zh-CN" sz="1600" kern="100">
                        <a:effectLst/>
                      </a:endParaRPr>
                    </a:p>
                    <a:p>
                      <a:pPr indent="127000" algn="just"/>
                      <a:r>
                        <a:rPr lang="en-US" sz="1600" kern="100">
                          <a:effectLst/>
                        </a:rPr>
                        <a:t> </a:t>
                      </a:r>
                      <a:endParaRPr lang="zh-CN" sz="1600" kern="100">
                        <a:effectLst/>
                      </a:endParaRPr>
                    </a:p>
                    <a:p>
                      <a:pPr indent="127000" algn="just"/>
                      <a:r>
                        <a:rPr lang="en-US" sz="1600" kern="100">
                          <a:effectLst/>
                        </a:rPr>
                        <a:t> </a:t>
                      </a:r>
                      <a:endParaRPr lang="zh-CN" sz="1600" kern="100">
                        <a:effectLst/>
                      </a:endParaRPr>
                    </a:p>
                    <a:p>
                      <a:pPr indent="127000" algn="just"/>
                      <a:r>
                        <a:rPr lang="en-US" sz="1600" kern="100">
                          <a:effectLst/>
                        </a:rPr>
                        <a:t> </a:t>
                      </a:r>
                      <a:endParaRPr lang="zh-CN" sz="1600" kern="100">
                        <a:effectLst/>
                      </a:endParaRPr>
                    </a:p>
                    <a:p>
                      <a:pPr indent="127000" algn="just"/>
                      <a:r>
                        <a:rPr lang="en-US" sz="1600" kern="100">
                          <a:effectLst/>
                        </a:rPr>
                        <a:t> </a:t>
                      </a:r>
                      <a:endParaRPr lang="zh-CN" sz="1600" kern="100">
                        <a:effectLst/>
                      </a:endParaRPr>
                    </a:p>
                    <a:p>
                      <a:pPr indent="127000" algn="just"/>
                      <a:r>
                        <a:rPr lang="zh-CN" sz="1600" kern="100">
                          <a:effectLst/>
                        </a:rPr>
                        <a:t>外部环境因素</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indent="127000" algn="just"/>
                      <a:r>
                        <a:rPr lang="zh-CN" sz="1600" kern="100">
                          <a:effectLst/>
                        </a:rPr>
                        <a:t>优势（</a:t>
                      </a:r>
                      <a:r>
                        <a:rPr lang="en-US" sz="1600" kern="100">
                          <a:effectLst/>
                        </a:rPr>
                        <a:t>Strength</a:t>
                      </a:r>
                      <a:r>
                        <a:rPr lang="zh-CN"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indent="127000" algn="just"/>
                      <a:r>
                        <a:rPr lang="zh-CN" sz="1600" kern="100">
                          <a:effectLst/>
                        </a:rPr>
                        <a:t>劣势（</a:t>
                      </a:r>
                      <a:r>
                        <a:rPr lang="en-US" sz="1600" kern="100">
                          <a:effectLst/>
                        </a:rPr>
                        <a:t>Weakness</a:t>
                      </a:r>
                      <a:r>
                        <a:rPr lang="zh-CN"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r>
              <a:tr h="2087245">
                <a:tc vMerge="1">
                  <a:tcPr/>
                </a:tc>
                <a:tc>
                  <a:txBody>
                    <a:bodyPr/>
                    <a:lstStyle/>
                    <a:p>
                      <a:pPr marL="342900" lvl="0" indent="-342900" algn="l">
                        <a:buFont typeface="+mj-lt"/>
                        <a:buAutoNum type="arabicPeriod"/>
                        <a:tabLst>
                          <a:tab pos="198120" algn="l"/>
                        </a:tabLst>
                      </a:pPr>
                      <a:r>
                        <a:rPr lang="zh-CN" sz="1600" kern="100" dirty="0">
                          <a:effectLst/>
                        </a:rPr>
                        <a:t>即点即用，方便快捷</a:t>
                      </a:r>
                      <a:endParaRPr lang="zh-CN" sz="1600" kern="100" dirty="0">
                        <a:effectLst/>
                      </a:endParaRPr>
                    </a:p>
                    <a:p>
                      <a:pPr marL="342900" lvl="0" indent="-342900" algn="l">
                        <a:buFont typeface="+mj-lt"/>
                        <a:buAutoNum type="arabicPeriod"/>
                        <a:tabLst>
                          <a:tab pos="198120" algn="l"/>
                        </a:tabLst>
                      </a:pPr>
                      <a:r>
                        <a:rPr lang="zh-CN" sz="1600" kern="100" dirty="0">
                          <a:effectLst/>
                        </a:rPr>
                        <a:t>用户可以得到最佳的浏览体验</a:t>
                      </a:r>
                      <a:endParaRPr lang="zh-CN" sz="1600" kern="100" dirty="0">
                        <a:effectLst/>
                      </a:endParaRPr>
                    </a:p>
                    <a:p>
                      <a:pPr marL="342900" lvl="0" indent="-342900" algn="l">
                        <a:buFont typeface="+mj-lt"/>
                        <a:buAutoNum type="arabicPeriod"/>
                        <a:tabLst>
                          <a:tab pos="198120" algn="l"/>
                        </a:tabLst>
                      </a:pPr>
                      <a:r>
                        <a:rPr lang="zh-CN" sz="1600" kern="100" dirty="0">
                          <a:effectLst/>
                        </a:rPr>
                        <a:t>可以借鉴的产品多</a:t>
                      </a:r>
                      <a:endParaRPr lang="zh-CN" sz="1600" kern="100" dirty="0">
                        <a:effectLst/>
                      </a:endParaRPr>
                    </a:p>
                    <a:p>
                      <a:pPr marL="342900" lvl="0" indent="-342900" algn="l">
                        <a:buFont typeface="+mj-lt"/>
                        <a:buAutoNum type="arabicPeriod"/>
                        <a:tabLst>
                          <a:tab pos="198120" algn="l"/>
                        </a:tabLst>
                      </a:pPr>
                      <a:r>
                        <a:rPr lang="zh-CN" sz="1600" kern="100" dirty="0">
                          <a:effectLst/>
                        </a:rPr>
                        <a:t>开发成本不高</a:t>
                      </a:r>
                      <a:endParaRPr lang="zh-CN" sz="1600" kern="100" dirty="0">
                        <a:effectLst/>
                      </a:endParaRPr>
                    </a:p>
                    <a:p>
                      <a:pPr marL="342900" lvl="0" indent="-342900" algn="l">
                        <a:buFont typeface="+mj-lt"/>
                        <a:buAutoNum type="arabicPeriod"/>
                        <a:tabLst>
                          <a:tab pos="198120" algn="l"/>
                        </a:tabLst>
                      </a:pPr>
                      <a:r>
                        <a:rPr lang="zh-CN" sz="1600" kern="100" dirty="0">
                          <a:effectLst/>
                        </a:rPr>
                        <a:t>前端页面实现的样式可以更加多元化</a:t>
                      </a:r>
                      <a:endParaRPr lang="zh-CN" sz="1600" kern="100" dirty="0">
                        <a:effectLst/>
                      </a:endParaRPr>
                    </a:p>
                    <a:p>
                      <a:pPr marL="342900" lvl="0" indent="-342900" algn="l">
                        <a:buFont typeface="+mj-lt"/>
                        <a:buAutoNum type="arabicPeriod"/>
                        <a:tabLst>
                          <a:tab pos="198120" algn="l"/>
                        </a:tabLst>
                      </a:pPr>
                      <a:r>
                        <a:rPr lang="zh-CN" sz="1600" kern="100" dirty="0">
                          <a:effectLst/>
                        </a:rPr>
                        <a:t>无需更新，维护成本低</a:t>
                      </a:r>
                      <a:endParaRPr lang="zh-CN" sz="1600" kern="100" dirty="0">
                        <a:effectLst/>
                      </a:endParaRPr>
                    </a:p>
                    <a:p>
                      <a:pPr marL="342900" lvl="0" indent="-342900" algn="l">
                        <a:buFont typeface="+mj-lt"/>
                        <a:buAutoNum type="arabicPeriod"/>
                        <a:tabLst>
                          <a:tab pos="198120" algn="l"/>
                        </a:tabLst>
                      </a:pPr>
                      <a:r>
                        <a:rPr lang="zh-CN" sz="1600" kern="100" dirty="0">
                          <a:effectLst/>
                        </a:rPr>
                        <a:t>跨平台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marL="342900" lvl="0" indent="-342900" algn="just">
                        <a:buFont typeface="+mj-lt"/>
                        <a:buAutoNum type="arabicPeriod"/>
                        <a:tabLst>
                          <a:tab pos="198120" algn="l"/>
                        </a:tabLst>
                      </a:pPr>
                      <a:r>
                        <a:rPr lang="zh-CN" sz="1600" kern="100" dirty="0">
                          <a:effectLst/>
                        </a:rPr>
                        <a:t>只能在电脑端浏览，手机端浏览体验不好</a:t>
                      </a:r>
                      <a:endParaRPr lang="zh-CN" sz="1600" kern="100" dirty="0">
                        <a:effectLst/>
                      </a:endParaRPr>
                    </a:p>
                    <a:p>
                      <a:pPr marL="342900" lvl="0" indent="-342900" algn="just">
                        <a:buFont typeface="+mj-lt"/>
                        <a:buAutoNum type="arabicPeriod"/>
                        <a:tabLst>
                          <a:tab pos="198120" algn="l"/>
                        </a:tabLst>
                      </a:pPr>
                      <a:r>
                        <a:rPr lang="zh-CN" sz="1600" kern="100" dirty="0">
                          <a:effectLst/>
                        </a:rPr>
                        <a:t>应用场景较为单一</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r>
              <a:tr h="243840">
                <a:tc>
                  <a:txBody>
                    <a:bodyPr/>
                    <a:lstStyle/>
                    <a:p>
                      <a:pPr indent="127000" algn="just"/>
                      <a:r>
                        <a:rPr lang="zh-CN" sz="1600" kern="100">
                          <a:effectLst/>
                        </a:rPr>
                        <a:t>机会（</a:t>
                      </a:r>
                      <a:r>
                        <a:rPr lang="en-US" sz="1600" kern="100">
                          <a:effectLst/>
                        </a:rPr>
                        <a:t>Opportunities</a:t>
                      </a:r>
                      <a:r>
                        <a:rPr lang="zh-CN"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indent="127000" algn="just"/>
                      <a:r>
                        <a:rPr lang="en-US" sz="1600" kern="100">
                          <a:effectLst/>
                        </a:rPr>
                        <a:t>SO</a:t>
                      </a:r>
                      <a:r>
                        <a:rPr lang="zh-CN" sz="1600" kern="100">
                          <a:effectLst/>
                        </a:rPr>
                        <a:t>策略</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indent="127000" algn="just"/>
                      <a:r>
                        <a:rPr lang="en-US" sz="1600" kern="100">
                          <a:effectLst/>
                        </a:rPr>
                        <a:t>WO</a:t>
                      </a:r>
                      <a:r>
                        <a:rPr lang="zh-CN" sz="1600" kern="100">
                          <a:effectLst/>
                        </a:rPr>
                        <a:t>策略</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r>
              <a:tr h="1706880">
                <a:tc>
                  <a:txBody>
                    <a:bodyPr/>
                    <a:lstStyle/>
                    <a:p>
                      <a:pPr indent="127000" algn="just"/>
                      <a:r>
                        <a:rPr lang="zh-CN" sz="1600" kern="100">
                          <a:effectLst/>
                        </a:rPr>
                        <a:t>技术成熟，且</a:t>
                      </a:r>
                      <a:r>
                        <a:rPr lang="en-US" sz="1600" kern="100">
                          <a:effectLst/>
                        </a:rPr>
                        <a:t>pc</a:t>
                      </a:r>
                      <a:r>
                        <a:rPr lang="zh-CN" sz="1600" kern="100">
                          <a:effectLst/>
                        </a:rPr>
                        <a:t>端</a:t>
                      </a:r>
                      <a:r>
                        <a:rPr lang="en-US" sz="1600" kern="100">
                          <a:effectLst/>
                        </a:rPr>
                        <a:t>web</a:t>
                      </a:r>
                      <a:r>
                        <a:rPr lang="zh-CN" sz="1600" kern="100">
                          <a:effectLst/>
                        </a:rPr>
                        <a:t>市场大</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marL="342900" lvl="0" indent="-342900" algn="just">
                        <a:buFont typeface="+mj-lt"/>
                        <a:buAutoNum type="arabicPeriod"/>
                        <a:tabLst>
                          <a:tab pos="198120" algn="l"/>
                        </a:tabLst>
                      </a:pPr>
                      <a:r>
                        <a:rPr lang="zh-CN" sz="1600" kern="100">
                          <a:effectLst/>
                        </a:rPr>
                        <a:t>长期维护，及时更新，保证用户体验</a:t>
                      </a:r>
                      <a:endParaRPr lang="zh-CN" sz="1600" kern="100">
                        <a:effectLst/>
                      </a:endParaRPr>
                    </a:p>
                    <a:p>
                      <a:pPr marL="342900" lvl="0" indent="-342900" algn="just">
                        <a:buFont typeface="+mj-lt"/>
                        <a:buAutoNum type="arabicPeriod"/>
                        <a:tabLst>
                          <a:tab pos="198120" algn="l"/>
                        </a:tabLst>
                      </a:pPr>
                      <a:r>
                        <a:rPr lang="zh-CN" sz="1600" kern="100">
                          <a:effectLst/>
                        </a:rPr>
                        <a:t>利用技术成熟的特点，积极查找资料，实现目标功能</a:t>
                      </a:r>
                      <a:endParaRPr lang="zh-CN" sz="1600" kern="100">
                        <a:effectLst/>
                      </a:endParaRPr>
                    </a:p>
                    <a:p>
                      <a:pPr marL="342900" lvl="0" indent="-342900" algn="just">
                        <a:buFont typeface="+mj-lt"/>
                        <a:buAutoNum type="arabicPeriod"/>
                        <a:tabLst>
                          <a:tab pos="198120" algn="l"/>
                        </a:tabLst>
                      </a:pPr>
                      <a:r>
                        <a:rPr lang="zh-CN" sz="1600" kern="100">
                          <a:effectLst/>
                        </a:rPr>
                        <a:t>借鉴淘宝网，京东网等成熟的网站，参考他们的模式</a:t>
                      </a:r>
                      <a:endParaRPr lang="zh-CN" sz="1600" kern="100">
                        <a:effectLst/>
                      </a:endParaRPr>
                    </a:p>
                    <a:p>
                      <a:pPr indent="127000" algn="just"/>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marL="342900" lvl="0" indent="-342900" algn="just">
                        <a:buFont typeface="+mj-lt"/>
                        <a:buAutoNum type="arabicPeriod"/>
                        <a:tabLst>
                          <a:tab pos="198120" algn="l"/>
                        </a:tabLst>
                      </a:pPr>
                      <a:r>
                        <a:rPr lang="zh-CN" sz="1600" kern="100" dirty="0">
                          <a:effectLst/>
                        </a:rPr>
                        <a:t>开发好目标功能，减少应用场景单一的劣势</a:t>
                      </a:r>
                      <a:endParaRPr lang="zh-CN" sz="1600" kern="100" dirty="0">
                        <a:effectLst/>
                      </a:endParaRPr>
                    </a:p>
                    <a:p>
                      <a:pPr marL="342900" lvl="0" indent="-342900" algn="just">
                        <a:buFont typeface="+mj-lt"/>
                        <a:buAutoNum type="arabicPeriod"/>
                        <a:tabLst>
                          <a:tab pos="198120" algn="l"/>
                        </a:tabLst>
                      </a:pPr>
                      <a:r>
                        <a:rPr lang="zh-CN" sz="1600" kern="100" dirty="0">
                          <a:effectLst/>
                        </a:rPr>
                        <a:t>优化用户体验，留存住</a:t>
                      </a:r>
                      <a:r>
                        <a:rPr lang="en-US" sz="1600" kern="100" dirty="0">
                          <a:effectLst/>
                        </a:rPr>
                        <a:t>pc</a:t>
                      </a:r>
                      <a:r>
                        <a:rPr lang="zh-CN" sz="1600" kern="100" dirty="0">
                          <a:effectLst/>
                        </a:rPr>
                        <a:t>主流用户</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r>
              <a:tr h="243840">
                <a:tc>
                  <a:txBody>
                    <a:bodyPr/>
                    <a:lstStyle/>
                    <a:p>
                      <a:pPr indent="127000" algn="just"/>
                      <a:r>
                        <a:rPr lang="zh-CN" sz="1600" kern="100">
                          <a:effectLst/>
                        </a:rPr>
                        <a:t>风险（</a:t>
                      </a:r>
                      <a:r>
                        <a:rPr lang="en-US" sz="1600" kern="100">
                          <a:effectLst/>
                        </a:rPr>
                        <a:t>Threats</a:t>
                      </a:r>
                      <a:r>
                        <a:rPr lang="zh-CN"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indent="127000" algn="just"/>
                      <a:r>
                        <a:rPr lang="en-US" sz="1600" kern="100">
                          <a:effectLst/>
                        </a:rPr>
                        <a:t>ST</a:t>
                      </a:r>
                      <a:r>
                        <a:rPr lang="zh-CN" sz="1600" kern="100">
                          <a:effectLst/>
                        </a:rPr>
                        <a:t>策略</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indent="127000" algn="just"/>
                      <a:r>
                        <a:rPr lang="en-US" sz="1600" kern="100">
                          <a:effectLst/>
                        </a:rPr>
                        <a:t>WT</a:t>
                      </a:r>
                      <a:r>
                        <a:rPr lang="zh-CN" sz="1600" kern="100">
                          <a:effectLst/>
                        </a:rPr>
                        <a:t>策略</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r>
              <a:tr h="1219200">
                <a:tc>
                  <a:txBody>
                    <a:bodyPr/>
                    <a:lstStyle/>
                    <a:p>
                      <a:pPr indent="127000" algn="just"/>
                      <a:r>
                        <a:rPr lang="zh-CN" sz="1600" kern="100">
                          <a:effectLst/>
                        </a:rPr>
                        <a:t>手机端的竞争，用户的拉取难</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marL="342900" lvl="0" indent="-342900" algn="just">
                        <a:buFont typeface="+mj-lt"/>
                        <a:buAutoNum type="arabicPeriod"/>
                        <a:tabLst>
                          <a:tab pos="198120" algn="l"/>
                        </a:tabLst>
                      </a:pPr>
                      <a:r>
                        <a:rPr lang="zh-CN" sz="1600" kern="100">
                          <a:effectLst/>
                        </a:rPr>
                        <a:t>利用即点即用的特点，发个链接就能让用户体验，在前期扩大用户量</a:t>
                      </a:r>
                      <a:endParaRPr lang="zh-CN" sz="1600" kern="100">
                        <a:effectLst/>
                      </a:endParaRPr>
                    </a:p>
                    <a:p>
                      <a:pPr marL="342900" lvl="0" indent="-342900" algn="just">
                        <a:buFont typeface="+mj-lt"/>
                        <a:buAutoNum type="arabicPeriod"/>
                        <a:tabLst>
                          <a:tab pos="198120" algn="l"/>
                        </a:tabLst>
                      </a:pPr>
                      <a:r>
                        <a:rPr lang="zh-CN" sz="1600" kern="100">
                          <a:effectLst/>
                        </a:rPr>
                        <a:t>积极了解用户需求，留存住体验过的用户</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c>
                  <a:txBody>
                    <a:bodyPr/>
                    <a:lstStyle/>
                    <a:p>
                      <a:pPr marL="342900" lvl="0" indent="-342900" algn="just">
                        <a:buFont typeface="+mj-lt"/>
                        <a:buAutoNum type="arabicPeriod"/>
                        <a:tabLst>
                          <a:tab pos="198120" algn="l"/>
                        </a:tabLst>
                      </a:pPr>
                      <a:r>
                        <a:rPr lang="zh-CN" sz="1600" kern="100" dirty="0">
                          <a:effectLst/>
                        </a:rPr>
                        <a:t>发挥网页端操作方便，浏览舒适的特点，减少用户流失的问题</a:t>
                      </a:r>
                      <a:endParaRPr lang="zh-CN" sz="1600" kern="100" dirty="0">
                        <a:effectLst/>
                      </a:endParaRPr>
                    </a:p>
                    <a:p>
                      <a:pPr marL="342900" lvl="0" indent="-342900" algn="just">
                        <a:buFont typeface="+mj-lt"/>
                        <a:buAutoNum type="arabicPeriod"/>
                        <a:tabLst>
                          <a:tab pos="198120" algn="l"/>
                        </a:tabLst>
                      </a:pPr>
                      <a:r>
                        <a:rPr lang="zh-CN" sz="1600" kern="100" dirty="0">
                          <a:effectLst/>
                        </a:rPr>
                        <a:t>研究手机端较网页的劣势，扩大网页的优势</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3007" marR="53007" marT="0" marB="0"/>
                </a:tc>
              </a:tr>
            </a:tbl>
          </a:graphicData>
        </a:graphic>
      </p:graphicFrame>
      <p:sp>
        <p:nvSpPr>
          <p:cNvPr id="5" name="Rectangle 1"/>
          <p:cNvSpPr>
            <a:spLocks noChangeArrowheads="1"/>
          </p:cNvSpPr>
          <p:nvPr/>
        </p:nvSpPr>
        <p:spPr bwMode="auto">
          <a:xfrm>
            <a:off x="1045495" y="2789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266700" eaLnBrk="0" fontAlgn="base" hangingPunct="0">
              <a:spcBef>
                <a:spcPct val="0"/>
              </a:spcBef>
              <a:spcAft>
                <a:spcPct val="0"/>
              </a:spcAft>
              <a:tabLst>
                <a:tab pos="198120" algn="l"/>
              </a:tabLst>
              <a:defRPr>
                <a:solidFill>
                  <a:schemeClr val="tx1"/>
                </a:solidFill>
                <a:latin typeface="Arial" panose="020B0604020202020204" pitchFamily="34" charset="0"/>
              </a:defRPr>
            </a:lvl1pPr>
            <a:lvl2pPr eaLnBrk="0" fontAlgn="base" hangingPunct="0">
              <a:spcBef>
                <a:spcPct val="0"/>
              </a:spcBef>
              <a:spcAft>
                <a:spcPct val="0"/>
              </a:spcAft>
              <a:tabLst>
                <a:tab pos="198120" algn="l"/>
              </a:tabLst>
              <a:defRPr>
                <a:solidFill>
                  <a:schemeClr val="tx1"/>
                </a:solidFill>
                <a:latin typeface="Arial" panose="020B0604020202020204" pitchFamily="34" charset="0"/>
              </a:defRPr>
            </a:lvl2pPr>
            <a:lvl3pPr eaLnBrk="0" fontAlgn="base" hangingPunct="0">
              <a:spcBef>
                <a:spcPct val="0"/>
              </a:spcBef>
              <a:spcAft>
                <a:spcPct val="0"/>
              </a:spcAft>
              <a:tabLst>
                <a:tab pos="198120" algn="l"/>
              </a:tabLst>
              <a:defRPr>
                <a:solidFill>
                  <a:schemeClr val="tx1"/>
                </a:solidFill>
                <a:latin typeface="Arial" panose="020B0604020202020204" pitchFamily="34" charset="0"/>
              </a:defRPr>
            </a:lvl3pPr>
            <a:lvl4pPr eaLnBrk="0" fontAlgn="base" hangingPunct="0">
              <a:spcBef>
                <a:spcPct val="0"/>
              </a:spcBef>
              <a:spcAft>
                <a:spcPct val="0"/>
              </a:spcAft>
              <a:tabLst>
                <a:tab pos="198120" algn="l"/>
              </a:tabLst>
              <a:defRPr>
                <a:solidFill>
                  <a:schemeClr val="tx1"/>
                </a:solidFill>
                <a:latin typeface="Arial" panose="020B0604020202020204" pitchFamily="34" charset="0"/>
              </a:defRPr>
            </a:lvl4pPr>
            <a:lvl5pPr eaLnBrk="0" fontAlgn="base" hangingPunct="0">
              <a:spcBef>
                <a:spcPct val="0"/>
              </a:spcBef>
              <a:spcAft>
                <a:spcPct val="0"/>
              </a:spcAft>
              <a:tabLst>
                <a:tab pos="198120" algn="l"/>
              </a:tabLst>
              <a:defRPr>
                <a:solidFill>
                  <a:schemeClr val="tx1"/>
                </a:solidFill>
                <a:latin typeface="Arial" panose="020B0604020202020204" pitchFamily="34" charset="0"/>
              </a:defRPr>
            </a:lvl5pPr>
            <a:lvl6pPr eaLnBrk="0" fontAlgn="base" hangingPunct="0">
              <a:spcBef>
                <a:spcPct val="0"/>
              </a:spcBef>
              <a:spcAft>
                <a:spcPct val="0"/>
              </a:spcAft>
              <a:tabLst>
                <a:tab pos="198120" algn="l"/>
              </a:tabLst>
              <a:defRPr>
                <a:solidFill>
                  <a:schemeClr val="tx1"/>
                </a:solidFill>
                <a:latin typeface="Arial" panose="020B0604020202020204" pitchFamily="34" charset="0"/>
              </a:defRPr>
            </a:lvl6pPr>
            <a:lvl7pPr eaLnBrk="0" fontAlgn="base" hangingPunct="0">
              <a:spcBef>
                <a:spcPct val="0"/>
              </a:spcBef>
              <a:spcAft>
                <a:spcPct val="0"/>
              </a:spcAft>
              <a:tabLst>
                <a:tab pos="198120" algn="l"/>
              </a:tabLst>
              <a:defRPr>
                <a:solidFill>
                  <a:schemeClr val="tx1"/>
                </a:solidFill>
                <a:latin typeface="Arial" panose="020B0604020202020204" pitchFamily="34" charset="0"/>
              </a:defRPr>
            </a:lvl7pPr>
            <a:lvl8pPr eaLnBrk="0" fontAlgn="base" hangingPunct="0">
              <a:spcBef>
                <a:spcPct val="0"/>
              </a:spcBef>
              <a:spcAft>
                <a:spcPct val="0"/>
              </a:spcAft>
              <a:tabLst>
                <a:tab pos="198120" algn="l"/>
              </a:tabLst>
              <a:defRPr>
                <a:solidFill>
                  <a:schemeClr val="tx1"/>
                </a:solidFill>
                <a:latin typeface="Arial" panose="020B0604020202020204" pitchFamily="34" charset="0"/>
              </a:defRPr>
            </a:lvl8pPr>
            <a:lvl9pPr eaLnBrk="0" fontAlgn="base" hangingPunct="0">
              <a:spcBef>
                <a:spcPct val="0"/>
              </a:spcBef>
              <a:spcAft>
                <a:spcPct val="0"/>
              </a:spcAft>
              <a:tabLst>
                <a:tab pos="19812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198120" algn="l"/>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7" name="直接连接符 6"/>
          <p:cNvCxnSpPr/>
          <p:nvPr/>
        </p:nvCxnSpPr>
        <p:spPr>
          <a:xfrm>
            <a:off x="1045495" y="2598738"/>
            <a:ext cx="3478379" cy="1363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文字占位符 1"/>
          <p:cNvSpPr>
            <a:spLocks noGrp="1"/>
          </p:cNvSpPr>
          <p:nvPr>
            <p:ph type="body" orient="vert" idx="1"/>
          </p:nvPr>
        </p:nvSpPr>
        <p:spPr>
          <a:xfrm>
            <a:off x="421640" y="850900"/>
            <a:ext cx="10131425" cy="5775325"/>
          </a:xfrm>
        </p:spPr>
        <p:txBody>
          <a:bodyPr vert="horz" numCol="1">
            <a:noAutofit/>
          </a:bodyPr>
          <a:lstStyle/>
          <a:p>
            <a:pPr marL="514350" indent="-514350">
              <a:buFont typeface="+mj-lt"/>
              <a:buAutoNum type="arabicPeriod"/>
            </a:pPr>
            <a:r>
              <a:rPr lang="zh-CN" altLang="en-US" sz="3200" dirty="0"/>
              <a:t>引言</a:t>
            </a:r>
            <a:endParaRPr lang="en-US" altLang="zh-CN" sz="3200" dirty="0"/>
          </a:p>
          <a:p>
            <a:pPr marL="514350" indent="-514350">
              <a:buFont typeface="+mj-lt"/>
              <a:buAutoNum type="arabicPeriod"/>
            </a:pPr>
            <a:r>
              <a:rPr lang="zh-CN" altLang="en-US" sz="3200" dirty="0"/>
              <a:t>引用文件</a:t>
            </a:r>
            <a:endParaRPr lang="en-US" altLang="zh-CN" sz="3200" dirty="0"/>
          </a:p>
          <a:p>
            <a:pPr marL="514350" indent="-514350">
              <a:buFont typeface="+mj-lt"/>
              <a:buAutoNum type="arabicPeriod"/>
            </a:pPr>
            <a:r>
              <a:rPr lang="zh-CN" altLang="en-US" sz="3200" dirty="0"/>
              <a:t>可行性分析的前提</a:t>
            </a:r>
            <a:endParaRPr lang="en-US" altLang="zh-CN" sz="3200" dirty="0"/>
          </a:p>
          <a:p>
            <a:pPr marL="514350" indent="-514350">
              <a:buFont typeface="+mj-lt"/>
              <a:buAutoNum type="arabicPeriod"/>
            </a:pPr>
            <a:r>
              <a:rPr lang="zh-CN" altLang="en-US" sz="3200" dirty="0"/>
              <a:t>可选的方案</a:t>
            </a:r>
            <a:endParaRPr lang="en-US" altLang="zh-CN" sz="3200" dirty="0"/>
          </a:p>
          <a:p>
            <a:pPr marL="514350" indent="-514350">
              <a:buFont typeface="+mj-lt"/>
              <a:buAutoNum type="arabicPeriod"/>
            </a:pPr>
            <a:r>
              <a:rPr lang="zh-CN" altLang="en-US" sz="3200" dirty="0"/>
              <a:t>所建议的系统</a:t>
            </a:r>
            <a:endParaRPr lang="en-US" altLang="zh-CN" sz="3200" dirty="0"/>
          </a:p>
          <a:p>
            <a:pPr marL="514350" indent="-514350">
              <a:buFont typeface="+mj-lt"/>
              <a:buAutoNum type="arabicPeriod"/>
            </a:pPr>
            <a:r>
              <a:rPr lang="zh-CN" altLang="en-US" sz="3200" dirty="0"/>
              <a:t>经济可行性</a:t>
            </a:r>
            <a:endParaRPr lang="en-US" altLang="zh-CN" sz="3200" dirty="0"/>
          </a:p>
          <a:p>
            <a:pPr marL="514350" indent="-514350">
              <a:buFont typeface="+mj-lt"/>
              <a:buAutoNum type="arabicPeriod"/>
            </a:pPr>
            <a:r>
              <a:rPr lang="zh-CN" altLang="en-US" sz="3200" dirty="0"/>
              <a:t>技术可行性</a:t>
            </a:r>
            <a:endParaRPr lang="en-US" altLang="zh-CN" sz="3200" dirty="0"/>
          </a:p>
          <a:p>
            <a:pPr marL="514350" indent="-514350">
              <a:buFont typeface="+mj-lt"/>
              <a:buAutoNum type="arabicPeriod"/>
            </a:pPr>
            <a:r>
              <a:rPr lang="zh-CN" altLang="en-US" sz="3200" dirty="0"/>
              <a:t>法律可行性</a:t>
            </a:r>
            <a:endParaRPr lang="zh-CN" altLang="en-US" sz="3200" dirty="0"/>
          </a:p>
          <a:p>
            <a:pPr marL="514350" indent="-514350">
              <a:buFont typeface="+mj-lt"/>
              <a:buAutoNum type="arabicPeriod"/>
            </a:pPr>
            <a:r>
              <a:rPr lang="zh-CN" altLang="en-US" sz="3200" dirty="0"/>
              <a:t>用户使用可行性</a:t>
            </a:r>
            <a:endParaRPr lang="zh-CN" altLang="en-US" sz="3200" dirty="0"/>
          </a:p>
          <a:p>
            <a:pPr marL="514350" indent="-514350">
              <a:buFont typeface="+mj-lt"/>
              <a:buAutoNum type="arabicPeriod"/>
            </a:pPr>
            <a:r>
              <a:rPr lang="zh-CN" altLang="en-US" sz="3200" dirty="0"/>
              <a:t>当前阶段成员打分</a:t>
            </a:r>
            <a:endParaRPr lang="zh-CN" altLang="en-US" sz="3200" dirty="0"/>
          </a:p>
        </p:txBody>
      </p:sp>
      <p:sp>
        <p:nvSpPr>
          <p:cNvPr id="3" name="标题 2"/>
          <p:cNvSpPr>
            <a:spLocks noGrp="1"/>
          </p:cNvSpPr>
          <p:nvPr>
            <p:ph type="title"/>
          </p:nvPr>
        </p:nvSpPr>
        <p:spPr>
          <a:xfrm>
            <a:off x="592456" y="81279"/>
            <a:ext cx="10131425" cy="850900"/>
          </a:xfrm>
        </p:spPr>
        <p:txBody>
          <a:bodyPr>
            <a:normAutofit/>
          </a:bodyPr>
          <a:lstStyle/>
          <a:p>
            <a:r>
              <a:rPr lang="zh-CN" altLang="en-US" sz="4400" dirty="0"/>
              <a:t>目录</a:t>
            </a:r>
            <a:endParaRPr lang="zh-CN" altLang="en-US" sz="4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835" y="152400"/>
            <a:ext cx="10171430" cy="562610"/>
          </a:xfrm>
        </p:spPr>
        <p:txBody>
          <a:bodyPr>
            <a:normAutofit fontScale="90000"/>
          </a:bodyPr>
          <a:lstStyle/>
          <a:p>
            <a:r>
              <a:rPr lang="en-US" altLang="zh-CN" dirty="0"/>
              <a:t>4.5 </a:t>
            </a:r>
            <a:r>
              <a:rPr lang="zh-CN" altLang="en-US" dirty="0"/>
              <a:t>选择最终方案的准则</a:t>
            </a:r>
            <a:endParaRPr lang="zh-CN" altLang="en-US" dirty="0"/>
          </a:p>
        </p:txBody>
      </p:sp>
      <p:graphicFrame>
        <p:nvGraphicFramePr>
          <p:cNvPr id="4" name="内容占位符 3"/>
          <p:cNvGraphicFramePr>
            <a:graphicFrameLocks noGrp="1"/>
          </p:cNvGraphicFramePr>
          <p:nvPr>
            <p:ph idx="1"/>
            <p:custDataLst>
              <p:tags r:id="rId1"/>
            </p:custDataLst>
          </p:nvPr>
        </p:nvGraphicFramePr>
        <p:xfrm>
          <a:off x="774700" y="753110"/>
          <a:ext cx="10591800" cy="5874385"/>
        </p:xfrm>
        <a:graphic>
          <a:graphicData uri="http://schemas.openxmlformats.org/drawingml/2006/table">
            <a:tbl>
              <a:tblPr>
                <a:tableStyleId>{5C22544A-7EE6-4342-B048-85BDC9FD1C3A}</a:tableStyleId>
              </a:tblPr>
              <a:tblGrid>
                <a:gridCol w="3846195"/>
                <a:gridCol w="3845560"/>
                <a:gridCol w="2900045"/>
              </a:tblGrid>
              <a:tr h="492125">
                <a:tc rowSpan="2">
                  <a:txBody>
                    <a:bodyPr/>
                    <a:lstStyle/>
                    <a:p>
                      <a:pPr indent="127000" algn="r"/>
                      <a:r>
                        <a:rPr lang="zh-CN" sz="1600" kern="100" dirty="0">
                          <a:effectLst/>
                        </a:rPr>
                        <a:t>内部能力因素</a:t>
                      </a:r>
                      <a:endParaRPr lang="zh-CN" sz="1600" kern="100" dirty="0">
                        <a:effectLst/>
                      </a:endParaRPr>
                    </a:p>
                    <a:p>
                      <a:pPr indent="127000" algn="just"/>
                      <a:r>
                        <a:rPr lang="en-US" sz="1600" kern="100" dirty="0">
                          <a:effectLst/>
                        </a:rPr>
                        <a:t> </a:t>
                      </a:r>
                      <a:endParaRPr lang="zh-CN" sz="1600" kern="100" dirty="0">
                        <a:effectLst/>
                      </a:endParaRPr>
                    </a:p>
                    <a:p>
                      <a:pPr indent="127000" algn="just"/>
                      <a:r>
                        <a:rPr lang="en-US" sz="1600" kern="100" dirty="0">
                          <a:effectLst/>
                        </a:rPr>
                        <a:t> </a:t>
                      </a:r>
                      <a:endParaRPr lang="zh-CN" sz="1600" kern="100" dirty="0">
                        <a:effectLst/>
                      </a:endParaRPr>
                    </a:p>
                    <a:p>
                      <a:pPr indent="127000" algn="just"/>
                      <a:r>
                        <a:rPr lang="en-US" sz="1600" kern="100" dirty="0">
                          <a:effectLst/>
                        </a:rPr>
                        <a:t> </a:t>
                      </a:r>
                      <a:endParaRPr lang="zh-CN" sz="1600" kern="100" dirty="0">
                        <a:effectLst/>
                      </a:endParaRPr>
                    </a:p>
                    <a:p>
                      <a:pPr indent="127000" algn="just"/>
                      <a:r>
                        <a:rPr lang="en-US" sz="1600" kern="100" dirty="0">
                          <a:effectLst/>
                        </a:rPr>
                        <a:t> </a:t>
                      </a:r>
                      <a:endParaRPr lang="zh-CN" sz="1600" kern="100" dirty="0">
                        <a:effectLst/>
                      </a:endParaRPr>
                    </a:p>
                    <a:p>
                      <a:pPr indent="127000" algn="just"/>
                      <a:r>
                        <a:rPr lang="en-US" sz="1600" kern="100" dirty="0">
                          <a:effectLst/>
                        </a:rPr>
                        <a:t> </a:t>
                      </a:r>
                      <a:endParaRPr lang="zh-CN" sz="1600" kern="100" dirty="0">
                        <a:effectLst/>
                      </a:endParaRPr>
                    </a:p>
                    <a:p>
                      <a:pPr indent="127000" algn="just"/>
                      <a:r>
                        <a:rPr lang="en-US" sz="1600" kern="100" dirty="0">
                          <a:effectLst/>
                        </a:rPr>
                        <a:t> </a:t>
                      </a:r>
                      <a:endParaRPr lang="zh-CN" sz="1600" kern="100" dirty="0">
                        <a:effectLst/>
                      </a:endParaRPr>
                    </a:p>
                    <a:p>
                      <a:pPr indent="127000" algn="just"/>
                      <a:r>
                        <a:rPr lang="zh-CN" sz="1600" kern="100" dirty="0">
                          <a:effectLst/>
                        </a:rPr>
                        <a:t>外部环境因素</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indent="127000" algn="just"/>
                      <a:r>
                        <a:rPr lang="zh-CN" sz="1600" kern="100">
                          <a:effectLst/>
                        </a:rPr>
                        <a:t>优势（</a:t>
                      </a:r>
                      <a:r>
                        <a:rPr lang="en-US" sz="1600" kern="100">
                          <a:effectLst/>
                        </a:rPr>
                        <a:t>Strength</a:t>
                      </a:r>
                      <a:r>
                        <a:rPr lang="zh-CN"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indent="127000" algn="just"/>
                      <a:r>
                        <a:rPr lang="zh-CN" sz="1600" kern="100">
                          <a:effectLst/>
                        </a:rPr>
                        <a:t>劣势（</a:t>
                      </a:r>
                      <a:r>
                        <a:rPr lang="en-US" sz="1600" kern="100">
                          <a:effectLst/>
                        </a:rPr>
                        <a:t>Weakness</a:t>
                      </a:r>
                      <a:r>
                        <a:rPr lang="zh-CN"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r>
              <a:tr h="2557780">
                <a:tc vMerge="1">
                  <a:tcPr/>
                </a:tc>
                <a:tc>
                  <a:txBody>
                    <a:bodyPr/>
                    <a:lstStyle/>
                    <a:p>
                      <a:pPr marL="342900" lvl="0" indent="-342900" algn="l">
                        <a:buFont typeface="+mj-lt"/>
                        <a:buAutoNum type="arabicPeriod"/>
                        <a:tabLst>
                          <a:tab pos="198120" algn="l"/>
                        </a:tabLst>
                      </a:pPr>
                      <a:r>
                        <a:rPr lang="zh-CN" sz="1600" kern="100" dirty="0">
                          <a:effectLst/>
                        </a:rPr>
                        <a:t>相比于小程序和</a:t>
                      </a:r>
                      <a:r>
                        <a:rPr lang="en-US" sz="1600" kern="100" dirty="0">
                          <a:effectLst/>
                        </a:rPr>
                        <a:t>APP</a:t>
                      </a:r>
                      <a:r>
                        <a:rPr lang="zh-CN" sz="1600" kern="100" dirty="0">
                          <a:effectLst/>
                        </a:rPr>
                        <a:t>，网页无需更新，可以随时维护。</a:t>
                      </a:r>
                      <a:endParaRPr lang="zh-CN" sz="1600" kern="100" dirty="0">
                        <a:effectLst/>
                      </a:endParaRPr>
                    </a:p>
                    <a:p>
                      <a:pPr marL="342900" lvl="0" indent="-342900" algn="l">
                        <a:buFont typeface="+mj-lt"/>
                        <a:buAutoNum type="arabicPeriod"/>
                        <a:tabLst>
                          <a:tab pos="198120" algn="l"/>
                        </a:tabLst>
                      </a:pPr>
                      <a:r>
                        <a:rPr lang="zh-CN" sz="1600" kern="100" dirty="0">
                          <a:effectLst/>
                        </a:rPr>
                        <a:t>网页的开发成本接近于小程序，小于</a:t>
                      </a:r>
                      <a:r>
                        <a:rPr lang="en-US" sz="1600" kern="100" dirty="0">
                          <a:effectLst/>
                        </a:rPr>
                        <a:t>APP</a:t>
                      </a:r>
                      <a:endParaRPr lang="zh-CN" sz="1600" kern="100" dirty="0">
                        <a:effectLst/>
                      </a:endParaRPr>
                    </a:p>
                    <a:p>
                      <a:pPr marL="342900" lvl="0" indent="-342900" algn="l">
                        <a:buFont typeface="+mj-lt"/>
                        <a:buAutoNum type="arabicPeriod"/>
                        <a:tabLst>
                          <a:tab pos="198120" algn="l"/>
                        </a:tabLst>
                      </a:pPr>
                      <a:r>
                        <a:rPr lang="zh-CN" sz="1600" kern="100" dirty="0">
                          <a:effectLst/>
                        </a:rPr>
                        <a:t>网页可以实现的功能多于小程序，接近于</a:t>
                      </a:r>
                      <a:r>
                        <a:rPr lang="en-US" sz="1600" kern="100" dirty="0">
                          <a:effectLst/>
                        </a:rPr>
                        <a:t>APP</a:t>
                      </a:r>
                      <a:endParaRPr lang="zh-CN" sz="1600" kern="100" dirty="0">
                        <a:effectLst/>
                      </a:endParaRPr>
                    </a:p>
                    <a:p>
                      <a:pPr marL="342900" lvl="0" indent="-342900" algn="l">
                        <a:buFont typeface="+mj-lt"/>
                        <a:buAutoNum type="arabicPeriod"/>
                        <a:tabLst>
                          <a:tab pos="198120" algn="l"/>
                        </a:tabLst>
                      </a:pPr>
                      <a:r>
                        <a:rPr lang="zh-CN" sz="1600" kern="100" dirty="0">
                          <a:effectLst/>
                        </a:rPr>
                        <a:t>网页让用户体验的方式更为便捷</a:t>
                      </a:r>
                      <a:endParaRPr lang="zh-CN" sz="1600" kern="100" dirty="0">
                        <a:effectLst/>
                      </a:endParaRPr>
                    </a:p>
                    <a:p>
                      <a:pPr marL="342900" lvl="0" indent="-342900" algn="l">
                        <a:buFont typeface="+mj-lt"/>
                        <a:buAutoNum type="arabicPeriod"/>
                        <a:tabLst>
                          <a:tab pos="198120" algn="l"/>
                        </a:tabLst>
                      </a:pPr>
                      <a:r>
                        <a:rPr lang="zh-CN" sz="1600" kern="100" dirty="0">
                          <a:effectLst/>
                        </a:rPr>
                        <a:t>网页的使用舒适程度要优于小程序和</a:t>
                      </a:r>
                      <a:r>
                        <a:rPr lang="en-US" sz="1600" kern="100" dirty="0">
                          <a:effectLst/>
                        </a:rPr>
                        <a:t>APP</a:t>
                      </a:r>
                      <a:endParaRPr lang="zh-CN" sz="1600" kern="100" dirty="0">
                        <a:effectLst/>
                      </a:endParaRPr>
                    </a:p>
                    <a:p>
                      <a:pPr indent="127000" algn="l"/>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marL="342900" lvl="0" indent="-342900" algn="just">
                        <a:buFont typeface="+mj-lt"/>
                        <a:buAutoNum type="arabicPeriod"/>
                        <a:tabLst>
                          <a:tab pos="198120" algn="l"/>
                        </a:tabLst>
                      </a:pPr>
                      <a:r>
                        <a:rPr lang="zh-CN" sz="1600" kern="100">
                          <a:effectLst/>
                        </a:rPr>
                        <a:t>网页在手机上不能做到好的体验</a:t>
                      </a:r>
                      <a:endParaRPr lang="zh-CN" sz="1600" kern="100">
                        <a:effectLst/>
                      </a:endParaRPr>
                    </a:p>
                    <a:p>
                      <a:pPr marL="342900" lvl="0" indent="-342900" algn="just">
                        <a:buFont typeface="+mj-lt"/>
                        <a:buAutoNum type="arabicPeriod"/>
                        <a:tabLst>
                          <a:tab pos="198120" algn="l"/>
                        </a:tabLst>
                      </a:pPr>
                      <a:r>
                        <a:rPr lang="zh-CN" sz="1600" kern="100">
                          <a:effectLst/>
                        </a:rPr>
                        <a:t>要求用户有电脑</a:t>
                      </a:r>
                      <a:endParaRPr lang="zh-CN" sz="1600" kern="100">
                        <a:effectLst/>
                      </a:endParaRPr>
                    </a:p>
                    <a:p>
                      <a:pPr marL="342900" lvl="0" indent="-342900" algn="just">
                        <a:buFont typeface="+mj-lt"/>
                        <a:buAutoNum type="arabicPeriod"/>
                        <a:tabLst>
                          <a:tab pos="198120" algn="l"/>
                        </a:tabLst>
                      </a:pPr>
                      <a:r>
                        <a:rPr lang="zh-CN" sz="1600" kern="100">
                          <a:effectLst/>
                        </a:rPr>
                        <a:t>应用场景不如手机端</a:t>
                      </a:r>
                      <a:endParaRPr lang="zh-CN" sz="1600" kern="100">
                        <a:effectLst/>
                      </a:endParaRPr>
                    </a:p>
                    <a:p>
                      <a:pPr indent="127000" algn="just"/>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r>
              <a:tr h="235585">
                <a:tc>
                  <a:txBody>
                    <a:bodyPr/>
                    <a:lstStyle/>
                    <a:p>
                      <a:pPr indent="127000" algn="just"/>
                      <a:r>
                        <a:rPr lang="zh-CN" sz="1600" kern="100">
                          <a:effectLst/>
                        </a:rPr>
                        <a:t>机会（</a:t>
                      </a:r>
                      <a:r>
                        <a:rPr lang="en-US" sz="1600" kern="100">
                          <a:effectLst/>
                        </a:rPr>
                        <a:t>Opportunities</a:t>
                      </a:r>
                      <a:r>
                        <a:rPr lang="zh-CN"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indent="127000" algn="just"/>
                      <a:r>
                        <a:rPr lang="en-US" sz="1600" kern="100" dirty="0">
                          <a:effectLst/>
                        </a:rPr>
                        <a:t>SO</a:t>
                      </a:r>
                      <a:r>
                        <a:rPr lang="zh-CN" sz="1600" kern="100" dirty="0">
                          <a:effectLst/>
                        </a:rPr>
                        <a:t>策略</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indent="127000" algn="just"/>
                      <a:r>
                        <a:rPr lang="en-US" sz="1600" kern="100" dirty="0">
                          <a:effectLst/>
                        </a:rPr>
                        <a:t>WO</a:t>
                      </a:r>
                      <a:r>
                        <a:rPr lang="zh-CN" sz="1600" kern="100" dirty="0">
                          <a:effectLst/>
                        </a:rPr>
                        <a:t>策略</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r>
              <a:tr h="1069340">
                <a:tc>
                  <a:txBody>
                    <a:bodyPr/>
                    <a:lstStyle/>
                    <a:p>
                      <a:pPr indent="127000" algn="just"/>
                      <a:r>
                        <a:rPr lang="zh-CN" sz="1600" kern="100">
                          <a:effectLst/>
                        </a:rPr>
                        <a:t>技术成熟，</a:t>
                      </a:r>
                      <a:r>
                        <a:rPr lang="en-US" sz="1600" kern="100">
                          <a:effectLst/>
                        </a:rPr>
                        <a:t>pc</a:t>
                      </a:r>
                      <a:r>
                        <a:rPr lang="zh-CN" sz="1600" kern="100">
                          <a:effectLst/>
                        </a:rPr>
                        <a:t>端占有市场大</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marL="342900" lvl="0" indent="-342900" algn="just">
                        <a:buFont typeface="+mj-lt"/>
                        <a:buAutoNum type="arabicPeriod"/>
                        <a:tabLst>
                          <a:tab pos="198120" algn="l"/>
                        </a:tabLst>
                      </a:pPr>
                      <a:r>
                        <a:rPr lang="zh-CN" sz="1600" kern="100">
                          <a:effectLst/>
                        </a:rPr>
                        <a:t>长期维护，及时更新，保证用户体验</a:t>
                      </a:r>
                      <a:endParaRPr lang="zh-CN" sz="1600" kern="100">
                        <a:effectLst/>
                      </a:endParaRPr>
                    </a:p>
                    <a:p>
                      <a:pPr marL="342900" lvl="0" indent="-342900" algn="just">
                        <a:buFont typeface="+mj-lt"/>
                        <a:buAutoNum type="arabicPeriod"/>
                        <a:tabLst>
                          <a:tab pos="198120" algn="l"/>
                        </a:tabLst>
                      </a:pPr>
                      <a:r>
                        <a:rPr lang="zh-CN" sz="1600" kern="100">
                          <a:effectLst/>
                        </a:rPr>
                        <a:t>多参考成熟网站的模式</a:t>
                      </a:r>
                      <a:endParaRPr lang="zh-CN" sz="1600" kern="100">
                        <a:effectLst/>
                      </a:endParaRPr>
                    </a:p>
                    <a:p>
                      <a:pPr marL="342900" lvl="0" indent="-342900" algn="just">
                        <a:buFont typeface="+mj-lt"/>
                        <a:buAutoNum type="arabicPeriod"/>
                        <a:tabLst>
                          <a:tab pos="198120" algn="l"/>
                        </a:tabLst>
                      </a:pPr>
                      <a:r>
                        <a:rPr lang="zh-CN" sz="1600" kern="100">
                          <a:effectLst/>
                        </a:rPr>
                        <a:t>实现目标功能，让用户能够选择我们的产品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indent="127000" algn="just"/>
                      <a:r>
                        <a:rPr lang="en-US" sz="1600" kern="100" dirty="0">
                          <a:effectLst/>
                        </a:rPr>
                        <a:t>1.</a:t>
                      </a:r>
                      <a:r>
                        <a:rPr lang="zh-CN" sz="1600" kern="100" dirty="0">
                          <a:effectLst/>
                        </a:rPr>
                        <a:t>开发好目标功能，减少应用场景单一的劣势</a:t>
                      </a:r>
                      <a:endParaRPr lang="zh-CN" sz="1600" kern="100" dirty="0">
                        <a:effectLst/>
                      </a:endParaRPr>
                    </a:p>
                    <a:p>
                      <a:pPr indent="127000" algn="just"/>
                      <a:r>
                        <a:rPr lang="en-US" sz="1600" kern="100" dirty="0">
                          <a:effectLst/>
                        </a:rPr>
                        <a:t>2.</a:t>
                      </a:r>
                      <a:r>
                        <a:rPr lang="zh-CN" sz="1600" kern="100" dirty="0">
                          <a:effectLst/>
                        </a:rPr>
                        <a:t>优化用户体验，留存住</a:t>
                      </a:r>
                      <a:r>
                        <a:rPr lang="en-US" sz="1600" kern="100" dirty="0">
                          <a:effectLst/>
                        </a:rPr>
                        <a:t>pc</a:t>
                      </a:r>
                      <a:r>
                        <a:rPr lang="zh-CN" sz="1600" kern="100" dirty="0">
                          <a:effectLst/>
                        </a:rPr>
                        <a:t>主流用户</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r>
              <a:tr h="236220">
                <a:tc>
                  <a:txBody>
                    <a:bodyPr/>
                    <a:lstStyle/>
                    <a:p>
                      <a:pPr indent="127000" algn="just"/>
                      <a:r>
                        <a:rPr lang="zh-CN" sz="1600" kern="100">
                          <a:effectLst/>
                        </a:rPr>
                        <a:t>风险（</a:t>
                      </a:r>
                      <a:r>
                        <a:rPr lang="en-US" sz="1600" kern="100">
                          <a:effectLst/>
                        </a:rPr>
                        <a:t>Threats</a:t>
                      </a:r>
                      <a:r>
                        <a:rPr lang="zh-CN"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indent="127000" algn="just"/>
                      <a:r>
                        <a:rPr lang="en-US" sz="1600" kern="100">
                          <a:effectLst/>
                        </a:rPr>
                        <a:t>ST</a:t>
                      </a:r>
                      <a:r>
                        <a:rPr lang="zh-CN" sz="1600" kern="100">
                          <a:effectLst/>
                        </a:rPr>
                        <a:t>策略</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indent="127000" algn="just"/>
                      <a:r>
                        <a:rPr lang="en-US" sz="1600" kern="100" dirty="0">
                          <a:effectLst/>
                        </a:rPr>
                        <a:t>WT</a:t>
                      </a:r>
                      <a:r>
                        <a:rPr lang="zh-CN" sz="1600" kern="100" dirty="0">
                          <a:effectLst/>
                        </a:rPr>
                        <a:t>策略</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r>
              <a:tr h="1283335">
                <a:tc>
                  <a:txBody>
                    <a:bodyPr/>
                    <a:lstStyle/>
                    <a:p>
                      <a:pPr indent="127000" algn="just"/>
                      <a:r>
                        <a:rPr lang="zh-CN" sz="1600" kern="100">
                          <a:effectLst/>
                        </a:rPr>
                        <a:t>手机端的竞争</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marL="342900" lvl="0" indent="-342900" algn="just">
                        <a:buFont typeface="+mj-lt"/>
                        <a:buAutoNum type="arabicPeriod"/>
                        <a:tabLst>
                          <a:tab pos="198120" algn="l"/>
                        </a:tabLst>
                      </a:pPr>
                      <a:r>
                        <a:rPr lang="zh-CN" sz="1600" kern="100">
                          <a:effectLst/>
                        </a:rPr>
                        <a:t>利用技术成熟的特点，积极分析用户需求，使得手机端能实现的功能我们也能实现</a:t>
                      </a:r>
                      <a:endParaRPr lang="zh-CN" sz="1600" kern="100">
                        <a:effectLst/>
                      </a:endParaRPr>
                    </a:p>
                    <a:p>
                      <a:pPr marL="342900" lvl="0" indent="-342900" algn="just">
                        <a:buFont typeface="+mj-lt"/>
                        <a:buAutoNum type="arabicPeriod"/>
                        <a:tabLst>
                          <a:tab pos="198120" algn="l"/>
                        </a:tabLst>
                      </a:pPr>
                      <a:r>
                        <a:rPr lang="zh-CN" sz="1600" kern="100">
                          <a:effectLst/>
                        </a:rPr>
                        <a:t>利用即点即用的特点，前期多多宣传，扩大流量</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c>
                  <a:txBody>
                    <a:bodyPr/>
                    <a:lstStyle/>
                    <a:p>
                      <a:pPr indent="127000" algn="just"/>
                      <a:r>
                        <a:rPr lang="en-US" sz="1600" kern="100" dirty="0">
                          <a:effectLst/>
                        </a:rPr>
                        <a:t>1.</a:t>
                      </a:r>
                      <a:r>
                        <a:rPr lang="zh-CN" sz="1600" kern="100" dirty="0">
                          <a:effectLst/>
                        </a:rPr>
                        <a:t>发挥网页端操作方便，浏览舒适的特点，减少用户流失的问题</a:t>
                      </a:r>
                      <a:endParaRPr lang="zh-CN" sz="1600" kern="100" dirty="0">
                        <a:effectLst/>
                      </a:endParaRPr>
                    </a:p>
                    <a:p>
                      <a:pPr indent="127000" algn="just"/>
                      <a:r>
                        <a:rPr lang="en-US" sz="1600" kern="100" dirty="0">
                          <a:effectLst/>
                        </a:rPr>
                        <a:t>2.</a:t>
                      </a:r>
                      <a:r>
                        <a:rPr lang="zh-CN" sz="1600" kern="100" dirty="0">
                          <a:effectLst/>
                        </a:rPr>
                        <a:t>研究手机端较网页的劣势，扩大网页的优势</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9007" marR="59007" marT="0" marB="0"/>
                </a:tc>
              </a:tr>
            </a:tbl>
          </a:graphicData>
        </a:graphic>
      </p:graphicFrame>
      <p:cxnSp>
        <p:nvCxnSpPr>
          <p:cNvPr id="6" name="直接连接符 5"/>
          <p:cNvCxnSpPr/>
          <p:nvPr/>
        </p:nvCxnSpPr>
        <p:spPr>
          <a:xfrm>
            <a:off x="1219200" y="1844842"/>
            <a:ext cx="3272589" cy="2229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053" y="176463"/>
            <a:ext cx="11229473" cy="6185535"/>
          </a:xfrm>
          <a:prstGeom prst="rect">
            <a:avLst/>
          </a:prstGeom>
          <a:noFill/>
        </p:spPr>
        <p:txBody>
          <a:bodyPr wrap="square" rtlCol="0">
            <a:spAutoFit/>
          </a:bodyPr>
          <a:lstStyle/>
          <a:p>
            <a:pPr indent="266700" algn="just"/>
            <a:r>
              <a:rPr lang="zh-CN" altLang="zh-CN" sz="2400" kern="100" dirty="0">
                <a:effectLst/>
                <a:latin typeface="Times New Roman" panose="02020603050405020304" pitchFamily="18" charset="0"/>
                <a:ea typeface="宋体" panose="02010600030101010101" pitchFamily="2" charset="-122"/>
              </a:rPr>
              <a:t>经济可行性：从经济可行性上来说，三种方式的开发所需成本大部分相同，但也有以下不同：</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APP</a:t>
            </a:r>
            <a:r>
              <a:rPr lang="zh-CN" altLang="zh-CN" sz="2400" kern="100" dirty="0">
                <a:effectLst/>
                <a:latin typeface="Times New Roman" panose="02020603050405020304" pitchFamily="18" charset="0"/>
                <a:ea typeface="宋体" panose="02010600030101010101" pitchFamily="2" charset="-122"/>
              </a:rPr>
              <a:t>：需要考虑</a:t>
            </a:r>
            <a:r>
              <a:rPr lang="en-US" altLang="zh-CN" sz="2400" kern="100" dirty="0" err="1">
                <a:effectLst/>
                <a:latin typeface="Times New Roman" panose="02020603050405020304" pitchFamily="18" charset="0"/>
                <a:ea typeface="宋体" panose="02010600030101010101" pitchFamily="2" charset="-122"/>
              </a:rPr>
              <a:t>ios</a:t>
            </a:r>
            <a:r>
              <a:rPr lang="zh-CN" altLang="zh-CN" sz="2400" kern="100" dirty="0">
                <a:effectLst/>
                <a:latin typeface="Times New Roman" panose="02020603050405020304" pitchFamily="18" charset="0"/>
                <a:ea typeface="宋体" panose="02010600030101010101" pitchFamily="2" charset="-122"/>
              </a:rPr>
              <a:t>和安卓端。查询资料后得知</a:t>
            </a:r>
            <a:r>
              <a:rPr lang="en-US" altLang="zh-CN" sz="2400" kern="100" dirty="0" err="1">
                <a:effectLst/>
                <a:latin typeface="Times New Roman" panose="02020603050405020304" pitchFamily="18" charset="0"/>
                <a:ea typeface="宋体" panose="02010600030101010101" pitchFamily="2" charset="-122"/>
              </a:rPr>
              <a:t>ios</a:t>
            </a:r>
            <a:r>
              <a:rPr lang="zh-CN" altLang="zh-CN" sz="2400" kern="100" dirty="0">
                <a:effectLst/>
                <a:latin typeface="Times New Roman" panose="02020603050405020304" pitchFamily="18" charset="0"/>
                <a:ea typeface="宋体" panose="02010600030101010101" pitchFamily="2" charset="-122"/>
              </a:rPr>
              <a:t>上线</a:t>
            </a:r>
            <a:r>
              <a:rPr lang="en-US" altLang="zh-CN" sz="2400" kern="100" dirty="0">
                <a:effectLst/>
                <a:latin typeface="Times New Roman" panose="02020603050405020304" pitchFamily="18" charset="0"/>
                <a:ea typeface="宋体" panose="02010600030101010101" pitchFamily="2" charset="-122"/>
              </a:rPr>
              <a:t>app store</a:t>
            </a:r>
            <a:r>
              <a:rPr lang="zh-CN" altLang="zh-CN" sz="2400" kern="100" dirty="0">
                <a:effectLst/>
                <a:latin typeface="Times New Roman" panose="02020603050405020304" pitchFamily="18" charset="0"/>
                <a:ea typeface="宋体" panose="02010600030101010101" pitchFamily="2" charset="-122"/>
              </a:rPr>
              <a:t>需要申请苹果开发者账户，每</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年需交</a:t>
            </a:r>
            <a:r>
              <a:rPr lang="en-US" altLang="zh-CN" sz="2400" kern="100" dirty="0">
                <a:effectLst/>
                <a:latin typeface="Times New Roman" panose="02020603050405020304" pitchFamily="18" charset="0"/>
                <a:ea typeface="宋体" panose="02010600030101010101" pitchFamily="2" charset="-122"/>
              </a:rPr>
              <a:t>688</a:t>
            </a:r>
            <a:r>
              <a:rPr lang="zh-CN" altLang="zh-CN" sz="2400" kern="100" dirty="0">
                <a:effectLst/>
                <a:latin typeface="Times New Roman" panose="02020603050405020304" pitchFamily="18" charset="0"/>
                <a:ea typeface="宋体" panose="02010600030101010101" pitchFamily="2" charset="-122"/>
              </a:rPr>
              <a:t>元</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费用。安卓无需费用，但不是所有平台都能上线。</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小程序：小程序发布无需费用，但是需要租用阿里云服务器并购买域名</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Web</a:t>
            </a:r>
            <a:r>
              <a:rPr lang="zh-CN" altLang="zh-CN" sz="2400" kern="100" dirty="0">
                <a:effectLst/>
                <a:latin typeface="Times New Roman" panose="02020603050405020304" pitchFamily="18" charset="0"/>
                <a:ea typeface="宋体" panose="02010600030101010101" pitchFamily="2" charset="-122"/>
              </a:rPr>
              <a:t>：发布无需费用，但用小程序一样需要租用阿里云服务器并购买域名</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可知经济可行性</a:t>
            </a:r>
            <a:r>
              <a:rPr lang="en-US" altLang="zh-CN" sz="2400" kern="100" dirty="0">
                <a:effectLst/>
                <a:latin typeface="Times New Roman" panose="02020603050405020304" pitchFamily="18" charset="0"/>
                <a:ea typeface="宋体" panose="02010600030101010101" pitchFamily="2" charset="-122"/>
              </a:rPr>
              <a:t>web</a:t>
            </a:r>
            <a:r>
              <a:rPr lang="zh-CN" altLang="zh-CN" sz="2400" kern="100" dirty="0">
                <a:effectLst/>
                <a:latin typeface="Times New Roman" panose="02020603050405020304" pitchFamily="18" charset="0"/>
                <a:ea typeface="宋体" panose="02010600030101010101" pitchFamily="2" charset="-122"/>
              </a:rPr>
              <a:t>≈小程序</a:t>
            </a:r>
            <a:r>
              <a:rPr lang="en-US" altLang="zh-CN" sz="2400" kern="100" dirty="0">
                <a:effectLst/>
                <a:latin typeface="Times New Roman" panose="02020603050405020304" pitchFamily="18" charset="0"/>
                <a:ea typeface="宋体" panose="02010600030101010101" pitchFamily="2" charset="-122"/>
              </a:rPr>
              <a:t>&lt;APP</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zh-CN" altLang="zh-CN" sz="2400" kern="100" dirty="0">
                <a:effectLst/>
                <a:latin typeface="Times New Roman" panose="02020603050405020304" pitchFamily="18" charset="0"/>
                <a:ea typeface="宋体" panose="02010600030101010101" pitchFamily="2" charset="-122"/>
              </a:rPr>
              <a:t>操作可行性：</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宋体" panose="02010600030101010101" pitchFamily="2" charset="-122"/>
                <a:ea typeface="宋体" panose="02010600030101010101" pitchFamily="2" charset="-122"/>
              </a:rPr>
              <a:t>	APP</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app</a:t>
            </a:r>
            <a:r>
              <a:rPr lang="zh-CN" altLang="zh-CN" sz="2400" kern="100" dirty="0">
                <a:effectLst/>
                <a:latin typeface="Times New Roman" panose="02020603050405020304" pitchFamily="18" charset="0"/>
                <a:ea typeface="宋体" panose="02010600030101010101" pitchFamily="2" charset="-122"/>
              </a:rPr>
              <a:t>的操作是最简单加简洁的，用户可以第一次上手就知道如何操作。</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小程序：对于用户来说也没有很大问题，其操作可行性约等于</a:t>
            </a:r>
            <a:r>
              <a:rPr lang="en-US" altLang="zh-CN" sz="2400" kern="100" dirty="0">
                <a:effectLst/>
                <a:latin typeface="Times New Roman" panose="02020603050405020304" pitchFamily="18" charset="0"/>
                <a:ea typeface="宋体" panose="02010600030101010101" pitchFamily="2" charset="-122"/>
              </a:rPr>
              <a:t>APP</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宋体" panose="02010600030101010101" pitchFamily="2" charset="-122"/>
                <a:ea typeface="宋体" panose="02010600030101010101" pitchFamily="2" charset="-122"/>
              </a:rPr>
              <a:t>	Web</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web</a:t>
            </a:r>
            <a:r>
              <a:rPr lang="zh-CN" altLang="zh-CN" sz="2400" kern="100" dirty="0">
                <a:effectLst/>
                <a:latin typeface="Times New Roman" panose="02020603050405020304" pitchFamily="18" charset="0"/>
                <a:ea typeface="宋体" panose="02010600030101010101" pitchFamily="2" charset="-122"/>
              </a:rPr>
              <a:t>虽然可以获得更加的浏览效果，但第一次使用的用户显然是不能达到使用</a:t>
            </a:r>
            <a:r>
              <a:rPr lang="en-US" altLang="zh-CN" sz="2400" kern="100" dirty="0">
                <a:effectLst/>
                <a:latin typeface="Times New Roman" panose="02020603050405020304" pitchFamily="18" charset="0"/>
                <a:ea typeface="宋体" panose="02010600030101010101" pitchFamily="2" charset="-122"/>
              </a:rPr>
              <a:t>APP</a:t>
            </a:r>
            <a:r>
              <a:rPr lang="zh-CN" altLang="zh-CN" sz="2400" kern="100" dirty="0">
                <a:effectLst/>
                <a:latin typeface="Times New Roman" panose="02020603050405020304" pitchFamily="18" charset="0"/>
                <a:ea typeface="宋体" panose="02010600030101010101" pitchFamily="2" charset="-122"/>
              </a:rPr>
              <a:t>和小程序那样的熟</a:t>
            </a:r>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练度的，但总的来说用户使用一小段时间后也很容易上手</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可知操作可行性</a:t>
            </a:r>
            <a:r>
              <a:rPr lang="en-US" altLang="zh-CN" sz="2400" kern="100" dirty="0">
                <a:effectLst/>
                <a:latin typeface="Times New Roman" panose="02020603050405020304" pitchFamily="18" charset="0"/>
                <a:ea typeface="宋体" panose="02010600030101010101" pitchFamily="2" charset="-122"/>
              </a:rPr>
              <a:t>web&lt;</a:t>
            </a:r>
            <a:r>
              <a:rPr lang="zh-CN" altLang="zh-CN" sz="2400" kern="100" dirty="0">
                <a:effectLst/>
                <a:latin typeface="Times New Roman" panose="02020603050405020304" pitchFamily="18" charset="0"/>
                <a:ea typeface="宋体" panose="02010600030101010101" pitchFamily="2" charset="-122"/>
              </a:rPr>
              <a:t>小程序≈</a:t>
            </a:r>
            <a:r>
              <a:rPr lang="en-US" altLang="zh-CN" sz="2400" kern="100" dirty="0">
                <a:effectLst/>
                <a:latin typeface="Times New Roman" panose="02020603050405020304" pitchFamily="18" charset="0"/>
                <a:ea typeface="宋体" panose="02010600030101010101" pitchFamily="2" charset="-122"/>
              </a:rPr>
              <a:t>APP</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1800" kern="100" dirty="0">
                <a:effectLst/>
                <a:latin typeface="宋体" panose="02010600030101010101" pitchFamily="2" charset="-122"/>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053" y="176463"/>
            <a:ext cx="11229473" cy="6554470"/>
          </a:xfrm>
          <a:prstGeom prst="rect">
            <a:avLst/>
          </a:prstGeom>
          <a:noFill/>
        </p:spPr>
        <p:txBody>
          <a:bodyPr wrap="square" rtlCol="0">
            <a:spAutoFit/>
          </a:bodyPr>
          <a:lstStyle/>
          <a:p>
            <a:pPr indent="266700" algn="just"/>
            <a:r>
              <a:rPr lang="zh-CN" altLang="zh-CN" sz="2800" kern="100" dirty="0">
                <a:effectLst/>
                <a:latin typeface="Times New Roman" panose="02020603050405020304" pitchFamily="18" charset="0"/>
                <a:ea typeface="宋体" panose="02010600030101010101" pitchFamily="2" charset="-122"/>
              </a:rPr>
              <a:t>技术可行性：</a:t>
            </a:r>
            <a:endParaRPr lang="zh-CN" altLang="zh-CN" sz="2800" kern="100" dirty="0">
              <a:effectLst/>
              <a:latin typeface="Times New Roman" panose="02020603050405020304" pitchFamily="18" charset="0"/>
              <a:ea typeface="宋体" panose="02010600030101010101" pitchFamily="2" charset="-122"/>
            </a:endParaRPr>
          </a:p>
          <a:p>
            <a:pPr indent="266700" algn="just"/>
            <a:r>
              <a:rPr lang="en-US" altLang="zh-CN" sz="2800" kern="100" dirty="0">
                <a:effectLst/>
                <a:latin typeface="宋体" panose="02010600030101010101" pitchFamily="2" charset="-122"/>
                <a:ea typeface="宋体" panose="02010600030101010101" pitchFamily="2" charset="-122"/>
              </a:rPr>
              <a:t>	APP</a:t>
            </a:r>
            <a:r>
              <a:rPr lang="zh-CN" altLang="zh-CN" sz="2800" kern="100" dirty="0">
                <a:effectLst/>
                <a:latin typeface="Times New Roman" panose="02020603050405020304" pitchFamily="18" charset="0"/>
                <a:ea typeface="宋体" panose="02010600030101010101" pitchFamily="2" charset="-122"/>
              </a:rPr>
              <a:t>：需要考虑双平台发布，所涉及的技术较多，学习成本很高。技术上不太可行。</a:t>
            </a:r>
            <a:endParaRPr lang="zh-CN" altLang="zh-CN" sz="2800" kern="100" dirty="0">
              <a:effectLst/>
              <a:latin typeface="Times New Roman" panose="02020603050405020304" pitchFamily="18" charset="0"/>
              <a:ea typeface="宋体" panose="02010600030101010101" pitchFamily="2" charset="-122"/>
            </a:endParaRPr>
          </a:p>
          <a:p>
            <a:pPr indent="266700" algn="just"/>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小程序：由微信官方提供的小程序开发者工具来开发，后端用</a:t>
            </a:r>
            <a:r>
              <a:rPr lang="en-US" altLang="zh-CN" sz="2800" kern="100" dirty="0">
                <a:effectLst/>
                <a:latin typeface="Times New Roman" panose="02020603050405020304" pitchFamily="18" charset="0"/>
                <a:ea typeface="宋体" panose="02010600030101010101" pitchFamily="2" charset="-122"/>
              </a:rPr>
              <a:t>java</a:t>
            </a:r>
            <a:r>
              <a:rPr lang="zh-CN" altLang="zh-CN" sz="2800" kern="100" dirty="0">
                <a:effectLst/>
                <a:latin typeface="Times New Roman" panose="02020603050405020304" pitchFamily="18" charset="0"/>
                <a:ea typeface="宋体" panose="02010600030101010101" pitchFamily="2" charset="-122"/>
              </a:rPr>
              <a:t>。前端页面的实现采用</a:t>
            </a:r>
            <a:r>
              <a:rPr lang="en-US" altLang="zh-CN" sz="2800" kern="100" dirty="0">
                <a:effectLst/>
                <a:latin typeface="Times New Roman" panose="02020603050405020304" pitchFamily="18" charset="0"/>
                <a:ea typeface="宋体" panose="02010600030101010101" pitchFamily="2" charset="-122"/>
              </a:rPr>
              <a:t>html</a:t>
            </a:r>
            <a:r>
              <a:rPr lang="zh-CN" altLang="zh-CN" sz="2800" kern="100" dirty="0">
                <a:effectLst/>
                <a:latin typeface="Times New Roman" panose="02020603050405020304" pitchFamily="18" charset="0"/>
                <a:ea typeface="宋体" panose="02010600030101010101" pitchFamily="2" charset="-122"/>
              </a:rPr>
              <a:t>，</a:t>
            </a:r>
            <a:r>
              <a:rPr lang="en-US" altLang="zh-CN" sz="2800" kern="100" dirty="0" err="1">
                <a:effectLst/>
                <a:latin typeface="Times New Roman" panose="02020603050405020304" pitchFamily="18" charset="0"/>
                <a:ea typeface="宋体" panose="02010600030101010101" pitchFamily="2" charset="-122"/>
              </a:rPr>
              <a:t>css+js</a:t>
            </a:r>
            <a:r>
              <a:rPr lang="zh-CN" altLang="zh-CN" sz="2800" kern="100" dirty="0">
                <a:effectLst/>
                <a:latin typeface="Times New Roman" panose="02020603050405020304" pitchFamily="18" charset="0"/>
                <a:ea typeface="宋体" panose="02010600030101010101" pitchFamily="2" charset="-122"/>
              </a:rPr>
              <a:t>，</a:t>
            </a: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可以实现。对于系统的一些关键功能，如支付，物流查询等，这些需要调用找到的接口。这些接口具</a:t>
            </a: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体如何实现可以查看官方给出的接口文档，接口文档中是有用</a:t>
            </a:r>
            <a:r>
              <a:rPr lang="en-US" altLang="zh-CN" sz="2800" kern="100" dirty="0">
                <a:effectLst/>
                <a:latin typeface="Times New Roman" panose="02020603050405020304" pitchFamily="18" charset="0"/>
                <a:ea typeface="宋体" panose="02010600030101010101" pitchFamily="2" charset="-122"/>
              </a:rPr>
              <a:t>java</a:t>
            </a:r>
            <a:r>
              <a:rPr lang="zh-CN" altLang="zh-CN" sz="2800" kern="100" dirty="0">
                <a:effectLst/>
                <a:latin typeface="Times New Roman" panose="02020603050405020304" pitchFamily="18" charset="0"/>
                <a:ea typeface="宋体" panose="02010600030101010101" pitchFamily="2" charset="-122"/>
              </a:rPr>
              <a:t>实现的接口，因此是可以调用的。</a:t>
            </a: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对于系统的一些基本功能，我们可以用</a:t>
            </a:r>
            <a:r>
              <a:rPr lang="en-US" altLang="zh-CN" sz="2800" kern="100" dirty="0">
                <a:effectLst/>
                <a:latin typeface="Times New Roman" panose="02020603050405020304" pitchFamily="18" charset="0"/>
                <a:ea typeface="宋体" panose="02010600030101010101" pitchFamily="2" charset="-122"/>
              </a:rPr>
              <a:t>java</a:t>
            </a:r>
            <a:r>
              <a:rPr lang="zh-CN" altLang="zh-CN" sz="2800" kern="100" dirty="0">
                <a:effectLst/>
                <a:latin typeface="Times New Roman" panose="02020603050405020304" pitchFamily="18" charset="0"/>
                <a:ea typeface="宋体" panose="02010600030101010101" pitchFamily="2" charset="-122"/>
              </a:rPr>
              <a:t>中</a:t>
            </a:r>
            <a:r>
              <a:rPr lang="en-US" altLang="zh-CN" sz="2800" kern="100" dirty="0">
                <a:effectLst/>
                <a:latin typeface="Times New Roman" panose="02020603050405020304" pitchFamily="18" charset="0"/>
                <a:ea typeface="宋体" panose="02010600030101010101" pitchFamily="2" charset="-122"/>
              </a:rPr>
              <a:t>servlet</a:t>
            </a:r>
            <a:r>
              <a:rPr lang="zh-CN" altLang="zh-CN" sz="2800" kern="100" dirty="0">
                <a:effectLst/>
                <a:latin typeface="Times New Roman" panose="02020603050405020304" pitchFamily="18" charset="0"/>
                <a:ea typeface="宋体" panose="02010600030101010101" pitchFamily="2" charset="-122"/>
              </a:rPr>
              <a:t>与前端的交互来完成，是可以实现的。</a:t>
            </a:r>
            <a:endParaRPr lang="zh-CN" altLang="zh-CN" sz="2800" kern="100" dirty="0">
              <a:effectLst/>
              <a:latin typeface="Times New Roman" panose="02020603050405020304" pitchFamily="18" charset="0"/>
              <a:ea typeface="宋体" panose="02010600030101010101" pitchFamily="2" charset="-122"/>
            </a:endParaRPr>
          </a:p>
          <a:p>
            <a:pPr indent="266700" algn="just"/>
            <a:r>
              <a:rPr lang="en-US" altLang="zh-CN" sz="2800" kern="100" dirty="0">
                <a:effectLst/>
                <a:latin typeface="宋体" panose="02010600030101010101" pitchFamily="2" charset="-122"/>
                <a:ea typeface="宋体" panose="02010600030101010101" pitchFamily="2" charset="-122"/>
              </a:rPr>
              <a:t>	Web</a:t>
            </a:r>
            <a:r>
              <a:rPr lang="zh-CN" altLang="zh-CN" sz="2800" kern="100" dirty="0">
                <a:effectLst/>
                <a:latin typeface="Times New Roman" panose="02020603050405020304" pitchFamily="18" charset="0"/>
                <a:ea typeface="宋体" panose="02010600030101010101" pitchFamily="2" charset="-122"/>
              </a:rPr>
              <a:t>：</a:t>
            </a:r>
            <a:r>
              <a:rPr lang="en-US" altLang="zh-CN" sz="2800" kern="100" dirty="0">
                <a:effectLst/>
                <a:latin typeface="Times New Roman" panose="02020603050405020304" pitchFamily="18" charset="0"/>
                <a:ea typeface="宋体" panose="02010600030101010101" pitchFamily="2" charset="-122"/>
              </a:rPr>
              <a:t>web</a:t>
            </a:r>
            <a:r>
              <a:rPr lang="zh-CN" altLang="zh-CN" sz="2800" kern="100" dirty="0">
                <a:effectLst/>
                <a:latin typeface="Times New Roman" panose="02020603050405020304" pitchFamily="18" charset="0"/>
                <a:ea typeface="宋体" panose="02010600030101010101" pitchFamily="2" charset="-122"/>
              </a:rPr>
              <a:t>的开发与小程序类似。我们选用</a:t>
            </a:r>
            <a:r>
              <a:rPr lang="en-US" altLang="zh-CN" sz="2800" kern="100" dirty="0">
                <a:effectLst/>
                <a:latin typeface="Times New Roman" panose="02020603050405020304" pitchFamily="18" charset="0"/>
                <a:ea typeface="宋体" panose="02010600030101010101" pitchFamily="2" charset="-122"/>
              </a:rPr>
              <a:t>IDEA</a:t>
            </a:r>
            <a:r>
              <a:rPr lang="zh-CN" altLang="zh-CN" sz="2800" kern="100" dirty="0">
                <a:effectLst/>
                <a:latin typeface="Times New Roman" panose="02020603050405020304" pitchFamily="18" charset="0"/>
                <a:ea typeface="宋体" panose="02010600030101010101" pitchFamily="2" charset="-122"/>
              </a:rPr>
              <a:t>作为我们的开发工具，前端页面同样可以使用</a:t>
            </a:r>
            <a:r>
              <a:rPr lang="en-US" altLang="zh-CN" sz="2800" kern="100" dirty="0">
                <a:effectLst/>
                <a:latin typeface="Times New Roman" panose="02020603050405020304" pitchFamily="18" charset="0"/>
                <a:ea typeface="宋体" panose="02010600030101010101" pitchFamily="2" charset="-122"/>
              </a:rPr>
              <a:t>html</a:t>
            </a:r>
            <a:r>
              <a:rPr lang="zh-CN" altLang="zh-CN" sz="2800" kern="100" dirty="0">
                <a:effectLst/>
                <a:latin typeface="Times New Roman" panose="02020603050405020304" pitchFamily="18" charset="0"/>
                <a:ea typeface="宋体" panose="02010600030101010101" pitchFamily="2" charset="-122"/>
              </a:rPr>
              <a:t>，</a:t>
            </a:r>
            <a:r>
              <a:rPr lang="en-US" altLang="zh-CN" sz="2800" kern="100" dirty="0" err="1">
                <a:effectLst/>
                <a:latin typeface="Times New Roman" panose="02020603050405020304" pitchFamily="18" charset="0"/>
                <a:ea typeface="宋体" panose="02010600030101010101" pitchFamily="2" charset="-122"/>
              </a:rPr>
              <a:t>css+js</a:t>
            </a: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来完成，对于系统的一些基本功能和关键功能，其实现方式与小程序并没有太大差异，因此是可以实</a:t>
            </a: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现的。</a:t>
            </a:r>
            <a:endParaRPr lang="zh-CN" altLang="zh-CN" sz="2800" kern="100" dirty="0">
              <a:effectLst/>
              <a:latin typeface="Times New Roman" panose="02020603050405020304" pitchFamily="18" charset="0"/>
              <a:ea typeface="宋体" panose="02010600030101010101" pitchFamily="2" charset="-122"/>
            </a:endParaRPr>
          </a:p>
          <a:p>
            <a:pPr indent="266700" algn="just"/>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可知技术可行性</a:t>
            </a:r>
            <a:r>
              <a:rPr lang="en-US" altLang="zh-CN" sz="2800" kern="100" dirty="0">
                <a:effectLst/>
                <a:latin typeface="Times New Roman" panose="02020603050405020304" pitchFamily="18" charset="0"/>
                <a:ea typeface="宋体" panose="02010600030101010101" pitchFamily="2" charset="-122"/>
              </a:rPr>
              <a:t>web</a:t>
            </a:r>
            <a:r>
              <a:rPr lang="zh-CN" altLang="zh-CN" sz="2800" kern="100" dirty="0">
                <a:effectLst/>
                <a:latin typeface="Times New Roman" panose="02020603050405020304" pitchFamily="18" charset="0"/>
                <a:ea typeface="宋体" panose="02010600030101010101" pitchFamily="2" charset="-122"/>
              </a:rPr>
              <a:t>≈小程序</a:t>
            </a:r>
            <a:r>
              <a:rPr lang="en-US" altLang="zh-CN" sz="2800" kern="100" dirty="0">
                <a:effectLst/>
                <a:latin typeface="Times New Roman" panose="02020603050405020304" pitchFamily="18" charset="0"/>
                <a:ea typeface="宋体" panose="02010600030101010101" pitchFamily="2" charset="-122"/>
              </a:rPr>
              <a:t>&gt;APP</a:t>
            </a:r>
            <a:endParaRPr lang="zh-CN" altLang="zh-CN" sz="2800" kern="100" dirty="0">
              <a:effectLst/>
              <a:latin typeface="Times New Roman" panose="02020603050405020304" pitchFamily="18" charset="0"/>
              <a:ea typeface="宋体" panose="02010600030101010101" pitchFamily="2" charset="-122"/>
            </a:endParaRPr>
          </a:p>
          <a:p>
            <a:endParaRPr lang="zh-CN" altLang="en-US" sz="2800" dirty="0"/>
          </a:p>
        </p:txBody>
      </p:sp>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文字占位符 1"/>
          <p:cNvSpPr>
            <a:spLocks noGrp="1"/>
          </p:cNvSpPr>
          <p:nvPr>
            <p:ph type="body" orient="vert" idx="1"/>
          </p:nvPr>
        </p:nvSpPr>
        <p:spPr>
          <a:xfrm>
            <a:off x="685801" y="2142068"/>
            <a:ext cx="10131425" cy="3232038"/>
          </a:xfrm>
        </p:spPr>
        <p:txBody>
          <a:bodyPr vert="horz" anchor="t">
            <a:normAutofit/>
          </a:bodyPr>
          <a:lstStyle/>
          <a:p>
            <a:pPr marL="742950" indent="-742950">
              <a:buFont typeface="+mj-lt"/>
              <a:buAutoNum type="arabicPeriod"/>
            </a:pPr>
            <a:r>
              <a:rPr lang="zh-CN" altLang="en-US" sz="4000" dirty="0"/>
              <a:t>对所建议的系统的说明</a:t>
            </a:r>
            <a:endParaRPr lang="en-US" altLang="zh-CN" sz="4000" dirty="0"/>
          </a:p>
          <a:p>
            <a:pPr marL="742950" indent="-742950">
              <a:buFont typeface="+mj-lt"/>
              <a:buAutoNum type="arabicPeriod"/>
            </a:pPr>
            <a:r>
              <a:rPr lang="zh-CN" altLang="en-US" sz="4000" dirty="0"/>
              <a:t>数据流程和处理流程</a:t>
            </a:r>
            <a:endParaRPr lang="en-US" altLang="zh-CN" sz="4000" dirty="0"/>
          </a:p>
          <a:p>
            <a:pPr marL="742950" indent="-742950">
              <a:buFont typeface="+mj-lt"/>
              <a:buAutoNum type="arabicPeriod"/>
            </a:pPr>
            <a:r>
              <a:rPr lang="zh-CN" altLang="en-US" sz="4000" dirty="0"/>
              <a:t>影响（或要求）</a:t>
            </a:r>
            <a:endParaRPr lang="en-US" altLang="zh-CN" sz="4000" dirty="0"/>
          </a:p>
        </p:txBody>
      </p:sp>
      <p:sp>
        <p:nvSpPr>
          <p:cNvPr id="3" name="标题 2"/>
          <p:cNvSpPr>
            <a:spLocks noGrp="1"/>
          </p:cNvSpPr>
          <p:nvPr>
            <p:ph type="title"/>
          </p:nvPr>
        </p:nvSpPr>
        <p:spPr/>
        <p:txBody>
          <a:bodyPr>
            <a:normAutofit/>
          </a:bodyPr>
          <a:lstStyle/>
          <a:p>
            <a:r>
              <a:rPr lang="zh-CN" altLang="en-US" sz="4800" dirty="0"/>
              <a:t>五</a:t>
            </a:r>
            <a:r>
              <a:rPr lang="en-US" altLang="zh-CN" sz="4800" dirty="0"/>
              <a:t>.</a:t>
            </a:r>
            <a:r>
              <a:rPr lang="zh-CN" altLang="en-US" sz="4800" dirty="0"/>
              <a:t>所建议的系统</a:t>
            </a:r>
            <a:endParaRPr lang="zh-CN" altLang="en-US" sz="4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t>5.1 </a:t>
            </a:r>
            <a:r>
              <a:rPr lang="zh-CN" altLang="en-US" sz="5400" dirty="0"/>
              <a:t>对建议的系统的说明</a:t>
            </a:r>
            <a:endParaRPr lang="zh-CN" altLang="en-US" sz="5400" dirty="0"/>
          </a:p>
        </p:txBody>
      </p:sp>
      <p:sp>
        <p:nvSpPr>
          <p:cNvPr id="3" name="内容占位符 2"/>
          <p:cNvSpPr>
            <a:spLocks noGrp="1"/>
          </p:cNvSpPr>
          <p:nvPr>
            <p:ph idx="1"/>
          </p:nvPr>
        </p:nvSpPr>
        <p:spPr/>
        <p:txBody>
          <a:bodyPr anchor="t"/>
          <a:lstStyle/>
          <a:p>
            <a:pPr marL="0" indent="0">
              <a:buNone/>
            </a:pPr>
            <a:r>
              <a:rPr lang="zh-CN" altLang="zh-CN" sz="4000" kern="100" dirty="0">
                <a:effectLst/>
                <a:latin typeface="Times New Roman" panose="02020603050405020304" pitchFamily="18" charset="0"/>
                <a:ea typeface="宋体" panose="02010600030101010101" pitchFamily="2" charset="-122"/>
              </a:rPr>
              <a:t>选择</a:t>
            </a:r>
            <a:r>
              <a:rPr lang="en-US" altLang="zh-CN" sz="4000" kern="100" dirty="0">
                <a:effectLst/>
                <a:latin typeface="Times New Roman" panose="02020603050405020304" pitchFamily="18" charset="0"/>
                <a:ea typeface="宋体" panose="02010600030101010101" pitchFamily="2" charset="-122"/>
              </a:rPr>
              <a:t>IDEA</a:t>
            </a:r>
            <a:r>
              <a:rPr lang="zh-CN" altLang="zh-CN" sz="4000" kern="100" dirty="0">
                <a:effectLst/>
                <a:latin typeface="Times New Roman" panose="02020603050405020304" pitchFamily="18" charset="0"/>
                <a:ea typeface="宋体" panose="02010600030101010101" pitchFamily="2" charset="-122"/>
              </a:rPr>
              <a:t>，运用</a:t>
            </a:r>
            <a:r>
              <a:rPr lang="en-US" altLang="zh-CN" sz="4000" kern="100" dirty="0" err="1">
                <a:effectLst/>
                <a:latin typeface="Times New Roman" panose="02020603050405020304" pitchFamily="18" charset="0"/>
                <a:ea typeface="宋体" panose="02010600030101010101" pitchFamily="2" charset="-122"/>
              </a:rPr>
              <a:t>javaweb</a:t>
            </a:r>
            <a:endParaRPr lang="zh-CN" altLang="zh-CN" sz="4000" kern="100" dirty="0">
              <a:effectLst/>
              <a:latin typeface="Times New Roman" panose="02020603050405020304" pitchFamily="18" charset="0"/>
              <a:ea typeface="宋体" panose="02010600030101010101" pitchFamily="2" charset="-122"/>
            </a:endParaRPr>
          </a:p>
          <a:p>
            <a:pPr marL="0" indent="0">
              <a:buNone/>
            </a:pPr>
            <a:endParaRPr lang="zh-CN" altLang="en-US" dirty="0"/>
          </a:p>
        </p:txBody>
      </p:sp>
    </p:spTree>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数据流程和处理流程</a:t>
            </a:r>
            <a:endParaRPr lang="zh-CN" altLang="en-US" dirty="0"/>
          </a:p>
        </p:txBody>
      </p:sp>
      <p:pic>
        <p:nvPicPr>
          <p:cNvPr id="5" name="内容占位符 4"/>
          <p:cNvPicPr>
            <a:picLocks noGrp="1" noChangeAspect="1"/>
          </p:cNvPicPr>
          <p:nvPr>
            <p:ph idx="1"/>
          </p:nvPr>
        </p:nvPicPr>
        <p:blipFill>
          <a:blip r:embed="rId1"/>
          <a:stretch>
            <a:fillRect/>
          </a:stretch>
        </p:blipFill>
        <p:spPr>
          <a:xfrm>
            <a:off x="3831590" y="1607820"/>
            <a:ext cx="4842510" cy="4862830"/>
          </a:xfrm>
          <a:prstGeom prst="rect">
            <a:avLst/>
          </a:prstGeom>
        </p:spPr>
      </p:pic>
      <p:sp>
        <p:nvSpPr>
          <p:cNvPr id="6" name="内容占位符 2"/>
          <p:cNvSpPr txBox="1"/>
          <p:nvPr/>
        </p:nvSpPr>
        <p:spPr>
          <a:xfrm flipH="1">
            <a:off x="-2839453" y="3648771"/>
            <a:ext cx="488533" cy="214242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Font typeface="Arial" panose="020B0604020202020204"/>
              <a:buNone/>
            </a:pPr>
            <a:r>
              <a:rPr lang="zh-CN" altLang="en-US" sz="3200" dirty="0"/>
              <a:t>系统流程图</a:t>
            </a:r>
            <a:endParaRPr lang="zh-CN" altLang="en-US" sz="32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130705" y="1511467"/>
            <a:ext cx="98748" cy="495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561473" y="1804257"/>
            <a:ext cx="2524913" cy="523220"/>
          </a:xfrm>
          <a:prstGeom prst="rect">
            <a:avLst/>
          </a:prstGeom>
          <a:noFill/>
        </p:spPr>
        <p:txBody>
          <a:bodyPr wrap="square" rtlCol="0">
            <a:spAutoFit/>
          </a:bodyPr>
          <a:lstStyle/>
          <a:p>
            <a:r>
              <a:rPr lang="zh-CN" altLang="en-US" sz="2800" dirty="0"/>
              <a:t>系统流程图</a:t>
            </a:r>
            <a:endParaRPr lang="zh-CN" altLang="en-US" sz="2800" dirty="0"/>
          </a:p>
        </p:txBody>
      </p:sp>
    </p:spTree>
  </p:cSld>
  <p:clrMapOvr>
    <a:masterClrMapping/>
  </p:clrMapOvr>
  <p:transition spd="slow">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9227820" cy="583565"/>
          </a:xfrm>
        </p:spPr>
        <p:txBody>
          <a:bodyPr>
            <a:normAutofit fontScale="90000"/>
          </a:bodyPr>
          <a:lstStyle/>
          <a:p>
            <a:endParaRPr lang="zh-CN" altLang="en-US" dirty="0"/>
          </a:p>
        </p:txBody>
      </p:sp>
      <p:sp>
        <p:nvSpPr>
          <p:cNvPr id="6" name="内容占位符 2"/>
          <p:cNvSpPr txBox="1"/>
          <p:nvPr/>
        </p:nvSpPr>
        <p:spPr>
          <a:xfrm flipH="1">
            <a:off x="-2839453" y="3648771"/>
            <a:ext cx="488533" cy="214242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0" indent="0">
              <a:buFont typeface="Arial" panose="020B0604020202020204"/>
              <a:buNone/>
            </a:pPr>
            <a:r>
              <a:rPr lang="zh-CN" altLang="en-US" sz="3200" dirty="0"/>
              <a:t>系统流程图</a:t>
            </a:r>
            <a:endParaRPr lang="zh-CN" altLang="en-US" sz="3200" dirty="0"/>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3130705" y="1511467"/>
            <a:ext cx="98748" cy="495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541153" y="1757267"/>
            <a:ext cx="2524913" cy="521970"/>
          </a:xfrm>
          <a:prstGeom prst="rect">
            <a:avLst/>
          </a:prstGeom>
          <a:noFill/>
        </p:spPr>
        <p:txBody>
          <a:bodyPr wrap="square" rtlCol="0">
            <a:spAutoFit/>
          </a:bodyPr>
          <a:lstStyle/>
          <a:p>
            <a:r>
              <a:rPr lang="zh-CN" altLang="en-US" sz="2800" dirty="0"/>
              <a:t>数据流图</a:t>
            </a:r>
            <a:endParaRPr lang="zh-CN" altLang="en-US" sz="2800" dirty="0"/>
          </a:p>
        </p:txBody>
      </p:sp>
      <p:pic>
        <p:nvPicPr>
          <p:cNvPr id="9" name="图片 8"/>
          <p:cNvPicPr>
            <a:picLocks noChangeAspect="1"/>
          </p:cNvPicPr>
          <p:nvPr/>
        </p:nvPicPr>
        <p:blipFill>
          <a:blip r:embed="rId2"/>
          <a:stretch>
            <a:fillRect/>
          </a:stretch>
        </p:blipFill>
        <p:spPr>
          <a:xfrm>
            <a:off x="2520315" y="1330960"/>
            <a:ext cx="8635365" cy="5117465"/>
          </a:xfrm>
          <a:prstGeom prst="rect">
            <a:avLst/>
          </a:prstGeom>
        </p:spPr>
      </p:pic>
    </p:spTree>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424305" y="1518920"/>
            <a:ext cx="9236710" cy="4810760"/>
          </a:xfrm>
          <a:prstGeom prst="rect">
            <a:avLst/>
          </a:prstGeom>
        </p:spPr>
      </p:pic>
      <p:sp>
        <p:nvSpPr>
          <p:cNvPr id="3" name="文本框 2"/>
          <p:cNvSpPr txBox="1"/>
          <p:nvPr/>
        </p:nvSpPr>
        <p:spPr>
          <a:xfrm>
            <a:off x="1424576" y="705853"/>
            <a:ext cx="3834063" cy="461665"/>
          </a:xfrm>
          <a:prstGeom prst="rect">
            <a:avLst/>
          </a:prstGeom>
          <a:noFill/>
        </p:spPr>
        <p:txBody>
          <a:bodyPr wrap="square" rtlCol="0">
            <a:spAutoFit/>
          </a:bodyPr>
          <a:lstStyle/>
          <a:p>
            <a:r>
              <a:rPr lang="zh-CN" altLang="en-US" sz="2400" dirty="0"/>
              <a:t>数据流图</a:t>
            </a:r>
            <a:endParaRPr lang="zh-CN" altLang="en-US" sz="2400" dirty="0"/>
          </a:p>
        </p:txBody>
      </p:sp>
    </p:spTree>
  </p:cSld>
  <p:clrMapOvr>
    <a:masterClrMapping/>
  </p:clrMapOvr>
  <p:transition spd="slow">
    <p:wheel spokes="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827073" y="777280"/>
            <a:ext cx="7637767" cy="5631236"/>
          </a:xfrm>
          <a:prstGeom prst="rect">
            <a:avLst/>
          </a:prstGeom>
        </p:spPr>
      </p:pic>
      <p:sp>
        <p:nvSpPr>
          <p:cNvPr id="3" name="文本框 2"/>
          <p:cNvSpPr txBox="1"/>
          <p:nvPr/>
        </p:nvSpPr>
        <p:spPr>
          <a:xfrm>
            <a:off x="1026695" y="192505"/>
            <a:ext cx="5069305" cy="584775"/>
          </a:xfrm>
          <a:prstGeom prst="rect">
            <a:avLst/>
          </a:prstGeom>
          <a:noFill/>
        </p:spPr>
        <p:txBody>
          <a:bodyPr wrap="square" rtlCol="0">
            <a:spAutoFit/>
          </a:bodyPr>
          <a:lstStyle/>
          <a:p>
            <a:r>
              <a:rPr lang="zh-CN" altLang="en-US" sz="3200" dirty="0"/>
              <a:t>数据字典</a:t>
            </a:r>
            <a:endParaRPr lang="zh-CN" altLang="en-US" sz="3200" dirty="0"/>
          </a:p>
        </p:txBody>
      </p:sp>
    </p:spTree>
  </p:cSld>
  <p:clrMapOvr>
    <a:masterClrMapping/>
  </p:clrMapOvr>
  <p:transition spd="slow">
    <p:wheel spokes="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7665" y="60960"/>
            <a:ext cx="8994775" cy="567690"/>
          </a:xfrm>
        </p:spPr>
        <p:txBody>
          <a:bodyPr>
            <a:normAutofit fontScale="90000"/>
          </a:bodyPr>
          <a:lstStyle/>
          <a:p>
            <a:r>
              <a:rPr lang="en-US" altLang="zh-CN" dirty="0"/>
              <a:t>5.4 </a:t>
            </a:r>
            <a:r>
              <a:rPr lang="zh-CN" altLang="en-US" dirty="0"/>
              <a:t>影响（或要求）</a:t>
            </a:r>
            <a:endParaRPr lang="zh-CN" altLang="en-US" dirty="0"/>
          </a:p>
        </p:txBody>
      </p:sp>
      <p:sp>
        <p:nvSpPr>
          <p:cNvPr id="3" name="内容占位符 2"/>
          <p:cNvSpPr>
            <a:spLocks noGrp="1"/>
          </p:cNvSpPr>
          <p:nvPr>
            <p:ph idx="1"/>
          </p:nvPr>
        </p:nvSpPr>
        <p:spPr>
          <a:xfrm>
            <a:off x="543560" y="628650"/>
            <a:ext cx="10131425" cy="5955665"/>
          </a:xfrm>
        </p:spPr>
        <p:txBody>
          <a:bodyPr anchor="t">
            <a:normAutofit fontScale="25000" lnSpcReduction="20000"/>
          </a:bodyPr>
          <a:lstStyle/>
          <a:p>
            <a:pPr marL="342900" indent="-342900">
              <a:buAutoNum type="arabicPeriod"/>
            </a:pPr>
            <a:r>
              <a:rPr lang="zh-CN" altLang="en-US" sz="6400" dirty="0"/>
              <a:t>设备</a:t>
            </a:r>
            <a:endParaRPr lang="en-US" altLang="zh-CN" sz="6400" dirty="0"/>
          </a:p>
          <a:p>
            <a:pPr lvl="1"/>
            <a:r>
              <a:rPr lang="zh-CN" altLang="en-US" sz="6400" dirty="0"/>
              <a:t>硬件环境：</a:t>
            </a:r>
            <a:r>
              <a:rPr lang="en-US" altLang="zh-CN" sz="6400" dirty="0"/>
              <a:t>PC</a:t>
            </a:r>
            <a:endParaRPr lang="en-US" altLang="zh-CN" sz="6400" dirty="0"/>
          </a:p>
          <a:p>
            <a:pPr lvl="1"/>
            <a:r>
              <a:rPr lang="zh-CN" altLang="en-US" sz="6400" dirty="0"/>
              <a:t>操作系统：</a:t>
            </a:r>
            <a:r>
              <a:rPr lang="en-US" altLang="zh-CN" sz="6400" dirty="0"/>
              <a:t>Windows</a:t>
            </a:r>
            <a:endParaRPr lang="en-US" altLang="zh-CN" sz="6400" dirty="0"/>
          </a:p>
          <a:p>
            <a:pPr lvl="1"/>
            <a:r>
              <a:rPr lang="zh-CN" altLang="en-US" sz="6400" dirty="0"/>
              <a:t>开发语言：</a:t>
            </a:r>
            <a:r>
              <a:rPr lang="en-US" altLang="zh-CN" sz="6400" kern="100" dirty="0">
                <a:effectLst/>
                <a:latin typeface="Times New Roman" panose="02020603050405020304" pitchFamily="18" charset="0"/>
                <a:ea typeface="宋体" panose="02010600030101010101" pitchFamily="2" charset="-122"/>
              </a:rPr>
              <a:t>Java</a:t>
            </a:r>
            <a:r>
              <a:rPr lang="zh-CN" altLang="zh-CN" sz="6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6400" kern="100" dirty="0">
                <a:effectLst/>
                <a:latin typeface="Times New Roman" panose="02020603050405020304" pitchFamily="18" charset="0"/>
                <a:ea typeface="宋体" panose="02010600030101010101" pitchFamily="2" charset="-122"/>
              </a:rPr>
              <a:t>html</a:t>
            </a:r>
            <a:r>
              <a:rPr lang="zh-CN" altLang="zh-CN" sz="6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6400" kern="100" dirty="0">
                <a:effectLst/>
                <a:latin typeface="Times New Roman" panose="02020603050405020304" pitchFamily="18" charset="0"/>
                <a:ea typeface="宋体" panose="02010600030101010101" pitchFamily="2" charset="-122"/>
              </a:rPr>
              <a:t>java script</a:t>
            </a:r>
            <a:r>
              <a:rPr lang="zh-CN" altLang="zh-CN" sz="6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6400" kern="100" dirty="0" err="1">
                <a:effectLst/>
                <a:latin typeface="Times New Roman" panose="02020603050405020304" pitchFamily="18" charset="0"/>
                <a:ea typeface="宋体" panose="02010600030101010101" pitchFamily="2" charset="-122"/>
              </a:rPr>
              <a:t>Mysql</a:t>
            </a:r>
            <a:r>
              <a:rPr lang="zh-CN" altLang="zh-CN" sz="6400" kern="100" dirty="0">
                <a:effectLst/>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6400" kern="100" dirty="0" err="1">
                <a:effectLst/>
                <a:latin typeface="Times New Roman" panose="02020603050405020304" pitchFamily="18" charset="0"/>
                <a:ea typeface="宋体" panose="02010600030101010101" pitchFamily="2" charset="-122"/>
              </a:rPr>
              <a:t>Css</a:t>
            </a:r>
            <a:r>
              <a:rPr lang="en-US" altLang="zh-CN" sz="6400" dirty="0"/>
              <a:t>		</a:t>
            </a:r>
            <a:endParaRPr lang="en-US" altLang="zh-CN" sz="6400" dirty="0"/>
          </a:p>
          <a:p>
            <a:pPr marL="342900" indent="-342900">
              <a:buAutoNum type="arabicPeriod" startAt="2"/>
            </a:pPr>
            <a:r>
              <a:rPr lang="zh-CN" altLang="en-US" sz="6400" dirty="0"/>
              <a:t>软件</a:t>
            </a:r>
            <a:endParaRPr lang="en-US" altLang="zh-CN" sz="6400" dirty="0"/>
          </a:p>
          <a:p>
            <a:pPr indent="0" algn="just">
              <a:buNone/>
            </a:pPr>
            <a:r>
              <a:rPr lang="en-US" altLang="zh-CN" sz="6400" kern="100" dirty="0">
                <a:effectLst/>
                <a:latin typeface="Times New Roman" panose="02020603050405020304" pitchFamily="18" charset="0"/>
                <a:ea typeface="宋体" panose="02010600030101010101" pitchFamily="2" charset="-122"/>
              </a:rPr>
              <a:t>IDEA</a:t>
            </a:r>
            <a:r>
              <a:rPr lang="zh-CN" altLang="zh-CN" sz="6400" kern="100" dirty="0">
                <a:effectLst/>
                <a:latin typeface="Times New Roman" panose="02020603050405020304" pitchFamily="18" charset="0"/>
                <a:ea typeface="宋体" panose="02010600030101010101" pitchFamily="2" charset="-122"/>
              </a:rPr>
              <a:t>、</a:t>
            </a:r>
            <a:r>
              <a:rPr lang="en-US" altLang="zh-CN" sz="6400" kern="100" dirty="0">
                <a:effectLst/>
                <a:latin typeface="Times New Roman" panose="02020603050405020304" pitchFamily="18" charset="0"/>
                <a:ea typeface="宋体" panose="02010600030101010101" pitchFamily="2" charset="-122"/>
              </a:rPr>
              <a:t>MySQL</a:t>
            </a:r>
            <a:r>
              <a:rPr lang="zh-CN" altLang="zh-CN" sz="6400" kern="100" dirty="0">
                <a:effectLst/>
                <a:latin typeface="Times New Roman" panose="02020603050405020304" pitchFamily="18" charset="0"/>
                <a:ea typeface="宋体" panose="02010600030101010101" pitchFamily="2" charset="-122"/>
              </a:rPr>
              <a:t>，</a:t>
            </a:r>
            <a:r>
              <a:rPr lang="en-US" altLang="zh-CN" sz="6400" kern="100" dirty="0" err="1">
                <a:effectLst/>
                <a:latin typeface="Times New Roman" panose="02020603050405020304" pitchFamily="18" charset="0"/>
                <a:ea typeface="宋体" panose="02010600030101010101" pitchFamily="2" charset="-122"/>
              </a:rPr>
              <a:t>navicat</a:t>
            </a:r>
            <a:r>
              <a:rPr lang="zh-CN" altLang="zh-CN" sz="6400" kern="100" dirty="0">
                <a:effectLst/>
                <a:latin typeface="Times New Roman" panose="02020603050405020304" pitchFamily="18" charset="0"/>
                <a:ea typeface="宋体" panose="02010600030101010101" pitchFamily="2" charset="-122"/>
              </a:rPr>
              <a:t>，</a:t>
            </a:r>
            <a:r>
              <a:rPr lang="en-US" altLang="zh-CN" sz="6400" kern="100" dirty="0" err="1">
                <a:effectLst/>
                <a:latin typeface="Times New Roman" panose="02020603050405020304" pitchFamily="18" charset="0"/>
                <a:ea typeface="宋体" panose="02010600030101010101" pitchFamily="2" charset="-122"/>
              </a:rPr>
              <a:t>powerdesigner</a:t>
            </a:r>
            <a:endParaRPr lang="en-US" altLang="zh-CN" sz="6400" kern="100" dirty="0">
              <a:effectLst/>
              <a:latin typeface="Times New Roman" panose="02020603050405020304" pitchFamily="18" charset="0"/>
              <a:ea typeface="宋体" panose="02010600030101010101" pitchFamily="2" charset="-122"/>
            </a:endParaRPr>
          </a:p>
          <a:p>
            <a:pPr indent="0" algn="just">
              <a:buNone/>
            </a:pPr>
            <a:r>
              <a:rPr lang="zh-CN" altLang="zh-CN" sz="6400" kern="100" dirty="0">
                <a:effectLst/>
                <a:latin typeface="Times New Roman" panose="02020603050405020304" pitchFamily="18" charset="0"/>
                <a:ea typeface="宋体" panose="02010600030101010101" pitchFamily="2" charset="-122"/>
              </a:rPr>
              <a:t>其他工具：</a:t>
            </a:r>
            <a:r>
              <a:rPr lang="en-US" altLang="zh-CN" sz="6400" kern="100" dirty="0" err="1">
                <a:effectLst/>
                <a:latin typeface="Times New Roman" panose="02020603050405020304" pitchFamily="18" charset="0"/>
                <a:ea typeface="宋体" panose="02010600030101010101" pitchFamily="2" charset="-122"/>
              </a:rPr>
              <a:t>Soursetree</a:t>
            </a:r>
            <a:r>
              <a:rPr lang="zh-CN" altLang="zh-CN" sz="6400" kern="100" dirty="0">
                <a:effectLst/>
                <a:latin typeface="Times New Roman" panose="02020603050405020304" pitchFamily="18" charset="0"/>
                <a:ea typeface="宋体" panose="02010600030101010101" pitchFamily="2" charset="-122"/>
              </a:rPr>
              <a:t>，</a:t>
            </a:r>
            <a:r>
              <a:rPr lang="en-US" altLang="zh-CN" sz="6400" kern="100" dirty="0">
                <a:effectLst/>
                <a:latin typeface="Times New Roman" panose="02020603050405020304" pitchFamily="18" charset="0"/>
                <a:ea typeface="宋体" panose="02010600030101010101" pitchFamily="2" charset="-122"/>
              </a:rPr>
              <a:t>Axure RP</a:t>
            </a:r>
            <a:r>
              <a:rPr lang="zh-CN" altLang="zh-CN" sz="6400" kern="100" dirty="0">
                <a:effectLst/>
                <a:latin typeface="Times New Roman" panose="02020603050405020304" pitchFamily="18" charset="0"/>
                <a:ea typeface="宋体" panose="02010600030101010101" pitchFamily="2" charset="-122"/>
              </a:rPr>
              <a:t>，</a:t>
            </a:r>
            <a:r>
              <a:rPr lang="en-US" altLang="zh-CN" sz="6400" kern="100" dirty="0">
                <a:effectLst/>
                <a:latin typeface="Times New Roman" panose="02020603050405020304" pitchFamily="18" charset="0"/>
                <a:ea typeface="宋体" panose="02010600030101010101" pitchFamily="2" charset="-122"/>
              </a:rPr>
              <a:t>project</a:t>
            </a:r>
            <a:endParaRPr lang="zh-CN" altLang="zh-CN" sz="6400" kern="100" dirty="0">
              <a:effectLst/>
              <a:latin typeface="Times New Roman" panose="02020603050405020304" pitchFamily="18" charset="0"/>
              <a:ea typeface="宋体" panose="02010600030101010101" pitchFamily="2" charset="-122"/>
            </a:endParaRPr>
          </a:p>
          <a:p>
            <a:pPr marL="0" indent="0">
              <a:buNone/>
            </a:pPr>
            <a:r>
              <a:rPr lang="en-US" altLang="zh-CN" sz="6400" dirty="0"/>
              <a:t>3.   </a:t>
            </a:r>
            <a:r>
              <a:rPr lang="zh-CN" altLang="en-US" sz="6400" dirty="0"/>
              <a:t>运行</a:t>
            </a:r>
            <a:endParaRPr lang="en-US" altLang="zh-CN" sz="6400" dirty="0"/>
          </a:p>
          <a:p>
            <a:pPr marL="0" indent="0">
              <a:buNone/>
            </a:pPr>
            <a:r>
              <a:rPr lang="en-US" altLang="zh-CN" sz="6400" dirty="0"/>
              <a:t>	</a:t>
            </a:r>
            <a:r>
              <a:rPr lang="zh-CN" altLang="zh-CN" sz="6400" kern="100" dirty="0">
                <a:effectLst/>
                <a:latin typeface="Times New Roman" panose="02020603050405020304" pitchFamily="18" charset="0"/>
                <a:ea typeface="宋体" panose="02010600030101010101" pitchFamily="2" charset="-122"/>
              </a:rPr>
              <a:t>用户可以在浏览器中浏览该网页</a:t>
            </a:r>
            <a:endParaRPr lang="zh-CN" altLang="zh-CN" sz="6400" kern="100" dirty="0">
              <a:effectLst/>
              <a:latin typeface="Times New Roman" panose="02020603050405020304" pitchFamily="18" charset="0"/>
              <a:ea typeface="宋体" panose="02010600030101010101" pitchFamily="2" charset="-122"/>
            </a:endParaRPr>
          </a:p>
          <a:p>
            <a:pPr marL="0" indent="0">
              <a:buNone/>
            </a:pPr>
            <a:r>
              <a:rPr lang="en-US" altLang="zh-CN" sz="6400" dirty="0"/>
              <a:t>4.   </a:t>
            </a:r>
            <a:r>
              <a:rPr lang="zh-CN" altLang="en-US" sz="6400" dirty="0"/>
              <a:t>开发</a:t>
            </a:r>
            <a:endParaRPr lang="en-US" altLang="zh-CN" sz="6400" dirty="0"/>
          </a:p>
          <a:p>
            <a:pPr marL="0" indent="0">
              <a:buNone/>
            </a:pPr>
            <a:r>
              <a:rPr lang="en-US" altLang="zh-CN" sz="6400" dirty="0"/>
              <a:t>	</a:t>
            </a:r>
            <a:r>
              <a:rPr lang="en-US" altLang="zh-CN" sz="6400" kern="100" dirty="0">
                <a:effectLst/>
                <a:latin typeface="Times New Roman" panose="02020603050405020304" pitchFamily="18" charset="0"/>
                <a:ea typeface="宋体" panose="02010600030101010101" pitchFamily="2" charset="-122"/>
              </a:rPr>
              <a:t>Windows 10</a:t>
            </a:r>
            <a:r>
              <a:rPr lang="zh-CN" altLang="zh-CN" sz="6400" kern="100" dirty="0">
                <a:effectLst/>
                <a:latin typeface="Times New Roman" panose="02020603050405020304" pitchFamily="18" charset="0"/>
                <a:ea typeface="宋体" panose="02010600030101010101" pitchFamily="2" charset="-122"/>
              </a:rPr>
              <a:t>环境下</a:t>
            </a:r>
            <a:r>
              <a:rPr lang="en-US" altLang="zh-CN" sz="6400" kern="100" dirty="0">
                <a:effectLst/>
                <a:latin typeface="Times New Roman" panose="02020603050405020304" pitchFamily="18" charset="0"/>
                <a:ea typeface="宋体" panose="02010600030101010101" pitchFamily="2" charset="-122"/>
              </a:rPr>
              <a:t>IDEA</a:t>
            </a:r>
            <a:endParaRPr lang="zh-CN" altLang="zh-CN" sz="6400" kern="100" dirty="0">
              <a:effectLst/>
              <a:latin typeface="Times New Roman" panose="02020603050405020304" pitchFamily="18" charset="0"/>
              <a:ea typeface="宋体" panose="02010600030101010101" pitchFamily="2" charset="-122"/>
            </a:endParaRPr>
          </a:p>
          <a:p>
            <a:pPr marL="0" indent="0">
              <a:buNone/>
            </a:pPr>
            <a:r>
              <a:rPr lang="en-US" altLang="zh-CN" sz="6400" dirty="0"/>
              <a:t>5.    </a:t>
            </a:r>
            <a:r>
              <a:rPr lang="zh-CN" altLang="en-US" sz="6400" dirty="0"/>
              <a:t>环境</a:t>
            </a:r>
            <a:endParaRPr lang="en-US" altLang="zh-CN" sz="6400" dirty="0"/>
          </a:p>
          <a:p>
            <a:pPr marL="0" indent="0">
              <a:buNone/>
            </a:pPr>
            <a:r>
              <a:rPr lang="en-US" altLang="zh-CN" sz="6400" dirty="0"/>
              <a:t>	</a:t>
            </a:r>
            <a:r>
              <a:rPr lang="en-US" altLang="zh-CN" sz="6400" kern="100" dirty="0">
                <a:effectLst/>
                <a:latin typeface="Times New Roman" panose="02020603050405020304" pitchFamily="18" charset="0"/>
                <a:ea typeface="宋体" panose="02010600030101010101" pitchFamily="2" charset="-122"/>
              </a:rPr>
              <a:t>PC</a:t>
            </a:r>
            <a:r>
              <a:rPr lang="zh-CN" altLang="zh-CN" sz="6400" kern="100" dirty="0">
                <a:effectLst/>
                <a:latin typeface="Times New Roman" panose="02020603050405020304" pitchFamily="18" charset="0"/>
                <a:ea typeface="宋体" panose="02010600030101010101" pitchFamily="2" charset="-122"/>
              </a:rPr>
              <a:t>端网页</a:t>
            </a:r>
            <a:endParaRPr lang="en-US" altLang="zh-CN" sz="6400" kern="100" dirty="0">
              <a:effectLst/>
              <a:latin typeface="Times New Roman" panose="02020603050405020304" pitchFamily="18" charset="0"/>
              <a:ea typeface="宋体" panose="02010600030101010101" pitchFamily="2" charset="-122"/>
            </a:endParaRPr>
          </a:p>
          <a:p>
            <a:pPr marL="342900" indent="-342900">
              <a:buAutoNum type="arabicPeriod" startAt="6"/>
            </a:pPr>
            <a:r>
              <a:rPr lang="zh-CN" altLang="en-US" sz="6400" kern="100" dirty="0">
                <a:latin typeface="Times New Roman" panose="02020603050405020304" pitchFamily="18" charset="0"/>
                <a:ea typeface="宋体" panose="02010600030101010101" pitchFamily="2" charset="-122"/>
              </a:rPr>
              <a:t>经费</a:t>
            </a:r>
            <a:endParaRPr lang="en-US" altLang="zh-CN" sz="6400" kern="100" dirty="0">
              <a:latin typeface="Times New Roman" panose="02020603050405020304" pitchFamily="18" charset="0"/>
              <a:ea typeface="宋体" panose="02010600030101010101" pitchFamily="2" charset="-122"/>
            </a:endParaRPr>
          </a:p>
          <a:p>
            <a:pPr indent="266700" algn="just"/>
            <a:r>
              <a:rPr lang="zh-CN" altLang="zh-CN" sz="6400" kern="100" dirty="0">
                <a:effectLst/>
                <a:latin typeface="Times New Roman" panose="02020603050405020304" pitchFamily="18" charset="0"/>
                <a:ea typeface="宋体" panose="02010600030101010101" pitchFamily="2" charset="-122"/>
              </a:rPr>
              <a:t>缺乏经费，部分花费（例</a:t>
            </a:r>
            <a:r>
              <a:rPr lang="en-US" altLang="zh-CN" sz="6400" kern="100" dirty="0">
                <a:effectLst/>
                <a:latin typeface="Times New Roman" panose="02020603050405020304" pitchFamily="18" charset="0"/>
                <a:ea typeface="宋体" panose="02010600030101010101" pitchFamily="2" charset="-122"/>
              </a:rPr>
              <a:t>team building</a:t>
            </a:r>
            <a:r>
              <a:rPr lang="zh-CN" altLang="zh-CN" sz="6400" kern="100" dirty="0">
                <a:effectLst/>
                <a:latin typeface="Times New Roman" panose="02020603050405020304" pitchFamily="18" charset="0"/>
                <a:ea typeface="宋体" panose="02010600030101010101" pitchFamily="2" charset="-122"/>
              </a:rPr>
              <a:t>）只能通过组员自费。</a:t>
            </a:r>
            <a:endParaRPr lang="zh-CN" altLang="zh-CN" sz="6400" kern="100" dirty="0">
              <a:effectLst/>
              <a:latin typeface="Times New Roman" panose="02020603050405020304" pitchFamily="18" charset="0"/>
              <a:ea typeface="宋体" panose="02010600030101010101" pitchFamily="2" charset="-122"/>
            </a:endParaRPr>
          </a:p>
          <a:p>
            <a:pPr indent="266700" algn="just"/>
            <a:r>
              <a:rPr lang="zh-CN" altLang="zh-CN" sz="6400" kern="100" dirty="0">
                <a:effectLst/>
                <a:latin typeface="Times New Roman" panose="02020603050405020304" pitchFamily="18" charset="0"/>
                <a:ea typeface="宋体" panose="02010600030101010101" pitchFamily="2" charset="-122"/>
              </a:rPr>
              <a:t>软件硬件：</a:t>
            </a:r>
            <a:r>
              <a:rPr lang="en-US" altLang="zh-CN" sz="6400" kern="100" dirty="0">
                <a:effectLst/>
                <a:latin typeface="Times New Roman" panose="02020603050405020304" pitchFamily="18" charset="0"/>
                <a:ea typeface="宋体" panose="02010600030101010101" pitchFamily="2" charset="-122"/>
              </a:rPr>
              <a:t>0</a:t>
            </a:r>
            <a:r>
              <a:rPr lang="zh-CN" altLang="zh-CN" sz="6400" kern="100" dirty="0">
                <a:effectLst/>
                <a:latin typeface="Times New Roman" panose="02020603050405020304" pitchFamily="18" charset="0"/>
                <a:ea typeface="宋体" panose="02010600030101010101" pitchFamily="2" charset="-122"/>
              </a:rPr>
              <a:t>元。</a:t>
            </a:r>
            <a:endParaRPr lang="zh-CN" altLang="zh-CN" sz="6400" kern="100" dirty="0">
              <a:effectLst/>
              <a:latin typeface="Times New Roman" panose="02020603050405020304" pitchFamily="18" charset="0"/>
              <a:ea typeface="宋体" panose="02010600030101010101" pitchFamily="2" charset="-122"/>
            </a:endParaRPr>
          </a:p>
          <a:p>
            <a:pPr indent="266700" algn="just"/>
            <a:r>
              <a:rPr lang="zh-CN" altLang="zh-CN" sz="6400" kern="100" dirty="0">
                <a:effectLst/>
                <a:latin typeface="Times New Roman" panose="02020603050405020304" pitchFamily="18" charset="0"/>
                <a:ea typeface="宋体" panose="02010600030101010101" pitchFamily="2" charset="-122"/>
              </a:rPr>
              <a:t>调研：</a:t>
            </a:r>
            <a:r>
              <a:rPr lang="en-US" altLang="zh-CN" sz="6400" kern="100" dirty="0">
                <a:effectLst/>
                <a:latin typeface="Times New Roman" panose="02020603050405020304" pitchFamily="18" charset="0"/>
                <a:ea typeface="宋体" panose="02010600030101010101" pitchFamily="2" charset="-122"/>
              </a:rPr>
              <a:t>0</a:t>
            </a:r>
            <a:r>
              <a:rPr lang="zh-CN" altLang="zh-CN" sz="6400" kern="100" dirty="0">
                <a:effectLst/>
                <a:latin typeface="Times New Roman" panose="02020603050405020304" pitchFamily="18" charset="0"/>
                <a:ea typeface="宋体" panose="02010600030101010101" pitchFamily="2" charset="-122"/>
              </a:rPr>
              <a:t>元。</a:t>
            </a:r>
            <a:endParaRPr lang="zh-CN" altLang="zh-CN" sz="6400" kern="100" dirty="0">
              <a:effectLst/>
              <a:latin typeface="Times New Roman" panose="02020603050405020304" pitchFamily="18" charset="0"/>
              <a:ea typeface="宋体" panose="02010600030101010101" pitchFamily="2" charset="-122"/>
            </a:endParaRPr>
          </a:p>
          <a:p>
            <a:pPr indent="266700" algn="just"/>
            <a:r>
              <a:rPr lang="zh-CN" altLang="zh-CN" sz="6400" kern="100" dirty="0">
                <a:effectLst/>
                <a:latin typeface="Times New Roman" panose="02020603050405020304" pitchFamily="18" charset="0"/>
                <a:ea typeface="宋体" panose="02010600030101010101" pitchFamily="2" charset="-122"/>
              </a:rPr>
              <a:t>团建：暂无。</a:t>
            </a:r>
            <a:endParaRPr lang="zh-CN" altLang="zh-CN" sz="6400" kern="100" dirty="0">
              <a:effectLst/>
              <a:latin typeface="Times New Roman" panose="02020603050405020304" pitchFamily="18" charset="0"/>
              <a:ea typeface="宋体" panose="02010600030101010101" pitchFamily="2" charset="-122"/>
            </a:endParaRPr>
          </a:p>
          <a:p>
            <a:pPr indent="266700" algn="just"/>
            <a:r>
              <a:rPr lang="zh-CN" altLang="zh-CN" sz="6400" kern="100" dirty="0">
                <a:effectLst/>
                <a:latin typeface="Times New Roman" panose="02020603050405020304" pitchFamily="18" charset="0"/>
                <a:ea typeface="宋体" panose="02010600030101010101" pitchFamily="2" charset="-122"/>
              </a:rPr>
              <a:t>办公：</a:t>
            </a:r>
            <a:r>
              <a:rPr lang="en-US" altLang="zh-CN" sz="6400" kern="100" dirty="0">
                <a:effectLst/>
                <a:latin typeface="Times New Roman" panose="02020603050405020304" pitchFamily="18" charset="0"/>
                <a:ea typeface="宋体" panose="02010600030101010101" pitchFamily="2" charset="-122"/>
              </a:rPr>
              <a:t>0</a:t>
            </a:r>
            <a:r>
              <a:rPr lang="zh-CN" altLang="zh-CN" sz="6400" kern="100" dirty="0">
                <a:effectLst/>
                <a:latin typeface="Times New Roman" panose="02020603050405020304" pitchFamily="18" charset="0"/>
                <a:ea typeface="宋体" panose="02010600030101010101" pitchFamily="2" charset="-122"/>
              </a:rPr>
              <a:t>元。</a:t>
            </a:r>
            <a:endParaRPr lang="zh-CN" altLang="zh-CN" sz="6400" kern="100" dirty="0">
              <a:effectLst/>
              <a:latin typeface="Times New Roman" panose="02020603050405020304" pitchFamily="18" charset="0"/>
              <a:ea typeface="宋体" panose="02010600030101010101" pitchFamily="2" charset="-122"/>
            </a:endParaRPr>
          </a:p>
          <a:p>
            <a:pPr marL="457200" lvl="1" indent="0">
              <a:buNone/>
            </a:pPr>
            <a:endParaRPr lang="zh-CN" altLang="zh-CN" kern="100" dirty="0">
              <a:effectLst/>
              <a:latin typeface="Times New Roman" panose="02020603050405020304" pitchFamily="18" charset="0"/>
              <a:ea typeface="宋体" panose="02010600030101010101" pitchFamily="2" charset="-122"/>
            </a:endParaRPr>
          </a:p>
          <a:p>
            <a:pPr marL="0" indent="0">
              <a:buNone/>
            </a:pPr>
            <a:endParaRPr lang="en-US" altLang="zh-CN" dirty="0"/>
          </a:p>
          <a:p>
            <a:pPr marL="0" indent="0">
              <a:buNone/>
            </a:pPr>
            <a:endParaRPr lang="zh-CN" altLang="en-US" dirty="0"/>
          </a:p>
        </p:txBody>
      </p:sp>
    </p:spTree>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文字占位符 1"/>
          <p:cNvSpPr>
            <a:spLocks noGrp="1"/>
          </p:cNvSpPr>
          <p:nvPr>
            <p:ph type="body" orient="vert" idx="1"/>
          </p:nvPr>
        </p:nvSpPr>
        <p:spPr>
          <a:xfrm>
            <a:off x="685801" y="1346201"/>
            <a:ext cx="10131425" cy="5156200"/>
          </a:xfrm>
        </p:spPr>
        <p:txBody>
          <a:bodyPr vert="horz" numCol="1">
            <a:noAutofit/>
          </a:bodyPr>
          <a:lstStyle/>
          <a:p>
            <a:pPr marL="514350" indent="-514350">
              <a:buFont typeface="+mj-lt"/>
              <a:buAutoNum type="arabicPeriod"/>
            </a:pPr>
            <a:r>
              <a:rPr lang="zh-CN" altLang="en-US" sz="4000" dirty="0"/>
              <a:t>标识</a:t>
            </a:r>
            <a:endParaRPr lang="en-US" altLang="zh-CN" sz="4000" dirty="0"/>
          </a:p>
          <a:p>
            <a:pPr marL="514350" indent="-514350">
              <a:buFont typeface="+mj-lt"/>
              <a:buAutoNum type="arabicPeriod"/>
            </a:pPr>
            <a:r>
              <a:rPr lang="zh-CN" altLang="en-US" sz="4000" dirty="0"/>
              <a:t>背景</a:t>
            </a:r>
            <a:endParaRPr lang="en-US" altLang="zh-CN" sz="4000" dirty="0"/>
          </a:p>
          <a:p>
            <a:pPr marL="514350" indent="-514350">
              <a:buFont typeface="+mj-lt"/>
              <a:buAutoNum type="arabicPeriod"/>
            </a:pPr>
            <a:r>
              <a:rPr lang="zh-CN" altLang="en-US" sz="4000" dirty="0"/>
              <a:t>项目概述</a:t>
            </a:r>
            <a:endParaRPr lang="en-US" altLang="zh-CN" sz="4000" dirty="0"/>
          </a:p>
          <a:p>
            <a:pPr marL="514350" indent="-514350">
              <a:buFont typeface="+mj-lt"/>
              <a:buAutoNum type="arabicPeriod"/>
            </a:pPr>
            <a:r>
              <a:rPr lang="zh-CN" altLang="en-US" sz="4000" dirty="0"/>
              <a:t>文档概述</a:t>
            </a:r>
            <a:endParaRPr lang="en-US" altLang="zh-CN" sz="4000" dirty="0"/>
          </a:p>
        </p:txBody>
      </p:sp>
      <p:sp>
        <p:nvSpPr>
          <p:cNvPr id="3" name="标题 2"/>
          <p:cNvSpPr>
            <a:spLocks noGrp="1"/>
          </p:cNvSpPr>
          <p:nvPr>
            <p:ph type="title"/>
          </p:nvPr>
        </p:nvSpPr>
        <p:spPr>
          <a:xfrm>
            <a:off x="876301" y="355599"/>
            <a:ext cx="10131425" cy="850900"/>
          </a:xfrm>
        </p:spPr>
        <p:txBody>
          <a:bodyPr>
            <a:normAutofit/>
          </a:bodyPr>
          <a:lstStyle/>
          <a:p>
            <a:r>
              <a:rPr lang="zh-CN" altLang="en-US" sz="4400" dirty="0"/>
              <a:t>一</a:t>
            </a:r>
            <a:r>
              <a:rPr lang="en-US" altLang="zh-CN" sz="4400" dirty="0"/>
              <a:t>.</a:t>
            </a:r>
            <a:r>
              <a:rPr lang="zh-CN" altLang="en-US" sz="4400" dirty="0"/>
              <a:t>引言</a:t>
            </a:r>
            <a:endParaRPr lang="zh-CN" altLang="en-US" sz="4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1" y="162560"/>
            <a:ext cx="10131425" cy="1456267"/>
          </a:xfrm>
        </p:spPr>
        <p:txBody>
          <a:bodyPr/>
          <a:lstStyle/>
          <a:p>
            <a:r>
              <a:rPr lang="zh-CN" altLang="en-US" dirty="0"/>
              <a:t>六</a:t>
            </a:r>
            <a:r>
              <a:rPr lang="en-US" altLang="zh-CN" dirty="0"/>
              <a:t>.</a:t>
            </a:r>
            <a:r>
              <a:rPr lang="zh-CN" altLang="en-US" dirty="0"/>
              <a:t> 经济可行性（成本</a:t>
            </a:r>
            <a:r>
              <a:rPr lang="en-US" altLang="zh-CN" dirty="0"/>
              <a:t>--</a:t>
            </a:r>
            <a:r>
              <a:rPr lang="zh-CN" altLang="en-US" dirty="0"/>
              <a:t>效益分析）</a:t>
            </a:r>
            <a:endParaRPr lang="zh-CN" altLang="en-US" dirty="0"/>
          </a:p>
        </p:txBody>
      </p:sp>
      <p:sp>
        <p:nvSpPr>
          <p:cNvPr id="4" name="文本框 3"/>
          <p:cNvSpPr txBox="1"/>
          <p:nvPr/>
        </p:nvSpPr>
        <p:spPr>
          <a:xfrm>
            <a:off x="401955" y="1231380"/>
            <a:ext cx="10131425" cy="5015865"/>
          </a:xfrm>
          <a:prstGeom prst="rect">
            <a:avLst/>
          </a:prstGeom>
          <a:noFill/>
        </p:spPr>
        <p:txBody>
          <a:bodyPr wrap="square">
            <a:spAutoFit/>
          </a:bodyPr>
          <a:lstStyle/>
          <a:p>
            <a:pPr marL="342900" indent="-342900">
              <a:buAutoNum type="arabicPeriod"/>
            </a:pPr>
            <a:r>
              <a:rPr lang="zh-CN" altLang="en-US" sz="2000" dirty="0"/>
              <a:t>基本建设投资</a:t>
            </a:r>
            <a:endParaRPr lang="en-US" altLang="zh-CN" sz="2000" dirty="0"/>
          </a:p>
          <a:p>
            <a:pPr marL="0" indent="0">
              <a:buNone/>
            </a:pPr>
            <a:r>
              <a:rPr lang="en-US" altLang="zh-CN" sz="2000" dirty="0"/>
              <a:t>	</a:t>
            </a:r>
            <a:r>
              <a:rPr lang="zh-CN" altLang="en-US" sz="2000" dirty="0"/>
              <a:t>开发环境：成员都有电脑，故该方面无花费</a:t>
            </a:r>
            <a:endParaRPr lang="en-US" altLang="zh-CN" sz="2000" dirty="0"/>
          </a:p>
          <a:p>
            <a:pPr marL="0" indent="0">
              <a:buNone/>
            </a:pPr>
            <a:r>
              <a:rPr lang="en-US" altLang="zh-CN" sz="2000" dirty="0"/>
              <a:t>	</a:t>
            </a:r>
            <a:r>
              <a:rPr lang="zh-CN" altLang="en-US" sz="2000" dirty="0"/>
              <a:t>软件：由于是学习用，故成员使用破解版软件</a:t>
            </a:r>
            <a:endParaRPr lang="en-US" altLang="zh-CN" sz="2000" dirty="0"/>
          </a:p>
          <a:p>
            <a:pPr marL="0" indent="0">
              <a:buNone/>
            </a:pPr>
            <a:r>
              <a:rPr lang="en-US" altLang="zh-CN" sz="2000" dirty="0"/>
              <a:t>2.</a:t>
            </a:r>
            <a:r>
              <a:rPr lang="zh-CN" altLang="en-US" sz="2000" dirty="0"/>
              <a:t>人员成本</a:t>
            </a:r>
            <a:endParaRPr lang="en-US" altLang="zh-CN" sz="2000" dirty="0"/>
          </a:p>
          <a:p>
            <a:pPr indent="0" algn="just">
              <a:buNone/>
            </a:pP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本项目每人预计工作</a:t>
            </a:r>
            <a:r>
              <a:rPr lang="en-US" altLang="zh-CN" sz="2000" kern="100" dirty="0">
                <a:effectLst/>
                <a:latin typeface="Times New Roman" panose="02020603050405020304" pitchFamily="18" charset="0"/>
                <a:ea typeface="宋体" panose="02010600030101010101" pitchFamily="2" charset="-122"/>
              </a:rPr>
              <a:t>4</a:t>
            </a:r>
            <a:r>
              <a:rPr lang="zh-CN" altLang="zh-CN" sz="2000" kern="100" dirty="0">
                <a:effectLst/>
                <a:latin typeface="Times New Roman" panose="02020603050405020304" pitchFamily="18" charset="0"/>
                <a:ea typeface="宋体" panose="02010600030101010101" pitchFamily="2" charset="-122"/>
              </a:rPr>
              <a:t>个月，每人每天工作量为</a:t>
            </a:r>
            <a:r>
              <a:rPr lang="en-US" altLang="zh-CN" sz="2000" kern="100" dirty="0">
                <a:effectLst/>
                <a:latin typeface="Times New Roman" panose="02020603050405020304" pitchFamily="18" charset="0"/>
                <a:ea typeface="宋体" panose="02010600030101010101" pitchFamily="2" charset="-122"/>
              </a:rPr>
              <a:t>3</a:t>
            </a:r>
            <a:r>
              <a:rPr lang="zh-CN" altLang="zh-CN" sz="2000" kern="100" dirty="0">
                <a:effectLst/>
                <a:latin typeface="Times New Roman" panose="02020603050405020304" pitchFamily="18" charset="0"/>
                <a:ea typeface="宋体" panose="02010600030101010101" pitchFamily="2" charset="-122"/>
              </a:rPr>
              <a:t>小时。由</a:t>
            </a:r>
            <a:r>
              <a:rPr lang="en-US" altLang="zh-CN" sz="2000" kern="100" dirty="0">
                <a:effectLst/>
                <a:latin typeface="Times New Roman" panose="02020603050405020304" pitchFamily="18" charset="0"/>
                <a:ea typeface="宋体" panose="02010600030101010101" pitchFamily="2" charset="-122"/>
              </a:rPr>
              <a:t>2020</a:t>
            </a:r>
            <a:r>
              <a:rPr lang="zh-CN" altLang="zh-CN" sz="2000" kern="100" dirty="0">
                <a:effectLst/>
                <a:latin typeface="Times New Roman" panose="02020603050405020304" pitchFamily="18" charset="0"/>
                <a:ea typeface="宋体" panose="02010600030101010101" pitchFamily="2" charset="-122"/>
              </a:rPr>
              <a:t>年杭州市</a:t>
            </a:r>
            <a:r>
              <a:rPr lang="en-US" altLang="zh-CN" sz="2000" kern="100" dirty="0">
                <a:effectLst/>
                <a:latin typeface="Times New Roman" panose="02020603050405020304" pitchFamily="18" charset="0"/>
                <a:ea typeface="宋体" panose="02010600030101010101" pitchFamily="2" charset="-122"/>
              </a:rPr>
              <a:t>it</a:t>
            </a:r>
            <a:r>
              <a:rPr lang="zh-CN" altLang="zh-CN" sz="2000" kern="100" dirty="0">
                <a:effectLst/>
                <a:latin typeface="Times New Roman" panose="02020603050405020304" pitchFamily="18" charset="0"/>
                <a:ea typeface="宋体" panose="02010600030101010101" pitchFamily="2" charset="-122"/>
              </a:rPr>
              <a:t>行业私营企业人均时</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薪为</a:t>
            </a:r>
            <a:r>
              <a:rPr lang="en-US" altLang="zh-CN" sz="2000" kern="100" dirty="0">
                <a:effectLst/>
                <a:latin typeface="Times New Roman" panose="02020603050405020304" pitchFamily="18" charset="0"/>
                <a:ea typeface="宋体" panose="02010600030101010101" pitchFamily="2" charset="-122"/>
              </a:rPr>
              <a:t>61.28</a:t>
            </a:r>
            <a:r>
              <a:rPr lang="zh-CN" altLang="zh-CN" sz="2000" kern="100" dirty="0">
                <a:effectLst/>
                <a:latin typeface="Times New Roman" panose="02020603050405020304" pitchFamily="18" charset="0"/>
                <a:ea typeface="宋体" panose="02010600030101010101" pitchFamily="2" charset="-122"/>
              </a:rPr>
              <a:t>元计算，人员成本为</a:t>
            </a:r>
            <a:r>
              <a:rPr lang="en-US" altLang="zh-CN" sz="2000" kern="100" dirty="0">
                <a:effectLst/>
                <a:latin typeface="Times New Roman" panose="02020603050405020304" pitchFamily="18" charset="0"/>
                <a:ea typeface="宋体" panose="02010600030101010101" pitchFamily="2" charset="-122"/>
              </a:rPr>
              <a:t>22060.8</a:t>
            </a:r>
            <a:r>
              <a:rPr lang="zh-CN" altLang="zh-CN" sz="2000" kern="100" dirty="0">
                <a:effectLst/>
                <a:latin typeface="Times New Roman" panose="02020603050405020304" pitchFamily="18" charset="0"/>
                <a:ea typeface="宋体" panose="02010600030101010101" pitchFamily="2" charset="-122"/>
              </a:rPr>
              <a:t>元</a:t>
            </a:r>
            <a:endParaRPr lang="zh-CN" altLang="zh-CN" sz="2000" kern="100" dirty="0">
              <a:effectLst/>
              <a:latin typeface="Times New Roman" panose="02020603050405020304" pitchFamily="18" charset="0"/>
              <a:ea typeface="宋体" panose="02010600030101010101" pitchFamily="2" charset="-122"/>
            </a:endParaRPr>
          </a:p>
          <a:p>
            <a:pPr marL="0" indent="0">
              <a:buNone/>
            </a:pPr>
            <a:r>
              <a:rPr lang="en-US" altLang="zh-CN" sz="2000" dirty="0"/>
              <a:t>3. </a:t>
            </a:r>
            <a:r>
              <a:rPr lang="zh-CN" altLang="en-US" sz="2000" dirty="0"/>
              <a:t>设备成本</a:t>
            </a:r>
            <a:endParaRPr lang="en-US" altLang="zh-CN" sz="2000" dirty="0"/>
          </a:p>
          <a:p>
            <a:pPr indent="0" algn="just">
              <a:buNone/>
            </a:pP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阿里云服务器购置：</a:t>
            </a:r>
            <a:r>
              <a:rPr lang="en-US" altLang="zh-CN" sz="2000" kern="100" dirty="0">
                <a:effectLst/>
                <a:latin typeface="Times New Roman" panose="02020603050405020304" pitchFamily="18" charset="0"/>
                <a:ea typeface="宋体" panose="02010600030101010101" pitchFamily="2" charset="-122"/>
              </a:rPr>
              <a:t>9.9</a:t>
            </a:r>
            <a:r>
              <a:rPr lang="zh-CN" altLang="zh-CN" sz="2000" kern="100" dirty="0">
                <a:effectLst/>
                <a:latin typeface="Times New Roman" panose="02020603050405020304" pitchFamily="18" charset="0"/>
                <a:ea typeface="宋体" panose="02010600030101010101" pitchFamily="2" charset="-122"/>
              </a:rPr>
              <a:t>元每月，预计</a:t>
            </a:r>
            <a:r>
              <a:rPr lang="en-US" altLang="zh-CN" sz="2000" kern="100" dirty="0">
                <a:effectLst/>
                <a:latin typeface="Times New Roman" panose="02020603050405020304" pitchFamily="18" charset="0"/>
                <a:ea typeface="宋体" panose="02010600030101010101" pitchFamily="2" charset="-122"/>
              </a:rPr>
              <a:t>9.9*4=39.6</a:t>
            </a:r>
            <a:r>
              <a:rPr lang="zh-CN" altLang="zh-CN" sz="2000" kern="100" dirty="0">
                <a:effectLst/>
                <a:latin typeface="Times New Roman" panose="02020603050405020304" pitchFamily="18" charset="0"/>
                <a:ea typeface="宋体" panose="02010600030101010101" pitchFamily="2" charset="-122"/>
              </a:rPr>
              <a:t>元</a:t>
            </a:r>
            <a:endParaRPr lang="zh-CN" altLang="zh-CN" sz="2000" kern="100" dirty="0">
              <a:effectLst/>
              <a:latin typeface="Times New Roman" panose="02020603050405020304" pitchFamily="18" charset="0"/>
              <a:ea typeface="宋体" panose="02010600030101010101" pitchFamily="2" charset="-122"/>
            </a:endParaRPr>
          </a:p>
          <a:p>
            <a:pPr indent="0" algn="just">
              <a:buNone/>
            </a:pP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支付接口软件购置：</a:t>
            </a:r>
            <a:r>
              <a:rPr lang="en-US" altLang="zh-CN" sz="2000" kern="100" dirty="0">
                <a:effectLst/>
                <a:latin typeface="Times New Roman" panose="02020603050405020304" pitchFamily="18" charset="0"/>
                <a:ea typeface="宋体" panose="02010600030101010101" pitchFamily="2" charset="-122"/>
              </a:rPr>
              <a:t>29</a:t>
            </a:r>
            <a:r>
              <a:rPr lang="zh-CN" altLang="zh-CN" sz="2000" kern="100" dirty="0">
                <a:effectLst/>
                <a:latin typeface="Times New Roman" panose="02020603050405020304" pitchFamily="18" charset="0"/>
                <a:ea typeface="宋体" panose="02010600030101010101" pitchFamily="2" charset="-122"/>
              </a:rPr>
              <a:t>元每月，预计</a:t>
            </a:r>
            <a:r>
              <a:rPr lang="en-US" altLang="zh-CN" sz="2000" kern="100" dirty="0">
                <a:effectLst/>
                <a:latin typeface="Times New Roman" panose="02020603050405020304" pitchFamily="18" charset="0"/>
                <a:ea typeface="宋体" panose="02010600030101010101" pitchFamily="2" charset="-122"/>
              </a:rPr>
              <a:t>29*4=116</a:t>
            </a:r>
            <a:r>
              <a:rPr lang="zh-CN" altLang="zh-CN" sz="2000" kern="100" dirty="0">
                <a:effectLst/>
                <a:latin typeface="Times New Roman" panose="02020603050405020304" pitchFamily="18" charset="0"/>
                <a:ea typeface="宋体" panose="02010600030101010101" pitchFamily="2" charset="-122"/>
              </a:rPr>
              <a:t>元</a:t>
            </a:r>
            <a:endParaRPr lang="zh-CN" altLang="zh-CN" sz="2000" kern="100" dirty="0">
              <a:effectLst/>
              <a:latin typeface="Times New Roman" panose="02020603050405020304" pitchFamily="18" charset="0"/>
              <a:ea typeface="宋体" panose="02010600030101010101" pitchFamily="2" charset="-122"/>
            </a:endParaRPr>
          </a:p>
          <a:p>
            <a:pPr indent="0" algn="just">
              <a:buNone/>
            </a:pP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小组成员都有电脑，这方面没有成本。</a:t>
            </a:r>
            <a:endParaRPr lang="zh-CN" altLang="zh-CN" sz="2000" kern="100" dirty="0">
              <a:effectLst/>
              <a:latin typeface="Times New Roman" panose="02020603050405020304" pitchFamily="18" charset="0"/>
              <a:ea typeface="宋体" panose="02010600030101010101" pitchFamily="2" charset="-122"/>
            </a:endParaRPr>
          </a:p>
          <a:p>
            <a:pPr marL="0" indent="0">
              <a:buNone/>
            </a:pPr>
            <a:r>
              <a:rPr lang="en-US" altLang="zh-CN" sz="2000" dirty="0"/>
              <a:t>4.</a:t>
            </a:r>
            <a:r>
              <a:rPr lang="zh-CN" altLang="en-US" sz="2000" dirty="0"/>
              <a:t>其他经费预算</a:t>
            </a:r>
            <a:endParaRPr lang="en-US" altLang="zh-CN" sz="2000" dirty="0"/>
          </a:p>
          <a:p>
            <a:pPr marL="0" indent="0">
              <a:buNone/>
            </a:pPr>
            <a:r>
              <a:rPr lang="en-US" altLang="zh-CN" sz="2000" dirty="0"/>
              <a:t>	</a:t>
            </a:r>
            <a:r>
              <a:rPr lang="zh-CN" altLang="zh-CN" sz="2000" kern="100" dirty="0">
                <a:effectLst/>
                <a:latin typeface="Times New Roman" panose="02020603050405020304" pitchFamily="18" charset="0"/>
                <a:ea typeface="宋体" panose="02010600030101010101" pitchFamily="2" charset="-122"/>
              </a:rPr>
              <a:t>小组团建一月两至三次，一次总花费</a:t>
            </a:r>
            <a:r>
              <a:rPr lang="en-US" altLang="zh-CN" sz="2000" kern="100" dirty="0">
                <a:effectLst/>
                <a:latin typeface="Times New Roman" panose="02020603050405020304" pitchFamily="18" charset="0"/>
                <a:ea typeface="宋体" panose="02010600030101010101" pitchFamily="2" charset="-122"/>
              </a:rPr>
              <a:t>100</a:t>
            </a:r>
            <a:r>
              <a:rPr lang="zh-CN" altLang="zh-CN" sz="2000" kern="100" dirty="0">
                <a:effectLst/>
                <a:latin typeface="Times New Roman" panose="02020603050405020304" pitchFamily="18" charset="0"/>
                <a:ea typeface="宋体" panose="02010600030101010101" pitchFamily="2" charset="-122"/>
              </a:rPr>
              <a:t>，预计</a:t>
            </a:r>
            <a:r>
              <a:rPr lang="en-US" altLang="zh-CN" sz="2000" kern="100" dirty="0">
                <a:effectLst/>
                <a:latin typeface="Times New Roman" panose="02020603050405020304" pitchFamily="18" charset="0"/>
                <a:ea typeface="宋体" panose="02010600030101010101" pitchFamily="2" charset="-122"/>
              </a:rPr>
              <a:t>400</a:t>
            </a:r>
            <a:r>
              <a:rPr lang="zh-CN" altLang="zh-CN" sz="2000" kern="100" dirty="0">
                <a:effectLst/>
                <a:latin typeface="Times New Roman" panose="02020603050405020304" pitchFamily="18" charset="0"/>
                <a:ea typeface="宋体" panose="02010600030101010101" pitchFamily="2" charset="-122"/>
              </a:rPr>
              <a:t>元</a:t>
            </a:r>
            <a:endParaRPr lang="zh-CN" altLang="zh-CN" sz="2000" kern="100" dirty="0">
              <a:effectLst/>
              <a:latin typeface="Times New Roman" panose="02020603050405020304" pitchFamily="18" charset="0"/>
              <a:ea typeface="宋体" panose="02010600030101010101" pitchFamily="2" charset="-122"/>
            </a:endParaRPr>
          </a:p>
          <a:p>
            <a:pPr marL="0" indent="0">
              <a:buNone/>
            </a:pPr>
            <a:r>
              <a:rPr lang="en-US" altLang="zh-CN" sz="2000" dirty="0"/>
              <a:t>5.</a:t>
            </a:r>
            <a:r>
              <a:rPr lang="zh-CN" altLang="en-US" sz="2000" dirty="0"/>
              <a:t>项目合计经费预算</a:t>
            </a:r>
            <a:endParaRPr lang="en-US" altLang="zh-CN" sz="2000" dirty="0"/>
          </a:p>
          <a:p>
            <a:pPr marL="0" indent="0">
              <a:buNone/>
            </a:pPr>
            <a:r>
              <a:rPr lang="en-US" altLang="zh-CN" sz="2000" dirty="0"/>
              <a:t>	</a:t>
            </a:r>
            <a:r>
              <a:rPr lang="en-US" altLang="zh-CN" sz="2000" kern="100" dirty="0">
                <a:effectLst/>
                <a:latin typeface="Times New Roman" panose="02020603050405020304" pitchFamily="18" charset="0"/>
                <a:ea typeface="宋体" panose="02010600030101010101" pitchFamily="2" charset="-122"/>
              </a:rPr>
              <a:t>22060.8+39.6+116+400=22615.6</a:t>
            </a:r>
            <a:r>
              <a:rPr lang="zh-CN" altLang="zh-CN" sz="2000" kern="100" dirty="0">
                <a:effectLst/>
                <a:latin typeface="Times New Roman" panose="02020603050405020304" pitchFamily="18" charset="0"/>
                <a:ea typeface="宋体" panose="02010600030101010101" pitchFamily="2" charset="-122"/>
              </a:rPr>
              <a:t>元</a:t>
            </a:r>
            <a:endParaRPr lang="en-US" altLang="zh-CN" sz="2000" kern="100" dirty="0">
              <a:effectLst/>
              <a:latin typeface="Times New Roman" panose="02020603050405020304" pitchFamily="18" charset="0"/>
              <a:ea typeface="宋体" panose="02010600030101010101" pitchFamily="2" charset="-122"/>
            </a:endParaRPr>
          </a:p>
          <a:p>
            <a:pPr marL="0" indent="0">
              <a:buNone/>
            </a:pPr>
            <a:r>
              <a:rPr lang="en-US" altLang="zh-CN" sz="2000" kern="100" dirty="0">
                <a:effectLst/>
                <a:latin typeface="Times New Roman" panose="02020603050405020304" pitchFamily="18" charset="0"/>
                <a:ea typeface="宋体" panose="02010600030101010101" pitchFamily="2" charset="-122"/>
              </a:rPr>
              <a:t>6.</a:t>
            </a:r>
            <a:r>
              <a:rPr lang="zh-CN" altLang="en-US" sz="2000" kern="100" dirty="0">
                <a:effectLst/>
                <a:latin typeface="Times New Roman" panose="02020603050405020304" pitchFamily="18" charset="0"/>
                <a:ea typeface="宋体" panose="02010600030101010101" pitchFamily="2" charset="-122"/>
              </a:rPr>
              <a:t>预期的经济效益</a:t>
            </a:r>
            <a:endParaRPr lang="en-US" altLang="zh-CN" sz="2000" kern="100" dirty="0">
              <a:effectLst/>
              <a:latin typeface="Times New Roman" panose="02020603050405020304" pitchFamily="18" charset="0"/>
              <a:ea typeface="宋体" panose="02010600030101010101" pitchFamily="2" charset="-122"/>
            </a:endParaRPr>
          </a:p>
          <a:p>
            <a:pPr marL="0" indent="0">
              <a:buNone/>
            </a:pPr>
            <a:r>
              <a:rPr lang="en-US" altLang="zh-CN" sz="2000" kern="100" dirty="0">
                <a:latin typeface="Times New Roman" panose="02020603050405020304" pitchFamily="18" charset="0"/>
                <a:ea typeface="宋体" panose="02010600030101010101" pitchFamily="2" charset="-122"/>
              </a:rPr>
              <a:t>	</a:t>
            </a:r>
            <a:r>
              <a:rPr lang="zh-CN" altLang="en-US" sz="2000" kern="100" dirty="0">
                <a:latin typeface="Times New Roman" panose="02020603050405020304" pitchFamily="18" charset="0"/>
                <a:ea typeface="宋体" panose="02010600030101010101" pitchFamily="2" charset="-122"/>
              </a:rPr>
              <a:t>主要为广告带来的经济效益</a:t>
            </a:r>
            <a:endParaRPr lang="zh-CN" altLang="zh-CN" sz="2000" kern="100" dirty="0">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621" y="112295"/>
            <a:ext cx="10131425" cy="946484"/>
          </a:xfrm>
        </p:spPr>
        <p:txBody>
          <a:bodyPr/>
          <a:lstStyle/>
          <a:p>
            <a:r>
              <a:rPr lang="zh-CN" altLang="en-US" dirty="0"/>
              <a:t>七</a:t>
            </a:r>
            <a:r>
              <a:rPr lang="en-US" altLang="zh-CN" dirty="0"/>
              <a:t>. </a:t>
            </a:r>
            <a:r>
              <a:rPr lang="zh-CN" altLang="en-US" dirty="0"/>
              <a:t>技术可行性（技术风险评价）</a:t>
            </a:r>
            <a:endParaRPr lang="zh-CN" altLang="en-US" dirty="0"/>
          </a:p>
        </p:txBody>
      </p:sp>
      <p:sp>
        <p:nvSpPr>
          <p:cNvPr id="3" name="内容占位符 2"/>
          <p:cNvSpPr>
            <a:spLocks noGrp="1"/>
          </p:cNvSpPr>
          <p:nvPr>
            <p:ph idx="1"/>
          </p:nvPr>
        </p:nvSpPr>
        <p:spPr>
          <a:xfrm>
            <a:off x="364959" y="922867"/>
            <a:ext cx="10704093" cy="5822838"/>
          </a:xfrm>
        </p:spPr>
        <p:txBody>
          <a:bodyPr anchor="t">
            <a:normAutofit fontScale="92500" lnSpcReduction="10000"/>
          </a:bodyPr>
          <a:lstStyle/>
          <a:p>
            <a:pPr marL="0" indent="0">
              <a:buNone/>
            </a:pPr>
            <a:r>
              <a:rPr lang="en-US" altLang="zh-CN" sz="1900" dirty="0"/>
              <a:t>1</a:t>
            </a:r>
            <a:r>
              <a:rPr lang="zh-CN" altLang="en-US" sz="1900" dirty="0"/>
              <a:t>、开发者的技术实力</a:t>
            </a:r>
            <a:endParaRPr lang="en-US" altLang="zh-CN" sz="1900" dirty="0"/>
          </a:p>
          <a:p>
            <a:pPr marL="742950" lvl="1" indent="-285750" algn="just">
              <a:buFont typeface="+mj-lt"/>
              <a:buAutoNum type="arabicParenBoth"/>
            </a:pPr>
            <a:r>
              <a:rPr lang="en-US" altLang="zh-CN" sz="1900" kern="100" dirty="0">
                <a:latin typeface="Times New Roman" panose="02020603050405020304" pitchFamily="18" charset="0"/>
                <a:ea typeface="宋体" panose="02010600030101010101" pitchFamily="2" charset="-122"/>
              </a:rPr>
              <a:t>.</a:t>
            </a:r>
            <a:r>
              <a:rPr lang="zh-CN" altLang="zh-CN" sz="1900" kern="100" dirty="0">
                <a:effectLst/>
                <a:latin typeface="Times New Roman" panose="02020603050405020304" pitchFamily="18" charset="0"/>
                <a:ea typeface="宋体" panose="02010600030101010101" pitchFamily="2" charset="-122"/>
              </a:rPr>
              <a:t>可能会出现组员技术无法实现目标功能而无法在预期内完成任务的情况。</a:t>
            </a:r>
            <a:endParaRPr lang="zh-CN" altLang="zh-CN" sz="1900" kern="100" dirty="0">
              <a:effectLst/>
              <a:latin typeface="Times New Roman" panose="02020603050405020304" pitchFamily="18" charset="0"/>
              <a:ea typeface="宋体" panose="02010600030101010101" pitchFamily="2" charset="-122"/>
            </a:endParaRPr>
          </a:p>
          <a:p>
            <a:pPr marL="742950" lvl="1" indent="-285750" algn="just">
              <a:buFont typeface="+mj-lt"/>
              <a:buAutoNum type="arabicParenBoth"/>
            </a:pPr>
            <a:r>
              <a:rPr lang="en-US" altLang="zh-CN" sz="1900" kern="100" dirty="0">
                <a:effectLst/>
                <a:latin typeface="Times New Roman" panose="02020603050405020304" pitchFamily="18" charset="0"/>
                <a:ea typeface="宋体" panose="02010600030101010101" pitchFamily="2" charset="-122"/>
              </a:rPr>
              <a:t>.</a:t>
            </a:r>
            <a:r>
              <a:rPr lang="zh-CN" altLang="zh-CN" sz="1900" kern="100" dirty="0">
                <a:effectLst/>
                <a:latin typeface="Times New Roman" panose="02020603050405020304" pitchFamily="18" charset="0"/>
                <a:ea typeface="宋体" panose="02010600030101010101" pitchFamily="2" charset="-122"/>
              </a:rPr>
              <a:t>组员都是第一次开发项目，没有项目经验</a:t>
            </a:r>
            <a:endParaRPr lang="zh-CN" altLang="zh-CN" sz="1900" kern="100" dirty="0">
              <a:effectLst/>
              <a:latin typeface="Times New Roman" panose="02020603050405020304" pitchFamily="18" charset="0"/>
              <a:ea typeface="宋体" panose="02010600030101010101" pitchFamily="2" charset="-122"/>
            </a:endParaRPr>
          </a:p>
          <a:p>
            <a:pPr marL="0" indent="0">
              <a:buNone/>
            </a:pPr>
            <a:r>
              <a:rPr lang="en-US" altLang="zh-CN" sz="1900" dirty="0"/>
              <a:t>2</a:t>
            </a:r>
            <a:r>
              <a:rPr lang="zh-CN" altLang="en-US" sz="1900" dirty="0"/>
              <a:t>、问题的复杂性</a:t>
            </a:r>
            <a:endParaRPr lang="en-US" altLang="zh-CN" sz="1900" dirty="0"/>
          </a:p>
          <a:p>
            <a:pPr marL="0" indent="0">
              <a:buNone/>
            </a:pPr>
            <a:r>
              <a:rPr lang="en-US" altLang="zh-CN" sz="1900" dirty="0"/>
              <a:t>	</a:t>
            </a:r>
            <a:r>
              <a:rPr lang="zh-CN" altLang="zh-CN" sz="1900" kern="100" dirty="0">
                <a:effectLst/>
                <a:latin typeface="Times New Roman" panose="02020603050405020304" pitchFamily="18" charset="0"/>
                <a:ea typeface="宋体" panose="02010600030101010101" pitchFamily="2" charset="-122"/>
              </a:rPr>
              <a:t>需实现的功能涉及到多方面的技术，目前这些技术大多数还未学习或只了解大概。</a:t>
            </a:r>
            <a:endParaRPr lang="zh-CN" altLang="zh-CN" sz="1900" kern="100" dirty="0">
              <a:effectLst/>
              <a:latin typeface="Times New Roman" panose="02020603050405020304" pitchFamily="18" charset="0"/>
              <a:ea typeface="宋体" panose="02010600030101010101" pitchFamily="2" charset="-122"/>
            </a:endParaRPr>
          </a:p>
          <a:p>
            <a:pPr marL="0" indent="0">
              <a:buNone/>
            </a:pPr>
            <a:r>
              <a:rPr lang="en-US" altLang="zh-CN" sz="1900" dirty="0"/>
              <a:t>3</a:t>
            </a:r>
            <a:r>
              <a:rPr lang="zh-CN" altLang="en-US" sz="1900" dirty="0"/>
              <a:t>、系统开发在时间的条件下的可能性</a:t>
            </a:r>
            <a:endParaRPr lang="en-US" altLang="zh-CN" sz="1900" dirty="0"/>
          </a:p>
          <a:p>
            <a:pPr marL="0" indent="0">
              <a:buNone/>
            </a:pPr>
            <a:r>
              <a:rPr lang="en-US" altLang="zh-CN" sz="1900" dirty="0"/>
              <a:t>	</a:t>
            </a:r>
            <a:r>
              <a:rPr lang="zh-CN" altLang="en-US" sz="1900" dirty="0"/>
              <a:t>有三个月的开发时间，成功可能性较高</a:t>
            </a:r>
            <a:endParaRPr lang="en-US" altLang="zh-CN" sz="1900" dirty="0"/>
          </a:p>
          <a:p>
            <a:pPr marL="0" indent="0">
              <a:buNone/>
            </a:pPr>
            <a:r>
              <a:rPr lang="en-US" altLang="zh-CN" sz="1900" dirty="0"/>
              <a:t>4</a:t>
            </a:r>
            <a:r>
              <a:rPr lang="zh-CN" altLang="en-US" sz="1900" dirty="0"/>
              <a:t>、系统开发在费用条件下成功的可能性</a:t>
            </a:r>
            <a:endParaRPr lang="en-US" altLang="zh-CN" sz="1900" dirty="0"/>
          </a:p>
          <a:p>
            <a:pPr marL="0" indent="0">
              <a:buNone/>
            </a:pPr>
            <a:r>
              <a:rPr lang="en-US" altLang="zh-CN" sz="1900" dirty="0"/>
              <a:t>	</a:t>
            </a:r>
            <a:r>
              <a:rPr lang="zh-CN" altLang="en-US" sz="1900" dirty="0"/>
              <a:t>本项目花费不高，成功可能性较高</a:t>
            </a:r>
            <a:endParaRPr lang="en-US" altLang="zh-CN" sz="1900" dirty="0"/>
          </a:p>
          <a:p>
            <a:pPr marL="0" indent="0">
              <a:buNone/>
            </a:pPr>
            <a:r>
              <a:rPr lang="en-US" altLang="zh-CN" sz="1900" dirty="0"/>
              <a:t>5</a:t>
            </a:r>
            <a:r>
              <a:rPr lang="zh-CN" altLang="en-US" sz="1900" dirty="0"/>
              <a:t>、关键技术</a:t>
            </a:r>
            <a:endParaRPr lang="en-US" altLang="zh-CN" sz="1900" dirty="0"/>
          </a:p>
          <a:p>
            <a:pPr marL="533400" indent="0" algn="just">
              <a:buNone/>
            </a:pPr>
            <a:r>
              <a:rPr lang="zh-CN" altLang="zh-CN" sz="1900" kern="100" dirty="0">
                <a:effectLst/>
                <a:latin typeface="Times New Roman" panose="02020603050405020304" pitchFamily="18" charset="0"/>
                <a:ea typeface="宋体" panose="02010600030101010101" pitchFamily="2" charset="-122"/>
              </a:rPr>
              <a:t>（</a:t>
            </a:r>
            <a:r>
              <a:rPr lang="en-US" altLang="zh-CN" sz="1900" kern="100" dirty="0">
                <a:effectLst/>
                <a:latin typeface="Times New Roman" panose="02020603050405020304" pitchFamily="18" charset="0"/>
                <a:ea typeface="宋体" panose="02010600030101010101" pitchFamily="2" charset="-122"/>
              </a:rPr>
              <a:t>1</a:t>
            </a:r>
            <a:r>
              <a:rPr lang="zh-CN" altLang="zh-CN" sz="1900" kern="100" dirty="0">
                <a:effectLst/>
                <a:latin typeface="Times New Roman" panose="02020603050405020304" pitchFamily="18" charset="0"/>
                <a:ea typeface="宋体" panose="02010600030101010101" pitchFamily="2" charset="-122"/>
              </a:rPr>
              <a:t>）页面：通过</a:t>
            </a:r>
            <a:r>
              <a:rPr lang="en-US" altLang="zh-CN" sz="1900" kern="100" dirty="0" err="1">
                <a:effectLst/>
                <a:latin typeface="Times New Roman" panose="02020603050405020304" pitchFamily="18" charset="0"/>
                <a:ea typeface="宋体" panose="02010600030101010101" pitchFamily="2" charset="-122"/>
              </a:rPr>
              <a:t>html+css</a:t>
            </a:r>
            <a:r>
              <a:rPr lang="zh-CN" altLang="zh-CN" sz="1900" kern="100" dirty="0">
                <a:effectLst/>
                <a:latin typeface="Times New Roman" panose="02020603050405020304" pitchFamily="18" charset="0"/>
                <a:ea typeface="宋体" panose="02010600030101010101" pitchFamily="2" charset="-122"/>
              </a:rPr>
              <a:t>可以实现各种我们想要的页面，用</a:t>
            </a:r>
            <a:r>
              <a:rPr lang="en-US" altLang="zh-CN" sz="1900" kern="100" dirty="0" err="1">
                <a:effectLst/>
                <a:latin typeface="Times New Roman" panose="02020603050405020304" pitchFamily="18" charset="0"/>
                <a:ea typeface="宋体" panose="02010600030101010101" pitchFamily="2" charset="-122"/>
              </a:rPr>
              <a:t>js</a:t>
            </a:r>
            <a:r>
              <a:rPr lang="zh-CN" altLang="zh-CN" sz="1900" kern="100" dirty="0">
                <a:effectLst/>
                <a:latin typeface="Times New Roman" panose="02020603050405020304" pitchFamily="18" charset="0"/>
                <a:ea typeface="宋体" panose="02010600030101010101" pitchFamily="2" charset="-122"/>
              </a:rPr>
              <a:t>则可以在页面上显示各种数据类</a:t>
            </a:r>
            <a:endParaRPr lang="zh-CN" altLang="zh-CN" sz="1900" kern="100" dirty="0">
              <a:effectLst/>
              <a:latin typeface="Times New Roman" panose="02020603050405020304" pitchFamily="18" charset="0"/>
              <a:ea typeface="宋体" panose="02010600030101010101" pitchFamily="2" charset="-122"/>
            </a:endParaRPr>
          </a:p>
          <a:p>
            <a:pPr marL="533400" indent="0" algn="just">
              <a:buNone/>
            </a:pPr>
            <a:r>
              <a:rPr lang="zh-CN" altLang="zh-CN" sz="1900" kern="100" dirty="0">
                <a:effectLst/>
                <a:latin typeface="Times New Roman" panose="02020603050405020304" pitchFamily="18" charset="0"/>
                <a:ea typeface="宋体" panose="02010600030101010101" pitchFamily="2" charset="-122"/>
              </a:rPr>
              <a:t>（</a:t>
            </a:r>
            <a:r>
              <a:rPr lang="en-US" altLang="zh-CN" sz="1900" kern="100" dirty="0">
                <a:effectLst/>
                <a:latin typeface="Times New Roman" panose="02020603050405020304" pitchFamily="18" charset="0"/>
                <a:ea typeface="宋体" panose="02010600030101010101" pitchFamily="2" charset="-122"/>
              </a:rPr>
              <a:t>2</a:t>
            </a:r>
            <a:r>
              <a:rPr lang="zh-CN" altLang="zh-CN" sz="1900" kern="100" dirty="0">
                <a:effectLst/>
                <a:latin typeface="Times New Roman" panose="02020603050405020304" pitchFamily="18" charset="0"/>
                <a:ea typeface="宋体" panose="02010600030101010101" pitchFamily="2" charset="-122"/>
              </a:rPr>
              <a:t>）支付：由于支付宝在</a:t>
            </a:r>
            <a:r>
              <a:rPr lang="en-US" altLang="zh-CN" sz="1900" kern="100" dirty="0">
                <a:effectLst/>
                <a:latin typeface="Times New Roman" panose="02020603050405020304" pitchFamily="18" charset="0"/>
                <a:ea typeface="宋体" panose="02010600030101010101" pitchFamily="2" charset="-122"/>
              </a:rPr>
              <a:t>2015</a:t>
            </a:r>
            <a:r>
              <a:rPr lang="zh-CN" altLang="zh-CN" sz="1900" kern="100" dirty="0">
                <a:effectLst/>
                <a:latin typeface="Times New Roman" panose="02020603050405020304" pitchFamily="18" charset="0"/>
                <a:ea typeface="宋体" panose="02010600030101010101" pitchFamily="2" charset="-122"/>
              </a:rPr>
              <a:t>年后不允许个人申请担保交易接口，所以我们选择了自己充当担保人的方</a:t>
            </a:r>
            <a:r>
              <a:rPr lang="en-US" altLang="zh-CN" sz="1900" kern="100" dirty="0">
                <a:effectLst/>
                <a:latin typeface="Times New Roman" panose="02020603050405020304" pitchFamily="18" charset="0"/>
                <a:ea typeface="宋体" panose="02010600030101010101" pitchFamily="2" charset="-122"/>
              </a:rPr>
              <a:t>		</a:t>
            </a:r>
            <a:r>
              <a:rPr lang="zh-CN" altLang="zh-CN" sz="1900" kern="100" dirty="0">
                <a:effectLst/>
                <a:latin typeface="Times New Roman" panose="02020603050405020304" pitchFamily="18" charset="0"/>
                <a:ea typeface="宋体" panose="02010600030101010101" pitchFamily="2" charset="-122"/>
              </a:rPr>
              <a:t>式。我们在网上找了能提供个人支付功能的平台，让我们的用户付款后打到我们的支付宝上，我</a:t>
            </a:r>
            <a:r>
              <a:rPr lang="en-US" altLang="zh-CN" sz="1900" kern="100" dirty="0">
                <a:effectLst/>
                <a:latin typeface="Times New Roman" panose="02020603050405020304" pitchFamily="18" charset="0"/>
                <a:ea typeface="宋体" panose="02010600030101010101" pitchFamily="2" charset="-122"/>
              </a:rPr>
              <a:t>			</a:t>
            </a:r>
            <a:r>
              <a:rPr lang="zh-CN" altLang="zh-CN" sz="1900" kern="100" dirty="0">
                <a:effectLst/>
                <a:latin typeface="Times New Roman" panose="02020603050405020304" pitchFamily="18" charset="0"/>
                <a:ea typeface="宋体" panose="02010600030101010101" pitchFamily="2" charset="-122"/>
              </a:rPr>
              <a:t>们计划采用这种方式模拟支付宝的担保交易</a:t>
            </a:r>
            <a:endParaRPr lang="zh-CN" altLang="zh-CN" sz="1900" kern="100" dirty="0">
              <a:effectLst/>
              <a:latin typeface="Times New Roman" panose="02020603050405020304" pitchFamily="18" charset="0"/>
              <a:ea typeface="宋体" panose="02010600030101010101" pitchFamily="2" charset="-122"/>
            </a:endParaRPr>
          </a:p>
          <a:p>
            <a:pPr marL="533400" indent="0" algn="just">
              <a:buNone/>
            </a:pPr>
            <a:r>
              <a:rPr lang="zh-CN" altLang="zh-CN" sz="1900" kern="100" dirty="0">
                <a:effectLst/>
                <a:latin typeface="Times New Roman" panose="02020603050405020304" pitchFamily="18" charset="0"/>
                <a:ea typeface="宋体" panose="02010600030101010101" pitchFamily="2" charset="-122"/>
              </a:rPr>
              <a:t>（</a:t>
            </a:r>
            <a:r>
              <a:rPr lang="en-US" altLang="zh-CN" sz="1900" kern="100" dirty="0">
                <a:effectLst/>
                <a:latin typeface="Times New Roman" panose="02020603050405020304" pitchFamily="18" charset="0"/>
                <a:ea typeface="宋体" panose="02010600030101010101" pitchFamily="2" charset="-122"/>
              </a:rPr>
              <a:t>3</a:t>
            </a:r>
            <a:r>
              <a:rPr lang="zh-CN" altLang="zh-CN" sz="1900" kern="100" dirty="0">
                <a:effectLst/>
                <a:latin typeface="Times New Roman" panose="02020603050405020304" pitchFamily="18" charset="0"/>
                <a:ea typeface="宋体" panose="02010600030101010101" pitchFamily="2" charset="-122"/>
              </a:rPr>
              <a:t>）物流：我们找到了快递鸟平台，它提供了免费的物流接口，通过调用他们的接口，我们也能实现物</a:t>
            </a:r>
            <a:r>
              <a:rPr lang="en-US" altLang="zh-CN" sz="1900" kern="100" dirty="0">
                <a:effectLst/>
                <a:latin typeface="Times New Roman" panose="02020603050405020304" pitchFamily="18" charset="0"/>
                <a:ea typeface="宋体" panose="02010600030101010101" pitchFamily="2" charset="-122"/>
              </a:rPr>
              <a:t>	</a:t>
            </a:r>
            <a:r>
              <a:rPr lang="zh-CN" altLang="zh-CN" sz="1900" kern="100" dirty="0">
                <a:effectLst/>
                <a:latin typeface="Times New Roman" panose="02020603050405020304" pitchFamily="18" charset="0"/>
                <a:ea typeface="宋体" panose="02010600030101010101" pitchFamily="2" charset="-122"/>
              </a:rPr>
              <a:t>流的查询功</a:t>
            </a:r>
            <a:r>
              <a:rPr lang="zh-CN" altLang="en-US" sz="1900" kern="100" dirty="0">
                <a:effectLst/>
                <a:latin typeface="Times New Roman" panose="02020603050405020304" pitchFamily="18" charset="0"/>
                <a:ea typeface="宋体" panose="02010600030101010101" pitchFamily="2" charset="-122"/>
              </a:rPr>
              <a:t>能</a:t>
            </a:r>
            <a:endParaRPr lang="en-US" altLang="zh-CN" sz="1900" kern="100" dirty="0">
              <a:latin typeface="Times New Roman" panose="02020603050405020304" pitchFamily="18" charset="0"/>
              <a:ea typeface="宋体" panose="02010600030101010101" pitchFamily="2" charset="-122"/>
            </a:endParaRPr>
          </a:p>
          <a:p>
            <a:pPr marL="533400" indent="0">
              <a:buNone/>
            </a:pPr>
            <a:endParaRPr lang="zh-CN" altLang="zh-CN" sz="1800" kern="100" dirty="0">
              <a:effectLst/>
              <a:latin typeface="Times New Roman" panose="02020603050405020304" pitchFamily="18" charset="0"/>
              <a:ea typeface="宋体" panose="02010600030101010101" pitchFamily="2" charset="-122"/>
            </a:endParaRPr>
          </a:p>
          <a:p>
            <a:pPr marL="0" indent="0">
              <a:buNone/>
            </a:pPr>
            <a:endParaRPr lang="en-US" altLang="zh-CN" dirty="0"/>
          </a:p>
          <a:p>
            <a:pPr marL="0" indent="0">
              <a:buNone/>
            </a:pP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4821" y="1106905"/>
            <a:ext cx="7395410" cy="5416868"/>
          </a:xfrm>
          <a:prstGeom prst="rect">
            <a:avLst/>
          </a:prstGeom>
          <a:noFill/>
        </p:spPr>
        <p:txBody>
          <a:bodyPr wrap="square" rtlCol="0">
            <a:spAutoFit/>
          </a:bodyPr>
          <a:lstStyle/>
          <a:p>
            <a:r>
              <a:rPr lang="en-US" altLang="zh-CN" sz="4800" dirty="0"/>
              <a:t>7.6</a:t>
            </a:r>
            <a:r>
              <a:rPr lang="zh-CN" altLang="en-US" sz="4800" dirty="0"/>
              <a:t>开发难点</a:t>
            </a:r>
            <a:endParaRPr lang="en-US" altLang="zh-CN" sz="4800" dirty="0"/>
          </a:p>
          <a:p>
            <a:pPr marL="533400" indent="266700" algn="just"/>
            <a:r>
              <a:rPr lang="zh-CN" altLang="zh-CN" sz="2800" kern="100" dirty="0">
                <a:effectLst/>
                <a:latin typeface="Times New Roman" panose="02020603050405020304" pitchFamily="18" charset="0"/>
                <a:ea typeface="宋体" panose="02010600030101010101" pitchFamily="2" charset="-122"/>
              </a:rPr>
              <a:t>（</a:t>
            </a:r>
            <a:r>
              <a:rPr lang="en-US" altLang="zh-CN" sz="2800" kern="100" dirty="0">
                <a:effectLst/>
                <a:latin typeface="Times New Roman" panose="02020603050405020304" pitchFamily="18" charset="0"/>
                <a:ea typeface="宋体" panose="02010600030101010101" pitchFamily="2" charset="-122"/>
              </a:rPr>
              <a:t>1</a:t>
            </a:r>
            <a:r>
              <a:rPr lang="zh-CN" altLang="zh-CN" sz="2800" kern="100" dirty="0">
                <a:effectLst/>
                <a:latin typeface="Times New Roman" panose="02020603050405020304" pitchFamily="18" charset="0"/>
                <a:ea typeface="宋体" panose="02010600030101010101" pitchFamily="2" charset="-122"/>
              </a:rPr>
              <a:t>）商城对前端页面要求较高，而我们没有前端开发的界面，因此如何将页面做的美观将是我们要学习的一点</a:t>
            </a:r>
            <a:endParaRPr lang="zh-CN" altLang="zh-CN" sz="2800" kern="100" dirty="0">
              <a:effectLst/>
              <a:latin typeface="Times New Roman" panose="02020603050405020304" pitchFamily="18" charset="0"/>
              <a:ea typeface="宋体" panose="02010600030101010101" pitchFamily="2" charset="-122"/>
            </a:endParaRPr>
          </a:p>
          <a:p>
            <a:pPr marL="533400" indent="266700" algn="just"/>
            <a:r>
              <a:rPr lang="zh-CN" altLang="zh-CN" sz="2800" kern="100" dirty="0">
                <a:effectLst/>
                <a:latin typeface="Times New Roman" panose="02020603050405020304" pitchFamily="18" charset="0"/>
                <a:ea typeface="宋体" panose="02010600030101010101" pitchFamily="2" charset="-122"/>
              </a:rPr>
              <a:t>（</a:t>
            </a:r>
            <a:r>
              <a:rPr lang="en-US" altLang="zh-CN" sz="2800" kern="100" dirty="0">
                <a:effectLst/>
                <a:latin typeface="Times New Roman" panose="02020603050405020304" pitchFamily="18" charset="0"/>
                <a:ea typeface="宋体" panose="02010600030101010101" pitchFamily="2" charset="-122"/>
              </a:rPr>
              <a:t>2</a:t>
            </a:r>
            <a:r>
              <a:rPr lang="zh-CN" altLang="zh-CN" sz="2800" kern="100" dirty="0">
                <a:effectLst/>
                <a:latin typeface="Times New Roman" panose="02020603050405020304" pitchFamily="18" charset="0"/>
                <a:ea typeface="宋体" panose="02010600030101010101" pitchFamily="2" charset="-122"/>
              </a:rPr>
              <a:t>）接口的实现。我们的支付和物流功能都是需要调用官方给的接口来实现，虽然有接口文档供我们查看，但相关的知识我们没有接触过，所以如何成功将接口调用到我们的系统上也是项目开发的一大难点</a:t>
            </a:r>
            <a:endParaRPr lang="zh-CN" altLang="zh-CN" sz="2800" kern="100" dirty="0">
              <a:effectLst/>
              <a:latin typeface="Times New Roman" panose="02020603050405020304" pitchFamily="18" charset="0"/>
              <a:ea typeface="宋体" panose="02010600030101010101" pitchFamily="2" charset="-122"/>
            </a:endParaRPr>
          </a:p>
          <a:p>
            <a:pPr marL="533400" indent="266700" algn="just"/>
            <a:r>
              <a:rPr lang="en-US" altLang="zh-CN" sz="2800" kern="100" dirty="0">
                <a:effectLst/>
                <a:latin typeface="Times New Roman" panose="02020603050405020304" pitchFamily="18" charset="0"/>
                <a:ea typeface="宋体" panose="02010600030101010101" pitchFamily="2" charset="-122"/>
              </a:rPr>
              <a:t> </a:t>
            </a:r>
            <a:endParaRPr lang="zh-CN" altLang="zh-CN" sz="2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wheel spokes="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八</a:t>
            </a:r>
            <a:r>
              <a:rPr lang="en-US" altLang="zh-CN" sz="6000" dirty="0"/>
              <a:t>. </a:t>
            </a:r>
            <a:r>
              <a:rPr lang="zh-CN" altLang="en-US" sz="6000" dirty="0"/>
              <a:t>法律可行性</a:t>
            </a:r>
            <a:endParaRPr lang="zh-CN" altLang="en-US" sz="6000" dirty="0"/>
          </a:p>
        </p:txBody>
      </p:sp>
      <p:sp>
        <p:nvSpPr>
          <p:cNvPr id="3" name="内容占位符 2"/>
          <p:cNvSpPr>
            <a:spLocks noGrp="1"/>
          </p:cNvSpPr>
          <p:nvPr>
            <p:ph idx="1"/>
          </p:nvPr>
        </p:nvSpPr>
        <p:spPr/>
        <p:txBody>
          <a:bodyPr/>
          <a:lstStyle/>
          <a:p>
            <a:pPr marL="0" indent="0">
              <a:buNone/>
            </a:pPr>
            <a:r>
              <a:rPr lang="zh-CN" altLang="zh-CN" sz="4800" kern="100" dirty="0">
                <a:effectLst/>
                <a:latin typeface="Times New Roman" panose="02020603050405020304" pitchFamily="18" charset="0"/>
                <a:ea typeface="宋体" panose="02010600030101010101" pitchFamily="2" charset="-122"/>
              </a:rPr>
              <a:t>本项目没有涉及到任何违法行为，所做的一切操作都是在法律允许范围内进行的，不存在违法、侵权行为</a:t>
            </a:r>
            <a:endParaRPr lang="zh-CN" altLang="zh-CN" sz="48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t>九</a:t>
            </a:r>
            <a:r>
              <a:rPr lang="en-US" altLang="zh-CN" sz="5400" dirty="0"/>
              <a:t>. </a:t>
            </a:r>
            <a:r>
              <a:rPr lang="zh-CN" altLang="en-US" sz="5400" dirty="0"/>
              <a:t>用户使用可行性</a:t>
            </a:r>
            <a:endParaRPr lang="zh-CN" altLang="en-US" sz="5400" dirty="0"/>
          </a:p>
        </p:txBody>
      </p:sp>
      <p:sp>
        <p:nvSpPr>
          <p:cNvPr id="3" name="内容占位符 2"/>
          <p:cNvSpPr>
            <a:spLocks noGrp="1"/>
          </p:cNvSpPr>
          <p:nvPr>
            <p:ph idx="1"/>
          </p:nvPr>
        </p:nvSpPr>
        <p:spPr/>
        <p:txBody>
          <a:bodyPr/>
          <a:lstStyle/>
          <a:p>
            <a:pPr marL="0" indent="0">
              <a:buNone/>
            </a:pPr>
            <a:r>
              <a:rPr lang="zh-CN" altLang="zh-CN" sz="4800" kern="100" dirty="0">
                <a:effectLst/>
                <a:latin typeface="Times New Roman" panose="02020603050405020304" pitchFamily="18" charset="0"/>
                <a:ea typeface="宋体" panose="02010600030101010101" pitchFamily="2" charset="-122"/>
              </a:rPr>
              <a:t>本项目的界面功能会标注的清清楚楚，且主要面向人员为大学生，用户使用是可行的</a:t>
            </a:r>
            <a:endParaRPr lang="zh-CN" altLang="zh-CN" sz="4800" kern="100" dirty="0">
              <a:effectLst/>
              <a:latin typeface="Times New Roman" panose="02020603050405020304" pitchFamily="18" charset="0"/>
              <a:ea typeface="宋体" panose="02010600030101010101" pitchFamily="2" charset="-122"/>
            </a:endParaRPr>
          </a:p>
          <a:p>
            <a:pPr marL="0" indent="0">
              <a:buNone/>
            </a:pP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sz="quarter" idx="13"/>
          </p:nvPr>
        </p:nvSpPr>
        <p:spPr/>
      </p:sp>
      <p:sp>
        <p:nvSpPr>
          <p:cNvPr id="3" name="标题 2"/>
          <p:cNvSpPr>
            <a:spLocks noGrp="1"/>
          </p:cNvSpPr>
          <p:nvPr>
            <p:ph type="ctrTitle"/>
          </p:nvPr>
        </p:nvSpPr>
        <p:spPr>
          <a:xfrm>
            <a:off x="142800" y="144000"/>
            <a:ext cx="11358506" cy="5988838"/>
          </a:xfrm>
        </p:spPr>
        <p:txBody>
          <a:bodyPr/>
          <a:lstStyle/>
          <a:p>
            <a:pPr algn="l"/>
            <a:r>
              <a:rPr lang="zh-CN" altLang="en-US" sz="3600" dirty="0"/>
              <a:t>十、当前阶段成员打分</a:t>
            </a:r>
            <a:endParaRPr lang="zh-CN" altLang="en-US" sz="3600" dirty="0"/>
          </a:p>
        </p:txBody>
      </p:sp>
      <p:sp>
        <p:nvSpPr>
          <p:cNvPr id="5" name="灯片编号占位符 4"/>
          <p:cNvSpPr>
            <a:spLocks noGrp="1"/>
          </p:cNvSpPr>
          <p:nvPr>
            <p:ph type="sldNum" sz="quarter" idx="14"/>
          </p:nvPr>
        </p:nvSpPr>
        <p:spPr/>
        <p:txBody>
          <a:bodyPr/>
          <a:lstStyle/>
          <a:p>
            <a:fld id="{19B51A1E-902D-48AF-9020-955120F399B6}" type="slidenum">
              <a:rPr lang="en-US" noProof="0" smtClean="0"/>
            </a:fld>
            <a:endParaRPr lang="en-US" noProof="0" dirty="0"/>
          </a:p>
        </p:txBody>
      </p:sp>
      <p:graphicFrame>
        <p:nvGraphicFramePr>
          <p:cNvPr id="6" name="表格 6"/>
          <p:cNvGraphicFramePr>
            <a:graphicFrameLocks noGrp="1"/>
          </p:cNvGraphicFramePr>
          <p:nvPr>
            <p:custDataLst>
              <p:tags r:id="rId1"/>
            </p:custDataLst>
          </p:nvPr>
        </p:nvGraphicFramePr>
        <p:xfrm>
          <a:off x="436880" y="890270"/>
          <a:ext cx="11109960" cy="4480560"/>
        </p:xfrm>
        <a:graphic>
          <a:graphicData uri="http://schemas.openxmlformats.org/drawingml/2006/table">
            <a:tbl>
              <a:tblPr firstRow="1" bandRow="1">
                <a:tableStyleId>{5C22544A-7EE6-4342-B048-85BDC9FD1C3A}</a:tableStyleId>
              </a:tblPr>
              <a:tblGrid>
                <a:gridCol w="1851660"/>
                <a:gridCol w="1851660"/>
                <a:gridCol w="1851660"/>
                <a:gridCol w="1851660"/>
                <a:gridCol w="1851660"/>
                <a:gridCol w="1851660"/>
              </a:tblGrid>
              <a:tr h="502920">
                <a:tc>
                  <a:txBody>
                    <a:bodyPr/>
                    <a:lstStyle/>
                    <a:p>
                      <a:pPr>
                        <a:lnSpc>
                          <a:spcPct val="150000"/>
                        </a:lnSpc>
                      </a:pPr>
                      <a:r>
                        <a:rPr lang="zh-CN" altLang="en-US" dirty="0"/>
                        <a:t>小组成员</a:t>
                      </a:r>
                      <a:endParaRPr lang="zh-CN" altLang="en-US" dirty="0"/>
                    </a:p>
                  </a:txBody>
                  <a:tcPr/>
                </a:tc>
                <a:tc>
                  <a:txBody>
                    <a:bodyPr/>
                    <a:lstStyle/>
                    <a:p>
                      <a:pPr>
                        <a:lnSpc>
                          <a:spcPct val="150000"/>
                        </a:lnSpc>
                      </a:pPr>
                      <a:r>
                        <a:rPr lang="zh-CN" altLang="en-US" dirty="0"/>
                        <a:t>分工</a:t>
                      </a:r>
                      <a:endParaRPr lang="zh-CN" altLang="en-US" dirty="0"/>
                    </a:p>
                  </a:txBody>
                  <a:tcPr/>
                </a:tc>
                <a:tc>
                  <a:txBody>
                    <a:bodyPr/>
                    <a:lstStyle/>
                    <a:p>
                      <a:pPr>
                        <a:lnSpc>
                          <a:spcPct val="150000"/>
                        </a:lnSpc>
                      </a:pPr>
                      <a:r>
                        <a:rPr lang="zh-CN" altLang="en-US" dirty="0"/>
                        <a:t>牛旷野打分</a:t>
                      </a:r>
                      <a:endParaRPr lang="zh-CN" altLang="en-US" dirty="0"/>
                    </a:p>
                  </a:txBody>
                  <a:tcPr/>
                </a:tc>
                <a:tc>
                  <a:txBody>
                    <a:bodyPr/>
                    <a:lstStyle/>
                    <a:p>
                      <a:pPr>
                        <a:lnSpc>
                          <a:spcPct val="150000"/>
                        </a:lnSpc>
                      </a:pPr>
                      <a:r>
                        <a:rPr lang="zh-CN" altLang="en-US" dirty="0"/>
                        <a:t>卢世逸打分</a:t>
                      </a:r>
                      <a:endParaRPr lang="zh-CN" altLang="en-US" dirty="0"/>
                    </a:p>
                  </a:txBody>
                  <a:tcPr/>
                </a:tc>
                <a:tc>
                  <a:txBody>
                    <a:bodyPr/>
                    <a:lstStyle/>
                    <a:p>
                      <a:pPr>
                        <a:lnSpc>
                          <a:spcPct val="150000"/>
                        </a:lnSpc>
                      </a:pPr>
                      <a:r>
                        <a:rPr lang="zh-CN" altLang="en-US" dirty="0"/>
                        <a:t>孟闻凯打分</a:t>
                      </a:r>
                      <a:endParaRPr lang="zh-CN" altLang="en-US" dirty="0"/>
                    </a:p>
                  </a:txBody>
                  <a:tcPr/>
                </a:tc>
                <a:tc>
                  <a:txBody>
                    <a:bodyPr/>
                    <a:p>
                      <a:pPr>
                        <a:lnSpc>
                          <a:spcPct val="150000"/>
                        </a:lnSpc>
                        <a:buNone/>
                      </a:pPr>
                      <a:r>
                        <a:rPr lang="zh-CN" altLang="en-US" dirty="0"/>
                        <a:t>得分</a:t>
                      </a:r>
                      <a:endParaRPr lang="zh-CN" altLang="en-US" dirty="0"/>
                    </a:p>
                  </a:txBody>
                  <a:tcPr/>
                </a:tc>
              </a:tr>
              <a:tr h="1737360">
                <a:tc>
                  <a:txBody>
                    <a:bodyPr/>
                    <a:lstStyle/>
                    <a:p>
                      <a:pPr>
                        <a:lnSpc>
                          <a:spcPct val="150000"/>
                        </a:lnSpc>
                      </a:pPr>
                      <a:r>
                        <a:rPr lang="zh-CN" altLang="en-US" dirty="0"/>
                        <a:t>牛旷野</a:t>
                      </a:r>
                      <a:endParaRPr lang="zh-CN" altLang="en-US" dirty="0"/>
                    </a:p>
                  </a:txBody>
                  <a:tcPr/>
                </a:tc>
                <a:tc>
                  <a:txBody>
                    <a:bodyPr/>
                    <a:lstStyle/>
                    <a:p>
                      <a:pPr>
                        <a:lnSpc>
                          <a:spcPct val="150000"/>
                        </a:lnSpc>
                      </a:pPr>
                      <a:r>
                        <a:rPr lang="zh-CN" dirty="0"/>
                        <a:t>文档的主要编写</a:t>
                      </a:r>
                      <a:r>
                        <a:rPr lang="en-US" altLang="zh-CN" dirty="0"/>
                        <a:t>,</a:t>
                      </a:r>
                      <a:r>
                        <a:rPr lang="zh-CN" altLang="en-US" dirty="0"/>
                        <a:t>分配任务</a:t>
                      </a:r>
                      <a:r>
                        <a:rPr lang="en-US" altLang="zh-CN" dirty="0"/>
                        <a:t>,</a:t>
                      </a:r>
                      <a:r>
                        <a:rPr lang="zh-CN" altLang="en-US" dirty="0"/>
                        <a:t>组织会议</a:t>
                      </a:r>
                      <a:endParaRPr lang="zh-CN" altLang="en-US" dirty="0"/>
                    </a:p>
                  </a:txBody>
                  <a:tcPr/>
                </a:tc>
                <a:tc>
                  <a:txBody>
                    <a:bodyPr/>
                    <a:lstStyle/>
                    <a:p>
                      <a:pPr>
                        <a:lnSpc>
                          <a:spcPct val="150000"/>
                        </a:lnSpc>
                      </a:pPr>
                      <a:r>
                        <a:rPr lang="en-US" dirty="0"/>
                        <a:t>90</a:t>
                      </a:r>
                      <a:endParaRPr lang="en-US" dirty="0"/>
                    </a:p>
                  </a:txBody>
                  <a:tcPr/>
                </a:tc>
                <a:tc>
                  <a:txBody>
                    <a:bodyPr/>
                    <a:lstStyle/>
                    <a:p>
                      <a:pPr>
                        <a:lnSpc>
                          <a:spcPct val="150000"/>
                        </a:lnSpc>
                      </a:pPr>
                      <a:r>
                        <a:rPr lang="en-US" altLang="zh-CN" dirty="0"/>
                        <a:t>89</a:t>
                      </a:r>
                      <a:endParaRPr lang="en-US" altLang="zh-CN" dirty="0"/>
                    </a:p>
                  </a:txBody>
                  <a:tcPr/>
                </a:tc>
                <a:tc>
                  <a:txBody>
                    <a:bodyPr/>
                    <a:lstStyle/>
                    <a:p>
                      <a:pPr>
                        <a:lnSpc>
                          <a:spcPct val="150000"/>
                        </a:lnSpc>
                      </a:pPr>
                      <a:r>
                        <a:rPr lang="en-US" dirty="0"/>
                        <a:t>91</a:t>
                      </a:r>
                      <a:endParaRPr lang="en-US" dirty="0"/>
                    </a:p>
                  </a:txBody>
                  <a:tcPr/>
                </a:tc>
                <a:tc>
                  <a:txBody>
                    <a:bodyPr/>
                    <a:p>
                      <a:pPr>
                        <a:lnSpc>
                          <a:spcPct val="150000"/>
                        </a:lnSpc>
                        <a:buNone/>
                      </a:pPr>
                      <a:r>
                        <a:rPr lang="en-US" altLang="zh-CN" dirty="0"/>
                        <a:t>90</a:t>
                      </a:r>
                      <a:endParaRPr lang="en-US" altLang="zh-CN" dirty="0"/>
                    </a:p>
                  </a:txBody>
                  <a:tcPr/>
                </a:tc>
              </a:tr>
              <a:tr h="1325880">
                <a:tc>
                  <a:txBody>
                    <a:bodyPr/>
                    <a:lstStyle/>
                    <a:p>
                      <a:pPr>
                        <a:lnSpc>
                          <a:spcPct val="150000"/>
                        </a:lnSpc>
                      </a:pPr>
                      <a:r>
                        <a:rPr lang="zh-CN" altLang="en-US" dirty="0"/>
                        <a:t>卢世逸</a:t>
                      </a:r>
                      <a:endParaRPr lang="zh-CN" altLang="en-US" dirty="0"/>
                    </a:p>
                  </a:txBody>
                  <a:tcPr/>
                </a:tc>
                <a:tc>
                  <a:txBody>
                    <a:bodyPr/>
                    <a:lstStyle/>
                    <a:p>
                      <a:pPr>
                        <a:lnSpc>
                          <a:spcPct val="150000"/>
                        </a:lnSpc>
                      </a:pPr>
                      <a:r>
                        <a:rPr lang="zh-CN" altLang="en-US" dirty="0"/>
                        <a:t>系统流程图</a:t>
                      </a:r>
                      <a:r>
                        <a:rPr lang="en-US" altLang="zh-CN" dirty="0"/>
                        <a:t>,</a:t>
                      </a:r>
                      <a:r>
                        <a:rPr lang="zh-CN" altLang="en-US" dirty="0"/>
                        <a:t>数据流图和数据字典制作</a:t>
                      </a:r>
                      <a:r>
                        <a:rPr lang="en-US" altLang="zh-CN" dirty="0"/>
                        <a:t>,</a:t>
                      </a:r>
                      <a:r>
                        <a:rPr lang="zh-CN" altLang="en-US" dirty="0"/>
                        <a:t>文档修改</a:t>
                      </a:r>
                      <a:endParaRPr lang="zh-CN" altLang="en-US" dirty="0"/>
                    </a:p>
                  </a:txBody>
                  <a:tcPr/>
                </a:tc>
                <a:tc>
                  <a:txBody>
                    <a:bodyPr/>
                    <a:lstStyle/>
                    <a:p>
                      <a:pPr>
                        <a:lnSpc>
                          <a:spcPct val="150000"/>
                        </a:lnSpc>
                      </a:pPr>
                      <a:r>
                        <a:rPr lang="en-US" altLang="zh-CN" dirty="0"/>
                        <a:t>87</a:t>
                      </a:r>
                      <a:endParaRPr lang="en-US" altLang="zh-CN" dirty="0"/>
                    </a:p>
                  </a:txBody>
                  <a:tcPr/>
                </a:tc>
                <a:tc>
                  <a:txBody>
                    <a:bodyPr/>
                    <a:lstStyle/>
                    <a:p>
                      <a:pPr>
                        <a:lnSpc>
                          <a:spcPct val="150000"/>
                        </a:lnSpc>
                      </a:pPr>
                      <a:r>
                        <a:rPr lang="en-US" altLang="zh-CN" dirty="0"/>
                        <a:t>86</a:t>
                      </a:r>
                      <a:endParaRPr lang="en-US" altLang="zh-CN" dirty="0"/>
                    </a:p>
                  </a:txBody>
                  <a:tcPr/>
                </a:tc>
                <a:tc>
                  <a:txBody>
                    <a:bodyPr/>
                    <a:lstStyle/>
                    <a:p>
                      <a:pPr>
                        <a:lnSpc>
                          <a:spcPct val="150000"/>
                        </a:lnSpc>
                      </a:pPr>
                      <a:r>
                        <a:rPr lang="en-US" dirty="0"/>
                        <a:t>89</a:t>
                      </a:r>
                      <a:endParaRPr lang="en-US" dirty="0"/>
                    </a:p>
                  </a:txBody>
                  <a:tcPr/>
                </a:tc>
                <a:tc>
                  <a:txBody>
                    <a:bodyPr/>
                    <a:p>
                      <a:pPr>
                        <a:lnSpc>
                          <a:spcPct val="150000"/>
                        </a:lnSpc>
                        <a:buNone/>
                      </a:pPr>
                      <a:r>
                        <a:rPr lang="en-US" altLang="zh-CN" dirty="0"/>
                        <a:t>87.4</a:t>
                      </a:r>
                      <a:endParaRPr lang="en-US" altLang="zh-CN" dirty="0"/>
                    </a:p>
                  </a:txBody>
                  <a:tcPr/>
                </a:tc>
              </a:tr>
              <a:tr h="914400">
                <a:tc>
                  <a:txBody>
                    <a:bodyPr/>
                    <a:lstStyle/>
                    <a:p>
                      <a:pPr>
                        <a:lnSpc>
                          <a:spcPct val="150000"/>
                        </a:lnSpc>
                      </a:pPr>
                      <a:r>
                        <a:rPr lang="zh-CN" altLang="en-US" dirty="0"/>
                        <a:t>孟闻凯</a:t>
                      </a:r>
                      <a:endParaRPr lang="zh-CN" altLang="en-US" dirty="0"/>
                    </a:p>
                  </a:txBody>
                  <a:tcPr/>
                </a:tc>
                <a:tc>
                  <a:txBody>
                    <a:bodyPr/>
                    <a:lstStyle/>
                    <a:p>
                      <a:pPr>
                        <a:lnSpc>
                          <a:spcPct val="150000"/>
                        </a:lnSpc>
                      </a:pPr>
                      <a:r>
                        <a:rPr lang="en-US" dirty="0"/>
                        <a:t>ppt</a:t>
                      </a:r>
                      <a:r>
                        <a:rPr lang="zh-CN" altLang="en-US" dirty="0"/>
                        <a:t>的制作</a:t>
                      </a:r>
                      <a:r>
                        <a:rPr lang="en-US" altLang="zh-CN" dirty="0"/>
                        <a:t>,</a:t>
                      </a:r>
                      <a:r>
                        <a:rPr lang="zh-CN" altLang="en-US" dirty="0"/>
                        <a:t>模板的搜集</a:t>
                      </a:r>
                      <a:endParaRPr lang="zh-CN" altLang="en-US" dirty="0"/>
                    </a:p>
                  </a:txBody>
                  <a:tcPr/>
                </a:tc>
                <a:tc>
                  <a:txBody>
                    <a:bodyPr/>
                    <a:lstStyle/>
                    <a:p>
                      <a:pPr>
                        <a:lnSpc>
                          <a:spcPct val="150000"/>
                        </a:lnSpc>
                      </a:pPr>
                      <a:r>
                        <a:rPr lang="en-US" dirty="0">
                          <a:ea typeface="宋体" panose="02010600030101010101" pitchFamily="2" charset="-122"/>
                        </a:rPr>
                        <a:t>88</a:t>
                      </a:r>
                      <a:endParaRPr lang="en-US" dirty="0"/>
                    </a:p>
                  </a:txBody>
                  <a:tcPr/>
                </a:tc>
                <a:tc>
                  <a:txBody>
                    <a:bodyPr/>
                    <a:lstStyle/>
                    <a:p>
                      <a:pPr>
                        <a:lnSpc>
                          <a:spcPct val="150000"/>
                        </a:lnSpc>
                      </a:pPr>
                      <a:r>
                        <a:rPr lang="en-US" altLang="zh-CN" dirty="0"/>
                        <a:t>87</a:t>
                      </a:r>
                      <a:endParaRPr lang="en-US" altLang="zh-CN" dirty="0"/>
                    </a:p>
                  </a:txBody>
                  <a:tcPr/>
                </a:tc>
                <a:tc>
                  <a:txBody>
                    <a:bodyPr/>
                    <a:lstStyle/>
                    <a:p>
                      <a:pPr>
                        <a:lnSpc>
                          <a:spcPct val="150000"/>
                        </a:lnSpc>
                      </a:pPr>
                      <a:r>
                        <a:rPr lang="en-US" dirty="0"/>
                        <a:t>86</a:t>
                      </a:r>
                      <a:endParaRPr lang="en-US" dirty="0"/>
                    </a:p>
                  </a:txBody>
                  <a:tcPr/>
                </a:tc>
                <a:tc>
                  <a:txBody>
                    <a:bodyPr/>
                    <a:p>
                      <a:pPr>
                        <a:lnSpc>
                          <a:spcPct val="150000"/>
                        </a:lnSpc>
                        <a:buNone/>
                      </a:pPr>
                      <a:r>
                        <a:rPr lang="en-US" altLang="zh-CN" dirty="0"/>
                        <a:t>87.3</a:t>
                      </a:r>
                      <a:endParaRPr lang="en-US" altLang="zh-CN" dirty="0"/>
                    </a:p>
                  </a:txBody>
                  <a:tcPr/>
                </a:tc>
              </a:tr>
            </a:tbl>
          </a:graphicData>
        </a:graphic>
      </p:graphicFrame>
      <p:sp>
        <p:nvSpPr>
          <p:cNvPr id="4" name="文本框 3"/>
          <p:cNvSpPr txBox="1"/>
          <p:nvPr/>
        </p:nvSpPr>
        <p:spPr>
          <a:xfrm>
            <a:off x="375285" y="5490845"/>
            <a:ext cx="10880725" cy="645160"/>
          </a:xfrm>
          <a:prstGeom prst="rect">
            <a:avLst/>
          </a:prstGeom>
          <a:noFill/>
        </p:spPr>
        <p:txBody>
          <a:bodyPr wrap="square" rtlCol="0">
            <a:spAutoFit/>
          </a:bodyPr>
          <a:p>
            <a:r>
              <a:rPr lang="zh-CN" altLang="en-US"/>
              <a:t>打分规则：组长分数组成为：自评占0.4，组员评价占0.3，组员分数组成为：自评占0.2，组长评价占0.5，另一个组员评价占0.3.</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048000" y="2157482"/>
            <a:ext cx="6096000" cy="1569660"/>
          </a:xfrm>
          <a:prstGeom prst="rect">
            <a:avLst/>
          </a:prstGeom>
          <a:noFill/>
        </p:spPr>
        <p:txBody>
          <a:bodyPr wrap="square">
            <a:spAutoFit/>
          </a:bodyPr>
          <a:lstStyle/>
          <a:p>
            <a:r>
              <a:rPr lang="en-US" altLang="zh-CN" sz="9600" b="1" i="1" spc="600" dirty="0">
                <a:effectLst>
                  <a:outerShdw blurRad="38100" dist="38100" dir="2700000" algn="tl">
                    <a:srgbClr val="000000">
                      <a:alpha val="43137"/>
                    </a:srgbClr>
                  </a:outerShdw>
                </a:effectLst>
              </a:rPr>
              <a:t>THANKS</a:t>
            </a:r>
            <a:endParaRPr lang="en-US" altLang="zh-CN" sz="9600" b="1" i="1" spc="600"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80">
                                          <p:stCondLst>
                                            <p:cond delay="0"/>
                                          </p:stCondLst>
                                        </p:cTn>
                                        <p:tgtEl>
                                          <p:spTgt spid="8">
                                            <p:txEl>
                                              <p:pRg st="0" end="0"/>
                                            </p:txEl>
                                          </p:spTgt>
                                        </p:tgtEl>
                                      </p:cBhvr>
                                    </p:animEffect>
                                    <p:anim calcmode="lin" valueType="num">
                                      <p:cBhvr>
                                        <p:cTn id="8"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xEl>
                                              <p:pRg st="0" end="0"/>
                                            </p:txEl>
                                          </p:spTgt>
                                        </p:tgtEl>
                                      </p:cBhvr>
                                      <p:to x="100000" y="60000"/>
                                    </p:animScale>
                                    <p:animScale>
                                      <p:cBhvr>
                                        <p:cTn id="14" dur="166" decel="50000">
                                          <p:stCondLst>
                                            <p:cond delay="676"/>
                                          </p:stCondLst>
                                        </p:cTn>
                                        <p:tgtEl>
                                          <p:spTgt spid="8">
                                            <p:txEl>
                                              <p:pRg st="0" end="0"/>
                                            </p:txEl>
                                          </p:spTgt>
                                        </p:tgtEl>
                                      </p:cBhvr>
                                      <p:to x="100000" y="100000"/>
                                    </p:animScale>
                                    <p:animScale>
                                      <p:cBhvr>
                                        <p:cTn id="15" dur="26">
                                          <p:stCondLst>
                                            <p:cond delay="1312"/>
                                          </p:stCondLst>
                                        </p:cTn>
                                        <p:tgtEl>
                                          <p:spTgt spid="8">
                                            <p:txEl>
                                              <p:pRg st="0" end="0"/>
                                            </p:txEl>
                                          </p:spTgt>
                                        </p:tgtEl>
                                      </p:cBhvr>
                                      <p:to x="100000" y="80000"/>
                                    </p:animScale>
                                    <p:animScale>
                                      <p:cBhvr>
                                        <p:cTn id="16" dur="166" decel="50000">
                                          <p:stCondLst>
                                            <p:cond delay="1338"/>
                                          </p:stCondLst>
                                        </p:cTn>
                                        <p:tgtEl>
                                          <p:spTgt spid="8">
                                            <p:txEl>
                                              <p:pRg st="0" end="0"/>
                                            </p:txEl>
                                          </p:spTgt>
                                        </p:tgtEl>
                                      </p:cBhvr>
                                      <p:to x="100000" y="100000"/>
                                    </p:animScale>
                                    <p:animScale>
                                      <p:cBhvr>
                                        <p:cTn id="17" dur="26">
                                          <p:stCondLst>
                                            <p:cond delay="1642"/>
                                          </p:stCondLst>
                                        </p:cTn>
                                        <p:tgtEl>
                                          <p:spTgt spid="8">
                                            <p:txEl>
                                              <p:pRg st="0" end="0"/>
                                            </p:txEl>
                                          </p:spTgt>
                                        </p:tgtEl>
                                      </p:cBhvr>
                                      <p:to x="100000" y="90000"/>
                                    </p:animScale>
                                    <p:animScale>
                                      <p:cBhvr>
                                        <p:cTn id="18" dur="166" decel="50000">
                                          <p:stCondLst>
                                            <p:cond delay="1668"/>
                                          </p:stCondLst>
                                        </p:cTn>
                                        <p:tgtEl>
                                          <p:spTgt spid="8">
                                            <p:txEl>
                                              <p:pRg st="0" end="0"/>
                                            </p:txEl>
                                          </p:spTgt>
                                        </p:tgtEl>
                                      </p:cBhvr>
                                      <p:to x="100000" y="100000"/>
                                    </p:animScale>
                                    <p:animScale>
                                      <p:cBhvr>
                                        <p:cTn id="19" dur="26">
                                          <p:stCondLst>
                                            <p:cond delay="1808"/>
                                          </p:stCondLst>
                                        </p:cTn>
                                        <p:tgtEl>
                                          <p:spTgt spid="8">
                                            <p:txEl>
                                              <p:pRg st="0" end="0"/>
                                            </p:txEl>
                                          </p:spTgt>
                                        </p:tgtEl>
                                      </p:cBhvr>
                                      <p:to x="100000" y="95000"/>
                                    </p:animScale>
                                    <p:animScale>
                                      <p:cBhvr>
                                        <p:cTn id="20" dur="166" decel="50000">
                                          <p:stCondLst>
                                            <p:cond delay="1834"/>
                                          </p:stCondLst>
                                        </p:cTn>
                                        <p:tgtEl>
                                          <p:spTgt spid="8">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8989" y="535900"/>
            <a:ext cx="10170694" cy="5786199"/>
          </a:xfrm>
          <a:prstGeom prst="rect">
            <a:avLst/>
          </a:prstGeom>
          <a:noFill/>
        </p:spPr>
        <p:txBody>
          <a:bodyPr wrap="square" rtlCol="0">
            <a:spAutoFit/>
          </a:bodyPr>
          <a:lstStyle/>
          <a:p>
            <a:r>
              <a:rPr lang="en-US" altLang="zh-CN" sz="3200" dirty="0"/>
              <a:t>1.1</a:t>
            </a:r>
            <a:r>
              <a:rPr lang="zh-CN" altLang="en-US" sz="3200" dirty="0"/>
              <a:t> 标识</a:t>
            </a:r>
            <a:endParaRPr lang="en-US" altLang="zh-CN" sz="3200" dirty="0"/>
          </a:p>
          <a:p>
            <a:r>
              <a:rPr lang="en-US" altLang="zh-CN" sz="3200" dirty="0"/>
              <a:t>	</a:t>
            </a:r>
            <a:r>
              <a:rPr lang="zh-CN" altLang="en-US" sz="3200" dirty="0"/>
              <a:t>标题：</a:t>
            </a:r>
            <a:r>
              <a:rPr lang="en-US" altLang="zh-CN" sz="3200" dirty="0"/>
              <a:t>《</a:t>
            </a:r>
            <a:r>
              <a:rPr lang="zh-CN" altLang="en-US" sz="3200" dirty="0"/>
              <a:t>可行性分析报告</a:t>
            </a:r>
            <a:r>
              <a:rPr lang="en-US" altLang="zh-CN" sz="3200" dirty="0"/>
              <a:t>》</a:t>
            </a:r>
            <a:endParaRPr lang="en-US" altLang="zh-CN" sz="3200" dirty="0"/>
          </a:p>
          <a:p>
            <a:r>
              <a:rPr lang="en-US" altLang="zh-CN" sz="3200" dirty="0"/>
              <a:t>	</a:t>
            </a:r>
            <a:r>
              <a:rPr lang="zh-CN" altLang="en-US" sz="3200" dirty="0"/>
              <a:t>简称：</a:t>
            </a:r>
            <a:r>
              <a:rPr lang="en-US" altLang="zh-CN" sz="3200" dirty="0"/>
              <a:t>FAR</a:t>
            </a:r>
            <a:endParaRPr lang="en-US" altLang="zh-CN" sz="3200" dirty="0"/>
          </a:p>
          <a:p>
            <a:r>
              <a:rPr lang="en-US" altLang="zh-CN" sz="3200" dirty="0"/>
              <a:t>	</a:t>
            </a:r>
            <a:r>
              <a:rPr lang="zh-CN" altLang="en-US" sz="3200" dirty="0"/>
              <a:t>版本号：</a:t>
            </a:r>
            <a:r>
              <a:rPr lang="en-US" altLang="zh-CN" sz="3200" dirty="0"/>
              <a:t>v0.1</a:t>
            </a:r>
            <a:endParaRPr lang="en-US" altLang="zh-CN" sz="3200" dirty="0"/>
          </a:p>
          <a:p>
            <a:r>
              <a:rPr lang="en-US" altLang="zh-CN" sz="3200" dirty="0"/>
              <a:t>1.2 </a:t>
            </a:r>
            <a:r>
              <a:rPr lang="zh-CN" altLang="en-US" sz="3200" dirty="0"/>
              <a:t>背景</a:t>
            </a:r>
            <a:endParaRPr lang="en-US" altLang="zh-CN" sz="3200" dirty="0"/>
          </a:p>
          <a:p>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如今网上购物蓬勃发展，大学生的网购需求也日益</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强</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烈。但大部分大学生并没有很多的收入，</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二手商</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品</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就成了首选。如我们学校就有许多二手交易群，学</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校</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论坛上也时常有人求购或处理二</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手物品。因此做</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一</a:t>
            </a:r>
            <a:r>
              <a:rPr lang="en-US" altLang="zh-CN" sz="3200" kern="100" dirty="0">
                <a:effectLst/>
                <a:latin typeface="Times New Roman" panose="02020603050405020304" pitchFamily="18" charset="0"/>
                <a:ea typeface="宋体" panose="02010600030101010101" pitchFamily="2" charset="-122"/>
              </a:rPr>
              <a:t>	</a:t>
            </a:r>
            <a:r>
              <a:rPr lang="zh-CN" altLang="zh-CN" sz="3200" kern="100" dirty="0">
                <a:effectLst/>
                <a:latin typeface="Times New Roman" panose="02020603050405020304" pitchFamily="18" charset="0"/>
                <a:ea typeface="宋体" panose="02010600030101010101" pitchFamily="2" charset="-122"/>
              </a:rPr>
              <a:t>个针对大学生的二手交易网站就成为了我们的想法</a:t>
            </a:r>
            <a:r>
              <a:rPr lang="en-US" altLang="zh-CN" sz="3200" kern="100" dirty="0">
                <a:effectLst/>
                <a:latin typeface="Times New Roman" panose="02020603050405020304" pitchFamily="18" charset="0"/>
                <a:ea typeface="宋体" panose="02010600030101010101" pitchFamily="2" charset="-122"/>
              </a:rPr>
              <a:t>.</a:t>
            </a:r>
            <a:br>
              <a:rPr lang="en-US" altLang="zh-CN" sz="3200" kern="100" dirty="0">
                <a:effectLst/>
                <a:latin typeface="Times New Roman" panose="02020603050405020304" pitchFamily="18" charset="0"/>
                <a:ea typeface="宋体" panose="02010600030101010101" pitchFamily="2" charset="-122"/>
              </a:rPr>
            </a:br>
            <a:endParaRPr lang="zh-CN" altLang="zh-CN" sz="32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2316" y="333137"/>
            <a:ext cx="10700084" cy="6524863"/>
          </a:xfrm>
          <a:prstGeom prst="rect">
            <a:avLst/>
          </a:prstGeom>
          <a:noFill/>
        </p:spPr>
        <p:txBody>
          <a:bodyPr wrap="square" rtlCol="0">
            <a:spAutoFit/>
          </a:bodyPr>
          <a:lstStyle/>
          <a:p>
            <a:r>
              <a:rPr lang="en-US" altLang="zh-CN" sz="2000" dirty="0"/>
              <a:t>1.3 </a:t>
            </a:r>
            <a:r>
              <a:rPr lang="zh-CN" altLang="en-US" sz="2000" dirty="0"/>
              <a:t>项目概述</a:t>
            </a:r>
            <a:endParaRPr lang="en-US" altLang="zh-CN" sz="2000" dirty="0"/>
          </a:p>
          <a:p>
            <a:r>
              <a:rPr lang="en-US" altLang="zh-CN" sz="2000" kern="100" dirty="0">
                <a:effectLst/>
                <a:latin typeface="Times New Roman" panose="02020603050405020304" pitchFamily="18" charset="0"/>
                <a:ea typeface="宋体" panose="02010600030101010101" pitchFamily="2" charset="-122"/>
              </a:rPr>
              <a:t>	1</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项目用途</a:t>
            </a:r>
            <a:endParaRPr lang="zh-CN" altLang="zh-CN" sz="2000" kern="100" dirty="0">
              <a:effectLst/>
              <a:latin typeface="Times New Roman" panose="02020603050405020304" pitchFamily="18" charset="0"/>
              <a:ea typeface="宋体" panose="02010600030101010101" pitchFamily="2" charset="-122"/>
            </a:endParaRPr>
          </a:p>
          <a:p>
            <a:pPr indent="266700" algn="just"/>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针对需要处置或购买二手物品的大学生，提供交易平台的功能</a:t>
            </a:r>
            <a:endParaRPr lang="zh-CN" altLang="zh-CN" sz="2000" kern="100" dirty="0">
              <a:effectLst/>
              <a:latin typeface="Times New Roman" panose="02020603050405020304" pitchFamily="18" charset="0"/>
              <a:ea typeface="宋体" panose="02010600030101010101" pitchFamily="2" charset="-122"/>
            </a:endParaRPr>
          </a:p>
          <a:p>
            <a:pPr indent="127000" algn="just"/>
            <a:r>
              <a:rPr lang="en-US" altLang="zh-CN" sz="2000" kern="100" dirty="0">
                <a:effectLst/>
                <a:latin typeface="Times New Roman" panose="02020603050405020304" pitchFamily="18" charset="0"/>
                <a:ea typeface="宋体" panose="02010600030101010101" pitchFamily="2" charset="-122"/>
              </a:rPr>
              <a:t>	2</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项目特性</a:t>
            </a:r>
            <a:endParaRPr lang="en-US" altLang="zh-CN" sz="2000" kern="100" dirty="0">
              <a:effectLst/>
              <a:latin typeface="Times New Roman" panose="02020603050405020304" pitchFamily="18" charset="0"/>
              <a:ea typeface="宋体" panose="02010600030101010101" pitchFamily="2" charset="-122"/>
            </a:endParaRPr>
          </a:p>
          <a:p>
            <a:pPr indent="127000" algn="just"/>
            <a:r>
              <a:rPr lang="en-US" altLang="zh-CN" sz="2000" kern="100" dirty="0">
                <a:latin typeface="Times New Roman" panose="02020603050405020304" pitchFamily="18" charset="0"/>
                <a:ea typeface="宋体" panose="02010600030101010101" pitchFamily="2" charset="-122"/>
              </a:rPr>
              <a:t>		 </a:t>
            </a:r>
            <a:r>
              <a:rPr lang="en-US" altLang="zh-CN" sz="2000" kern="100" dirty="0">
                <a:effectLst/>
                <a:latin typeface="Times New Roman" panose="02020603050405020304" pitchFamily="18" charset="0"/>
                <a:ea typeface="宋体" panose="02010600030101010101" pitchFamily="2" charset="-122"/>
              </a:rPr>
              <a:t>1.</a:t>
            </a:r>
            <a:r>
              <a:rPr lang="zh-CN" altLang="zh-CN" sz="2000" kern="100" dirty="0">
                <a:effectLst/>
                <a:latin typeface="Times New Roman" panose="02020603050405020304" pitchFamily="18" charset="0"/>
                <a:ea typeface="宋体" panose="02010600030101010101" pitchFamily="2" charset="-122"/>
              </a:rPr>
              <a:t>首页可以浏览已发布商品的信息，用户可通过搜索或点击分类来获得想要的商品信</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息，并且点击商品后能进入商品详情页面，进行商品的购买，加入购物车，收藏等操</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作</a:t>
            </a:r>
            <a:endParaRPr lang="zh-CN" altLang="zh-CN" sz="2000" kern="100" dirty="0">
              <a:effectLst/>
              <a:latin typeface="Times New Roman" panose="02020603050405020304" pitchFamily="18" charset="0"/>
              <a:ea typeface="宋体" panose="02010600030101010101" pitchFamily="2" charset="-122"/>
            </a:endParaRPr>
          </a:p>
          <a:p>
            <a:pPr indent="266700" algn="l"/>
            <a:r>
              <a:rPr lang="en-US" altLang="zh-CN" sz="2000" kern="100" dirty="0">
                <a:effectLst/>
                <a:latin typeface="Times New Roman" panose="02020603050405020304" pitchFamily="18" charset="0"/>
                <a:ea typeface="宋体" panose="02010600030101010101" pitchFamily="2" charset="-122"/>
              </a:rPr>
              <a:t>		2.</a:t>
            </a:r>
            <a:r>
              <a:rPr lang="zh-CN" altLang="zh-CN" sz="2000" kern="100" dirty="0">
                <a:effectLst/>
                <a:latin typeface="Times New Roman" panose="02020603050405020304" pitchFamily="18" charset="0"/>
                <a:ea typeface="宋体" panose="02010600030101010101" pitchFamily="2" charset="-122"/>
              </a:rPr>
              <a:t>用户在未登录时可以浏览商品，但购买等操作需要登录，用户可以发布商品，评价已</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购买商品</a:t>
            </a:r>
            <a:endParaRPr lang="zh-CN" altLang="zh-CN" sz="2000" kern="100" dirty="0">
              <a:effectLst/>
              <a:latin typeface="Times New Roman" panose="02020603050405020304" pitchFamily="18" charset="0"/>
              <a:ea typeface="宋体" panose="02010600030101010101" pitchFamily="2" charset="-122"/>
            </a:endParaRPr>
          </a:p>
          <a:p>
            <a:pPr indent="266700" algn="l"/>
            <a:r>
              <a:rPr lang="en-US" altLang="zh-CN" sz="2000" kern="100" dirty="0">
                <a:effectLst/>
                <a:latin typeface="Times New Roman" panose="02020603050405020304" pitchFamily="18" charset="0"/>
                <a:ea typeface="宋体" panose="02010600030101010101" pitchFamily="2" charset="-122"/>
              </a:rPr>
              <a:t>		3.</a:t>
            </a:r>
            <a:r>
              <a:rPr lang="zh-CN" altLang="zh-CN" sz="2000" kern="100" dirty="0">
                <a:effectLst/>
                <a:latin typeface="Times New Roman" panose="02020603050405020304" pitchFamily="18" charset="0"/>
                <a:ea typeface="宋体" panose="02010600030101010101" pitchFamily="2" charset="-122"/>
              </a:rPr>
              <a:t>用户点击支付商品可以跳转到支付页面，用户面板可以查询已购买商品的物流信息，</a:t>
            </a:r>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进行退款和确认收货等操作。</a:t>
            </a:r>
            <a:endParaRPr lang="zh-CN" altLang="zh-CN" sz="2000" kern="100" dirty="0">
              <a:effectLst/>
              <a:latin typeface="Times New Roman" panose="02020603050405020304" pitchFamily="18" charset="0"/>
              <a:ea typeface="宋体" panose="02010600030101010101" pitchFamily="2" charset="-122"/>
            </a:endParaRPr>
          </a:p>
          <a:p>
            <a:pPr indent="127000" algn="just"/>
            <a:r>
              <a:rPr lang="en-US" altLang="zh-CN" sz="2000" kern="100" dirty="0">
                <a:effectLst/>
                <a:latin typeface="Times New Roman" panose="02020603050405020304" pitchFamily="18" charset="0"/>
                <a:ea typeface="宋体" panose="02010600030101010101" pitchFamily="2" charset="-122"/>
              </a:rPr>
              <a:t>	3</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项目投资方</a:t>
            </a:r>
            <a:endParaRPr lang="zh-CN" altLang="zh-CN" sz="2000" kern="100" dirty="0">
              <a:effectLst/>
              <a:latin typeface="Times New Roman" panose="02020603050405020304" pitchFamily="18" charset="0"/>
              <a:ea typeface="宋体" panose="02010600030101010101" pitchFamily="2" charset="-122"/>
            </a:endParaRPr>
          </a:p>
          <a:p>
            <a:pPr indent="266700" algn="just"/>
            <a:r>
              <a:rPr lang="en-US" altLang="zh-CN" sz="2000" kern="100" dirty="0">
                <a:effectLst/>
                <a:latin typeface="Times New Roman" panose="02020603050405020304" pitchFamily="18" charset="0"/>
                <a:ea typeface="宋体" panose="02010600030101010101" pitchFamily="2" charset="-122"/>
              </a:rPr>
              <a:t>		G19</a:t>
            </a:r>
            <a:r>
              <a:rPr lang="zh-CN" altLang="zh-CN" sz="2000" kern="100" dirty="0">
                <a:effectLst/>
                <a:latin typeface="Times New Roman" panose="02020603050405020304" pitchFamily="18" charset="0"/>
                <a:ea typeface="宋体" panose="02010600030101010101" pitchFamily="2" charset="-122"/>
              </a:rPr>
              <a:t>小组</a:t>
            </a:r>
            <a:endParaRPr lang="zh-CN" altLang="zh-CN" sz="2000" kern="100" dirty="0">
              <a:effectLst/>
              <a:latin typeface="Times New Roman" panose="02020603050405020304" pitchFamily="18" charset="0"/>
              <a:ea typeface="宋体" panose="02010600030101010101" pitchFamily="2" charset="-122"/>
            </a:endParaRPr>
          </a:p>
          <a:p>
            <a:pPr indent="127000" algn="just"/>
            <a:r>
              <a:rPr lang="en-US" altLang="zh-CN" sz="2000" kern="100" dirty="0">
                <a:effectLst/>
                <a:latin typeface="Times New Roman" panose="02020603050405020304" pitchFamily="18" charset="0"/>
                <a:ea typeface="宋体" panose="02010600030101010101" pitchFamily="2" charset="-122"/>
              </a:rPr>
              <a:t>	4</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项目需方、用户</a:t>
            </a:r>
            <a:endParaRPr lang="zh-CN" altLang="zh-CN" sz="2000" kern="100" dirty="0">
              <a:effectLst/>
              <a:latin typeface="Times New Roman" panose="02020603050405020304" pitchFamily="18" charset="0"/>
              <a:ea typeface="宋体" panose="02010600030101010101" pitchFamily="2" charset="-122"/>
            </a:endParaRPr>
          </a:p>
          <a:p>
            <a:pPr indent="266700" algn="just"/>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主要面向浙大城市学院学生</a:t>
            </a:r>
            <a:endParaRPr lang="zh-CN" altLang="zh-CN" sz="2000" kern="100" dirty="0">
              <a:effectLst/>
              <a:latin typeface="Times New Roman" panose="02020603050405020304" pitchFamily="18" charset="0"/>
              <a:ea typeface="宋体" panose="02010600030101010101" pitchFamily="2" charset="-122"/>
            </a:endParaRPr>
          </a:p>
          <a:p>
            <a:pPr indent="127000" algn="just"/>
            <a:r>
              <a:rPr lang="en-US" altLang="zh-CN" sz="2000" kern="100" dirty="0">
                <a:effectLst/>
                <a:latin typeface="Times New Roman" panose="02020603050405020304" pitchFamily="18" charset="0"/>
                <a:ea typeface="宋体" panose="02010600030101010101" pitchFamily="2" charset="-122"/>
              </a:rPr>
              <a:t>	5</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项目开发方</a:t>
            </a:r>
            <a:endParaRPr lang="zh-CN" altLang="zh-CN" sz="2000" kern="100" dirty="0">
              <a:effectLst/>
              <a:latin typeface="Times New Roman" panose="02020603050405020304" pitchFamily="18" charset="0"/>
              <a:ea typeface="宋体" panose="02010600030101010101" pitchFamily="2" charset="-122"/>
            </a:endParaRPr>
          </a:p>
          <a:p>
            <a:pPr indent="266700" algn="just"/>
            <a:r>
              <a:rPr lang="en-US" altLang="zh-CN" sz="2000" kern="100" dirty="0">
                <a:effectLst/>
                <a:latin typeface="Times New Roman" panose="02020603050405020304" pitchFamily="18" charset="0"/>
                <a:ea typeface="宋体" panose="02010600030101010101" pitchFamily="2" charset="-122"/>
              </a:rPr>
              <a:t>		G19</a:t>
            </a:r>
            <a:r>
              <a:rPr lang="zh-CN" altLang="zh-CN" sz="2000" kern="100" dirty="0">
                <a:effectLst/>
                <a:latin typeface="Times New Roman" panose="02020603050405020304" pitchFamily="18" charset="0"/>
                <a:ea typeface="宋体" panose="02010600030101010101" pitchFamily="2" charset="-122"/>
              </a:rPr>
              <a:t>小组</a:t>
            </a:r>
            <a:endParaRPr lang="zh-CN" altLang="zh-CN" sz="2000" kern="100" dirty="0">
              <a:effectLst/>
              <a:latin typeface="Times New Roman" panose="02020603050405020304" pitchFamily="18" charset="0"/>
              <a:ea typeface="宋体" panose="02010600030101010101" pitchFamily="2" charset="-122"/>
            </a:endParaRPr>
          </a:p>
          <a:p>
            <a:pPr indent="127000" algn="just"/>
            <a:r>
              <a:rPr lang="en-US" altLang="zh-CN" sz="2000" kern="100" dirty="0">
                <a:effectLst/>
                <a:latin typeface="Times New Roman" panose="02020603050405020304" pitchFamily="18" charset="0"/>
                <a:ea typeface="宋体" panose="02010600030101010101" pitchFamily="2" charset="-122"/>
              </a:rPr>
              <a:t>	6</a:t>
            </a:r>
            <a:r>
              <a:rPr lang="zh-CN" altLang="en-US" sz="2000" kern="100" dirty="0">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支持机构</a:t>
            </a:r>
            <a:endParaRPr lang="zh-CN" altLang="zh-CN" sz="2000" kern="100" dirty="0">
              <a:effectLst/>
              <a:latin typeface="Times New Roman" panose="02020603050405020304" pitchFamily="18" charset="0"/>
              <a:ea typeface="宋体" panose="02010600030101010101" pitchFamily="2" charset="-122"/>
            </a:endParaRPr>
          </a:p>
          <a:p>
            <a:pPr indent="266700" algn="just"/>
            <a:r>
              <a:rPr lang="en-US" altLang="zh-CN" sz="2000" kern="100" dirty="0">
                <a:effectLst/>
                <a:latin typeface="Times New Roman" panose="02020603050405020304" pitchFamily="18" charset="0"/>
                <a:ea typeface="宋体" panose="02010600030101010101" pitchFamily="2" charset="-122"/>
              </a:rPr>
              <a:t>		</a:t>
            </a:r>
            <a:r>
              <a:rPr lang="zh-CN" altLang="zh-CN" sz="2000" kern="100" dirty="0">
                <a:effectLst/>
                <a:latin typeface="Times New Roman" panose="02020603050405020304" pitchFamily="18" charset="0"/>
                <a:ea typeface="宋体" panose="02010600030101010101" pitchFamily="2" charset="-122"/>
              </a:rPr>
              <a:t>浙大城市学院计算机与计算科学学院</a:t>
            </a:r>
            <a:endParaRPr lang="zh-CN" altLang="zh-CN" sz="2000" kern="100" dirty="0">
              <a:effectLst/>
              <a:latin typeface="Times New Roman" panose="02020603050405020304" pitchFamily="18" charset="0"/>
              <a:ea typeface="宋体" panose="02010600030101010101" pitchFamily="2" charset="-122"/>
            </a:endParaRPr>
          </a:p>
          <a:p>
            <a:pPr indent="127000" algn="just"/>
            <a:r>
              <a:rPr lang="en-US" altLang="zh-CN" sz="2000" kern="100" dirty="0">
                <a:effectLst/>
                <a:latin typeface="Times New Roman" panose="02020603050405020304" pitchFamily="18" charset="0"/>
                <a:ea typeface="宋体" panose="02010600030101010101" pitchFamily="2" charset="-122"/>
              </a:rPr>
              <a:t> </a:t>
            </a:r>
            <a:endParaRPr lang="zh-CN" altLang="zh-CN" sz="20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2316" y="1572126"/>
            <a:ext cx="9881937" cy="3477875"/>
          </a:xfrm>
          <a:prstGeom prst="rect">
            <a:avLst/>
          </a:prstGeom>
          <a:noFill/>
        </p:spPr>
        <p:txBody>
          <a:bodyPr wrap="square" rtlCol="0">
            <a:spAutoFit/>
          </a:bodyPr>
          <a:lstStyle/>
          <a:p>
            <a:r>
              <a:rPr lang="en-US" altLang="zh-CN" sz="4400" dirty="0"/>
              <a:t>1.4 </a:t>
            </a:r>
            <a:r>
              <a:rPr lang="zh-CN" altLang="en-US" sz="4400" dirty="0"/>
              <a:t>文档概述</a:t>
            </a:r>
            <a:endParaRPr lang="en-US" altLang="zh-CN" sz="4400" dirty="0"/>
          </a:p>
          <a:p>
            <a:r>
              <a:rPr lang="zh-CN" altLang="zh-CN" sz="4400" kern="100" dirty="0">
                <a:effectLst/>
                <a:latin typeface="Times New Roman" panose="02020603050405020304" pitchFamily="18" charset="0"/>
                <a:ea typeface="宋体" panose="02010600030101010101" pitchFamily="2" charset="-122"/>
                <a:cs typeface="Times New Roman" panose="02020603050405020304" pitchFamily="18" charset="0"/>
              </a:rPr>
              <a:t>本文档主要是为了研究项目的可行性，即</a:t>
            </a:r>
            <a:r>
              <a:rPr lang="zh-CN" altLang="zh-CN" sz="4400" kern="100" dirty="0">
                <a:effectLst/>
                <a:ea typeface="宋体" panose="02010600030101010101" pitchFamily="2" charset="-122"/>
                <a:cs typeface="宋体" panose="02010600030101010101" pitchFamily="2" charset="-122"/>
              </a:rPr>
              <a:t>用最小的代价在尽可能短的时间内确定问题是否能够解决，从而为项目的展开提供方向。该文档无需保密</a:t>
            </a:r>
            <a:endParaRPr lang="zh-CN" altLang="en-US" sz="4400" dirty="0"/>
          </a:p>
        </p:txBody>
      </p:sp>
    </p:spTree>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t>二</a:t>
            </a:r>
            <a:r>
              <a:rPr lang="en-US" altLang="zh-CN" sz="5400" dirty="0"/>
              <a:t>.</a:t>
            </a:r>
            <a:r>
              <a:rPr lang="zh-CN" altLang="en-US" sz="5400" dirty="0"/>
              <a:t>引用文件</a:t>
            </a:r>
            <a:endParaRPr lang="zh-CN" altLang="en-US" sz="5400" dirty="0"/>
          </a:p>
        </p:txBody>
      </p:sp>
      <p:sp>
        <p:nvSpPr>
          <p:cNvPr id="3" name="内容占位符 2"/>
          <p:cNvSpPr>
            <a:spLocks noGrp="1"/>
          </p:cNvSpPr>
          <p:nvPr>
            <p:ph idx="1"/>
          </p:nvPr>
        </p:nvSpPr>
        <p:spPr/>
        <p:txBody>
          <a:bodyPr anchor="t">
            <a:normAutofit/>
          </a:bodyPr>
          <a:lstStyle/>
          <a:p>
            <a:pPr marL="342900" lvl="0" indent="-342900" algn="just">
              <a:buFont typeface="+mj-lt"/>
              <a:buAutoNum type="arabicPeriod"/>
              <a:tabLst>
                <a:tab pos="198120" algn="l"/>
              </a:tabLst>
            </a:pPr>
            <a:r>
              <a:rPr lang="zh-CN" altLang="zh-CN" sz="3600" kern="100" dirty="0">
                <a:effectLst/>
                <a:latin typeface="Times New Roman" panose="02020603050405020304" pitchFamily="18" charset="0"/>
                <a:ea typeface="宋体" panose="02010600030101010101" pitchFamily="2" charset="-122"/>
              </a:rPr>
              <a:t>《软件工程导论》出版社：清华大学出版社 作者：张海藩</a:t>
            </a:r>
            <a:r>
              <a:rPr lang="en-US" altLang="zh-CN" sz="3600" kern="100" dirty="0">
                <a:effectLst/>
                <a:latin typeface="Times New Roman" panose="02020603050405020304" pitchFamily="18" charset="0"/>
                <a:ea typeface="宋体" panose="02010600030101010101" pitchFamily="2" charset="-122"/>
              </a:rPr>
              <a:t>,</a:t>
            </a:r>
            <a:r>
              <a:rPr lang="zh-CN" altLang="zh-CN" sz="3600" kern="100" dirty="0">
                <a:effectLst/>
                <a:latin typeface="Times New Roman" panose="02020603050405020304" pitchFamily="18" charset="0"/>
                <a:ea typeface="宋体" panose="02010600030101010101" pitchFamily="2" charset="-122"/>
              </a:rPr>
              <a:t>牟永敏</a:t>
            </a:r>
            <a:endParaRPr lang="zh-CN" altLang="zh-CN" sz="36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en-US" altLang="zh-CN" sz="3600" u="sng" kern="100" dirty="0">
                <a:solidFill>
                  <a:srgbClr val="0000FF"/>
                </a:solidFill>
                <a:effectLst/>
                <a:latin typeface="Times New Roman" panose="02020603050405020304" pitchFamily="18" charset="0"/>
                <a:ea typeface="宋体" panose="02010600030101010101" pitchFamily="2" charset="-122"/>
                <a:hlinkClick r:id="rId1"/>
              </a:rPr>
              <a:t>www.taobao.com</a:t>
            </a:r>
            <a:r>
              <a:rPr lang="en-US" altLang="zh-CN" sz="3600" kern="100" dirty="0">
                <a:effectLst/>
                <a:latin typeface="Times New Roman" panose="02020603050405020304" pitchFamily="18" charset="0"/>
                <a:ea typeface="宋体" panose="02010600030101010101" pitchFamily="2" charset="-122"/>
              </a:rPr>
              <a:t> </a:t>
            </a:r>
            <a:r>
              <a:rPr lang="zh-CN" altLang="zh-CN" sz="3600" kern="100" dirty="0">
                <a:effectLst/>
                <a:latin typeface="Times New Roman" panose="02020603050405020304" pitchFamily="18" charset="0"/>
                <a:ea typeface="宋体" panose="02010600030101010101" pitchFamily="2" charset="-122"/>
              </a:rPr>
              <a:t>淘宝网</a:t>
            </a:r>
            <a:endParaRPr lang="zh-CN" altLang="zh-CN" sz="36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198120" algn="l"/>
              </a:tabLst>
            </a:pPr>
            <a:r>
              <a:rPr lang="en-US" altLang="zh-CN" sz="3600" kern="100" dirty="0">
                <a:effectLst/>
                <a:latin typeface="宋体" panose="02010600030101010101" pitchFamily="2" charset="-122"/>
                <a:ea typeface="宋体" panose="02010600030101010101" pitchFamily="2" charset="-122"/>
              </a:rPr>
              <a:t>GB/T-8567-2006  </a:t>
            </a:r>
            <a:r>
              <a:rPr lang="zh-CN" altLang="zh-CN" sz="3600" kern="100" dirty="0">
                <a:effectLst/>
                <a:latin typeface="Times New Roman" panose="02020603050405020304" pitchFamily="18" charset="0"/>
                <a:ea typeface="宋体" panose="02010600030101010101" pitchFamily="2" charset="-122"/>
              </a:rPr>
              <a:t>计算机软件文档编制规范</a:t>
            </a:r>
            <a:endParaRPr lang="zh-CN" altLang="zh-CN" sz="3600" kern="100" dirty="0">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文字占位符 1"/>
          <p:cNvSpPr>
            <a:spLocks noGrp="1"/>
          </p:cNvSpPr>
          <p:nvPr>
            <p:ph type="body" orient="vert" idx="1"/>
          </p:nvPr>
        </p:nvSpPr>
        <p:spPr/>
        <p:txBody>
          <a:bodyPr vert="horz" anchor="t">
            <a:normAutofit/>
          </a:bodyPr>
          <a:lstStyle/>
          <a:p>
            <a:pPr marL="742950" indent="-742950">
              <a:buFont typeface="+mj-lt"/>
              <a:buAutoNum type="arabicPeriod"/>
            </a:pPr>
            <a:r>
              <a:rPr lang="zh-CN" altLang="en-US" sz="4000" dirty="0"/>
              <a:t>项目的要求</a:t>
            </a:r>
            <a:endParaRPr lang="en-US" altLang="zh-CN" sz="4000" dirty="0"/>
          </a:p>
          <a:p>
            <a:pPr marL="742950" indent="-742950">
              <a:buFont typeface="+mj-lt"/>
              <a:buAutoNum type="arabicPeriod"/>
            </a:pPr>
            <a:r>
              <a:rPr lang="zh-CN" altLang="en-US" sz="4000" dirty="0"/>
              <a:t>项目的目标</a:t>
            </a:r>
            <a:endParaRPr lang="en-US" altLang="zh-CN" sz="4000" dirty="0"/>
          </a:p>
          <a:p>
            <a:pPr marL="742950" indent="-742950">
              <a:buFont typeface="+mj-lt"/>
              <a:buAutoNum type="arabicPeriod"/>
            </a:pPr>
            <a:r>
              <a:rPr lang="zh-CN" altLang="en-US" sz="4000" dirty="0"/>
              <a:t>项目的环境</a:t>
            </a:r>
            <a:r>
              <a:rPr lang="zh-CN" altLang="zh-CN" sz="4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dirty="0"/>
              <a:t>条件</a:t>
            </a:r>
            <a:r>
              <a:rPr lang="zh-CN" altLang="zh-CN" sz="4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dirty="0"/>
              <a:t>假定和限制</a:t>
            </a:r>
            <a:endParaRPr lang="en-US" altLang="zh-CN" sz="4000" dirty="0"/>
          </a:p>
          <a:p>
            <a:pPr marL="742950" indent="-742950">
              <a:buFont typeface="+mj-lt"/>
              <a:buAutoNum type="arabicPeriod"/>
            </a:pPr>
            <a:r>
              <a:rPr lang="zh-CN" altLang="en-US" sz="4000" dirty="0"/>
              <a:t>进行可行性分析的的方法</a:t>
            </a:r>
            <a:endParaRPr lang="zh-CN" altLang="en-US" sz="4000" dirty="0"/>
          </a:p>
        </p:txBody>
      </p:sp>
      <p:sp>
        <p:nvSpPr>
          <p:cNvPr id="3" name="标题 2"/>
          <p:cNvSpPr>
            <a:spLocks noGrp="1"/>
          </p:cNvSpPr>
          <p:nvPr>
            <p:ph type="title"/>
          </p:nvPr>
        </p:nvSpPr>
        <p:spPr/>
        <p:txBody>
          <a:bodyPr>
            <a:normAutofit/>
          </a:bodyPr>
          <a:lstStyle/>
          <a:p>
            <a:r>
              <a:rPr lang="zh-CN" altLang="en-US" sz="4800" dirty="0"/>
              <a:t>三</a:t>
            </a:r>
            <a:r>
              <a:rPr lang="en-US" altLang="zh-CN" sz="4800" dirty="0"/>
              <a:t>.</a:t>
            </a:r>
            <a:r>
              <a:rPr lang="zh-CN" altLang="en-US" sz="4800" dirty="0"/>
              <a:t>可行性分析的前提</a:t>
            </a:r>
            <a:endParaRPr lang="zh-CN" altLang="en-US" sz="4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项目的要求</a:t>
            </a:r>
            <a:endParaRPr lang="zh-CN" altLang="en-US" dirty="0"/>
          </a:p>
        </p:txBody>
      </p:sp>
      <p:sp>
        <p:nvSpPr>
          <p:cNvPr id="3" name="内容占位符 2"/>
          <p:cNvSpPr>
            <a:spLocks noGrp="1"/>
          </p:cNvSpPr>
          <p:nvPr>
            <p:ph idx="1"/>
          </p:nvPr>
        </p:nvSpPr>
        <p:spPr/>
        <p:txBody>
          <a:bodyPr anchor="t"/>
          <a:lstStyle/>
          <a:p>
            <a:pPr marL="342900" lvl="0" indent="-342900">
              <a:buFont typeface="+mj-lt"/>
              <a:buAutoNum type="alphaLcPeriod"/>
              <a:tabLst>
                <a:tab pos="198120" algn="l"/>
              </a:tabLst>
            </a:pPr>
            <a:r>
              <a:rPr lang="zh-CN" altLang="zh-CN" sz="2400" kern="100" dirty="0">
                <a:effectLst/>
                <a:latin typeface="Times New Roman" panose="02020603050405020304" pitchFamily="18" charset="0"/>
                <a:ea typeface="宋体" panose="02010600030101010101" pitchFamily="2" charset="-122"/>
              </a:rPr>
              <a:t>确保系统测试能够完成</a:t>
            </a:r>
            <a:endParaRPr lang="zh-CN" altLang="zh-CN" sz="2400" kern="100" dirty="0">
              <a:effectLst/>
              <a:latin typeface="Times New Roman" panose="02020603050405020304" pitchFamily="18" charset="0"/>
              <a:ea typeface="宋体" panose="02010600030101010101" pitchFamily="2" charset="-122"/>
            </a:endParaRPr>
          </a:p>
          <a:p>
            <a:pPr marL="342900" lvl="0" indent="-342900">
              <a:buFont typeface="+mj-lt"/>
              <a:buAutoNum type="alphaLcPeriod"/>
              <a:tabLst>
                <a:tab pos="198120" algn="l"/>
              </a:tabLst>
            </a:pPr>
            <a:r>
              <a:rPr lang="zh-CN" altLang="zh-CN" sz="2400" kern="100" dirty="0">
                <a:effectLst/>
                <a:latin typeface="Times New Roman" panose="02020603050405020304" pitchFamily="18" charset="0"/>
                <a:ea typeface="宋体" panose="02010600030101010101" pitchFamily="2" charset="-122"/>
              </a:rPr>
              <a:t>客户遇到的问题可以得到免费维护</a:t>
            </a:r>
            <a:endParaRPr lang="zh-CN" altLang="zh-CN" sz="2400" kern="100" dirty="0">
              <a:effectLst/>
              <a:latin typeface="Times New Roman" panose="02020603050405020304" pitchFamily="18" charset="0"/>
              <a:ea typeface="宋体" panose="02010600030101010101" pitchFamily="2" charset="-122"/>
            </a:endParaRPr>
          </a:p>
          <a:p>
            <a:pPr marL="342900" lvl="0" indent="-342900">
              <a:buFont typeface="+mj-lt"/>
              <a:buAutoNum type="alphaLcPeriod"/>
              <a:tabLst>
                <a:tab pos="198120" algn="l"/>
              </a:tabLst>
            </a:pPr>
            <a:r>
              <a:rPr lang="zh-CN" altLang="zh-CN" sz="2400" kern="100" dirty="0">
                <a:effectLst/>
                <a:latin typeface="Times New Roman" panose="02020603050405020304" pitchFamily="18" charset="0"/>
                <a:ea typeface="宋体" panose="02010600030101010101" pitchFamily="2" charset="-122"/>
              </a:rPr>
              <a:t>产品功能符合需求分析中的描述</a:t>
            </a:r>
            <a:endParaRPr lang="zh-CN" altLang="zh-CN" sz="2400" kern="100" dirty="0">
              <a:effectLst/>
              <a:latin typeface="Times New Roman" panose="02020603050405020304" pitchFamily="18" charset="0"/>
              <a:ea typeface="宋体" panose="02010600030101010101" pitchFamily="2" charset="-122"/>
            </a:endParaRPr>
          </a:p>
          <a:p>
            <a:pPr marL="342900" lvl="0" indent="-342900">
              <a:buFont typeface="+mj-lt"/>
              <a:buAutoNum type="alphaLcPeriod"/>
              <a:tabLst>
                <a:tab pos="198120" algn="l"/>
              </a:tabLst>
            </a:pPr>
            <a:r>
              <a:rPr lang="zh-CN" altLang="zh-CN" sz="2400" kern="100" dirty="0">
                <a:effectLst/>
                <a:latin typeface="Times New Roman" panose="02020603050405020304" pitchFamily="18" charset="0"/>
                <a:ea typeface="宋体" panose="02010600030101010101" pitchFamily="2" charset="-122"/>
              </a:rPr>
              <a:t>提交《项目介绍》，《项目计划》，《可行性分析报告》，《需求说明</a:t>
            </a:r>
            <a:r>
              <a:rPr lang="en-US" altLang="zh-CN" sz="2400" kern="100" dirty="0">
                <a:effectLst/>
                <a:latin typeface="Times New Roman" panose="02020603050405020304" pitchFamily="18" charset="0"/>
                <a:ea typeface="宋体" panose="02010600030101010101" pitchFamily="2" charset="-122"/>
              </a:rPr>
              <a:t>SRS</a:t>
            </a:r>
            <a:r>
              <a:rPr lang="zh-CN" altLang="zh-CN" sz="2400" kern="100" dirty="0">
                <a:effectLst/>
                <a:latin typeface="Times New Roman" panose="02020603050405020304" pitchFamily="18" charset="0"/>
                <a:ea typeface="宋体" panose="02010600030101010101" pitchFamily="2" charset="-122"/>
              </a:rPr>
              <a:t>》，《总体设计报告》，《详细设计报告》，《测试报告》，《项目总结报告》等所有文档和程序源代码</a:t>
            </a:r>
            <a:endParaRPr lang="en-US" altLang="zh-CN" sz="2400" kern="100" dirty="0">
              <a:effectLst/>
              <a:latin typeface="Times New Roman" panose="02020603050405020304" pitchFamily="18" charset="0"/>
              <a:ea typeface="宋体" panose="02010600030101010101" pitchFamily="2" charset="-122"/>
            </a:endParaRPr>
          </a:p>
          <a:p>
            <a:pPr marL="342900" lvl="0" indent="-342900">
              <a:buFont typeface="+mj-lt"/>
              <a:buAutoNum type="alphaLcPeriod"/>
              <a:tabLst>
                <a:tab pos="198120" algn="l"/>
              </a:tabLst>
            </a:pPr>
            <a:r>
              <a:rPr lang="zh-CN" altLang="zh-CN" sz="2400" kern="100" dirty="0">
                <a:effectLst/>
                <a:latin typeface="Times New Roman" panose="02020603050405020304" pitchFamily="18" charset="0"/>
                <a:ea typeface="宋体" panose="02010600030101010101" pitchFamily="2" charset="-122"/>
              </a:rPr>
              <a:t>实现目标功能</a:t>
            </a:r>
            <a:endParaRPr lang="zh-CN" altLang="zh-CN" sz="24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transition spd="slow">
    <p:wheel spokes="1"/>
  </p:transition>
</p:sld>
</file>

<file path=ppt/tags/tag1.xml><?xml version="1.0" encoding="utf-8"?>
<p:tagLst xmlns:p="http://schemas.openxmlformats.org/presentationml/2006/main">
  <p:tag name="KSO_WM_UNIT_TABLE_BEAUTIFY" val="smartTable{ee44b974-a5c2-40f0-9ded-177b74f170d4}"/>
</p:tagLst>
</file>

<file path=ppt/tags/tag2.xml><?xml version="1.0" encoding="utf-8"?>
<p:tagLst xmlns:p="http://schemas.openxmlformats.org/presentationml/2006/main">
  <p:tag name="KSO_WM_UNIT_TABLE_BEAUTIFY" val="smartTable{cbe463c1-3be3-4e69-a8d8-e58fdba848da}"/>
</p:tagLst>
</file>

<file path=ppt/tags/tag3.xml><?xml version="1.0" encoding="utf-8"?>
<p:tagLst xmlns:p="http://schemas.openxmlformats.org/presentationml/2006/main">
  <p:tag name="KSO_WM_UNIT_TABLE_BEAUTIFY" val="smartTable{dc5f6e31-4c51-4557-b0cc-a81a96ef7b32}"/>
</p:tagLst>
</file>

<file path=ppt/tags/tag4.xml><?xml version="1.0" encoding="utf-8"?>
<p:tagLst xmlns:p="http://schemas.openxmlformats.org/presentationml/2006/main">
  <p:tag name="KSO_WM_UNIT_TABLE_BEAUTIFY" val="smartTable{ab41c473-45b7-48b2-b9f0-75195b46ce51}"/>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0</TotalTime>
  <Words>6145</Words>
  <Application>WPS 演示</Application>
  <PresentationFormat>宽屏</PresentationFormat>
  <Paragraphs>539</Paragraphs>
  <Slides>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Arial</vt:lpstr>
      <vt:lpstr>Times New Roman</vt:lpstr>
      <vt:lpstr>Cambria</vt:lpstr>
      <vt:lpstr>Bahnschrift SemiBold SemiConden</vt:lpstr>
      <vt:lpstr>Bahnschrift</vt:lpstr>
      <vt:lpstr>Calibri Light</vt:lpstr>
      <vt:lpstr>Calibri</vt:lpstr>
      <vt:lpstr>微软雅黑</vt:lpstr>
      <vt:lpstr>Arial Unicode MS</vt:lpstr>
      <vt:lpstr>天体</vt:lpstr>
      <vt:lpstr>哆啦A梦的口袋网可行性分析 											------基于web的大学生二手交易平台  </vt:lpstr>
      <vt:lpstr>目录</vt:lpstr>
      <vt:lpstr>一.引言</vt:lpstr>
      <vt:lpstr>PowerPoint 演示文稿</vt:lpstr>
      <vt:lpstr>PowerPoint 演示文稿</vt:lpstr>
      <vt:lpstr>PowerPoint 演示文稿</vt:lpstr>
      <vt:lpstr>二.引用文件</vt:lpstr>
      <vt:lpstr>三.可行性分析的前提</vt:lpstr>
      <vt:lpstr>3.1 项目的要求</vt:lpstr>
      <vt:lpstr>3.2 项目的目标</vt:lpstr>
      <vt:lpstr>3.3 项目的环境、条件、假定和限制</vt:lpstr>
      <vt:lpstr>PowerPoint 演示文稿</vt:lpstr>
      <vt:lpstr>PowerPoint 演示文稿</vt:lpstr>
      <vt:lpstr>3.4进行可行性分析的方法</vt:lpstr>
      <vt:lpstr>四.可选的方案</vt:lpstr>
      <vt:lpstr>4.1原有方案的优缺点、局限性及存在的问题</vt:lpstr>
      <vt:lpstr>4.2 可重用的系统与要求之间的差距</vt:lpstr>
      <vt:lpstr>4.3 可选择的系统方案1</vt:lpstr>
      <vt:lpstr>4.4可选择的系统方案2</vt:lpstr>
      <vt:lpstr>4.5 选择最终方案的准则</vt:lpstr>
      <vt:lpstr>PowerPoint 演示文稿</vt:lpstr>
      <vt:lpstr>PowerPoint 演示文稿</vt:lpstr>
      <vt:lpstr>五.所建议的系统</vt:lpstr>
      <vt:lpstr>5.1 对建议的系统的说明</vt:lpstr>
      <vt:lpstr>5.2 数据流程和处理流程</vt:lpstr>
      <vt:lpstr>5.2 数据流程和处理流程</vt:lpstr>
      <vt:lpstr>PowerPoint 演示文稿</vt:lpstr>
      <vt:lpstr>PowerPoint 演示文稿</vt:lpstr>
      <vt:lpstr>5.4 影响（或要求）</vt:lpstr>
      <vt:lpstr>六. 经济可行性（成本--效益分析）</vt:lpstr>
      <vt:lpstr>七. 技术可行性（技术风险评价）</vt:lpstr>
      <vt:lpstr>PowerPoint 演示文稿</vt:lpstr>
      <vt:lpstr>八. 法律可行性</vt:lpstr>
      <vt:lpstr>九. 用户使用可行性</vt:lpstr>
      <vt:lpstr>九、当前阶段成员打分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哆啦A梦的口袋网（基于网页的大学生二手交易网站）可行性分析报告</dc:title>
  <dc:creator>孟 闻凯</dc:creator>
  <cp:lastModifiedBy>米娜拉</cp:lastModifiedBy>
  <cp:revision>21</cp:revision>
  <dcterms:created xsi:type="dcterms:W3CDTF">2020-11-04T09:43:00Z</dcterms:created>
  <dcterms:modified xsi:type="dcterms:W3CDTF">2020-11-05T00:58:16Z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