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9" r:id="rId3"/>
  </p:sldMasterIdLst>
  <p:notesMasterIdLst>
    <p:notesMasterId r:id="rId37"/>
  </p:notesMasterIdLst>
  <p:handoutMasterIdLst>
    <p:handoutMasterId r:id="rId38"/>
  </p:handoutMasterIdLst>
  <p:sldIdLst>
    <p:sldId id="376" r:id="rId4"/>
    <p:sldId id="377" r:id="rId5"/>
    <p:sldId id="378" r:id="rId6"/>
    <p:sldId id="379" r:id="rId7"/>
    <p:sldId id="390" r:id="rId8"/>
    <p:sldId id="391" r:id="rId9"/>
    <p:sldId id="392" r:id="rId10"/>
    <p:sldId id="393" r:id="rId11"/>
    <p:sldId id="394" r:id="rId12"/>
    <p:sldId id="395" r:id="rId13"/>
    <p:sldId id="396" r:id="rId14"/>
    <p:sldId id="397" r:id="rId15"/>
    <p:sldId id="398" r:id="rId16"/>
    <p:sldId id="399" r:id="rId17"/>
    <p:sldId id="435" r:id="rId18"/>
    <p:sldId id="428" r:id="rId19"/>
    <p:sldId id="429" r:id="rId20"/>
    <p:sldId id="430" r:id="rId21"/>
    <p:sldId id="431" r:id="rId22"/>
    <p:sldId id="400" r:id="rId23"/>
    <p:sldId id="401" r:id="rId24"/>
    <p:sldId id="402" r:id="rId25"/>
    <p:sldId id="403" r:id="rId26"/>
    <p:sldId id="413" r:id="rId27"/>
    <p:sldId id="404" r:id="rId28"/>
    <p:sldId id="414" r:id="rId29"/>
    <p:sldId id="405" r:id="rId30"/>
    <p:sldId id="409" r:id="rId31"/>
    <p:sldId id="432" r:id="rId32"/>
    <p:sldId id="433" r:id="rId33"/>
    <p:sldId id="434" r:id="rId34"/>
    <p:sldId id="406" r:id="rId35"/>
    <p:sldId id="3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B346F25-4CE5-4549-A7C1-F2DB6C131E2C}">
          <p14:sldIdLst>
            <p14:sldId id="376"/>
            <p14:sldId id="377"/>
            <p14:sldId id="378"/>
            <p14:sldId id="379"/>
            <p14:sldId id="390"/>
            <p14:sldId id="391"/>
          </p14:sldIdLst>
        </p14:section>
        <p14:section name="无标题节" id="{7FE5CF01-22F8-4444-9DB5-EFF90532B646}">
          <p14:sldIdLst>
            <p14:sldId id="392"/>
          </p14:sldIdLst>
        </p14:section>
        <p14:section name="无标题节" id="{A52A0ABF-4A45-460D-9F26-7BAA492DBCD9}">
          <p14:sldIdLst>
            <p14:sldId id="393"/>
            <p14:sldId id="394"/>
            <p14:sldId id="395"/>
            <p14:sldId id="396"/>
            <p14:sldId id="397"/>
            <p14:sldId id="398"/>
            <p14:sldId id="399"/>
            <p14:sldId id="435"/>
            <p14:sldId id="428"/>
            <p14:sldId id="429"/>
            <p14:sldId id="430"/>
            <p14:sldId id="431"/>
            <p14:sldId id="400"/>
            <p14:sldId id="401"/>
            <p14:sldId id="403"/>
            <p14:sldId id="413"/>
            <p14:sldId id="404"/>
            <p14:sldId id="414"/>
            <p14:sldId id="405"/>
            <p14:sldId id="402"/>
            <p14:sldId id="409"/>
            <p14:sldId id="434"/>
            <p14:sldId id="432"/>
            <p14:sldId id="406"/>
            <p14:sldId id="433"/>
          </p14:sldIdLst>
        </p14:section>
        <p14:section name="无标题节" id="{AE76AC1B-0C9B-4E2D-802A-F2B5004963F2}">
          <p14:sldIdLst>
            <p14:sldId id="38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yy"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31" autoAdjust="0"/>
  </p:normalViewPr>
  <p:slideViewPr>
    <p:cSldViewPr snapToGrid="0">
      <p:cViewPr varScale="1">
        <p:scale>
          <a:sx n="87" d="100"/>
          <a:sy n="87" d="100"/>
        </p:scale>
        <p:origin x="-437" y="-82"/>
      </p:cViewPr>
      <p:guideLst>
        <p:guide orient="horz" pos="2160"/>
        <p:guide pos="3840"/>
      </p:guideLst>
    </p:cSldViewPr>
  </p:slideViewPr>
  <p:outlineViewPr>
    <p:cViewPr>
      <p:scale>
        <a:sx n="33" d="100"/>
        <a:sy n="33" d="100"/>
      </p:scale>
      <p:origin x="0" y="-69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5T20:59:29.852"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15T20:59:29.852" idx="1">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15T20:59:29.852"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60"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a:p>
        </p:txBody>
      </p:sp>
      <p:sp>
        <p:nvSpPr>
          <p:cNvPr id="1048761"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62"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104875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a:p>
        </p:txBody>
      </p:sp>
      <p:sp>
        <p:nvSpPr>
          <p:cNvPr id="104875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104875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75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104875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with Image">
    <p:spTree>
      <p:nvGrpSpPr>
        <p:cNvPr id="1" name=""/>
        <p:cNvGrpSpPr/>
        <p:nvPr/>
      </p:nvGrpSpPr>
      <p:grpSpPr>
        <a:xfrm>
          <a:off x="0" y="0"/>
          <a:ext cx="0" cy="0"/>
          <a:chOff x="0" y="0"/>
          <a:chExt cx="0" cy="0"/>
        </a:xfrm>
      </p:grpSpPr>
      <p:sp>
        <p:nvSpPr>
          <p:cNvPr id="1048626" name="Rectangle 6"/>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27" name="Rectangle 7"/>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28" name="Rectangle 10"/>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29" name="Rectangle 11"/>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30" name="Freeform: Shape 12"/>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48631" name="Picture Placeholder 1"/>
          <p:cNvSpPr>
            <a:spLocks noGrp="1"/>
          </p:cNvSpPr>
          <p:nvPr>
            <p:ph type="pic" sz="quarter" idx="13" hasCustomPrompt="1"/>
          </p:nvPr>
        </p:nvSpPr>
        <p:spPr>
          <a:xfrm>
            <a:off x="144000" y="144000"/>
            <a:ext cx="11905200" cy="6570000"/>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32" name="Title 1"/>
          <p:cNvSpPr>
            <a:spLocks noGrp="1"/>
          </p:cNvSpPr>
          <p:nvPr>
            <p:ph type="ctrTitle" hasCustomPrompt="1"/>
          </p:nvPr>
        </p:nvSpPr>
        <p:spPr>
          <a:xfrm>
            <a:off x="360000" y="359999"/>
            <a:ext cx="4416588" cy="5321927"/>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633" name="Subtitle 2"/>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48731" name="Title 1"/>
          <p:cNvSpPr>
            <a:spLocks noGrp="1"/>
          </p:cNvSpPr>
          <p:nvPr>
            <p:ph type="ctrTitle" hasCustomPrompt="1"/>
          </p:nvPr>
        </p:nvSpPr>
        <p:spPr>
          <a:xfrm>
            <a:off x="779100" y="804500"/>
            <a:ext cx="4416588" cy="3818712"/>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endParaRPr lang="en-US" noProof="0"/>
          </a:p>
        </p:txBody>
      </p:sp>
      <p:sp>
        <p:nvSpPr>
          <p:cNvPr id="1048732" name="Subtitle 2"/>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733" name="Footer Placeholder 4"/>
          <p:cNvSpPr>
            <a:spLocks noGrp="1"/>
          </p:cNvSpPr>
          <p:nvPr>
            <p:ph type="ftr" sz="quarter" idx="12"/>
          </p:nvPr>
        </p:nvSpPr>
        <p:spPr/>
        <p:txBody>
          <a:bodyPr/>
          <a:lstStyle/>
          <a:p>
            <a:r>
              <a:rPr lang="en-US" noProof="0" dirty="0"/>
              <a:t>Add a footer</a:t>
            </a:r>
            <a:endParaRPr lang="en-US" noProof="0" dirty="0"/>
          </a:p>
        </p:txBody>
      </p:sp>
      <p:sp>
        <p:nvSpPr>
          <p:cNvPr id="1048734"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48690"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91" name="Footer Placeholder 3"/>
          <p:cNvSpPr>
            <a:spLocks noGrp="1"/>
          </p:cNvSpPr>
          <p:nvPr>
            <p:ph type="ftr" sz="quarter" idx="12"/>
          </p:nvPr>
        </p:nvSpPr>
        <p:spPr/>
        <p:txBody>
          <a:bodyPr/>
          <a:lstStyle/>
          <a:p>
            <a:r>
              <a:rPr lang="en-US" noProof="0" dirty="0"/>
              <a:t>Add a footer</a:t>
            </a:r>
            <a:endParaRPr lang="en-US" noProof="0" dirty="0"/>
          </a:p>
        </p:txBody>
      </p:sp>
      <p:sp>
        <p:nvSpPr>
          <p:cNvPr id="1048692"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93" name="Title 5"/>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724" name="Footer Placeholder 3"/>
          <p:cNvSpPr>
            <a:spLocks noGrp="1"/>
          </p:cNvSpPr>
          <p:nvPr>
            <p:ph type="ftr" sz="quarter" idx="13"/>
          </p:nvPr>
        </p:nvSpPr>
        <p:spPr/>
        <p:txBody>
          <a:bodyPr/>
          <a:lstStyle/>
          <a:p>
            <a:r>
              <a:rPr lang="en-US" noProof="0" dirty="0"/>
              <a:t>Add a footer</a:t>
            </a:r>
            <a:endParaRPr lang="en-US" noProof="0" dirty="0"/>
          </a:p>
        </p:txBody>
      </p:sp>
      <p:sp>
        <p:nvSpPr>
          <p:cNvPr id="1048725"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726" name="Title 7"/>
          <p:cNvSpPr>
            <a:spLocks noGrp="1"/>
          </p:cNvSpPr>
          <p:nvPr>
            <p:ph type="title"/>
          </p:nvPr>
        </p:nvSpPr>
        <p:spPr/>
        <p:txBody>
          <a:bodyPr/>
          <a:lstStyle/>
          <a:p>
            <a:r>
              <a:rPr lang="zh-CN" altLang="en-US" noProof="0"/>
              <a:t>单击此处编辑母版标题样式</a:t>
            </a:r>
            <a:endParaRPr lang="en-US" noProof="0"/>
          </a:p>
        </p:txBody>
      </p:sp>
      <p:sp>
        <p:nvSpPr>
          <p:cNvPr id="1048727" name="Content Placeholder 3"/>
          <p:cNvSpPr>
            <a:spLocks noGrp="1"/>
          </p:cNvSpPr>
          <p:nvPr>
            <p:ph sz="half" idx="2"/>
          </p:nvPr>
        </p:nvSpPr>
        <p:spPr>
          <a:xfrm>
            <a:off x="6299886" y="1512000"/>
            <a:ext cx="5472114" cy="4664963"/>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28" name="Content Placeholder 2"/>
          <p:cNvSpPr>
            <a:spLocks noGrp="1"/>
          </p:cNvSpPr>
          <p:nvPr>
            <p:ph sz="half" idx="1"/>
          </p:nvPr>
        </p:nvSpPr>
        <p:spPr>
          <a:xfrm>
            <a:off x="431886" y="1512000"/>
            <a:ext cx="5472114" cy="4664963"/>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683" name="Footer Placeholder 3"/>
          <p:cNvSpPr>
            <a:spLocks noGrp="1"/>
          </p:cNvSpPr>
          <p:nvPr>
            <p:ph type="ftr" sz="quarter" idx="13"/>
          </p:nvPr>
        </p:nvSpPr>
        <p:spPr/>
        <p:txBody>
          <a:bodyPr/>
          <a:lstStyle/>
          <a:p>
            <a:r>
              <a:rPr lang="en-US" noProof="0" dirty="0"/>
              <a:t>Add a footer</a:t>
            </a:r>
            <a:endParaRPr lang="en-US" noProof="0" dirty="0"/>
          </a:p>
        </p:txBody>
      </p:sp>
      <p:sp>
        <p:nvSpPr>
          <p:cNvPr id="1048684"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85" name="Title 7"/>
          <p:cNvSpPr>
            <a:spLocks noGrp="1"/>
          </p:cNvSpPr>
          <p:nvPr>
            <p:ph type="title"/>
          </p:nvPr>
        </p:nvSpPr>
        <p:spPr/>
        <p:txBody>
          <a:bodyPr/>
          <a:lstStyle/>
          <a:p>
            <a:r>
              <a:rPr lang="zh-CN" altLang="en-US" noProof="0"/>
              <a:t>单击此处编辑母版标题样式</a:t>
            </a:r>
            <a:endParaRPr lang="en-US" noProof="0"/>
          </a:p>
        </p:txBody>
      </p:sp>
      <p:sp>
        <p:nvSpPr>
          <p:cNvPr id="1048686" name="Text Placeholder 2"/>
          <p:cNvSpPr>
            <a:spLocks noGrp="1"/>
          </p:cNvSpPr>
          <p:nvPr>
            <p:ph type="body" idx="1"/>
          </p:nvPr>
        </p:nvSpPr>
        <p:spPr>
          <a:xfrm>
            <a:off x="431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endParaRPr lang="zh-CN" altLang="en-US" noProof="0"/>
          </a:p>
        </p:txBody>
      </p:sp>
      <p:sp>
        <p:nvSpPr>
          <p:cNvPr id="1048687" name="Text Placeholder 4"/>
          <p:cNvSpPr>
            <a:spLocks noGrp="1"/>
          </p:cNvSpPr>
          <p:nvPr>
            <p:ph type="body" sz="quarter" idx="3"/>
          </p:nvPr>
        </p:nvSpPr>
        <p:spPr>
          <a:xfrm>
            <a:off x="6299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endParaRPr lang="zh-CN" altLang="en-US" noProof="0"/>
          </a:p>
        </p:txBody>
      </p:sp>
      <p:sp>
        <p:nvSpPr>
          <p:cNvPr id="1048688" name="Content Placeholder 5"/>
          <p:cNvSpPr>
            <a:spLocks noGrp="1"/>
          </p:cNvSpPr>
          <p:nvPr>
            <p:ph sz="quarter" idx="4"/>
          </p:nvPr>
        </p:nvSpPr>
        <p:spPr>
          <a:xfrm>
            <a:off x="6299886" y="2505075"/>
            <a:ext cx="5472114" cy="3684588"/>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89" name="Content Placeholder 3"/>
          <p:cNvSpPr>
            <a:spLocks noGrp="1"/>
          </p:cNvSpPr>
          <p:nvPr>
            <p:ph sz="half" idx="2"/>
          </p:nvPr>
        </p:nvSpPr>
        <p:spPr>
          <a:xfrm>
            <a:off x="431887" y="2505075"/>
            <a:ext cx="5472114" cy="3684588"/>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栏">
    <p:spTree>
      <p:nvGrpSpPr>
        <p:cNvPr id="1" name=""/>
        <p:cNvGrpSpPr/>
        <p:nvPr/>
      </p:nvGrpSpPr>
      <p:grpSpPr>
        <a:xfrm>
          <a:off x="0" y="0"/>
          <a:ext cx="0" cy="0"/>
          <a:chOff x="0" y="0"/>
          <a:chExt cx="0" cy="0"/>
        </a:xfrm>
      </p:grpSpPr>
      <p:sp>
        <p:nvSpPr>
          <p:cNvPr id="1048741" name="Subtitle 2"/>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Subtitle</a:t>
            </a:r>
            <a:endParaRPr lang="en-US" noProof="0"/>
          </a:p>
        </p:txBody>
      </p:sp>
      <p:sp>
        <p:nvSpPr>
          <p:cNvPr id="1048742" name="Content Placeholder 2"/>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43" name="Text Placeholder 4"/>
          <p:cNvSpPr>
            <a:spLocks noGrp="1"/>
          </p:cNvSpPr>
          <p:nvPr>
            <p:ph type="body" sz="quarter" idx="12"/>
          </p:nvPr>
        </p:nvSpPr>
        <p:spPr>
          <a:xfrm>
            <a:off x="4301550" y="1511476"/>
            <a:ext cx="3600450" cy="46792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44" name="Text Placeholder 5"/>
          <p:cNvSpPr>
            <a:spLocks noGrp="1"/>
          </p:cNvSpPr>
          <p:nvPr>
            <p:ph type="body" sz="quarter" idx="13"/>
          </p:nvPr>
        </p:nvSpPr>
        <p:spPr>
          <a:xfrm>
            <a:off x="8171550" y="1511475"/>
            <a:ext cx="360045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45" name="Footer Placeholder 3"/>
          <p:cNvSpPr>
            <a:spLocks noGrp="1"/>
          </p:cNvSpPr>
          <p:nvPr>
            <p:ph type="ftr" sz="quarter" idx="14"/>
          </p:nvPr>
        </p:nvSpPr>
        <p:spPr/>
        <p:txBody>
          <a:bodyPr/>
          <a:lstStyle/>
          <a:p>
            <a:r>
              <a:rPr lang="en-US" noProof="0" dirty="0"/>
              <a:t>Add a footer</a:t>
            </a:r>
            <a:endParaRPr lang="en-US" noProof="0" dirty="0"/>
          </a:p>
        </p:txBody>
      </p:sp>
      <p:sp>
        <p:nvSpPr>
          <p:cNvPr id="1048746" name="Slide Number Placeholder 5"/>
          <p:cNvSpPr>
            <a:spLocks noGrp="1"/>
          </p:cNvSpPr>
          <p:nvPr>
            <p:ph type="sldNum" sz="quarter" idx="15"/>
          </p:nvPr>
        </p:nvSpPr>
        <p:spPr/>
        <p:txBody>
          <a:bodyPr/>
          <a:lstStyle/>
          <a:p>
            <a:fld id="{19B51A1E-902D-48AF-9020-955120F399B6}" type="slidenum">
              <a:rPr lang="en-US" noProof="0" smtClean="0"/>
            </a:fld>
            <a:endParaRPr lang="en-US" noProof="0" dirty="0"/>
          </a:p>
        </p:txBody>
      </p:sp>
      <p:sp>
        <p:nvSpPr>
          <p:cNvPr id="1048747" name="Title 6"/>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048701" name="Subtitle 2"/>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Subtitle</a:t>
            </a:r>
            <a:endParaRPr lang="en-US" noProof="0"/>
          </a:p>
        </p:txBody>
      </p:sp>
      <p:sp>
        <p:nvSpPr>
          <p:cNvPr id="1048702" name="Content Placeholder 2"/>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3" name="Text Placeholder 4"/>
          <p:cNvSpPr>
            <a:spLocks noGrp="1"/>
          </p:cNvSpPr>
          <p:nvPr>
            <p:ph type="body" sz="quarter" idx="12"/>
          </p:nvPr>
        </p:nvSpPr>
        <p:spPr>
          <a:xfrm>
            <a:off x="2726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4" name="Text Placeholder 5"/>
          <p:cNvSpPr>
            <a:spLocks noGrp="1"/>
          </p:cNvSpPr>
          <p:nvPr>
            <p:ph type="body" sz="quarter" idx="13"/>
          </p:nvPr>
        </p:nvSpPr>
        <p:spPr>
          <a:xfrm>
            <a:off x="5021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5" name="Text Placeholder 6"/>
          <p:cNvSpPr>
            <a:spLocks noGrp="1"/>
          </p:cNvSpPr>
          <p:nvPr>
            <p:ph type="body" sz="quarter" idx="14"/>
          </p:nvPr>
        </p:nvSpPr>
        <p:spPr>
          <a:xfrm>
            <a:off x="7316412" y="1507535"/>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6" name="Text Placeholder 7"/>
          <p:cNvSpPr>
            <a:spLocks noGrp="1"/>
          </p:cNvSpPr>
          <p:nvPr>
            <p:ph type="body" sz="quarter" idx="15"/>
          </p:nvPr>
        </p:nvSpPr>
        <p:spPr>
          <a:xfrm>
            <a:off x="9611412" y="1507535"/>
            <a:ext cx="2160588" cy="468371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7" name="Footer Placeholder 3"/>
          <p:cNvSpPr>
            <a:spLocks noGrp="1"/>
          </p:cNvSpPr>
          <p:nvPr>
            <p:ph type="ftr" sz="quarter" idx="16"/>
          </p:nvPr>
        </p:nvSpPr>
        <p:spPr/>
        <p:txBody>
          <a:bodyPr/>
          <a:lstStyle/>
          <a:p>
            <a:r>
              <a:rPr lang="en-US" noProof="0" dirty="0"/>
              <a:t>Add a footer</a:t>
            </a:r>
            <a:endParaRPr lang="en-US" noProof="0" dirty="0"/>
          </a:p>
        </p:txBody>
      </p:sp>
      <p:sp>
        <p:nvSpPr>
          <p:cNvPr id="1048708"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709" name="Title 6"/>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048748" name="Footer Placeholder 4"/>
          <p:cNvSpPr>
            <a:spLocks noGrp="1"/>
          </p:cNvSpPr>
          <p:nvPr>
            <p:ph type="ftr" sz="quarter" idx="12"/>
          </p:nvPr>
        </p:nvSpPr>
        <p:spPr/>
        <p:txBody>
          <a:bodyPr/>
          <a:lstStyle/>
          <a:p>
            <a:r>
              <a:rPr lang="en-US" noProof="0" dirty="0"/>
              <a:t>Add a footer</a:t>
            </a:r>
            <a:endParaRPr lang="en-US" noProof="0" dirty="0"/>
          </a:p>
        </p:txBody>
      </p:sp>
      <p:sp>
        <p:nvSpPr>
          <p:cNvPr id="1048749"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
        <p:nvSpPr>
          <p:cNvPr id="1048750" name="Title 1"/>
          <p:cNvSpPr>
            <a:spLocks noGrp="1"/>
          </p:cNvSpPr>
          <p:nvPr>
            <p:ph type="ctrTitle" hasCustomPrompt="1"/>
          </p:nvPr>
        </p:nvSpPr>
        <p:spPr>
          <a:xfrm>
            <a:off x="355601" y="3263898"/>
            <a:ext cx="4840085" cy="1626013"/>
          </a:xfrm>
          <a:gradFill>
            <a:gsLst>
              <a:gs pos="0">
                <a:schemeClr val="accent1">
                  <a:lumMod val="20000"/>
                  <a:lumOff val="80000"/>
                  <a:alpha val="50000"/>
                </a:schemeClr>
              </a:gs>
              <a:gs pos="31860">
                <a:schemeClr val="bg1">
                  <a:alpha val="9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751" name="Text Placeholder 3"/>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zh-CN" altLang="en-US" noProof="0"/>
              <a:t>单击此处编辑母版文本样式</a:t>
            </a:r>
            <a:endParaRPr lang="zh-CN" altLang="en-US" noProof="0"/>
          </a:p>
        </p:txBody>
      </p:sp>
      <p:sp>
        <p:nvSpPr>
          <p:cNvPr id="1048752" name="Content Placeholder 2"/>
          <p:cNvSpPr>
            <a:spLocks noGrp="1"/>
          </p:cNvSpPr>
          <p:nvPr>
            <p:ph idx="1"/>
          </p:nvPr>
        </p:nvSpPr>
        <p:spPr>
          <a:xfrm>
            <a:off x="6096000" y="987425"/>
            <a:ext cx="5472000" cy="471856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48719" name="Footer Placeholder 4"/>
          <p:cNvSpPr>
            <a:spLocks noGrp="1"/>
          </p:cNvSpPr>
          <p:nvPr>
            <p:ph type="ftr" sz="quarter" idx="12"/>
          </p:nvPr>
        </p:nvSpPr>
        <p:spPr/>
        <p:txBody>
          <a:bodyPr/>
          <a:lstStyle/>
          <a:p>
            <a:r>
              <a:rPr lang="en-US" noProof="0" dirty="0"/>
              <a:t>Add a footer</a:t>
            </a:r>
            <a:endParaRPr lang="en-US" noProof="0" dirty="0"/>
          </a:p>
        </p:txBody>
      </p:sp>
      <p:sp>
        <p:nvSpPr>
          <p:cNvPr id="1048720"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
        <p:nvSpPr>
          <p:cNvPr id="1048721" name="Title 1"/>
          <p:cNvSpPr>
            <a:spLocks noGrp="1"/>
          </p:cNvSpPr>
          <p:nvPr>
            <p:ph type="ctrTitle" hasCustomPrompt="1"/>
          </p:nvPr>
        </p:nvSpPr>
        <p:spPr>
          <a:xfrm>
            <a:off x="355601" y="3263898"/>
            <a:ext cx="4840085" cy="1626013"/>
          </a:xfrm>
          <a:gradFill>
            <a:gsLst>
              <a:gs pos="0">
                <a:schemeClr val="accent1">
                  <a:lumMod val="20000"/>
                  <a:lumOff val="80000"/>
                  <a:alpha val="50000"/>
                </a:schemeClr>
              </a:gs>
              <a:gs pos="31860">
                <a:schemeClr val="bg1">
                  <a:alpha val="9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722" name="Text Placeholder 3"/>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zh-CN" altLang="en-US" noProof="0"/>
              <a:t>单击此处编辑母版文本样式</a:t>
            </a:r>
            <a:endParaRPr lang="zh-CN" altLang="en-US" noProof="0"/>
          </a:p>
        </p:txBody>
      </p:sp>
      <p:sp>
        <p:nvSpPr>
          <p:cNvPr id="1048723" name="Picture Placeholder 2"/>
          <p:cNvSpPr>
            <a:spLocks noGrp="1"/>
          </p:cNvSpPr>
          <p:nvPr>
            <p:ph type="pic" idx="1"/>
          </p:nvPr>
        </p:nvSpPr>
        <p:spPr>
          <a:xfrm>
            <a:off x="6095999" y="987425"/>
            <a:ext cx="5471999" cy="47185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0"/>
              <a:t>单击图标添加图片</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8680" name="Footer Placeholder 2"/>
          <p:cNvSpPr>
            <a:spLocks noGrp="1"/>
          </p:cNvSpPr>
          <p:nvPr>
            <p:ph type="ftr" sz="quarter" idx="12"/>
          </p:nvPr>
        </p:nvSpPr>
        <p:spPr/>
        <p:txBody>
          <a:bodyPr/>
          <a:lstStyle/>
          <a:p>
            <a:r>
              <a:rPr lang="en-US" noProof="0" dirty="0"/>
              <a:t>Add a footer</a:t>
            </a:r>
            <a:endParaRPr lang="en-US" noProof="0" dirty="0"/>
          </a:p>
        </p:txBody>
      </p:sp>
      <p:sp>
        <p:nvSpPr>
          <p:cNvPr id="1048681" name="Slide Number Placeholder 3"/>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82" name="Title 5"/>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048710" name="Footer Placeholder 2"/>
          <p:cNvSpPr>
            <a:spLocks noGrp="1"/>
          </p:cNvSpPr>
          <p:nvPr>
            <p:ph type="ftr" sz="quarter" idx="12"/>
          </p:nvPr>
        </p:nvSpPr>
        <p:spPr/>
        <p:txBody>
          <a:bodyPr/>
          <a:lstStyle/>
          <a:p>
            <a:r>
              <a:rPr lang="en-US" noProof="0" dirty="0"/>
              <a:t>Add a footer</a:t>
            </a:r>
            <a:endParaRPr lang="en-US" noProof="0" dirty="0"/>
          </a:p>
        </p:txBody>
      </p:sp>
      <p:sp>
        <p:nvSpPr>
          <p:cNvPr id="1048711" name="Slide Number Placeholder 3"/>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712" name="Title 5"/>
          <p:cNvSpPr>
            <a:spLocks noGrp="1"/>
          </p:cNvSpPr>
          <p:nvPr>
            <p:ph type="title"/>
          </p:nvPr>
        </p:nvSpPr>
        <p:spPr/>
        <p:txBody>
          <a:bodyPr/>
          <a:lstStyle/>
          <a:p>
            <a:r>
              <a:rPr lang="zh-CN" altLang="en-US" noProof="0"/>
              <a:t>单击此处编辑母版标题样式</a:t>
            </a:r>
            <a:endParaRPr lang="en-US" noProof="0"/>
          </a:p>
        </p:txBody>
      </p:sp>
      <p:sp>
        <p:nvSpPr>
          <p:cNvPr id="1048713" name="Text Placeholder 4"/>
          <p:cNvSpPr>
            <a:spLocks noGrp="1"/>
          </p:cNvSpPr>
          <p:nvPr>
            <p:ph type="body" sz="quarter" idx="34"/>
          </p:nvPr>
        </p:nvSpPr>
        <p:spPr>
          <a:xfrm>
            <a:off x="1313656" y="1955257"/>
            <a:ext cx="9564688" cy="2947486"/>
          </a:xfrm>
        </p:spPr>
        <p:txBody>
          <a:bodyPr anchor="ctr"/>
          <a:lstStyle>
            <a:lvl1pPr marL="0" indent="0" algn="ctr">
              <a:buNone/>
              <a:defRPr sz="6000"/>
            </a:lvl1pPr>
            <a:lvl2pPr marL="266700" indent="0">
              <a:buNone/>
            </a:lvl2pPr>
          </a:lstStyle>
          <a:p>
            <a:pPr lvl="0"/>
            <a:r>
              <a:rPr lang="zh-CN" altLang="en-US" noProof="0"/>
              <a:t>单击此处编辑母版文本样式</a:t>
            </a:r>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1048635" name="Picture Placeholder 1"/>
          <p:cNvSpPr>
            <a:spLocks noGrp="1"/>
          </p:cNvSpPr>
          <p:nvPr>
            <p:ph type="pic" sz="quarter" idx="13" hasCustomPrompt="1"/>
          </p:nvPr>
        </p:nvSpPr>
        <p:spPr>
          <a:xfrm>
            <a:off x="144000" y="144000"/>
            <a:ext cx="11905200" cy="6060155"/>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36" name="Title 1"/>
          <p:cNvSpPr>
            <a:spLocks noGrp="1"/>
          </p:cNvSpPr>
          <p:nvPr>
            <p:ph type="ctrTitle" hasCustomPrompt="1"/>
          </p:nvPr>
        </p:nvSpPr>
        <p:spPr>
          <a:xfrm>
            <a:off x="779100" y="804500"/>
            <a:ext cx="4416588" cy="3818712"/>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endParaRPr lang="en-US" noProof="0"/>
          </a:p>
        </p:txBody>
      </p:sp>
      <p:sp>
        <p:nvSpPr>
          <p:cNvPr id="1048637" name="Subtitle 2"/>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638" name="Footer Placeholder 4"/>
          <p:cNvSpPr>
            <a:spLocks noGrp="1"/>
          </p:cNvSpPr>
          <p:nvPr>
            <p:ph type="ftr" sz="quarter" idx="12"/>
          </p:nvPr>
        </p:nvSpPr>
        <p:spPr/>
        <p:txBody>
          <a:bodyPr/>
          <a:lstStyle/>
          <a:p>
            <a:r>
              <a:rPr lang="en-US" noProof="0" dirty="0"/>
              <a:t>Add a footer</a:t>
            </a:r>
            <a:endParaRPr lang="en-US" noProof="0" dirty="0"/>
          </a:p>
        </p:txBody>
      </p:sp>
      <p:sp>
        <p:nvSpPr>
          <p:cNvPr id="1048639"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29" name="Footer Placeholder 1"/>
          <p:cNvSpPr>
            <a:spLocks noGrp="1"/>
          </p:cNvSpPr>
          <p:nvPr>
            <p:ph type="ftr" sz="quarter" idx="12"/>
          </p:nvPr>
        </p:nvSpPr>
        <p:spPr/>
        <p:txBody>
          <a:bodyPr/>
          <a:lstStyle/>
          <a:p>
            <a:r>
              <a:rPr lang="en-US" noProof="0" dirty="0"/>
              <a:t>Add a footer</a:t>
            </a:r>
            <a:endParaRPr lang="en-US" noProof="0" dirty="0"/>
          </a:p>
        </p:txBody>
      </p:sp>
      <p:sp>
        <p:nvSpPr>
          <p:cNvPr id="1048730" name="Slide Number Placeholder 2"/>
          <p:cNvSpPr>
            <a:spLocks noGrp="1"/>
          </p:cNvSpPr>
          <p:nvPr>
            <p:ph type="sldNum" sz="quarter" idx="13"/>
          </p:nvPr>
        </p:nvSpPr>
        <p:spPr>
          <a:solidFill>
            <a:schemeClr val="bg1"/>
          </a:solidFill>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1048676" name="矩形 5"/>
          <p:cNvSpPr/>
          <p:nvPr userDrawn="1"/>
        </p:nvSpPr>
        <p:spPr>
          <a:xfrm>
            <a:off x="440603" y="759873"/>
            <a:ext cx="662361" cy="379656"/>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048677" name="矩形 10"/>
          <p:cNvSpPr/>
          <p:nvPr userDrawn="1"/>
        </p:nvSpPr>
        <p:spPr>
          <a:xfrm>
            <a:off x="2572589" y="759873"/>
            <a:ext cx="1402001" cy="904863"/>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模板来源</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048678" name="矩形 11"/>
          <p:cNvSpPr/>
          <p:nvPr userDrawn="1"/>
        </p:nvSpPr>
        <p:spPr>
          <a:xfrm>
            <a:off x="4153010" y="759873"/>
            <a:ext cx="7074345" cy="1692707"/>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pP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office.com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048679"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1048618" name="Picture Placeholder 1"/>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19" name="Title 1"/>
          <p:cNvSpPr>
            <a:spLocks noGrp="1"/>
          </p:cNvSpPr>
          <p:nvPr>
            <p:ph type="ctrTitle" hasCustomPrompt="1"/>
          </p:nvPr>
        </p:nvSpPr>
        <p:spPr>
          <a:xfrm>
            <a:off x="5943600" y="2438399"/>
            <a:ext cx="5385600" cy="3044399"/>
          </a:xfrm>
          <a:gradFill>
            <a:gsLst>
              <a:gs pos="0">
                <a:schemeClr val="accent1">
                  <a:lumMod val="20000"/>
                  <a:lumOff val="80000"/>
                  <a:alpha val="50000"/>
                </a:schemeClr>
              </a:gs>
              <a:gs pos="46000">
                <a:schemeClr val="bg1">
                  <a:alpha val="90000"/>
                </a:schemeClr>
              </a:gs>
              <a:gs pos="83186">
                <a:schemeClr val="bg1"/>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endParaRPr lang="en-US" noProof="0"/>
          </a:p>
        </p:txBody>
      </p:sp>
      <p:sp>
        <p:nvSpPr>
          <p:cNvPr id="1048620" name="Subtitle 2"/>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621" name="Footer Placeholder 4"/>
          <p:cNvSpPr>
            <a:spLocks noGrp="1"/>
          </p:cNvSpPr>
          <p:nvPr>
            <p:ph type="ftr" sz="quarter" idx="12"/>
          </p:nvPr>
        </p:nvSpPr>
        <p:spPr/>
        <p:txBody>
          <a:bodyPr/>
          <a:lstStyle/>
          <a:p>
            <a:r>
              <a:rPr lang="en-US" noProof="0" dirty="0"/>
              <a:t>Add a footer</a:t>
            </a:r>
            <a:endParaRPr lang="en-US" noProof="0" dirty="0"/>
          </a:p>
        </p:txBody>
      </p:sp>
      <p:sp>
        <p:nvSpPr>
          <p:cNvPr id="1048622"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048735" name="Picture Placeholder 1"/>
          <p:cNvSpPr>
            <a:spLocks noGrp="1"/>
          </p:cNvSpPr>
          <p:nvPr>
            <p:ph type="pic" sz="quarter" idx="13" hasCustomPrompt="1"/>
          </p:nvPr>
        </p:nvSpPr>
        <p:spPr>
          <a:xfrm>
            <a:off x="6769100" y="144000"/>
            <a:ext cx="5280100" cy="6048000"/>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736" name="Title 1"/>
          <p:cNvSpPr>
            <a:spLocks noGrp="1"/>
          </p:cNvSpPr>
          <p:nvPr>
            <p:ph type="ctrTitle" hasCustomPrompt="1"/>
          </p:nvPr>
        </p:nvSpPr>
        <p:spPr>
          <a:xfrm>
            <a:off x="7493000" y="2438399"/>
            <a:ext cx="3836200" cy="3044399"/>
          </a:xfrm>
          <a:gradFill>
            <a:gsLst>
              <a:gs pos="0">
                <a:schemeClr val="accent1">
                  <a:lumMod val="20000"/>
                  <a:lumOff val="80000"/>
                  <a:alpha val="50000"/>
                </a:schemeClr>
              </a:gs>
              <a:gs pos="46000">
                <a:schemeClr val="bg1">
                  <a:alpha val="90000"/>
                </a:schemeClr>
              </a:gs>
              <a:gs pos="83186">
                <a:schemeClr val="bg1"/>
              </a:gs>
            </a:gsLst>
            <a:lin ang="3600000" scaled="0"/>
          </a:gradFill>
        </p:spPr>
        <p:txBody>
          <a:bodyPr lIns="432000" tIns="432000" rIns="72000" bIns="1188000" anchor="t"/>
          <a:lstStyle>
            <a:lvl1pPr algn="l">
              <a:lnSpc>
                <a:spcPts val="4700"/>
              </a:lnSpc>
              <a:defRPr sz="4500">
                <a:solidFill>
                  <a:schemeClr val="tx1"/>
                </a:solidFill>
              </a:defRPr>
            </a:lvl1pPr>
          </a:lstStyle>
          <a:p>
            <a:r>
              <a:rPr lang="en-US" noProof="0"/>
              <a:t>Slide Title</a:t>
            </a:r>
            <a:endParaRPr lang="en-US" noProof="0"/>
          </a:p>
        </p:txBody>
      </p:sp>
      <p:sp>
        <p:nvSpPr>
          <p:cNvPr id="1048737" name="Subtitle 2"/>
          <p:cNvSpPr>
            <a:spLocks noGrp="1"/>
          </p:cNvSpPr>
          <p:nvPr>
            <p:ph type="subTitle" idx="1"/>
          </p:nvPr>
        </p:nvSpPr>
        <p:spPr>
          <a:xfrm>
            <a:off x="7747000" y="4465176"/>
            <a:ext cx="3372329" cy="774934"/>
          </a:xfrm>
          <a:solidFill>
            <a:schemeClr val="bg1">
              <a:alpha val="80000"/>
            </a:schemeClr>
          </a:solidFill>
          <a:ln w="3175">
            <a:gradFill>
              <a:gsLst>
                <a:gs pos="0">
                  <a:schemeClr val="bg1">
                    <a:lumMod val="95000"/>
                  </a:schemeClr>
                </a:gs>
                <a:gs pos="100000">
                  <a:schemeClr val="accent1"/>
                </a:gs>
              </a:gsLst>
              <a:lin ang="10800000" scaled="0"/>
            </a:gradFill>
          </a:ln>
        </p:spPr>
        <p:txBody>
          <a:bodyPr lIns="180000" tIns="144000" rIns="0"/>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738" name="Content Placeholder 2"/>
          <p:cNvSpPr>
            <a:spLocks noGrp="1"/>
          </p:cNvSpPr>
          <p:nvPr>
            <p:ph sz="half" idx="15"/>
          </p:nvPr>
        </p:nvSpPr>
        <p:spPr>
          <a:xfrm>
            <a:off x="432000" y="2438399"/>
            <a:ext cx="5472000" cy="30444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39" name="Footer Placeholder 4"/>
          <p:cNvSpPr>
            <a:spLocks noGrp="1"/>
          </p:cNvSpPr>
          <p:nvPr>
            <p:ph type="ftr" sz="quarter" idx="12"/>
          </p:nvPr>
        </p:nvSpPr>
        <p:spPr/>
        <p:txBody>
          <a:bodyPr/>
          <a:lstStyle/>
          <a:p>
            <a:r>
              <a:rPr lang="en-US" noProof="0" dirty="0"/>
              <a:t>Add a footer</a:t>
            </a:r>
            <a:endParaRPr lang="en-US" noProof="0" dirty="0"/>
          </a:p>
        </p:txBody>
      </p:sp>
      <p:sp>
        <p:nvSpPr>
          <p:cNvPr id="1048740"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048598" name="Picture Placeholder 1"/>
          <p:cNvSpPr>
            <a:spLocks noGrp="1"/>
          </p:cNvSpPr>
          <p:nvPr>
            <p:ph type="pic" sz="quarter" idx="13" hasCustomPrompt="1"/>
          </p:nvPr>
        </p:nvSpPr>
        <p:spPr>
          <a:xfrm>
            <a:off x="144000" y="144000"/>
            <a:ext cx="5280100" cy="6060155"/>
          </a:xfrm>
          <a:solidFill>
            <a:schemeClr val="bg1">
              <a:lumMod val="95000"/>
            </a:schemeClr>
          </a:solidFill>
        </p:spPr>
        <p:txBody>
          <a:bodyPr lIns="0" tIns="144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599" name="Content Placeholder 2"/>
          <p:cNvSpPr>
            <a:spLocks noGrp="1"/>
          </p:cNvSpPr>
          <p:nvPr>
            <p:ph sz="half" idx="15"/>
          </p:nvPr>
        </p:nvSpPr>
        <p:spPr>
          <a:xfrm>
            <a:off x="6096000" y="3263899"/>
            <a:ext cx="5472000" cy="2442088"/>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00" name="Footer Placeholder 4"/>
          <p:cNvSpPr>
            <a:spLocks noGrp="1"/>
          </p:cNvSpPr>
          <p:nvPr>
            <p:ph type="ftr" sz="quarter" idx="12"/>
          </p:nvPr>
        </p:nvSpPr>
        <p:spPr/>
        <p:txBody>
          <a:bodyPr/>
          <a:lstStyle/>
          <a:p>
            <a:r>
              <a:rPr lang="en-US" noProof="0" dirty="0"/>
              <a:t>Add a footer</a:t>
            </a:r>
            <a:endParaRPr lang="en-US" noProof="0" dirty="0"/>
          </a:p>
        </p:txBody>
      </p:sp>
      <p:sp>
        <p:nvSpPr>
          <p:cNvPr id="1048601"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
        <p:nvSpPr>
          <p:cNvPr id="1048602" name="Title 1"/>
          <p:cNvSpPr>
            <a:spLocks noGrp="1"/>
          </p:cNvSpPr>
          <p:nvPr>
            <p:ph type="ctrTitle" hasCustomPrompt="1"/>
          </p:nvPr>
        </p:nvSpPr>
        <p:spPr>
          <a:xfrm>
            <a:off x="355601" y="3263898"/>
            <a:ext cx="4840085" cy="1626013"/>
          </a:xfrm>
          <a:gradFill>
            <a:gsLst>
              <a:gs pos="0">
                <a:schemeClr val="accent1">
                  <a:lumMod val="20000"/>
                  <a:lumOff val="80000"/>
                  <a:alpha val="50000"/>
                </a:schemeClr>
              </a:gs>
              <a:gs pos="31860">
                <a:schemeClr val="bg1">
                  <a:alpha val="9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603" name="Subtitle 2"/>
          <p:cNvSpPr>
            <a:spLocks noGrp="1"/>
          </p:cNvSpPr>
          <p:nvPr>
            <p:ph type="subTitle" idx="1"/>
          </p:nvPr>
        </p:nvSpPr>
        <p:spPr>
          <a:xfrm>
            <a:off x="355601" y="4889912"/>
            <a:ext cx="4840085" cy="816075"/>
          </a:xfrm>
          <a:solidFill>
            <a:schemeClr val="bg1">
              <a:alpha val="80000"/>
            </a:schemeClr>
          </a:solidFill>
          <a:ln w="3175">
            <a:gradFill>
              <a:gsLst>
                <a:gs pos="0">
                  <a:schemeClr val="bg1">
                    <a:lumMod val="95000"/>
                  </a:schemeClr>
                </a:gs>
                <a:gs pos="100000">
                  <a:schemeClr val="accent1"/>
                </a:gs>
              </a:gsLst>
              <a:lin ang="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48607" name="Subtitle 2"/>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Subtitle</a:t>
            </a:r>
            <a:endParaRPr lang="en-US" noProof="0"/>
          </a:p>
        </p:txBody>
      </p:sp>
      <p:sp>
        <p:nvSpPr>
          <p:cNvPr id="1048608" name="Comparison Left Placeholder 1"/>
          <p:cNvSpPr>
            <a:spLocks noGrp="1"/>
          </p:cNvSpPr>
          <p:nvPr>
            <p:ph type="body" idx="1"/>
          </p:nvPr>
        </p:nvSpPr>
        <p:spPr>
          <a:xfrm>
            <a:off x="432000" y="1515834"/>
            <a:ext cx="5472000" cy="360000"/>
          </a:xfrm>
        </p:spPr>
        <p:txBody>
          <a:bodyPr anchor="t"/>
          <a:lstStyle>
            <a:lvl1pPr marL="0" indent="0">
              <a:buNone/>
              <a:defRPr sz="2400" b="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endParaRPr lang="zh-CN" altLang="en-US" noProof="0"/>
          </a:p>
        </p:txBody>
      </p:sp>
      <p:sp>
        <p:nvSpPr>
          <p:cNvPr id="1048609" name="Content Placeholder 2"/>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10" name="Comparison Left Placeholder 2"/>
          <p:cNvSpPr>
            <a:spLocks noGrp="1"/>
          </p:cNvSpPr>
          <p:nvPr>
            <p:ph type="body" sz="quarter" idx="13"/>
          </p:nvPr>
        </p:nvSpPr>
        <p:spPr>
          <a:xfrm>
            <a:off x="6300000" y="1516359"/>
            <a:ext cx="5472000" cy="358775"/>
          </a:xfrm>
        </p:spPr>
        <p:txBody>
          <a:bodyPr/>
          <a:lstStyle>
            <a:lvl1pPr marL="0" indent="0">
              <a:buNone/>
              <a:defRPr sz="2400" b="0">
                <a:solidFill>
                  <a:schemeClr val="tx1">
                    <a:lumMod val="75000"/>
                    <a:lumOff val="25000"/>
                  </a:schemeClr>
                </a:solidFill>
                <a:latin typeface="+mj-lt"/>
              </a:defRPr>
            </a:lvl1pPr>
          </a:lstStyle>
          <a:p>
            <a:pPr lvl="0"/>
            <a:r>
              <a:rPr lang="zh-CN" altLang="en-US" noProof="0"/>
              <a:t>单击此处编辑母版文本样式</a:t>
            </a:r>
            <a:endParaRPr lang="zh-CN" altLang="en-US" noProof="0"/>
          </a:p>
        </p:txBody>
      </p:sp>
      <p:sp>
        <p:nvSpPr>
          <p:cNvPr id="1048611" name="Text Placeholder 4"/>
          <p:cNvSpPr>
            <a:spLocks noGrp="1"/>
          </p:cNvSpPr>
          <p:nvPr>
            <p:ph type="body" sz="quarter" idx="12"/>
          </p:nvPr>
        </p:nvSpPr>
        <p:spPr>
          <a:xfrm>
            <a:off x="6299887" y="2020359"/>
            <a:ext cx="5472113" cy="417089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12" name="Footer Placeholder 4"/>
          <p:cNvSpPr>
            <a:spLocks noGrp="1"/>
          </p:cNvSpPr>
          <p:nvPr>
            <p:ph type="ftr" sz="quarter" idx="14"/>
          </p:nvPr>
        </p:nvSpPr>
        <p:spPr/>
        <p:txBody>
          <a:bodyPr/>
          <a:lstStyle/>
          <a:p>
            <a:r>
              <a:rPr lang="en-US" noProof="0" dirty="0"/>
              <a:t>Add a footer</a:t>
            </a:r>
            <a:endParaRPr lang="en-US" noProof="0" dirty="0"/>
          </a:p>
        </p:txBody>
      </p:sp>
      <p:sp>
        <p:nvSpPr>
          <p:cNvPr id="1048613"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14" name="Title 6"/>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1048714" name="Picture Placeholder 6"/>
          <p:cNvSpPr>
            <a:spLocks noGrp="1"/>
          </p:cNvSpPr>
          <p:nvPr>
            <p:ph type="pic" sz="quarter" idx="16" hasCustomPrompt="1"/>
          </p:nvPr>
        </p:nvSpPr>
        <p:spPr>
          <a:xfrm>
            <a:off x="144000" y="143999"/>
            <a:ext cx="11905200" cy="6047999"/>
          </a:xfrm>
          <a:solidFill>
            <a:schemeClr val="bg1">
              <a:lumMod val="95000"/>
            </a:schemeClr>
          </a:solidFill>
        </p:spPr>
        <p:txBody>
          <a:bodyPr lIns="0" r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715" name="Content Placeholder 2"/>
          <p:cNvSpPr>
            <a:spLocks noGrp="1"/>
          </p:cNvSpPr>
          <p:nvPr>
            <p:ph sz="half" idx="1" hasCustomPrompt="1"/>
          </p:nvPr>
        </p:nvSpPr>
        <p:spPr>
          <a:xfrm>
            <a:off x="664900" y="4910452"/>
            <a:ext cx="4101900" cy="773546"/>
          </a:xfrm>
          <a:solidFill>
            <a:schemeClr val="tx1"/>
          </a:solidFill>
        </p:spPr>
        <p:txBody>
          <a:bodyPr lIns="180000" tIns="72000" rIns="180000" anchor="t"/>
          <a:lstStyle>
            <a:lvl1pPr marL="0" indent="0">
              <a:buNone/>
              <a:defRPr>
                <a:solidFill>
                  <a:schemeClr val="bg1"/>
                </a:solidFill>
                <a:latin typeface="+mj-lt"/>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endParaRPr lang="en-US" noProof="0"/>
          </a:p>
        </p:txBody>
      </p:sp>
      <p:sp>
        <p:nvSpPr>
          <p:cNvPr id="1048716" name="Footer Placeholder 3"/>
          <p:cNvSpPr>
            <a:spLocks noGrp="1"/>
          </p:cNvSpPr>
          <p:nvPr>
            <p:ph type="ftr" sz="quarter" idx="13"/>
          </p:nvPr>
        </p:nvSpPr>
        <p:spPr/>
        <p:txBody>
          <a:bodyPr/>
          <a:lstStyle/>
          <a:p>
            <a:r>
              <a:rPr lang="en-US" noProof="0" dirty="0"/>
              <a:t>Add a footer</a:t>
            </a:r>
            <a:endParaRPr lang="en-US" noProof="0" dirty="0"/>
          </a:p>
        </p:txBody>
      </p:sp>
      <p:sp>
        <p:nvSpPr>
          <p:cNvPr id="1048717" name="Slide Number Placeholder 1"/>
          <p:cNvSpPr>
            <a:spLocks noGrp="1"/>
          </p:cNvSpPr>
          <p:nvPr>
            <p:ph type="sldNum" sz="quarter" idx="15"/>
          </p:nvPr>
        </p:nvSpPr>
        <p:spPr/>
        <p:txBody>
          <a:bodyPr/>
          <a:lstStyle/>
          <a:p>
            <a:fld id="{19B51A1E-902D-48AF-9020-955120F399B6}" type="slidenum">
              <a:rPr lang="en-US" noProof="0" smtClean="0"/>
            </a:fld>
            <a:endParaRPr lang="en-US" noProof="0" dirty="0"/>
          </a:p>
        </p:txBody>
      </p:sp>
      <p:sp>
        <p:nvSpPr>
          <p:cNvPr id="1048718" name="Title 4"/>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Thank You Slide">
    <p:spTree>
      <p:nvGrpSpPr>
        <p:cNvPr id="1" name=""/>
        <p:cNvGrpSpPr/>
        <p:nvPr/>
      </p:nvGrpSpPr>
      <p:grpSpPr>
        <a:xfrm>
          <a:off x="0" y="0"/>
          <a:ext cx="0" cy="0"/>
          <a:chOff x="0" y="0"/>
          <a:chExt cx="0" cy="0"/>
        </a:xfrm>
      </p:grpSpPr>
      <p:sp>
        <p:nvSpPr>
          <p:cNvPr id="1048586" name="Picture Placeholder 1"/>
          <p:cNvSpPr>
            <a:spLocks noGrp="1"/>
          </p:cNvSpPr>
          <p:nvPr>
            <p:ph type="pic" sz="quarter" idx="13" hasCustomPrompt="1"/>
          </p:nvPr>
        </p:nvSpPr>
        <p:spPr>
          <a:xfrm>
            <a:off x="144000" y="144000"/>
            <a:ext cx="11905200" cy="6570000"/>
          </a:xfrm>
          <a:solidFill>
            <a:schemeClr val="bg1">
              <a:lumMod val="95000"/>
            </a:schemeClr>
          </a:solidFill>
        </p:spPr>
        <p:txBody>
          <a:bodyPr lIns="1764000" rIns="0" anchor="ctr"/>
          <a:lstStyle>
            <a:lvl1pPr marL="0" indent="0" algn="l">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587" name="Title 1"/>
          <p:cNvSpPr>
            <a:spLocks noGrp="1"/>
          </p:cNvSpPr>
          <p:nvPr>
            <p:ph type="ctrTitle" hasCustomPrompt="1"/>
          </p:nvPr>
        </p:nvSpPr>
        <p:spPr>
          <a:xfrm>
            <a:off x="7415412" y="360000"/>
            <a:ext cx="4416588" cy="4716572"/>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Thank You</a:t>
            </a:r>
            <a:endParaRPr lang="en-US" noProof="0"/>
          </a:p>
        </p:txBody>
      </p:sp>
      <p:sp>
        <p:nvSpPr>
          <p:cNvPr id="1048588" name="Text Placeholder 5"/>
          <p:cNvSpPr>
            <a:spLocks noGrp="1"/>
          </p:cNvSpPr>
          <p:nvPr>
            <p:ph type="subTitle" idx="1" hasCustomPrompt="1"/>
          </p:nvPr>
        </p:nvSpPr>
        <p:spPr>
          <a:xfrm>
            <a:off x="7415413" y="5076572"/>
            <a:ext cx="4416587" cy="1421429"/>
          </a:xfrm>
          <a:solidFill>
            <a:schemeClr val="bg1">
              <a:alpha val="80000"/>
            </a:schemeClr>
          </a:solidFill>
          <a:ln w="3175">
            <a:gradFill>
              <a:gsLst>
                <a:gs pos="0">
                  <a:schemeClr val="bg1">
                    <a:lumMod val="95000"/>
                  </a:schemeClr>
                </a:gs>
                <a:gs pos="100000">
                  <a:schemeClr val="accent1"/>
                </a:gs>
              </a:gsLst>
              <a:lin ang="0" scaled="0"/>
            </a:gradFill>
          </a:ln>
        </p:spPr>
        <p:txBody>
          <a:bodyPr tIns="144000" rIns="468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endParaRPr lang="en-US" noProof="0"/>
          </a:p>
        </p:txBody>
      </p:sp>
      <p:sp>
        <p:nvSpPr>
          <p:cNvPr id="1048589" name="Text Placeholder 6"/>
          <p:cNvSpPr>
            <a:spLocks noGrp="1"/>
          </p:cNvSpPr>
          <p:nvPr>
            <p:ph type="body" sz="quarter" idx="16" hasCustomPrompt="1"/>
          </p:nvPr>
        </p:nvSpPr>
        <p:spPr>
          <a:xfrm>
            <a:off x="7948708" y="5540135"/>
            <a:ext cx="3396887" cy="196707"/>
          </a:xfrm>
        </p:spPr>
        <p:txBody>
          <a:bodyPr/>
          <a:lstStyle>
            <a:lvl1pPr marL="0" indent="0" algn="r">
              <a:buNone/>
              <a:defRPr sz="1400">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Phone Number</a:t>
            </a:r>
            <a:endParaRPr lang="en-US" noProof="0"/>
          </a:p>
        </p:txBody>
      </p:sp>
      <p:sp>
        <p:nvSpPr>
          <p:cNvPr id="1048590" name="Text Placeholder 7"/>
          <p:cNvSpPr>
            <a:spLocks noGrp="1"/>
          </p:cNvSpPr>
          <p:nvPr>
            <p:ph type="body" sz="quarter" idx="17" hasCustomPrompt="1"/>
          </p:nvPr>
        </p:nvSpPr>
        <p:spPr>
          <a:xfrm>
            <a:off x="7948708" y="5809779"/>
            <a:ext cx="3396887" cy="196707"/>
          </a:xfrm>
        </p:spPr>
        <p:txBody>
          <a:bodyPr/>
          <a:lstStyle>
            <a:lvl1pPr marL="0" indent="0" algn="r">
              <a:buNone/>
              <a:defRPr sz="1400">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Email or Social Media Handle</a:t>
            </a:r>
            <a:endParaRPr lang="en-US" noProof="0"/>
          </a:p>
        </p:txBody>
      </p:sp>
      <p:sp>
        <p:nvSpPr>
          <p:cNvPr id="1048591" name="Text Placeholder 8"/>
          <p:cNvSpPr>
            <a:spLocks noGrp="1"/>
          </p:cNvSpPr>
          <p:nvPr>
            <p:ph type="body" sz="quarter" idx="18" hasCustomPrompt="1"/>
          </p:nvPr>
        </p:nvSpPr>
        <p:spPr>
          <a:xfrm>
            <a:off x="7948708" y="6079423"/>
            <a:ext cx="3396887" cy="196707"/>
          </a:xfrm>
        </p:spPr>
        <p:txBody>
          <a:bodyPr/>
          <a:lstStyle>
            <a:lvl1pPr marL="0" indent="0" algn="r">
              <a:buNone/>
              <a:defRPr sz="1400">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Company Website</a:t>
            </a:r>
            <a:endParaRPr lang="en-US" noProof="0"/>
          </a:p>
        </p:txBody>
      </p:sp>
      <p:sp>
        <p:nvSpPr>
          <p:cNvPr id="1048592" name="Rectangle 6"/>
          <p:cNvSpPr/>
          <p:nvPr userDrawn="1"/>
        </p:nvSpPr>
        <p:spPr>
          <a:xfrm>
            <a:off x="0" y="671400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3" name="Rectangle 7"/>
          <p:cNvSpPr/>
          <p:nvPr userDrawn="1"/>
        </p:nvSpPr>
        <p:spPr>
          <a:xfrm>
            <a:off x="0" y="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4" name="Rectangle 10"/>
          <p:cNvSpPr/>
          <p:nvPr userDrawn="1"/>
        </p:nvSpPr>
        <p:spPr>
          <a:xfrm>
            <a:off x="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5" name="Rectangle 11"/>
          <p:cNvSpPr/>
          <p:nvPr userDrawn="1"/>
        </p:nvSpPr>
        <p:spPr>
          <a:xfrm>
            <a:off x="1204800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6" name="Freeform: Shape 12"/>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048694" name="Rectangle 6"/>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5" name="Rectangle 7"/>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6" name="Rectangle 10"/>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7" name="Rectangle 11"/>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8" name="Freeform: Shape 12"/>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48699" name="Title 1"/>
          <p:cNvSpPr>
            <a:spLocks noGrp="1"/>
          </p:cNvSpPr>
          <p:nvPr>
            <p:ph type="ctrTitle" hasCustomPrompt="1"/>
          </p:nvPr>
        </p:nvSpPr>
        <p:spPr>
          <a:xfrm>
            <a:off x="360000" y="359999"/>
            <a:ext cx="4416588" cy="5321927"/>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700" name="Subtitle 2"/>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7"/>
          <p:cNvSpPr/>
          <p:nvPr userDrawn="1"/>
        </p:nvSpPr>
        <p:spPr>
          <a:xfrm>
            <a:off x="0" y="6191250"/>
            <a:ext cx="12192000" cy="666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77" name="Title Placeholder 1"/>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page title</a:t>
            </a:r>
            <a:endParaRPr lang="en-US" noProof="0"/>
          </a:p>
        </p:txBody>
      </p:sp>
      <p:sp>
        <p:nvSpPr>
          <p:cNvPr id="1048578" name="Text Placeholder 2"/>
          <p:cNvSpPr>
            <a:spLocks noGrp="1"/>
          </p:cNvSpPr>
          <p:nvPr>
            <p:ph type="body" idx="1"/>
          </p:nvPr>
        </p:nvSpPr>
        <p:spPr>
          <a:xfrm>
            <a:off x="432000" y="1512000"/>
            <a:ext cx="11340000" cy="4377523"/>
          </a:xfrm>
          <a:prstGeom prst="rect">
            <a:avLst/>
          </a:prstGeom>
        </p:spPr>
        <p:txBody>
          <a:bodyPr vert="horz" lIns="0" tIns="0" rIns="0" bIns="0" rtlCol="0">
            <a:noAutofit/>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579" name="Rectangle 6"/>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0" name="Rectangle 8"/>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1" name="Rectangle 9"/>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2" name="Freeform: Shape 17"/>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48583" name="Slide Number Placeholder 5"/>
          <p:cNvSpPr>
            <a:spLocks noGrp="1"/>
          </p:cNvSpPr>
          <p:nvPr>
            <p:ph type="sldNum" sz="quarter" idx="4"/>
          </p:nvPr>
        </p:nvSpPr>
        <p:spPr>
          <a:xfrm>
            <a:off x="11677425" y="6322399"/>
            <a:ext cx="370575" cy="365125"/>
          </a:xfrm>
          <a:prstGeom prst="rect">
            <a:avLst/>
          </a:prstGeom>
          <a:solidFill>
            <a:schemeClr val="bg1"/>
          </a:solidFill>
          <a:ln w="3175">
            <a:solidFill>
              <a:schemeClr val="bg1">
                <a:lumMod val="85000"/>
              </a:schemeClr>
            </a:solidFill>
          </a:ln>
          <a:effectLst/>
        </p:spPr>
        <p:txBody>
          <a:bodyPr vert="horz" lIns="0" tIns="0" rIns="0" bIns="0" rtlCol="0" anchor="ctr"/>
          <a:lstStyle>
            <a:lvl1pPr algn="ctr">
              <a:defRPr sz="1200">
                <a:solidFill>
                  <a:schemeClr val="tx1">
                    <a:lumMod val="75000"/>
                    <a:lumOff val="25000"/>
                  </a:schemeClr>
                </a:solidFill>
              </a:defRPr>
            </a:lvl1pPr>
          </a:lstStyle>
          <a:p>
            <a:fld id="{19B51A1E-902D-48AF-9020-955120F399B6}" type="slidenum">
              <a:rPr lang="en-US" noProof="0" smtClean="0"/>
            </a:fld>
            <a:endParaRPr lang="en-US" noProof="0" dirty="0"/>
          </a:p>
        </p:txBody>
      </p:sp>
      <p:sp>
        <p:nvSpPr>
          <p:cNvPr id="1048584" name="Footer Placeholder 4"/>
          <p:cNvSpPr>
            <a:spLocks noGrp="1"/>
          </p:cNvSpPr>
          <p:nvPr>
            <p:ph type="ftr" sz="quarter" idx="3"/>
          </p:nvPr>
        </p:nvSpPr>
        <p:spPr>
          <a:xfrm>
            <a:off x="144000" y="6322399"/>
            <a:ext cx="4114800"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endParaRPr lang="en-US" noProof="0" dirty="0"/>
          </a:p>
        </p:txBody>
      </p:sp>
      <p:sp>
        <p:nvSpPr>
          <p:cNvPr id="1048585" name="TextBox 20"/>
          <p:cNvSpPr txBox="1"/>
          <p:nvPr userDrawn="1"/>
        </p:nvSpPr>
        <p:spPr>
          <a:xfrm>
            <a:off x="10194026" y="6258973"/>
            <a:ext cx="1577974" cy="427535"/>
          </a:xfrm>
          <a:prstGeom prst="rect">
            <a:avLst/>
          </a:prstGeom>
          <a:noFill/>
        </p:spPr>
        <p:txBody>
          <a:bodyPr wrap="square" lIns="0" tIns="144000" rIns="0" bIns="0" rtlCol="0">
            <a:spAutoFit/>
          </a:bodyPr>
          <a:lstStyle/>
          <a:p>
            <a:pPr algn="ctr">
              <a:lnSpc>
                <a:spcPts val="1100"/>
              </a:lnSpc>
            </a:pPr>
            <a:r>
              <a:rPr lang="en-US" sz="2000" b="1" spc="0" baseline="0" noProof="0" dirty="0">
                <a:solidFill>
                  <a:schemeClr val="tx1">
                    <a:lumMod val="75000"/>
                    <a:lumOff val="25000"/>
                  </a:schemeClr>
                </a:solidFill>
                <a:latin typeface="+mj-lt"/>
                <a:cs typeface="Times New Roman" panose="02020603050405020304" pitchFamily="18" charset="0"/>
              </a:rPr>
              <a:t>Contoso</a:t>
            </a:r>
            <a:br>
              <a:rPr lang="en-US" sz="2000" b="1" spc="0" baseline="0" noProof="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1100" b="0" i="1" spc="600" baseline="0" noProof="0" dirty="0">
                <a:solidFill>
                  <a:schemeClr val="tx1">
                    <a:lumMod val="75000"/>
                    <a:lumOff val="25000"/>
                  </a:schemeClr>
                </a:solidFill>
                <a:latin typeface="Times New Roman" panose="02020603050405020304" pitchFamily="18" charset="0"/>
                <a:cs typeface="Times New Roman" panose="02020603050405020304" pitchFamily="18" charset="0"/>
              </a:rPr>
              <a:t>Suites</a:t>
            </a:r>
            <a:endParaRPr lang="en-US" sz="1100" b="0" i="1" spc="600" baseline="0" noProof="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6.xml"/><Relationship Id="rId2" Type="http://schemas.openxmlformats.org/officeDocument/2006/relationships/image" Target="../media/image2.jpeg"/><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9.xml"/><Relationship Id="rId2" Type="http://schemas.openxmlformats.org/officeDocument/2006/relationships/image" Target="../media/image2.jpeg"/><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xml"/><Relationship Id="rId2" Type="http://schemas.openxmlformats.org/officeDocument/2006/relationships/image" Target="../media/image2.jpe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3"/>
          </p:nvPr>
        </p:nvPicPr>
        <p:blipFill rotWithShape="1">
          <a:blip r:embed="rId1"/>
          <a:srcRect l="31" r="31"/>
          <a:stretch>
            <a:fillRect/>
          </a:stretch>
        </p:blipFill>
        <p:spPr/>
      </p:pic>
      <p:sp>
        <p:nvSpPr>
          <p:cNvPr id="5" name="Title 2"/>
          <p:cNvSpPr>
            <a:spLocks noGrp="1"/>
          </p:cNvSpPr>
          <p:nvPr>
            <p:ph type="ctrTitle"/>
          </p:nvPr>
        </p:nvSpPr>
        <p:spPr>
          <a:xfrm>
            <a:off x="360363" y="360363"/>
            <a:ext cx="11442947" cy="4605920"/>
          </a:xfrm>
        </p:spPr>
        <p:txBody>
          <a:bodyPr/>
          <a:lstStyle/>
          <a:p>
            <a:pPr algn="l"/>
            <a:r>
              <a:rPr lang="en-US" altLang="zh-CN" sz="4400" dirty="0">
                <a:ea typeface="宋体" panose="02010600030101010101" pitchFamily="2" charset="-122"/>
              </a:rPr>
              <a:t>		</a:t>
            </a:r>
            <a:r>
              <a:rPr lang="zh-CN" altLang="en-US" sz="3600" dirty="0">
                <a:ea typeface="宋体" panose="02010600030101010101" pitchFamily="2" charset="-122"/>
              </a:rPr>
              <a:t>哆啦</a:t>
            </a:r>
            <a:r>
              <a:rPr lang="en-US" altLang="zh-CN" sz="3600" dirty="0">
                <a:ea typeface="宋体" panose="02010600030101010101" pitchFamily="2" charset="-122"/>
              </a:rPr>
              <a:t>A</a:t>
            </a:r>
            <a:r>
              <a:rPr lang="zh-CN" altLang="en-US" sz="3600" dirty="0">
                <a:ea typeface="宋体" panose="02010600030101010101" pitchFamily="2" charset="-122"/>
              </a:rPr>
              <a:t>梦的口袋网</a:t>
            </a:r>
            <a:r>
              <a:rPr lang="en-US" altLang="zh-CN" sz="3600" dirty="0">
                <a:ea typeface="宋体" panose="02010600030101010101" pitchFamily="2" charset="-122"/>
              </a:rPr>
              <a:t>-</a:t>
            </a:r>
            <a:r>
              <a:rPr lang="zh-CN" altLang="en-US" sz="3600" dirty="0">
                <a:ea typeface="宋体" panose="02010600030101010101" pitchFamily="2" charset="-122"/>
              </a:rPr>
              <a:t>二手交易网站项目计划书</a:t>
            </a:r>
            <a:br>
              <a:rPr lang="zh-CN" altLang="en-US" sz="3600" dirty="0">
                <a:ea typeface="宋体" panose="02010600030101010101" pitchFamily="2" charset="-122"/>
              </a:rPr>
            </a:br>
            <a:r>
              <a:rPr lang="en-US" altLang="zh-CN" sz="3600" dirty="0">
                <a:ea typeface="宋体" panose="02010600030101010101" pitchFamily="2" charset="-122"/>
              </a:rPr>
              <a:t>			</a:t>
            </a:r>
            <a:r>
              <a:rPr lang="en-US" altLang="zh-CN" sz="4400" dirty="0">
                <a:ea typeface="宋体" panose="02010600030101010101" pitchFamily="2" charset="-122"/>
              </a:rPr>
              <a:t>					</a:t>
            </a:r>
            <a:r>
              <a:rPr lang="en-US" altLang="zh-CN" sz="3200" dirty="0">
                <a:ea typeface="宋体" panose="02010600030101010101" pitchFamily="2" charset="-122"/>
              </a:rPr>
              <a:t>SE2020-G19</a:t>
            </a:r>
            <a:br>
              <a:rPr lang="en-US" altLang="zh-CN" sz="3200" dirty="0">
                <a:ea typeface="宋体" panose="02010600030101010101" pitchFamily="2" charset="-122"/>
              </a:rPr>
            </a:br>
            <a:r>
              <a:rPr lang="en-US" altLang="zh-CN" sz="4400" dirty="0">
                <a:ea typeface="宋体" panose="02010600030101010101" pitchFamily="2" charset="-122"/>
              </a:rPr>
              <a:t>						</a:t>
            </a:r>
            <a:r>
              <a:rPr lang="zh-CN" altLang="en-US" sz="3200" dirty="0">
                <a:ea typeface="宋体" panose="02010600030101010101" pitchFamily="2" charset="-122"/>
              </a:rPr>
              <a:t>组员：牛旷野，卢世逸，孟闻凯</a:t>
            </a:r>
            <a:br>
              <a:rPr lang="zh-CN" altLang="en-US" dirty="0">
                <a:ea typeface="宋体" panose="02010600030101010101" pitchFamily="2" charset="-122"/>
              </a:rPr>
            </a:b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6182898"/>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2.3.1  </a:t>
            </a:r>
            <a:r>
              <a:rPr lang="zh-CN" altLang="en-US" sz="5400" dirty="0"/>
              <a:t>程序</a:t>
            </a:r>
            <a:endParaRPr lang="zh-CN" altLang="en-US" sz="5400" dirty="0"/>
          </a:p>
          <a:p>
            <a:r>
              <a:rPr lang="zh-CN" altLang="en-US" sz="2400" dirty="0"/>
              <a:t>本项目的名称为：哆啦</a:t>
            </a:r>
            <a:r>
              <a:rPr lang="en-US" sz="2400" dirty="0"/>
              <a:t>A</a:t>
            </a:r>
            <a:r>
              <a:rPr lang="zh-CN" altLang="en-US" sz="2400" dirty="0"/>
              <a:t>梦的口袋网，使用的语言主要为</a:t>
            </a:r>
            <a:r>
              <a:rPr lang="en-US" sz="2400" dirty="0"/>
              <a:t>java</a:t>
            </a:r>
            <a:r>
              <a:rPr lang="zh-CN" altLang="en-US" sz="2400" dirty="0"/>
              <a:t>，</a:t>
            </a:r>
            <a:r>
              <a:rPr lang="en-US" sz="2400" dirty="0"/>
              <a:t>html</a:t>
            </a:r>
            <a:r>
              <a:rPr lang="zh-CN" altLang="en-US" sz="2400" dirty="0"/>
              <a:t>和</a:t>
            </a:r>
            <a:r>
              <a:rPr lang="en-US" sz="2400" dirty="0" err="1"/>
              <a:t>js</a:t>
            </a:r>
            <a:r>
              <a:rPr lang="zh-CN" altLang="en-US" sz="2400" dirty="0"/>
              <a:t>，存储程序的媒体形式为</a:t>
            </a:r>
            <a:r>
              <a:rPr lang="en-US" sz="2400" dirty="0" err="1"/>
              <a:t>mysql</a:t>
            </a:r>
            <a:r>
              <a:rPr lang="zh-CN" altLang="en-US" sz="2400" dirty="0"/>
              <a:t>数据库，依据需求说明书以及相应的设计文档进行系统设计，主要功能包括：</a:t>
            </a:r>
            <a:endParaRPr lang="en-US" altLang="zh-CN" sz="2400" dirty="0"/>
          </a:p>
          <a:p>
            <a:r>
              <a:rPr lang="zh-CN" altLang="en-US" sz="2400" dirty="0"/>
              <a:t>网站主页浏览</a:t>
            </a:r>
            <a:endParaRPr lang="en-US" altLang="zh-CN" sz="2400" dirty="0"/>
          </a:p>
          <a:p>
            <a:r>
              <a:rPr lang="zh-CN" altLang="en-US" sz="2400" dirty="0"/>
              <a:t>商品详情查看</a:t>
            </a:r>
            <a:endParaRPr lang="en-US" altLang="zh-CN" sz="2400" dirty="0"/>
          </a:p>
          <a:p>
            <a:r>
              <a:rPr lang="zh-CN" altLang="en-US" sz="2400" dirty="0"/>
              <a:t>支付</a:t>
            </a:r>
            <a:endParaRPr lang="en-US" altLang="zh-CN" sz="2400" dirty="0"/>
          </a:p>
          <a:p>
            <a:r>
              <a:rPr lang="zh-CN" altLang="en-US" sz="2400" dirty="0"/>
              <a:t>加入购物车</a:t>
            </a:r>
            <a:endParaRPr lang="zh-CN" altLang="en-US" sz="2400" dirty="0"/>
          </a:p>
          <a:p>
            <a:r>
              <a:rPr lang="en-US" sz="2400" dirty="0"/>
              <a:t>  </a:t>
            </a:r>
            <a:r>
              <a:rPr lang="zh-CN" altLang="en-US" sz="2400" dirty="0"/>
              <a:t>收藏商品</a:t>
            </a:r>
            <a:endParaRPr lang="zh-CN" altLang="en-US" sz="2400" dirty="0"/>
          </a:p>
          <a:p>
            <a:r>
              <a:rPr lang="en-US" sz="2400" dirty="0"/>
              <a:t>  </a:t>
            </a:r>
            <a:r>
              <a:rPr lang="zh-CN" altLang="en-US" sz="2400" dirty="0"/>
              <a:t>注册</a:t>
            </a:r>
            <a:endParaRPr lang="zh-CN" altLang="en-US" sz="2400" dirty="0"/>
          </a:p>
          <a:p>
            <a:r>
              <a:rPr lang="en-US" sz="2400" dirty="0"/>
              <a:t>  </a:t>
            </a:r>
            <a:r>
              <a:rPr lang="zh-CN" altLang="en-US" sz="2400" dirty="0"/>
              <a:t>登陆</a:t>
            </a:r>
            <a:endParaRPr lang="zh-CN" altLang="en-US" sz="2400" dirty="0"/>
          </a:p>
          <a:p>
            <a:r>
              <a:rPr lang="en-US" sz="2400" dirty="0"/>
              <a:t>  </a:t>
            </a:r>
            <a:r>
              <a:rPr lang="zh-CN" altLang="en-US" sz="2400" dirty="0"/>
              <a:t>评价</a:t>
            </a:r>
            <a:endParaRPr lang="zh-CN" altLang="en-US" sz="2400" dirty="0"/>
          </a:p>
          <a:p>
            <a:r>
              <a:rPr lang="en-US" sz="2400" dirty="0"/>
              <a:t>  </a:t>
            </a:r>
            <a:r>
              <a:rPr lang="zh-CN" altLang="en-US" sz="2400" dirty="0"/>
              <a:t>查看物流信息</a:t>
            </a:r>
            <a:endParaRPr lang="zh-CN" altLang="en-US" sz="2400" dirty="0"/>
          </a:p>
          <a:p>
            <a:r>
              <a:rPr lang="zh-CN" altLang="en-US" sz="2400" dirty="0"/>
              <a:t>查看订单信息</a:t>
            </a:r>
            <a:endParaRPr lang="zh-CN" altLang="en-US" sz="2400" dirty="0"/>
          </a:p>
          <a:p>
            <a:r>
              <a:rPr lang="zh-CN" altLang="en-US" sz="2400" dirty="0"/>
              <a:t>后台管理系统</a:t>
            </a:r>
            <a:endParaRPr lang="zh-CN" altLang="en-US" sz="2400"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2.3.2  </a:t>
            </a:r>
            <a:r>
              <a:rPr lang="zh-CN" altLang="en-US" sz="5400" dirty="0"/>
              <a:t>文件</a:t>
            </a:r>
            <a:endParaRPr lang="zh-CN" altLang="en-US" sz="5400" dirty="0"/>
          </a:p>
          <a:p>
            <a:pPr>
              <a:lnSpc>
                <a:spcPct val="150000"/>
              </a:lnSpc>
            </a:pPr>
            <a:r>
              <a:rPr lang="en-US" altLang="zh-CN" sz="3200" dirty="0"/>
              <a:t>《</a:t>
            </a:r>
            <a:r>
              <a:rPr lang="zh-CN" altLang="en-US" sz="3200" dirty="0"/>
              <a:t>需求说明书</a:t>
            </a:r>
            <a:r>
              <a:rPr lang="en-US" altLang="zh-CN" sz="3200" dirty="0"/>
              <a:t>》</a:t>
            </a:r>
            <a:endParaRPr lang="en-US" altLang="zh-CN" sz="3200" dirty="0"/>
          </a:p>
          <a:p>
            <a:pPr>
              <a:lnSpc>
                <a:spcPct val="150000"/>
              </a:lnSpc>
            </a:pPr>
            <a:r>
              <a:rPr lang="en-US" altLang="zh-CN" sz="3200" dirty="0"/>
              <a:t>《</a:t>
            </a:r>
            <a:r>
              <a:rPr lang="zh-CN" altLang="en-US" sz="3200" dirty="0"/>
              <a:t>项目开发计划书</a:t>
            </a:r>
            <a:r>
              <a:rPr lang="en-US" altLang="zh-CN" sz="3200" dirty="0"/>
              <a:t>》</a:t>
            </a:r>
            <a:r>
              <a:rPr lang="zh-CN" altLang="en-US" sz="3200" dirty="0"/>
              <a:t>完成需求分析与项目开发计划 </a:t>
            </a:r>
            <a:endParaRPr lang="zh-CN" altLang="en-US" sz="3200" dirty="0"/>
          </a:p>
          <a:p>
            <a:pPr>
              <a:lnSpc>
                <a:spcPct val="150000"/>
              </a:lnSpc>
            </a:pPr>
            <a:r>
              <a:rPr lang="en-US" altLang="zh-CN" sz="3200" dirty="0"/>
              <a:t>《</a:t>
            </a:r>
            <a:r>
              <a:rPr lang="zh-CN" altLang="en-US" sz="3200" dirty="0"/>
              <a:t>总体设计说明书</a:t>
            </a:r>
            <a:r>
              <a:rPr lang="en-US" altLang="zh-CN" sz="3200" dirty="0"/>
              <a:t>》</a:t>
            </a:r>
            <a:r>
              <a:rPr lang="zh-CN" altLang="en-US" sz="3200" dirty="0"/>
              <a:t>完成项目的总体设计</a:t>
            </a:r>
            <a:endParaRPr lang="zh-CN" altLang="en-US" sz="3200" dirty="0"/>
          </a:p>
          <a:p>
            <a:pPr>
              <a:lnSpc>
                <a:spcPct val="150000"/>
              </a:lnSpc>
            </a:pPr>
            <a:r>
              <a:rPr lang="en-US" altLang="zh-CN" sz="3200" dirty="0"/>
              <a:t>《</a:t>
            </a:r>
            <a:r>
              <a:rPr lang="zh-CN" altLang="en-US" sz="3200" dirty="0"/>
              <a:t>详细设计说明书</a:t>
            </a:r>
            <a:r>
              <a:rPr lang="en-US" altLang="zh-CN" sz="3200" dirty="0"/>
              <a:t>》</a:t>
            </a:r>
            <a:r>
              <a:rPr lang="zh-CN" altLang="en-US" sz="3200" dirty="0"/>
              <a:t>完成项目的详细设计</a:t>
            </a:r>
            <a:endParaRPr lang="zh-CN" altLang="en-US" sz="3200" dirty="0"/>
          </a:p>
          <a:p>
            <a:pPr>
              <a:lnSpc>
                <a:spcPct val="150000"/>
              </a:lnSpc>
            </a:pPr>
            <a:r>
              <a:rPr lang="en-US" altLang="zh-CN" sz="3200" dirty="0"/>
              <a:t>《</a:t>
            </a:r>
            <a:r>
              <a:rPr lang="zh-CN" altLang="en-US" sz="3200" dirty="0"/>
              <a:t>系统测试报告</a:t>
            </a:r>
            <a:r>
              <a:rPr lang="en-US" altLang="zh-CN" sz="3200" dirty="0"/>
              <a:t>》</a:t>
            </a:r>
            <a:r>
              <a:rPr lang="zh-CN" altLang="en-US" sz="3200" dirty="0"/>
              <a:t>完成系统的测试</a:t>
            </a:r>
            <a:endParaRPr lang="zh-CN" altLang="en-US" sz="3200" dirty="0"/>
          </a:p>
          <a:p>
            <a:pPr lvl="0"/>
            <a:br>
              <a:rPr kumimoji="0" lang="zh-CN" altLang="en-US" sz="32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32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2.3.3  </a:t>
            </a:r>
            <a:r>
              <a:rPr lang="zh-CN" altLang="en-US" sz="5400" dirty="0"/>
              <a:t>服务</a:t>
            </a:r>
            <a:endParaRPr lang="zh-CN" altLang="en-US" sz="5400" dirty="0"/>
          </a:p>
          <a:p>
            <a:pPr>
              <a:lnSpc>
                <a:spcPct val="150000"/>
              </a:lnSpc>
            </a:pPr>
            <a:r>
              <a:rPr lang="en-US" sz="5400" dirty="0"/>
              <a:t>     </a:t>
            </a:r>
            <a:r>
              <a:rPr lang="zh-CN" altLang="en-US" sz="3200" dirty="0"/>
              <a:t>向用户提供的服务有：系统的配置，维护和其他运行需求，提供系统的使用培训，使用户能熟练使用本系统</a:t>
            </a:r>
            <a:endParaRPr lang="zh-CN" altLang="en-US" sz="3200" dirty="0"/>
          </a:p>
          <a:p>
            <a:r>
              <a:rPr lang="en-US" sz="4800" dirty="0"/>
              <a:t>2.3.4  </a:t>
            </a:r>
            <a:r>
              <a:rPr lang="zh-CN" altLang="en-US" sz="4800" dirty="0"/>
              <a:t>非移交的产品</a:t>
            </a:r>
            <a:endParaRPr lang="zh-CN" altLang="en-US" sz="4800" dirty="0"/>
          </a:p>
          <a:p>
            <a:r>
              <a:rPr lang="en-US" sz="4800" dirty="0"/>
              <a:t>    </a:t>
            </a:r>
            <a:r>
              <a:rPr lang="en-US" sz="2800" dirty="0"/>
              <a:t> </a:t>
            </a:r>
            <a:r>
              <a:rPr lang="zh-CN" altLang="en-US" sz="3200" dirty="0"/>
              <a:t>程序的源码等</a:t>
            </a:r>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altLang="zh-CN" sz="5400" dirty="0">
                <a:latin typeface="Rockwell" panose="02060603020205020403" pitchFamily="18" charset="0"/>
                <a:ea typeface="+mj-ea"/>
                <a:cs typeface="+mj-cs"/>
              </a:rPr>
              <a:t>2</a:t>
            </a:r>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.4</a:t>
            </a:r>
            <a:r>
              <a:rPr lang="zh-CN" altLang="en-US" sz="5400" dirty="0"/>
              <a:t>验收标准</a:t>
            </a:r>
            <a:endParaRPr lang="en-US" altLang="zh-CN" sz="5400" dirty="0"/>
          </a:p>
          <a:p>
            <a:pPr marL="342900" lvl="0" indent="-342900" algn="just">
              <a:lnSpc>
                <a:spcPct val="150000"/>
              </a:lnSpc>
              <a:buFont typeface="+mj-lt"/>
              <a:buAutoNum type="alphaLcPeriod"/>
              <a:tabLst>
                <a:tab pos="198120" algn="l"/>
              </a:tabLst>
            </a:pP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确保系统测试能够完成</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lphaLcPeriod"/>
              <a:tabLst>
                <a:tab pos="198120" algn="l"/>
              </a:tabLst>
            </a:pP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客户遇到的问题可以得到免费维护</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lphaLcPeriod"/>
              <a:tabLst>
                <a:tab pos="198120" algn="l"/>
              </a:tabLst>
            </a:pP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产品功能符合需求分析中的描述</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lphaLcPeriod"/>
              <a:tabLst>
                <a:tab pos="198120" algn="l"/>
              </a:tabLst>
            </a:pP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提交《项目介绍》，《项目计划》，《可行性分析报告》，《需求说明</a:t>
            </a:r>
            <a:r>
              <a:rPr lang="en-US" altLang="zh-CN" sz="3200" kern="100" dirty="0">
                <a:effectLst/>
                <a:latin typeface="Calibri" panose="020F0502020204030204" pitchFamily="34" charset="0"/>
                <a:ea typeface="宋体" panose="02010600030101010101" pitchFamily="2" charset="-122"/>
                <a:cs typeface="Times New Roman" panose="02020603050405020304" pitchFamily="18" charset="0"/>
              </a:rPr>
              <a:t>SRS</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》，《总体设计报告》，《详细设计报告》，《测试报告》，《项目总结报告》等所有文档和程序源代码</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en-US" sz="3200" dirty="0"/>
          </a:p>
          <a:p>
            <a:pPr lvl="0"/>
            <a:endParaRPr lang="zh-CN" altLang="en-US" sz="3200" b="1"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218"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altLang="zh-CN" sz="5400" dirty="0">
                <a:latin typeface="Rockwell" panose="02060603020205020403" pitchFamily="18" charset="0"/>
                <a:sym typeface="+mn-ea"/>
              </a:rPr>
              <a:t>2.5</a:t>
            </a:r>
            <a:r>
              <a:rPr lang="zh-CN" altLang="en-US" sz="5400" dirty="0">
                <a:sym typeface="+mn-ea"/>
              </a:rPr>
              <a:t>完成项目的最迟期限</a:t>
            </a:r>
            <a:endParaRPr lang="en-US" altLang="zh-CN" sz="5400" dirty="0"/>
          </a:p>
          <a:p>
            <a:pPr lvl="0">
              <a:lnSpc>
                <a:spcPct val="150000"/>
              </a:lnSpc>
            </a:pPr>
            <a:r>
              <a:rPr lang="en-US" sz="3600" dirty="0">
                <a:latin typeface="宋体" panose="02010600030101010101" pitchFamily="2" charset="-122"/>
                <a:ea typeface="宋体" panose="02010600030101010101" pitchFamily="2" charset="-122"/>
                <a:sym typeface="+mn-ea"/>
              </a:rPr>
              <a:t>2021</a:t>
            </a:r>
            <a:r>
              <a:rPr lang="zh-CN" altLang="en-US" sz="3600" dirty="0">
                <a:latin typeface="宋体" panose="02010600030101010101" pitchFamily="2" charset="-122"/>
                <a:ea typeface="宋体" panose="02010600030101010101" pitchFamily="2" charset="-122"/>
                <a:sym typeface="+mn-ea"/>
              </a:rPr>
              <a:t>年</a:t>
            </a:r>
            <a:r>
              <a:rPr lang="en-US" sz="3600" dirty="0">
                <a:latin typeface="宋体" panose="02010600030101010101" pitchFamily="2" charset="-122"/>
                <a:ea typeface="宋体" panose="02010600030101010101" pitchFamily="2" charset="-122"/>
                <a:sym typeface="+mn-ea"/>
              </a:rPr>
              <a:t>1</a:t>
            </a:r>
            <a:r>
              <a:rPr lang="zh-CN" altLang="en-US" sz="3600" dirty="0">
                <a:latin typeface="宋体" panose="02010600030101010101" pitchFamily="2" charset="-122"/>
                <a:ea typeface="宋体" panose="02010600030101010101" pitchFamily="2" charset="-122"/>
                <a:sym typeface="+mn-ea"/>
              </a:rPr>
              <a:t>月</a:t>
            </a:r>
            <a:r>
              <a:rPr lang="en-US" sz="3600" dirty="0">
                <a:latin typeface="宋体" panose="02010600030101010101" pitchFamily="2" charset="-122"/>
                <a:ea typeface="宋体" panose="02010600030101010101" pitchFamily="2" charset="-122"/>
                <a:sym typeface="+mn-ea"/>
              </a:rPr>
              <a:t>12</a:t>
            </a:r>
            <a:r>
              <a:rPr lang="zh-CN" altLang="en-US" sz="3600" dirty="0">
                <a:latin typeface="宋体" panose="02010600030101010101" pitchFamily="2" charset="-122"/>
                <a:ea typeface="宋体" panose="02010600030101010101" pitchFamily="2" charset="-122"/>
                <a:sym typeface="+mn-ea"/>
              </a:rPr>
              <a:t>日</a:t>
            </a:r>
            <a:endParaRPr lang="zh-CN" altLang="en-US" sz="3600" dirty="0">
              <a:latin typeface="宋体" panose="02010600030101010101" pitchFamily="2" charset="-122"/>
              <a:ea typeface="宋体" panose="02010600030101010101" pitchFamily="2" charset="-122"/>
            </a:endParaRPr>
          </a:p>
          <a:p>
            <a:endParaRPr lang="en-US" altLang="zh-CN" sz="5400" dirty="0">
              <a:latin typeface="Rockwell" panose="02060603020205020403" pitchFamily="18" charset="0"/>
              <a:ea typeface="+mj-ea"/>
              <a:cs typeface="+mj-cs"/>
            </a:endParaRPr>
          </a:p>
          <a:p>
            <a:r>
              <a:rPr lang="en-US" altLang="zh-CN" sz="5400" dirty="0">
                <a:latin typeface="Rockwell" panose="02060603020205020403" pitchFamily="18" charset="0"/>
                <a:ea typeface="+mj-ea"/>
                <a:cs typeface="+mj-cs"/>
              </a:rPr>
              <a:t>2</a:t>
            </a:r>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.6</a:t>
            </a:r>
            <a:r>
              <a:rPr lang="zh-CN" altLang="en-US" sz="5400" dirty="0"/>
              <a:t>本计划的批准者和批准日期</a:t>
            </a:r>
            <a:endParaRPr lang="en-US" altLang="zh-CN" sz="5400" dirty="0"/>
          </a:p>
          <a:p>
            <a:pPr lvl="1"/>
            <a:r>
              <a:rPr lang="en-US" dirty="0"/>
              <a:t> </a:t>
            </a:r>
            <a:endParaRPr lang="zh-CN" altLang="en-US" dirty="0"/>
          </a:p>
          <a:p>
            <a:pPr>
              <a:lnSpc>
                <a:spcPct val="150000"/>
              </a:lnSpc>
            </a:pPr>
            <a:r>
              <a:rPr lang="zh-CN" altLang="en-US" sz="3600" dirty="0"/>
              <a:t>批准者：杨枨老师</a:t>
            </a:r>
            <a:endParaRPr lang="zh-CN" altLang="en-US" sz="3600" dirty="0"/>
          </a:p>
          <a:p>
            <a:pPr>
              <a:lnSpc>
                <a:spcPct val="150000"/>
              </a:lnSpc>
            </a:pPr>
            <a:r>
              <a:rPr lang="zh-CN" altLang="en-US" sz="3600" dirty="0"/>
              <a:t>批准日期：</a:t>
            </a:r>
            <a:r>
              <a:rPr lang="en-US" sz="3600" dirty="0"/>
              <a:t>2020</a:t>
            </a:r>
            <a:r>
              <a:rPr lang="zh-CN" altLang="en-US" sz="3600" dirty="0"/>
              <a:t>年</a:t>
            </a:r>
            <a:r>
              <a:rPr lang="en-US" sz="3600" dirty="0"/>
              <a:t>10</a:t>
            </a:r>
            <a:r>
              <a:rPr lang="zh-CN" altLang="en-US" sz="3600" dirty="0"/>
              <a:t>月</a:t>
            </a:r>
            <a:r>
              <a:rPr lang="en-US" sz="3600" dirty="0"/>
              <a:t>17</a:t>
            </a:r>
            <a:r>
              <a:rPr lang="zh-CN" altLang="en-US" sz="3600" dirty="0"/>
              <a:t>日</a:t>
            </a:r>
            <a:endParaRPr lang="zh-CN" altLang="en-US" sz="3600"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16560" y="334010"/>
            <a:ext cx="11358245" cy="6353810"/>
          </a:xfrm>
        </p:spPr>
        <p:txBody>
          <a:bodyPr/>
          <a:lstStyle/>
          <a:p>
            <a:pPr algn="l"/>
            <a:r>
              <a:rPr lang="en-US" altLang="zh-CN" sz="5400" dirty="0"/>
              <a:t>2.7  WBS</a:t>
            </a:r>
            <a:r>
              <a:rPr lang="zh-CN" altLang="en-US" sz="5400" dirty="0">
                <a:ea typeface="宋体" panose="02010600030101010101" pitchFamily="2" charset="-122"/>
              </a:rPr>
              <a:t>图</a:t>
            </a:r>
            <a:br>
              <a:rPr lang="zh-CN" altLang="en-US" sz="5400" dirty="0">
                <a:ea typeface="宋体" panose="02010600030101010101" pitchFamily="2" charset="-122"/>
              </a:rPr>
            </a:br>
            <a:br>
              <a:rPr lang="zh-CN" altLang="en-US" sz="5400" dirty="0">
                <a:ea typeface="宋体" panose="02010600030101010101" pitchFamily="2" charset="-122"/>
              </a:rPr>
            </a:br>
            <a:endParaRPr lang="zh-CN" altLang="en-US" sz="5400" dirty="0">
              <a:ea typeface="宋体" panose="02010600030101010101" pitchFamily="2"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4" name="图片占位符 3"/>
          <p:cNvPicPr>
            <a:picLocks noChangeAspect="1"/>
          </p:cNvPicPr>
          <p:nvPr>
            <p:ph type="pic" sz="quarter" idx="13"/>
          </p:nvPr>
        </p:nvPicPr>
        <p:blipFill>
          <a:blip r:embed="rId1"/>
          <a:stretch>
            <a:fillRect/>
          </a:stretch>
        </p:blipFill>
        <p:spPr>
          <a:xfrm>
            <a:off x="499745" y="1316355"/>
            <a:ext cx="11356975" cy="50812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8" name="Picture Placeholder 6" descr="Sky view of desolate snow covered mountains"/>
          <p:cNvPicPr>
            <a:picLocks noGrp="1" noChangeAspect="1"/>
          </p:cNvPicPr>
          <p:nvPr>
            <p:ph type="pic" sz="quarter" idx="13"/>
          </p:nvPr>
        </p:nvPicPr>
        <p:blipFill>
          <a:blip r:embed="rId1"/>
          <a:stretch>
            <a:fillRect/>
          </a:stretch>
        </p:blipFill>
        <p:spPr>
          <a:xfrm>
            <a:off x="144145" y="147320"/>
            <a:ext cx="4632325" cy="6053455"/>
          </a:xfrm>
        </p:spPr>
      </p:pic>
      <p:sp>
        <p:nvSpPr>
          <p:cNvPr id="1048665" name="Title 1"/>
          <p:cNvSpPr>
            <a:spLocks noGrp="1"/>
          </p:cNvSpPr>
          <p:nvPr>
            <p:ph type="ctrTitle"/>
          </p:nvPr>
        </p:nvSpPr>
        <p:spPr>
          <a:xfrm>
            <a:off x="144145" y="2848610"/>
            <a:ext cx="4566920" cy="1980565"/>
          </a:xfrm>
        </p:spPr>
        <p:txBody>
          <a:bodyPr/>
          <a:p>
            <a:r>
              <a:rPr lang="zh-CN" altLang="en-US" sz="5400" dirty="0">
                <a:latin typeface="华文楷体" panose="02010600040101010101" charset="-122"/>
                <a:ea typeface="华文楷体" panose="02010600040101010101" charset="-122"/>
              </a:rPr>
              <a:t>三</a:t>
            </a:r>
            <a:r>
              <a:rPr lang="en-US" altLang="zh-CN" sz="5400" dirty="0">
                <a:latin typeface="华文楷体" panose="02010600040101010101" charset="-122"/>
                <a:ea typeface="华文楷体" panose="02010600040101010101" charset="-122"/>
              </a:rPr>
              <a:t>.</a:t>
            </a:r>
            <a:r>
              <a:rPr lang="zh-CN" altLang="en-US" sz="5400" dirty="0">
                <a:latin typeface="华文楷体" panose="02010600040101010101" charset="-122"/>
                <a:ea typeface="华文楷体" panose="02010600040101010101" charset="-122"/>
              </a:rPr>
              <a:t>可行性分析</a:t>
            </a:r>
            <a:endParaRPr lang="zh-CN" altLang="en-US" sz="5400" dirty="0">
              <a:latin typeface="华文楷体" panose="02010600040101010101" charset="-122"/>
              <a:ea typeface="华文楷体" panose="02010600040101010101" charset="-122"/>
            </a:endParaRPr>
          </a:p>
        </p:txBody>
      </p:sp>
      <p:sp>
        <p:nvSpPr>
          <p:cNvPr id="1048666" name="Content Placeholder 12"/>
          <p:cNvSpPr>
            <a:spLocks noGrp="1"/>
          </p:cNvSpPr>
          <p:nvPr>
            <p:ph sz="half" idx="15"/>
          </p:nvPr>
        </p:nvSpPr>
        <p:spPr>
          <a:xfrm>
            <a:off x="4950460" y="257810"/>
            <a:ext cx="6861175" cy="5730875"/>
          </a:xfrm>
        </p:spPr>
        <p:txBody>
          <a:bodyPr/>
          <a:p>
            <a:pPr marL="0" indent="0">
              <a:buNone/>
            </a:pPr>
            <a:r>
              <a:rPr lang="en-US" altLang="zh-CN" sz="3600" dirty="0">
                <a:latin typeface="华文楷体" panose="02010600040101010101" charset="-122"/>
                <a:ea typeface="华文楷体" panose="02010600040101010101" charset="-122"/>
                <a:cs typeface="华文楷体" panose="02010600040101010101" charset="-122"/>
              </a:rPr>
              <a:t>1.</a:t>
            </a:r>
            <a:r>
              <a:rPr lang="zh-CN" altLang="en-US" sz="3600" dirty="0">
                <a:latin typeface="华文楷体" panose="02010600040101010101" charset="-122"/>
                <a:ea typeface="华文楷体" panose="02010600040101010101" charset="-122"/>
                <a:cs typeface="华文楷体" panose="02010600040101010101" charset="-122"/>
              </a:rPr>
              <a:t>经济可行性</a:t>
            </a:r>
            <a:r>
              <a:rPr lang="zh-CN" altLang="en-US" dirty="0">
                <a:ea typeface="宋体" panose="02010600030101010101" pitchFamily="2" charset="-122"/>
              </a:rPr>
              <a:t>：</a:t>
            </a:r>
            <a:endParaRPr lang="zh-CN" altLang="en-US" dirty="0">
              <a:ea typeface="宋体" panose="02010600030101010101" pitchFamily="2" charset="-122"/>
            </a:endParaRPr>
          </a:p>
          <a:p>
            <a:pPr marL="0" indent="0">
              <a:buNone/>
            </a:pPr>
            <a:r>
              <a:rPr lang="zh-CN" altLang="en-US" sz="2400" dirty="0">
                <a:latin typeface="华文楷体" panose="02010600040101010101" charset="-122"/>
                <a:ea typeface="华文楷体" panose="02010600040101010101" charset="-122"/>
                <a:cs typeface="华文楷体" panose="02010600040101010101" charset="-122"/>
              </a:rPr>
              <a:t>我们的项目需要购置阿里云服务器，学生优惠9.9元一月，我们找的支付接口平台预计29一月，根据杭州2020年平均时薪为40.85元，按每人每天工作三小时计算，我们的项目需要开发三个月，初步估计预算为40.85*3*30*3*3+9.9*3+29*3=33205.2元</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a:buNone/>
            </a:pPr>
            <a:r>
              <a:rPr lang="en-US" altLang="zh-CN" sz="3600" dirty="0">
                <a:latin typeface="华文楷体" panose="02010600040101010101" charset="-122"/>
                <a:ea typeface="华文楷体" panose="02010600040101010101" charset="-122"/>
                <a:cs typeface="华文楷体" panose="02010600040101010101" charset="-122"/>
              </a:rPr>
              <a:t>2.</a:t>
            </a:r>
            <a:r>
              <a:rPr lang="zh-CN" altLang="en-US" sz="3600" dirty="0">
                <a:latin typeface="华文楷体" panose="02010600040101010101" charset="-122"/>
                <a:ea typeface="华文楷体" panose="02010600040101010101" charset="-122"/>
                <a:cs typeface="华文楷体" panose="02010600040101010101" charset="-122"/>
              </a:rPr>
              <a:t>操作可行性</a:t>
            </a:r>
            <a:r>
              <a:rPr lang="zh-CN" altLang="en-US" dirty="0">
                <a:ea typeface="宋体" panose="02010600030101010101" pitchFamily="2" charset="-122"/>
              </a:rPr>
              <a:t>：</a:t>
            </a:r>
            <a:endParaRPr lang="zh-CN" altLang="en-US" dirty="0">
              <a:ea typeface="宋体" panose="02010600030101010101" pitchFamily="2" charset="-122"/>
            </a:endParaRPr>
          </a:p>
          <a:p>
            <a:pPr marL="0" indent="0">
              <a:buNone/>
            </a:pPr>
            <a:r>
              <a:rPr lang="zh-CN" altLang="en-US" sz="2400" dirty="0">
                <a:latin typeface="华文楷体" panose="02010600040101010101" charset="-122"/>
                <a:ea typeface="华文楷体" panose="02010600040101010101" charset="-122"/>
              </a:rPr>
              <a:t>用户使用：</a:t>
            </a:r>
            <a:endParaRPr lang="zh-CN" altLang="en-US" sz="2400" dirty="0">
              <a:latin typeface="华文楷体" panose="02010600040101010101" charset="-122"/>
              <a:ea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rPr>
              <a:t>本系统界面美观易懂，并且主要面向人群为大学生，使用人群都有网络使用经验，我们可以做到让用户上手即用。</a:t>
            </a:r>
            <a:endParaRPr lang="zh-CN" altLang="en-US" sz="2400" dirty="0">
              <a:latin typeface="华文楷体" panose="02010600040101010101" charset="-122"/>
              <a:ea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rPr>
              <a:t>时间进度：</a:t>
            </a:r>
            <a:endParaRPr lang="zh-CN" altLang="en-US" sz="2400" dirty="0">
              <a:latin typeface="华文楷体" panose="02010600040101010101" charset="-122"/>
              <a:ea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rPr>
              <a:t>项目有三个月的开发时间，可以按时递交成果</a:t>
            </a:r>
            <a:endParaRPr lang="zh-CN" altLang="en-US" sz="2400" dirty="0">
              <a:latin typeface="华文楷体" panose="02010600040101010101" charset="-122"/>
              <a:ea typeface="华文楷体" panose="02010600040101010101" charset="-122"/>
            </a:endParaRPr>
          </a:p>
        </p:txBody>
      </p:sp>
      <p:sp>
        <p:nvSpPr>
          <p:cNvPr id="1048667" name="Slide Number Placeholder 5"/>
          <p:cNvSpPr>
            <a:spLocks noGrp="1"/>
          </p:cNvSpPr>
          <p:nvPr>
            <p:ph type="sldNum" sz="quarter" idx="14"/>
          </p:nvPr>
        </p:nvSpPr>
        <p:spPr/>
        <p:txBody>
          <a:bodyPr/>
          <a:p>
            <a:fld id="{19B51A1E-902D-48AF-9020-955120F399B6}"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9" name="Picture Placeholder 6" descr="Sky view of desolate snow covered mountains"/>
          <p:cNvPicPr>
            <a:picLocks noGrp="1" noChangeAspect="1"/>
          </p:cNvPicPr>
          <p:nvPr>
            <p:ph type="pic" sz="quarter" idx="13"/>
          </p:nvPr>
        </p:nvPicPr>
        <p:blipFill>
          <a:blip r:embed="rId1"/>
          <a:stretch>
            <a:fillRect/>
          </a:stretch>
        </p:blipFill>
        <p:spPr>
          <a:xfrm>
            <a:off x="144145" y="147320"/>
            <a:ext cx="4632325" cy="6053455"/>
          </a:xfrm>
        </p:spPr>
      </p:pic>
      <p:sp>
        <p:nvSpPr>
          <p:cNvPr id="1048668" name="Title 1"/>
          <p:cNvSpPr>
            <a:spLocks noGrp="1"/>
          </p:cNvSpPr>
          <p:nvPr>
            <p:ph type="ctrTitle"/>
          </p:nvPr>
        </p:nvSpPr>
        <p:spPr>
          <a:xfrm>
            <a:off x="144145" y="2848610"/>
            <a:ext cx="4566920" cy="1980565"/>
          </a:xfrm>
        </p:spPr>
        <p:txBody>
          <a:bodyPr/>
          <a:p>
            <a:r>
              <a:rPr lang="zh-CN" altLang="en-US" sz="5400" dirty="0">
                <a:latin typeface="华文楷体" panose="02010600040101010101" charset="-122"/>
                <a:ea typeface="华文楷体" panose="02010600040101010101" charset="-122"/>
              </a:rPr>
              <a:t>三</a:t>
            </a:r>
            <a:r>
              <a:rPr lang="en-US" altLang="zh-CN" sz="5400" dirty="0">
                <a:latin typeface="华文楷体" panose="02010600040101010101" charset="-122"/>
                <a:ea typeface="华文楷体" panose="02010600040101010101" charset="-122"/>
              </a:rPr>
              <a:t>.</a:t>
            </a:r>
            <a:r>
              <a:rPr lang="zh-CN" altLang="en-US" sz="5400" dirty="0">
                <a:latin typeface="华文楷体" panose="02010600040101010101" charset="-122"/>
                <a:ea typeface="华文楷体" panose="02010600040101010101" charset="-122"/>
              </a:rPr>
              <a:t>可行性分析</a:t>
            </a:r>
            <a:endParaRPr lang="zh-CN" altLang="en-US" sz="5400" dirty="0">
              <a:latin typeface="华文楷体" panose="02010600040101010101" charset="-122"/>
              <a:ea typeface="华文楷体" panose="02010600040101010101" charset="-122"/>
            </a:endParaRPr>
          </a:p>
        </p:txBody>
      </p:sp>
      <p:sp>
        <p:nvSpPr>
          <p:cNvPr id="1048669" name="Content Placeholder 12"/>
          <p:cNvSpPr>
            <a:spLocks noGrp="1"/>
          </p:cNvSpPr>
          <p:nvPr>
            <p:ph sz="half" idx="15"/>
          </p:nvPr>
        </p:nvSpPr>
        <p:spPr>
          <a:xfrm>
            <a:off x="4885055" y="238760"/>
            <a:ext cx="6861175" cy="5800090"/>
          </a:xfrm>
        </p:spPr>
        <p:txBody>
          <a:bodyPr/>
          <a:p>
            <a:pPr marL="0" indent="0">
              <a:buNone/>
            </a:pPr>
            <a:r>
              <a:rPr lang="en-US" altLang="zh-CN" sz="3600" dirty="0">
                <a:latin typeface="华文楷体" panose="02010600040101010101" charset="-122"/>
                <a:ea typeface="华文楷体" panose="02010600040101010101" charset="-122"/>
                <a:cs typeface="华文楷体" panose="02010600040101010101" charset="-122"/>
              </a:rPr>
              <a:t>3.</a:t>
            </a:r>
            <a:r>
              <a:rPr lang="zh-CN" altLang="en-US" sz="3600" dirty="0">
                <a:latin typeface="华文楷体" panose="02010600040101010101" charset="-122"/>
                <a:ea typeface="华文楷体" panose="02010600040101010101" charset="-122"/>
                <a:cs typeface="华文楷体" panose="02010600040101010101" charset="-122"/>
              </a:rPr>
              <a:t>技术可行性：</a:t>
            </a:r>
            <a:endParaRPr lang="zh-CN" altLang="en-US" sz="36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我们的项目是一个网页项目，但如果采用微信小程序和</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app</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的形式也是可以实现的。</a:t>
            </a:r>
            <a:endPar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微信小程序提供了开发者工具，它的使用和网页的</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html</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js</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等语法是一样的，我们可以用</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java</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和前端进行交互来实现我们的功能。</a:t>
            </a:r>
            <a:endPar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app</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的开发也是同理的，可以在</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idea</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上下载相应的</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sdk</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进行开发。由于本项目不采用这两种方式，故只做简要分析。</a:t>
            </a:r>
            <a:endPar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sp>
        <p:nvSpPr>
          <p:cNvPr id="1048670" name="Slide Number Placeholder 5"/>
          <p:cNvSpPr>
            <a:spLocks noGrp="1"/>
          </p:cNvSpPr>
          <p:nvPr>
            <p:ph type="sldNum" sz="quarter" idx="14"/>
          </p:nvPr>
        </p:nvSpPr>
        <p:spPr/>
        <p:txBody>
          <a:bodyPr/>
          <a:p>
            <a:fld id="{19B51A1E-902D-48AF-9020-955120F399B6}"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9" name="Picture Placeholder 6" descr="Sky view of desolate snow covered mountains"/>
          <p:cNvPicPr>
            <a:picLocks noGrp="1" noChangeAspect="1"/>
          </p:cNvPicPr>
          <p:nvPr>
            <p:ph type="pic" sz="quarter" idx="13"/>
          </p:nvPr>
        </p:nvPicPr>
        <p:blipFill>
          <a:blip r:embed="rId1"/>
          <a:stretch>
            <a:fillRect/>
          </a:stretch>
        </p:blipFill>
        <p:spPr>
          <a:xfrm>
            <a:off x="144145" y="147320"/>
            <a:ext cx="4632325" cy="6053455"/>
          </a:xfrm>
        </p:spPr>
      </p:pic>
      <p:sp>
        <p:nvSpPr>
          <p:cNvPr id="1048668" name="Title 1"/>
          <p:cNvSpPr>
            <a:spLocks noGrp="1"/>
          </p:cNvSpPr>
          <p:nvPr>
            <p:ph type="ctrTitle"/>
          </p:nvPr>
        </p:nvSpPr>
        <p:spPr>
          <a:xfrm>
            <a:off x="144145" y="2848610"/>
            <a:ext cx="4566920" cy="1980565"/>
          </a:xfrm>
        </p:spPr>
        <p:txBody>
          <a:bodyPr/>
          <a:p>
            <a:r>
              <a:rPr lang="zh-CN" altLang="en-US" sz="5400" dirty="0">
                <a:latin typeface="华文楷体" panose="02010600040101010101" charset="-122"/>
                <a:ea typeface="华文楷体" panose="02010600040101010101" charset="-122"/>
              </a:rPr>
              <a:t>三</a:t>
            </a:r>
            <a:r>
              <a:rPr lang="en-US" altLang="zh-CN" sz="5400" dirty="0">
                <a:latin typeface="华文楷体" panose="02010600040101010101" charset="-122"/>
                <a:ea typeface="华文楷体" panose="02010600040101010101" charset="-122"/>
              </a:rPr>
              <a:t>.</a:t>
            </a:r>
            <a:r>
              <a:rPr lang="zh-CN" altLang="en-US" sz="5400" dirty="0">
                <a:latin typeface="华文楷体" panose="02010600040101010101" charset="-122"/>
                <a:ea typeface="华文楷体" panose="02010600040101010101" charset="-122"/>
              </a:rPr>
              <a:t>可行性分析</a:t>
            </a:r>
            <a:endParaRPr lang="zh-CN" altLang="en-US" sz="5400" dirty="0">
              <a:latin typeface="华文楷体" panose="02010600040101010101" charset="-122"/>
              <a:ea typeface="华文楷体" panose="02010600040101010101" charset="-122"/>
            </a:endParaRPr>
          </a:p>
        </p:txBody>
      </p:sp>
      <p:sp>
        <p:nvSpPr>
          <p:cNvPr id="1048669" name="Content Placeholder 12"/>
          <p:cNvSpPr>
            <a:spLocks noGrp="1"/>
          </p:cNvSpPr>
          <p:nvPr>
            <p:ph sz="half" idx="15"/>
          </p:nvPr>
        </p:nvSpPr>
        <p:spPr>
          <a:xfrm>
            <a:off x="4885055" y="238760"/>
            <a:ext cx="6861175" cy="5800090"/>
          </a:xfrm>
        </p:spPr>
        <p:txBody>
          <a:bodyPr/>
          <a:p>
            <a:pPr marL="0" indent="0">
              <a:buNone/>
            </a:pPr>
            <a:r>
              <a:rPr lang="en-US" altLang="zh-CN" sz="3600" dirty="0">
                <a:latin typeface="华文楷体" panose="02010600040101010101" charset="-122"/>
                <a:ea typeface="华文楷体" panose="02010600040101010101" charset="-122"/>
                <a:cs typeface="华文楷体" panose="02010600040101010101" charset="-122"/>
              </a:rPr>
              <a:t>3.</a:t>
            </a:r>
            <a:r>
              <a:rPr lang="zh-CN" altLang="en-US" sz="3600" dirty="0">
                <a:latin typeface="华文楷体" panose="02010600040101010101" charset="-122"/>
                <a:ea typeface="华文楷体" panose="02010600040101010101" charset="-122"/>
                <a:cs typeface="华文楷体" panose="02010600040101010101" charset="-122"/>
              </a:rPr>
              <a:t>技术可行性：</a:t>
            </a:r>
            <a:endParaRPr lang="zh-CN" altLang="en-US" sz="36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3200" dirty="0">
                <a:latin typeface="华文楷体" panose="02010600040101010101" charset="-122"/>
                <a:ea typeface="华文楷体" panose="02010600040101010101" charset="-122"/>
                <a:cs typeface="华文楷体" panose="02010600040101010101" charset="-122"/>
              </a:rPr>
              <a:t>关键技术：</a:t>
            </a:r>
            <a:endParaRPr lang="zh-CN" altLang="en-US" sz="32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1</a:t>
            </a:r>
            <a:r>
              <a:rPr lang="zh-CN" altLang="en-US" sz="2400" dirty="0">
                <a:latin typeface="华文楷体" panose="02010600040101010101" charset="-122"/>
                <a:ea typeface="华文楷体" panose="02010600040101010101" charset="-122"/>
                <a:cs typeface="华文楷体" panose="02010600040101010101" charset="-122"/>
              </a:rPr>
              <a:t>）页面：通过</a:t>
            </a:r>
            <a:r>
              <a:rPr lang="en-US" altLang="zh-CN" sz="2400" dirty="0">
                <a:latin typeface="华文楷体" panose="02010600040101010101" charset="-122"/>
                <a:ea typeface="华文楷体" panose="02010600040101010101" charset="-122"/>
                <a:cs typeface="华文楷体" panose="02010600040101010101" charset="-122"/>
              </a:rPr>
              <a:t>html+css</a:t>
            </a:r>
            <a:r>
              <a:rPr lang="zh-CN" altLang="en-US" sz="2400" dirty="0">
                <a:latin typeface="华文楷体" panose="02010600040101010101" charset="-122"/>
                <a:ea typeface="华文楷体" panose="02010600040101010101" charset="-122"/>
                <a:cs typeface="华文楷体" panose="02010600040101010101" charset="-122"/>
              </a:rPr>
              <a:t>可以实现各种我们想要的页面，用</a:t>
            </a:r>
            <a:r>
              <a:rPr lang="en-US" altLang="zh-CN" sz="2400" dirty="0">
                <a:latin typeface="华文楷体" panose="02010600040101010101" charset="-122"/>
                <a:ea typeface="华文楷体" panose="02010600040101010101" charset="-122"/>
                <a:cs typeface="华文楷体" panose="02010600040101010101" charset="-122"/>
              </a:rPr>
              <a:t>js+vue</a:t>
            </a:r>
            <a:r>
              <a:rPr lang="zh-CN" altLang="en-US" sz="2400" dirty="0">
                <a:latin typeface="华文楷体" panose="02010600040101010101" charset="-122"/>
                <a:ea typeface="华文楷体" panose="02010600040101010101" charset="-122"/>
                <a:cs typeface="华文楷体" panose="02010600040101010101" charset="-122"/>
              </a:rPr>
              <a:t>框架则可以在页面上显示各种数据类</a:t>
            </a:r>
            <a:r>
              <a:rPr lang="en-US" altLang="zh-CN" sz="24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[3] </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2</a:t>
            </a:r>
            <a:r>
              <a:rPr lang="zh-CN" altLang="en-US" sz="2400" dirty="0">
                <a:latin typeface="华文楷体" panose="02010600040101010101" charset="-122"/>
                <a:ea typeface="华文楷体" panose="02010600040101010101" charset="-122"/>
                <a:cs typeface="华文楷体" panose="02010600040101010101" charset="-122"/>
              </a:rPr>
              <a:t>）支付：由于支付宝在</a:t>
            </a:r>
            <a:r>
              <a:rPr lang="en-US" altLang="zh-CN" sz="2400" dirty="0">
                <a:latin typeface="华文楷体" panose="02010600040101010101" charset="-122"/>
                <a:ea typeface="华文楷体" panose="02010600040101010101" charset="-122"/>
                <a:cs typeface="华文楷体" panose="02010600040101010101" charset="-122"/>
              </a:rPr>
              <a:t>2015</a:t>
            </a:r>
            <a:r>
              <a:rPr lang="zh-CN" altLang="en-US" sz="2400" dirty="0">
                <a:latin typeface="华文楷体" panose="02010600040101010101" charset="-122"/>
                <a:ea typeface="华文楷体" panose="02010600040101010101" charset="-122"/>
                <a:cs typeface="华文楷体" panose="02010600040101010101" charset="-122"/>
              </a:rPr>
              <a:t>年后不允许个人申请担保交易接口，所以我们选择了自己充当担保人的方式。我们在网上找了能提供个人支付功能的平台该平台可以提供接口，让我们的用户付款后打到我们的支付宝上，我们计划采用这种方式模拟支付宝的担保交易</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3</a:t>
            </a:r>
            <a:r>
              <a:rPr lang="zh-CN" altLang="en-US" sz="2400" dirty="0">
                <a:latin typeface="华文楷体" panose="02010600040101010101" charset="-122"/>
                <a:ea typeface="华文楷体" panose="02010600040101010101" charset="-122"/>
                <a:cs typeface="华文楷体" panose="02010600040101010101" charset="-122"/>
              </a:rPr>
              <a:t>）物流：我们找到了快递鸟平台，它提供了免费的物流接口，通过调用他们的接口，我们也能实现物流的查询功能</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a:buNone/>
            </a:pPr>
            <a:endParaRPr lang="zh-CN" altLang="en-US" sz="24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sp>
        <p:nvSpPr>
          <p:cNvPr id="1048670" name="Slide Number Placeholder 5"/>
          <p:cNvSpPr>
            <a:spLocks noGrp="1"/>
          </p:cNvSpPr>
          <p:nvPr>
            <p:ph type="sldNum" sz="quarter" idx="14"/>
          </p:nvPr>
        </p:nvSpPr>
        <p:spPr/>
        <p:txBody>
          <a:bodyPr/>
          <a:p>
            <a:fld id="{19B51A1E-902D-48AF-9020-955120F399B6}" type="slidenum">
              <a:rPr lang="en-US" smtClean="0"/>
            </a:fld>
            <a:endParaRPr lang="en-US" dirty="0"/>
          </a:p>
        </p:txBody>
      </p:sp>
      <p:sp>
        <p:nvSpPr>
          <p:cNvPr id="1048671" name="文本框 4"/>
          <p:cNvSpPr txBox="1"/>
          <p:nvPr/>
        </p:nvSpPr>
        <p:spPr>
          <a:xfrm>
            <a:off x="4885055" y="5755640"/>
            <a:ext cx="6669405" cy="737235"/>
          </a:xfrm>
          <a:prstGeom prst="rect">
            <a:avLst/>
          </a:prstGeom>
          <a:noFill/>
        </p:spPr>
        <p:txBody>
          <a:bodyPr wrap="square" rtlCol="0">
            <a:spAutoFit/>
          </a:bodyPr>
          <a:p>
            <a:pPr marL="0" indent="0" algn="l">
              <a:buNone/>
            </a:pPr>
            <a:r>
              <a:rPr lang="en-US" altLang="zh-CN" sz="1400" dirty="0">
                <a:ea typeface="宋体" panose="02010600030101010101" pitchFamily="2" charset="-122"/>
                <a:sym typeface="+mn-ea"/>
              </a:rPr>
              <a:t>[3]</a:t>
            </a:r>
            <a:r>
              <a:rPr lang="zh-CN" altLang="en-US" sz="1400" dirty="0">
                <a:ea typeface="宋体" panose="02010600030101010101" pitchFamily="2" charset="-122"/>
                <a:sym typeface="+mn-ea"/>
              </a:rPr>
              <a:t>王春明</a:t>
            </a:r>
            <a:r>
              <a:rPr lang="en-US" altLang="zh-CN" sz="1400" dirty="0">
                <a:ea typeface="宋体" panose="02010600030101010101" pitchFamily="2" charset="-122"/>
                <a:sym typeface="+mn-ea"/>
              </a:rPr>
              <a:t>.JSP WEB</a:t>
            </a:r>
            <a:r>
              <a:rPr lang="zh-CN" altLang="en-US" sz="1400" dirty="0">
                <a:ea typeface="宋体" panose="02010600030101010101" pitchFamily="2" charset="-122"/>
                <a:sym typeface="+mn-ea"/>
              </a:rPr>
              <a:t>技术及应用教程 </a:t>
            </a:r>
            <a:r>
              <a:rPr lang="en-US" altLang="zh-CN" sz="1400" dirty="0">
                <a:ea typeface="宋体" panose="02010600030101010101" pitchFamily="2" charset="-122"/>
                <a:sym typeface="+mn-ea"/>
              </a:rPr>
              <a:t>[M].</a:t>
            </a:r>
            <a:r>
              <a:rPr lang="zh-CN" altLang="en-US" sz="1400" dirty="0">
                <a:ea typeface="宋体" panose="02010600030101010101" pitchFamily="2" charset="-122"/>
                <a:sym typeface="+mn-ea"/>
              </a:rPr>
              <a:t>第二版</a:t>
            </a:r>
            <a:r>
              <a:rPr lang="en-US" altLang="zh-CN" sz="1400" dirty="0">
                <a:ea typeface="宋体" panose="02010600030101010101" pitchFamily="2" charset="-122"/>
                <a:sym typeface="+mn-ea"/>
              </a:rPr>
              <a:t>.</a:t>
            </a:r>
            <a:r>
              <a:rPr lang="zh-CN" altLang="en-US" sz="1400" dirty="0">
                <a:ea typeface="宋体" panose="02010600030101010101" pitchFamily="2" charset="-122"/>
                <a:sym typeface="+mn-ea"/>
              </a:rPr>
              <a:t>北京</a:t>
            </a:r>
            <a:r>
              <a:rPr lang="en-US" altLang="zh-CN" sz="1400" dirty="0">
                <a:ea typeface="宋体" panose="02010600030101010101" pitchFamily="2" charset="-122"/>
                <a:sym typeface="+mn-ea"/>
              </a:rPr>
              <a:t>: </a:t>
            </a:r>
            <a:r>
              <a:rPr lang="zh-CN" altLang="en-US" sz="1400" dirty="0">
                <a:ea typeface="宋体" panose="02010600030101010101" pitchFamily="2" charset="-122"/>
                <a:sym typeface="+mn-ea"/>
              </a:rPr>
              <a:t>清华大学出版社</a:t>
            </a:r>
            <a:r>
              <a:rPr lang="en-US" altLang="zh-CN" sz="1400" dirty="0">
                <a:ea typeface="宋体" panose="02010600030101010101" pitchFamily="2" charset="-122"/>
                <a:sym typeface="+mn-ea"/>
              </a:rPr>
              <a:t>,2018.</a:t>
            </a:r>
            <a:endParaRPr lang="en-US" altLang="zh-CN" sz="1400" dirty="0">
              <a:ea typeface="宋体" panose="02010600030101010101" pitchFamily="2" charset="-122"/>
              <a:sym typeface="+mn-ea"/>
            </a:endParaRPr>
          </a:p>
          <a:p>
            <a:pPr marL="0" indent="0" algn="l">
              <a:buNone/>
            </a:pPr>
            <a:endParaRPr lang="en-US" altLang="zh-CN" sz="1400" dirty="0">
              <a:ea typeface="宋体" panose="02010600030101010101" pitchFamily="2" charset="-122"/>
            </a:endParaRPr>
          </a:p>
          <a:p>
            <a:pPr marL="0" indent="0" algn="l">
              <a:buNone/>
            </a:pPr>
            <a:endParaRPr lang="zh-CN"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9" name="Picture Placeholder 6" descr="Sky view of desolate snow covered mountains"/>
          <p:cNvPicPr>
            <a:picLocks noGrp="1" noChangeAspect="1"/>
          </p:cNvPicPr>
          <p:nvPr>
            <p:ph type="pic" sz="quarter" idx="13"/>
          </p:nvPr>
        </p:nvPicPr>
        <p:blipFill>
          <a:blip r:embed="rId1"/>
          <a:stretch>
            <a:fillRect/>
          </a:stretch>
        </p:blipFill>
        <p:spPr>
          <a:xfrm>
            <a:off x="144145" y="147320"/>
            <a:ext cx="4632325" cy="6053455"/>
          </a:xfrm>
        </p:spPr>
      </p:pic>
      <p:sp>
        <p:nvSpPr>
          <p:cNvPr id="1048668" name="Title 1"/>
          <p:cNvSpPr>
            <a:spLocks noGrp="1"/>
          </p:cNvSpPr>
          <p:nvPr>
            <p:ph type="ctrTitle"/>
          </p:nvPr>
        </p:nvSpPr>
        <p:spPr>
          <a:xfrm>
            <a:off x="144145" y="2848610"/>
            <a:ext cx="4566920" cy="1980565"/>
          </a:xfrm>
        </p:spPr>
        <p:txBody>
          <a:bodyPr/>
          <a:p>
            <a:r>
              <a:rPr lang="zh-CN" altLang="en-US" sz="5400" dirty="0">
                <a:latin typeface="华文楷体" panose="02010600040101010101" charset="-122"/>
                <a:ea typeface="华文楷体" panose="02010600040101010101" charset="-122"/>
              </a:rPr>
              <a:t>三</a:t>
            </a:r>
            <a:r>
              <a:rPr lang="en-US" altLang="zh-CN" sz="5400" dirty="0">
                <a:latin typeface="华文楷体" panose="02010600040101010101" charset="-122"/>
                <a:ea typeface="华文楷体" panose="02010600040101010101" charset="-122"/>
              </a:rPr>
              <a:t>.</a:t>
            </a:r>
            <a:r>
              <a:rPr lang="zh-CN" altLang="en-US" sz="5400" dirty="0">
                <a:latin typeface="华文楷体" panose="02010600040101010101" charset="-122"/>
                <a:ea typeface="华文楷体" panose="02010600040101010101" charset="-122"/>
              </a:rPr>
              <a:t>可行性分析</a:t>
            </a:r>
            <a:endParaRPr lang="zh-CN" altLang="en-US" sz="5400" dirty="0">
              <a:latin typeface="华文楷体" panose="02010600040101010101" charset="-122"/>
              <a:ea typeface="华文楷体" panose="02010600040101010101" charset="-122"/>
            </a:endParaRPr>
          </a:p>
        </p:txBody>
      </p:sp>
      <p:sp>
        <p:nvSpPr>
          <p:cNvPr id="1048669" name="Content Placeholder 12"/>
          <p:cNvSpPr>
            <a:spLocks noGrp="1"/>
          </p:cNvSpPr>
          <p:nvPr>
            <p:ph sz="half" idx="15"/>
          </p:nvPr>
        </p:nvSpPr>
        <p:spPr>
          <a:xfrm>
            <a:off x="4885055" y="238760"/>
            <a:ext cx="6861175" cy="5800090"/>
          </a:xfrm>
        </p:spPr>
        <p:txBody>
          <a:bodyPr/>
          <a:p>
            <a:pPr marL="0" indent="0">
              <a:buNone/>
            </a:pPr>
            <a:r>
              <a:rPr lang="en-US" altLang="zh-CN" sz="3600" dirty="0">
                <a:latin typeface="华文楷体" panose="02010600040101010101" charset="-122"/>
                <a:ea typeface="华文楷体" panose="02010600040101010101" charset="-122"/>
                <a:cs typeface="华文楷体" panose="02010600040101010101" charset="-122"/>
              </a:rPr>
              <a:t>3.</a:t>
            </a:r>
            <a:r>
              <a:rPr lang="zh-CN" altLang="en-US" sz="3600" dirty="0">
                <a:latin typeface="华文楷体" panose="02010600040101010101" charset="-122"/>
                <a:ea typeface="华文楷体" panose="02010600040101010101" charset="-122"/>
                <a:cs typeface="华文楷体" panose="02010600040101010101" charset="-122"/>
              </a:rPr>
              <a:t>技术可行性：</a:t>
            </a:r>
            <a:endParaRPr lang="zh-CN" altLang="en-US" sz="36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3200" dirty="0">
                <a:latin typeface="华文楷体" panose="02010600040101010101" charset="-122"/>
                <a:ea typeface="华文楷体" panose="02010600040101010101" charset="-122"/>
                <a:cs typeface="华文楷体" panose="02010600040101010101" charset="-122"/>
              </a:rPr>
              <a:t>开发难点：</a:t>
            </a:r>
            <a:endParaRPr lang="zh-CN" altLang="en-US" sz="32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3200" dirty="0">
                <a:latin typeface="华文楷体" panose="02010600040101010101" charset="-122"/>
                <a:ea typeface="华文楷体" panose="02010600040101010101" charset="-122"/>
                <a:cs typeface="华文楷体" panose="02010600040101010101" charset="-122"/>
              </a:rPr>
              <a:t>（</a:t>
            </a:r>
            <a:r>
              <a:rPr lang="en-US" altLang="zh-CN" sz="3200" dirty="0">
                <a:latin typeface="华文楷体" panose="02010600040101010101" charset="-122"/>
                <a:ea typeface="华文楷体" panose="02010600040101010101" charset="-122"/>
                <a:cs typeface="华文楷体" panose="02010600040101010101" charset="-122"/>
              </a:rPr>
              <a:t>1</a:t>
            </a:r>
            <a:r>
              <a:rPr lang="zh-CN" altLang="en-US" sz="3200" dirty="0">
                <a:latin typeface="华文楷体" panose="02010600040101010101" charset="-122"/>
                <a:ea typeface="华文楷体" panose="02010600040101010101" charset="-122"/>
                <a:cs typeface="华文楷体" panose="02010600040101010101" charset="-122"/>
              </a:rPr>
              <a:t>）商城对前端页面要求较高，而我们没有前端开发的界面，因此如何将页面做的美观将是我们要学习的一点</a:t>
            </a:r>
            <a:endParaRPr lang="zh-CN" altLang="en-US" sz="32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3200" dirty="0">
                <a:latin typeface="华文楷体" panose="02010600040101010101" charset="-122"/>
                <a:ea typeface="华文楷体" panose="02010600040101010101" charset="-122"/>
                <a:cs typeface="华文楷体" panose="02010600040101010101" charset="-122"/>
              </a:rPr>
              <a:t>（</a:t>
            </a:r>
            <a:r>
              <a:rPr lang="en-US" altLang="zh-CN" sz="3200" dirty="0">
                <a:latin typeface="华文楷体" panose="02010600040101010101" charset="-122"/>
                <a:ea typeface="华文楷体" panose="02010600040101010101" charset="-122"/>
                <a:cs typeface="华文楷体" panose="02010600040101010101" charset="-122"/>
              </a:rPr>
              <a:t>2</a:t>
            </a:r>
            <a:r>
              <a:rPr lang="zh-CN" altLang="en-US" sz="3200" dirty="0">
                <a:latin typeface="华文楷体" panose="02010600040101010101" charset="-122"/>
                <a:ea typeface="华文楷体" panose="02010600040101010101" charset="-122"/>
                <a:cs typeface="华文楷体" panose="02010600040101010101" charset="-122"/>
              </a:rPr>
              <a:t>）接口的实现。我们的支付和物流功能都是需要调用官方给的接口来实现，虽然有接口文档供我们查看，但相关的知识我们没有接触过，所以如何成功将接口调用到我们的系统上也是项目开发的一大难点</a:t>
            </a:r>
            <a:endParaRPr lang="zh-CN" altLang="en-US" sz="32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sp>
        <p:nvSpPr>
          <p:cNvPr id="1048670" name="Slide Number Placeholder 5"/>
          <p:cNvSpPr>
            <a:spLocks noGrp="1"/>
          </p:cNvSpPr>
          <p:nvPr>
            <p:ph type="sldNum" sz="quarter" idx="14"/>
          </p:nvPr>
        </p:nvSpPr>
        <p:spPr/>
        <p:txBody>
          <a:bodyPr/>
          <a:p>
            <a:fld id="{19B51A1E-902D-48AF-9020-955120F399B6}"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Placeholder 8" descr="Snow mountains from the ground"/>
          <p:cNvPicPr>
            <a:picLocks noGrp="1" noChangeAspect="1"/>
          </p:cNvPicPr>
          <p:nvPr>
            <p:ph type="pic" sz="quarter" idx="13"/>
          </p:nvPr>
        </p:nvPicPr>
        <p:blipFill>
          <a:blip r:embed="rId1"/>
          <a:stretch>
            <a:fillRect/>
          </a:stretch>
        </p:blipFill>
        <p:spPr>
          <a:xfrm>
            <a:off x="149393" y="144000"/>
            <a:ext cx="11899494" cy="6060155"/>
          </a:xfrm>
        </p:spPr>
      </p:pic>
      <p:sp>
        <p:nvSpPr>
          <p:cNvPr id="1048640" name="Title 2"/>
          <p:cNvSpPr>
            <a:spLocks noGrp="1"/>
          </p:cNvSpPr>
          <p:nvPr>
            <p:ph type="ctrTitle"/>
          </p:nvPr>
        </p:nvSpPr>
        <p:spPr>
          <a:xfrm>
            <a:off x="746125" y="410210"/>
            <a:ext cx="8600440" cy="6037580"/>
          </a:xfrm>
        </p:spPr>
        <p:txBody>
          <a:bodyPr/>
          <a:lstStyle/>
          <a:p>
            <a:pPr algn="l">
              <a:lnSpc>
                <a:spcPct val="100000"/>
              </a:lnSpc>
            </a:pPr>
            <a:r>
              <a:rPr lang="zh-CN" altLang="en-US" sz="4800" b="1" dirty="0">
                <a:latin typeface="华文中宋" panose="02010600040101010101" charset="-122"/>
                <a:ea typeface="华文中宋" panose="02010600040101010101" charset="-122"/>
                <a:cs typeface="华文中宋" panose="02010600040101010101" charset="-122"/>
              </a:rPr>
              <a:t>目录</a:t>
            </a:r>
            <a:br>
              <a:rPr lang="zh-CN" altLang="en-US" sz="4000" dirty="0">
                <a:latin typeface="华文中宋" panose="02010600040101010101" charset="-122"/>
                <a:ea typeface="华文中宋" panose="02010600040101010101" charset="-122"/>
                <a:cs typeface="华文中宋" panose="02010600040101010101" charset="-122"/>
              </a:rPr>
            </a:br>
            <a:r>
              <a:rPr lang="en-US" altLang="zh-CN" sz="3200" dirty="0">
                <a:latin typeface="华文楷体" panose="02010600040101010101" charset="-122"/>
                <a:ea typeface="华文楷体" panose="02010600040101010101" charset="-122"/>
                <a:cs typeface="华文楷体" panose="02010600040101010101" charset="-122"/>
              </a:rPr>
              <a:t>1.</a:t>
            </a:r>
            <a:r>
              <a:rPr lang="zh-CN" altLang="en-US" sz="3200" dirty="0" smtClean="0">
                <a:latin typeface="华文楷体" panose="02010600040101010101" charset="-122"/>
                <a:ea typeface="华文楷体" panose="02010600040101010101" charset="-122"/>
                <a:cs typeface="华文楷体" panose="02010600040101010101" charset="-122"/>
              </a:rPr>
              <a:t>引言</a:t>
            </a:r>
            <a:br>
              <a:rPr lang="zh-CN" altLang="en-US" sz="3200" dirty="0">
                <a:latin typeface="华文楷体" panose="02010600040101010101" charset="-122"/>
                <a:ea typeface="华文楷体" panose="02010600040101010101" charset="-122"/>
                <a:cs typeface="华文楷体" panose="02010600040101010101" charset="-122"/>
              </a:rPr>
            </a:br>
            <a:r>
              <a:rPr lang="zh-CN" altLang="en-US" sz="3200" dirty="0">
                <a:latin typeface="华文楷体" panose="02010600040101010101" charset="-122"/>
                <a:ea typeface="华文楷体" panose="02010600040101010101" charset="-122"/>
                <a:cs typeface="华文楷体" panose="02010600040101010101" charset="-122"/>
              </a:rPr>
              <a:t>2</a:t>
            </a:r>
            <a:r>
              <a:rPr lang="en-US" altLang="zh-CN" sz="3200" dirty="0" smtClean="0">
                <a:latin typeface="华文楷体" panose="02010600040101010101" charset="-122"/>
                <a:ea typeface="华文楷体" panose="02010600040101010101" charset="-122"/>
                <a:cs typeface="华文楷体" panose="02010600040101010101" charset="-122"/>
              </a:rPr>
              <a:t>.</a:t>
            </a:r>
            <a:r>
              <a:rPr lang="zh-CN" altLang="en-US" sz="3200" dirty="0">
                <a:latin typeface="华文楷体" panose="02010600040101010101" charset="-122"/>
                <a:ea typeface="华文楷体" panose="02010600040101010101" charset="-122"/>
                <a:cs typeface="华文楷体" panose="02010600040101010101" charset="-122"/>
              </a:rPr>
              <a:t>项目概述</a:t>
            </a:r>
            <a:br>
              <a:rPr lang="zh-CN" altLang="en-US" sz="3200" dirty="0">
                <a:latin typeface="华文楷体" panose="02010600040101010101" charset="-122"/>
                <a:ea typeface="华文楷体" panose="02010600040101010101" charset="-122"/>
                <a:cs typeface="华文楷体" panose="02010600040101010101" charset="-122"/>
              </a:rPr>
            </a:br>
            <a:r>
              <a:rPr lang="zh-CN" altLang="en-US" sz="3200" dirty="0">
                <a:latin typeface="华文楷体" panose="02010600040101010101" charset="-122"/>
                <a:ea typeface="华文楷体" panose="02010600040101010101" charset="-122"/>
                <a:cs typeface="华文楷体" panose="02010600040101010101" charset="-122"/>
              </a:rPr>
              <a:t>3</a:t>
            </a:r>
            <a:r>
              <a:rPr lang="en-US" altLang="zh-CN" sz="3200" dirty="0" smtClean="0">
                <a:latin typeface="华文楷体" panose="02010600040101010101" charset="-122"/>
                <a:ea typeface="华文楷体" panose="02010600040101010101" charset="-122"/>
                <a:cs typeface="华文楷体" panose="02010600040101010101" charset="-122"/>
                <a:sym typeface="+mn-ea"/>
              </a:rPr>
              <a:t>.</a:t>
            </a:r>
            <a:r>
              <a:rPr lang="zh-CN" altLang="en-US" sz="3200" dirty="0" smtClean="0">
                <a:latin typeface="华文楷体" panose="02010600040101010101" charset="-122"/>
                <a:ea typeface="华文楷体" panose="02010600040101010101" charset="-122"/>
                <a:cs typeface="华文楷体" panose="02010600040101010101" charset="-122"/>
                <a:sym typeface="+mn-ea"/>
              </a:rPr>
              <a:t>可行性分析报告</a:t>
            </a:r>
            <a:br>
              <a:rPr lang="zh-CN" altLang="en-US" sz="3200" dirty="0">
                <a:latin typeface="华文楷体" panose="02010600040101010101" charset="-122"/>
                <a:ea typeface="华文楷体" panose="02010600040101010101" charset="-122"/>
                <a:cs typeface="华文楷体" panose="02010600040101010101" charset="-122"/>
              </a:rPr>
            </a:br>
            <a:r>
              <a:rPr lang="en-US" altLang="zh-CN" sz="3200" dirty="0" smtClean="0">
                <a:latin typeface="华文楷体" panose="02010600040101010101" charset="-122"/>
                <a:ea typeface="华文楷体" panose="02010600040101010101" charset="-122"/>
                <a:cs typeface="华文楷体" panose="02010600040101010101" charset="-122"/>
              </a:rPr>
              <a:t>4</a:t>
            </a:r>
            <a:r>
              <a:rPr lang="en-US" altLang="zh-CN" sz="3200" dirty="0" smtClean="0">
                <a:latin typeface="华文楷体" panose="02010600040101010101" charset="-122"/>
                <a:ea typeface="华文楷体" panose="02010600040101010101" charset="-122"/>
                <a:cs typeface="华文楷体" panose="02010600040101010101" charset="-122"/>
                <a:sym typeface="+mn-ea"/>
              </a:rPr>
              <a:t>.</a:t>
            </a:r>
            <a:r>
              <a:rPr lang="zh-CN" altLang="en-US" sz="3200" dirty="0">
                <a:latin typeface="华文楷体" panose="02010600040101010101" charset="-122"/>
                <a:ea typeface="华文楷体" panose="02010600040101010101" charset="-122"/>
                <a:cs typeface="华文楷体" panose="02010600040101010101" charset="-122"/>
              </a:rPr>
              <a:t>实施计划</a:t>
            </a:r>
            <a:br>
              <a:rPr lang="zh-CN" altLang="en-US" sz="3200" dirty="0">
                <a:latin typeface="华文楷体" panose="02010600040101010101" charset="-122"/>
                <a:ea typeface="华文楷体" panose="02010600040101010101" charset="-122"/>
                <a:cs typeface="华文楷体" panose="02010600040101010101" charset="-122"/>
              </a:rPr>
            </a:br>
            <a:r>
              <a:rPr lang="en-US" altLang="zh-CN" sz="3200" dirty="0" smtClean="0">
                <a:latin typeface="华文楷体" panose="02010600040101010101" charset="-122"/>
                <a:ea typeface="华文楷体" panose="02010600040101010101" charset="-122"/>
                <a:cs typeface="华文楷体" panose="02010600040101010101" charset="-122"/>
              </a:rPr>
              <a:t>5.</a:t>
            </a:r>
            <a:r>
              <a:rPr lang="zh-CN" altLang="en-US" sz="3200" dirty="0">
                <a:latin typeface="华文楷体" panose="02010600040101010101" charset="-122"/>
                <a:ea typeface="华文楷体" panose="02010600040101010101" charset="-122"/>
                <a:cs typeface="华文楷体" panose="02010600040101010101" charset="-122"/>
              </a:rPr>
              <a:t>支持条件</a:t>
            </a:r>
            <a:br>
              <a:rPr lang="zh-CN" altLang="en-US" sz="3200" dirty="0">
                <a:latin typeface="华文楷体" panose="02010600040101010101" charset="-122"/>
                <a:ea typeface="华文楷体" panose="02010600040101010101" charset="-122"/>
                <a:cs typeface="华文楷体" panose="02010600040101010101" charset="-122"/>
              </a:rPr>
            </a:br>
            <a:r>
              <a:rPr lang="en-US" altLang="zh-CN" sz="3200" dirty="0" smtClean="0">
                <a:latin typeface="华文楷体" panose="02010600040101010101" charset="-122"/>
                <a:ea typeface="华文楷体" panose="02010600040101010101" charset="-122"/>
                <a:cs typeface="华文楷体" panose="02010600040101010101" charset="-122"/>
                <a:sym typeface="+mn-ea"/>
              </a:rPr>
              <a:t>6.</a:t>
            </a:r>
            <a:r>
              <a:rPr lang="zh-CN" altLang="en-US" sz="3200" dirty="0">
                <a:latin typeface="华文楷体" panose="02010600040101010101" charset="-122"/>
                <a:ea typeface="华文楷体" panose="02010600040101010101" charset="-122"/>
                <a:cs typeface="华文楷体" panose="02010600040101010101" charset="-122"/>
              </a:rPr>
              <a:t>专题计划要点</a:t>
            </a:r>
            <a:br>
              <a:rPr lang="zh-CN" altLang="en-US" sz="3200" dirty="0">
                <a:latin typeface="华文楷体" panose="02010600040101010101" charset="-122"/>
                <a:ea typeface="华文楷体" panose="02010600040101010101" charset="-122"/>
                <a:cs typeface="华文楷体" panose="02010600040101010101" charset="-122"/>
              </a:rPr>
            </a:br>
            <a:r>
              <a:rPr lang="zh-CN" altLang="en-US" sz="3200" dirty="0">
                <a:latin typeface="华文楷体" panose="02010600040101010101" charset="-122"/>
                <a:ea typeface="华文楷体" panose="02010600040101010101" charset="-122"/>
                <a:cs typeface="华文楷体" panose="02010600040101010101" charset="-122"/>
              </a:rPr>
              <a:t>7</a:t>
            </a:r>
            <a:r>
              <a:rPr lang="en-US" altLang="zh-CN" sz="3200" dirty="0">
                <a:latin typeface="华文楷体" panose="02010600040101010101" charset="-122"/>
                <a:ea typeface="华文楷体" panose="02010600040101010101" charset="-122"/>
                <a:cs typeface="华文楷体" panose="02010600040101010101" charset="-122"/>
              </a:rPr>
              <a:t>.</a:t>
            </a:r>
            <a:r>
              <a:rPr lang="zh-CN" altLang="en-US" sz="3200" dirty="0">
                <a:latin typeface="华文楷体" panose="02010600040101010101" charset="-122"/>
                <a:ea typeface="华文楷体" panose="02010600040101010101" charset="-122"/>
                <a:cs typeface="华文楷体" panose="02010600040101010101" charset="-122"/>
              </a:rPr>
              <a:t>甘特图</a:t>
            </a:r>
            <a:br>
              <a:rPr lang="en-US" altLang="zh-CN" sz="3200" dirty="0">
                <a:latin typeface="华文楷体" panose="02010600040101010101" charset="-122"/>
                <a:ea typeface="华文楷体" panose="02010600040101010101" charset="-122"/>
                <a:cs typeface="华文楷体" panose="02010600040101010101" charset="-122"/>
              </a:rPr>
            </a:br>
            <a:r>
              <a:rPr lang="en-US" altLang="zh-CN" sz="3200" dirty="0">
                <a:latin typeface="华文楷体" panose="02010600040101010101" charset="-122"/>
                <a:ea typeface="华文楷体" panose="02010600040101010101" charset="-122"/>
                <a:cs typeface="华文楷体" panose="02010600040101010101" charset="-122"/>
              </a:rPr>
              <a:t>8</a:t>
            </a:r>
            <a:r>
              <a:rPr lang="en-US" altLang="zh-CN" sz="3200" dirty="0" smtClean="0">
                <a:latin typeface="华文楷体" panose="02010600040101010101" charset="-122"/>
                <a:ea typeface="华文楷体" panose="02010600040101010101" charset="-122"/>
                <a:cs typeface="华文楷体" panose="02010600040101010101" charset="-122"/>
              </a:rPr>
              <a:t>.</a:t>
            </a:r>
            <a:r>
              <a:rPr lang="zh-CN" altLang="en-US" sz="3200" dirty="0" smtClean="0">
                <a:latin typeface="华文楷体" panose="02010600040101010101" charset="-122"/>
                <a:ea typeface="华文楷体" panose="02010600040101010101" charset="-122"/>
                <a:cs typeface="华文楷体" panose="02010600040101010101" charset="-122"/>
              </a:rPr>
              <a:t>会议记录</a:t>
            </a:r>
            <a:br>
              <a:rPr lang="en-US" altLang="zh-CN" sz="3200" dirty="0" smtClean="0">
                <a:latin typeface="华文楷体" panose="02010600040101010101" charset="-122"/>
                <a:ea typeface="华文楷体" panose="02010600040101010101" charset="-122"/>
                <a:cs typeface="华文楷体" panose="02010600040101010101" charset="-122"/>
              </a:rPr>
            </a:br>
            <a:r>
              <a:rPr lang="en-US" altLang="zh-CN" sz="3200" dirty="0" smtClean="0">
                <a:latin typeface="华文楷体" panose="02010600040101010101" charset="-122"/>
                <a:ea typeface="华文楷体" panose="02010600040101010101" charset="-122"/>
                <a:cs typeface="华文楷体" panose="02010600040101010101" charset="-122"/>
              </a:rPr>
              <a:t>9.</a:t>
            </a:r>
            <a:r>
              <a:rPr lang="zh-CN" altLang="en-US" sz="3200" dirty="0" smtClean="0">
                <a:latin typeface="华文楷体" panose="02010600040101010101" charset="-122"/>
                <a:ea typeface="华文楷体" panose="02010600040101010101" charset="-122"/>
                <a:cs typeface="华文楷体" panose="02010600040101010101" charset="-122"/>
              </a:rPr>
              <a:t>当前阶段成员打分</a:t>
            </a:r>
            <a:endParaRPr lang="zh-CN" altLang="en-US" sz="3200" dirty="0">
              <a:latin typeface="华文楷体" panose="02010600040101010101" charset="-122"/>
              <a:ea typeface="华文楷体" panose="02010600040101010101" charset="-122"/>
              <a:cs typeface="华文楷体" panose="02010600040101010101" charset="-122"/>
            </a:endParaRPr>
          </a:p>
        </p:txBody>
      </p:sp>
      <p:sp>
        <p:nvSpPr>
          <p:cNvPr id="1048641"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66678" y="316522"/>
            <a:ext cx="10044577" cy="6371001"/>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t>四、实施计划</a:t>
            </a:r>
            <a:endParaRPr lang="en-US" altLang="zh-CN" sz="5400" dirty="0"/>
          </a:p>
          <a:p>
            <a:r>
              <a:rPr lang="en-US" sz="4400" dirty="0"/>
              <a:t>4.1   </a:t>
            </a:r>
            <a:r>
              <a:rPr lang="zh-CN" altLang="en-US" sz="4400" dirty="0"/>
              <a:t>工作任务的分工与人员分工</a:t>
            </a:r>
            <a:r>
              <a:rPr lang="en-US" sz="4400" dirty="0"/>
              <a:t> </a:t>
            </a:r>
            <a:endParaRPr lang="en-US" sz="4400" dirty="0"/>
          </a:p>
          <a:p>
            <a:br>
              <a:rPr kumimoji="0" lang="zh-CN" altLang="en-US" sz="24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2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graphicFrame>
        <p:nvGraphicFramePr>
          <p:cNvPr id="2" name="表格 1"/>
          <p:cNvGraphicFramePr>
            <a:graphicFrameLocks noGrp="1"/>
          </p:cNvGraphicFramePr>
          <p:nvPr/>
        </p:nvGraphicFramePr>
        <p:xfrm>
          <a:off x="1280744" y="2418938"/>
          <a:ext cx="9239049" cy="3528857"/>
        </p:xfrm>
        <a:graphic>
          <a:graphicData uri="http://schemas.openxmlformats.org/drawingml/2006/table">
            <a:tbl>
              <a:tblPr firstRow="1" firstCol="1" bandRow="1">
                <a:tableStyleId>{5C22544A-7EE6-4342-B048-85BDC9FD1C3A}</a:tableStyleId>
              </a:tblPr>
              <a:tblGrid>
                <a:gridCol w="1043623"/>
                <a:gridCol w="2015207"/>
                <a:gridCol w="6180219"/>
              </a:tblGrid>
              <a:tr h="504122">
                <a:tc>
                  <a:txBody>
                    <a:bodyPr/>
                    <a:lstStyle/>
                    <a:p>
                      <a:pPr algn="just"/>
                      <a:r>
                        <a:rPr lang="zh-CN" sz="1800" kern="100" dirty="0">
                          <a:effectLst/>
                        </a:rPr>
                        <a:t>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任务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工作描述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008245">
                <a:tc>
                  <a:txBody>
                    <a:bodyPr/>
                    <a:lstStyle/>
                    <a:p>
                      <a:pPr algn="just"/>
                      <a:r>
                        <a:rPr lang="zh-CN" sz="1800" kern="100">
                          <a:effectLst/>
                        </a:rPr>
                        <a:t>牛旷野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设计，编码，测试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需求分析，对团队进行任务分配，程序编写、软件测试、检查小组进度，对小组成员的各项工作进行审核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008245">
                <a:tc>
                  <a:txBody>
                    <a:bodyPr/>
                    <a:lstStyle/>
                    <a:p>
                      <a:pPr algn="just"/>
                      <a:r>
                        <a:rPr lang="zh-CN" sz="1800" kern="100">
                          <a:effectLst/>
                        </a:rPr>
                        <a:t>卢世逸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编码，测试，文档的编写与</a:t>
                      </a:r>
                      <a:r>
                        <a:rPr lang="en-US" sz="1800" kern="100">
                          <a:effectLst/>
                        </a:rPr>
                        <a:t>ppt</a:t>
                      </a:r>
                      <a:r>
                        <a:rPr lang="zh-CN" sz="1800" kern="100">
                          <a:effectLst/>
                        </a:rPr>
                        <a:t>的修订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程序编写，项目文档的编写、项目的测试与分析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008245">
                <a:tc>
                  <a:txBody>
                    <a:bodyPr/>
                    <a:lstStyle/>
                    <a:p>
                      <a:pPr algn="just"/>
                      <a:r>
                        <a:rPr lang="zh-CN" sz="1800" kern="100">
                          <a:effectLst/>
                        </a:rPr>
                        <a:t>孟闻凯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编码，测试，</a:t>
                      </a:r>
                      <a:r>
                        <a:rPr lang="en-US" sz="1800" kern="100">
                          <a:effectLst/>
                        </a:rPr>
                        <a:t>ppt</a:t>
                      </a:r>
                      <a:r>
                        <a:rPr lang="zh-CN" sz="1800" kern="100">
                          <a:effectLst/>
                        </a:rPr>
                        <a:t>的制作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dirty="0">
                          <a:effectLst/>
                        </a:rPr>
                        <a:t>项目前端页面的编写，以及</a:t>
                      </a:r>
                      <a:r>
                        <a:rPr lang="en-US" sz="1800" kern="100" dirty="0">
                          <a:effectLst/>
                        </a:rPr>
                        <a:t>ppt</a:t>
                      </a:r>
                      <a:r>
                        <a:rPr lang="zh-CN" sz="1800" kern="100" dirty="0">
                          <a:effectLst/>
                        </a:rPr>
                        <a:t>的制作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648161" y="655081"/>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4.2   </a:t>
            </a:r>
            <a:r>
              <a:rPr lang="zh-CN" altLang="en-US" sz="5400" dirty="0"/>
              <a:t>协作与沟通</a:t>
            </a:r>
            <a:endParaRPr lang="zh-CN" altLang="en-US" sz="5400" dirty="0"/>
          </a:p>
          <a:p>
            <a:pPr algn="just">
              <a:lnSpc>
                <a:spcPct val="150000"/>
              </a:lnSpc>
            </a:pPr>
            <a:r>
              <a:rPr lang="zh-CN" altLang="zh-CN" sz="40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4000" kern="100" dirty="0">
                <a:effectLst/>
                <a:latin typeface="华文楷体" panose="02010600040101010101" charset="-122"/>
                <a:ea typeface="华文楷体" panose="02010600040101010101" charset="-122"/>
                <a:cs typeface="华文楷体" panose="02010600040101010101" charset="-122"/>
              </a:rPr>
              <a:t>       每周一，周五进行两次小组会议，可线上线下。将会议内容记录并且上传至</a:t>
            </a:r>
            <a:r>
              <a:rPr lang="en-US" altLang="zh-CN" sz="4000" kern="100" dirty="0">
                <a:effectLst/>
                <a:latin typeface="华文楷体" panose="02010600040101010101" charset="-122"/>
                <a:ea typeface="华文楷体" panose="02010600040101010101" charset="-122"/>
                <a:cs typeface="华文楷体" panose="02010600040101010101" charset="-122"/>
              </a:rPr>
              <a:t>git</a:t>
            </a:r>
            <a:r>
              <a:rPr lang="zh-CN" altLang="zh-CN" sz="4000" kern="100" dirty="0">
                <a:effectLst/>
                <a:latin typeface="华文楷体" panose="02010600040101010101" charset="-122"/>
                <a:ea typeface="华文楷体" panose="02010600040101010101" charset="-122"/>
                <a:cs typeface="华文楷体" panose="02010600040101010101" charset="-122"/>
              </a:rPr>
              <a:t>上管理，每周要向组长进行两次学习进度的汇报。</a:t>
            </a:r>
            <a:endParaRPr lang="zh-CN" altLang="zh-CN" sz="4000" kern="100" dirty="0">
              <a:effectLst/>
              <a:latin typeface="Calibri" panose="020F0502020204030204" pitchFamily="34" charset="0"/>
              <a:ea typeface="宋体" panose="02010600030101010101" pitchFamily="2" charset="-122"/>
              <a:cs typeface="Times New Roman" panose="02020603050405020304" pitchFamily="18" charset="0"/>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597535" y="460375"/>
            <a:ext cx="10044430" cy="6052820"/>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pPr algn="just">
              <a:lnSpc>
                <a:spcPct val="50000"/>
              </a:lnSpc>
              <a:spcBef>
                <a:spcPts val="0"/>
              </a:spcBef>
              <a:spcAft>
                <a:spcPts val="0"/>
              </a:spcAft>
            </a:pPr>
            <a:r>
              <a:rPr lang="en-US" altLang="zh-CN" sz="5400" kern="100" dirty="0">
                <a:latin typeface="Calibri" panose="020F0502020204030204" pitchFamily="34" charset="0"/>
                <a:ea typeface="宋体" panose="02010600030101010101" pitchFamily="2" charset="-122"/>
                <a:cs typeface="Times New Roman" panose="02020603050405020304" pitchFamily="18" charset="0"/>
              </a:rPr>
              <a:t>4.3   </a:t>
            </a:r>
            <a:r>
              <a:rPr lang="zh-CN" altLang="zh-CN" sz="5400" kern="100" dirty="0">
                <a:latin typeface="Calibri" panose="020F0502020204030204" pitchFamily="34" charset="0"/>
                <a:ea typeface="宋体" panose="02010600030101010101" pitchFamily="2" charset="-122"/>
                <a:cs typeface="Times New Roman" panose="02020603050405020304" pitchFamily="18" charset="0"/>
              </a:rPr>
              <a:t>进度</a:t>
            </a:r>
            <a:endParaRPr lang="zh-CN" altLang="zh-CN" sz="5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50000"/>
              </a:lnSpc>
              <a:spcBef>
                <a:spcPts val="0"/>
              </a:spcBef>
              <a:spcAft>
                <a:spcPts val="0"/>
              </a:spcAft>
            </a:pPr>
            <a:endParaRPr lang="zh-CN" altLang="zh-CN" sz="5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40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4000" kern="1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3" name="表格 2"/>
          <p:cNvGraphicFramePr/>
          <p:nvPr>
            <p:custDataLst>
              <p:tags r:id="rId3"/>
            </p:custDataLst>
          </p:nvPr>
        </p:nvGraphicFramePr>
        <p:xfrm>
          <a:off x="1518285" y="1170305"/>
          <a:ext cx="8322310" cy="5152390"/>
        </p:xfrm>
        <a:graphic>
          <a:graphicData uri="http://schemas.openxmlformats.org/drawingml/2006/table">
            <a:tbl>
              <a:tblPr firstRow="1" bandRow="1">
                <a:tableStyleId>{5940675A-B579-460E-94D1-54222C63F5DA}</a:tableStyleId>
              </a:tblPr>
              <a:tblGrid>
                <a:gridCol w="2439670"/>
                <a:gridCol w="5882640"/>
              </a:tblGrid>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时间点</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检查点/里程牌</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87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10月27日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初步项目计划书及ppt完成</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73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11月3日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可行性分析报告</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23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11月10日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需求说明SRS，需求评审PPT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11月17日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S</a:t>
                      </a:r>
                      <a:r>
                        <a:rPr lang="en-US" sz="2400" b="0">
                          <a:latin typeface="Calibri" panose="020F0502020204030204" pitchFamily="34" charset="0"/>
                          <a:cs typeface="Calibri" panose="020F0502020204030204" pitchFamily="34" charset="0"/>
                        </a:rPr>
                        <a:t>RS</a:t>
                      </a:r>
                      <a:r>
                        <a:rPr lang="en-US" sz="2400" b="0">
                          <a:latin typeface="宋体" panose="02010600030101010101" pitchFamily="2" charset="-122"/>
                          <a:ea typeface="宋体" panose="02010600030101010101" pitchFamily="2" charset="-122"/>
                          <a:cs typeface="宋体" panose="02010600030101010101" pitchFamily="2" charset="-122"/>
                        </a:rPr>
                        <a:t>修订</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11月24日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总体设计报告</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12月1日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详细设计报告</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12月8日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总体设计及详细设计修订+翻转PPT1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12月15日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代码清单+测试用例+翻转PPT2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12月22日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系统测试报告</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73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12月29日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测试报告修订</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84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1月5日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 </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73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1月12日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项目总结报告，总评审PPT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1月19日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课程收尾、课程作业评审</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755748"/>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4.4   </a:t>
            </a:r>
            <a:r>
              <a:rPr lang="zh-CN" altLang="en-US" sz="5400" dirty="0"/>
              <a:t>预算</a:t>
            </a:r>
            <a:endParaRPr lang="zh-CN" altLang="en-US" sz="5400" dirty="0"/>
          </a:p>
          <a:p>
            <a:pPr>
              <a:lnSpc>
                <a:spcPct val="150000"/>
              </a:lnSpc>
            </a:pPr>
            <a:r>
              <a:rPr lang="zh-CN" altLang="zh-CN" sz="3600" kern="100" dirty="0">
                <a:effectLst/>
                <a:latin typeface="华文楷体" panose="02010600040101010101" charset="-122"/>
                <a:ea typeface="华文楷体" panose="02010600040101010101" charset="-122"/>
                <a:cs typeface="华文楷体" panose="02010600040101010101" charset="-122"/>
              </a:rPr>
              <a:t>购置阿里云服务器</a:t>
            </a:r>
            <a:r>
              <a:rPr lang="en-US" altLang="zh-CN" sz="3600" kern="100" dirty="0">
                <a:effectLst/>
                <a:latin typeface="华文楷体" panose="02010600040101010101" charset="-122"/>
                <a:ea typeface="华文楷体" panose="02010600040101010101" charset="-122"/>
                <a:cs typeface="华文楷体" panose="02010600040101010101" charset="-122"/>
              </a:rPr>
              <a:t>9.9</a:t>
            </a:r>
            <a:r>
              <a:rPr lang="zh-CN" altLang="zh-CN" sz="3600" kern="100" dirty="0">
                <a:effectLst/>
                <a:latin typeface="华文楷体" panose="02010600040101010101" charset="-122"/>
                <a:ea typeface="华文楷体" panose="02010600040101010101" charset="-122"/>
                <a:cs typeface="华文楷体" panose="02010600040101010101" charset="-122"/>
              </a:rPr>
              <a:t>元一月，接口平台预计</a:t>
            </a:r>
            <a:r>
              <a:rPr lang="en-US" altLang="zh-CN" sz="3600" kern="100" dirty="0">
                <a:effectLst/>
                <a:latin typeface="华文楷体" panose="02010600040101010101" charset="-122"/>
                <a:ea typeface="华文楷体" panose="02010600040101010101" charset="-122"/>
                <a:cs typeface="华文楷体" panose="02010600040101010101" charset="-122"/>
              </a:rPr>
              <a:t>29</a:t>
            </a:r>
            <a:r>
              <a:rPr lang="zh-CN" altLang="zh-CN" sz="3600" kern="100" dirty="0">
                <a:effectLst/>
                <a:latin typeface="华文楷体" panose="02010600040101010101" charset="-122"/>
                <a:ea typeface="华文楷体" panose="02010600040101010101" charset="-122"/>
                <a:cs typeface="华文楷体" panose="02010600040101010101" charset="-122"/>
              </a:rPr>
              <a:t>一月，根据杭州</a:t>
            </a:r>
            <a:r>
              <a:rPr lang="en-US" altLang="zh-CN" sz="3600" kern="100" dirty="0">
                <a:effectLst/>
                <a:latin typeface="华文楷体" panose="02010600040101010101" charset="-122"/>
                <a:ea typeface="华文楷体" panose="02010600040101010101" charset="-122"/>
                <a:cs typeface="华文楷体" panose="02010600040101010101" charset="-122"/>
              </a:rPr>
              <a:t>2020</a:t>
            </a:r>
            <a:r>
              <a:rPr lang="zh-CN" altLang="zh-CN" sz="3600" kern="100" dirty="0">
                <a:effectLst/>
                <a:latin typeface="华文楷体" panose="02010600040101010101" charset="-122"/>
                <a:ea typeface="华文楷体" panose="02010600040101010101" charset="-122"/>
                <a:cs typeface="华文楷体" panose="02010600040101010101" charset="-122"/>
              </a:rPr>
              <a:t>年平均时薪为</a:t>
            </a:r>
            <a:r>
              <a:rPr lang="en-US" altLang="zh-CN" sz="3600" kern="100" dirty="0">
                <a:effectLst/>
                <a:latin typeface="华文楷体" panose="02010600040101010101" charset="-122"/>
                <a:ea typeface="华文楷体" panose="02010600040101010101" charset="-122"/>
                <a:cs typeface="华文楷体" panose="02010600040101010101" charset="-122"/>
              </a:rPr>
              <a:t>40.85</a:t>
            </a:r>
            <a:r>
              <a:rPr lang="zh-CN" altLang="zh-CN" sz="3600" kern="100" dirty="0">
                <a:effectLst/>
                <a:latin typeface="华文楷体" panose="02010600040101010101" charset="-122"/>
                <a:ea typeface="华文楷体" panose="02010600040101010101" charset="-122"/>
                <a:cs typeface="华文楷体" panose="02010600040101010101" charset="-122"/>
              </a:rPr>
              <a:t>元，按每人每天工作三小时计算，初步估计预算为</a:t>
            </a:r>
            <a:r>
              <a:rPr lang="en-US" altLang="zh-CN" sz="3600" kern="100" dirty="0">
                <a:effectLst/>
                <a:latin typeface="华文楷体" panose="02010600040101010101" charset="-122"/>
                <a:ea typeface="华文楷体" panose="02010600040101010101" charset="-122"/>
                <a:cs typeface="华文楷体" panose="02010600040101010101" charset="-122"/>
              </a:rPr>
              <a:t>40.85*3*30*3*3+9.9*3+29*3=33205.2</a:t>
            </a:r>
            <a:r>
              <a:rPr lang="zh-CN" altLang="zh-CN" sz="3600" kern="100" dirty="0">
                <a:effectLst/>
                <a:latin typeface="华文楷体" panose="02010600040101010101" charset="-122"/>
                <a:ea typeface="华文楷体" panose="02010600040101010101" charset="-122"/>
                <a:cs typeface="华文楷体" panose="02010600040101010101" charset="-122"/>
              </a:rPr>
              <a:t>元</a:t>
            </a:r>
            <a:endParaRPr lang="en-US" altLang="zh-CN" sz="3600" kern="100" dirty="0">
              <a:effectLst/>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755748"/>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pPr>
              <a:lnSpc>
                <a:spcPct val="50000"/>
              </a:lnSpc>
              <a:spcBef>
                <a:spcPts val="0"/>
              </a:spcBef>
              <a:spcAft>
                <a:spcPts val="0"/>
              </a:spcAft>
            </a:pPr>
            <a:r>
              <a:rPr lang="en-US" sz="5400" dirty="0"/>
              <a:t>4.5   </a:t>
            </a:r>
            <a:r>
              <a:rPr lang="zh-CN" altLang="en-US" sz="5400" dirty="0"/>
              <a:t>关键问题</a:t>
            </a:r>
            <a:endParaRPr lang="zh-CN" altLang="en-US" sz="5400"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graphicFrame>
        <p:nvGraphicFramePr>
          <p:cNvPr id="2" name="表格 1"/>
          <p:cNvGraphicFramePr>
            <a:graphicFrameLocks noGrp="1"/>
          </p:cNvGraphicFramePr>
          <p:nvPr>
            <p:custDataLst>
              <p:tags r:id="rId3"/>
            </p:custDataLst>
          </p:nvPr>
        </p:nvGraphicFramePr>
        <p:xfrm>
          <a:off x="445135" y="1176655"/>
          <a:ext cx="10895965" cy="5406390"/>
        </p:xfrm>
        <a:graphic>
          <a:graphicData uri="http://schemas.openxmlformats.org/drawingml/2006/table">
            <a:tbl>
              <a:tblPr firstRow="1" firstCol="1" bandRow="1">
                <a:tableStyleId>{5C22544A-7EE6-4342-B048-85BDC9FD1C3A}</a:tableStyleId>
              </a:tblPr>
              <a:tblGrid>
                <a:gridCol w="3504565"/>
                <a:gridCol w="7391400"/>
              </a:tblGrid>
              <a:tr h="407670">
                <a:tc>
                  <a:txBody>
                    <a:bodyPr/>
                    <a:lstStyle/>
                    <a:p>
                      <a:pPr algn="just"/>
                      <a:r>
                        <a:rPr lang="zh-CN" sz="3200" kern="100">
                          <a:effectLst/>
                        </a:rPr>
                        <a:t>关键问题名称</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3200" kern="100">
                          <a:effectLst/>
                        </a:rPr>
                        <a:t>描述</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21740">
                <a:tc>
                  <a:txBody>
                    <a:bodyPr/>
                    <a:lstStyle/>
                    <a:p>
                      <a:pPr algn="just"/>
                      <a:r>
                        <a:rPr lang="zh-CN" sz="3200" kern="100">
                          <a:effectLst/>
                        </a:rPr>
                        <a:t>相关知识了解不多</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pPr>
                      <a:r>
                        <a:rPr lang="zh-CN" sz="2000" kern="100">
                          <a:effectLst/>
                        </a:rPr>
                        <a:t>本次项目开发大多是成员没有接触过的知识，会给开发带来一定困难，开发过程中可能会遇到一些难以解决的问题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53490">
                <a:tc>
                  <a:txBody>
                    <a:bodyPr/>
                    <a:lstStyle/>
                    <a:p>
                      <a:pPr algn="just"/>
                      <a:r>
                        <a:rPr lang="zh-CN" sz="3200" kern="100">
                          <a:effectLst/>
                        </a:rPr>
                        <a:t>缺乏项目经验</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pPr>
                      <a:r>
                        <a:rPr lang="zh-CN" sz="2000" kern="100">
                          <a:effectLst/>
                        </a:rPr>
                        <a:t>成员都没有开发过一个完整项目，这就要求我们查找资料，并在实践中不断学习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21740">
                <a:tc>
                  <a:txBody>
                    <a:bodyPr/>
                    <a:lstStyle/>
                    <a:p>
                      <a:pPr algn="just"/>
                      <a:r>
                        <a:rPr lang="zh-CN" sz="3200" kern="100">
                          <a:effectLst/>
                        </a:rPr>
                        <a:t>数据库的设计</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pPr>
                      <a:r>
                        <a:rPr lang="zh-CN" sz="2000" kern="100">
                          <a:effectLst/>
                        </a:rPr>
                        <a:t>一个项目的数据库设计是个难点，可能在开发中会有种种问题，在项目开发过程中可能需要不断地修改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21740">
                <a:tc>
                  <a:txBody>
                    <a:bodyPr/>
                    <a:lstStyle/>
                    <a:p>
                      <a:pPr algn="just"/>
                      <a:r>
                        <a:rPr lang="zh-CN" sz="3200" kern="100">
                          <a:effectLst/>
                        </a:rPr>
                        <a:t>支付和物流接口的实现</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pPr>
                      <a:r>
                        <a:rPr lang="zh-CN" sz="2000" kern="100" dirty="0">
                          <a:effectLst/>
                        </a:rPr>
                        <a:t>本项目需要实现支付和查看物流信息，这就需要我们找到合适的接口，并且将其对接到我们的产品中，这是本项目的主要难点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370840" y="389255"/>
            <a:ext cx="10044430" cy="5934075"/>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t>五、支持条件</a:t>
            </a:r>
            <a:endParaRPr lang="zh-CN" altLang="en-US" sz="5400" dirty="0"/>
          </a:p>
          <a:p>
            <a:r>
              <a:rPr lang="en-US" sz="4400" dirty="0">
                <a:latin typeface="华文楷体" panose="02010600040101010101" charset="-122"/>
                <a:ea typeface="华文楷体" panose="02010600040101010101" charset="-122"/>
                <a:cs typeface="华文楷体" panose="02010600040101010101" charset="-122"/>
              </a:rPr>
              <a:t>5.1   </a:t>
            </a:r>
            <a:r>
              <a:rPr lang="zh-CN" altLang="en-US" sz="4400" dirty="0">
                <a:latin typeface="华文楷体" panose="02010600040101010101" charset="-122"/>
                <a:ea typeface="华文楷体" panose="02010600040101010101" charset="-122"/>
                <a:cs typeface="华文楷体" panose="02010600040101010101" charset="-122"/>
              </a:rPr>
              <a:t>计算机系统支持：</a:t>
            </a:r>
            <a:endParaRPr lang="zh-CN" altLang="en-US" sz="4400" dirty="0">
              <a:latin typeface="华文楷体" panose="02010600040101010101" charset="-122"/>
              <a:ea typeface="华文楷体" panose="02010600040101010101" charset="-122"/>
              <a:cs typeface="华文楷体" panose="02010600040101010101" charset="-122"/>
            </a:endParaRPr>
          </a:p>
          <a:p>
            <a:pPr>
              <a:lnSpc>
                <a:spcPct val="150000"/>
              </a:lnSpc>
            </a:pPr>
            <a:r>
              <a:rPr lang="zh-CN" altLang="en-US" sz="4400" dirty="0">
                <a:latin typeface="华文楷体" panose="02010600040101010101" charset="-122"/>
                <a:ea typeface="华文楷体" panose="02010600040101010101" charset="-122"/>
                <a:cs typeface="华文楷体" panose="02010600040101010101" charset="-122"/>
              </a:rPr>
              <a:t>普通的台式及笔记本电脑，</a:t>
            </a:r>
            <a:r>
              <a:rPr lang="en-US" sz="4400" dirty="0">
                <a:latin typeface="华文楷体" panose="02010600040101010101" charset="-122"/>
                <a:ea typeface="华文楷体" panose="02010600040101010101" charset="-122"/>
                <a:cs typeface="华文楷体" panose="02010600040101010101" charset="-122"/>
              </a:rPr>
              <a:t>windows7</a:t>
            </a:r>
            <a:r>
              <a:rPr lang="zh-CN" altLang="en-US" sz="4400" dirty="0">
                <a:latin typeface="华文楷体" panose="02010600040101010101" charset="-122"/>
                <a:ea typeface="华文楷体" panose="02010600040101010101" charset="-122"/>
                <a:cs typeface="华文楷体" panose="02010600040101010101" charset="-122"/>
              </a:rPr>
              <a:t>以上系统</a:t>
            </a:r>
            <a:endParaRPr lang="zh-CN" altLang="en-US" sz="4400" dirty="0">
              <a:latin typeface="华文楷体" panose="02010600040101010101" charset="-122"/>
              <a:ea typeface="华文楷体" panose="02010600040101010101" charset="-122"/>
              <a:cs typeface="华文楷体" panose="02010600040101010101" charset="-122"/>
            </a:endParaRPr>
          </a:p>
          <a:p>
            <a:r>
              <a:rPr lang="en-US" sz="4400" dirty="0">
                <a:latin typeface="华文楷体" panose="02010600040101010101" charset="-122"/>
                <a:ea typeface="华文楷体" panose="02010600040101010101" charset="-122"/>
                <a:cs typeface="华文楷体" panose="02010600040101010101" charset="-122"/>
              </a:rPr>
              <a:t>5.2   </a:t>
            </a:r>
            <a:r>
              <a:rPr lang="zh-CN" altLang="en-US" sz="4400" dirty="0">
                <a:latin typeface="华文楷体" panose="02010600040101010101" charset="-122"/>
                <a:ea typeface="华文楷体" panose="02010600040101010101" charset="-122"/>
                <a:cs typeface="华文楷体" panose="02010600040101010101" charset="-122"/>
              </a:rPr>
              <a:t>需由用户承担的工作：</a:t>
            </a:r>
            <a:endParaRPr lang="zh-CN" altLang="en-US" sz="4400" dirty="0">
              <a:latin typeface="华文楷体" panose="02010600040101010101" charset="-122"/>
              <a:ea typeface="华文楷体" panose="02010600040101010101" charset="-122"/>
              <a:cs typeface="华文楷体" panose="02010600040101010101" charset="-122"/>
            </a:endParaRPr>
          </a:p>
          <a:p>
            <a:pPr>
              <a:lnSpc>
                <a:spcPct val="150000"/>
              </a:lnSpc>
            </a:pPr>
            <a:r>
              <a:rPr lang="zh-CN" altLang="en-US" sz="4400" dirty="0">
                <a:latin typeface="华文楷体" panose="02010600040101010101" charset="-122"/>
                <a:ea typeface="华文楷体" panose="02010600040101010101" charset="-122"/>
                <a:cs typeface="华文楷体" panose="02010600040101010101" charset="-122"/>
              </a:rPr>
              <a:t>主要为使用网站的工作</a:t>
            </a:r>
            <a:endParaRPr lang="zh-CN" altLang="en-US" sz="4400" dirty="0">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99830" y="406461"/>
            <a:ext cx="10044577" cy="6053061"/>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t>六、专题计划要点</a:t>
            </a:r>
            <a:endParaRPr lang="en-US" altLang="zh-CN" sz="5400" dirty="0"/>
          </a:p>
          <a:p>
            <a:pPr>
              <a:lnSpc>
                <a:spcPct val="150000"/>
              </a:lnSpc>
            </a:pPr>
            <a:r>
              <a:rPr lang="en-US" altLang="zh-CN" sz="3200" kern="100" dirty="0">
                <a:effectLst/>
                <a:latin typeface="华文楷体" panose="02010600040101010101" charset="-122"/>
                <a:ea typeface="华文楷体" panose="02010600040101010101" charset="-122"/>
                <a:cs typeface="华文楷体" panose="02010600040101010101" charset="-122"/>
              </a:rPr>
              <a:t>6.1 </a:t>
            </a:r>
            <a:r>
              <a:rPr lang="zh-CN" altLang="zh-CN" sz="3200" kern="100" dirty="0">
                <a:effectLst/>
                <a:latin typeface="华文楷体" panose="02010600040101010101" charset="-122"/>
                <a:ea typeface="华文楷体" panose="02010600040101010101" charset="-122"/>
                <a:cs typeface="华文楷体" panose="02010600040101010101" charset="-122"/>
              </a:rPr>
              <a:t>质量保证计划：开发过程中对《项目介绍》，《项目计划》，《可行性分析报告》，《需求说明</a:t>
            </a:r>
            <a:r>
              <a:rPr lang="en-US" altLang="zh-CN" sz="3200" kern="100" dirty="0">
                <a:effectLst/>
                <a:latin typeface="华文楷体" panose="02010600040101010101" charset="-122"/>
                <a:ea typeface="华文楷体" panose="02010600040101010101" charset="-122"/>
                <a:cs typeface="华文楷体" panose="02010600040101010101" charset="-122"/>
              </a:rPr>
              <a:t>SRS</a:t>
            </a:r>
            <a:r>
              <a:rPr lang="zh-CN" altLang="zh-CN" sz="3200" kern="100" dirty="0">
                <a:effectLst/>
                <a:latin typeface="华文楷体" panose="02010600040101010101" charset="-122"/>
                <a:ea typeface="华文楷体" panose="02010600040101010101" charset="-122"/>
                <a:cs typeface="华文楷体" panose="02010600040101010101" charset="-122"/>
              </a:rPr>
              <a:t>》，《总体设计报告》，《详细设计报告》，《测试报告》，《项目总结报告》进行评审和检查，同时定期对系统开发过程中的各种要点进行检查，如系统功能，测试等</a:t>
            </a:r>
            <a:endParaRPr lang="en-US" altLang="zh-CN" sz="3200" kern="100" dirty="0">
              <a:effectLst/>
              <a:latin typeface="华文楷体" panose="02010600040101010101" charset="-122"/>
              <a:ea typeface="华文楷体" panose="02010600040101010101" charset="-122"/>
              <a:cs typeface="华文楷体" panose="02010600040101010101" charset="-122"/>
            </a:endParaRPr>
          </a:p>
          <a:p>
            <a:pPr lvl="0"/>
            <a:endParaRPr kumimoji="0" lang="zh-CN" altLang="en-US" sz="32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99830" y="402651"/>
            <a:ext cx="10044577" cy="6053061"/>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pPr>
              <a:lnSpc>
                <a:spcPct val="150000"/>
              </a:lnSpc>
            </a:pPr>
            <a:r>
              <a:rPr lang="en-US" altLang="zh-CN" sz="3600" kern="100" dirty="0">
                <a:effectLst/>
                <a:latin typeface="华文楷体" panose="02010600040101010101" charset="-122"/>
                <a:ea typeface="华文楷体" panose="02010600040101010101" charset="-122"/>
                <a:cs typeface="华文楷体" panose="02010600040101010101" charset="-122"/>
              </a:rPr>
              <a:t>6.2 </a:t>
            </a:r>
            <a:r>
              <a:rPr lang="zh-CN" altLang="zh-CN" sz="3600" kern="100" dirty="0">
                <a:effectLst/>
                <a:latin typeface="华文楷体" panose="02010600040101010101" charset="-122"/>
                <a:ea typeface="华文楷体" panose="02010600040101010101" charset="-122"/>
                <a:cs typeface="华文楷体" panose="02010600040101010101" charset="-122"/>
              </a:rPr>
              <a:t>进度控制计划：项目经理按时检查项目进度，并召开会议，记录会议报告</a:t>
            </a:r>
            <a:endParaRPr lang="en-US" altLang="zh-CN" sz="3600" kern="100" dirty="0">
              <a:effectLst/>
              <a:latin typeface="华文楷体" panose="02010600040101010101" charset="-122"/>
              <a:ea typeface="华文楷体" panose="02010600040101010101" charset="-122"/>
              <a:cs typeface="华文楷体" panose="02010600040101010101" charset="-122"/>
            </a:endParaRPr>
          </a:p>
          <a:p>
            <a:pPr>
              <a:lnSpc>
                <a:spcPct val="150000"/>
              </a:lnSpc>
            </a:pPr>
            <a:r>
              <a:rPr lang="en-US" altLang="zh-CN" sz="3600" kern="100" dirty="0">
                <a:effectLst/>
                <a:latin typeface="华文楷体" panose="02010600040101010101" charset="-122"/>
                <a:ea typeface="华文楷体" panose="02010600040101010101" charset="-122"/>
                <a:cs typeface="华文楷体" panose="02010600040101010101" charset="-122"/>
              </a:rPr>
              <a:t>6.3 </a:t>
            </a:r>
            <a:r>
              <a:rPr lang="zh-CN" altLang="zh-CN" sz="3600" kern="100" dirty="0">
                <a:effectLst/>
                <a:latin typeface="华文楷体" panose="02010600040101010101" charset="-122"/>
                <a:ea typeface="华文楷体" panose="02010600040101010101" charset="-122"/>
                <a:cs typeface="华文楷体" panose="02010600040101010101" charset="-122"/>
              </a:rPr>
              <a:t>测试计划：选择普通用户参与测试，记录下有问题的地方，以便修改与优化</a:t>
            </a:r>
            <a:endParaRPr lang="en-US" altLang="zh-CN" sz="3600" kern="100" dirty="0">
              <a:effectLst/>
              <a:latin typeface="华文楷体" panose="02010600040101010101" charset="-122"/>
              <a:ea typeface="华文楷体" panose="02010600040101010101" charset="-122"/>
              <a:cs typeface="华文楷体" panose="02010600040101010101" charset="-122"/>
            </a:endParaRPr>
          </a:p>
          <a:p>
            <a:pPr>
              <a:lnSpc>
                <a:spcPct val="150000"/>
              </a:lnSpc>
            </a:pPr>
            <a:r>
              <a:rPr lang="en-US" altLang="zh-CN" sz="3600" kern="100" dirty="0">
                <a:effectLst/>
                <a:latin typeface="华文楷体" panose="02010600040101010101" charset="-122"/>
                <a:ea typeface="华文楷体" panose="02010600040101010101" charset="-122"/>
                <a:cs typeface="华文楷体" panose="02010600040101010101" charset="-122"/>
              </a:rPr>
              <a:t>6.4 </a:t>
            </a:r>
            <a:r>
              <a:rPr lang="zh-CN" altLang="zh-CN" sz="3600" kern="100" dirty="0">
                <a:effectLst/>
                <a:latin typeface="华文楷体" panose="02010600040101010101" charset="-122"/>
                <a:ea typeface="华文楷体" panose="02010600040101010101" charset="-122"/>
                <a:cs typeface="华文楷体" panose="02010600040101010101" charset="-122"/>
              </a:rPr>
              <a:t>配置管理计划：使用</a:t>
            </a:r>
            <a:r>
              <a:rPr lang="en-US" altLang="zh-CN" sz="3600" kern="100" dirty="0">
                <a:effectLst/>
                <a:latin typeface="华文楷体" panose="02010600040101010101" charset="-122"/>
                <a:ea typeface="华文楷体" panose="02010600040101010101" charset="-122"/>
                <a:cs typeface="华文楷体" panose="02010600040101010101" charset="-122"/>
              </a:rPr>
              <a:t>git</a:t>
            </a:r>
            <a:r>
              <a:rPr lang="zh-CN" altLang="zh-CN" sz="3600" kern="100" dirty="0">
                <a:effectLst/>
                <a:latin typeface="华文楷体" panose="02010600040101010101" charset="-122"/>
                <a:ea typeface="华文楷体" panose="02010600040101010101" charset="-122"/>
                <a:cs typeface="华文楷体" panose="02010600040101010101" charset="-122"/>
              </a:rPr>
              <a:t>进行系统不同版本的配置管理，并且将文档，</a:t>
            </a:r>
            <a:r>
              <a:rPr lang="en-US" altLang="zh-CN" sz="3600" kern="100" dirty="0">
                <a:effectLst/>
                <a:latin typeface="华文楷体" panose="02010600040101010101" charset="-122"/>
                <a:ea typeface="华文楷体" panose="02010600040101010101" charset="-122"/>
                <a:cs typeface="华文楷体" panose="02010600040101010101" charset="-122"/>
              </a:rPr>
              <a:t>ppt</a:t>
            </a:r>
            <a:r>
              <a:rPr lang="zh-CN" altLang="zh-CN" sz="3600" kern="100" dirty="0">
                <a:effectLst/>
                <a:latin typeface="华文楷体" panose="02010600040101010101" charset="-122"/>
                <a:ea typeface="华文楷体" panose="02010600040101010101" charset="-122"/>
                <a:cs typeface="华文楷体" panose="02010600040101010101" charset="-122"/>
              </a:rPr>
              <a:t>，会议报告等上传管理</a:t>
            </a:r>
            <a:endParaRPr lang="zh-CN" altLang="zh-CN" sz="3600" kern="100" dirty="0">
              <a:effectLst/>
              <a:latin typeface="华文楷体" panose="02010600040101010101" charset="-122"/>
              <a:ea typeface="华文楷体" panose="02010600040101010101" charset="-122"/>
              <a:cs typeface="华文楷体" panose="02010600040101010101" charset="-122"/>
            </a:endParaRPr>
          </a:p>
          <a:p>
            <a:pPr lvl="0"/>
            <a:endParaRPr kumimoji="0" lang="zh-CN" altLang="en-US" sz="36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42800" y="144000"/>
            <a:ext cx="11358506" cy="5988838"/>
          </a:xfrm>
        </p:spPr>
        <p:txBody>
          <a:bodyPr/>
          <a:lstStyle/>
          <a:p>
            <a:pPr algn="l"/>
            <a:r>
              <a:rPr lang="zh-CN" altLang="en-US" sz="4400" dirty="0"/>
              <a:t>七 、甘特图</a:t>
            </a:r>
            <a:br>
              <a:rPr lang="zh-CN" altLang="en-US" sz="5400" dirty="0"/>
            </a:br>
            <a:endParaRPr lang="zh-CN" altLang="en-US" sz="5400" dirty="0">
              <a:solidFill>
                <a:srgbClr val="FF0000"/>
              </a:solidFill>
              <a:ea typeface="宋体" panose="02010600030101010101" pitchFamily="2"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6" name="图片占位符 5"/>
          <p:cNvPicPr>
            <a:picLocks noChangeAspect="1"/>
          </p:cNvPicPr>
          <p:nvPr>
            <p:ph type="pic" sz="quarter" idx="13"/>
          </p:nvPr>
        </p:nvPicPr>
        <p:blipFill>
          <a:blip r:embed="rId1"/>
          <a:stretch>
            <a:fillRect/>
          </a:stretch>
        </p:blipFill>
        <p:spPr>
          <a:xfrm>
            <a:off x="843915" y="889635"/>
            <a:ext cx="10766425" cy="53016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42800" y="144000"/>
            <a:ext cx="11358506" cy="5988838"/>
          </a:xfrm>
        </p:spPr>
        <p:txBody>
          <a:bodyPr/>
          <a:lstStyle/>
          <a:p>
            <a:pPr algn="l"/>
            <a:r>
              <a:rPr lang="zh-CN" altLang="en-US" sz="5400" dirty="0">
                <a:sym typeface="+mn-ea"/>
              </a:rPr>
              <a:t>七 、甘特图</a:t>
            </a:r>
            <a:br>
              <a:rPr lang="zh-CN" altLang="en-US" sz="5400" dirty="0"/>
            </a:br>
            <a:endParaRPr lang="zh-CN" altLang="en-US" sz="5400" dirty="0">
              <a:ea typeface="宋体" panose="02010600030101010101" pitchFamily="2"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4" name="图片占位符 3"/>
          <p:cNvPicPr>
            <a:picLocks noChangeAspect="1"/>
          </p:cNvPicPr>
          <p:nvPr>
            <p:ph type="pic" sz="quarter" idx="13"/>
          </p:nvPr>
        </p:nvPicPr>
        <p:blipFill>
          <a:blip r:embed="rId1"/>
          <a:stretch>
            <a:fillRect/>
          </a:stretch>
        </p:blipFill>
        <p:spPr>
          <a:xfrm>
            <a:off x="144145" y="993775"/>
            <a:ext cx="11904980" cy="43599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Placeholder 8" descr="Snow mountains from the ground"/>
          <p:cNvPicPr>
            <a:picLocks noGrp="1" noChangeAspect="1"/>
          </p:cNvPicPr>
          <p:nvPr>
            <p:ph type="pic" sz="quarter" idx="13"/>
          </p:nvPr>
        </p:nvPicPr>
        <p:blipFill>
          <a:blip r:embed="rId1"/>
          <a:stretch>
            <a:fillRect/>
          </a:stretch>
        </p:blipFill>
        <p:spPr>
          <a:xfrm>
            <a:off x="146853" y="144000"/>
            <a:ext cx="11899494" cy="6060155"/>
          </a:xfrm>
        </p:spPr>
      </p:pic>
      <p:sp>
        <p:nvSpPr>
          <p:cNvPr id="1048642" name="Title 2"/>
          <p:cNvSpPr>
            <a:spLocks noGrp="1"/>
          </p:cNvSpPr>
          <p:nvPr>
            <p:ph type="ctrTitle"/>
          </p:nvPr>
        </p:nvSpPr>
        <p:spPr>
          <a:xfrm>
            <a:off x="1107346" y="1023457"/>
            <a:ext cx="9995509" cy="4471332"/>
          </a:xfrm>
        </p:spPr>
        <p:txBody>
          <a:bodyPr/>
          <a:lstStyle/>
          <a:p>
            <a:pPr algn="l"/>
            <a:r>
              <a:rPr lang="zh-CN" altLang="en-US" sz="5400" dirty="0">
                <a:ea typeface="宋体" panose="02010600030101010101" pitchFamily="2" charset="-122"/>
              </a:rPr>
              <a:t>一</a:t>
            </a:r>
            <a:r>
              <a:rPr lang="en-US" altLang="zh-CN" sz="5400" dirty="0">
                <a:ea typeface="宋体" panose="02010600030101010101" pitchFamily="2" charset="-122"/>
              </a:rPr>
              <a:t>.</a:t>
            </a:r>
            <a:r>
              <a:rPr lang="zh-CN" altLang="en-US" sz="5400" dirty="0"/>
              <a:t>引言</a:t>
            </a:r>
            <a:br>
              <a:rPr lang="en-US" altLang="zh-CN" sz="6600" dirty="0"/>
            </a:br>
            <a:r>
              <a:rPr lang="en-US" altLang="zh-CN" sz="4000" dirty="0"/>
              <a:t>1.1</a:t>
            </a:r>
            <a:r>
              <a:rPr lang="zh-CN" altLang="en-US" sz="4000" dirty="0"/>
              <a:t>编写目的</a:t>
            </a:r>
            <a:br>
              <a:rPr lang="zh-CN" altLang="en-US" dirty="0">
                <a:ea typeface="宋体" panose="02010600030101010101" pitchFamily="2" charset="-122"/>
              </a:rPr>
            </a:br>
            <a:r>
              <a:rPr lang="zh-CN" altLang="en-US" sz="3200" dirty="0">
                <a:latin typeface="华文楷体" panose="02010600040101010101" charset="-122"/>
                <a:ea typeface="华文楷体" panose="02010600040101010101" charset="-122"/>
                <a:cs typeface="华文楷体" panose="02010600040101010101" charset="-122"/>
              </a:rPr>
              <a:t>编写这份项目开发计划的目的是为我们之后的项目开发提供指导性功能，让我们能顺利地进行项目的开发。这份文档的预期读者是杨老师，我们</a:t>
            </a:r>
            <a:r>
              <a:rPr lang="en-US" sz="3200" dirty="0">
                <a:latin typeface="华文楷体" panose="02010600040101010101" charset="-122"/>
                <a:ea typeface="华文楷体" panose="02010600040101010101" charset="-122"/>
                <a:cs typeface="华文楷体" panose="02010600040101010101" charset="-122"/>
              </a:rPr>
              <a:t>19</a:t>
            </a:r>
            <a:r>
              <a:rPr lang="zh-CN" altLang="en-US" sz="3200" dirty="0">
                <a:latin typeface="华文楷体" panose="02010600040101010101" charset="-122"/>
                <a:ea typeface="华文楷体" panose="02010600040101010101" charset="-122"/>
                <a:cs typeface="华文楷体" panose="02010600040101010101" charset="-122"/>
              </a:rPr>
              <a:t>组的组员以及课程的所有同学。</a:t>
            </a:r>
            <a:endParaRPr lang="zh-CN" altLang="en-US" sz="3200" dirty="0">
              <a:latin typeface="华文楷体" panose="02010600040101010101" charset="-122"/>
              <a:ea typeface="华文楷体" panose="02010600040101010101" charset="-122"/>
              <a:cs typeface="华文楷体" panose="02010600040101010101" charset="-122"/>
            </a:endParaRPr>
          </a:p>
        </p:txBody>
      </p:sp>
      <p:sp>
        <p:nvSpPr>
          <p:cNvPr id="1048643"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42875" y="144145"/>
            <a:ext cx="11358245" cy="6395085"/>
          </a:xfrm>
        </p:spPr>
        <p:txBody>
          <a:bodyPr/>
          <a:lstStyle/>
          <a:p>
            <a:pPr algn="l"/>
            <a:r>
              <a:rPr lang="zh-CN" altLang="en-US" sz="5400" dirty="0">
                <a:sym typeface="+mn-ea"/>
              </a:rPr>
              <a:t>七 、甘特图</a:t>
            </a:r>
            <a:br>
              <a:rPr lang="zh-CN" altLang="en-US" sz="5400" dirty="0"/>
            </a:br>
            <a:endParaRPr lang="zh-CN" altLang="en-US" sz="5400" dirty="0">
              <a:ea typeface="宋体" panose="02010600030101010101" pitchFamily="2"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4" name="图片占位符 3"/>
          <p:cNvPicPr>
            <a:picLocks noChangeAspect="1"/>
          </p:cNvPicPr>
          <p:nvPr>
            <p:ph type="pic" sz="quarter" idx="13"/>
          </p:nvPr>
        </p:nvPicPr>
        <p:blipFill>
          <a:blip r:embed="rId1"/>
          <a:stretch>
            <a:fillRect/>
          </a:stretch>
        </p:blipFill>
        <p:spPr>
          <a:xfrm>
            <a:off x="1956435" y="923290"/>
            <a:ext cx="7924165" cy="53994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16560" y="334010"/>
            <a:ext cx="11358245" cy="6282690"/>
          </a:xfrm>
        </p:spPr>
        <p:txBody>
          <a:bodyPr/>
          <a:lstStyle/>
          <a:p>
            <a:pPr algn="l"/>
            <a:r>
              <a:rPr lang="zh-CN" altLang="en-US" sz="4400" dirty="0"/>
              <a:t>八、会议记录</a:t>
            </a:r>
            <a:br>
              <a:rPr lang="zh-CN" altLang="en-US" sz="5400" dirty="0"/>
            </a:br>
            <a:br>
              <a:rPr lang="zh-CN" altLang="en-US" sz="5400" dirty="0"/>
            </a:br>
            <a:r>
              <a:rPr lang="zh-CN" altLang="en-US" sz="4400" dirty="0">
                <a:latin typeface="华文楷体" panose="02010600040101010101" charset="-122"/>
                <a:ea typeface="华文楷体" panose="02010600040101010101" charset="-122"/>
                <a:cs typeface="华文楷体" panose="02010600040101010101" charset="-122"/>
              </a:rPr>
              <a:t>每次例会都会</a:t>
            </a:r>
            <a:br>
              <a:rPr lang="zh-CN" altLang="en-US" sz="4400" dirty="0">
                <a:latin typeface="华文楷体" panose="02010600040101010101" charset="-122"/>
                <a:ea typeface="华文楷体" panose="02010600040101010101" charset="-122"/>
                <a:cs typeface="华文楷体" panose="02010600040101010101" charset="-122"/>
              </a:rPr>
            </a:br>
            <a:r>
              <a:rPr lang="zh-CN" altLang="en-US" sz="4400" dirty="0">
                <a:latin typeface="华文楷体" panose="02010600040101010101" charset="-122"/>
                <a:ea typeface="华文楷体" panose="02010600040101010101" charset="-122"/>
                <a:cs typeface="华文楷体" panose="02010600040101010101" charset="-122"/>
              </a:rPr>
              <a:t>记录会议纪要</a:t>
            </a:r>
            <a:br>
              <a:rPr lang="zh-CN" altLang="en-US" sz="4400" dirty="0">
                <a:latin typeface="华文楷体" panose="02010600040101010101" charset="-122"/>
                <a:ea typeface="华文楷体" panose="02010600040101010101" charset="-122"/>
                <a:cs typeface="华文楷体" panose="02010600040101010101" charset="-122"/>
              </a:rPr>
            </a:br>
            <a:r>
              <a:rPr lang="zh-CN" altLang="en-US" sz="4400" dirty="0">
                <a:latin typeface="华文楷体" panose="02010600040101010101" charset="-122"/>
                <a:ea typeface="华文楷体" panose="02010600040101010101" charset="-122"/>
                <a:cs typeface="华文楷体" panose="02010600040101010101" charset="-122"/>
              </a:rPr>
              <a:t>并上传</a:t>
            </a:r>
            <a:endParaRPr lang="zh-CN" altLang="en-US" sz="4400" dirty="0">
              <a:latin typeface="华文楷体" panose="02010600040101010101" charset="-122"/>
              <a:ea typeface="华文楷体" panose="02010600040101010101" charset="-122"/>
              <a:cs typeface="华文楷体" panose="02010600040101010101"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4" name="图片占位符 3"/>
          <p:cNvPicPr>
            <a:picLocks noChangeAspect="1"/>
          </p:cNvPicPr>
          <p:nvPr>
            <p:ph type="pic" sz="quarter" idx="13"/>
          </p:nvPr>
        </p:nvPicPr>
        <p:blipFill>
          <a:blip r:embed="rId1"/>
          <a:stretch>
            <a:fillRect/>
          </a:stretch>
        </p:blipFill>
        <p:spPr>
          <a:xfrm>
            <a:off x="4561840" y="896620"/>
            <a:ext cx="7486650" cy="54260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sz="quarter" idx="13"/>
          </p:nvPr>
        </p:nvSpPr>
        <p:spPr/>
      </p:sp>
      <p:sp>
        <p:nvSpPr>
          <p:cNvPr id="3" name="标题 2"/>
          <p:cNvSpPr>
            <a:spLocks noGrp="1"/>
          </p:cNvSpPr>
          <p:nvPr>
            <p:ph type="ctrTitle"/>
          </p:nvPr>
        </p:nvSpPr>
        <p:spPr>
          <a:xfrm>
            <a:off x="142800" y="144000"/>
            <a:ext cx="11358506" cy="5988838"/>
          </a:xfrm>
        </p:spPr>
        <p:txBody>
          <a:bodyPr/>
          <a:lstStyle/>
          <a:p>
            <a:pPr algn="l"/>
            <a:r>
              <a:rPr lang="zh-CN" altLang="en-US" sz="3600" dirty="0"/>
              <a:t>九、当前阶段成员打分</a:t>
            </a:r>
            <a:endParaRPr lang="zh-CN" altLang="en-US" sz="3600" dirty="0"/>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graphicFrame>
        <p:nvGraphicFramePr>
          <p:cNvPr id="6" name="表格 6"/>
          <p:cNvGraphicFramePr>
            <a:graphicFrameLocks noGrp="1"/>
          </p:cNvGraphicFramePr>
          <p:nvPr>
            <p:custDataLst>
              <p:tags r:id="rId1"/>
            </p:custDataLst>
          </p:nvPr>
        </p:nvGraphicFramePr>
        <p:xfrm>
          <a:off x="438090" y="1130001"/>
          <a:ext cx="10786380" cy="4817376"/>
        </p:xfrm>
        <a:graphic>
          <a:graphicData uri="http://schemas.openxmlformats.org/drawingml/2006/table">
            <a:tbl>
              <a:tblPr firstRow="1" bandRow="1">
                <a:tableStyleId>{5C22544A-7EE6-4342-B048-85BDC9FD1C3A}</a:tableStyleId>
              </a:tblPr>
              <a:tblGrid>
                <a:gridCol w="2157276"/>
                <a:gridCol w="2157276"/>
                <a:gridCol w="2157276"/>
                <a:gridCol w="2157095"/>
                <a:gridCol w="2157457"/>
              </a:tblGrid>
              <a:tr h="1082808">
                <a:tc>
                  <a:txBody>
                    <a:bodyPr/>
                    <a:lstStyle/>
                    <a:p>
                      <a:pPr>
                        <a:lnSpc>
                          <a:spcPct val="150000"/>
                        </a:lnSpc>
                      </a:pPr>
                      <a:r>
                        <a:rPr lang="zh-CN" altLang="en-US" dirty="0"/>
                        <a:t>小组成员</a:t>
                      </a:r>
                      <a:endParaRPr lang="zh-CN" altLang="en-US" dirty="0"/>
                    </a:p>
                  </a:txBody>
                  <a:tcPr/>
                </a:tc>
                <a:tc>
                  <a:txBody>
                    <a:bodyPr/>
                    <a:lstStyle/>
                    <a:p>
                      <a:pPr>
                        <a:lnSpc>
                          <a:spcPct val="150000"/>
                        </a:lnSpc>
                      </a:pPr>
                      <a:r>
                        <a:rPr lang="zh-CN" altLang="en-US" dirty="0"/>
                        <a:t>分工</a:t>
                      </a:r>
                      <a:endParaRPr lang="zh-CN" altLang="en-US" dirty="0"/>
                    </a:p>
                  </a:txBody>
                  <a:tcPr/>
                </a:tc>
                <a:tc>
                  <a:txBody>
                    <a:bodyPr/>
                    <a:lstStyle/>
                    <a:p>
                      <a:pPr>
                        <a:lnSpc>
                          <a:spcPct val="150000"/>
                        </a:lnSpc>
                      </a:pPr>
                      <a:r>
                        <a:rPr lang="zh-CN" altLang="en-US" dirty="0"/>
                        <a:t>完成情况</a:t>
                      </a:r>
                      <a:endParaRPr lang="zh-CN" altLang="en-US" dirty="0"/>
                    </a:p>
                  </a:txBody>
                  <a:tcPr/>
                </a:tc>
                <a:tc>
                  <a:txBody>
                    <a:bodyPr/>
                    <a:lstStyle/>
                    <a:p>
                      <a:pPr>
                        <a:lnSpc>
                          <a:spcPct val="150000"/>
                        </a:lnSpc>
                      </a:pPr>
                      <a:r>
                        <a:rPr lang="zh-CN" altLang="en-US" dirty="0"/>
                        <a:t>完成态度</a:t>
                      </a:r>
                      <a:endParaRPr lang="zh-CN" altLang="en-US" dirty="0"/>
                    </a:p>
                  </a:txBody>
                  <a:tcPr/>
                </a:tc>
                <a:tc>
                  <a:txBody>
                    <a:bodyPr/>
                    <a:lstStyle/>
                    <a:p>
                      <a:pPr>
                        <a:lnSpc>
                          <a:spcPct val="150000"/>
                        </a:lnSpc>
                      </a:pPr>
                      <a:r>
                        <a:rPr lang="zh-CN" altLang="en-US" dirty="0"/>
                        <a:t>得分</a:t>
                      </a:r>
                      <a:endParaRPr lang="zh-CN" altLang="en-US" dirty="0"/>
                    </a:p>
                  </a:txBody>
                  <a:tcPr/>
                </a:tc>
              </a:tr>
              <a:tr h="1082808">
                <a:tc>
                  <a:txBody>
                    <a:bodyPr/>
                    <a:lstStyle/>
                    <a:p>
                      <a:pPr>
                        <a:lnSpc>
                          <a:spcPct val="150000"/>
                        </a:lnSpc>
                      </a:pPr>
                      <a:r>
                        <a:rPr lang="zh-CN" altLang="en-US" dirty="0"/>
                        <a:t>牛旷野</a:t>
                      </a:r>
                      <a:endParaRPr lang="zh-CN" altLang="en-US" dirty="0"/>
                    </a:p>
                  </a:txBody>
                  <a:tcPr/>
                </a:tc>
                <a:tc>
                  <a:txBody>
                    <a:bodyPr/>
                    <a:lstStyle/>
                    <a:p>
                      <a:pPr>
                        <a:lnSpc>
                          <a:spcPct val="150000"/>
                        </a:lnSpc>
                      </a:pPr>
                      <a:r>
                        <a:rPr lang="zh-CN" altLang="en-US" dirty="0"/>
                        <a:t>组织会议，安排任务，</a:t>
                      </a:r>
                      <a:r>
                        <a:rPr lang="en-US" altLang="zh-CN" dirty="0"/>
                        <a:t>word</a:t>
                      </a:r>
                      <a:r>
                        <a:rPr lang="zh-CN" altLang="en-US" dirty="0"/>
                        <a:t>编写</a:t>
                      </a:r>
                      <a:endParaRPr lang="zh-CN" altLang="en-US" dirty="0"/>
                    </a:p>
                  </a:txBody>
                  <a:tcPr/>
                </a:tc>
                <a:tc>
                  <a:txBody>
                    <a:bodyPr/>
                    <a:lstStyle/>
                    <a:p>
                      <a:pPr>
                        <a:lnSpc>
                          <a:spcPct val="150000"/>
                        </a:lnSpc>
                      </a:pPr>
                      <a:r>
                        <a:rPr lang="zh-CN" altLang="en-US" dirty="0"/>
                        <a:t>会议圆满，任务分工明确，安排合理，</a:t>
                      </a:r>
                      <a:r>
                        <a:rPr lang="en-US" altLang="zh-CN" dirty="0"/>
                        <a:t>word</a:t>
                      </a:r>
                      <a:r>
                        <a:rPr lang="zh-CN" altLang="en-US" dirty="0"/>
                        <a:t>编写完成</a:t>
                      </a:r>
                      <a:endParaRPr lang="zh-CN" altLang="en-US" dirty="0"/>
                    </a:p>
                  </a:txBody>
                  <a:tcPr/>
                </a:tc>
                <a:tc>
                  <a:txBody>
                    <a:bodyPr/>
                    <a:lstStyle/>
                    <a:p>
                      <a:pPr>
                        <a:lnSpc>
                          <a:spcPct val="150000"/>
                        </a:lnSpc>
                      </a:pPr>
                      <a:r>
                        <a:rPr lang="zh-CN" altLang="en-US" dirty="0"/>
                        <a:t>积极认真</a:t>
                      </a:r>
                      <a:endParaRPr lang="zh-CN" altLang="en-US" dirty="0"/>
                    </a:p>
                  </a:txBody>
                  <a:tcPr/>
                </a:tc>
                <a:tc>
                  <a:txBody>
                    <a:bodyPr/>
                    <a:lstStyle/>
                    <a:p>
                      <a:pPr>
                        <a:lnSpc>
                          <a:spcPct val="150000"/>
                        </a:lnSpc>
                      </a:pPr>
                      <a:r>
                        <a:rPr lang="en-US" altLang="zh-CN" dirty="0"/>
                        <a:t>9.3</a:t>
                      </a:r>
                      <a:endParaRPr lang="zh-CN" altLang="en-US" dirty="0"/>
                    </a:p>
                  </a:txBody>
                  <a:tcPr/>
                </a:tc>
              </a:tr>
              <a:tr h="1082808">
                <a:tc>
                  <a:txBody>
                    <a:bodyPr/>
                    <a:lstStyle/>
                    <a:p>
                      <a:pPr>
                        <a:lnSpc>
                          <a:spcPct val="150000"/>
                        </a:lnSpc>
                      </a:pPr>
                      <a:r>
                        <a:rPr lang="zh-CN" altLang="en-US" dirty="0"/>
                        <a:t>卢世逸</a:t>
                      </a:r>
                      <a:endParaRPr lang="zh-CN" altLang="en-US" dirty="0"/>
                    </a:p>
                  </a:txBody>
                  <a:tcPr/>
                </a:tc>
                <a:tc>
                  <a:txBody>
                    <a:bodyPr/>
                    <a:lstStyle/>
                    <a:p>
                      <a:pPr>
                        <a:lnSpc>
                          <a:spcPct val="150000"/>
                        </a:lnSpc>
                      </a:pPr>
                      <a:r>
                        <a:rPr lang="zh-CN" altLang="en-US" dirty="0"/>
                        <a:t>参加会议，搜集资料，</a:t>
                      </a:r>
                      <a:r>
                        <a:rPr lang="en-US" altLang="zh-CN" dirty="0"/>
                        <a:t>word</a:t>
                      </a:r>
                      <a:r>
                        <a:rPr lang="zh-CN" altLang="en-US" dirty="0"/>
                        <a:t>修改，</a:t>
                      </a:r>
                      <a:r>
                        <a:rPr lang="en-US" altLang="zh-CN" dirty="0"/>
                        <a:t>PPT</a:t>
                      </a:r>
                      <a:r>
                        <a:rPr lang="zh-CN" altLang="en-US" dirty="0"/>
                        <a:t>修改</a:t>
                      </a:r>
                      <a:endParaRPr lang="zh-CN" altLang="en-US" dirty="0"/>
                    </a:p>
                  </a:txBody>
                  <a:tcPr/>
                </a:tc>
                <a:tc>
                  <a:txBody>
                    <a:bodyPr/>
                    <a:lstStyle/>
                    <a:p>
                      <a:pPr>
                        <a:lnSpc>
                          <a:spcPct val="150000"/>
                        </a:lnSpc>
                      </a:pPr>
                      <a:r>
                        <a:rPr lang="zh-CN" altLang="en-US" dirty="0"/>
                        <a:t>资料齐全，修改完善</a:t>
                      </a:r>
                      <a:endParaRPr lang="zh-CN" altLang="en-US" dirty="0"/>
                    </a:p>
                  </a:txBody>
                  <a:tcPr/>
                </a:tc>
                <a:tc>
                  <a:txBody>
                    <a:bodyPr/>
                    <a:lstStyle/>
                    <a:p>
                      <a:pPr>
                        <a:lnSpc>
                          <a:spcPct val="150000"/>
                        </a:lnSpc>
                      </a:pPr>
                      <a:r>
                        <a:rPr lang="zh-CN" altLang="en-US" dirty="0"/>
                        <a:t>积极认真</a:t>
                      </a:r>
                      <a:endParaRPr lang="zh-CN" altLang="en-US" dirty="0"/>
                    </a:p>
                  </a:txBody>
                  <a:tcPr/>
                </a:tc>
                <a:tc>
                  <a:txBody>
                    <a:bodyPr/>
                    <a:lstStyle/>
                    <a:p>
                      <a:pPr>
                        <a:lnSpc>
                          <a:spcPct val="150000"/>
                        </a:lnSpc>
                      </a:pPr>
                      <a:r>
                        <a:rPr lang="en-US" altLang="zh-CN" dirty="0"/>
                        <a:t>8.9</a:t>
                      </a:r>
                      <a:endParaRPr lang="zh-CN" altLang="en-US" dirty="0"/>
                    </a:p>
                  </a:txBody>
                  <a:tcPr/>
                </a:tc>
              </a:tr>
              <a:tr h="1082808">
                <a:tc>
                  <a:txBody>
                    <a:bodyPr/>
                    <a:lstStyle/>
                    <a:p>
                      <a:pPr>
                        <a:lnSpc>
                          <a:spcPct val="150000"/>
                        </a:lnSpc>
                      </a:pPr>
                      <a:r>
                        <a:rPr lang="zh-CN" altLang="en-US" dirty="0"/>
                        <a:t>孟闻凯</a:t>
                      </a:r>
                      <a:endParaRPr lang="zh-CN" altLang="en-US" dirty="0"/>
                    </a:p>
                  </a:txBody>
                  <a:tcPr/>
                </a:tc>
                <a:tc>
                  <a:txBody>
                    <a:bodyPr/>
                    <a:lstStyle/>
                    <a:p>
                      <a:pPr>
                        <a:lnSpc>
                          <a:spcPct val="150000"/>
                        </a:lnSpc>
                      </a:pPr>
                      <a:r>
                        <a:rPr lang="zh-CN" altLang="en-US" dirty="0"/>
                        <a:t>参加会议，</a:t>
                      </a:r>
                      <a:r>
                        <a:rPr lang="en-US" altLang="zh-CN" dirty="0"/>
                        <a:t>ppt</a:t>
                      </a:r>
                      <a:r>
                        <a:rPr lang="zh-CN" altLang="en-US" dirty="0"/>
                        <a:t>编写</a:t>
                      </a:r>
                      <a:endParaRPr lang="zh-CN" altLang="en-US" dirty="0"/>
                    </a:p>
                  </a:txBody>
                  <a:tcPr/>
                </a:tc>
                <a:tc>
                  <a:txBody>
                    <a:bodyPr/>
                    <a:lstStyle/>
                    <a:p>
                      <a:pPr>
                        <a:lnSpc>
                          <a:spcPct val="150000"/>
                        </a:lnSpc>
                      </a:pPr>
                      <a:r>
                        <a:rPr lang="zh-CN" altLang="en-US" dirty="0">
                          <a:ea typeface="宋体" panose="02010600030101010101" pitchFamily="2" charset="-122"/>
                        </a:rPr>
                        <a:t>完成</a:t>
                      </a:r>
                      <a:r>
                        <a:rPr lang="en-US" altLang="zh-CN" dirty="0"/>
                        <a:t>PPT</a:t>
                      </a:r>
                      <a:r>
                        <a:rPr lang="zh-CN" altLang="en-US" dirty="0">
                          <a:ea typeface="宋体" panose="02010600030101010101" pitchFamily="2" charset="-122"/>
                        </a:rPr>
                        <a:t>的主要</a:t>
                      </a:r>
                      <a:r>
                        <a:rPr lang="zh-CN" altLang="en-US" dirty="0"/>
                        <a:t>编写工作</a:t>
                      </a:r>
                      <a:endParaRPr lang="zh-CN" altLang="en-US" dirty="0"/>
                    </a:p>
                  </a:txBody>
                  <a:tcPr/>
                </a:tc>
                <a:tc>
                  <a:txBody>
                    <a:bodyPr/>
                    <a:lstStyle/>
                    <a:p>
                      <a:pPr>
                        <a:lnSpc>
                          <a:spcPct val="150000"/>
                        </a:lnSpc>
                      </a:pPr>
                      <a:r>
                        <a:rPr lang="zh-CN" altLang="en-US" dirty="0"/>
                        <a:t>积极认真</a:t>
                      </a:r>
                      <a:endParaRPr lang="zh-CN" altLang="en-US" dirty="0"/>
                    </a:p>
                  </a:txBody>
                  <a:tcPr/>
                </a:tc>
                <a:tc>
                  <a:txBody>
                    <a:bodyPr/>
                    <a:lstStyle/>
                    <a:p>
                      <a:pPr>
                        <a:lnSpc>
                          <a:spcPct val="150000"/>
                        </a:lnSpc>
                      </a:pPr>
                      <a:r>
                        <a:rPr lang="en-US" altLang="zh-CN" dirty="0"/>
                        <a:t>8.7</a:t>
                      </a:r>
                      <a:endParaRPr lang="zh-CN" alt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Placeholder 11" descr="Frosted drops on flat glass"/>
          <p:cNvPicPr>
            <a:picLocks noGrp="1" noChangeAspect="1"/>
          </p:cNvPicPr>
          <p:nvPr>
            <p:ph type="pic" sz="quarter" idx="13"/>
          </p:nvPr>
        </p:nvPicPr>
        <p:blipFill>
          <a:blip r:embed="rId1"/>
          <a:stretch>
            <a:fillRect/>
          </a:stretch>
        </p:blipFill>
        <p:spPr>
          <a:xfrm>
            <a:off x="146180" y="144000"/>
            <a:ext cx="11900839" cy="6570000"/>
          </a:xfrm>
        </p:spPr>
      </p:pic>
      <p:sp>
        <p:nvSpPr>
          <p:cNvPr id="1048597" name="Title 12"/>
          <p:cNvSpPr>
            <a:spLocks noGrp="1"/>
          </p:cNvSpPr>
          <p:nvPr>
            <p:ph type="ctrTitle"/>
          </p:nvPr>
        </p:nvSpPr>
        <p:spPr>
          <a:xfrm>
            <a:off x="2978093" y="3867325"/>
            <a:ext cx="5142450" cy="1696292"/>
          </a:xfrm>
        </p:spPr>
        <p:txBody>
          <a:bodyPr/>
          <a:lstStyle/>
          <a:p>
            <a:r>
              <a:rPr lang="zh-CN" altLang="en-US" sz="9600" dirty="0">
                <a:latin typeface="华文行楷" panose="02010800040101010101" charset="-122"/>
                <a:ea typeface="华文行楷" panose="02010800040101010101" charset="-122"/>
              </a:rPr>
              <a:t>谢谢！</a:t>
            </a:r>
            <a:endParaRPr lang="zh-CN" altLang="en-US" sz="9600" dirty="0">
              <a:latin typeface="华文行楷" panose="02010800040101010101" charset="-122"/>
              <a:ea typeface="华文行楷" panose="020108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518746" y="334107"/>
            <a:ext cx="11151626" cy="6256997"/>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pPr lvl="0">
              <a:lnSpc>
                <a:spcPct val="150000"/>
              </a:lnSpc>
            </a:pPr>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1.2</a:t>
            </a:r>
            <a:r>
              <a:rPr lang="zh-CN" altLang="en-US" sz="5400" dirty="0"/>
              <a:t>背景</a:t>
            </a:r>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r>
              <a:rPr lang="zh-CN" altLang="en-US" sz="2400" dirty="0">
                <a:latin typeface="华文楷体" panose="02010600040101010101" charset="-122"/>
                <a:ea typeface="华文楷体" panose="02010600040101010101" charset="-122"/>
                <a:cs typeface="华文楷体" panose="02010600040101010101" charset="-122"/>
              </a:rPr>
              <a:t>待开发软件系统的名称：哆啦</a:t>
            </a:r>
            <a:r>
              <a:rPr lang="en-US" sz="2400" dirty="0">
                <a:latin typeface="华文楷体" panose="02010600040101010101" charset="-122"/>
                <a:ea typeface="华文楷体" panose="02010600040101010101" charset="-122"/>
                <a:cs typeface="华文楷体" panose="02010600040101010101" charset="-122"/>
              </a:rPr>
              <a:t>A</a:t>
            </a:r>
            <a:r>
              <a:rPr lang="zh-CN" altLang="en-US" sz="2400" dirty="0">
                <a:latin typeface="华文楷体" panose="02010600040101010101" charset="-122"/>
                <a:ea typeface="华文楷体" panose="02010600040101010101" charset="-122"/>
                <a:cs typeface="华文楷体" panose="02010600040101010101" charset="-122"/>
              </a:rPr>
              <a:t>梦的口袋网</a:t>
            </a:r>
            <a:endParaRPr lang="zh-CN" altLang="en-US" sz="2400" dirty="0">
              <a:latin typeface="华文楷体" panose="02010600040101010101" charset="-122"/>
              <a:ea typeface="华文楷体" panose="02010600040101010101" charset="-122"/>
              <a:cs typeface="华文楷体" panose="02010600040101010101" charset="-122"/>
            </a:endParaRPr>
          </a:p>
          <a:p>
            <a:pPr lvl="0">
              <a:lnSpc>
                <a:spcPct val="150000"/>
              </a:lnSpc>
            </a:pPr>
            <a:r>
              <a:rPr lang="zh-CN" altLang="en-US" sz="2400" dirty="0">
                <a:latin typeface="华文楷体" panose="02010600040101010101" charset="-122"/>
                <a:ea typeface="华文楷体" panose="02010600040101010101" charset="-122"/>
                <a:cs typeface="华文楷体" panose="02010600040101010101" charset="-122"/>
              </a:rPr>
              <a:t>本项目的任务提出者：杨枨老师</a:t>
            </a:r>
            <a:endParaRPr lang="zh-CN" altLang="en-US" sz="2400" dirty="0">
              <a:latin typeface="华文楷体" panose="02010600040101010101" charset="-122"/>
              <a:ea typeface="华文楷体" panose="02010600040101010101" charset="-122"/>
              <a:cs typeface="华文楷体" panose="02010600040101010101" charset="-122"/>
            </a:endParaRPr>
          </a:p>
          <a:p>
            <a:pPr lvl="0">
              <a:lnSpc>
                <a:spcPct val="150000"/>
              </a:lnSpc>
            </a:pPr>
            <a:r>
              <a:rPr lang="zh-CN" altLang="en-US" sz="2400" dirty="0">
                <a:latin typeface="华文楷体" panose="02010600040101010101" charset="-122"/>
                <a:ea typeface="华文楷体" panose="02010600040101010101" charset="-122"/>
                <a:cs typeface="华文楷体" panose="02010600040101010101" charset="-122"/>
              </a:rPr>
              <a:t>开发者：牛旷野，卢世逸，孟闻凯</a:t>
            </a:r>
            <a:endParaRPr lang="zh-CN" altLang="en-US" sz="2400" dirty="0">
              <a:latin typeface="华文楷体" panose="02010600040101010101" charset="-122"/>
              <a:ea typeface="华文楷体" panose="02010600040101010101" charset="-122"/>
              <a:cs typeface="华文楷体" panose="02010600040101010101" charset="-122"/>
            </a:endParaRPr>
          </a:p>
          <a:p>
            <a:pPr lvl="0">
              <a:lnSpc>
                <a:spcPct val="150000"/>
              </a:lnSpc>
            </a:pPr>
            <a:r>
              <a:rPr lang="zh-CN" altLang="en-US" sz="2400" dirty="0">
                <a:latin typeface="华文楷体" panose="02010600040101010101" charset="-122"/>
                <a:ea typeface="华文楷体" panose="02010600040101010101" charset="-122"/>
                <a:cs typeface="华文楷体" panose="02010600040101010101" charset="-122"/>
              </a:rPr>
              <a:t>用户：所有需要购买二手商品的大学生及其他人群</a:t>
            </a:r>
            <a:endParaRPr lang="zh-CN" altLang="en-US" sz="2400" dirty="0">
              <a:latin typeface="华文楷体" panose="02010600040101010101" charset="-122"/>
              <a:ea typeface="华文楷体" panose="02010600040101010101" charset="-122"/>
              <a:cs typeface="华文楷体" panose="02010600040101010101" charset="-122"/>
            </a:endParaRPr>
          </a:p>
          <a:p>
            <a:pPr lvl="0">
              <a:lnSpc>
                <a:spcPct val="150000"/>
              </a:lnSpc>
            </a:pPr>
            <a:r>
              <a:rPr lang="zh-CN" altLang="en-US" sz="2400" dirty="0">
                <a:latin typeface="华文楷体" panose="02010600040101010101" charset="-122"/>
                <a:ea typeface="华文楷体" panose="02010600040101010101" charset="-122"/>
                <a:cs typeface="华文楷体" panose="02010600040101010101" charset="-122"/>
              </a:rPr>
              <a:t>实现该软件的计算中心或计算机网络：</a:t>
            </a:r>
            <a:r>
              <a:rPr lang="zh-CN" altLang="zh-CN" sz="2400" kern="100" dirty="0">
                <a:effectLst/>
                <a:latin typeface="华文楷体" panose="02010600040101010101" charset="-122"/>
                <a:ea typeface="华文楷体" panose="02010600040101010101" charset="-122"/>
                <a:cs typeface="华文楷体" panose="02010600040101010101" charset="-122"/>
              </a:rPr>
              <a:t>实现该软件的计算中心或计算机网络：所有可联网电脑设备</a:t>
            </a:r>
            <a:endParaRPr lang="zh-CN" altLang="en-US" sz="2400" dirty="0">
              <a:latin typeface="华文楷体" panose="02010600040101010101" charset="-122"/>
              <a:ea typeface="华文楷体" panose="02010600040101010101" charset="-122"/>
              <a:cs typeface="华文楷体" panose="02010600040101010101" charset="-122"/>
            </a:endParaRPr>
          </a:p>
          <a:p>
            <a:pPr lvl="0">
              <a:lnSpc>
                <a:spcPct val="150000"/>
              </a:lnSpc>
            </a:pPr>
            <a:r>
              <a:rPr lang="zh-CN" altLang="en-US" sz="2400" dirty="0">
                <a:latin typeface="华文楷体" panose="02010600040101010101" charset="-122"/>
                <a:ea typeface="华文楷体" panose="02010600040101010101" charset="-122"/>
                <a:cs typeface="华文楷体" panose="02010600040101010101" charset="-122"/>
              </a:rPr>
              <a:t>该软件系统同其他系统或其他机构的基本的相互来往关系：该系统独立运行</a:t>
            </a:r>
            <a:endParaRPr lang="zh-CN" altLang="en-US" sz="2400" dirty="0">
              <a:latin typeface="华文楷体" panose="02010600040101010101" charset="-122"/>
              <a:ea typeface="华文楷体" panose="02010600040101010101" charset="-122"/>
              <a:cs typeface="华文楷体" panose="02010600040101010101" charset="-122"/>
            </a:endParaRPr>
          </a:p>
          <a:p>
            <a:pPr lvl="0">
              <a:lnSpc>
                <a:spcPts val="4700"/>
              </a:lnSpc>
              <a:spcBef>
                <a:spcPct val="0"/>
              </a:spcBef>
            </a:pPr>
            <a:endParaRPr kumimoji="0" lang="zh-CN" altLang="en-US" sz="32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1.3</a:t>
            </a:r>
            <a:r>
              <a:rPr lang="zh-CN" altLang="en-US" sz="5400" dirty="0"/>
              <a:t>定义</a:t>
            </a:r>
            <a:endParaRPr lang="zh-CN" altLang="en-US" sz="5400" dirty="0"/>
          </a:p>
          <a:p>
            <a:pPr marL="200025" indent="400050" algn="just"/>
            <a:r>
              <a:rPr lang="en-US" altLang="zh-CN" sz="4400" kern="100" dirty="0">
                <a:effectLst/>
                <a:latin typeface="华文楷体" panose="02010600040101010101" charset="-122"/>
                <a:ea typeface="华文楷体" panose="02010600040101010101" charset="-122"/>
                <a:cs typeface="华文楷体" panose="02010600040101010101" charset="-122"/>
              </a:rPr>
              <a:t>Java</a:t>
            </a:r>
            <a:r>
              <a:rPr lang="zh-CN" altLang="zh-CN" sz="4400" kern="100" dirty="0">
                <a:effectLst/>
                <a:latin typeface="华文楷体" panose="02010600040101010101" charset="-122"/>
                <a:ea typeface="华文楷体" panose="02010600040101010101" charset="-122"/>
                <a:cs typeface="华文楷体" panose="02010600040101010101" charset="-122"/>
              </a:rPr>
              <a:t>：实现该系统的编程语言</a:t>
            </a:r>
            <a:endParaRPr lang="zh-CN" altLang="zh-CN" sz="4400" kern="100" dirty="0">
              <a:effectLst/>
              <a:latin typeface="华文楷体" panose="02010600040101010101" charset="-122"/>
              <a:ea typeface="华文楷体" panose="02010600040101010101" charset="-122"/>
              <a:cs typeface="华文楷体" panose="02010600040101010101" charset="-122"/>
            </a:endParaRPr>
          </a:p>
          <a:p>
            <a:pPr marL="200025" indent="400050" algn="just"/>
            <a:r>
              <a:rPr lang="en-US" altLang="zh-CN" sz="4400" kern="100" dirty="0">
                <a:effectLst/>
                <a:latin typeface="华文楷体" panose="02010600040101010101" charset="-122"/>
                <a:ea typeface="华文楷体" panose="02010600040101010101" charset="-122"/>
                <a:cs typeface="华文楷体" panose="02010600040101010101" charset="-122"/>
              </a:rPr>
              <a:t>html</a:t>
            </a:r>
            <a:r>
              <a:rPr lang="zh-CN" altLang="zh-CN" sz="4400" kern="100" dirty="0">
                <a:effectLst/>
                <a:latin typeface="华文楷体" panose="02010600040101010101" charset="-122"/>
                <a:ea typeface="华文楷体" panose="02010600040101010101" charset="-122"/>
                <a:cs typeface="华文楷体" panose="02010600040101010101" charset="-122"/>
              </a:rPr>
              <a:t>：用于创建网页的标准标记语言</a:t>
            </a:r>
            <a:endParaRPr lang="zh-CN" altLang="zh-CN" sz="4400" kern="100" dirty="0">
              <a:effectLst/>
              <a:latin typeface="华文楷体" panose="02010600040101010101" charset="-122"/>
              <a:ea typeface="华文楷体" panose="02010600040101010101" charset="-122"/>
              <a:cs typeface="华文楷体" panose="02010600040101010101" charset="-122"/>
            </a:endParaRPr>
          </a:p>
          <a:p>
            <a:pPr marL="200025" indent="400050" algn="just"/>
            <a:r>
              <a:rPr lang="en-US" altLang="zh-CN" sz="4400" kern="100" dirty="0">
                <a:effectLst/>
                <a:latin typeface="华文楷体" panose="02010600040101010101" charset="-122"/>
                <a:ea typeface="华文楷体" panose="02010600040101010101" charset="-122"/>
                <a:cs typeface="华文楷体" panose="02010600040101010101" charset="-122"/>
              </a:rPr>
              <a:t>Js</a:t>
            </a:r>
            <a:r>
              <a:rPr lang="zh-CN" altLang="zh-CN" sz="4400" kern="100" dirty="0">
                <a:effectLst/>
                <a:latin typeface="华文楷体" panose="02010600040101010101" charset="-122"/>
                <a:ea typeface="华文楷体" panose="02010600040101010101" charset="-122"/>
                <a:cs typeface="华文楷体" panose="02010600040101010101" charset="-122"/>
              </a:rPr>
              <a:t>：</a:t>
            </a:r>
            <a:r>
              <a:rPr lang="en-US" altLang="zh-CN" sz="4400" kern="100" dirty="0">
                <a:effectLst/>
                <a:latin typeface="华文楷体" panose="02010600040101010101" charset="-122"/>
                <a:ea typeface="华文楷体" panose="02010600040101010101" charset="-122"/>
                <a:cs typeface="华文楷体" panose="02010600040101010101" charset="-122"/>
              </a:rPr>
              <a:t>java script</a:t>
            </a:r>
            <a:r>
              <a:rPr lang="zh-CN" altLang="zh-CN" sz="4400" kern="100" dirty="0">
                <a:effectLst/>
                <a:latin typeface="华文楷体" panose="02010600040101010101" charset="-122"/>
                <a:ea typeface="华文楷体" panose="02010600040101010101" charset="-122"/>
                <a:cs typeface="华文楷体" panose="02010600040101010101" charset="-122"/>
              </a:rPr>
              <a:t>，网页的脚本语言</a:t>
            </a:r>
            <a:endParaRPr lang="zh-CN" altLang="zh-CN" sz="4400" kern="100" dirty="0">
              <a:effectLst/>
              <a:latin typeface="华文楷体" panose="02010600040101010101" charset="-122"/>
              <a:ea typeface="华文楷体" panose="02010600040101010101" charset="-122"/>
              <a:cs typeface="华文楷体" panose="02010600040101010101" charset="-122"/>
            </a:endParaRPr>
          </a:p>
          <a:p>
            <a:pPr marL="200025" indent="400050" algn="just"/>
            <a:r>
              <a:rPr lang="en-US" altLang="zh-CN" sz="4400" kern="100" dirty="0" err="1">
                <a:effectLst/>
                <a:latin typeface="华文楷体" panose="02010600040101010101" charset="-122"/>
                <a:ea typeface="华文楷体" panose="02010600040101010101" charset="-122"/>
                <a:cs typeface="华文楷体" panose="02010600040101010101" charset="-122"/>
              </a:rPr>
              <a:t>Mysql</a:t>
            </a:r>
            <a:r>
              <a:rPr lang="zh-CN" altLang="zh-CN" sz="4400" kern="100" dirty="0">
                <a:effectLst/>
                <a:latin typeface="华文楷体" panose="02010600040101010101" charset="-122"/>
                <a:ea typeface="华文楷体" panose="02010600040101010101" charset="-122"/>
                <a:cs typeface="华文楷体" panose="02010600040101010101" charset="-122"/>
              </a:rPr>
              <a:t>：关系型数据库系统，用于存放数据</a:t>
            </a:r>
            <a:endParaRPr lang="zh-CN" altLang="zh-CN" sz="4400" kern="100" dirty="0">
              <a:effectLst/>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923193" y="474785"/>
            <a:ext cx="10024608" cy="5355541"/>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1.4</a:t>
            </a:r>
            <a:r>
              <a:rPr lang="zh-CN" altLang="en-US" sz="5400" dirty="0"/>
              <a:t>参考资料</a:t>
            </a:r>
            <a:endParaRPr lang="en-US" altLang="zh-CN" sz="5400" dirty="0"/>
          </a:p>
          <a:p>
            <a:pPr>
              <a:lnSpc>
                <a:spcPct val="150000"/>
              </a:lnSpc>
            </a:pPr>
            <a:r>
              <a:rPr lang="zh-CN" altLang="en-US" sz="3600" dirty="0">
                <a:latin typeface="华文楷体" panose="02010600040101010101" charset="-122"/>
                <a:ea typeface="华文楷体" panose="02010600040101010101" charset="-122"/>
                <a:cs typeface="华文楷体" panose="02010600040101010101" charset="-122"/>
              </a:rPr>
              <a:t>王春明</a:t>
            </a:r>
            <a:r>
              <a:rPr lang="en-US" sz="3600" dirty="0">
                <a:latin typeface="华文楷体" panose="02010600040101010101" charset="-122"/>
                <a:ea typeface="华文楷体" panose="02010600040101010101" charset="-122"/>
                <a:cs typeface="华文楷体" panose="02010600040101010101" charset="-122"/>
              </a:rPr>
              <a:t>.JSP WEB</a:t>
            </a:r>
            <a:r>
              <a:rPr lang="zh-CN" altLang="en-US" sz="3600" dirty="0">
                <a:latin typeface="华文楷体" panose="02010600040101010101" charset="-122"/>
                <a:ea typeface="华文楷体" panose="02010600040101010101" charset="-122"/>
                <a:cs typeface="华文楷体" panose="02010600040101010101" charset="-122"/>
              </a:rPr>
              <a:t>技术及应用教程</a:t>
            </a:r>
            <a:r>
              <a:rPr lang="en-US" sz="3600" dirty="0">
                <a:latin typeface="华文楷体" panose="02010600040101010101" charset="-122"/>
                <a:ea typeface="华文楷体" panose="02010600040101010101" charset="-122"/>
                <a:cs typeface="华文楷体" panose="02010600040101010101" charset="-122"/>
              </a:rPr>
              <a:t> [M].</a:t>
            </a:r>
            <a:r>
              <a:rPr lang="zh-CN" altLang="en-US" sz="3600" dirty="0">
                <a:latin typeface="华文楷体" panose="02010600040101010101" charset="-122"/>
                <a:ea typeface="华文楷体" panose="02010600040101010101" charset="-122"/>
                <a:cs typeface="华文楷体" panose="02010600040101010101" charset="-122"/>
              </a:rPr>
              <a:t>第二版</a:t>
            </a:r>
            <a:r>
              <a:rPr lang="en-US" sz="3600" dirty="0">
                <a:latin typeface="华文楷体" panose="02010600040101010101" charset="-122"/>
                <a:ea typeface="华文楷体" panose="02010600040101010101" charset="-122"/>
                <a:cs typeface="华文楷体" panose="02010600040101010101" charset="-122"/>
              </a:rPr>
              <a:t>.</a:t>
            </a:r>
            <a:r>
              <a:rPr lang="zh-CN" altLang="en-US" sz="3600" dirty="0">
                <a:latin typeface="华文楷体" panose="02010600040101010101" charset="-122"/>
                <a:ea typeface="华文楷体" panose="02010600040101010101" charset="-122"/>
                <a:cs typeface="华文楷体" panose="02010600040101010101" charset="-122"/>
              </a:rPr>
              <a:t>北京</a:t>
            </a:r>
            <a:r>
              <a:rPr lang="en-US" sz="3600" dirty="0">
                <a:latin typeface="华文楷体" panose="02010600040101010101" charset="-122"/>
                <a:ea typeface="华文楷体" panose="02010600040101010101" charset="-122"/>
                <a:cs typeface="华文楷体" panose="02010600040101010101" charset="-122"/>
              </a:rPr>
              <a:t>: </a:t>
            </a:r>
            <a:r>
              <a:rPr lang="zh-CN" altLang="en-US" sz="3600" dirty="0">
                <a:latin typeface="华文楷体" panose="02010600040101010101" charset="-122"/>
                <a:ea typeface="华文楷体" panose="02010600040101010101" charset="-122"/>
                <a:cs typeface="华文楷体" panose="02010600040101010101" charset="-122"/>
              </a:rPr>
              <a:t>清华大学出版社</a:t>
            </a:r>
            <a:r>
              <a:rPr lang="en-US" sz="3600" dirty="0">
                <a:latin typeface="华文楷体" panose="02010600040101010101" charset="-122"/>
                <a:ea typeface="华文楷体" panose="02010600040101010101" charset="-122"/>
                <a:cs typeface="华文楷体" panose="02010600040101010101" charset="-122"/>
              </a:rPr>
              <a:t>,2018.</a:t>
            </a:r>
            <a:endParaRPr lang="zh-CN" altLang="en-US" sz="3600" dirty="0">
              <a:latin typeface="华文楷体" panose="02010600040101010101" charset="-122"/>
              <a:ea typeface="华文楷体" panose="02010600040101010101" charset="-122"/>
              <a:cs typeface="华文楷体" panose="02010600040101010101" charset="-122"/>
            </a:endParaRPr>
          </a:p>
          <a:p>
            <a:pPr>
              <a:lnSpc>
                <a:spcPct val="150000"/>
              </a:lnSpc>
            </a:pPr>
            <a:r>
              <a:rPr lang="zh-CN" altLang="en-US" sz="3600" dirty="0">
                <a:latin typeface="华文楷体" panose="02010600040101010101" charset="-122"/>
                <a:ea typeface="华文楷体" panose="02010600040101010101" charset="-122"/>
                <a:cs typeface="华文楷体" panose="02010600040101010101" charset="-122"/>
              </a:rPr>
              <a:t>张海藩</a:t>
            </a:r>
            <a:r>
              <a:rPr lang="en-US" sz="3600" dirty="0">
                <a:latin typeface="华文楷体" panose="02010600040101010101" charset="-122"/>
                <a:ea typeface="华文楷体" panose="02010600040101010101" charset="-122"/>
                <a:cs typeface="华文楷体" panose="02010600040101010101" charset="-122"/>
              </a:rPr>
              <a:t>,</a:t>
            </a:r>
            <a:r>
              <a:rPr lang="zh-CN" altLang="en-US" sz="3600" dirty="0">
                <a:latin typeface="华文楷体" panose="02010600040101010101" charset="-122"/>
                <a:ea typeface="华文楷体" panose="02010600040101010101" charset="-122"/>
                <a:cs typeface="华文楷体" panose="02010600040101010101" charset="-122"/>
              </a:rPr>
              <a:t>牟永敏</a:t>
            </a:r>
            <a:r>
              <a:rPr lang="en-US" sz="3600" dirty="0">
                <a:latin typeface="华文楷体" panose="02010600040101010101" charset="-122"/>
                <a:ea typeface="华文楷体" panose="02010600040101010101" charset="-122"/>
                <a:cs typeface="华文楷体" panose="02010600040101010101" charset="-122"/>
              </a:rPr>
              <a:t>.</a:t>
            </a:r>
            <a:r>
              <a:rPr lang="zh-CN" altLang="en-US" sz="3600" dirty="0">
                <a:latin typeface="华文楷体" panose="02010600040101010101" charset="-122"/>
                <a:ea typeface="华文楷体" panose="02010600040101010101" charset="-122"/>
                <a:cs typeface="华文楷体" panose="02010600040101010101" charset="-122"/>
              </a:rPr>
              <a:t>软件工程导论</a:t>
            </a:r>
            <a:r>
              <a:rPr lang="en-US" sz="3600" dirty="0">
                <a:latin typeface="华文楷体" panose="02010600040101010101" charset="-122"/>
                <a:ea typeface="华文楷体" panose="02010600040101010101" charset="-122"/>
                <a:cs typeface="华文楷体" panose="02010600040101010101" charset="-122"/>
              </a:rPr>
              <a:t>[M].</a:t>
            </a:r>
            <a:r>
              <a:rPr lang="zh-CN" altLang="en-US" sz="3600" dirty="0">
                <a:latin typeface="华文楷体" panose="02010600040101010101" charset="-122"/>
                <a:ea typeface="华文楷体" panose="02010600040101010101" charset="-122"/>
                <a:cs typeface="华文楷体" panose="02010600040101010101" charset="-122"/>
              </a:rPr>
              <a:t>第六版</a:t>
            </a:r>
            <a:r>
              <a:rPr lang="en-US" sz="3600" dirty="0">
                <a:latin typeface="华文楷体" panose="02010600040101010101" charset="-122"/>
                <a:ea typeface="华文楷体" panose="02010600040101010101" charset="-122"/>
                <a:cs typeface="华文楷体" panose="02010600040101010101" charset="-122"/>
              </a:rPr>
              <a:t>.</a:t>
            </a:r>
            <a:r>
              <a:rPr lang="zh-CN" altLang="en-US" sz="3600" dirty="0">
                <a:latin typeface="华文楷体" panose="02010600040101010101" charset="-122"/>
                <a:ea typeface="华文楷体" panose="02010600040101010101" charset="-122"/>
                <a:cs typeface="华文楷体" panose="02010600040101010101" charset="-122"/>
              </a:rPr>
              <a:t>北京</a:t>
            </a:r>
            <a:r>
              <a:rPr lang="en-US" sz="3600" dirty="0">
                <a:latin typeface="华文楷体" panose="02010600040101010101" charset="-122"/>
                <a:ea typeface="华文楷体" panose="02010600040101010101" charset="-122"/>
                <a:cs typeface="华文楷体" panose="02010600040101010101" charset="-122"/>
              </a:rPr>
              <a:t>: </a:t>
            </a:r>
            <a:r>
              <a:rPr lang="zh-CN" altLang="en-US" sz="3600" dirty="0">
                <a:latin typeface="华文楷体" panose="02010600040101010101" charset="-122"/>
                <a:ea typeface="华文楷体" panose="02010600040101010101" charset="-122"/>
                <a:cs typeface="华文楷体" panose="02010600040101010101" charset="-122"/>
              </a:rPr>
              <a:t>清华大学出版社</a:t>
            </a:r>
            <a:r>
              <a:rPr lang="en-US" sz="3600" dirty="0">
                <a:latin typeface="华文楷体" panose="02010600040101010101" charset="-122"/>
                <a:ea typeface="华文楷体" panose="02010600040101010101" charset="-122"/>
                <a:cs typeface="华文楷体" panose="02010600040101010101" charset="-122"/>
              </a:rPr>
              <a:t>,2013</a:t>
            </a:r>
            <a:endParaRPr kumimoji="0" lang="zh-CN" altLang="en-US" sz="36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49496" y="716855"/>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latin typeface="Rockwell" panose="02060603020205020403" pitchFamily="18" charset="0"/>
                <a:ea typeface="+mj-ea"/>
                <a:cs typeface="+mj-cs"/>
              </a:rPr>
              <a:t>二、项目概述</a:t>
            </a:r>
            <a:endParaRPr lang="en-US" altLang="zh-CN" sz="5400" dirty="0"/>
          </a:p>
          <a:p>
            <a:pPr lvl="0"/>
            <a:r>
              <a:rPr lang="en-US" altLang="zh-CN" sz="4400" dirty="0"/>
              <a:t>2.1</a:t>
            </a:r>
            <a:r>
              <a:rPr lang="zh-CN" altLang="en-US" sz="4400" dirty="0"/>
              <a:t>工作内容</a:t>
            </a:r>
            <a:endParaRPr lang="zh-CN" altLang="en-US" sz="4400" dirty="0"/>
          </a:p>
          <a:p>
            <a:pPr>
              <a:lnSpc>
                <a:spcPct val="150000"/>
              </a:lnSpc>
            </a:pPr>
            <a:r>
              <a:rPr lang="zh-CN" altLang="en-US" sz="3600" dirty="0">
                <a:latin typeface="华文楷体" panose="02010600040101010101" charset="-122"/>
                <a:ea typeface="华文楷体" panose="02010600040101010101" charset="-122"/>
              </a:rPr>
              <a:t>本项目开发中需进行的各项工作：项目计划、需求分析、可行性分析、总体设计、详细设计、测试计划与具体分析、后期的测试和维护。</a:t>
            </a:r>
            <a:endParaRPr lang="zh-CN" altLang="en-US" sz="3600" dirty="0">
              <a:latin typeface="华文楷体" panose="02010600040101010101" charset="-122"/>
              <a:ea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8506" y="262244"/>
            <a:ext cx="11899494" cy="6060155"/>
          </a:xfrm>
        </p:spPr>
      </p:pic>
      <p:sp>
        <p:nvSpPr>
          <p:cNvPr id="1048644" name="Title 2"/>
          <p:cNvSpPr>
            <a:spLocks noGrp="1"/>
          </p:cNvSpPr>
          <p:nvPr>
            <p:ph type="ctrTitle"/>
          </p:nvPr>
        </p:nvSpPr>
        <p:spPr>
          <a:xfrm>
            <a:off x="329288" y="30162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329288" y="105018"/>
            <a:ext cx="10821385" cy="6425280"/>
          </a:xfrm>
          <a:prstGeom prst="rect">
            <a:avLst/>
          </a:prstGeom>
          <a:noFill/>
        </p:spPr>
        <p:style>
          <a:lnRef idx="0">
            <a:scrgbClr r="0" g="0" b="0"/>
          </a:lnRef>
          <a:fillRef idx="1001">
            <a:schemeClr val="lt2"/>
          </a:fillRef>
          <a:effectRef idx="0">
            <a:scrgbClr r="0" g="0" b="0"/>
          </a:effectRef>
          <a:fontRef idx="major"/>
        </p:style>
        <p:txBody>
          <a:bodyPr vert="horz" lIns="72000" tIns="180000" rIns="180000" bIns="0" rtlCol="0" anchor="t">
            <a:noAutofit/>
          </a:bodyPr>
          <a:lstStyle/>
          <a:p>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2.2</a:t>
            </a:r>
            <a:r>
              <a:rPr lang="zh-CN" altLang="en-US" sz="5400" dirty="0"/>
              <a:t>主要参加人员及联系方式</a:t>
            </a:r>
            <a:endParaRPr lang="en-US" altLang="zh-CN" sz="5400" dirty="0"/>
          </a:p>
          <a:p>
            <a:endParaRPr lang="zh-CN" altLang="en-US" sz="5400"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
        <p:nvSpPr>
          <p:cNvPr id="3" name="Rectangle 1"/>
          <p:cNvSpPr>
            <a:spLocks noChangeArrowheads="1"/>
          </p:cNvSpPr>
          <p:nvPr/>
        </p:nvSpPr>
        <p:spPr bwMode="auto">
          <a:xfrm>
            <a:off x="3244653" y="21383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custDataLst>
              <p:tags r:id="rId3"/>
            </p:custDataLst>
          </p:nvPr>
        </p:nvGraphicFramePr>
        <p:xfrm>
          <a:off x="723583" y="1589518"/>
          <a:ext cx="9890293" cy="3443955"/>
        </p:xfrm>
        <a:graphic>
          <a:graphicData uri="http://schemas.openxmlformats.org/drawingml/2006/table">
            <a:tbl>
              <a:tblPr firstRow="1" firstCol="1" bandRow="1">
                <a:tableStyleId>{5C22544A-7EE6-4342-B048-85BDC9FD1C3A}</a:tableStyleId>
              </a:tblPr>
              <a:tblGrid>
                <a:gridCol w="1520640"/>
                <a:gridCol w="2622798"/>
                <a:gridCol w="5746855"/>
              </a:tblGrid>
              <a:tr h="748944">
                <a:tc>
                  <a:txBody>
                    <a:bodyPr/>
                    <a:lstStyle/>
                    <a:p>
                      <a:pPr algn="just">
                        <a:lnSpc>
                          <a:spcPts val="1500"/>
                        </a:lnSpc>
                        <a:spcAft>
                          <a:spcPts val="600"/>
                        </a:spcAft>
                      </a:pPr>
                      <a:r>
                        <a:rPr lang="zh-CN" sz="1800" kern="100">
                          <a:effectLst/>
                        </a:rPr>
                        <a:t>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zh-CN" sz="1800" kern="100" dirty="0">
                          <a:effectLst/>
                        </a:rPr>
                        <a:t>微信号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828587">
                <a:tc>
                  <a:txBody>
                    <a:bodyPr/>
                    <a:lstStyle/>
                    <a:p>
                      <a:pPr algn="just">
                        <a:lnSpc>
                          <a:spcPts val="1500"/>
                        </a:lnSpc>
                        <a:spcAft>
                          <a:spcPts val="600"/>
                        </a:spcAft>
                      </a:pPr>
                      <a:r>
                        <a:rPr lang="zh-CN" sz="1800" kern="100">
                          <a:effectLst/>
                        </a:rPr>
                        <a:t>牛旷野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n2236702464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31803199@stu.zucc.edu.cn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1037837">
                <a:tc>
                  <a:txBody>
                    <a:bodyPr/>
                    <a:lstStyle/>
                    <a:p>
                      <a:pPr algn="just">
                        <a:lnSpc>
                          <a:spcPts val="1500"/>
                        </a:lnSpc>
                        <a:spcAft>
                          <a:spcPts val="600"/>
                        </a:spcAft>
                      </a:pPr>
                      <a:r>
                        <a:rPr lang="zh-CN" sz="1800" kern="100">
                          <a:effectLst/>
                        </a:rPr>
                        <a:t>卢世逸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lucy991215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31801312@stu.zucc.edu.cn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828587">
                <a:tc>
                  <a:txBody>
                    <a:bodyPr/>
                    <a:lstStyle/>
                    <a:p>
                      <a:pPr algn="just">
                        <a:lnSpc>
                          <a:spcPts val="1500"/>
                        </a:lnSpc>
                        <a:spcAft>
                          <a:spcPts val="600"/>
                        </a:spcAft>
                      </a:pPr>
                      <a:r>
                        <a:rPr lang="zh-CN" sz="1800" kern="100">
                          <a:effectLst/>
                        </a:rPr>
                        <a:t>孟闻凯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mwk1529281582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dirty="0">
                          <a:effectLst/>
                        </a:rPr>
                        <a:t>31801331@stu.zucc.edu.cn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bl>
          </a:graphicData>
        </a:graphic>
      </p:graphicFrame>
      <p:sp>
        <p:nvSpPr>
          <p:cNvPr id="5" name="Rectangle 2"/>
          <p:cNvSpPr>
            <a:spLocks noChangeArrowheads="1"/>
          </p:cNvSpPr>
          <p:nvPr/>
        </p:nvSpPr>
        <p:spPr bwMode="auto">
          <a:xfrm>
            <a:off x="4052888" y="3303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1074346" y="655115"/>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altLang="zh-CN" sz="5400" dirty="0">
                <a:latin typeface="Rockwell" panose="02060603020205020403" pitchFamily="18" charset="0"/>
                <a:ea typeface="+mj-ea"/>
                <a:cs typeface="+mj-cs"/>
              </a:rPr>
              <a:t>2</a:t>
            </a:r>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.3</a:t>
            </a:r>
            <a:r>
              <a:rPr lang="zh-CN" altLang="en-US" sz="5400" dirty="0"/>
              <a:t>产品</a:t>
            </a:r>
            <a:endParaRPr lang="zh-CN" altLang="en-US" sz="5400" dirty="0"/>
          </a:p>
          <a:p>
            <a:pPr lvl="0">
              <a:lnSpc>
                <a:spcPct val="150000"/>
              </a:lnSpc>
            </a:pPr>
            <a:r>
              <a:rPr kumimoji="0" lang="en-US" altLang="zh-CN"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1</a:t>
            </a:r>
            <a:r>
              <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a:t>
            </a:r>
            <a:r>
              <a:rPr lang="zh-CN" altLang="zh-CN" sz="3600" kern="100" dirty="0">
                <a:effectLst/>
                <a:ea typeface="Calibri" panose="020F0502020204030204" pitchFamily="34" charset="0"/>
                <a:cs typeface="Times New Roman" panose="02020603050405020304" pitchFamily="18" charset="0"/>
              </a:rPr>
              <a:t> </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程序</a:t>
            </a:r>
            <a:r>
              <a:rPr lang="zh-CN" altLang="zh-CN" sz="3600" kern="100" dirty="0">
                <a:effectLst/>
                <a:ea typeface="Calibri" panose="020F0502020204030204" pitchFamily="34" charset="0"/>
                <a:cs typeface="Times New Roman" panose="02020603050405020304" pitchFamily="18" charset="0"/>
              </a:rPr>
              <a:t> </a:t>
            </a:r>
            <a:endParaRPr kumimoji="0" lang="en-US" altLang="zh-CN"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endParaRPr>
          </a:p>
          <a:p>
            <a:pPr lvl="0">
              <a:lnSpc>
                <a:spcPct val="150000"/>
              </a:lnSpc>
            </a:pPr>
            <a:r>
              <a:rPr lang="en-US" altLang="zh-CN" sz="3600" dirty="0">
                <a:latin typeface="Rockwell" panose="02060603020205020403" pitchFamily="18" charset="0"/>
                <a:ea typeface="宋体" panose="02010600030101010101" pitchFamily="2" charset="-122"/>
                <a:cs typeface="+mj-cs"/>
              </a:rPr>
              <a:t>2</a:t>
            </a:r>
            <a:r>
              <a:rPr lang="zh-CN" altLang="en-US" sz="3600" dirty="0">
                <a:latin typeface="Rockwell" panose="02060603020205020403" pitchFamily="18" charset="0"/>
                <a:ea typeface="宋体" panose="02010600030101010101" pitchFamily="2" charset="-122"/>
                <a:cs typeface="+mj-cs"/>
              </a:rPr>
              <a:t>）</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文件</a:t>
            </a:r>
            <a:endParaRPr lang="en-US" altLang="zh-CN" sz="3600" dirty="0">
              <a:latin typeface="Rockwell" panose="02060603020205020403" pitchFamily="18" charset="0"/>
              <a:ea typeface="宋体" panose="02010600030101010101" pitchFamily="2" charset="-122"/>
              <a:cs typeface="+mj-cs"/>
            </a:endParaRPr>
          </a:p>
          <a:p>
            <a:pPr lvl="0">
              <a:lnSpc>
                <a:spcPct val="150000"/>
              </a:lnSpc>
            </a:pPr>
            <a:r>
              <a:rPr kumimoji="0" lang="en-US" altLang="zh-CN"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3</a:t>
            </a:r>
            <a:r>
              <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服务</a:t>
            </a:r>
            <a:br>
              <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r>
              <a:rPr kumimoji="0" lang="en-US" altLang="zh-CN"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4</a:t>
            </a:r>
            <a:r>
              <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非移交的产品</a:t>
            </a:r>
            <a:endPar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tags/tag1.xml><?xml version="1.0" encoding="utf-8"?>
<p:tagLst xmlns:p="http://schemas.openxmlformats.org/presentationml/2006/main">
  <p:tag name="KSO_WM_UNIT_PLACING_PICTURE_USER_VIEWPORT" val="{&quot;height&quot;:9543.5511811023625,&quot;width&quot;:18739.360629921259}"/>
</p:tagLst>
</file>

<file path=ppt/tags/tag10.xml><?xml version="1.0" encoding="utf-8"?>
<p:tagLst xmlns:p="http://schemas.openxmlformats.org/presentationml/2006/main">
  <p:tag name="KSO_WM_UNIT_PLACING_PICTURE_USER_VIEWPORT" val="{&quot;height&quot;:9543.5511811023625,&quot;width&quot;:18739.360629921259}"/>
</p:tagLst>
</file>

<file path=ppt/tags/tag11.xml><?xml version="1.0" encoding="utf-8"?>
<p:tagLst xmlns:p="http://schemas.openxmlformats.org/presentationml/2006/main">
  <p:tag name="KSO_WM_UNIT_PLACING_PICTURE_USER_VIEWPORT" val="{&quot;height&quot;:9543.5511811023625,&quot;width&quot;:18739.360629921259}"/>
</p:tagLst>
</file>

<file path=ppt/tags/tag12.xml><?xml version="1.0" encoding="utf-8"?>
<p:tagLst xmlns:p="http://schemas.openxmlformats.org/presentationml/2006/main">
  <p:tag name="KSO_WM_UNIT_PLACING_PICTURE_USER_VIEWPORT" val="{&quot;height&quot;:9543.5511811023625,&quot;width&quot;:18739.360629921259}"/>
</p:tagLst>
</file>

<file path=ppt/tags/tag13.xml><?xml version="1.0" encoding="utf-8"?>
<p:tagLst xmlns:p="http://schemas.openxmlformats.org/presentationml/2006/main">
  <p:tag name="KSO_WM_UNIT_PLACING_PICTURE_USER_VIEWPORT" val="{&quot;height&quot;:9543.5511811023625,&quot;width&quot;:18739.360629921259}"/>
</p:tagLst>
</file>

<file path=ppt/tags/tag14.xml><?xml version="1.0" encoding="utf-8"?>
<p:tagLst xmlns:p="http://schemas.openxmlformats.org/presentationml/2006/main">
  <p:tag name="KSO_WM_UNIT_PLACING_PICTURE_USER_VIEWPORT" val="{&quot;height&quot;:9543.5511811023625,&quot;width&quot;:18739.360629921259}"/>
</p:tagLst>
</file>

<file path=ppt/tags/tag15.xml><?xml version="1.0" encoding="utf-8"?>
<p:tagLst xmlns:p="http://schemas.openxmlformats.org/presentationml/2006/main">
  <p:tag name="KSO_WM_UNIT_PLACING_PICTURE_USER_VIEWPORT" val="{&quot;height&quot;:9543.5511811023625,&quot;width&quot;:18739.360629921259}"/>
</p:tagLst>
</file>

<file path=ppt/tags/tag16.xml><?xml version="1.0" encoding="utf-8"?>
<p:tagLst xmlns:p="http://schemas.openxmlformats.org/presentationml/2006/main">
  <p:tag name="KSO_WM_UNIT_TABLE_BEAUTIFY" val="smartTable{5529d27e-aa9d-46ab-8ad2-f760a2649f56}"/>
</p:tagLst>
</file>

<file path=ppt/tags/tag17.xml><?xml version="1.0" encoding="utf-8"?>
<p:tagLst xmlns:p="http://schemas.openxmlformats.org/presentationml/2006/main">
  <p:tag name="KSO_WM_UNIT_PLACING_PICTURE_USER_VIEWPORT" val="{&quot;height&quot;:9543.5511811023625,&quot;width&quot;:18739.360629921259}"/>
</p:tagLst>
</file>

<file path=ppt/tags/tag18.xml><?xml version="1.0" encoding="utf-8"?>
<p:tagLst xmlns:p="http://schemas.openxmlformats.org/presentationml/2006/main">
  <p:tag name="KSO_WM_UNIT_PLACING_PICTURE_USER_VIEWPORT" val="{&quot;height&quot;:9543.5511811023625,&quot;width&quot;:18739.360629921259}"/>
</p:tagLst>
</file>

<file path=ppt/tags/tag19.xml><?xml version="1.0" encoding="utf-8"?>
<p:tagLst xmlns:p="http://schemas.openxmlformats.org/presentationml/2006/main">
  <p:tag name="KSO_WM_UNIT_TABLE_BEAUTIFY" val="smartTable{84b14421-1efb-4d63-859f-8be2576fd58a}"/>
</p:tagLst>
</file>

<file path=ppt/tags/tag2.xml><?xml version="1.0" encoding="utf-8"?>
<p:tagLst xmlns:p="http://schemas.openxmlformats.org/presentationml/2006/main">
  <p:tag name="KSO_WM_UNIT_PLACING_PICTURE_USER_VIEWPORT" val="{&quot;height&quot;:9543.5511811023625,&quot;width&quot;:18739.360629921259}"/>
</p:tagLst>
</file>

<file path=ppt/tags/tag20.xml><?xml version="1.0" encoding="utf-8"?>
<p:tagLst xmlns:p="http://schemas.openxmlformats.org/presentationml/2006/main">
  <p:tag name="KSO_WM_UNIT_PLACING_PICTURE_USER_VIEWPORT" val="{&quot;height&quot;:9543.5511811023625,&quot;width&quot;:18739.360629921259}"/>
</p:tagLst>
</file>

<file path=ppt/tags/tag21.xml><?xml version="1.0" encoding="utf-8"?>
<p:tagLst xmlns:p="http://schemas.openxmlformats.org/presentationml/2006/main">
  <p:tag name="KSO_WM_UNIT_PLACING_PICTURE_USER_VIEWPORT" val="{&quot;height&quot;:9543.5511811023625,&quot;width&quot;:18739.360629921259}"/>
</p:tagLst>
</file>

<file path=ppt/tags/tag22.xml><?xml version="1.0" encoding="utf-8"?>
<p:tagLst xmlns:p="http://schemas.openxmlformats.org/presentationml/2006/main">
  <p:tag name="KSO_WM_UNIT_PLACING_PICTURE_USER_VIEWPORT" val="{&quot;height&quot;:9543.5511811023625,&quot;width&quot;:18739.360629921259}"/>
</p:tagLst>
</file>

<file path=ppt/tags/tag23.xml><?xml version="1.0" encoding="utf-8"?>
<p:tagLst xmlns:p="http://schemas.openxmlformats.org/presentationml/2006/main">
  <p:tag name="KSO_WM_UNIT_TABLE_BEAUTIFY" val="smartTable{ab41c473-45b7-48b2-b9f0-75195b46ce51}"/>
</p:tagLst>
</file>

<file path=ppt/tags/tag3.xml><?xml version="1.0" encoding="utf-8"?>
<p:tagLst xmlns:p="http://schemas.openxmlformats.org/presentationml/2006/main">
  <p:tag name="KSO_WM_UNIT_PLACING_PICTURE_USER_VIEWPORT" val="{&quot;height&quot;:9543.5511811023625,&quot;width&quot;:18739.360629921259}"/>
</p:tagLst>
</file>

<file path=ppt/tags/tag4.xml><?xml version="1.0" encoding="utf-8"?>
<p:tagLst xmlns:p="http://schemas.openxmlformats.org/presentationml/2006/main">
  <p:tag name="KSO_WM_UNIT_PLACING_PICTURE_USER_VIEWPORT" val="{&quot;height&quot;:9543.5511811023625,&quot;width&quot;:18739.360629921259}"/>
</p:tagLst>
</file>

<file path=ppt/tags/tag5.xml><?xml version="1.0" encoding="utf-8"?>
<p:tagLst xmlns:p="http://schemas.openxmlformats.org/presentationml/2006/main">
  <p:tag name="KSO_WM_UNIT_PLACING_PICTURE_USER_VIEWPORT" val="{&quot;height&quot;:9543.5511811023625,&quot;width&quot;:18739.360629921259}"/>
</p:tagLst>
</file>

<file path=ppt/tags/tag6.xml><?xml version="1.0" encoding="utf-8"?>
<p:tagLst xmlns:p="http://schemas.openxmlformats.org/presentationml/2006/main">
  <p:tag name="KSO_WM_UNIT_TABLE_BEAUTIFY" val="smartTable{873692a7-5f9e-43b8-a7a8-c8a802efb552}"/>
</p:tagLst>
</file>

<file path=ppt/tags/tag7.xml><?xml version="1.0" encoding="utf-8"?>
<p:tagLst xmlns:p="http://schemas.openxmlformats.org/presentationml/2006/main">
  <p:tag name="KSO_WM_UNIT_PLACING_PICTURE_USER_VIEWPORT" val="{&quot;height&quot;:9543.5511811023625,&quot;width&quot;:18739.360629921259}"/>
</p:tagLst>
</file>

<file path=ppt/tags/tag8.xml><?xml version="1.0" encoding="utf-8"?>
<p:tagLst xmlns:p="http://schemas.openxmlformats.org/presentationml/2006/main">
  <p:tag name="KSO_WM_UNIT_PLACING_PICTURE_USER_VIEWPORT" val="{&quot;height&quot;:9543.5511811023625,&quot;width&quot;:18739.360629921259}"/>
</p:tagLst>
</file>

<file path=ppt/tags/tag9.xml><?xml version="1.0" encoding="utf-8"?>
<p:tagLst xmlns:p="http://schemas.openxmlformats.org/presentationml/2006/main">
  <p:tag name="KSO_WM_UNIT_PLACING_PICTURE_USER_VIEWPORT" val="{&quot;height&quot;:9543.5511811023625,&quot;width&quot;:18739.360629921259}"/>
</p:tagLst>
</file>

<file path=ppt/theme/theme1.xml><?xml version="1.0" encoding="utf-8"?>
<a:theme xmlns:a="http://schemas.openxmlformats.org/drawingml/2006/main" name="Office 主题​​">
  <a:themeElements>
    <a:clrScheme name="Custom 131">
      <a:dk1>
        <a:sysClr val="windowText" lastClr="000000"/>
      </a:dk1>
      <a:lt1>
        <a:srgbClr val="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Custom 150">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20000"/>
                <a:lumOff val="80000"/>
                <a:alpha val="50000"/>
              </a:schemeClr>
            </a:gs>
            <a:gs pos="46000">
              <a:schemeClr val="bg1">
                <a:alpha val="90000"/>
              </a:schemeClr>
            </a:gs>
            <a:gs pos="80000">
              <a:schemeClr val="bg1">
                <a:lumMod val="95000"/>
              </a:schemeClr>
            </a:gs>
          </a:gsLst>
          <a:lin ang="3600000" scaled="0"/>
        </a:gradFill>
      </a:spPr>
      <a:bodyPr rot="0" spcFirstLastPara="0" vertOverflow="overflow" horzOverflow="overflow" vert="horz" wrap="square" lIns="72000" tIns="0" rIns="180000" bIns="180000" numCol="1" spcCol="0" rtlCol="0" fromWordArt="0" anchor="b" anchorCtr="0" forceAA="0" compatLnSpc="1">
        <a:noAutofit/>
      </a:bodyPr>
      <a:lstStyle>
        <a:defPPr algn="r">
          <a:lnSpc>
            <a:spcPts val="4700"/>
          </a:lnSpc>
          <a:spcBef>
            <a:spcPct val="0"/>
          </a:spcBef>
          <a:defRPr sz="4500">
            <a:solidFill>
              <a:schemeClr val="tx1"/>
            </a:solidFill>
            <a:latin typeface="Rockwell" panose="02060603020205020403" pitchFamily="18" charset="0"/>
            <a:ea typeface="+mj-ea"/>
            <a:cs typeface="+mj-cs"/>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沉稳红模板配色">
      <a:dk1>
        <a:sysClr val="windowText" lastClr="000000"/>
      </a:dk1>
      <a:lt1>
        <a:sysClr val="window" lastClr="FFFFFF"/>
      </a:lt1>
      <a:dk2>
        <a:srgbClr val="696464"/>
      </a:dk2>
      <a:lt2>
        <a:srgbClr val="E9E5DC"/>
      </a:lt2>
      <a:accent1>
        <a:srgbClr val="C00000"/>
      </a:accent1>
      <a:accent2>
        <a:srgbClr val="9A0000"/>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4151</Words>
  <Application>WPS 演示</Application>
  <PresentationFormat>自定义</PresentationFormat>
  <Paragraphs>435</Paragraphs>
  <Slides>33</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33</vt:i4>
      </vt:variant>
    </vt:vector>
  </HeadingPairs>
  <TitlesOfParts>
    <vt:vector size="52" baseType="lpstr">
      <vt:lpstr>Arial</vt:lpstr>
      <vt:lpstr>宋体</vt:lpstr>
      <vt:lpstr>Wingdings</vt:lpstr>
      <vt:lpstr>Rockwell</vt:lpstr>
      <vt:lpstr>Times New Roman</vt:lpstr>
      <vt:lpstr>Segoe UI Light</vt:lpstr>
      <vt:lpstr>微软雅黑</vt:lpstr>
      <vt:lpstr>Century Gothic</vt:lpstr>
      <vt:lpstr>Segoe UI Light</vt:lpstr>
      <vt:lpstr>华文中宋</vt:lpstr>
      <vt:lpstr>华文宋体</vt:lpstr>
      <vt:lpstr>Calibri</vt:lpstr>
      <vt:lpstr>Calibri Light</vt:lpstr>
      <vt:lpstr>Arial Unicode MS</vt:lpstr>
      <vt:lpstr>等线</vt:lpstr>
      <vt:lpstr>华文行楷</vt:lpstr>
      <vt:lpstr>华文楷体</vt:lpstr>
      <vt:lpstr>Office 主题​​</vt:lpstr>
      <vt:lpstr>1_OfficePLUS</vt:lpstr>
      <vt:lpstr>		哆啦A梦的口袋网-二手交易网站项目计划书 								SE2020-G19 						组员：牛旷野，卢世逸，孟闻凯 </vt:lpstr>
      <vt:lpstr> 目录 1.引言 2.可行性分析报告 3.项目概述 4.实施计划 5.支持条件 6.专题计划要点 7.项目团队建设 8.甘特图及WBS图 9.会议记录 10.预算 11.当前阶段成员打分</vt:lpstr>
      <vt:lpstr>一.引言 1.1编写目的 编写这份项目开发计划的目的是为我们之后的项目开发提供指导性功能，让我们能顺利地进行项目的开发。这份文档的预期读者是杨老师，我们19组的组员以及课程的所有同学。</vt:lpstr>
      <vt:lpstr>                                </vt:lpstr>
      <vt:lpstr>                                </vt:lpstr>
      <vt:lpstr>                                </vt:lpstr>
      <vt:lpstr>                                </vt:lpstr>
      <vt:lpstr>                                </vt:lpstr>
      <vt:lpstr>                                </vt:lpstr>
      <vt:lpstr>                                </vt:lpstr>
      <vt:lpstr>                                </vt:lpstr>
      <vt:lpstr>                                </vt:lpstr>
      <vt:lpstr>                                </vt:lpstr>
      <vt:lpstr>                                </vt:lpstr>
      <vt:lpstr>九，会议记录</vt:lpstr>
      <vt:lpstr>三.可行性分析</vt:lpstr>
      <vt:lpstr>三.可行性分析</vt:lpstr>
      <vt:lpstr>三.可行性分析</vt:lpstr>
      <vt:lpstr>三.可行性分析</vt:lpstr>
      <vt:lpstr>                                </vt:lpstr>
      <vt:lpstr>                                </vt:lpstr>
      <vt:lpstr>                                </vt:lpstr>
      <vt:lpstr>                                </vt:lpstr>
      <vt:lpstr>                                </vt:lpstr>
      <vt:lpstr>                                </vt:lpstr>
      <vt:lpstr>                                </vt:lpstr>
      <vt:lpstr>                                </vt:lpstr>
      <vt:lpstr>八，甘特图及WBS图</vt:lpstr>
      <vt:lpstr>八，甘特图 </vt:lpstr>
      <vt:lpstr>八，甘特图 </vt:lpstr>
      <vt:lpstr>九，会议记录</vt:lpstr>
      <vt:lpstr>六，小组成员得分情况</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yy</cp:lastModifiedBy>
  <cp:revision>4</cp:revision>
  <dcterms:created xsi:type="dcterms:W3CDTF">2019-08-21T06:07:00Z</dcterms:created>
  <dcterms:modified xsi:type="dcterms:W3CDTF">2020-10-25T12:33:09Z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0x0101004D520B0621022B4CA37193CEB4BD4006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t-weiszh@microsoft.com</vt:lpwstr>
  </property>
  <property fmtid="{D5CDD505-2E9C-101B-9397-08002B2CF9AE}" pid="6" name="MSIP_Label_f42aa342-8706-4288-bd11-ebb85995028c_SetDate">
    <vt:lpwstr>2019-08-23T06:16:26.3819346Z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9d35acc3-c8ea-4c3f-9f72-f8e82841fab0</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KSOProductBuildVer">
    <vt:lpwstr>2052-11.1.0.9999</vt:lpwstr>
  </property>
</Properties>
</file>