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9" r:id="rId3"/>
  </p:sldMasterIdLst>
  <p:notesMasterIdLst>
    <p:notesMasterId r:id="rId42"/>
  </p:notesMasterIdLst>
  <p:handoutMasterIdLst>
    <p:handoutMasterId r:id="rId43"/>
  </p:handoutMasterIdLst>
  <p:sldIdLst>
    <p:sldId id="376" r:id="rId4"/>
    <p:sldId id="377" r:id="rId5"/>
    <p:sldId id="392" r:id="rId6"/>
    <p:sldId id="379" r:id="rId7"/>
    <p:sldId id="393" r:id="rId8"/>
    <p:sldId id="455" r:id="rId9"/>
    <p:sldId id="456" r:id="rId10"/>
    <p:sldId id="492" r:id="rId11"/>
    <p:sldId id="493" r:id="rId12"/>
    <p:sldId id="494" r:id="rId13"/>
    <p:sldId id="457" r:id="rId14"/>
    <p:sldId id="428" r:id="rId15"/>
    <p:sldId id="429" r:id="rId16"/>
    <p:sldId id="430" r:id="rId17"/>
    <p:sldId id="431" r:id="rId18"/>
    <p:sldId id="495" r:id="rId19"/>
    <p:sldId id="497" r:id="rId20"/>
    <p:sldId id="400" r:id="rId21"/>
    <p:sldId id="496" r:id="rId22"/>
    <p:sldId id="498" r:id="rId23"/>
    <p:sldId id="401" r:id="rId24"/>
    <p:sldId id="458" r:id="rId25"/>
    <p:sldId id="403" r:id="rId26"/>
    <p:sldId id="462" r:id="rId27"/>
    <p:sldId id="463" r:id="rId28"/>
    <p:sldId id="413" r:id="rId29"/>
    <p:sldId id="459" r:id="rId30"/>
    <p:sldId id="460" r:id="rId31"/>
    <p:sldId id="404" r:id="rId32"/>
    <p:sldId id="461" r:id="rId33"/>
    <p:sldId id="414" r:id="rId34"/>
    <p:sldId id="405" r:id="rId35"/>
    <p:sldId id="409" r:id="rId36"/>
    <p:sldId id="432" r:id="rId37"/>
    <p:sldId id="433" r:id="rId38"/>
    <p:sldId id="434" r:id="rId39"/>
    <p:sldId id="406" r:id="rId40"/>
    <p:sldId id="3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346F25-4CE5-4549-A7C1-F2DB6C131E2C}">
          <p14:sldIdLst>
            <p14:sldId id="376"/>
            <p14:sldId id="377"/>
          </p14:sldIdLst>
        </p14:section>
        <p14:section name="无标题节" id="{7FE5CF01-22F8-4444-9DB5-EFF90532B646}">
          <p14:sldIdLst>
            <p14:sldId id="392"/>
            <p14:sldId id="456"/>
            <p14:sldId id="379"/>
            <p14:sldId id="455"/>
            <p14:sldId id="492"/>
            <p14:sldId id="393"/>
            <p14:sldId id="493"/>
            <p14:sldId id="494"/>
          </p14:sldIdLst>
        </p14:section>
        <p14:section name="无标题节" id="{A52A0ABF-4A45-460D-9F26-7BAA492DBCD9}">
          <p14:sldIdLst>
            <p14:sldId id="457"/>
            <p14:sldId id="428"/>
            <p14:sldId id="429"/>
            <p14:sldId id="430"/>
            <p14:sldId id="431"/>
            <p14:sldId id="495"/>
            <p14:sldId id="497"/>
            <p14:sldId id="400"/>
            <p14:sldId id="496"/>
            <p14:sldId id="498"/>
            <p14:sldId id="401"/>
            <p14:sldId id="458"/>
            <p14:sldId id="403"/>
            <p14:sldId id="462"/>
            <p14:sldId id="463"/>
            <p14:sldId id="413"/>
            <p14:sldId id="459"/>
            <p14:sldId id="460"/>
            <p14:sldId id="404"/>
            <p14:sldId id="461"/>
            <p14:sldId id="414"/>
            <p14:sldId id="405"/>
            <p14:sldId id="409"/>
            <p14:sldId id="432"/>
            <p14:sldId id="433"/>
            <p14:sldId id="434"/>
            <p14:sldId id="406"/>
          </p14:sldIdLst>
        </p14:section>
        <p14:section name="无标题节" id="{AE76AC1B-0C9B-4E2D-802A-F2B5004963F2}">
          <p14:sldIdLst>
            <p14:sldId id="3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yy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-437" y="-82"/>
      </p:cViewPr>
      <p:guideLst>
        <p:guide orient="horz" pos="2211"/>
        <p:guide pos="3839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0:59:29.85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/>
          </a:p>
        </p:txBody>
      </p:sp>
      <p:sp>
        <p:nvSpPr>
          <p:cNvPr id="104876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/>
          </a:p>
        </p:txBody>
      </p:sp>
      <p:sp>
        <p:nvSpPr>
          <p:cNvPr id="104875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7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8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29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30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31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4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9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28" name="Content Placeholder 2"/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0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0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50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52" name="Content Placeholder 2"/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2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21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</a:lvl2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36" name="Title 1"/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  <a:endParaRPr lang="en-US" noProof="0"/>
          </a:p>
        </p:txBody>
      </p:sp>
      <p:sp>
        <p:nvSpPr>
          <p:cNvPr id="1048637" name="Subtitle 2"/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39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30" name="Slide Number Placeholder 2"/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7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48678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48679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61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22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36" name="Title 1"/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  <a:endParaRPr lang="en-US" noProof="0"/>
          </a:p>
        </p:txBody>
      </p:sp>
      <p:sp>
        <p:nvSpPr>
          <p:cNvPr id="1048737" name="Subtitle 2"/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4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99" name="Content Placeholder 2"/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01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02" name="Title 1"/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31860">
                <a:schemeClr val="bg1">
                  <a:alpha val="9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1048608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0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486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6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  <a:endParaRPr lang="en-US" noProof="0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717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7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1048587" name="Title 1"/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1048588" name="Text Placeholder 5"/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04858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Phone Number</a:t>
            </a:r>
            <a:endParaRPr lang="en-US" noProof="0"/>
          </a:p>
        </p:txBody>
      </p:sp>
      <p:sp>
        <p:nvSpPr>
          <p:cNvPr id="104859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Email or Social Media Handle</a:t>
            </a:r>
            <a:endParaRPr lang="en-US" noProof="0"/>
          </a:p>
        </p:txBody>
      </p:sp>
      <p:sp>
        <p:nvSpPr>
          <p:cNvPr id="104859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</a:lvl2pPr>
            <a:lvl3pPr marL="542925" indent="0">
              <a:buNone/>
            </a:lvl3pPr>
            <a:lvl4pPr marL="809625" indent="0">
              <a:buNone/>
            </a:lvl4pPr>
            <a:lvl5pPr marL="1076325" indent="0">
              <a:buNone/>
            </a:lvl5pPr>
          </a:lstStyle>
          <a:p>
            <a:pPr lvl="0"/>
            <a:r>
              <a:rPr lang="en-US" noProof="0"/>
              <a:t>Company Website</a:t>
            </a:r>
            <a:endParaRPr lang="en-US" noProof="0"/>
          </a:p>
        </p:txBody>
      </p:sp>
      <p:sp>
        <p:nvSpPr>
          <p:cNvPr id="1048592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3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4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5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96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6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5" name="Rectangle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6" name="Rectangle 10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7" name="Rectangle 11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698" name="Freeform: Shape 1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699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1048700" name="Subtitle 2"/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48579" name="Rectangle 6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0" name="Rectangle 8"/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1" name="Rectangle 9"/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8582" name="Freeform: Shape 17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1048585" name="TextBox 20"/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en-US" sz="1100" b="0" i="1" spc="60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image" Target="../media/image2.jpeg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image" Target="../media/image2.jpeg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31" r="31"/>
          <a:stretch>
            <a:fillRect/>
          </a:stretch>
        </p:blipFill>
        <p:spPr/>
      </p:pic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60363" y="360363"/>
            <a:ext cx="11442947" cy="4605920"/>
          </a:xfrm>
        </p:spPr>
        <p:txBody>
          <a:bodyPr/>
          <a:lstStyle/>
          <a:p>
            <a:pPr algn="l"/>
            <a:r>
              <a:rPr lang="en-US" altLang="zh-CN" sz="4400" dirty="0"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ea typeface="宋体" panose="02010600030101010101" pitchFamily="2" charset="-122"/>
              </a:rPr>
              <a:t>哆啦</a:t>
            </a:r>
            <a:r>
              <a:rPr lang="en-US" altLang="zh-CN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梦的口袋网</a:t>
            </a:r>
            <a:r>
              <a:rPr lang="en-US" altLang="zh-CN" sz="3600" dirty="0"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ea typeface="宋体" panose="02010600030101010101" pitchFamily="2" charset="-122"/>
              </a:rPr>
              <a:t>二手交易网站项目计划书</a:t>
            </a:r>
            <a:br>
              <a:rPr lang="zh-CN" altLang="en-US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			</a:t>
            </a:r>
            <a:r>
              <a:rPr lang="en-US" altLang="zh-CN" sz="4400" dirty="0">
                <a:ea typeface="宋体" panose="02010600030101010101" pitchFamily="2" charset="-122"/>
              </a:rPr>
              <a:t>					</a:t>
            </a:r>
            <a:r>
              <a:rPr lang="en-US" altLang="zh-CN" sz="3200" dirty="0">
                <a:ea typeface="宋体" panose="02010600030101010101" pitchFamily="2" charset="-122"/>
              </a:rPr>
              <a:t>SE2020-G19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					</a:t>
            </a:r>
            <a:r>
              <a:rPr lang="zh-CN" altLang="en-US" sz="3200" dirty="0">
                <a:ea typeface="宋体" panose="02010600030101010101" pitchFamily="2" charset="-122"/>
              </a:rPr>
              <a:t>组员：牛旷野，卢世逸，孟闻凯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923193" y="474785"/>
            <a:ext cx="10024608" cy="535554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1.4</a:t>
            </a:r>
            <a:r>
              <a:rPr lang="zh-CN" altLang="en-US" sz="5400" dirty="0"/>
              <a:t>参考资料</a:t>
            </a:r>
            <a:endParaRPr lang="en-US" altLang="zh-CN" sz="5400" dirty="0"/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王春明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.JSP WEB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技术及应用教程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第二版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清华大学出版社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,2018.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张海藩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牟永敏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软件工程导论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[M].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第六版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北京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清华大学出版社</a:t>
            </a:r>
            <a:r>
              <a:rPr 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,2013</a:t>
            </a:r>
            <a:endParaRPr 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王珊，萨师煊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数据库系统概论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[M].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第五版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高等教育出版社，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2015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lvl="0"/>
            <a:r>
              <a:rPr lang="zh-CN" altLang="en-US" sz="5400" dirty="0"/>
              <a:t>项目开发环境</a:t>
            </a:r>
            <a:endParaRPr lang="zh-CN" altLang="en-US" sz="5400" dirty="0"/>
          </a:p>
          <a:p>
            <a:pPr lvl="0"/>
            <a:r>
              <a:rPr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硬件环境：PC</a:t>
            </a:r>
            <a:endParaRPr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/>
            <a:r>
              <a:rPr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操作系统：Windows 10</a:t>
            </a:r>
            <a:endParaRPr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/>
            <a:r>
              <a:rPr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开发工具：IDEA、MySQL，navicat，powerdesigner</a:t>
            </a:r>
            <a:endParaRPr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/>
            <a:r>
              <a:rPr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其他工具：Soursetree，Axure RP，project</a:t>
            </a:r>
            <a:endParaRPr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6" name="Content Placeholder 12"/>
          <p:cNvSpPr>
            <a:spLocks noGrp="1"/>
          </p:cNvSpPr>
          <p:nvPr>
            <p:ph sz="half" idx="15"/>
          </p:nvPr>
        </p:nvSpPr>
        <p:spPr>
          <a:xfrm>
            <a:off x="4950460" y="257810"/>
            <a:ext cx="6861175" cy="5730875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经济可行性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的项目需要购置阿里云服务器，学生优惠9.9元一月，我们找的支付接口平台预计29一月，根据杭州2020年平均时薪为40.85元，按每人每天工作三小时计算，我们的项目需要开发三个月，初步估计预算为40.85*3*30*3*3+9.9*3+29*3=33205.2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操作可行性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用户使用：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本系统界面美观易懂，并且主要面向人群为大学生，使用人群都有网络使用经验，我们可以做到让用户上手即用。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时间进度：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项目有三个月的开发时间，可以按时递交成果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我们的项目是一个网页项目，但如果采用微信小程序和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的形式也是可以实现的。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微信小程序提供了开发者工具，它的使用和网页的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等语法是一样的，我们可以用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和前端进行交互来实现我们的功能。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的开发也是同理的，可以在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idea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上下载相应的</a:t>
            </a:r>
            <a:r>
              <a:rPr lang="en-US" altLang="zh-CN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sdk</a:t>
            </a:r>
            <a:r>
              <a:rPr lang="zh-CN" altLang="en-US" sz="4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进行开发。由于本项目不采用这两种方式，故只做简要分析。</a:t>
            </a:r>
            <a:endParaRPr lang="zh-CN" altLang="en-US" sz="48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关键技术：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）页面：通过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html+css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可以实现各种我们想要的页面，用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js+vue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框架则可以在页面上显示各种数据类</a:t>
            </a:r>
            <a:r>
              <a:rPr lang="en-US" altLang="zh-CN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[3] 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）支付：由于支付宝在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2015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后不允许个人申请担保交易接口，所以我们选择了自己充当担保人的方式。我们在网上找了能提供个人支付功能的平台该平台可以提供接口，让我们的用户付款后打到我们的支付宝上，我们计划采用这种方式模拟支付宝的担保交易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）物流：我们找到了快递鸟平台，它提供了免费的物流接口，通过调用他们的接口，我们也能实现物流的查询功能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048671" name="文本框 4"/>
          <p:cNvSpPr txBox="1"/>
          <p:nvPr/>
        </p:nvSpPr>
        <p:spPr>
          <a:xfrm>
            <a:off x="4885055" y="5755640"/>
            <a:ext cx="6669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[3]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王春明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.JSP WEB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技术及应用教程 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[M].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第二版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北京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清华大学出版社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,2018.</a:t>
            </a:r>
            <a:endParaRPr lang="en-US" altLang="zh-CN" sz="14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二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可行性分析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技术可行性：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开发难点：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）商城对前端页面要求较高，而我们没有前端开发的界面，因此如何将页面做的美观将是我们要学习的一点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）接口的实现。我们的支付和物流功能都是需要调用官方给的接口来实现，虽然有接口文档供我们查看，但相关的知识我们没有接触过，所以如何成功将接口调用到我们的系统上也是项目开发的一大难点</a:t>
            </a: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en-US" altLang="zh-CN" sz="5400" dirty="0">
                <a:latin typeface="华文楷体" panose="02010600040101010101" charset="-122"/>
                <a:ea typeface="华文楷体" panose="02010600040101010101" charset="-122"/>
              </a:rPr>
              <a:t>.</a:t>
            </a:r>
            <a:r>
              <a:rPr lang="zh-CN" altLang="en-US" sz="54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endParaRPr lang="zh-CN" altLang="en-US" sz="5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6" descr="Sky view of desolate snow covered mountain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147320"/>
            <a:ext cx="4632325" cy="6053455"/>
          </a:xfrm>
        </p:spPr>
      </p:pic>
      <p:sp>
        <p:nvSpPr>
          <p:cNvPr id="1048668" name="Title 1"/>
          <p:cNvSpPr>
            <a:spLocks noGrp="1"/>
          </p:cNvSpPr>
          <p:nvPr>
            <p:ph type="ctrTitle"/>
          </p:nvPr>
        </p:nvSpPr>
        <p:spPr>
          <a:xfrm>
            <a:off x="144145" y="2848610"/>
            <a:ext cx="4566920" cy="1980565"/>
          </a:xfrm>
        </p:spPr>
        <p:txBody>
          <a:bodyPr/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项目计划</a:t>
            </a:r>
            <a:r>
              <a:rPr lang="en-US" altLang="zh-CN" sz="4800" dirty="0">
                <a:latin typeface="华文楷体" panose="02010600040101010101" charset="-122"/>
                <a:ea typeface="华文楷体" panose="02010600040101010101" charset="-122"/>
              </a:rPr>
              <a:t>WBS</a:t>
            </a:r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</a:rPr>
              <a:t>图</a:t>
            </a:r>
            <a:endParaRPr lang="zh-CN" altLang="en-US" sz="48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8669" name="Content Placeholder 12"/>
          <p:cNvSpPr>
            <a:spLocks noGrp="1"/>
          </p:cNvSpPr>
          <p:nvPr>
            <p:ph sz="half" idx="15"/>
          </p:nvPr>
        </p:nvSpPr>
        <p:spPr>
          <a:xfrm>
            <a:off x="4885055" y="238760"/>
            <a:ext cx="6861175" cy="5800090"/>
          </a:xfrm>
        </p:spPr>
        <p:txBody>
          <a:bodyPr/>
          <a:p>
            <a:pPr marL="0" indent="0">
              <a:buNone/>
            </a:pPr>
            <a:endParaRPr lang="zh-CN" altLang="en-US" sz="3200" baseline="30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四、项目团队建设</a:t>
            </a:r>
            <a:endParaRPr lang="en-US" altLang="zh-CN" sz="5400" dirty="0"/>
          </a:p>
          <a:p>
            <a:r>
              <a:rPr lang="zh-CN" altLang="en-US" sz="4400" dirty="0"/>
              <a:t>项目人员分工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80744" y="2418938"/>
          <a:ext cx="9239049" cy="3528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623"/>
                <a:gridCol w="2015207"/>
                <a:gridCol w="6180219"/>
              </a:tblGrid>
              <a:tr h="504122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任务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工作描述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设计，编码，测试，文档初稿编写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需求分析，对团队进行任务分配，程序编写、软件测试、检查小组进度，对小组成员的各项工作进行审核，对每次会议进行记录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编码，测试，文档，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sz="1800" kern="100">
                          <a:effectLst/>
                        </a:rPr>
                        <a:t>的主要修订人员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程序编写，项目文档的编写、项目的测试与分析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24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编码，测试，</a:t>
                      </a:r>
                      <a:r>
                        <a:rPr lang="en-US" sz="1800" kern="100">
                          <a:effectLst/>
                        </a:rPr>
                        <a:t>ppt</a:t>
                      </a:r>
                      <a:r>
                        <a:rPr lang="zh-CN" altLang="en-US" sz="1800" kern="100">
                          <a:effectLst/>
                          <a:ea typeface="宋体" panose="02010600030101010101" pitchFamily="2" charset="-122"/>
                        </a:rPr>
                        <a:t>初稿</a:t>
                      </a:r>
                      <a:r>
                        <a:rPr lang="zh-CN" sz="1800" kern="100">
                          <a:effectLst/>
                        </a:rPr>
                        <a:t>的制作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项目前端页面的编写，以及</a:t>
                      </a:r>
                      <a:r>
                        <a:rPr lang="en-US" sz="1800" kern="100" dirty="0">
                          <a:effectLst/>
                        </a:rPr>
                        <a:t>ppt</a:t>
                      </a:r>
                      <a:r>
                        <a:rPr lang="zh-CN" sz="1800" kern="100" dirty="0">
                          <a:effectLst/>
                        </a:rPr>
                        <a:t>的制作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sz="5400" dirty="0">
                <a:ea typeface="宋体" panose="02010600030101010101" pitchFamily="2" charset="-122"/>
              </a:rPr>
              <a:t>项目团队</a:t>
            </a:r>
            <a:r>
              <a:rPr lang="en-US" altLang="zh-CN" sz="5400" dirty="0">
                <a:ea typeface="宋体" panose="02010600030101010101" pitchFamily="2" charset="-122"/>
              </a:rPr>
              <a:t>OBS</a:t>
            </a:r>
            <a:r>
              <a:rPr lang="zh-CN" altLang="en-US" sz="5400" dirty="0">
                <a:ea typeface="宋体" panose="02010600030101010101" pitchFamily="2" charset="-122"/>
              </a:rPr>
              <a:t>图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Placeholder 8" descr="Snow mountains from the groun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9393" y="144000"/>
            <a:ext cx="11899494" cy="6060155"/>
          </a:xfrm>
        </p:spPr>
      </p:pic>
      <p:sp>
        <p:nvSpPr>
          <p:cNvPr id="1048640" name="Title 2"/>
          <p:cNvSpPr>
            <a:spLocks noGrp="1"/>
          </p:cNvSpPr>
          <p:nvPr>
            <p:ph type="ctrTitle"/>
          </p:nvPr>
        </p:nvSpPr>
        <p:spPr>
          <a:xfrm>
            <a:off x="746125" y="410210"/>
            <a:ext cx="8600440" cy="603758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4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目录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项目概述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可行性分析报告</a:t>
            </a:r>
            <a:b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项目计划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实施计划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支持条件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专题计划要点</a:t>
            </a:r>
            <a:b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甘特图</a:t>
            </a:r>
            <a:b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会议记录</a:t>
            </a:r>
            <a:b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9.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当前阶段成员打分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66678" y="316522"/>
            <a:ext cx="10044577" cy="637100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sz="5400" dirty="0">
                <a:ea typeface="宋体" panose="02010600030101010101" pitchFamily="2" charset="-122"/>
              </a:rPr>
              <a:t>项目团队</a:t>
            </a:r>
            <a:r>
              <a:rPr lang="zh-CN" altLang="en-US" sz="5400" dirty="0">
                <a:ea typeface="宋体" panose="02010600030101010101" pitchFamily="2" charset="-122"/>
              </a:rPr>
              <a:t>组织层次</a:t>
            </a:r>
            <a:r>
              <a:rPr lang="zh-CN" altLang="en-US" sz="5400" dirty="0">
                <a:ea typeface="宋体" panose="02010600030101010101" pitchFamily="2" charset="-122"/>
              </a:rPr>
              <a:t>图</a:t>
            </a:r>
            <a:r>
              <a:rPr lang="en-US" sz="4400" dirty="0"/>
              <a:t> </a:t>
            </a:r>
            <a:endParaRPr lang="en-US" sz="4400" dirty="0"/>
          </a:p>
          <a:p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协作与沟通</a:t>
            </a:r>
            <a:endParaRPr lang="zh-CN" altLang="en-US" sz="5400" dirty="0"/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项目团队内部协作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每进行两次小组会议，可线上线下。将会议内容记录并且上传至git上管理，每周要向组长进行两次学习进度的汇报。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648161" y="655081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项目团队外部沟通与协作模式</a:t>
            </a:r>
            <a:endParaRPr lang="zh-CN" altLang="zh-CN" sz="40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40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与老师之间的沟通方式包括：进行里程碑的评审，展示ppt，线下面谈。</a:t>
            </a:r>
            <a:endParaRPr lang="zh-CN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en-US" sz="5400" dirty="0"/>
              <a:t>4.4   </a:t>
            </a:r>
            <a:r>
              <a:rPr lang="zh-CN" altLang="en-US" sz="5400" dirty="0"/>
              <a:t>预算</a:t>
            </a:r>
            <a:endParaRPr lang="zh-CN" altLang="en-US" sz="5400" dirty="0"/>
          </a:p>
          <a:p>
            <a:pPr>
              <a:lnSpc>
                <a:spcPct val="150000"/>
              </a:lnSpc>
            </a:pPr>
            <a:r>
              <a:rPr lang="en-US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en-US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人员成本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本项目每人预计工作4个月，每人每天工作量为3小时。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由2020年杭州市it行业私营企业人均时薪为61.28元计算，人员成本为22060.8元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6.2设备成本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阿里云服务器购置：9.9元每月，预计9.9*4=39.6元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支付接口软件购置：29元每月，预计29*4=116元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小组成员都有电脑，这方面没有成本。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6.3 其它经费预算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小组团建一月两至三次，一次总花费100，预计400元</a:t>
            </a:r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218" y="143365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572770" y="9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4.4.2</a:t>
            </a:r>
            <a:r>
              <a:rPr altLang="zh-CN" sz="44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设备成本</a:t>
            </a:r>
            <a:endParaRPr altLang="zh-CN" sz="44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阿里云服务器购置：9.9元每月，预计9.9*4=39.6元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支付接口软件购置：29元每月，预计29*4=116元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小组成员都有电脑，这方面没有成本。</a:t>
            </a:r>
            <a:endParaRPr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218" y="143365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572770" y="9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5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4.4</a:t>
            </a:r>
            <a:r>
              <a:rPr altLang="zh-CN" sz="45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.3 其它经费预算</a:t>
            </a:r>
            <a:endParaRPr altLang="zh-CN" sz="45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altLang="zh-CN" sz="32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小组团建一月两至三次，一次总花费100，预计400元</a:t>
            </a:r>
            <a:endParaRPr altLang="zh-CN" sz="32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.4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项目合计经费预算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22060.8+39.6+116+400=22615.6元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/>
              <a:t>4.5   </a:t>
            </a:r>
            <a:r>
              <a:rPr lang="zh-CN" altLang="en-US" sz="5400" dirty="0"/>
              <a:t>关键问题</a:t>
            </a:r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5135" y="1176655"/>
          <a:ext cx="10895965" cy="5406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565"/>
                <a:gridCol w="7391400"/>
              </a:tblGrid>
              <a:tr h="40767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关键问题名称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描述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相关知识了解不多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本次项目开发大多是成员没有接触过的知识，会给开发带来一定困难，开发过程中可能会遇到一些难以解决的问题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349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缺乏项目经验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成员都没有开发过一个完整项目，这就要求我们查找资料，并在实践中不断学习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数据库的设计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</a:rPr>
                        <a:t>一个项目的数据库设计是个难点，可能在开发中会有种种问题，在项目开发过程中可能需要不断地修改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1740">
                <a:tc>
                  <a:txBody>
                    <a:bodyPr/>
                    <a:lstStyle/>
                    <a:p>
                      <a:pPr algn="just"/>
                      <a:r>
                        <a:rPr lang="zh-CN" sz="3200" kern="100">
                          <a:effectLst/>
                        </a:rPr>
                        <a:t>支付和物流接口的实现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本项目需要实现支付和查看物流信息，这就需要我们找到合适的接口，并且将其对接到我们的产品中，这是本项目的主要难点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sz="5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en-US" sz="5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sz="5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项目控制计划</a:t>
            </a:r>
            <a:endParaRPr sz="5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.1 质量保证计划</a:t>
            </a:r>
            <a:endParaRPr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发过程中对《项目介绍》，《项目计划》，《可行性分析报告》，《需求说明SRS》，《总体设计报告》，《详细设计报告》，《测试报告》，《项目总结报告》进行评审和检查，同时定期对系统开发过程中的各种要点进行检查，如系统功能，测试等</a:t>
            </a:r>
            <a:endParaRPr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57885" y="448407"/>
            <a:ext cx="10044577" cy="575574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.2 进度控制计划</a:t>
            </a:r>
            <a:endParaRPr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本项目的进度监控由项目经理负责，项目经理保留监控过程中产生的日常检查记录</a:t>
            </a:r>
            <a:endParaRPr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.3 预算监控计划</a:t>
            </a:r>
            <a:endParaRPr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由项目经理负责，监控项目开发中的开销</a:t>
            </a:r>
            <a:endParaRPr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.4 配置管理计划</a:t>
            </a:r>
            <a:endParaRPr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统一使用git作为版本控制工具，其中文档与ppt版本号参考以下规则：</a:t>
            </a:r>
            <a:endParaRPr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初版为0.10，修改一次+0.01，提交一次修改版+0.1，正式版为1.0</a:t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370840" y="389255"/>
            <a:ext cx="10044430" cy="593407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五、支持条件</a:t>
            </a:r>
            <a:endParaRPr lang="zh-CN" altLang="en-US" sz="5400" dirty="0"/>
          </a:p>
          <a:p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5.1 内部支持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设备：PC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操作系统：Windows 10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数据库管理系统：mysql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开发工具：IDEA、navicat，powerdesigner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630" y="384810"/>
            <a:ext cx="10044430" cy="537019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一、项目概述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4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项目背景</a:t>
            </a:r>
            <a:endParaRPr lang="en-US" altLang="zh-CN" sz="4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r>
              <a:rPr lang="en-US" altLang="zh-CN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今网上购物蓬勃发展，大学生的网购需求也日益强烈。但大部分大学生并没有很多的收入，二手商品就成了首选。如我们学校就有许多二手交易群，学校论坛上也时常有人求购或处理二手物品。因此做一个针对大学生的二手交易网站就成为了我们的想法.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370840" y="389255"/>
            <a:ext cx="10044430" cy="593407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5.2 客户支持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需由杨枨老师进行评审和验收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5.3 外包（可选）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无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99830" y="406461"/>
            <a:ext cx="10044577" cy="605306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5400" dirty="0"/>
              <a:t>六、专题计划要点</a:t>
            </a:r>
            <a:endParaRPr lang="en-US" altLang="zh-CN" sz="5400" dirty="0"/>
          </a:p>
          <a:p>
            <a:pPr>
              <a:lnSpc>
                <a:spcPct val="150000"/>
              </a:lnSpc>
            </a:pPr>
            <a:r>
              <a:rPr lang="en-US" altLang="zh-CN" sz="32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6.1 </a:t>
            </a:r>
            <a:r>
              <a:rPr lang="zh-CN" altLang="zh-CN" sz="32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质量保证计划：开发过程中对《项目介绍》，《项目计划》，《可行性分析报告》，《需求说明</a:t>
            </a:r>
            <a:r>
              <a:rPr lang="en-US" altLang="zh-CN" sz="32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SRS</a:t>
            </a:r>
            <a:r>
              <a:rPr lang="zh-CN" altLang="zh-CN" sz="32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》，《总体设计报告》，《详细设计报告》，《测试报告》，《项目总结报告》进行评审和检查，同时定期对系统开发过程中的各种要点进行检查，如系统功能，测试等</a:t>
            </a:r>
            <a:endParaRPr lang="en-US" altLang="zh-CN" sz="32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99830" y="402651"/>
            <a:ext cx="10044577" cy="605306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6.2 </a:t>
            </a:r>
            <a:r>
              <a:rPr lang="zh-CN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进度控制计划：项目经理按时检查项目进度，并召开会议，记录会议报告</a:t>
            </a:r>
            <a:endParaRPr lang="en-US"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6.3 </a:t>
            </a:r>
            <a:r>
              <a:rPr lang="zh-CN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测试计划：选择普通用户参与测试，记录下有问题的地方，以便修改与优化</a:t>
            </a:r>
            <a:endParaRPr lang="en-US"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6.4 </a:t>
            </a:r>
            <a:r>
              <a:rPr lang="zh-CN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配置管理计划：使用</a:t>
            </a:r>
            <a:r>
              <a:rPr lang="en-US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git</a:t>
            </a:r>
            <a:r>
              <a:rPr lang="zh-CN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进行系统不同版本的配置管理，并且将文档，</a:t>
            </a:r>
            <a:r>
              <a:rPr lang="en-US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ppt</a:t>
            </a:r>
            <a:r>
              <a:rPr lang="zh-CN" altLang="zh-CN" sz="3600" kern="100" dirty="0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，会议报告等上传管理</a:t>
            </a:r>
            <a:endParaRPr lang="zh-CN" altLang="zh-CN" sz="3600" kern="100" dirty="0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/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4400" dirty="0"/>
              <a:t>七 、甘特图</a:t>
            </a:r>
            <a:br>
              <a:rPr lang="zh-CN" altLang="en-US" sz="5400" dirty="0"/>
            </a:br>
            <a:endParaRPr lang="zh-CN" altLang="en-US" sz="5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843915" y="889635"/>
            <a:ext cx="10766425" cy="53016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七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4145" y="993775"/>
            <a:ext cx="11904980" cy="43599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75" y="144145"/>
            <a:ext cx="11358245" cy="6395085"/>
          </a:xfrm>
        </p:spPr>
        <p:txBody>
          <a:bodyPr/>
          <a:lstStyle/>
          <a:p>
            <a:pPr algn="l"/>
            <a:r>
              <a:rPr lang="zh-CN" altLang="en-US" sz="5400" dirty="0">
                <a:sym typeface="+mn-ea"/>
              </a:rPr>
              <a:t>七 、甘特图</a:t>
            </a:r>
            <a:br>
              <a:rPr lang="zh-CN" altLang="en-US" sz="5400" dirty="0"/>
            </a:b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956435" y="923290"/>
            <a:ext cx="7924165" cy="5399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16560" y="334010"/>
            <a:ext cx="11358245" cy="6282690"/>
          </a:xfrm>
        </p:spPr>
        <p:txBody>
          <a:bodyPr/>
          <a:lstStyle/>
          <a:p>
            <a:pPr algn="l"/>
            <a:r>
              <a:rPr lang="zh-CN" altLang="en-US" sz="4400" dirty="0"/>
              <a:t>八、会议记录</a:t>
            </a:r>
            <a:br>
              <a:rPr lang="zh-CN" altLang="en-US" sz="5400" dirty="0"/>
            </a:br>
            <a:br>
              <a:rPr lang="zh-CN" altLang="en-US" sz="5400" dirty="0"/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每次例会都会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记录会议纪要</a:t>
            </a:r>
            <a:b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并上传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561840" y="896620"/>
            <a:ext cx="7486650" cy="5426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00" y="144000"/>
            <a:ext cx="11358506" cy="5988838"/>
          </a:xfrm>
        </p:spPr>
        <p:txBody>
          <a:bodyPr/>
          <a:lstStyle/>
          <a:p>
            <a:pPr algn="l"/>
            <a:r>
              <a:rPr lang="zh-CN" altLang="en-US" sz="3600" dirty="0"/>
              <a:t>九、当前阶段成员打分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8090" y="1130001"/>
          <a:ext cx="10786380" cy="481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276"/>
                <a:gridCol w="2157276"/>
                <a:gridCol w="2157276"/>
                <a:gridCol w="2157095"/>
                <a:gridCol w="2157457"/>
              </a:tblGrid>
              <a:tr h="10828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分工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完成情况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完成态度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10828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牛旷野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组织会议，安排任务，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会议圆满，任务分工明确，安排合理，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编写完成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积极认真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9.3</a:t>
                      </a:r>
                      <a:endParaRPr lang="zh-CN" altLang="en-US" dirty="0"/>
                    </a:p>
                  </a:txBody>
                  <a:tcPr/>
                </a:tc>
              </a:tr>
              <a:tr h="10828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卢世逸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参加会议，搜集资料，</a:t>
                      </a:r>
                      <a:r>
                        <a:rPr lang="en-US" altLang="zh-CN" dirty="0"/>
                        <a:t>word</a:t>
                      </a:r>
                      <a:r>
                        <a:rPr lang="zh-CN" altLang="en-US" dirty="0"/>
                        <a:t>修改，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资料齐全，修改完善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积极认真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8.9</a:t>
                      </a:r>
                      <a:endParaRPr lang="zh-CN" altLang="en-US" dirty="0"/>
                    </a:p>
                  </a:txBody>
                  <a:tcPr/>
                </a:tc>
              </a:tr>
              <a:tr h="10828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孟闻凯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参加会议，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>
                          <a:ea typeface="宋体" panose="02010600030101010101" pitchFamily="2" charset="-122"/>
                        </a:rPr>
                        <a:t>的主要</a:t>
                      </a:r>
                      <a:r>
                        <a:rPr lang="zh-CN" altLang="en-US" dirty="0"/>
                        <a:t>编写工作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积极认真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8.7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Placeholder 11" descr="Frosted drops on flat glas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048597" name="Title 12"/>
          <p:cNvSpPr>
            <a:spLocks noGrp="1"/>
          </p:cNvSpPr>
          <p:nvPr>
            <p:ph type="ctrTitle"/>
          </p:nvPr>
        </p:nvSpPr>
        <p:spPr>
          <a:xfrm>
            <a:off x="2978093" y="3867325"/>
            <a:ext cx="5142450" cy="1696292"/>
          </a:xfrm>
        </p:spPr>
        <p:txBody>
          <a:bodyPr/>
          <a:lstStyle/>
          <a:p>
            <a:r>
              <a:rPr lang="zh-CN" altLang="en-US" sz="9600" dirty="0">
                <a:latin typeface="华文行楷" panose="02010800040101010101" charset="-122"/>
                <a:ea typeface="华文行楷" panose="02010800040101010101" charset="-122"/>
              </a:rPr>
              <a:t>谢谢！</a:t>
            </a:r>
            <a:endParaRPr lang="zh-CN" altLang="en-US" sz="96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525731" y="329027"/>
            <a:ext cx="11151626" cy="6256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待开发软件系统的名称：哆啦</a:t>
            </a:r>
            <a:r>
              <a:rPr 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梦的口袋网</a:t>
            </a: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大学生二手交易网站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本项目的任务提出者：杨枨老师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用户：所有需要购买二手商品的大学生及其他人群，主要面向城院学生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ts val="4700"/>
              </a:lnSpc>
              <a:spcBef>
                <a:spcPct val="0"/>
              </a:spcBef>
            </a:pPr>
            <a:r>
              <a:rPr kumimoji="0" lang="zh-CN" altLang="en-US" sz="2400" b="0" i="0" kern="1200" cap="none" spc="0" normalizeH="0" baseline="0" noProof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项目的主要承担部门：</a:t>
            </a:r>
            <a:endParaRPr kumimoji="0" lang="zh-CN" altLang="en-US" sz="2400" b="0" i="0" kern="1200" cap="none" spc="0" normalizeH="0" baseline="0" noProof="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872490" y="2888615"/>
          <a:ext cx="10533380" cy="3522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2204085"/>
                <a:gridCol w="7287895"/>
              </a:tblGrid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牛旷野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项目经理、程序员、配置管理员、ppt及文档维护员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负责项目计划，检查进度，修改文档、ppt，主要的代码模块编写，每周组织会议并记录，负责git版本控制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0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卢世逸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程序员、测试员、ppt及文档维护员、文档制作员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负责主要的代码模块编写以及对软件进行测试，修订ppt和编写文档等</a:t>
                      </a:r>
                      <a:r>
                        <a:rPr lang="en-US" sz="20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孟闻凯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程序员、ppt制作员、ppt及文档维护员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负责前端页面的编写以及文档，ppt的编写与修改等。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791" y="398769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329288" y="30162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258168" y="262498"/>
            <a:ext cx="10821385" cy="64252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/>
              <a:t>参加人员联系方式</a:t>
            </a:r>
            <a:endParaRPr lang="en-US" altLang="zh-CN" sz="4400" dirty="0"/>
          </a:p>
          <a:p>
            <a:endParaRPr lang="zh-CN" altLang="en-US" sz="5400" dirty="0"/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4653" y="2138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23583" y="1589518"/>
          <a:ext cx="9890293" cy="3443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640"/>
                <a:gridCol w="2622798"/>
                <a:gridCol w="5746855"/>
              </a:tblGrid>
              <a:tr h="74894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微信号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邮箱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牛旷野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n2236702464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31803199@stu.zucc.edu.cn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783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卢世逸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lucy991215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31801312@stu.zucc.edu.cn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858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孟闻凯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mwk1529281582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31801331@stu.zucc.edu.cn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52888" y="3303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r>
              <a:rPr lang="zh-CN" altLang="en-US" sz="4400" dirty="0">
                <a:latin typeface="华文楷体" panose="02010600040101010101" charset="-122"/>
                <a:ea typeface="华文楷体" panose="02010600040101010101" charset="-122"/>
              </a:rPr>
              <a:t>项目目标</a:t>
            </a:r>
            <a:endParaRPr lang="zh-CN" altLang="en-US" sz="4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第一目标：首页可以浏览已发布商品的信息，用户可通过搜索或点击分类来获得想要的商品信息，并且点击商品后能进入商品详情页面，进行商品的购买，加入购物车，收藏等操作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496" y="716855"/>
            <a:ext cx="10044577" cy="503799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第二目标：用户在未登录时可以浏览商品，但购买等操作需要登录，用户可以发布商品，评价已购买商品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第三目标：用户点击支付商品可以跳转到支付页面，用户面板可以查询已购买商品的物流信息，进行退款和确认收货等操作。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/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630" y="716915"/>
            <a:ext cx="10044430" cy="560641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lvl="0"/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开发工具：</a:t>
            </a:r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Placeholder 8" descr="Snow mountains from the ground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1048644" name="Title 2"/>
          <p:cNvSpPr>
            <a:spLocks noGrp="1"/>
          </p:cNvSpPr>
          <p:nvPr>
            <p:ph type="ctrTitle"/>
          </p:nvPr>
        </p:nvSpPr>
        <p:spPr>
          <a:xfrm>
            <a:off x="259080" y="226695"/>
            <a:ext cx="11526520" cy="6461125"/>
          </a:xfrm>
        </p:spPr>
        <p:txBody>
          <a:bodyPr/>
          <a:lstStyle/>
          <a:p>
            <a:pPr algn="l"/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                        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Title 2"/>
          <p:cNvSpPr txBox="1"/>
          <p:nvPr/>
        </p:nvSpPr>
        <p:spPr>
          <a:xfrm>
            <a:off x="849630" y="716915"/>
            <a:ext cx="10044430" cy="560641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  <a:gs pos="83186">
                <a:schemeClr val="bg1"/>
              </a:gs>
            </a:gsLst>
            <a:lin ang="3600000" scaled="0"/>
          </a:gradFill>
        </p:spPr>
        <p:txBody>
          <a:bodyPr vert="horz" lIns="72000" tIns="180000" rIns="180000" bIns="0" rtlCol="0" anchor="t">
            <a:noAutofit/>
          </a:bodyPr>
          <a:lstStyle/>
          <a:p>
            <a:pPr lvl="0"/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</a:rPr>
              <a:t>项目层次方框图：</a:t>
            </a:r>
            <a:b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anose="02060603020205020403" pitchFamily="18" charset="0"/>
                <a:ea typeface="宋体" panose="02010600030101010101" pitchFamily="2" charset="-122"/>
                <a:cs typeface="+mj-cs"/>
              </a:rPr>
            </a:b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0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1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3.xml><?xml version="1.0" encoding="utf-8"?>
<p:tagLst xmlns:p="http://schemas.openxmlformats.org/presentationml/2006/main">
  <p:tag name="KSO_WM_UNIT_TABLE_BEAUTIFY" val="smartTable{0450092d-f4bd-489c-b356-a94856fd0531}"/>
</p:tagLst>
</file>

<file path=ppt/tags/tag1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5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6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7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8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19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0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1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2.xml><?xml version="1.0" encoding="utf-8"?>
<p:tagLst xmlns:p="http://schemas.openxmlformats.org/presentationml/2006/main">
  <p:tag name="KSO_WM_UNIT_TABLE_BEAUTIFY" val="smartTable{84b14421-1efb-4d63-859f-8be2576fd58a}"/>
</p:tagLst>
</file>

<file path=ppt/tags/tag23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5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6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7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8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29.xml><?xml version="1.0" encoding="utf-8"?>
<p:tagLst xmlns:p="http://schemas.openxmlformats.org/presentationml/2006/main">
  <p:tag name="KSO_WM_UNIT_TABLE_BEAUTIFY" val="smartTable{ab41c473-45b7-48b2-b9f0-75195b46ce51}"/>
</p:tagLst>
</file>

<file path=ppt/tags/tag3.xml><?xml version="1.0" encoding="utf-8"?>
<p:tagLst xmlns:p="http://schemas.openxmlformats.org/presentationml/2006/main">
  <p:tag name="KSO_WM_UNIT_TABLE_BEAUTIFY" val="smartTable{1d4732bd-020a-4d6e-8ce8-8c57c54a1c85}"/>
</p:tagLst>
</file>

<file path=ppt/tags/tag4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5.xml><?xml version="1.0" encoding="utf-8"?>
<p:tagLst xmlns:p="http://schemas.openxmlformats.org/presentationml/2006/main">
  <p:tag name="KSO_WM_UNIT_TABLE_BEAUTIFY" val="smartTable{873692a7-5f9e-43b8-a7a8-c8a802efb552}"/>
</p:tagLst>
</file>

<file path=ppt/tags/tag6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7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8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ags/tag9.xml><?xml version="1.0" encoding="utf-8"?>
<p:tagLst xmlns:p="http://schemas.openxmlformats.org/presentationml/2006/main">
  <p:tag name="KSO_WM_UNIT_PLACING_PICTURE_USER_VIEWPORT" val="{&quot;height&quot;:9543.5511811023625,&quot;width&quot;:18739.360629921259}"/>
</p:tagLst>
</file>

<file path=ppt/theme/theme1.xml><?xml version="1.0" encoding="utf-8"?>
<a:theme xmlns:a="http://schemas.openxmlformats.org/drawingml/2006/main" name="Office 主题​​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20000"/>
                <a:lumOff val="80000"/>
                <a:alpha val="50000"/>
              </a:schemeClr>
            </a:gs>
            <a:gs pos="46000">
              <a:schemeClr val="bg1">
                <a:alpha val="9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4537</Words>
  <Application>WPS 演示</Application>
  <PresentationFormat>自定义</PresentationFormat>
  <Paragraphs>428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Rockwell</vt:lpstr>
      <vt:lpstr>Times New Roman</vt:lpstr>
      <vt:lpstr>Segoe UI Light</vt:lpstr>
      <vt:lpstr>微软雅黑</vt:lpstr>
      <vt:lpstr>Century Gothic</vt:lpstr>
      <vt:lpstr>Segoe UI Light</vt:lpstr>
      <vt:lpstr>华文中宋</vt:lpstr>
      <vt:lpstr>华文楷体</vt:lpstr>
      <vt:lpstr>Calibri</vt:lpstr>
      <vt:lpstr>Calibri Light</vt:lpstr>
      <vt:lpstr>Arial Unicode MS</vt:lpstr>
      <vt:lpstr>等线</vt:lpstr>
      <vt:lpstr>华文仿宋</vt:lpstr>
      <vt:lpstr>华文行楷</vt:lpstr>
      <vt:lpstr>Office 主题​​</vt:lpstr>
      <vt:lpstr>1_OfficePLUS</vt:lpstr>
      <vt:lpstr>		哆啦A梦的口袋网-二手交易网站项目计划书 								SE2020-G19 						组员：牛旷野，卢世逸，孟闻凯 </vt:lpstr>
      <vt:lpstr>目录 1.引言 2.项目概述 3.可行性分析报告 4.实施计划 5.支持条件 6.专题计划要点 7.甘特图 8.会议记录 9.当前阶段成员打分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三.可行性分析</vt:lpstr>
      <vt:lpstr>三.可行性分析</vt:lpstr>
      <vt:lpstr>三.可行性分析</vt:lpstr>
      <vt:lpstr>三.可行性分析</vt:lpstr>
      <vt:lpstr>二.可行性分析</vt:lpstr>
      <vt:lpstr>三.项目计划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                                </vt:lpstr>
      <vt:lpstr>七 、甘特图 </vt:lpstr>
      <vt:lpstr>七 、甘特图 </vt:lpstr>
      <vt:lpstr>七 、甘特图 </vt:lpstr>
      <vt:lpstr>八、会议记录  每次例会都会 记录会议纪要 并上传</vt:lpstr>
      <vt:lpstr>九、当前阶段成员打分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米娜拉</cp:lastModifiedBy>
  <cp:revision>6</cp:revision>
  <dcterms:created xsi:type="dcterms:W3CDTF">2019-08-21T06:07:00Z</dcterms:created>
  <dcterms:modified xsi:type="dcterms:W3CDTF">2020-10-29T15:52:22Z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2019-08-23T06:16:26.3819346Z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9d35acc3-c8ea-4c3f-9f72-f8e82841fab0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2052-11.1.0.9999</vt:lpwstr>
  </property>
</Properties>
</file>