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669" r:id="rId3"/>
  </p:sldMasterIdLst>
  <p:notesMasterIdLst>
    <p:notesMasterId r:id="rId35"/>
  </p:notesMasterIdLst>
  <p:handoutMasterIdLst>
    <p:handoutMasterId r:id="rId36"/>
  </p:handoutMasterIdLst>
  <p:sldIdLst>
    <p:sldId id="376" r:id="rId4"/>
    <p:sldId id="377" r:id="rId5"/>
    <p:sldId id="392" r:id="rId6"/>
    <p:sldId id="379" r:id="rId7"/>
    <p:sldId id="393" r:id="rId8"/>
    <p:sldId id="455" r:id="rId9"/>
    <p:sldId id="456" r:id="rId10"/>
    <p:sldId id="523" r:id="rId11"/>
    <p:sldId id="524" r:id="rId12"/>
    <p:sldId id="525" r:id="rId13"/>
    <p:sldId id="526" r:id="rId14"/>
    <p:sldId id="428" r:id="rId15"/>
    <p:sldId id="429" r:id="rId16"/>
    <p:sldId id="430" r:id="rId17"/>
    <p:sldId id="431" r:id="rId18"/>
    <p:sldId id="495" r:id="rId19"/>
    <p:sldId id="497" r:id="rId20"/>
    <p:sldId id="400" r:id="rId21"/>
    <p:sldId id="496" r:id="rId22"/>
    <p:sldId id="401" r:id="rId23"/>
    <p:sldId id="458" r:id="rId24"/>
    <p:sldId id="413" r:id="rId25"/>
    <p:sldId id="409" r:id="rId26"/>
    <p:sldId id="432" r:id="rId27"/>
    <p:sldId id="527" r:id="rId28"/>
    <p:sldId id="433" r:id="rId29"/>
    <p:sldId id="434" r:id="rId30"/>
    <p:sldId id="529" r:id="rId31"/>
    <p:sldId id="406" r:id="rId32"/>
    <p:sldId id="528" r:id="rId33"/>
    <p:sldId id="3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346F25-4CE5-4549-A7C1-F2DB6C131E2C}">
          <p14:sldIdLst>
            <p14:sldId id="376"/>
            <p14:sldId id="377"/>
          </p14:sldIdLst>
        </p14:section>
        <p14:section name="无标题节" id="{7FE5CF01-22F8-4444-9DB5-EFF90532B646}">
          <p14:sldIdLst>
            <p14:sldId id="392"/>
            <p14:sldId id="379"/>
            <p14:sldId id="393"/>
            <p14:sldId id="455"/>
            <p14:sldId id="456"/>
            <p14:sldId id="523"/>
            <p14:sldId id="524"/>
            <p14:sldId id="525"/>
          </p14:sldIdLst>
        </p14:section>
        <p14:section name="无标题节" id="{A52A0ABF-4A45-460D-9F26-7BAA492DBCD9}">
          <p14:sldIdLst>
            <p14:sldId id="526"/>
            <p14:sldId id="428"/>
            <p14:sldId id="429"/>
            <p14:sldId id="430"/>
            <p14:sldId id="431"/>
            <p14:sldId id="495"/>
            <p14:sldId id="497"/>
            <p14:sldId id="400"/>
            <p14:sldId id="496"/>
            <p14:sldId id="401"/>
            <p14:sldId id="458"/>
            <p14:sldId id="413"/>
            <p14:sldId id="409"/>
            <p14:sldId id="432"/>
            <p14:sldId id="527"/>
            <p14:sldId id="433"/>
            <p14:sldId id="434"/>
            <p14:sldId id="529"/>
            <p14:sldId id="406"/>
            <p14:sldId id="528"/>
          </p14:sldIdLst>
        </p14:section>
        <p14:section name="无标题节" id="{AE76AC1B-0C9B-4E2D-802A-F2B5004963F2}">
          <p14:sldIdLst>
            <p14:sldId id="38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yy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31" autoAdjust="0"/>
  </p:normalViewPr>
  <p:slideViewPr>
    <p:cSldViewPr snapToGrid="0">
      <p:cViewPr varScale="1">
        <p:scale>
          <a:sx n="87" d="100"/>
          <a:sy n="87" d="100"/>
        </p:scale>
        <p:origin x="-437" y="-82"/>
      </p:cViewPr>
      <p:guideLst>
        <p:guide orient="horz" pos="2182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</a:fld>
            <a:endParaRPr lang="en-US"/>
          </a:p>
        </p:txBody>
      </p:sp>
      <p:sp>
        <p:nvSpPr>
          <p:cNvPr id="104876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5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</a:fld>
            <a:endParaRPr lang="en-US" noProof="0"/>
          </a:p>
        </p:txBody>
      </p:sp>
      <p:sp>
        <p:nvSpPr>
          <p:cNvPr id="104875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104875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6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27" name="Rectangle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28" name="Rectangle 10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29" name="Rectangle 11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30" name="Freeform: Shape 1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48631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63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  <a:endParaRPr lang="en-US" noProof="0"/>
          </a:p>
        </p:txBody>
      </p:sp>
      <p:sp>
        <p:nvSpPr>
          <p:cNvPr id="1048732" name="Subtitle 2"/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34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9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2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2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48727" name="Content Placeholder 3"/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28" name="Content Placeholder 2"/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84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8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88" name="Content Placeholder 5"/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48742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4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4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45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4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0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49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50" name="Title 1"/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31860">
                <a:schemeClr val="bg1">
                  <a:alpha val="9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752" name="Content Placeholder 2"/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2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21" name="Title 1"/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31860">
                <a:schemeClr val="bg1">
                  <a:alpha val="9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723" name="Picture Placeholder 2"/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8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1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48713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</a:lvl2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636" name="Title 1"/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  <a:endParaRPr lang="en-US" noProof="0"/>
          </a:p>
        </p:txBody>
      </p:sp>
      <p:sp>
        <p:nvSpPr>
          <p:cNvPr id="1048637" name="Subtitle 2"/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39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30" name="Slide Number Placeholder 2"/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48677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模板来源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48678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48679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61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620" name="Subtitle 2"/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22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736" name="Title 1"/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  <a:endParaRPr lang="en-US" noProof="0"/>
          </a:p>
        </p:txBody>
      </p:sp>
      <p:sp>
        <p:nvSpPr>
          <p:cNvPr id="1048737" name="Subtitle 2"/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738" name="Content Placeholder 2"/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4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599" name="Content Placeholder 2"/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01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02" name="Title 1"/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31860">
                <a:schemeClr val="bg1">
                  <a:alpha val="9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48608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09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10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7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  <a:endParaRPr lang="en-US" noProof="0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17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587" name="Title 1"/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1048588" name="Text Placeholder 5"/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04858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Phone Number</a:t>
            </a:r>
            <a:endParaRPr lang="en-US" noProof="0"/>
          </a:p>
        </p:txBody>
      </p:sp>
      <p:sp>
        <p:nvSpPr>
          <p:cNvPr id="104859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Email or Social Media Handle</a:t>
            </a:r>
            <a:endParaRPr lang="en-US" noProof="0"/>
          </a:p>
        </p:txBody>
      </p:sp>
      <p:sp>
        <p:nvSpPr>
          <p:cNvPr id="104859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Company Website</a:t>
            </a:r>
            <a:endParaRPr lang="en-US" noProof="0"/>
          </a:p>
        </p:txBody>
      </p:sp>
      <p:sp>
        <p:nvSpPr>
          <p:cNvPr id="1048592" name="Rectangle 6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3" name="Rectangle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4" name="Rectangle 10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5" name="Rectangle 11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6" name="Freeform: Shape 1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6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5" name="Rectangle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6" name="Rectangle 10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7" name="Rectangle 11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8" name="Freeform: Shape 1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48699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700" name="Subtitle 2"/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579" name="Rectangle 6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80" name="Rectangle 8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81" name="Rectangle 9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82" name="Freeform: Shape 17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585" name="TextBox 20"/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  <a:endParaRPr lang="en-US" sz="1100" b="0" i="1" spc="60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emf"/><Relationship Id="rId2" Type="http://schemas.openxmlformats.org/officeDocument/2006/relationships/package" Target="../embeddings/Document1.docx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.xml"/><Relationship Id="rId2" Type="http://schemas.openxmlformats.org/officeDocument/2006/relationships/image" Target="../media/image2.jpeg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2" Type="http://schemas.openxmlformats.org/officeDocument/2006/relationships/image" Target="../media/image2.jpeg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l="31" r="31"/>
          <a:stretch>
            <a:fillRect/>
          </a:stretch>
        </p:blipFill>
        <p:spPr/>
      </p:pic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360363" y="360363"/>
            <a:ext cx="11442947" cy="4605920"/>
          </a:xfrm>
        </p:spPr>
        <p:txBody>
          <a:bodyPr/>
          <a:lstStyle/>
          <a:p>
            <a:pPr algn="l"/>
            <a:r>
              <a:rPr lang="zh-CN" altLang="en-US" sz="3600" dirty="0">
                <a:ea typeface="宋体" panose="02010600030101010101" pitchFamily="2" charset="-122"/>
              </a:rPr>
              <a:t>哆啦</a:t>
            </a:r>
            <a:r>
              <a:rPr lang="en-US" altLang="zh-CN" sz="3600" dirty="0"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ea typeface="宋体" panose="02010600030101010101" pitchFamily="2" charset="-122"/>
              </a:rPr>
              <a:t>梦的口袋网</a:t>
            </a:r>
            <a:r>
              <a:rPr lang="en-US" altLang="zh-CN" sz="3600" dirty="0">
                <a:ea typeface="宋体" panose="02010600030101010101" pitchFamily="2" charset="-122"/>
              </a:rPr>
              <a:t>-</a:t>
            </a:r>
            <a:r>
              <a:rPr lang="zh-CN" altLang="en-US" sz="3600" dirty="0">
                <a:ea typeface="宋体" panose="02010600030101010101" pitchFamily="2" charset="-122"/>
              </a:rPr>
              <a:t>基于网页的</a:t>
            </a:r>
            <a:r>
              <a:rPr lang="zh-CN" altLang="en-US" sz="3600" dirty="0">
                <a:ea typeface="宋体" panose="02010600030101010101" pitchFamily="2" charset="-122"/>
              </a:rPr>
              <a:t>二手交易网站项目计划书</a:t>
            </a:r>
            <a:br>
              <a:rPr lang="zh-CN" altLang="en-US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			</a:t>
            </a:r>
            <a:r>
              <a:rPr lang="en-US" altLang="zh-CN" sz="4400" dirty="0">
                <a:ea typeface="宋体" panose="02010600030101010101" pitchFamily="2" charset="-122"/>
              </a:rPr>
              <a:t>					</a:t>
            </a:r>
            <a:r>
              <a:rPr lang="en-US" altLang="zh-CN" sz="3200" dirty="0">
                <a:ea typeface="宋体" panose="02010600030101010101" pitchFamily="2" charset="-122"/>
              </a:rPr>
              <a:t>SE2020-G19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					</a:t>
            </a:r>
            <a:r>
              <a:rPr lang="zh-CN" altLang="en-US" sz="3200" dirty="0">
                <a:ea typeface="宋体" panose="02010600030101010101" pitchFamily="2" charset="-122"/>
              </a:rPr>
              <a:t>组员：牛旷野，卢世逸，孟闻凯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48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en-US" altLang="zh-CN" sz="5400" baseline="30000" dirty="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6" name="Content Placeholder 12"/>
          <p:cNvSpPr>
            <a:spLocks noGrp="1"/>
          </p:cNvSpPr>
          <p:nvPr>
            <p:ph sz="half" idx="15"/>
          </p:nvPr>
        </p:nvSpPr>
        <p:spPr>
          <a:xfrm>
            <a:off x="4950460" y="257810"/>
            <a:ext cx="6820535" cy="6215380"/>
          </a:xfrm>
        </p:spPr>
        <p:txBody>
          <a:bodyPr/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068570" y="390525"/>
          <a:ext cx="6316980" cy="5949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910"/>
                <a:gridCol w="2747645"/>
                <a:gridCol w="1876425"/>
              </a:tblGrid>
              <a:tr h="770255">
                <a:tc rowSpan="2"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内部能力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因素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外部环境因素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优势（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trength）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劣势（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eakness）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83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网页能显示的信息更多，用户浏览时体验最好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网页我们相对来说熟悉一点，可以减少学习成本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网页的样式更加多元化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即点即用，有网就能上。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可借鉴信息多</a:t>
                      </a:r>
                      <a:endParaRPr lang="zh-CN" altLang="en-US" sz="1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有的用户无电脑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很多接口需要自己找，不像小程序已经封装好了很多。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机会（Opportunities）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2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技术成熟，基本想实现的功能都能通过技术实现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做好前端页面，让用户能够满意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利用即点即用的特点，发个链接就能邀请用户体验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做好我们能够实现的功能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多样化我们的功能，不会的也要抓紧学习。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着力于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让青睐于用网页浏览的用户满意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Threats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3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小程序对网页的竞争关系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做好我们的产品，将我们能有的优势扩大，将这一竞争关系风险减至最低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</a:t>
                      </a: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与小程序的劣势，发挥网页的优势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03275" y="742315"/>
            <a:ext cx="2510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选择网页的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SWOT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图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6" name="Content Placeholder 12"/>
          <p:cNvSpPr>
            <a:spLocks noGrp="1"/>
          </p:cNvSpPr>
          <p:nvPr>
            <p:ph sz="half" idx="15"/>
          </p:nvPr>
        </p:nvSpPr>
        <p:spPr>
          <a:xfrm>
            <a:off x="4950460" y="257810"/>
            <a:ext cx="6861175" cy="5730875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经济可行性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人员成本：本项目每人预计工作4个月，每人每天工作量为3小时。由2020年杭州市it行业私营企业人均时薪为61.28元计算，人员成本为22060.8元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设备成本：阿里云服务器购置：9.9元每月，预计9.9*4=39.6元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支付接口软件购置：29元每月，预计29*4=116元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小组成员都有电脑，这方面没有成本。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其它经费预算：小组团建一月两至三次，一次总花费100，预计400元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项目合计经费预算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22060.8+39.6+116+400=22615.6元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6" name="Content Placeholder 12"/>
          <p:cNvSpPr>
            <a:spLocks noGrp="1"/>
          </p:cNvSpPr>
          <p:nvPr>
            <p:ph sz="half" idx="15"/>
          </p:nvPr>
        </p:nvSpPr>
        <p:spPr>
          <a:xfrm>
            <a:off x="4950460" y="257810"/>
            <a:ext cx="6861175" cy="5730875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操作可行性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用户使用：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本系统界面美观易懂，并且主要面向人群为大学生，使用人群都有网络使用经验，我们可以做到让用户上手即用。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时间进度：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项目有三个月的开发时间，可以按时递交成果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技术可行性：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我们的项目是一个网页项目，但如果采用微信小程序和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的形式也是可以实现的。</a:t>
            </a:r>
            <a:endParaRPr lang="zh-CN" altLang="en-US" sz="48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微信小程序提供了开发者工具，它的使用和网页的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js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等语法是一样的，我们可以用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和前端进行交互来实现我们的功能。</a:t>
            </a:r>
            <a:endParaRPr lang="zh-CN" altLang="en-US" sz="48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的开发也是同理的，可以在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idea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上下载相应的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sdk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进行开发。由于本项目不采用这两种方式，故只做简要分析。</a:t>
            </a:r>
            <a:endParaRPr lang="zh-CN" altLang="en-US" sz="48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技术可行性：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关键技术：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）页面：通过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html+css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可以实现各种我们想要的页面，用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js+vue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框架则可以在页面上显示各种数据类</a:t>
            </a:r>
            <a:r>
              <a:rPr lang="en-US" altLang="zh-CN" sz="2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[1] 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）支付：由于支付宝在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2015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年后不允许个人申请担保交易接口，所以我们选择了自己充当担保人的方式。我们在网上找了能提供个人支付功能的平台，让我们的用户付款后打到我们的支付宝上，我们计划采用这种方式模拟支付宝的担保交易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）物流：我们找到了快递鸟平台，它提供了免费的物流接口，通过调用他们的接口，我们也能实现物流的查询功能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1048671" name="文本框 4"/>
          <p:cNvSpPr txBox="1"/>
          <p:nvPr/>
        </p:nvSpPr>
        <p:spPr>
          <a:xfrm>
            <a:off x="4885055" y="5755640"/>
            <a:ext cx="66694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[3]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王春明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.JSP WEB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技术及应用教程 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[M].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第二版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北京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清华大学出版社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,2018.</a:t>
            </a:r>
            <a:endParaRPr lang="en-US" altLang="zh-CN" sz="14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技术可行性：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开发难点：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）商城对前端页面要求较高，而我们没有前端开发的界面，因此如何将页面做的美观将是我们要学习的一点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）接口的实现。我们的支付和物流功能都是需要调用官方给的接口来实现，虽然有接口文档供我们查看，但相关的知识我们没有接触过，所以如何成功将接口调用到我们的系统上也是项目开发的一大难点</a:t>
            </a: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项目计划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ctr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7155" y="238760"/>
          <a:ext cx="3255645" cy="5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274310" imgH="8717280" progId="Word.Document.12">
                  <p:embed/>
                </p:oleObj>
              </mc:Choice>
              <mc:Fallback>
                <p:oleObj name="" r:id="rId2" imgW="5274310" imgH="871728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7155" y="238760"/>
                        <a:ext cx="3255645" cy="5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280670" y="147320"/>
            <a:ext cx="4566920" cy="1980565"/>
          </a:xfrm>
        </p:spPr>
        <p:txBody>
          <a:bodyPr/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项目计划</a:t>
            </a:r>
            <a:r>
              <a:rPr lang="en-US" altLang="zh-CN" sz="4800" dirty="0">
                <a:latin typeface="华文楷体" panose="02010600040101010101" charset="-122"/>
                <a:ea typeface="华文楷体" panose="02010600040101010101" charset="-122"/>
              </a:rPr>
              <a:t>WBS</a:t>
            </a:r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图</a:t>
            </a:r>
            <a:endParaRPr lang="zh-CN" altLang="en-US" sz="48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476250" y="2127885"/>
            <a:ext cx="11541760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66678" y="316522"/>
            <a:ext cx="10044577" cy="637100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四、项目团队建设</a:t>
            </a:r>
            <a:endParaRPr lang="en-US" altLang="zh-CN" sz="5400" dirty="0"/>
          </a:p>
          <a:p>
            <a:r>
              <a:rPr lang="zh-CN" altLang="en-US" sz="4400" dirty="0"/>
              <a:t>项目人员分工</a:t>
            </a:r>
            <a:r>
              <a:rPr lang="en-US" sz="4400" dirty="0"/>
              <a:t> </a:t>
            </a:r>
            <a:endParaRPr lang="en-US" sz="4400" dirty="0"/>
          </a:p>
          <a:p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80744" y="2418938"/>
          <a:ext cx="9239049" cy="3528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623"/>
                <a:gridCol w="2015207"/>
                <a:gridCol w="6180219"/>
              </a:tblGrid>
              <a:tr h="504122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任务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工作描述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24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牛旷野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设计，编码，测试，文档初稿编写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需求分析，对团队进行任务分配，程序编写、软件测试、检查小组进度，对小组成员的各项工作进行审核，对每次会议进行记录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24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卢世逸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编码，测试，文档，</a:t>
                      </a:r>
                      <a:r>
                        <a:rPr lang="en-US" sz="1800" kern="100">
                          <a:effectLst/>
                        </a:rPr>
                        <a:t>ppt</a:t>
                      </a:r>
                      <a:r>
                        <a:rPr lang="zh-CN" sz="1800" kern="100">
                          <a:effectLst/>
                        </a:rPr>
                        <a:t>的主要修订人员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程序编写，项目文档的编写、项目的测试与分析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24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孟闻凯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编码，测试，</a:t>
                      </a:r>
                      <a:r>
                        <a:rPr lang="en-US" sz="1800" kern="100">
                          <a:effectLst/>
                        </a:rPr>
                        <a:t>ppt</a:t>
                      </a:r>
                      <a:r>
                        <a:rPr lang="zh-CN" altLang="en-US" sz="1800" kern="100">
                          <a:effectLst/>
                          <a:ea typeface="宋体" panose="02010600030101010101" pitchFamily="2" charset="-122"/>
                        </a:rPr>
                        <a:t>初稿</a:t>
                      </a:r>
                      <a:r>
                        <a:rPr lang="zh-CN" sz="1800" kern="100">
                          <a:effectLst/>
                        </a:rPr>
                        <a:t>的制作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项目前端页面的编写，以及</a:t>
                      </a:r>
                      <a:r>
                        <a:rPr lang="en-US" sz="1800" kern="100" dirty="0">
                          <a:effectLst/>
                        </a:rPr>
                        <a:t>ppt</a:t>
                      </a:r>
                      <a:r>
                        <a:rPr lang="zh-CN" sz="1800" kern="100" dirty="0">
                          <a:effectLst/>
                        </a:rPr>
                        <a:t>的制作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66678" y="316522"/>
            <a:ext cx="10044577" cy="637100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sz="5400" dirty="0">
                <a:ea typeface="宋体" panose="02010600030101010101" pitchFamily="2" charset="-122"/>
              </a:rPr>
              <a:t>项目团队</a:t>
            </a:r>
            <a:r>
              <a:rPr lang="en-US" altLang="zh-CN" sz="5400" dirty="0">
                <a:ea typeface="宋体" panose="02010600030101010101" pitchFamily="2" charset="-122"/>
              </a:rPr>
              <a:t>OBS</a:t>
            </a:r>
            <a:r>
              <a:rPr lang="zh-CN" altLang="en-US" sz="5400" dirty="0">
                <a:ea typeface="宋体" panose="02010600030101010101" pitchFamily="2" charset="-122"/>
              </a:rPr>
              <a:t>图</a:t>
            </a:r>
            <a:r>
              <a:rPr lang="en-US" sz="4400" dirty="0"/>
              <a:t> </a:t>
            </a:r>
            <a:endParaRPr lang="en-US" sz="4400" dirty="0"/>
          </a:p>
          <a:p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70" y="1508125"/>
            <a:ext cx="6035675" cy="4613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Placeholder 8" descr="Snow mountains from the ground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9393" y="144000"/>
            <a:ext cx="11899494" cy="6060155"/>
          </a:xfrm>
        </p:spPr>
      </p:pic>
      <p:sp>
        <p:nvSpPr>
          <p:cNvPr id="1048640" name="Title 2"/>
          <p:cNvSpPr>
            <a:spLocks noGrp="1"/>
          </p:cNvSpPr>
          <p:nvPr>
            <p:ph type="ctrTitle"/>
          </p:nvPr>
        </p:nvSpPr>
        <p:spPr>
          <a:xfrm>
            <a:off x="746125" y="410210"/>
            <a:ext cx="8600440" cy="603758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4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目录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项目概述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可行性分析报告</a:t>
            </a:r>
            <a:b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项目计划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项目团队建设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关键问题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甘特图</a:t>
            </a:r>
            <a:b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会议记录</a:t>
            </a:r>
            <a:b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配置管理</a:t>
            </a:r>
            <a:b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当前阶段成员打分</a:t>
            </a:r>
            <a:b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参考资料</a:t>
            </a:r>
            <a:endParaRPr lang="zh-CN" altLang="en-US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648161" y="655081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协作与沟通</a:t>
            </a:r>
            <a:endParaRPr lang="zh-CN" altLang="en-US" sz="5400" dirty="0"/>
          </a:p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项目团队内部协作</a:t>
            </a:r>
            <a:endParaRPr lang="zh-CN" altLang="zh-CN" sz="40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每进行两次小组会议，可线上线下。将会议内容记录并且上传至git上管理，每周要向组长进行两次学习进度的汇报。</a:t>
            </a:r>
            <a:endParaRPr lang="zh-CN" altLang="zh-CN" sz="40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648161" y="655081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项目团队外部沟通与协作模式</a:t>
            </a:r>
            <a:endParaRPr lang="zh-CN" altLang="zh-CN" sz="40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与老师之间的沟通方式包括：进行里程碑的评审，展示ppt，线下面谈。</a:t>
            </a:r>
            <a:endParaRPr lang="zh-CN" altLang="zh-CN" sz="4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57885" y="448407"/>
            <a:ext cx="10044577" cy="575574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dirty="0"/>
              <a:t>五：关键问题</a:t>
            </a:r>
            <a:endParaRPr lang="zh-CN" altLang="en-US" sz="5400" dirty="0"/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45135" y="1176655"/>
          <a:ext cx="10895965" cy="5406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565"/>
                <a:gridCol w="7391400"/>
              </a:tblGrid>
              <a:tr h="40767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关键问题名称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描述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174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相关知识了解不多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本次项目开发大多是成员没有接触过的知识，会给开发带来一定困难，开发过程中可能会遇到一些难以解决的问题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5349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缺乏项目经验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成员都没有开发过一个完整项目，这就要求我们查找资料，并在实践中不断学习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174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数据库的设计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一个项目的数据库设计是个难点，可能在开发中会有种种问题，在项目开发过程中可能需要不断地修改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174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支付和物流接口的实现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本项目需要实现支付和查看物流信息，这就需要我们找到合适的接口，并且将其对接到我们的产品中，这是本项目的主要难点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4400" dirty="0"/>
              <a:t>六 、甘特图</a:t>
            </a:r>
            <a:br>
              <a:rPr lang="zh-CN" altLang="en-US" sz="5400" dirty="0"/>
            </a:br>
            <a:endParaRPr lang="zh-CN" altLang="en-US" sz="5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39725" y="1022985"/>
            <a:ext cx="11468100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5400" dirty="0">
                <a:sym typeface="+mn-ea"/>
              </a:rPr>
              <a:t>六 、甘特图</a:t>
            </a:r>
            <a:br>
              <a:rPr lang="zh-CN" altLang="en-US" sz="5400" dirty="0"/>
            </a:b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04165" y="1031240"/>
            <a:ext cx="11262360" cy="51015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5400" dirty="0">
                <a:sym typeface="+mn-ea"/>
              </a:rPr>
              <a:t>六、甘特图</a:t>
            </a:r>
            <a:br>
              <a:rPr lang="zh-CN" altLang="en-US" sz="5400" dirty="0"/>
            </a:b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28600" y="982980"/>
            <a:ext cx="11734800" cy="50311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75" y="144145"/>
            <a:ext cx="11358245" cy="6395085"/>
          </a:xfrm>
        </p:spPr>
        <p:txBody>
          <a:bodyPr/>
          <a:lstStyle/>
          <a:p>
            <a:pPr algn="l"/>
            <a:r>
              <a:rPr lang="zh-CN" altLang="en-US" sz="5400" dirty="0">
                <a:sym typeface="+mn-ea"/>
              </a:rPr>
              <a:t>六 、甘特图</a:t>
            </a:r>
            <a:br>
              <a:rPr lang="zh-CN" altLang="en-US" sz="5400" dirty="0"/>
            </a:b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749935" y="971550"/>
            <a:ext cx="10692765" cy="53517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16560" y="334010"/>
            <a:ext cx="11358245" cy="6282690"/>
          </a:xfrm>
        </p:spPr>
        <p:txBody>
          <a:bodyPr/>
          <a:lstStyle/>
          <a:p>
            <a:pPr algn="l"/>
            <a:r>
              <a:rPr lang="zh-CN" altLang="en-US" sz="4400" dirty="0"/>
              <a:t>七、会议记录</a:t>
            </a:r>
            <a:br>
              <a:rPr lang="zh-CN" altLang="en-US" sz="5400" dirty="0"/>
            </a:br>
            <a:br>
              <a:rPr lang="zh-CN" altLang="en-US" sz="5400" dirty="0"/>
            </a:br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每次例会都会</a:t>
            </a:r>
            <a:b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记录会议纪要</a:t>
            </a:r>
            <a:b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并上传</a:t>
            </a:r>
            <a:endParaRPr lang="zh-CN" altLang="en-US" sz="4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4387850" y="492125"/>
            <a:ext cx="7677150" cy="58312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16560" y="334010"/>
            <a:ext cx="11358245" cy="6282690"/>
          </a:xfrm>
        </p:spPr>
        <p:txBody>
          <a:bodyPr/>
          <a:lstStyle/>
          <a:p>
            <a:pPr algn="l"/>
            <a:r>
              <a:rPr lang="zh-CN" altLang="en-US" sz="4400" dirty="0"/>
              <a:t>八、配置管理</a:t>
            </a:r>
            <a:br>
              <a:rPr lang="zh-CN" altLang="en-US" sz="5400" dirty="0"/>
            </a:br>
            <a:br>
              <a:rPr lang="zh-CN" altLang="en-US" sz="5400" dirty="0"/>
            </a:br>
            <a:r>
              <a:rPr lang="zh-CN" altLang="en-US" sz="4000" dirty="0"/>
              <a:t>项目过程中所有文件的配置管理都由</a:t>
            </a:r>
            <a:r>
              <a:rPr lang="en-US" altLang="zh-CN" sz="4000" dirty="0"/>
              <a:t>git</a:t>
            </a:r>
            <a:r>
              <a:rPr lang="zh-CN" altLang="en-US" sz="4000" dirty="0">
                <a:ea typeface="宋体" panose="02010600030101010101" pitchFamily="2" charset="-122"/>
              </a:rPr>
              <a:t>完成</a:t>
            </a:r>
            <a:br>
              <a:rPr lang="zh-CN" altLang="en-US" sz="5400" dirty="0">
                <a:ea typeface="宋体" panose="02010600030101010101" pitchFamily="2" charset="-122"/>
              </a:rPr>
            </a:br>
            <a:endParaRPr lang="zh-CN" altLang="en-US" sz="5400" dirty="0">
              <a:latin typeface="华文楷体" panose="02010600040101010101" charset="-122"/>
              <a:ea typeface="宋体" panose="02010600030101010101" pitchFamily="2" charset="-122"/>
              <a:cs typeface="华文楷体" panose="0201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2581910"/>
            <a:ext cx="10076180" cy="32835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3600" dirty="0"/>
              <a:t>九、当前阶段成员打分</a:t>
            </a:r>
            <a:endParaRPr lang="zh-CN" alt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6880" y="890270"/>
          <a:ext cx="111099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  <a:gridCol w="1851660"/>
                <a:gridCol w="1851660"/>
                <a:gridCol w="1851660"/>
                <a:gridCol w="1851660"/>
                <a:gridCol w="1851660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小组成员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分工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牛旷野打分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卢世逸打分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孟闻凯打分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dirty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牛旷野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组织会议，安排任务，</a:t>
                      </a:r>
                      <a:r>
                        <a:rPr lang="en-US" altLang="zh-CN" dirty="0"/>
                        <a:t>word</a:t>
                      </a:r>
                      <a:r>
                        <a:rPr lang="zh-CN" altLang="en-US" dirty="0"/>
                        <a:t>编写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dirty="0"/>
                        <a:t>90</a:t>
                      </a:r>
                      <a:endParaRPr lang="en-US" altLang="zh-CN" dirty="0"/>
                    </a:p>
                  </a:txBody>
                  <a:tcPr/>
                </a:tc>
              </a:tr>
              <a:tr h="1325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卢世逸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参加会议，搜集资料，</a:t>
                      </a:r>
                      <a:r>
                        <a:rPr lang="en-US" altLang="zh-CN" dirty="0"/>
                        <a:t>word</a:t>
                      </a:r>
                      <a:r>
                        <a:rPr lang="zh-CN" altLang="en-US" dirty="0"/>
                        <a:t>修改，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dirty="0"/>
                        <a:t>82.4</a:t>
                      </a:r>
                      <a:endParaRPr lang="en-US" altLang="zh-CN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孟闻凯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参加会议，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编写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a typeface="宋体" panose="02010600030101010101" pitchFamily="2" charset="-122"/>
                        </a:rPr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dirty="0"/>
                        <a:t>85.9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5285" y="5490845"/>
            <a:ext cx="10880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打分规则：组长分数组成为：自评占0.4，组员评价占0.3，组员分数组成为：自评占0.2，组长评价占0.5，另一个组员评价占0.3.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630" y="384810"/>
            <a:ext cx="10044430" cy="537019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一、项目概述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项目背景</a:t>
            </a:r>
            <a:endParaRPr lang="en-US" altLang="zh-CN" sz="4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r>
              <a:rPr lang="en-US" altLang="zh-CN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如今网上购物蓬勃发展，大学生的网购需求也日益强烈。但大部分大学生并没有很多的收入，二手商品就成了首选。如我们学校就有许多二手交易群，学校论坛上也时常有人求购或处理二手物品。因此做一个针对大学生的二手交易网站就成为了我们的想法.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923193" y="474785"/>
            <a:ext cx="10024608" cy="535554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十、参考资料</a:t>
            </a:r>
            <a:endParaRPr lang="en-US" altLang="zh-CN" sz="5400" dirty="0"/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[1]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王春明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JSP WEB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技术及应用教程 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[M].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第二版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北京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 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清华大学出版社</a:t>
            </a: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,2018.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[2]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张海藩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牟永敏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软件工程导论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[M].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第六版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北京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清华大学出版社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,2013</a:t>
            </a:r>
            <a:endParaRPr 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Placeholder 11" descr="Frosted drops on flat glas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048597" name="Title 12"/>
          <p:cNvSpPr>
            <a:spLocks noGrp="1"/>
          </p:cNvSpPr>
          <p:nvPr>
            <p:ph type="ctrTitle"/>
          </p:nvPr>
        </p:nvSpPr>
        <p:spPr>
          <a:xfrm>
            <a:off x="2978093" y="3867325"/>
            <a:ext cx="5142450" cy="1696292"/>
          </a:xfrm>
        </p:spPr>
        <p:txBody>
          <a:bodyPr/>
          <a:lstStyle/>
          <a:p>
            <a:r>
              <a:rPr lang="zh-CN" altLang="en-US" sz="9600" dirty="0">
                <a:latin typeface="华文行楷" panose="02010800040101010101" charset="-122"/>
                <a:ea typeface="华文行楷" panose="02010800040101010101" charset="-122"/>
              </a:rPr>
              <a:t>谢谢！</a:t>
            </a:r>
            <a:endParaRPr lang="zh-CN" altLang="en-US" sz="96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525731" y="329027"/>
            <a:ext cx="11151626" cy="625699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待开发软件系统的名称：哆啦</a:t>
            </a:r>
            <a:r>
              <a:rPr 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梦的口袋网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大学生二手交易网站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本项目的任务提出者：杨枨老师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用户：所有需要购买二手商品的大学生及其他人群，主要面向城院学生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ts val="4700"/>
              </a:lnSpc>
              <a:spcBef>
                <a:spcPct val="0"/>
              </a:spcBef>
            </a:pPr>
            <a:r>
              <a:rPr kumimoji="0" lang="zh-CN" altLang="en-US" sz="2400" b="0" i="0" kern="1200" cap="none" spc="0" normalizeH="0" baseline="0" noProof="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项目的主要承担部门：</a:t>
            </a:r>
            <a:endParaRPr kumimoji="0" lang="zh-CN" altLang="en-US" sz="2400" b="0" i="0" kern="1200" cap="none" spc="0" normalizeH="0" baseline="0" noProof="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872490" y="2888615"/>
          <a:ext cx="10533380" cy="3522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/>
                <a:gridCol w="2204085"/>
                <a:gridCol w="7287895"/>
              </a:tblGrid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职责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牛旷野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项目经理、程序员、配置管理员、ppt及文档维护员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负责项目计划，检查进度，修改文档、ppt，主要的代码模块编写，每周组织会议并记录，负责git版本控制</a:t>
                      </a:r>
                      <a:r>
                        <a:rPr lang="en-US" sz="2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0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卢世逸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程序员、测试员、ppt及文档维护员、文档制作员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负责主要的代码模块编写以及对软件进行测试，修订ppt和编写文档等</a:t>
                      </a:r>
                      <a:r>
                        <a:rPr lang="en-US" sz="2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孟闻凯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程序员、ppt制作员、ppt及文档维护员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负责前端页面的编写以及文档，ppt的编写与修改等。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791" y="398769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329288" y="30162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258168" y="262498"/>
            <a:ext cx="10821385" cy="64252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4400" dirty="0"/>
              <a:t>参加人员联系方式</a:t>
            </a:r>
            <a:endParaRPr lang="en-US" altLang="zh-CN" sz="4400" dirty="0"/>
          </a:p>
          <a:p>
            <a:endParaRPr lang="zh-CN" altLang="en-US" sz="5400" dirty="0"/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44653" y="2138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23583" y="1589518"/>
          <a:ext cx="9890293" cy="3443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640"/>
                <a:gridCol w="2622798"/>
                <a:gridCol w="5746855"/>
              </a:tblGrid>
              <a:tr h="74894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微信号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邮箱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2858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牛旷野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n2236702464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31803199@stu.zucc.edu.cn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3783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卢世逸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lucy991215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31801312@stu.zucc.edu.cn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2858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孟闻凯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mwk1529281582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31801331@stu.zucc.edu.cn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52888" y="3303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496" y="716855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</a:rPr>
              <a:t>项目目标</a:t>
            </a:r>
            <a:endParaRPr lang="zh-CN" altLang="en-US" sz="4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第一目标：首页可以浏览已发布商品的信息，用户可通过搜索或点击分类来获得想要的商品信息，并且点击商品后能进入商品详情页面，进行商品的购买，加入购物车，收藏等操作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496" y="716855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第二目标：用户在未登录时可以浏览商品，但购买等操作需要登录，用户可以发布商品，评价已购买商品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第三目标：用户点击支付商品可以跳转到支付页面，用户面板可以查询已购买商品的物流信息，进行退款和确认收货等操作。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Placeholder 8" descr="Snow mountains from the ground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23" name="Title 2"/>
          <p:cNvSpPr>
            <a:spLocks noGrp="1"/>
          </p:cNvSpPr>
          <p:nvPr>
            <p:ph type="ctrTitle"/>
          </p:nvPr>
        </p:nvSpPr>
        <p:spPr>
          <a:xfrm>
            <a:off x="6938010" y="2468880"/>
            <a:ext cx="4391025" cy="861695"/>
          </a:xfrm>
        </p:spPr>
        <p:txBody>
          <a:bodyPr/>
          <a:p>
            <a:r>
              <a:rPr lang="zh-CN" altLang="en-US" sz="6000" dirty="0">
                <a:ea typeface="宋体" panose="02010600030101010101" pitchFamily="2" charset="-122"/>
              </a:rPr>
              <a:t>开发工具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1048625" name="文本框 6"/>
          <p:cNvSpPr txBox="1"/>
          <p:nvPr/>
        </p:nvSpPr>
        <p:spPr>
          <a:xfrm>
            <a:off x="772160" y="511175"/>
            <a:ext cx="604583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华文行楷" panose="02010800040101010101" charset="-122"/>
                <a:ea typeface="华文行楷" panose="02010800040101010101" charset="-122"/>
              </a:rPr>
              <a:t>工具</a:t>
            </a:r>
            <a:r>
              <a:rPr lang="zh-CN" altLang="en-US" sz="2800">
                <a:ea typeface="宋体" panose="02010600030101010101" pitchFamily="2" charset="-122"/>
              </a:rPr>
              <a:t>：</a:t>
            </a:r>
            <a:r>
              <a:rPr lang="en-US" altLang="zh-CN" sz="2800">
                <a:ea typeface="宋体" panose="02010600030101010101" pitchFamily="2" charset="-122"/>
              </a:rPr>
              <a:t>IDEA,tomcat,navicat,</a:t>
            </a:r>
            <a:r>
              <a:rPr lang="zh-CN" altLang="en-US" sz="28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powerdesigner</a:t>
            </a:r>
            <a:endParaRPr lang="zh-CN" altLang="en-US" sz="28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</a:rPr>
              <a:t>语言</a:t>
            </a:r>
            <a:r>
              <a:rPr lang="zh-CN" altLang="en-US" sz="2800">
                <a:ea typeface="宋体" panose="02010600030101010101" pitchFamily="2" charset="-122"/>
              </a:rPr>
              <a:t>：</a:t>
            </a:r>
            <a:r>
              <a:rPr lang="en-US" altLang="zh-CN" sz="2800">
                <a:ea typeface="宋体" panose="02010600030101010101" pitchFamily="2" charset="-122"/>
              </a:rPr>
              <a:t>HTML,css,js,java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</a:rPr>
              <a:t>服务器</a:t>
            </a:r>
            <a:r>
              <a:rPr lang="zh-CN" altLang="en-US" sz="4400"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3200">
                <a:ea typeface="宋体" panose="02010600030101010101" pitchFamily="2" charset="-122"/>
                <a:sym typeface="+mn-ea"/>
              </a:rPr>
              <a:t>阿里云服务器</a:t>
            </a:r>
            <a:endParaRPr lang="zh-CN" altLang="en-US" sz="3200">
              <a:ea typeface="宋体" panose="02010600030101010101" pitchFamily="2" charset="-122"/>
              <a:sym typeface="+mn-ea"/>
            </a:endParaRPr>
          </a:p>
          <a:p>
            <a:r>
              <a:rPr lang="zh-CN" altLang="en-US" sz="3600">
                <a:latin typeface="华文行楷" panose="02010800040101010101" charset="-122"/>
                <a:ea typeface="华文行楷" panose="02010800040101010101" charset="-122"/>
              </a:rPr>
              <a:t>界面原型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Axure RP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其他工具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project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office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48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r>
              <a:rPr lang="en-US" altLang="zh-CN" sz="4800" baseline="300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[2]</a:t>
            </a:r>
            <a:endParaRPr lang="en-US" altLang="zh-CN" sz="4800" baseline="30000" dirty="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6" name="Content Placeholder 12"/>
          <p:cNvSpPr>
            <a:spLocks noGrp="1"/>
          </p:cNvSpPr>
          <p:nvPr>
            <p:ph sz="half" idx="15"/>
          </p:nvPr>
        </p:nvSpPr>
        <p:spPr>
          <a:xfrm>
            <a:off x="4950460" y="257810"/>
            <a:ext cx="6861175" cy="5730875"/>
          </a:xfrm>
        </p:spPr>
        <p:txBody>
          <a:bodyPr/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162550" y="344170"/>
          <a:ext cx="6316980" cy="579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910"/>
                <a:gridCol w="2636520"/>
                <a:gridCol w="1987550"/>
              </a:tblGrid>
              <a:tr h="841375">
                <a:tc rowSpan="2"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内部能力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因素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r">
                        <a:buNone/>
                      </a:pP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外部环境因素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优势（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trength）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劣势（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eakness）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05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1. 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微信小程序不用安装，有微信就能使用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2. 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跨平台开发</a:t>
                      </a:r>
                      <a:endParaRPr 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altLang="en-US" sz="1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微信小程序开发工具很成熟，我们可以利用的东西有很多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1．只能在微信中使用</a:t>
                      </a:r>
                      <a:endParaRPr 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2．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微信小程序受限于大小，能做到的功能有限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不熟悉，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学习成本较大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机会（Opportunities）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微信的用户基数巨大，方便快捷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由于内嵌于微信，可以通过朋友圈等方式推广出去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利用方便快捷的特点，短时间内提高用户量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风险（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Threats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控制权在腾讯手中，有些功能可能实现不了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遵守微信小程序使用协议，将能开发的功能做好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研究哪些功能无法在小程序上做到，尽力找到替代解法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让用户体验达到最佳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自觉学习相关知识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7665" y="417830"/>
            <a:ext cx="368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选择微信小程序的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SWOT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图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0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1.xml><?xml version="1.0" encoding="utf-8"?>
<p:tagLst xmlns:p="http://schemas.openxmlformats.org/presentationml/2006/main">
  <p:tag name="KSO_WM_UNIT_TABLE_BEAUTIFY" val="smartTable{0450092d-f4bd-489c-b356-a94856fd0531}"/>
</p:tagLst>
</file>

<file path=ppt/tags/tag12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3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4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5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6.xml><?xml version="1.0" encoding="utf-8"?>
<p:tagLst xmlns:p="http://schemas.openxmlformats.org/presentationml/2006/main">
  <p:tag name="KSO_WM_UNIT_TABLE_BEAUTIFY" val="smartTable{84b14421-1efb-4d63-859f-8be2576fd58a}"/>
</p:tagLst>
</file>

<file path=ppt/tags/tag17.xml><?xml version="1.0" encoding="utf-8"?>
<p:tagLst xmlns:p="http://schemas.openxmlformats.org/presentationml/2006/main">
  <p:tag name="KSO_WM_UNIT_TABLE_BEAUTIFY" val="smartTable{ab41c473-45b7-48b2-b9f0-75195b46ce51}"/>
</p:tagLst>
</file>

<file path=ppt/tags/tag18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3.xml><?xml version="1.0" encoding="utf-8"?>
<p:tagLst xmlns:p="http://schemas.openxmlformats.org/presentationml/2006/main">
  <p:tag name="KSO_WM_UNIT_TABLE_BEAUTIFY" val="smartTable{1d4732bd-020a-4d6e-8ce8-8c57c54a1c85}"/>
</p:tagLst>
</file>

<file path=ppt/tags/tag4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5.xml><?xml version="1.0" encoding="utf-8"?>
<p:tagLst xmlns:p="http://schemas.openxmlformats.org/presentationml/2006/main">
  <p:tag name="KSO_WM_UNIT_TABLE_BEAUTIFY" val="smartTable{873692a7-5f9e-43b8-a7a8-c8a802efb552}"/>
</p:tagLst>
</file>

<file path=ppt/tags/tag6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7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8.xml><?xml version="1.0" encoding="utf-8"?>
<p:tagLst xmlns:p="http://schemas.openxmlformats.org/presentationml/2006/main">
  <p:tag name="KSO_WM_UNIT_TABLE_BEAUTIFY" val="smartTable{d68225c5-4c7e-4901-8963-beb485c5ec5c}"/>
</p:tagLst>
</file>

<file path=ppt/tags/tag9.xml><?xml version="1.0" encoding="utf-8"?>
<p:tagLst xmlns:p="http://schemas.openxmlformats.org/presentationml/2006/main">
  <p:tag name="KSO_WM_UNIT_TABLE_BEAUTIFY" val="smartTable{d68225c5-4c7e-4901-8963-beb485c5ec5c}"/>
</p:tagLst>
</file>

<file path=ppt/theme/theme1.xml><?xml version="1.0" encoding="utf-8"?>
<a:theme xmlns:a="http://schemas.openxmlformats.org/drawingml/2006/main" name="Office 主题​​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20000"/>
                <a:lumOff val="80000"/>
                <a:alpha val="50000"/>
              </a:schemeClr>
            </a:gs>
            <a:gs pos="46000">
              <a:schemeClr val="bg1">
                <a:alpha val="9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3960</Words>
  <Application>WPS 演示</Application>
  <PresentationFormat>自定义</PresentationFormat>
  <Paragraphs>520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宋体</vt:lpstr>
      <vt:lpstr>Wingdings</vt:lpstr>
      <vt:lpstr>Rockwell</vt:lpstr>
      <vt:lpstr>Times New Roman</vt:lpstr>
      <vt:lpstr>Segoe UI Light</vt:lpstr>
      <vt:lpstr>微软雅黑</vt:lpstr>
      <vt:lpstr>Century Gothic</vt:lpstr>
      <vt:lpstr>Segoe UI Light</vt:lpstr>
      <vt:lpstr>华文中宋</vt:lpstr>
      <vt:lpstr>华文楷体</vt:lpstr>
      <vt:lpstr>Calibri</vt:lpstr>
      <vt:lpstr>华文行楷</vt:lpstr>
      <vt:lpstr>华文仿宋</vt:lpstr>
      <vt:lpstr>Calibri Light</vt:lpstr>
      <vt:lpstr>Arial Unicode MS</vt:lpstr>
      <vt:lpstr>等线</vt:lpstr>
      <vt:lpstr>Office 主题​​</vt:lpstr>
      <vt:lpstr>1_OfficePLUS</vt:lpstr>
      <vt:lpstr>Word.Document.12</vt:lpstr>
      <vt:lpstr>		哆啦A梦的口袋网-二手交易网站项目计划书 								SE2020-G19 						组员：牛旷野，卢世逸，孟闻凯 </vt:lpstr>
      <vt:lpstr>目录 1.项目概述 2.可行性分析报告 3.项目计划 4.项目团队建设 5.关键问题 6.甘特图 7.会议记录 8.配置管理 9.当前阶段成员打分 10.参考资料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开发工具</vt:lpstr>
      <vt:lpstr>二.可行性分析[2]</vt:lpstr>
      <vt:lpstr>二.可行性分析</vt:lpstr>
      <vt:lpstr>二.可行性分析</vt:lpstr>
      <vt:lpstr>二.可行性分析</vt:lpstr>
      <vt:lpstr>二.可行性分析</vt:lpstr>
      <vt:lpstr>二.可行性分析</vt:lpstr>
      <vt:lpstr>二.可行性分析</vt:lpstr>
      <vt:lpstr>三.项目计划</vt:lpstr>
      <vt:lpstr>项目计划WBS图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六 、甘特图 </vt:lpstr>
      <vt:lpstr>六 、甘特图 </vt:lpstr>
      <vt:lpstr>六、甘特图 </vt:lpstr>
      <vt:lpstr>六 、甘特图 </vt:lpstr>
      <vt:lpstr>七、会议记录  每次例会都会 记录会议纪要 并上传</vt:lpstr>
      <vt:lpstr>八、配置管理  项目过程中所有文件的配置管理都由git完成 </vt:lpstr>
      <vt:lpstr>九、当前阶段成员打分</vt:lpstr>
      <vt:lpstr>                                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米娜拉</cp:lastModifiedBy>
  <cp:revision>9</cp:revision>
  <dcterms:created xsi:type="dcterms:W3CDTF">2019-08-21T06:07:00Z</dcterms:created>
  <dcterms:modified xsi:type="dcterms:W3CDTF">2020-10-31T11:58:42Z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0x0101004D520B0621022B4CA37193CEB4BD4006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t-weiszh@microsoft.com</vt:lpwstr>
  </property>
  <property fmtid="{D5CDD505-2E9C-101B-9397-08002B2CF9AE}" pid="6" name="MSIP_Label_f42aa342-8706-4288-bd11-ebb85995028c_SetDate">
    <vt:lpwstr>2019-08-23T06:16:26.3819346Z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9d35acc3-c8ea-4c3f-9f72-f8e82841fab0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2052-11.1.0.9999</vt:lpwstr>
  </property>
</Properties>
</file>