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1" r:id="rId5"/>
    <p:sldId id="281" r:id="rId6"/>
    <p:sldId id="283" r:id="rId7"/>
    <p:sldId id="284" r:id="rId8"/>
    <p:sldId id="290" r:id="rId9"/>
    <p:sldId id="282" r:id="rId10"/>
    <p:sldId id="285" r:id="rId11"/>
    <p:sldId id="286" r:id="rId12"/>
    <p:sldId id="287" r:id="rId13"/>
    <p:sldId id="288" r:id="rId14"/>
    <p:sldId id="289" r:id="rId15"/>
    <p:sldId id="269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34854-22D1-4EA4-8C75-E6188605164A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5B39F-98BF-4E61-8E23-00DDE57CE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B5B39F-98BF-4E61-8E23-00DDE57CE7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42857" y="2499842"/>
            <a:ext cx="13333333" cy="522602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22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HELLO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0" y="9618079"/>
            <a:ext cx="667635" cy="667635"/>
            <a:chOff x="0" y="9618079"/>
            <a:chExt cx="667635" cy="66763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618079"/>
              <a:ext cx="667635" cy="66763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400000" y="6156221"/>
            <a:ext cx="12904762" cy="342849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201710435</a:t>
            </a:r>
          </a:p>
          <a:p>
            <a:pPr algn="ctr"/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스마트</a:t>
            </a:r>
            <a:r>
              <a:rPr lang="en-US" altLang="ko-KR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ICT</a:t>
            </a:r>
            <a:r>
              <a:rPr lang="ko-KR" altLang="en-US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융합공학과</a:t>
            </a:r>
            <a:endParaRPr lang="en-US" altLang="ko-KR" kern="0" spc="2400" dirty="0">
              <a:solidFill>
                <a:srgbClr val="000000"/>
              </a:solidFill>
              <a:latin typeface="G마켓 산스 Medium" pitchFamily="34" charset="0"/>
              <a:cs typeface="G마켓 산스 Medium" pitchFamily="34" charset="0"/>
            </a:endParaRPr>
          </a:p>
          <a:p>
            <a:pPr algn="ctr"/>
            <a:r>
              <a:rPr lang="ko-KR" altLang="en-US" sz="1800" kern="0" spc="24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강민우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12025478" y="4043559"/>
            <a:ext cx="2329390" cy="1524363"/>
            <a:chOff x="12025478" y="4043559"/>
            <a:chExt cx="2329390" cy="1524363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2025478" y="4440400"/>
              <a:ext cx="2329390" cy="611465"/>
              <a:chOff x="12025478" y="4440400"/>
              <a:chExt cx="2329390" cy="61146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025478" y="4440400"/>
                <a:ext cx="2329390" cy="611465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11574876" y="3662468"/>
              <a:ext cx="2692162" cy="1905454"/>
            </a:xfrm>
            <a:prstGeom prst="rect">
              <a:avLst/>
            </a:prstGeom>
            <a:noFill/>
          </p:spPr>
          <p:txBody>
            <a:bodyPr wrap="square" rtlCol="0"/>
            <a:lstStyle/>
            <a:p>
              <a:pPr algn="ctr"/>
              <a:r>
                <a:rPr lang="en-US" sz="4600" kern="0" spc="1100" dirty="0">
                  <a:solidFill>
                    <a:srgbClr val="000000"/>
                  </a:solidFill>
                  <a:latin typeface="에스코어 드림 4 Regular" pitchFamily="34" charset="0"/>
                  <a:cs typeface="에스코어 드림 4 Regular" pitchFamily="34" charset="0"/>
                </a:rPr>
                <a:t>THERE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858749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행렬의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297019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행렬의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역전파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때에는 각 입력을 전치행렬로 변환하여 계산한다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전치행렬을 취해줘서 역전파의 행렬의 대응하는 차원의 원소 수가 일치하게 하여 곱셈을 수행할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669941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BEE26C3-ECAE-423F-BF75-F3B1F7763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939183"/>
            <a:ext cx="2513556" cy="198874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4EE560-F57A-4D52-BCB4-E4537A17CD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188" y="3429427"/>
            <a:ext cx="5405180" cy="27292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FAF6E78-20DA-462F-A9D1-161DA3328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05" y="6903759"/>
            <a:ext cx="6173746" cy="22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9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6177" y="3771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배치용 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Affine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계층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6177" y="5210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 데이터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N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개를 묶어서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순전파하는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경우 기존의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Affine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계층의 연산과 동일하다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단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역전파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때는 각 데이터의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역전파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값이 편향의 원소에 모여야 해서 상류의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미분값을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열 별로 더하여 편향의 역전파로 넘겨준다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4580" y="45830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3727BA6B-65EC-4C2F-82B4-FC3E2D3A3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52" y="681784"/>
            <a:ext cx="5909158" cy="34291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0BFCF1-F323-4A58-9D1C-EA3BFD1DD3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284" y="4838700"/>
            <a:ext cx="4292893" cy="4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8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01216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신경망 추론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,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학습에 대한 식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4450436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신경망 추론 및 학습할 때에는 입력데이터에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affine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과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ReLU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 반복하여 여러 번 적용한다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추론할 때에는 가장 높은 점수만 알면 되므로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affine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계층의 출력을 인식 결과로 사용하기 때문에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softamx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함수는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필요없다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학습할 때에는 점수를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정규화한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값이 필요하기 때문에 마지막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affine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계층의 출력에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softmax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함수를 적용한다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3823358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6D8444F0-2189-41D4-975C-09BC4555D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171727"/>
            <a:ext cx="8029319" cy="272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79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05121" y="597294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>
                <a:solidFill>
                  <a:srgbClr val="000000"/>
                </a:solidFill>
                <a:latin typeface="에스코어 드림 5 Medium" pitchFamily="34" charset="0"/>
              </a:rPr>
              <a:t>분류와 회귀에서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입력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3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개</a:t>
            </a:r>
            <a:r>
              <a:rPr lang="en-US" altLang="ko-KR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Softmax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-with-Loss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계층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Softmax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의 출력을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(y1, y2, y3),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정답 레이블을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(t1, t2, t3)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라고 할 때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softmax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계층의 역전파는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(y1 – t1, y2 – t2, y3 – t3)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Softmax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계층의 역전파는 오차가 앞 계층으로 전해지는 것이다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신경망의 현재 출력과 정답 레이블의 오차를 그대로 드러낸 것이다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05121" y="741121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분류에서 </a:t>
            </a:r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softmax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함수의 손실 함수로 교차 엔트로피 오차를 사용하면 역전파가 말끔히 떨어진다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회귀에서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항등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함수의 손실 함수로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오차제곱합을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사용하면 역전파가 말끔히 떨어진다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교차 엔트로피 오차와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오차제곱합이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이렇게 상호작용 되도록 설계되었다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53524" y="6784133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0E264BC-C2B1-4444-B8C5-464FB89F5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396359"/>
            <a:ext cx="6803451" cy="454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5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771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Softmax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-with-Loss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반환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210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Softmax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-with-Loss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코드에서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역전파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할 때에는 전파하는 값을 배치의 수로 나눠서 데이터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개당 오차를 앞 계층으로 전파한다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 수로 나눠서 평균값을 구한다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5830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1C063C0-05CA-4B78-8FE2-7B86620F5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00853"/>
            <a:ext cx="663376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2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7349" y="3118369"/>
            <a:ext cx="10487062" cy="411042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8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THANK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3578165" y="5328573"/>
            <a:ext cx="8862020" cy="690776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600" kern="0" spc="9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YOU EVERYONE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646923" y="6029146"/>
            <a:ext cx="10724505" cy="28492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500" kern="0" spc="2000" dirty="0">
                <a:solidFill>
                  <a:srgbClr val="000000"/>
                </a:solidFill>
                <a:latin typeface="G마켓 산스 Medium" pitchFamily="34" charset="0"/>
                <a:cs typeface="G마켓 산스 Medium" pitchFamily="34" charset="0"/>
              </a:rPr>
              <a:t>FOR HEARING MY SPEACH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65997" y="1613719"/>
            <a:ext cx="5794547" cy="1436382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5700" kern="0" spc="2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CONTENTS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89029"/>
              </p:ext>
            </p:extLst>
          </p:nvPr>
        </p:nvGraphicFramePr>
        <p:xfrm>
          <a:off x="5674706" y="4133244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01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ReLU</a:t>
                      </a:r>
                      <a:r>
                        <a:rPr 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계층</a:t>
                      </a:r>
                      <a:r>
                        <a:rPr lang="en-US" altLang="ko-KR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 Sigmoid 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계층</a:t>
                      </a:r>
                      <a:endParaRPr lang="en-US" sz="30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01" name="그룹 1001"/>
          <p:cNvGrpSpPr/>
          <p:nvPr/>
        </p:nvGrpSpPr>
        <p:grpSpPr>
          <a:xfrm>
            <a:off x="8941427" y="3192211"/>
            <a:ext cx="402597" cy="103787"/>
            <a:chOff x="8941427" y="3192211"/>
            <a:chExt cx="402597" cy="103787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2700000">
              <a:off x="8941427" y="3192211"/>
              <a:ext cx="402597" cy="103787"/>
            </a:xfrm>
            <a:prstGeom prst="rect">
              <a:avLst/>
            </a:prstGeom>
          </p:spPr>
        </p:pic>
      </p:grpSp>
      <p:graphicFrame>
        <p:nvGraphicFramePr>
          <p:cNvPr id="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344382"/>
              </p:ext>
            </p:extLst>
          </p:nvPr>
        </p:nvGraphicFramePr>
        <p:xfrm>
          <a:off x="5665997" y="5115945"/>
          <a:ext cx="7762079" cy="609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0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63">
                <a:tc>
                  <a:txBody>
                    <a:bodyPr/>
                    <a:lstStyle/>
                    <a:p>
                      <a:pPr algn="ctr"/>
                      <a:r>
                        <a:rPr lang="en-US" sz="3100" b="0" i="0" dirty="0">
                          <a:latin typeface="Times New Roman"/>
                          <a:cs typeface="Times New Roman"/>
                        </a:rPr>
                        <a:t>02</a:t>
                      </a:r>
                      <a:endParaRPr lang="en-US" sz="31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Affine 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계층</a:t>
                      </a:r>
                      <a:r>
                        <a:rPr lang="en-US" altLang="ko-KR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lang="en-US" altLang="ko-KR" sz="3000" b="0" i="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Softmax</a:t>
                      </a:r>
                      <a:r>
                        <a:rPr lang="en-US" altLang="ko-KR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ko-KR" altLang="en-US" sz="3000" b="0" i="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계층</a:t>
                      </a:r>
                      <a:endParaRPr lang="en-US" sz="3000" dirty="0">
                        <a:latin typeface="Times New Roman"/>
                        <a:cs typeface="Times New Roman"/>
                      </a:endParaRPr>
                    </a:p>
                  </a:txBody>
                  <a:tcPr marL="130642" marR="130642" marT="65321" marB="65321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</a:t>
            </a:r>
            <a:r>
              <a:rPr lang="en-US" sz="314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1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0" i="0" dirty="0" err="1">
                <a:solidFill>
                  <a:schemeClr val="tx1"/>
                </a:solidFill>
                <a:latin typeface="Times New Roman"/>
                <a:cs typeface="Times New Roman"/>
              </a:rPr>
              <a:t>ReLU</a:t>
            </a:r>
            <a:r>
              <a:rPr lang="en-US" altLang="ko-KR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계층</a:t>
            </a:r>
            <a:r>
              <a:rPr lang="en-US" altLang="ko-KR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, Sigmoid </a:t>
            </a:r>
            <a:r>
              <a:rPr lang="ko-KR" altLang="en-US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계층</a:t>
            </a:r>
            <a:endParaRPr lang="en-US" altLang="ko-KR" sz="4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8">
            <a:extLst>
              <a:ext uri="{FF2B5EF4-FFF2-40B4-BE49-F238E27FC236}">
                <a16:creationId xmlns:a16="http://schemas.microsoft.com/office/drawing/2014/main" id="{0BE2BB17-7B7D-4347-AED7-A74BC3A71A4B}"/>
              </a:ext>
            </a:extLst>
          </p:cNvPr>
          <p:cNvSpPr txBox="1"/>
          <p:nvPr/>
        </p:nvSpPr>
        <p:spPr>
          <a:xfrm>
            <a:off x="9105121" y="4462496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ReLU</a:t>
            </a:r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미분</a:t>
            </a:r>
            <a:endParaRPr lang="en-US" b="1" dirty="0"/>
          </a:p>
        </p:txBody>
      </p:sp>
      <p:sp>
        <p:nvSpPr>
          <p:cNvPr id="8" name="Object 8"/>
          <p:cNvSpPr txBox="1"/>
          <p:nvPr/>
        </p:nvSpPr>
        <p:spPr>
          <a:xfrm>
            <a:off x="9105121" y="1489661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ReLU</a:t>
            </a:r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정의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05121" y="2927931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입력값이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보다 크면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입력값을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그대로 출력하고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입력값이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이하이면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입력값을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으로 바꾼 후 출력한다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53524" y="2300853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sp>
        <p:nvSpPr>
          <p:cNvPr id="18" name="Object 7">
            <a:extLst>
              <a:ext uri="{FF2B5EF4-FFF2-40B4-BE49-F238E27FC236}">
                <a16:creationId xmlns:a16="http://schemas.microsoft.com/office/drawing/2014/main" id="{B4AD1CCE-6E54-4DF5-8A46-EBA76EC99E97}"/>
              </a:ext>
            </a:extLst>
          </p:cNvPr>
          <p:cNvSpPr txBox="1"/>
          <p:nvPr/>
        </p:nvSpPr>
        <p:spPr>
          <a:xfrm>
            <a:off x="9105121" y="5900766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상류값이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보다 크면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출력하고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상류값이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이하이면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상류값을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으로 바꾼 후 출력한다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9" name="그룹 1002">
            <a:extLst>
              <a:ext uri="{FF2B5EF4-FFF2-40B4-BE49-F238E27FC236}">
                <a16:creationId xmlns:a16="http://schemas.microsoft.com/office/drawing/2014/main" id="{54B85745-341A-4175-AD2E-B1E7AE3BB725}"/>
              </a:ext>
            </a:extLst>
          </p:cNvPr>
          <p:cNvGrpSpPr/>
          <p:nvPr/>
        </p:nvGrpSpPr>
        <p:grpSpPr>
          <a:xfrm>
            <a:off x="9153524" y="5273688"/>
            <a:ext cx="370471" cy="95505"/>
            <a:chOff x="1895238" y="4566427"/>
            <a:chExt cx="370471" cy="95505"/>
          </a:xfrm>
        </p:grpSpPr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3D0765B9-D66C-4E6C-A1EE-2246370A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C12D5C7-306D-4A7C-AD14-0E65EAE767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87" y="1378065"/>
            <a:ext cx="2286000" cy="922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21A836-F1FF-4E93-898B-A4F180590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06104"/>
            <a:ext cx="5299499" cy="14553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983C89-7904-473A-9914-2845B50475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19" y="5143500"/>
            <a:ext cx="3296118" cy="4306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525000" y="3543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Sigmoid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함수 풀어서 미분하기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525000" y="4981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 = 1/x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상태의 식을 미분하면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-1/(x)^2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 나오므로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-(y)^2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로 표현할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 식은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sigmoid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 전체 미분을 할 때 사용할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 = exp(x)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상태의 식을 미분하면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exp(x)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 그대로 나온다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이 식은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sigmoid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 내부의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exp(-x)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를 미분 할 때 사용할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573403" y="43544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2E51DD0-33D5-4DC2-ACD7-419120145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070244"/>
            <a:ext cx="5151881" cy="183052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E3341F-B54E-4B93-85A0-389EF7FA2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44" y="6903758"/>
            <a:ext cx="6934977" cy="136394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D82549-6F9F-48EE-B4BB-D634CE511F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0" y="1489661"/>
            <a:ext cx="3421242" cy="14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0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9243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Sigmoid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함수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순전파</a:t>
            </a:r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,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3625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연산을 하나하나 계층으로 나눠서 계산하면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sigmoid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함수의 역전파는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y^2exp(-x)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 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7354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6B3711F-E77D-48B6-8C15-3AD7B6C41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900766"/>
            <a:ext cx="4644784" cy="17185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065C312-E3DE-499F-B65D-45A8482D9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3" y="2570143"/>
            <a:ext cx="7853458" cy="171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7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390900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Sigmoid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함수 </a:t>
            </a:r>
            <a:r>
              <a:rPr lang="ko-KR" altLang="en-US" sz="3600" b="1" dirty="0" err="1">
                <a:solidFill>
                  <a:srgbClr val="000000"/>
                </a:solidFill>
                <a:latin typeface="에스코어 드림 5 Medium" pitchFamily="34" charset="0"/>
              </a:rPr>
              <a:t>역전파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 다른 표현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4829170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Sigmoid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함수의 역전파를 풀어서 정리한 후 간소화 시키면 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y(1-y)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가 된다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즉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, sigmoid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계층의 역전파는 순전파의 출력</a:t>
            </a:r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(y)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만으로 계산할 수 있다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202092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4EC078B-2E71-4F1D-B051-D97CEBA24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723900"/>
            <a:ext cx="5408638" cy="2290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9B6ED6-761A-485C-9214-0FA3AD4E4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453" y="3422469"/>
            <a:ext cx="4829732" cy="198410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5F9CE2-6FF2-4FDB-B0EE-5942DB74CA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155" y="6140807"/>
            <a:ext cx="5022327" cy="342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2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85714" y="1290715"/>
            <a:ext cx="12428571" cy="7182218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31400" kern="0" spc="13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02</a:t>
            </a:r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421429" y="6653050"/>
            <a:ext cx="7869048" cy="881801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altLang="ko-KR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Affine </a:t>
            </a:r>
            <a:r>
              <a:rPr lang="ko-KR" altLang="en-US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계층</a:t>
            </a:r>
            <a:r>
              <a:rPr lang="en-US" altLang="ko-KR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lang="en-US" altLang="ko-KR" sz="4000" b="0" i="0" dirty="0" err="1">
                <a:solidFill>
                  <a:schemeClr val="tx1"/>
                </a:solidFill>
                <a:latin typeface="Times New Roman"/>
                <a:cs typeface="Times New Roman"/>
              </a:rPr>
              <a:t>Softmax</a:t>
            </a:r>
            <a:r>
              <a:rPr lang="en-US" altLang="ko-KR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ko-KR" altLang="en-US" sz="4000" b="0" i="0" dirty="0">
                <a:solidFill>
                  <a:schemeClr val="tx1"/>
                </a:solidFill>
                <a:latin typeface="Times New Roman"/>
                <a:cs typeface="Times New Roman"/>
              </a:rPr>
              <a:t>계층</a:t>
            </a:r>
            <a:endParaRPr lang="en-US" altLang="ko-KR" sz="4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4549" y="3394669"/>
            <a:ext cx="3435215" cy="165297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4000" kern="0" spc="10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CHAPTER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01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44000" y="3620995"/>
            <a:ext cx="6416470" cy="3045010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sz="3600" b="1" dirty="0">
                <a:solidFill>
                  <a:srgbClr val="000000"/>
                </a:solidFill>
                <a:latin typeface="에스코어 드림 5 Medium" pitchFamily="34" charset="0"/>
              </a:rPr>
              <a:t>Affine </a:t>
            </a:r>
            <a:r>
              <a:rPr lang="ko-KR" altLang="en-US" sz="3600" b="1" dirty="0">
                <a:solidFill>
                  <a:srgbClr val="000000"/>
                </a:solidFill>
                <a:latin typeface="에스코어 드림 5 Medium" pitchFamily="34" charset="0"/>
              </a:rPr>
              <a:t>정의</a:t>
            </a:r>
            <a:endParaRPr lang="en-US" b="1" dirty="0"/>
          </a:p>
        </p:txBody>
      </p:sp>
      <p:sp>
        <p:nvSpPr>
          <p:cNvPr id="6" name="Object 6"/>
          <p:cNvSpPr txBox="1"/>
          <p:nvPr/>
        </p:nvSpPr>
        <p:spPr>
          <a:xfrm>
            <a:off x="14671429" y="90469"/>
            <a:ext cx="3452381" cy="8888404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en-US" sz="17800" kern="0" spc="700" dirty="0">
                <a:solidFill>
                  <a:srgbClr val="000000"/>
                </a:solidFill>
                <a:latin typeface="에스코어 드림 4 Regular" pitchFamily="34" charset="0"/>
                <a:cs typeface="에스코어 드림 4 Regular" pitchFamily="34" charset="0"/>
              </a:rPr>
              <a:t>01</a:t>
            </a:r>
            <a:endParaRPr lang="en-US" dirty="0"/>
          </a:p>
        </p:txBody>
      </p:sp>
      <p:sp>
        <p:nvSpPr>
          <p:cNvPr id="7" name="Object 7"/>
          <p:cNvSpPr txBox="1"/>
          <p:nvPr/>
        </p:nvSpPr>
        <p:spPr>
          <a:xfrm>
            <a:off x="9144000" y="5059265"/>
            <a:ext cx="5867400" cy="1002993"/>
          </a:xfrm>
          <a:prstGeom prst="rect">
            <a:avLst/>
          </a:prstGeom>
          <a:noFill/>
        </p:spPr>
        <p:txBody>
          <a:bodyPr wrap="square" rtlCol="0"/>
          <a:lstStyle/>
          <a:p>
            <a:pPr algn="just"/>
            <a:r>
              <a:rPr lang="en-US" altLang="ko-KR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Affine 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변환은 신경망의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순전파</a:t>
            </a:r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 때 수행하는 행렬의 곱을 기하학에서 표현한 것이다</a:t>
            </a:r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endParaRPr lang="en-US" altLang="ko-KR" dirty="0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  <a:p>
            <a:pPr algn="just"/>
            <a:r>
              <a:rPr lang="ko-KR" altLang="en-US" dirty="0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신경망에서 행렬의 곱을 할 때에는 대응하는 차원의 원소 수를 </a:t>
            </a:r>
            <a:r>
              <a:rPr lang="ko-KR" altLang="en-US" dirty="0" err="1">
                <a:solidFill>
                  <a:srgbClr val="000000"/>
                </a:solidFill>
                <a:latin typeface="에스코어 드림 3 Light" pitchFamily="34" charset="0"/>
                <a:cs typeface="에스코어 드림 3 Light" pitchFamily="34" charset="0"/>
              </a:rPr>
              <a:t>일치시켜야한다</a:t>
            </a:r>
            <a:endParaRPr lang="en-US" altLang="ko-KR" dirty="0" err="1">
              <a:solidFill>
                <a:srgbClr val="000000"/>
              </a:solidFill>
              <a:latin typeface="에스코어 드림 3 Light" pitchFamily="34" charset="0"/>
              <a:cs typeface="에스코어 드림 3 Light" pitchFamily="34" charset="0"/>
            </a:endParaRPr>
          </a:p>
        </p:txBody>
      </p:sp>
      <p:grpSp>
        <p:nvGrpSpPr>
          <p:cNvPr id="1002" name="그룹 1002"/>
          <p:cNvGrpSpPr/>
          <p:nvPr/>
        </p:nvGrpSpPr>
        <p:grpSpPr>
          <a:xfrm>
            <a:off x="9192403" y="4432187"/>
            <a:ext cx="370471" cy="95505"/>
            <a:chOff x="1895238" y="4566427"/>
            <a:chExt cx="370471" cy="955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895238" y="4566427"/>
              <a:ext cx="370471" cy="95505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C8FDB84-CA66-41DE-96C9-757E57695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534671"/>
            <a:ext cx="5329467" cy="33233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950698-51D7-4137-A060-0605FC616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02" y="1586210"/>
            <a:ext cx="3005769" cy="162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38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469</Words>
  <Application>Microsoft Office PowerPoint</Application>
  <PresentationFormat>사용자 지정</PresentationFormat>
  <Paragraphs>75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G마켓 산스 Medium</vt:lpstr>
      <vt:lpstr>맑은 고딕</vt:lpstr>
      <vt:lpstr>에스코어 드림 3 Light</vt:lpstr>
      <vt:lpstr>에스코어 드림 4 Regular</vt:lpstr>
      <vt:lpstr>에스코어 드림 5 Medium</vt:lpstr>
      <vt:lpstr>Arial</vt:lpstr>
      <vt:lpstr>Calibri</vt:lpstr>
      <vt:lpstr>Times New Roman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강 민우</cp:lastModifiedBy>
  <cp:revision>25</cp:revision>
  <dcterms:created xsi:type="dcterms:W3CDTF">2021-03-17T23:35:44Z</dcterms:created>
  <dcterms:modified xsi:type="dcterms:W3CDTF">2021-05-13T09:17:07Z</dcterms:modified>
</cp:coreProperties>
</file>