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72" r:id="rId6"/>
    <p:sldId id="275" r:id="rId7"/>
    <p:sldId id="273" r:id="rId8"/>
    <p:sldId id="276" r:id="rId9"/>
    <p:sldId id="279" r:id="rId10"/>
    <p:sldId id="277" r:id="rId11"/>
    <p:sldId id="278" r:id="rId12"/>
    <p:sldId id="280" r:id="rId13"/>
    <p:sldId id="269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34854-22D1-4EA4-8C75-E6188605164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5B39F-98BF-4E61-8E23-00DDE57CE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42857" y="2499842"/>
            <a:ext cx="13333333" cy="5226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HELLO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00000" y="6156221"/>
            <a:ext cx="12904762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201710435</a:t>
            </a:r>
          </a:p>
          <a:p>
            <a:pPr algn="ctr"/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스마트</a:t>
            </a:r>
            <a:r>
              <a:rPr lang="en-US" altLang="ko-KR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ICT</a:t>
            </a:r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융합공학과</a:t>
            </a:r>
            <a:endParaRPr lang="en-US" altLang="ko-KR" kern="0" spc="2400" dirty="0">
              <a:solidFill>
                <a:srgbClr val="000000"/>
              </a:solidFill>
              <a:latin typeface="G마켓 산스 Medium" pitchFamily="34" charset="0"/>
              <a:cs typeface="G마켓 산스 Medium" pitchFamily="34" charset="0"/>
            </a:endParaRPr>
          </a:p>
          <a:p>
            <a:pPr algn="ctr"/>
            <a:r>
              <a:rPr lang="ko-KR" alt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강민우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025478" y="4043559"/>
            <a:ext cx="2329390" cy="1524363"/>
            <a:chOff x="12025478" y="4043559"/>
            <a:chExt cx="2329390" cy="15243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025478" y="4440400"/>
              <a:ext cx="2329390" cy="611465"/>
              <a:chOff x="12025478" y="4440400"/>
              <a:chExt cx="2329390" cy="61146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025478" y="4440400"/>
                <a:ext cx="2329390" cy="611465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1574876" y="3662468"/>
              <a:ext cx="2692162" cy="19054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600" kern="0" spc="1100" dirty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THERE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839200" y="35039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500" b="1" dirty="0">
                <a:solidFill>
                  <a:srgbClr val="000000"/>
                </a:solidFill>
                <a:latin typeface="에스코어 드림 5 Medium" pitchFamily="34" charset="0"/>
              </a:rPr>
              <a:t>AND, NAND, OR Gate</a:t>
            </a:r>
            <a:endParaRPr lang="en-US" sz="45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8839200" y="49421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Perceptron 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동작 원리를 이용하여 함수를 만들 수 있다</a:t>
            </a:r>
            <a:endParaRPr lang="en-US" altLang="ko-KR" sz="2200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함수는 내의 연산은 이미 정의가 되어있어서 </a:t>
            </a:r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AND, NAND, OR 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함수는 매개변수</a:t>
            </a:r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(w1, w2, b)</a:t>
            </a:r>
            <a:r>
              <a:rPr lang="ko-KR" altLang="en-US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만 다르다</a:t>
            </a:r>
            <a:r>
              <a:rPr lang="en-US" altLang="ko-KR" sz="2200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8887603" y="4315092"/>
            <a:ext cx="637397" cy="142608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07F5BA9-340B-475C-A6C9-C37CEF203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18" y="571499"/>
            <a:ext cx="2354482" cy="29324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4F9BE6-ED1A-42F4-93C9-C5E8EBD6F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15" y="3677300"/>
            <a:ext cx="2354481" cy="29323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069709-986B-4386-A948-133117381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14" y="6783098"/>
            <a:ext cx="2354481" cy="29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620995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선형</a:t>
            </a:r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비선형 시각화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059265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선형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함수의 결과값 기준 영역을 직선으로 표현 할 수 있는 것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Ex) AND, NAND, OR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비선형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함수의 결과값 기준 영역을 곡선으로 표현 할 수 있는 것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Ex)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XOR</a:t>
            </a: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윗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그림은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OR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그래프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아랫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그림은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XOR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그래프이다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43218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7D6FA20-8DEE-4253-A910-25C472DD2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09" y="1292663"/>
            <a:ext cx="3258005" cy="34390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DD5CE6-A6ED-4F61-9F23-C4017EC16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09" y="5627230"/>
            <a:ext cx="3258005" cy="29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6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833174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다층 </a:t>
            </a:r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Perceptron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271444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다층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Perceptron – Perceptron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여러 개를 붙여서 층을 늘린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Perceptron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구조이다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Ex) XOR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단층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Perceptron – Perceptron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하나로 이루어진 구조이다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Ex) AND, NAND, OR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XOR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AND, NAND, OR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 한번씩 조합하여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층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perceptron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으로 표현할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644366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6D8D835-630D-4699-ABD5-DE6F94DB0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09" y="2552700"/>
            <a:ext cx="3575959" cy="12804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2ADBF6-6351-48EF-9F9B-6A8FB5DCF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09" y="4834411"/>
            <a:ext cx="2893868" cy="32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4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118369"/>
            <a:ext cx="10487062" cy="4110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78165" y="5328573"/>
            <a:ext cx="8862020" cy="690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YOU EVERYONE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46923" y="6029146"/>
            <a:ext cx="10724505" cy="2849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20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FOR HEARING MY SPEACH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13719"/>
            <a:ext cx="5794547" cy="1436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03136"/>
              </p:ext>
            </p:extLst>
          </p:nvPr>
        </p:nvGraphicFramePr>
        <p:xfrm>
          <a:off x="5674706" y="4133244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Numpy</a:t>
                      </a:r>
                      <a:r>
                        <a:rPr 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ko-KR" alt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함수와 </a:t>
                      </a:r>
                      <a:r>
                        <a:rPr lang="en-US" altLang="ko-KR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Matplotlib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60122"/>
              </p:ext>
            </p:extLst>
          </p:nvPr>
        </p:nvGraphicFramePr>
        <p:xfrm>
          <a:off x="5665997" y="5115945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Perceptron</a:t>
                      </a:r>
                      <a:endParaRPr lang="en-US" sz="30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5714" y="1290715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</a:t>
            </a:r>
            <a:r>
              <a:rPr lang="en-US" sz="314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1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421429" y="6653050"/>
            <a:ext cx="7869048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900" kern="0" spc="100" dirty="0" err="1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Numpy</a:t>
            </a:r>
            <a:r>
              <a:rPr lang="ko-KR" altLang="en-US" sz="3900" kern="0" spc="1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 함수와 </a:t>
            </a:r>
            <a:r>
              <a:rPr lang="en-US" altLang="ko-KR" sz="3900" kern="0" spc="1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Matplotlib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>
            <a:extLst>
              <a:ext uri="{FF2B5EF4-FFF2-40B4-BE49-F238E27FC236}">
                <a16:creationId xmlns:a16="http://schemas.microsoft.com/office/drawing/2014/main" id="{0BE2BB17-7B7D-4347-AED7-A74BC3A71A4B}"/>
              </a:ext>
            </a:extLst>
          </p:cNvPr>
          <p:cNvSpPr txBox="1"/>
          <p:nvPr/>
        </p:nvSpPr>
        <p:spPr>
          <a:xfrm>
            <a:off x="9105121" y="446249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Broadcast</a:t>
            </a:r>
            <a:endParaRPr lang="en-US" b="1" dirty="0"/>
          </a:p>
        </p:txBody>
      </p:sp>
      <p:sp>
        <p:nvSpPr>
          <p:cNvPr id="8" name="Object 8"/>
          <p:cNvSpPr txBox="1"/>
          <p:nvPr/>
        </p:nvSpPr>
        <p:spPr>
          <a:xfrm>
            <a:off x="9105121" y="148966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Numpy</a:t>
            </a:r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기본연산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292793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Numpy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 배열이나 행렬을 계산하는 모듈이며 리스트를 생성하여 배열이나 행렬을 표현해 줄 수 있다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230085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118A37A-4704-410B-8005-E342C7165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19300"/>
            <a:ext cx="4292166" cy="26514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6C30AC-451A-474C-9F63-ADA084A1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143500"/>
            <a:ext cx="6106467" cy="2241826"/>
          </a:xfrm>
          <a:prstGeom prst="rect">
            <a:avLst/>
          </a:prstGeom>
        </p:spPr>
      </p:pic>
      <p:sp>
        <p:nvSpPr>
          <p:cNvPr id="18" name="Object 7">
            <a:extLst>
              <a:ext uri="{FF2B5EF4-FFF2-40B4-BE49-F238E27FC236}">
                <a16:creationId xmlns:a16="http://schemas.microsoft.com/office/drawing/2014/main" id="{B4AD1CCE-6E54-4DF5-8A46-EBA76EC99E97}"/>
              </a:ext>
            </a:extLst>
          </p:cNvPr>
          <p:cNvSpPr txBox="1"/>
          <p:nvPr/>
        </p:nvSpPr>
        <p:spPr>
          <a:xfrm>
            <a:off x="9105121" y="5900766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Numpy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broadcast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기능으로 기본 연산을 할 때 두 행렬의 형상이 달라도 잠시 행렬 요소를 복사하여 형상을 맞추어서 연산을 할 수 있다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 (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단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broadcast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되는 행렬의 행 개수와 열 개수에 정수를 곱해서 상대 행렬의 행 개수와 열 개수가 같아질 수 있어야한다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)</a:t>
            </a: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B85745-341A-4175-AD2E-B1E7AE3BB725}"/>
              </a:ext>
            </a:extLst>
          </p:cNvPr>
          <p:cNvGrpSpPr/>
          <p:nvPr/>
        </p:nvGrpSpPr>
        <p:grpSpPr>
          <a:xfrm>
            <a:off x="9153524" y="5273688"/>
            <a:ext cx="370471" cy="95505"/>
            <a:chOff x="1895238" y="4566427"/>
            <a:chExt cx="370471" cy="955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3D0765B9-D66C-4E6C-A1EE-2246370A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05121" y="292307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Numpy</a:t>
            </a:r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다양한 기능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4361346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For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문에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numpy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행렬을 넣고 출력하면 행 순서대로 출력한다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Flatten()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함수로 행렬을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행 행렬로 만들 수 있다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행렬에서 원하는 인덱스 값을 불러 오려면 행렬 이름 후 대괄호에 구하고자 하는 연산을 작성해야 한다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3734268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3FA00BD-7C1F-42BA-823D-C4F221E72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95500"/>
            <a:ext cx="5376230" cy="49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EEB1A8-40F0-4FF6-8DEA-8EC62340E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81" y="226650"/>
            <a:ext cx="8327906" cy="9833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DC021F-8224-44B4-8884-CE5945373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614" y="4534671"/>
            <a:ext cx="6880005" cy="4118344"/>
          </a:xfrm>
          <a:prstGeom prst="rect">
            <a:avLst/>
          </a:prstGeom>
        </p:spPr>
      </p:pic>
      <p:sp>
        <p:nvSpPr>
          <p:cNvPr id="24" name="Object 8">
            <a:extLst>
              <a:ext uri="{FF2B5EF4-FFF2-40B4-BE49-F238E27FC236}">
                <a16:creationId xmlns:a16="http://schemas.microsoft.com/office/drawing/2014/main" id="{8F1B2277-17C2-4D58-AC1B-E870AB3306ED}"/>
              </a:ext>
            </a:extLst>
          </p:cNvPr>
          <p:cNvSpPr txBox="1"/>
          <p:nvPr/>
        </p:nvSpPr>
        <p:spPr>
          <a:xfrm>
            <a:off x="9372600" y="292307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Numpy</a:t>
            </a:r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함수</a:t>
            </a:r>
            <a:endParaRPr lang="en-US" b="1" dirty="0"/>
          </a:p>
        </p:txBody>
      </p:sp>
      <p:grpSp>
        <p:nvGrpSpPr>
          <p:cNvPr id="25" name="그룹 1002">
            <a:extLst>
              <a:ext uri="{FF2B5EF4-FFF2-40B4-BE49-F238E27FC236}">
                <a16:creationId xmlns:a16="http://schemas.microsoft.com/office/drawing/2014/main" id="{3D4EA114-18B9-4F0C-968A-DB6474D25819}"/>
              </a:ext>
            </a:extLst>
          </p:cNvPr>
          <p:cNvGrpSpPr/>
          <p:nvPr/>
        </p:nvGrpSpPr>
        <p:grpSpPr>
          <a:xfrm>
            <a:off x="9421003" y="3734268"/>
            <a:ext cx="370471" cy="95505"/>
            <a:chOff x="1895238" y="4566427"/>
            <a:chExt cx="370471" cy="95505"/>
          </a:xfrm>
        </p:grpSpPr>
        <p:pic>
          <p:nvPicPr>
            <p:cNvPr id="26" name="Object 9">
              <a:extLst>
                <a:ext uri="{FF2B5EF4-FFF2-40B4-BE49-F238E27FC236}">
                  <a16:creationId xmlns:a16="http://schemas.microsoft.com/office/drawing/2014/main" id="{6DE4F1A5-E306-48AE-B5A0-0CFD29A45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6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05121" y="292307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Matplotlib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기본연산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4361346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Matplotlib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 연산 결과를 그래프로 그려주는 라이브러리이다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3734268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D2C7DE4-B729-40F1-8ED0-34E2060E8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78904"/>
            <a:ext cx="6574851" cy="65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3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5714" y="1290715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421429" y="6653050"/>
            <a:ext cx="7869048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900" kern="0" spc="100" dirty="0">
                <a:solidFill>
                  <a:srgbClr val="000000"/>
                </a:solidFill>
                <a:latin typeface="G마켓 산스 Medium" pitchFamily="34" charset="0"/>
              </a:rPr>
              <a:t>Perceptron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2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>
            <a:extLst>
              <a:ext uri="{FF2B5EF4-FFF2-40B4-BE49-F238E27FC236}">
                <a16:creationId xmlns:a16="http://schemas.microsoft.com/office/drawing/2014/main" id="{0BE2BB17-7B7D-4347-AED7-A74BC3A71A4B}"/>
              </a:ext>
            </a:extLst>
          </p:cNvPr>
          <p:cNvSpPr txBox="1"/>
          <p:nvPr/>
        </p:nvSpPr>
        <p:spPr>
          <a:xfrm>
            <a:off x="9105121" y="446249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Perceptron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동작 원리 용어</a:t>
            </a:r>
            <a:endParaRPr lang="en-US" b="1" dirty="0"/>
          </a:p>
        </p:txBody>
      </p:sp>
      <p:sp>
        <p:nvSpPr>
          <p:cNvPr id="8" name="Object 8"/>
          <p:cNvSpPr txBox="1"/>
          <p:nvPr/>
        </p:nvSpPr>
        <p:spPr>
          <a:xfrm>
            <a:off x="9105121" y="148966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Perceptron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정의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292793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다수의 신호를 입력 받아서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또는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신호로 출력하는 것이다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.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230085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B4AD1CCE-6E54-4DF5-8A46-EBA76EC99E97}"/>
              </a:ext>
            </a:extLst>
          </p:cNvPr>
          <p:cNvSpPr txBox="1"/>
          <p:nvPr/>
        </p:nvSpPr>
        <p:spPr>
          <a:xfrm>
            <a:off x="9105121" y="5900766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x1, x2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는 입력 신호이다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w1, w2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 각 입력 신호에 대한 가중치이다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l-GR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θ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 출력을 결정짓는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임계값이다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b </a:t>
            </a:r>
            <a:r>
              <a:rPr lang="ko-KR" altLang="en-US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 편향으로 </a:t>
            </a:r>
            <a:r>
              <a:rPr lang="en-US" altLang="ko-KR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</a:t>
            </a:r>
            <a:r>
              <a:rPr lang="el-GR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θ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y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 출력 신호이다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B85745-341A-4175-AD2E-B1E7AE3BB725}"/>
              </a:ext>
            </a:extLst>
          </p:cNvPr>
          <p:cNvGrpSpPr/>
          <p:nvPr/>
        </p:nvGrpSpPr>
        <p:grpSpPr>
          <a:xfrm>
            <a:off x="9153524" y="5273688"/>
            <a:ext cx="370471" cy="95505"/>
            <a:chOff x="1895238" y="4566427"/>
            <a:chExt cx="370471" cy="955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3D0765B9-D66C-4E6C-A1EE-2246370A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AE00C39-1545-4E77-A004-18E8FF79A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8" y="5314570"/>
            <a:ext cx="3687701" cy="11723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1892AB-B121-460A-9D3E-02C6AB76F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7" y="2737218"/>
            <a:ext cx="3687701" cy="1193706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08C4847-CB71-4910-9865-15EC511871D6}"/>
              </a:ext>
            </a:extLst>
          </p:cNvPr>
          <p:cNvSpPr/>
          <p:nvPr/>
        </p:nvSpPr>
        <p:spPr>
          <a:xfrm>
            <a:off x="4129849" y="4381500"/>
            <a:ext cx="518351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0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332</Words>
  <Application>Microsoft Office PowerPoint</Application>
  <PresentationFormat>사용자 지정</PresentationFormat>
  <Paragraphs>66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G마켓 산스 Medium</vt:lpstr>
      <vt:lpstr>맑은 고딕</vt:lpstr>
      <vt:lpstr>에스코어 드림 3 Light</vt:lpstr>
      <vt:lpstr>에스코어 드림 4 Regular</vt:lpstr>
      <vt:lpstr>에스코어 드림 5 Medium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개고수고수고수 개고수고수고수</cp:lastModifiedBy>
  <cp:revision>17</cp:revision>
  <dcterms:created xsi:type="dcterms:W3CDTF">2021-03-17T23:35:44Z</dcterms:created>
  <dcterms:modified xsi:type="dcterms:W3CDTF">2021-03-18T04:41:52Z</dcterms:modified>
</cp:coreProperties>
</file>