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81" r:id="rId6"/>
    <p:sldId id="282" r:id="rId7"/>
    <p:sldId id="283" r:id="rId8"/>
    <p:sldId id="276" r:id="rId9"/>
    <p:sldId id="279" r:id="rId10"/>
    <p:sldId id="277" r:id="rId11"/>
    <p:sldId id="278" r:id="rId12"/>
    <p:sldId id="269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34854-22D1-4EA4-8C75-E6188605164A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5B39F-98BF-4E61-8E23-00DDE57CE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42857" y="2499842"/>
            <a:ext cx="13333333" cy="5226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9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HELLO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00000" y="6156221"/>
            <a:ext cx="12904762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201710435</a:t>
            </a:r>
          </a:p>
          <a:p>
            <a:pPr algn="ctr"/>
            <a:r>
              <a:rPr lang="ko-KR" altLang="en-US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스마트</a:t>
            </a:r>
            <a:r>
              <a:rPr lang="en-US" altLang="ko-KR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ICT</a:t>
            </a:r>
            <a:r>
              <a:rPr lang="ko-KR" altLang="en-US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융합공학과</a:t>
            </a:r>
            <a:endParaRPr lang="en-US" altLang="ko-KR" kern="0" spc="2400" dirty="0">
              <a:solidFill>
                <a:srgbClr val="000000"/>
              </a:solidFill>
              <a:latin typeface="G마켓 산스 Medium" pitchFamily="34" charset="0"/>
              <a:cs typeface="G마켓 산스 Medium" pitchFamily="34" charset="0"/>
            </a:endParaRPr>
          </a:p>
          <a:p>
            <a:pPr algn="ctr"/>
            <a:r>
              <a:rPr lang="ko-KR" altLang="en-US" sz="1800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강민우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025478" y="4043559"/>
            <a:ext cx="2329390" cy="1524363"/>
            <a:chOff x="12025478" y="4043559"/>
            <a:chExt cx="2329390" cy="15243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025478" y="4440400"/>
              <a:ext cx="2329390" cy="611465"/>
              <a:chOff x="12025478" y="4440400"/>
              <a:chExt cx="2329390" cy="61146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025478" y="4440400"/>
                <a:ext cx="2329390" cy="611465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11574876" y="3662468"/>
              <a:ext cx="2692162" cy="19054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600" kern="0" spc="1100" dirty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THERE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839200" y="27813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500" b="1" dirty="0"/>
              <a:t>neuralnet_mnist.py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8839200" y="42195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MNIST </a:t>
            </a: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데이터셋을 가지고 추론을 수행하는 신경망 구현이다</a:t>
            </a:r>
            <a:endParaRPr lang="en-US" altLang="ko-KR" sz="22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marL="457200" indent="-457200" algn="just">
              <a:buAutoNum type="arabicPeriod"/>
            </a:pPr>
            <a:r>
              <a:rPr lang="en-US" altLang="ko-KR" sz="2200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get_data</a:t>
            </a:r>
            <a:r>
              <a:rPr lang="en-US" altLang="ko-KR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() </a:t>
            </a: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함수를 사용하여 </a:t>
            </a:r>
            <a:r>
              <a:rPr lang="ko-KR" altLang="en-US" sz="2200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시험이미지</a:t>
            </a: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데이터셋을 가져오고 </a:t>
            </a:r>
            <a:r>
              <a:rPr lang="en-US" altLang="ko-KR" sz="2200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init_network</a:t>
            </a:r>
            <a:r>
              <a:rPr lang="en-US" altLang="ko-KR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() </a:t>
            </a: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함수를 사용하여 가중치와 편향 정보를 가져온다</a:t>
            </a:r>
            <a:endParaRPr lang="en-US" altLang="ko-KR" sz="22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marL="457200" indent="-457200" algn="just">
              <a:buAutoNum type="arabicPeriod"/>
            </a:pP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데이터셋의 각 리스트를 </a:t>
            </a:r>
            <a:r>
              <a:rPr lang="en-US" altLang="ko-KR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predict() </a:t>
            </a: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함수를 사용하여 연산 후 확률이 가장 크게 나온 인덱스를 </a:t>
            </a:r>
            <a:r>
              <a:rPr lang="en-US" altLang="ko-KR" sz="2200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np.argmax</a:t>
            </a:r>
            <a:r>
              <a:rPr lang="en-US" altLang="ko-KR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() </a:t>
            </a: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함수를 사용하여 반환한다</a:t>
            </a:r>
            <a:endParaRPr lang="en-US" altLang="ko-KR" sz="22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marL="457200" indent="-457200" algn="just">
              <a:buAutoNum type="arabicPeriod"/>
            </a:pP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반환한 값을 </a:t>
            </a:r>
            <a:r>
              <a:rPr lang="ko-KR" altLang="en-US" sz="2200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시험레이블과</a:t>
            </a: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비교하여 정확도를 측정한다</a:t>
            </a:r>
            <a:endParaRPr lang="en-US" altLang="ko-KR" sz="22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8887603" y="3592492"/>
            <a:ext cx="637397" cy="142608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FABB2BD-60D6-46FD-A26F-732216160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87" y="1279296"/>
            <a:ext cx="7163800" cy="73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6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27813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Batch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42195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Neuralnet_mnist.py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에서는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차원 리스트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개씩 매개변수로 전달하여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차원 리스트를 출력하였다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Batch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로 하나로 입력데이터를 묶어서 매개변수로 전달하면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batch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의 크기를 행으로 갖는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차원 배열로 결과값이 출력 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Batch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사용시 결과값은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차원 행렬이기 때문에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np.argmax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()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 연산 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axis = 1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로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맞춰줘야한다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데이터를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batch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로 처리함으로써 효율적이고 빠르게 처리할 수 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35924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16EFB53-1B4D-45DC-9606-F337E9745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8" y="3664431"/>
            <a:ext cx="5135323" cy="9800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63DDC2-3522-43CE-94BC-698B78B45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9" y="1852904"/>
            <a:ext cx="5135323" cy="10029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E31472-98DF-4F9F-85C6-62A2BEF2E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5" y="5452989"/>
            <a:ext cx="45875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6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349" y="3118369"/>
            <a:ext cx="10487062" cy="41104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78165" y="5328573"/>
            <a:ext cx="8862020" cy="690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9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YOU EVERYONE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46923" y="6029146"/>
            <a:ext cx="10724505" cy="2849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20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FOR HEARING MY SPEACH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13719"/>
            <a:ext cx="5794547" cy="14363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73297"/>
              </p:ext>
            </p:extLst>
          </p:nvPr>
        </p:nvGraphicFramePr>
        <p:xfrm>
          <a:off x="5674706" y="4133244"/>
          <a:ext cx="7762079" cy="60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63">
                <a:tc>
                  <a:txBody>
                    <a:bodyPr/>
                    <a:lstStyle/>
                    <a:p>
                      <a:pPr algn="ctr"/>
                      <a:r>
                        <a:rPr lang="en-US" sz="31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시그모이드</a:t>
                      </a:r>
                      <a:r>
                        <a:rPr lang="ko-KR" altLang="en-US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함수를 이용한 </a:t>
                      </a:r>
                      <a:r>
                        <a:rPr lang="en-US" altLang="ko-KR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lang="ko-KR" altLang="en-US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층 신경망</a:t>
                      </a:r>
                      <a:endParaRPr lang="en-US" sz="3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52481"/>
              </p:ext>
            </p:extLst>
          </p:nvPr>
        </p:nvGraphicFramePr>
        <p:xfrm>
          <a:off x="5665997" y="5115945"/>
          <a:ext cx="7762079" cy="60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63">
                <a:tc>
                  <a:txBody>
                    <a:bodyPr/>
                    <a:lstStyle/>
                    <a:p>
                      <a:pPr algn="ctr"/>
                      <a:r>
                        <a:rPr lang="en-US" sz="31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MNIST</a:t>
                      </a:r>
                      <a:r>
                        <a:rPr lang="en-US" sz="3000" dirty="0" err="1">
                          <a:latin typeface="Times New Roman"/>
                          <a:cs typeface="Times New Roman"/>
                        </a:rPr>
                        <a:t>m</a:t>
                      </a:r>
                      <a:endParaRPr lang="en-US" sz="30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6400" y="1257300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kern="0" spc="13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</a:t>
            </a:r>
            <a:r>
              <a:rPr lang="en-US" sz="314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1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183028" y="6653050"/>
            <a:ext cx="8770971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000" b="0" i="0" dirty="0" err="1">
                <a:solidFill>
                  <a:schemeClr val="tx1"/>
                </a:solidFill>
                <a:latin typeface="Times New Roman"/>
                <a:cs typeface="Times New Roman"/>
              </a:rPr>
              <a:t>시그모이드</a:t>
            </a:r>
            <a:r>
              <a:rPr lang="ko-KR" altLang="en-US" sz="4000" b="0" i="0" dirty="0">
                <a:solidFill>
                  <a:schemeClr val="tx1"/>
                </a:solidFill>
                <a:latin typeface="Times New Roman"/>
                <a:cs typeface="Times New Roman"/>
              </a:rPr>
              <a:t> 함수를 이용한 </a:t>
            </a:r>
            <a:r>
              <a:rPr lang="en-US" altLang="ko-KR" sz="4000" b="0" i="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r>
              <a:rPr lang="ko-KR" altLang="en-US" sz="4000" b="0" i="0" dirty="0">
                <a:solidFill>
                  <a:schemeClr val="tx1"/>
                </a:solidFill>
                <a:latin typeface="Times New Roman"/>
                <a:cs typeface="Times New Roman"/>
              </a:rPr>
              <a:t>층 신경망</a:t>
            </a:r>
            <a:endParaRPr lang="en-US" altLang="ko-KR" sz="4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4549" y="3394669"/>
            <a:ext cx="3435215" cy="1652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1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CHAPTER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8">
            <a:extLst>
              <a:ext uri="{FF2B5EF4-FFF2-40B4-BE49-F238E27FC236}">
                <a16:creationId xmlns:a16="http://schemas.microsoft.com/office/drawing/2014/main" id="{0BE2BB17-7B7D-4347-AED7-A74BC3A71A4B}"/>
              </a:ext>
            </a:extLst>
          </p:cNvPr>
          <p:cNvSpPr txBox="1"/>
          <p:nvPr/>
        </p:nvSpPr>
        <p:spPr>
          <a:xfrm>
            <a:off x="9144000" y="5390319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활성화 함수</a:t>
            </a:r>
            <a:endParaRPr lang="en-US" altLang="ko-KR" sz="36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9105121" y="1489661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신경망 구조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05121" y="2927931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신경망은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입력층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은닉층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출력층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가지로 구성되며 은닉층은 사람 눈에 보이지 않는다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입력층부터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층으로 시작한다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53524" y="2300853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B4AD1CCE-6E54-4DF5-8A46-EBA76EC99E97}"/>
              </a:ext>
            </a:extLst>
          </p:cNvPr>
          <p:cNvSpPr txBox="1"/>
          <p:nvPr/>
        </p:nvSpPr>
        <p:spPr>
          <a:xfrm>
            <a:off x="9144000" y="6828589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입력신호의 총합을 출력 신호로 변환하는 함수이다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54B85745-341A-4175-AD2E-B1E7AE3BB725}"/>
              </a:ext>
            </a:extLst>
          </p:cNvPr>
          <p:cNvGrpSpPr/>
          <p:nvPr/>
        </p:nvGrpSpPr>
        <p:grpSpPr>
          <a:xfrm>
            <a:off x="9192403" y="6201511"/>
            <a:ext cx="370471" cy="95505"/>
            <a:chOff x="1895238" y="4566427"/>
            <a:chExt cx="370471" cy="95505"/>
          </a:xfrm>
        </p:grpSpPr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3D0765B9-D66C-4E6C-A1EE-2246370A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8B8AAB6-D0FE-4469-A8FF-3991B2D1E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38" y="5065580"/>
            <a:ext cx="3657600" cy="36763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0485F8-3EB8-493E-A2C9-32C8C9A48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720943"/>
            <a:ext cx="4457803" cy="33508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8">
            <a:extLst>
              <a:ext uri="{FF2B5EF4-FFF2-40B4-BE49-F238E27FC236}">
                <a16:creationId xmlns:a16="http://schemas.microsoft.com/office/drawing/2014/main" id="{0BE2BB17-7B7D-4347-AED7-A74BC3A71A4B}"/>
              </a:ext>
            </a:extLst>
          </p:cNvPr>
          <p:cNvSpPr txBox="1"/>
          <p:nvPr/>
        </p:nvSpPr>
        <p:spPr>
          <a:xfrm>
            <a:off x="9144000" y="5390319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시그모이드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 함수</a:t>
            </a:r>
            <a:endParaRPr lang="en-US" altLang="ko-KR" sz="36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9105121" y="1489661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계단 함수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05121" y="2927931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매끄럽지 않고 기준에 따라 극단적으로 값이 변하는 함수이다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53524" y="2300853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B4AD1CCE-6E54-4DF5-8A46-EBA76EC99E97}"/>
              </a:ext>
            </a:extLst>
          </p:cNvPr>
          <p:cNvSpPr txBox="1"/>
          <p:nvPr/>
        </p:nvSpPr>
        <p:spPr>
          <a:xfrm>
            <a:off x="9144000" y="6828589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 / (1 + exp(-x) 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로 신경망에서 자주 사용하는 함수이다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연속적인 실수가 결과값으로 출력되기 때문에 그래프가 매끄럽게 형성된다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54B85745-341A-4175-AD2E-B1E7AE3BB725}"/>
              </a:ext>
            </a:extLst>
          </p:cNvPr>
          <p:cNvGrpSpPr/>
          <p:nvPr/>
        </p:nvGrpSpPr>
        <p:grpSpPr>
          <a:xfrm>
            <a:off x="9192403" y="6201511"/>
            <a:ext cx="370471" cy="95505"/>
            <a:chOff x="1895238" y="4566427"/>
            <a:chExt cx="370471" cy="95505"/>
          </a:xfrm>
        </p:grpSpPr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3D0765B9-D66C-4E6C-A1EE-2246370A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3B73EDB-9790-447C-A37C-19A8BCE68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408" y="430776"/>
            <a:ext cx="3358533" cy="4235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AF96CB-A6DF-4554-89B3-BD3F27C7B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33" y="5109754"/>
            <a:ext cx="3398609" cy="41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8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096239" y="3620995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b="1" dirty="0">
                <a:solidFill>
                  <a:srgbClr val="000000"/>
                </a:solidFill>
                <a:latin typeface="에스코어 드림 5 Medium" pitchFamily="34" charset="0"/>
              </a:rPr>
              <a:t>3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층 신경망 구현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096239" y="5059265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행렬의 곱을 이용하여 입력신호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가중치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편향을 연산할 수 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1.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init_network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()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함수를 사용하여 가중치와 편향을 설정해 놓는다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2. forward()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함수에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init_network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()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함수에서 정의한 가중치와 편향과 입력 신호를 매개변수로 전달하여 행렬의 곱으로 연산을 하고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시그모이드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함수로 출력 신호를 생성할 수 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44642" y="4432187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03FCF89-7C06-49C4-8C45-29AC199CF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91" y="3930924"/>
            <a:ext cx="4201111" cy="54490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A705C6-C1E5-488C-8339-F9665D414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37" y="647700"/>
            <a:ext cx="4902420" cy="26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8">
            <a:extLst>
              <a:ext uri="{FF2B5EF4-FFF2-40B4-BE49-F238E27FC236}">
                <a16:creationId xmlns:a16="http://schemas.microsoft.com/office/drawing/2014/main" id="{0BE2BB17-7B7D-4347-AED7-A74BC3A71A4B}"/>
              </a:ext>
            </a:extLst>
          </p:cNvPr>
          <p:cNvSpPr txBox="1"/>
          <p:nvPr/>
        </p:nvSpPr>
        <p:spPr>
          <a:xfrm>
            <a:off x="9144000" y="5066243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소프트맥스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 함수</a:t>
            </a:r>
            <a:endParaRPr lang="en-US" altLang="ko-KR" sz="36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9105121" y="1489661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항등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 함수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05121" y="2927931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회귀는 입력 데이터에서 수치를 예측하는 문제이다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회귀에는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항등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함수를 사용하며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항등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함수는 입력과 출력이 같다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53524" y="2300853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B4AD1CCE-6E54-4DF5-8A46-EBA76EC99E97}"/>
              </a:ext>
            </a:extLst>
          </p:cNvPr>
          <p:cNvSpPr txBox="1"/>
          <p:nvPr/>
        </p:nvSpPr>
        <p:spPr>
          <a:xfrm>
            <a:off x="9144000" y="6504513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분류는 데이터가 어느 클래스에 속할지에 대한 문제이다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분류에는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소프트맥스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함수를 사용하며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소프트맥스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함수는 식은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지수함수의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오버플로를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해결하기 위해 입력 신호 중 최댓값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(C)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 분모와 분자에 곱하여 지수함수 값을 감소하고 결과의 비율은 동일하게 만들 수 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54B85745-341A-4175-AD2E-B1E7AE3BB725}"/>
              </a:ext>
            </a:extLst>
          </p:cNvPr>
          <p:cNvGrpSpPr/>
          <p:nvPr/>
        </p:nvGrpSpPr>
        <p:grpSpPr>
          <a:xfrm>
            <a:off x="9192403" y="5877435"/>
            <a:ext cx="370471" cy="95505"/>
            <a:chOff x="1895238" y="4566427"/>
            <a:chExt cx="370471" cy="95505"/>
          </a:xfrm>
        </p:grpSpPr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3D0765B9-D66C-4E6C-A1EE-2246370A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5ACDCF-D2BB-40F7-BCA8-C44F8D6F2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299348"/>
            <a:ext cx="3620005" cy="5058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C3EA4E-C71B-4337-8D5B-2FCFBCB24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316" y="7096668"/>
            <a:ext cx="1625846" cy="9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6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5714" y="1290715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kern="0" spc="13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421429" y="6653050"/>
            <a:ext cx="7869048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900" kern="0" spc="100" dirty="0">
                <a:solidFill>
                  <a:srgbClr val="000000"/>
                </a:solidFill>
                <a:latin typeface="G마켓 산스 Medium" pitchFamily="34" charset="0"/>
              </a:rPr>
              <a:t>MNIST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834549" y="3394669"/>
            <a:ext cx="3435215" cy="1652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1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2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8">
            <a:extLst>
              <a:ext uri="{FF2B5EF4-FFF2-40B4-BE49-F238E27FC236}">
                <a16:creationId xmlns:a16="http://schemas.microsoft.com/office/drawing/2014/main" id="{0BE2BB17-7B7D-4347-AED7-A74BC3A71A4B}"/>
              </a:ext>
            </a:extLst>
          </p:cNvPr>
          <p:cNvSpPr txBox="1"/>
          <p:nvPr/>
        </p:nvSpPr>
        <p:spPr>
          <a:xfrm>
            <a:off x="9105121" y="4462496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>
                <a:solidFill>
                  <a:srgbClr val="000000"/>
                </a:solidFill>
                <a:latin typeface="에스코어 드림 5 Medium" pitchFamily="34" charset="0"/>
              </a:rPr>
              <a:t>MNIST</a:t>
            </a:r>
            <a:r>
              <a:rPr lang="ko-KR" altLang="en-US" sz="3600" b="1">
                <a:solidFill>
                  <a:srgbClr val="000000"/>
                </a:solidFill>
                <a:latin typeface="에스코어 드림 5 Medium" pitchFamily="34" charset="0"/>
              </a:rPr>
              <a:t>의 </a:t>
            </a:r>
            <a:r>
              <a:rPr lang="en-US" altLang="ko-KR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load_mnist</a:t>
            </a:r>
            <a:r>
              <a:rPr lang="en-US" altLang="ko-KR" sz="3600" b="1" dirty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함수</a:t>
            </a:r>
            <a:endParaRPr lang="en-US" b="1" dirty="0"/>
          </a:p>
        </p:txBody>
      </p:sp>
      <p:sp>
        <p:nvSpPr>
          <p:cNvPr id="8" name="Object 8"/>
          <p:cNvSpPr txBox="1"/>
          <p:nvPr/>
        </p:nvSpPr>
        <p:spPr>
          <a:xfrm>
            <a:off x="9105121" y="1489661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MNIST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05121" y="2927931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손글씨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숫자 인식으로 훈련된 이미지들을 사용하여 시험 이미지들을 분류한다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입력층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뉴런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784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개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출력층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뉴런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개로 구성된다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53524" y="2300853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B4AD1CCE-6E54-4DF5-8A46-EBA76EC99E97}"/>
              </a:ext>
            </a:extLst>
          </p:cNvPr>
          <p:cNvSpPr txBox="1"/>
          <p:nvPr/>
        </p:nvSpPr>
        <p:spPr>
          <a:xfrm>
            <a:off x="9105121" y="5900766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MNIST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의 데이터셋을 읽어오는 함수이다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첫 번째 인수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normalize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 입력 이미지의 픽셀 값을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0.0 ~ 1.0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사이의 값으로 정규화 할지 결정한다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두 번째 인수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flatten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 입력 이미지를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차원 배열로 만들지를 결정한다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 번째  인수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one_hot_label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 레이블을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one-hot encoding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형태로 저장할지 결정한다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54B85745-341A-4175-AD2E-B1E7AE3BB725}"/>
              </a:ext>
            </a:extLst>
          </p:cNvPr>
          <p:cNvGrpSpPr/>
          <p:nvPr/>
        </p:nvGrpSpPr>
        <p:grpSpPr>
          <a:xfrm>
            <a:off x="9153524" y="5273688"/>
            <a:ext cx="370471" cy="95505"/>
            <a:chOff x="1895238" y="4566427"/>
            <a:chExt cx="370471" cy="95505"/>
          </a:xfrm>
        </p:grpSpPr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3D0765B9-D66C-4E6C-A1EE-2246370A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8743108-175B-4C95-9137-1F0FBF5B5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6283"/>
            <a:ext cx="713522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415</Words>
  <Application>Microsoft Office PowerPoint</Application>
  <PresentationFormat>사용자 지정</PresentationFormat>
  <Paragraphs>70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G마켓 산스 Medium</vt:lpstr>
      <vt:lpstr>맑은 고딕</vt:lpstr>
      <vt:lpstr>에스코어 드림 3 Light</vt:lpstr>
      <vt:lpstr>에스코어 드림 4 Regular</vt:lpstr>
      <vt:lpstr>에스코어 드림 5 Medium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개고수고수고수 개고수고수고수</cp:lastModifiedBy>
  <cp:revision>29</cp:revision>
  <dcterms:created xsi:type="dcterms:W3CDTF">2021-03-17T23:35:44Z</dcterms:created>
  <dcterms:modified xsi:type="dcterms:W3CDTF">2021-03-25T06:22:23Z</dcterms:modified>
</cp:coreProperties>
</file>