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57" r:id="rId4"/>
    <p:sldId id="256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9008E-D92F-CCF3-DC98-67239F3D3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287A4C-FA38-EFF5-C306-670950E9F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4DD75-B5E9-76EA-BF4F-2F4C2A20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51AA-0D93-5147-B91F-9DA3E7EB76E1}" type="datetimeFigureOut">
              <a:rPr kumimoji="1" lang="ko-Kore-KR" altLang="en-US" smtClean="0"/>
              <a:t>2025. 8. 29.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B375B-EF62-C399-FC28-B9F50546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07823-48B5-4D43-8E3A-B6ACC408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3081-0DB0-7E43-8159-C76C9245E6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781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2D60E-4AE5-FE4C-5075-EABEF831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D427CC-4367-7299-D499-C0E5753E6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68419-3E69-BEFB-B30C-35EEA3D0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51AA-0D93-5147-B91F-9DA3E7EB76E1}" type="datetimeFigureOut">
              <a:rPr kumimoji="1" lang="ko-Kore-KR" altLang="en-US" smtClean="0"/>
              <a:t>2025. 8. 29.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92F36C-F12E-FF19-C2C6-BDB1AB97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81800-9185-50B5-C787-C3FEFAE1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3081-0DB0-7E43-8159-C76C9245E6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356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9157F1-DF61-E471-4E8D-75BDCE3D9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CF33AD-057E-570A-D1A2-04BFAD4ED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309D2-E4C4-D915-B05C-B36C1195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51AA-0D93-5147-B91F-9DA3E7EB76E1}" type="datetimeFigureOut">
              <a:rPr kumimoji="1" lang="ko-Kore-KR" altLang="en-US" smtClean="0"/>
              <a:t>2025. 8. 29.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1C69F-3B8B-BE2F-24B5-29F06C87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BFB41-E3C2-D199-BC07-86F217D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3081-0DB0-7E43-8159-C76C9245E6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295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AC90F-A870-43F4-FAB0-CB499C94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6375A-2630-F527-6E2C-8A958EEEC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8975E-3466-9340-D00B-FF8FAFCC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51AA-0D93-5147-B91F-9DA3E7EB76E1}" type="datetimeFigureOut">
              <a:rPr kumimoji="1" lang="ko-Kore-KR" altLang="en-US" smtClean="0"/>
              <a:t>2025. 8. 29.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A5422-16F4-A682-A192-0D5AE9A0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0E2C1-C3FD-F2BD-6D6C-268749F9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3081-0DB0-7E43-8159-C76C9245E6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618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40431-7D03-3E02-AC4D-96121432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68399E-F574-2141-60E8-AFC55B162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C90BF-B7F5-0BD4-F0BB-21E7F99D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51AA-0D93-5147-B91F-9DA3E7EB76E1}" type="datetimeFigureOut">
              <a:rPr kumimoji="1" lang="ko-Kore-KR" altLang="en-US" smtClean="0"/>
              <a:t>2025. 8. 29.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C419D-ED47-1654-AF5F-4CE2C849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349F7-9AB5-10E0-17CB-94200732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3081-0DB0-7E43-8159-C76C9245E6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888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31E2-9E60-BE6C-15FD-5D7ADE0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539E3-C1E0-B022-BDCB-599E784A2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000F20-85A6-8B8D-EC9B-813EFDCA4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5D281B-5311-281F-9BEB-F8267324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51AA-0D93-5147-B91F-9DA3E7EB76E1}" type="datetimeFigureOut">
              <a:rPr kumimoji="1" lang="ko-Kore-KR" altLang="en-US" smtClean="0"/>
              <a:t>2025. 8. 29.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F8368-9817-EEF1-921B-E44ECD48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412FD-0B3F-29FC-F29E-D2765F46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3081-0DB0-7E43-8159-C76C9245E6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154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E8C5E-DB4A-5DD4-679B-170EDDA0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BFA3A9-4486-AE59-1AED-C8C04F3BC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48737C-BA3B-8512-16F0-80DD670F3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295458-467A-6EBE-8EA9-3B32E589E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399FD5-B875-A206-702D-ED8D58F94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DE50B6-1F83-0B1D-87D2-D7092273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51AA-0D93-5147-B91F-9DA3E7EB76E1}" type="datetimeFigureOut">
              <a:rPr kumimoji="1" lang="ko-Kore-KR" altLang="en-US" smtClean="0"/>
              <a:t>2025. 8. 29.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5242D2-CEFA-4886-14B5-0B38FA4A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B1740B-E8B3-A665-3864-25FFE8CD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3081-0DB0-7E43-8159-C76C9245E6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010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111B2-CC12-6293-5338-8CF036F3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CE0997-8131-3822-6764-602CC107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51AA-0D93-5147-B91F-9DA3E7EB76E1}" type="datetimeFigureOut">
              <a:rPr kumimoji="1" lang="ko-Kore-KR" altLang="en-US" smtClean="0"/>
              <a:t>2025. 8. 29.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1FC835-D503-3540-74CD-0C276814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50093-351F-6C7C-E572-C41E84E7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3081-0DB0-7E43-8159-C76C9245E6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467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98BE6C-6558-9EDE-F547-096AC170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51AA-0D93-5147-B91F-9DA3E7EB76E1}" type="datetimeFigureOut">
              <a:rPr kumimoji="1" lang="ko-Kore-KR" altLang="en-US" smtClean="0"/>
              <a:t>2025. 8. 29.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07838D-2D19-59D9-8810-0AFAEC08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ACE480-EAA0-5CA2-B095-F58F0ACB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3081-0DB0-7E43-8159-C76C9245E6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285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741D9-B24D-80EA-3F06-A50FB583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B3F86-06EA-6A7F-EA13-468C069A8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DC0270-5AC8-A0E3-33D1-23ADE2B0E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351A12-E3F7-4AE1-4B10-DD832D68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51AA-0D93-5147-B91F-9DA3E7EB76E1}" type="datetimeFigureOut">
              <a:rPr kumimoji="1" lang="ko-Kore-KR" altLang="en-US" smtClean="0"/>
              <a:t>2025. 8. 29.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4DA465-9529-47FD-78A0-C60A8439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C0807E-EB77-04DE-B621-4518476A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3081-0DB0-7E43-8159-C76C9245E6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885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F171F-E8D9-4BE1-C984-BAFCB977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98BE83-A259-F79F-340F-3A6EBF570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3245AA-772B-6E80-1E19-0043851E6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8FE6F0-B434-D24A-1F3D-397F354C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51AA-0D93-5147-B91F-9DA3E7EB76E1}" type="datetimeFigureOut">
              <a:rPr kumimoji="1" lang="ko-Kore-KR" altLang="en-US" smtClean="0"/>
              <a:t>2025. 8. 29.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AC3B21-B75B-E34B-12C5-A5FD42C2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89B012-66F7-294B-B8D3-C37800C3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3081-0DB0-7E43-8159-C76C9245E6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678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D0DB0C-119C-EE02-2DDE-194DD107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4E0BD-3F70-3919-CC5A-DC3A8E4B1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C5742-9EF9-56AB-70F1-35A0457BD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9A51AA-0D93-5147-B91F-9DA3E7EB76E1}" type="datetimeFigureOut">
              <a:rPr kumimoji="1" lang="ko-Kore-KR" altLang="en-US" smtClean="0"/>
              <a:t>2025. 8. 29.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12CCC-362F-8E9F-DD98-11E090FD0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1AB24-3972-D850-A800-586EF9442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A33081-0DB0-7E43-8159-C76C9245E6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83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01E64-0E39-1CBA-1CE2-196B0681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5962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 dirty="0"/>
              <a:t>컬럼 설명 생성 </a:t>
            </a:r>
            <a:r>
              <a:rPr kumimoji="1" lang="en" altLang="ko-Kore-KR" dirty="0"/>
              <a:t>Agent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2DEF1-8A67-9213-C926-531B738AA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6462"/>
            <a:ext cx="10515600" cy="1148803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ko-Kore-KR" dirty="0"/>
              <a:t>Data</a:t>
            </a:r>
            <a:r>
              <a:rPr kumimoji="1" lang="ko-KR" altLang="en-US" dirty="0"/>
              <a:t>통합</a:t>
            </a:r>
            <a:r>
              <a:rPr kumimoji="1" lang="en-US" altLang="ko-KR" dirty="0"/>
              <a:t>Eng</a:t>
            </a:r>
            <a:r>
              <a:rPr kumimoji="1" lang="ko-KR" altLang="en-US" dirty="0"/>
              <a:t>팀</a:t>
            </a:r>
            <a:endParaRPr kumimoji="1" lang="en-US" altLang="ko-KR" dirty="0"/>
          </a:p>
          <a:p>
            <a:pPr marL="0" indent="0" algn="ctr">
              <a:buNone/>
            </a:pPr>
            <a:r>
              <a:rPr kumimoji="1" lang="ko-KR" altLang="en-US" dirty="0"/>
              <a:t>강민우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2214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37DC2-EAE5-1867-FCCF-8A239431E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55262B-A759-9EA3-2FFC-545852F29670}"/>
              </a:ext>
            </a:extLst>
          </p:cNvPr>
          <p:cNvSpPr txBox="1"/>
          <p:nvPr/>
        </p:nvSpPr>
        <p:spPr>
          <a:xfrm>
            <a:off x="4550979" y="147144"/>
            <a:ext cx="309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Data Schema</a:t>
            </a:r>
            <a:endParaRPr kumimoji="1" lang="ko-Kore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1670D48-2886-C4B9-E0D2-D2CD248CD9C5}"/>
              </a:ext>
            </a:extLst>
          </p:cNvPr>
          <p:cNvGraphicFramePr>
            <a:graphicFrameLocks noGrp="1"/>
          </p:cNvGraphicFramePr>
          <p:nvPr/>
        </p:nvGraphicFramePr>
        <p:xfrm>
          <a:off x="853308" y="896675"/>
          <a:ext cx="4118084" cy="1587771"/>
        </p:xfrm>
        <a:graphic>
          <a:graphicData uri="http://schemas.openxmlformats.org/drawingml/2006/table">
            <a:tbl>
              <a:tblPr/>
              <a:tblGrid>
                <a:gridCol w="2059042">
                  <a:extLst>
                    <a:ext uri="{9D8B030D-6E8A-4147-A177-3AD203B41FA5}">
                      <a16:colId xmlns:a16="http://schemas.microsoft.com/office/drawing/2014/main" val="1289684357"/>
                    </a:ext>
                  </a:extLst>
                </a:gridCol>
                <a:gridCol w="2059042">
                  <a:extLst>
                    <a:ext uri="{9D8B030D-6E8A-4147-A177-3AD203B41FA5}">
                      <a16:colId xmlns:a16="http://schemas.microsoft.com/office/drawing/2014/main" val="1938211643"/>
                    </a:ext>
                  </a:extLst>
                </a:gridCol>
              </a:tblGrid>
              <a:tr h="1764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1">
                          <a:effectLst/>
                        </a:rPr>
                        <a:t>컬럼명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C08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A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8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1">
                          <a:effectLst/>
                        </a:rPr>
                        <a:t>컬럼 설명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80A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A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A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44065"/>
                  </a:ext>
                </a:extLst>
              </a:tr>
              <a:tr h="1764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customer_id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고객 고유 </a:t>
                      </a:r>
                      <a:r>
                        <a:rPr lang="en" sz="800">
                          <a:effectLst/>
                        </a:rPr>
                        <a:t>ID, </a:t>
                      </a:r>
                      <a:r>
                        <a:rPr lang="ko-KR" altLang="en-US" sz="800">
                          <a:effectLst/>
                        </a:rPr>
                        <a:t>각 고객을 식별하는 기본키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571463"/>
                  </a:ext>
                </a:extLst>
              </a:tr>
              <a:tr h="1764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first_name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고객 이름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이름 부분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84962"/>
                  </a:ext>
                </a:extLst>
              </a:tr>
              <a:tr h="1764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last_name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고객 이름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성 부분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9882502"/>
                  </a:ext>
                </a:extLst>
              </a:tr>
              <a:tr h="1764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date_of_birth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고객 생년월일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90401"/>
                  </a:ext>
                </a:extLst>
              </a:tr>
              <a:tr h="1764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gender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성별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en" sz="800">
                          <a:effectLst/>
                        </a:rPr>
                        <a:t>M/F)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013020"/>
                  </a:ext>
                </a:extLst>
              </a:tr>
              <a:tr h="1764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registration_date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회원 가입일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982456"/>
                  </a:ext>
                </a:extLst>
              </a:tr>
              <a:tr h="1764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loyalty_level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고객 충성도 등급 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en" sz="800">
                          <a:effectLst/>
                        </a:rPr>
                        <a:t>Silver/Gold/Platinum)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769631"/>
                  </a:ext>
                </a:extLst>
              </a:tr>
              <a:tr h="1764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email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고객 이메일 주소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2025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577297-1DB2-D2FB-35B4-8F73E9557ECE}"/>
              </a:ext>
            </a:extLst>
          </p:cNvPr>
          <p:cNvGraphicFramePr>
            <a:graphicFrameLocks noGrp="1"/>
          </p:cNvGraphicFramePr>
          <p:nvPr/>
        </p:nvGraphicFramePr>
        <p:xfrm>
          <a:off x="851011" y="4207648"/>
          <a:ext cx="4118082" cy="1948793"/>
        </p:xfrm>
        <a:graphic>
          <a:graphicData uri="http://schemas.openxmlformats.org/drawingml/2006/table">
            <a:tbl>
              <a:tblPr/>
              <a:tblGrid>
                <a:gridCol w="2059041">
                  <a:extLst>
                    <a:ext uri="{9D8B030D-6E8A-4147-A177-3AD203B41FA5}">
                      <a16:colId xmlns:a16="http://schemas.microsoft.com/office/drawing/2014/main" val="1259564500"/>
                    </a:ext>
                  </a:extLst>
                </a:gridCol>
                <a:gridCol w="2059041">
                  <a:extLst>
                    <a:ext uri="{9D8B030D-6E8A-4147-A177-3AD203B41FA5}">
                      <a16:colId xmlns:a16="http://schemas.microsoft.com/office/drawing/2014/main" val="2515904362"/>
                    </a:ext>
                  </a:extLst>
                </a:gridCol>
              </a:tblGrid>
              <a:tr h="1771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1">
                          <a:effectLst/>
                        </a:rPr>
                        <a:t>컬럼명</a:t>
                      </a:r>
                    </a:p>
                  </a:txBody>
                  <a:tcPr marL="55535" marR="55535" marT="25632" marB="25632" anchor="ctr">
                    <a:lnL w="9525" cap="flat" cmpd="sng" algn="ctr">
                      <a:solidFill>
                        <a:srgbClr val="809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F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9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1">
                          <a:effectLst/>
                        </a:rPr>
                        <a:t>컬럼 설명</a:t>
                      </a:r>
                    </a:p>
                  </a:txBody>
                  <a:tcPr marL="55535" marR="55535" marT="25632" marB="25632" anchor="ctr">
                    <a:lnL w="9525" cap="flat" cmpd="sng" algn="ctr">
                      <a:solidFill>
                        <a:srgbClr val="806F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F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6F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356614"/>
                  </a:ext>
                </a:extLst>
              </a:tr>
              <a:tr h="1771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campaign_id</a:t>
                      </a:r>
                    </a:p>
                  </a:txBody>
                  <a:tcPr marL="55535" marR="55535" marT="25632" marB="25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캠페인 고유 </a:t>
                      </a:r>
                      <a:r>
                        <a:rPr lang="en" sz="800">
                          <a:effectLst/>
                        </a:rPr>
                        <a:t>ID</a:t>
                      </a:r>
                    </a:p>
                  </a:txBody>
                  <a:tcPr marL="55535" marR="55535" marT="25632" marB="25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595879"/>
                  </a:ext>
                </a:extLst>
              </a:tr>
              <a:tr h="1771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campaign_name</a:t>
                      </a:r>
                    </a:p>
                  </a:txBody>
                  <a:tcPr marL="55535" marR="55535" marT="25632" marB="25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캠페인 이름</a:t>
                      </a:r>
                    </a:p>
                  </a:txBody>
                  <a:tcPr marL="55535" marR="55535" marT="25632" marB="25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990371"/>
                  </a:ext>
                </a:extLst>
              </a:tr>
              <a:tr h="1771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start_date</a:t>
                      </a:r>
                    </a:p>
                  </a:txBody>
                  <a:tcPr marL="55535" marR="55535" marT="25632" marB="25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캠페인 시작일</a:t>
                      </a:r>
                    </a:p>
                  </a:txBody>
                  <a:tcPr marL="55535" marR="55535" marT="25632" marB="25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9229"/>
                  </a:ext>
                </a:extLst>
              </a:tr>
              <a:tr h="1771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end_date</a:t>
                      </a:r>
                    </a:p>
                  </a:txBody>
                  <a:tcPr marL="55535" marR="55535" marT="25632" marB="25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캠페인 종료일</a:t>
                      </a:r>
                    </a:p>
                  </a:txBody>
                  <a:tcPr marL="55535" marR="55535" marT="25632" marB="25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064136"/>
                  </a:ext>
                </a:extLst>
              </a:tr>
              <a:tr h="1771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target_segment</a:t>
                      </a:r>
                    </a:p>
                  </a:txBody>
                  <a:tcPr marL="55535" marR="55535" marT="25632" marB="25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캠페인 타겟 고객 그룹</a:t>
                      </a:r>
                    </a:p>
                  </a:txBody>
                  <a:tcPr marL="55535" marR="55535" marT="25632" marB="25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191974"/>
                  </a:ext>
                </a:extLst>
              </a:tr>
              <a:tr h="1771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channel</a:t>
                      </a:r>
                    </a:p>
                  </a:txBody>
                  <a:tcPr marL="55535" marR="55535" marT="25632" marB="25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캠페인 채널 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en" sz="800">
                          <a:effectLst/>
                        </a:rPr>
                        <a:t>Email, SMS, Social </a:t>
                      </a:r>
                      <a:r>
                        <a:rPr lang="ko-KR" altLang="en-US" sz="800">
                          <a:effectLst/>
                        </a:rPr>
                        <a:t>등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marL="55535" marR="55535" marT="25632" marB="25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42252"/>
                  </a:ext>
                </a:extLst>
              </a:tr>
              <a:tr h="1771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click_rate</a:t>
                      </a:r>
                    </a:p>
                  </a:txBody>
                  <a:tcPr marL="55535" marR="55535" marT="25632" marB="25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캠페인 클릭률</a:t>
                      </a:r>
                      <a:r>
                        <a:rPr lang="en-US" altLang="ko-KR" sz="800">
                          <a:effectLst/>
                        </a:rPr>
                        <a:t>(%)</a:t>
                      </a:r>
                    </a:p>
                  </a:txBody>
                  <a:tcPr marL="55535" marR="55535" marT="25632" marB="25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488370"/>
                  </a:ext>
                </a:extLst>
              </a:tr>
              <a:tr h="1771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conversion_rate</a:t>
                      </a:r>
                    </a:p>
                  </a:txBody>
                  <a:tcPr marL="55535" marR="55535" marT="25632" marB="25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캠페인 전환율</a:t>
                      </a:r>
                      <a:r>
                        <a:rPr lang="en-US" altLang="ko-KR" sz="800">
                          <a:effectLst/>
                        </a:rPr>
                        <a:t>(%)</a:t>
                      </a:r>
                    </a:p>
                  </a:txBody>
                  <a:tcPr marL="55535" marR="55535" marT="25632" marB="25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13365"/>
                  </a:ext>
                </a:extLst>
              </a:tr>
              <a:tr h="1771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budget</a:t>
                      </a:r>
                    </a:p>
                  </a:txBody>
                  <a:tcPr marL="55535" marR="55535" marT="25632" marB="25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캠페인 예산</a:t>
                      </a:r>
                    </a:p>
                  </a:txBody>
                  <a:tcPr marL="55535" marR="55535" marT="25632" marB="25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973416"/>
                  </a:ext>
                </a:extLst>
              </a:tr>
              <a:tr h="1771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region</a:t>
                      </a:r>
                    </a:p>
                  </a:txBody>
                  <a:tcPr marL="55535" marR="55535" marT="25632" marB="25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캠페인 대상 지역</a:t>
                      </a:r>
                    </a:p>
                  </a:txBody>
                  <a:tcPr marL="55535" marR="55535" marT="25632" marB="2563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12675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626A382-E89D-9123-0587-E28908F296A7}"/>
              </a:ext>
            </a:extLst>
          </p:cNvPr>
          <p:cNvGraphicFramePr>
            <a:graphicFrameLocks noGrp="1"/>
          </p:cNvGraphicFramePr>
          <p:nvPr/>
        </p:nvGraphicFramePr>
        <p:xfrm>
          <a:off x="851011" y="2903625"/>
          <a:ext cx="4118082" cy="871460"/>
        </p:xfrm>
        <a:graphic>
          <a:graphicData uri="http://schemas.openxmlformats.org/drawingml/2006/table">
            <a:tbl>
              <a:tblPr/>
              <a:tblGrid>
                <a:gridCol w="2059041">
                  <a:extLst>
                    <a:ext uri="{9D8B030D-6E8A-4147-A177-3AD203B41FA5}">
                      <a16:colId xmlns:a16="http://schemas.microsoft.com/office/drawing/2014/main" val="1677309725"/>
                    </a:ext>
                  </a:extLst>
                </a:gridCol>
                <a:gridCol w="2059041">
                  <a:extLst>
                    <a:ext uri="{9D8B030D-6E8A-4147-A177-3AD203B41FA5}">
                      <a16:colId xmlns:a16="http://schemas.microsoft.com/office/drawing/2014/main" val="385001349"/>
                    </a:ext>
                  </a:extLst>
                </a:gridCol>
              </a:tblGrid>
              <a:tr h="1742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1">
                          <a:effectLst/>
                        </a:rPr>
                        <a:t>컬럼명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6074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4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4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1">
                          <a:effectLst/>
                        </a:rPr>
                        <a:t>컬럼 설명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A04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4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4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956991"/>
                  </a:ext>
                </a:extLst>
              </a:tr>
              <a:tr h="1742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purchase_id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구매 고유 </a:t>
                      </a:r>
                      <a:r>
                        <a:rPr lang="en" sz="800">
                          <a:effectLst/>
                        </a:rPr>
                        <a:t>ID, </a:t>
                      </a:r>
                      <a:r>
                        <a:rPr lang="ko-KR" altLang="en-US" sz="800">
                          <a:effectLst/>
                        </a:rPr>
                        <a:t>트랜잭션 식별자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081243"/>
                  </a:ext>
                </a:extLst>
              </a:tr>
              <a:tr h="1742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customer_id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구매자 </a:t>
                      </a:r>
                      <a:r>
                        <a:rPr lang="en" sz="800">
                          <a:effectLst/>
                        </a:rPr>
                        <a:t>ID (</a:t>
                      </a:r>
                      <a:r>
                        <a:rPr lang="ko-KR" altLang="en-US" sz="800">
                          <a:effectLst/>
                        </a:rPr>
                        <a:t>테이블 </a:t>
                      </a:r>
                      <a:r>
                        <a:rPr lang="en" sz="800">
                          <a:effectLst/>
                        </a:rPr>
                        <a:t>A </a:t>
                      </a:r>
                      <a:r>
                        <a:rPr lang="ko-KR" altLang="en-US" sz="800">
                          <a:effectLst/>
                        </a:rPr>
                        <a:t>참조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0837"/>
                  </a:ext>
                </a:extLst>
              </a:tr>
              <a:tr h="1742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product_category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구매한 상품의 카테고리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476532"/>
                  </a:ext>
                </a:extLst>
              </a:tr>
              <a:tr h="1742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purchase_amount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구매 금액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14381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FBF517-CA78-DE7D-D748-D718C19EA146}"/>
              </a:ext>
            </a:extLst>
          </p:cNvPr>
          <p:cNvGraphicFramePr>
            <a:graphicFrameLocks noGrp="1"/>
          </p:cNvGraphicFramePr>
          <p:nvPr/>
        </p:nvGraphicFramePr>
        <p:xfrm>
          <a:off x="7220610" y="497279"/>
          <a:ext cx="4118082" cy="1954667"/>
        </p:xfrm>
        <a:graphic>
          <a:graphicData uri="http://schemas.openxmlformats.org/drawingml/2006/table">
            <a:tbl>
              <a:tblPr/>
              <a:tblGrid>
                <a:gridCol w="2059041">
                  <a:extLst>
                    <a:ext uri="{9D8B030D-6E8A-4147-A177-3AD203B41FA5}">
                      <a16:colId xmlns:a16="http://schemas.microsoft.com/office/drawing/2014/main" val="2102755747"/>
                    </a:ext>
                  </a:extLst>
                </a:gridCol>
                <a:gridCol w="2059041">
                  <a:extLst>
                    <a:ext uri="{9D8B030D-6E8A-4147-A177-3AD203B41FA5}">
                      <a16:colId xmlns:a16="http://schemas.microsoft.com/office/drawing/2014/main" val="1974440609"/>
                    </a:ext>
                  </a:extLst>
                </a:gridCol>
              </a:tblGrid>
              <a:tr h="1776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1">
                          <a:effectLst/>
                        </a:rPr>
                        <a:t>컬럼명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E0FB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E4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FB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1">
                          <a:effectLst/>
                        </a:rPr>
                        <a:t>컬럼 설명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C0E4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E4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E4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964221"/>
                  </a:ext>
                </a:extLst>
              </a:tr>
              <a:tr h="1776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customer_id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고객 고유 </a:t>
                      </a:r>
                      <a:r>
                        <a:rPr lang="en" sz="800">
                          <a:effectLst/>
                        </a:rPr>
                        <a:t>ID (</a:t>
                      </a:r>
                      <a:r>
                        <a:rPr lang="ko-KR" altLang="en-US" sz="800">
                          <a:effectLst/>
                        </a:rPr>
                        <a:t>테이블 </a:t>
                      </a:r>
                      <a:r>
                        <a:rPr lang="en" sz="800">
                          <a:effectLst/>
                        </a:rPr>
                        <a:t>A </a:t>
                      </a:r>
                      <a:r>
                        <a:rPr lang="ko-KR" altLang="en-US" sz="800">
                          <a:effectLst/>
                        </a:rPr>
                        <a:t>참조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3889"/>
                  </a:ext>
                </a:extLst>
              </a:tr>
              <a:tr h="1776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full_name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고객 이름 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en" sz="800">
                          <a:effectLst/>
                        </a:rPr>
                        <a:t>first_name + last_name)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201282"/>
                  </a:ext>
                </a:extLst>
              </a:tr>
              <a:tr h="1776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age_group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고객 연령대 </a:t>
                      </a:r>
                      <a:r>
                        <a:rPr lang="en-US" altLang="ko-KR" sz="800">
                          <a:effectLst/>
                        </a:rPr>
                        <a:t>(10</a:t>
                      </a:r>
                      <a:r>
                        <a:rPr lang="ko-KR" altLang="en-US" sz="800">
                          <a:effectLst/>
                        </a:rPr>
                        <a:t>대</a:t>
                      </a:r>
                      <a:r>
                        <a:rPr lang="en-US" altLang="ko-KR" sz="800">
                          <a:effectLst/>
                        </a:rPr>
                        <a:t>, 20</a:t>
                      </a:r>
                      <a:r>
                        <a:rPr lang="ko-KR" altLang="en-US" sz="800">
                          <a:effectLst/>
                        </a:rPr>
                        <a:t>대</a:t>
                      </a:r>
                      <a:r>
                        <a:rPr lang="en-US" altLang="ko-KR" sz="800">
                          <a:effectLst/>
                        </a:rPr>
                        <a:t>, 30</a:t>
                      </a:r>
                      <a:r>
                        <a:rPr lang="ko-KR" altLang="en-US" sz="800">
                          <a:effectLst/>
                        </a:rPr>
                        <a:t>대</a:t>
                      </a:r>
                      <a:r>
                        <a:rPr lang="en-US" altLang="ko-KR" sz="800">
                          <a:effectLst/>
                        </a:rPr>
                        <a:t>, 40</a:t>
                      </a:r>
                      <a:r>
                        <a:rPr lang="ko-KR" altLang="en-US" sz="800">
                          <a:effectLst/>
                        </a:rPr>
                        <a:t>대 이상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847083"/>
                  </a:ext>
                </a:extLst>
              </a:tr>
              <a:tr h="1776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gender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성별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429792"/>
                  </a:ext>
                </a:extLst>
              </a:tr>
              <a:tr h="1776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loyalty_level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고객 등급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745971"/>
                  </a:ext>
                </a:extLst>
              </a:tr>
              <a:tr h="1776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membership_duration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고객 활동 기간 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가입일부터 현재까지 일수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746534"/>
                  </a:ext>
                </a:extLst>
              </a:tr>
              <a:tr h="1776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total_purchase_amount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고객 총 구매 금액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95844"/>
                  </a:ext>
                </a:extLst>
              </a:tr>
              <a:tr h="1776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purchase_count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고객 총 구매 횟수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144041"/>
                  </a:ext>
                </a:extLst>
              </a:tr>
              <a:tr h="1776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preferred_category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고객이 선호하는 상품 카테고리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948267"/>
                  </a:ext>
                </a:extLst>
              </a:tr>
              <a:tr h="1776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email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고객 이메일 주소</a:t>
                      </a:r>
                    </a:p>
                  </a:txBody>
                  <a:tcPr marL="55534" marR="55534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5478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E6DEE94-CF41-E336-C7FA-D848942A7BC9}"/>
              </a:ext>
            </a:extLst>
          </p:cNvPr>
          <p:cNvGraphicFramePr>
            <a:graphicFrameLocks noGrp="1"/>
          </p:cNvGraphicFramePr>
          <p:nvPr/>
        </p:nvGraphicFramePr>
        <p:xfrm>
          <a:off x="7222834" y="2567966"/>
          <a:ext cx="4115858" cy="2039142"/>
        </p:xfrm>
        <a:graphic>
          <a:graphicData uri="http://schemas.openxmlformats.org/drawingml/2006/table">
            <a:tbl>
              <a:tblPr/>
              <a:tblGrid>
                <a:gridCol w="2057929">
                  <a:extLst>
                    <a:ext uri="{9D8B030D-6E8A-4147-A177-3AD203B41FA5}">
                      <a16:colId xmlns:a16="http://schemas.microsoft.com/office/drawing/2014/main" val="514239322"/>
                    </a:ext>
                  </a:extLst>
                </a:gridCol>
                <a:gridCol w="2057929">
                  <a:extLst>
                    <a:ext uri="{9D8B030D-6E8A-4147-A177-3AD203B41FA5}">
                      <a16:colId xmlns:a16="http://schemas.microsoft.com/office/drawing/2014/main" val="960695052"/>
                    </a:ext>
                  </a:extLst>
                </a:gridCol>
              </a:tblGrid>
              <a:tr h="1741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1">
                          <a:effectLst/>
                        </a:rPr>
                        <a:t>컬럼명</a:t>
                      </a:r>
                    </a:p>
                  </a:txBody>
                  <a:tcPr marL="55504" marR="55504" marT="25617" marB="25617" anchor="ctr">
                    <a:lnL w="9525" cap="flat" cmpd="sng" algn="ctr">
                      <a:solidFill>
                        <a:srgbClr val="802A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1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2A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1">
                          <a:effectLst/>
                        </a:rPr>
                        <a:t>컬럼 설명</a:t>
                      </a:r>
                    </a:p>
                  </a:txBody>
                  <a:tcPr marL="55504" marR="55504" marT="25617" marB="25617" anchor="ctr">
                    <a:lnL w="9525" cap="flat" cmpd="sng" algn="ctr">
                      <a:solidFill>
                        <a:srgbClr val="E01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1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1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344487"/>
                  </a:ext>
                </a:extLst>
              </a:tr>
              <a:tr h="1741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customer_id</a:t>
                      </a:r>
                    </a:p>
                  </a:txBody>
                  <a:tcPr marL="55504" marR="55504" marT="25617" marB="2561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고객 고유 </a:t>
                      </a:r>
                      <a:r>
                        <a:rPr lang="en" sz="800">
                          <a:effectLst/>
                        </a:rPr>
                        <a:t>ID (</a:t>
                      </a:r>
                      <a:r>
                        <a:rPr lang="ko-KR" altLang="en-US" sz="800">
                          <a:effectLst/>
                        </a:rPr>
                        <a:t>테이블 </a:t>
                      </a:r>
                      <a:r>
                        <a:rPr lang="en" sz="800">
                          <a:effectLst/>
                        </a:rPr>
                        <a:t>D </a:t>
                      </a:r>
                      <a:r>
                        <a:rPr lang="ko-KR" altLang="en-US" sz="800">
                          <a:effectLst/>
                        </a:rPr>
                        <a:t>참조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marL="55504" marR="55504" marT="25617" marB="2561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483062"/>
                  </a:ext>
                </a:extLst>
              </a:tr>
              <a:tr h="1741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full_name</a:t>
                      </a:r>
                    </a:p>
                  </a:txBody>
                  <a:tcPr marL="55504" marR="55504" marT="25617" marB="2561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고객 이름</a:t>
                      </a:r>
                    </a:p>
                  </a:txBody>
                  <a:tcPr marL="55504" marR="55504" marT="25617" marB="2561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121079"/>
                  </a:ext>
                </a:extLst>
              </a:tr>
              <a:tr h="1741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 dirty="0" err="1">
                          <a:effectLst/>
                        </a:rPr>
                        <a:t>age_group</a:t>
                      </a:r>
                      <a:endParaRPr lang="en" sz="800" dirty="0">
                        <a:effectLst/>
                      </a:endParaRPr>
                    </a:p>
                  </a:txBody>
                  <a:tcPr marL="55504" marR="55504" marT="25617" marB="2561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고객 연령대</a:t>
                      </a:r>
                    </a:p>
                  </a:txBody>
                  <a:tcPr marL="55504" marR="55504" marT="25617" marB="2561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475911"/>
                  </a:ext>
                </a:extLst>
              </a:tr>
              <a:tr h="1741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gender</a:t>
                      </a:r>
                    </a:p>
                  </a:txBody>
                  <a:tcPr marL="55504" marR="55504" marT="25617" marB="2561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성별</a:t>
                      </a:r>
                    </a:p>
                  </a:txBody>
                  <a:tcPr marL="55504" marR="55504" marT="25617" marB="2561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365181"/>
                  </a:ext>
                </a:extLst>
              </a:tr>
              <a:tr h="1741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loyalty_level</a:t>
                      </a:r>
                    </a:p>
                  </a:txBody>
                  <a:tcPr marL="55504" marR="55504" marT="25617" marB="2561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고객 등급</a:t>
                      </a:r>
                    </a:p>
                  </a:txBody>
                  <a:tcPr marL="55504" marR="55504" marT="25617" marB="2561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88619"/>
                  </a:ext>
                </a:extLst>
              </a:tr>
              <a:tr h="1741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total_purchase_amount</a:t>
                      </a:r>
                    </a:p>
                  </a:txBody>
                  <a:tcPr marL="55504" marR="55504" marT="25617" marB="2561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고객 총 구매 금액</a:t>
                      </a:r>
                    </a:p>
                  </a:txBody>
                  <a:tcPr marL="55504" marR="55504" marT="25617" marB="2561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936692"/>
                  </a:ext>
                </a:extLst>
              </a:tr>
              <a:tr h="1741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campaign_participation_count</a:t>
                      </a:r>
                    </a:p>
                  </a:txBody>
                  <a:tcPr marL="55504" marR="55504" marT="25617" marB="2561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고객이 참여한 캠페인 횟수</a:t>
                      </a:r>
                    </a:p>
                  </a:txBody>
                  <a:tcPr marL="55504" marR="55504" marT="25617" marB="2561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014"/>
                  </a:ext>
                </a:extLst>
              </a:tr>
              <a:tr h="1741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engagement_score</a:t>
                      </a:r>
                    </a:p>
                  </a:txBody>
                  <a:tcPr marL="55504" marR="55504" marT="25617" marB="2561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캠페인 참여 점수 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클릭률 </a:t>
                      </a:r>
                      <a:r>
                        <a:rPr lang="en-US" altLang="ko-KR" sz="800">
                          <a:effectLst/>
                        </a:rPr>
                        <a:t>× </a:t>
                      </a:r>
                      <a:r>
                        <a:rPr lang="ko-KR" altLang="en-US" sz="800">
                          <a:effectLst/>
                        </a:rPr>
                        <a:t>전환율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marL="55504" marR="55504" marT="25617" marB="2561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48659"/>
                  </a:ext>
                </a:extLst>
              </a:tr>
              <a:tr h="1741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customer_score</a:t>
                      </a:r>
                    </a:p>
                  </a:txBody>
                  <a:tcPr marL="55504" marR="55504" marT="25617" marB="2561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고객 점수 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평균 </a:t>
                      </a:r>
                      <a:r>
                        <a:rPr lang="en" sz="800">
                          <a:effectLst/>
                        </a:rPr>
                        <a:t>engagement_score)</a:t>
                      </a:r>
                    </a:p>
                  </a:txBody>
                  <a:tcPr marL="55504" marR="55504" marT="25617" marB="2561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935352"/>
                  </a:ext>
                </a:extLst>
              </a:tr>
              <a:tr h="2971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roi_estimate</a:t>
                      </a:r>
                    </a:p>
                  </a:txBody>
                  <a:tcPr marL="55504" marR="55504" marT="25617" marB="2561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 dirty="0">
                          <a:effectLst/>
                        </a:rPr>
                        <a:t>ROI </a:t>
                      </a:r>
                      <a:r>
                        <a:rPr lang="ko-KR" altLang="en-US" sz="800" dirty="0">
                          <a:effectLst/>
                        </a:rPr>
                        <a:t>추정치 </a:t>
                      </a:r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ko-KR" altLang="en-US" sz="800" dirty="0">
                          <a:effectLst/>
                        </a:rPr>
                        <a:t>캠페인 예산 대비 고객 구매 금액 비율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</a:p>
                  </a:txBody>
                  <a:tcPr marL="55504" marR="55504" marT="25617" marB="2561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12330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0C10F84-A454-1DB9-A630-647E441A8E48}"/>
              </a:ext>
            </a:extLst>
          </p:cNvPr>
          <p:cNvGraphicFramePr>
            <a:graphicFrameLocks noGrp="1"/>
          </p:cNvGraphicFramePr>
          <p:nvPr/>
        </p:nvGraphicFramePr>
        <p:xfrm>
          <a:off x="7220562" y="4733638"/>
          <a:ext cx="4118130" cy="2026922"/>
        </p:xfrm>
        <a:graphic>
          <a:graphicData uri="http://schemas.openxmlformats.org/drawingml/2006/table">
            <a:tbl>
              <a:tblPr/>
              <a:tblGrid>
                <a:gridCol w="2059065">
                  <a:extLst>
                    <a:ext uri="{9D8B030D-6E8A-4147-A177-3AD203B41FA5}">
                      <a16:colId xmlns:a16="http://schemas.microsoft.com/office/drawing/2014/main" val="4067583206"/>
                    </a:ext>
                  </a:extLst>
                </a:gridCol>
                <a:gridCol w="2059065">
                  <a:extLst>
                    <a:ext uri="{9D8B030D-6E8A-4147-A177-3AD203B41FA5}">
                      <a16:colId xmlns:a16="http://schemas.microsoft.com/office/drawing/2014/main" val="2811564990"/>
                    </a:ext>
                  </a:extLst>
                </a:gridCol>
              </a:tblGrid>
              <a:tr h="101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1">
                          <a:effectLst/>
                        </a:rPr>
                        <a:t>컬럼명</a:t>
                      </a:r>
                    </a:p>
                  </a:txBody>
                  <a:tcPr marL="55535" marR="55535" marT="25631" marB="25631" anchor="ctr">
                    <a:lnL w="9525" cap="flat" cmpd="sng" algn="ctr">
                      <a:solidFill>
                        <a:srgbClr val="80A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8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A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1">
                          <a:effectLst/>
                        </a:rPr>
                        <a:t>컬럼 설명</a:t>
                      </a:r>
                    </a:p>
                  </a:txBody>
                  <a:tcPr marL="55535" marR="55535" marT="25631" marB="25631" anchor="ctr">
                    <a:lnL w="9525" cap="flat" cmpd="sng" algn="ctr">
                      <a:solidFill>
                        <a:srgbClr val="408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8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8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079025"/>
                  </a:ext>
                </a:extLst>
              </a:tr>
              <a:tr h="101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purchase_id</a:t>
                      </a:r>
                    </a:p>
                  </a:txBody>
                  <a:tcPr marL="55535" marR="55535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구매 고유 </a:t>
                      </a:r>
                      <a:r>
                        <a:rPr lang="en" sz="800">
                          <a:effectLst/>
                        </a:rPr>
                        <a:t>ID (</a:t>
                      </a:r>
                      <a:r>
                        <a:rPr lang="ko-KR" altLang="en-US" sz="800">
                          <a:effectLst/>
                        </a:rPr>
                        <a:t>테이블 </a:t>
                      </a:r>
                      <a:r>
                        <a:rPr lang="en" sz="800">
                          <a:effectLst/>
                        </a:rPr>
                        <a:t>B </a:t>
                      </a:r>
                      <a:r>
                        <a:rPr lang="ko-KR" altLang="en-US" sz="800">
                          <a:effectLst/>
                        </a:rPr>
                        <a:t>참조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marL="55535" marR="55535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5521"/>
                  </a:ext>
                </a:extLst>
              </a:tr>
              <a:tr h="101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customer_id</a:t>
                      </a:r>
                    </a:p>
                  </a:txBody>
                  <a:tcPr marL="55535" marR="55535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고객 고유 </a:t>
                      </a:r>
                      <a:r>
                        <a:rPr lang="en" sz="800">
                          <a:effectLst/>
                        </a:rPr>
                        <a:t>ID (</a:t>
                      </a:r>
                      <a:r>
                        <a:rPr lang="ko-KR" altLang="en-US" sz="800">
                          <a:effectLst/>
                        </a:rPr>
                        <a:t>테이블 </a:t>
                      </a:r>
                      <a:r>
                        <a:rPr lang="en" sz="800">
                          <a:effectLst/>
                        </a:rPr>
                        <a:t>B </a:t>
                      </a:r>
                      <a:r>
                        <a:rPr lang="ko-KR" altLang="en-US" sz="800">
                          <a:effectLst/>
                        </a:rPr>
                        <a:t>참조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marL="55535" marR="55535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828308"/>
                  </a:ext>
                </a:extLst>
              </a:tr>
              <a:tr h="101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product_category</a:t>
                      </a:r>
                    </a:p>
                  </a:txBody>
                  <a:tcPr marL="55535" marR="55535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구매한 상품 카테고리</a:t>
                      </a:r>
                    </a:p>
                  </a:txBody>
                  <a:tcPr marL="55535" marR="55535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922561"/>
                  </a:ext>
                </a:extLst>
              </a:tr>
              <a:tr h="101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purchase_amount</a:t>
                      </a:r>
                    </a:p>
                  </a:txBody>
                  <a:tcPr marL="55535" marR="55535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구매 금액</a:t>
                      </a:r>
                    </a:p>
                  </a:txBody>
                  <a:tcPr marL="55535" marR="55535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775921"/>
                  </a:ext>
                </a:extLst>
              </a:tr>
              <a:tr h="101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campaign_id</a:t>
                      </a:r>
                    </a:p>
                  </a:txBody>
                  <a:tcPr marL="55535" marR="55535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연결된 캠페인 </a:t>
                      </a:r>
                      <a:r>
                        <a:rPr lang="en" sz="800">
                          <a:effectLst/>
                        </a:rPr>
                        <a:t>ID</a:t>
                      </a:r>
                    </a:p>
                  </a:txBody>
                  <a:tcPr marL="55535" marR="55535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381894"/>
                  </a:ext>
                </a:extLst>
              </a:tr>
              <a:tr h="101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campaign_name</a:t>
                      </a:r>
                    </a:p>
                  </a:txBody>
                  <a:tcPr marL="55535" marR="55535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캠페인 이름</a:t>
                      </a:r>
                    </a:p>
                  </a:txBody>
                  <a:tcPr marL="55535" marR="55535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900481"/>
                  </a:ext>
                </a:extLst>
              </a:tr>
              <a:tr h="101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channel</a:t>
                      </a:r>
                    </a:p>
                  </a:txBody>
                  <a:tcPr marL="55535" marR="55535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캠페인 채널</a:t>
                      </a:r>
                    </a:p>
                  </a:txBody>
                  <a:tcPr marL="55535" marR="55535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365769"/>
                  </a:ext>
                </a:extLst>
              </a:tr>
              <a:tr h="101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region</a:t>
                      </a:r>
                    </a:p>
                  </a:txBody>
                  <a:tcPr marL="55535" marR="55535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캠페인 대상 지역</a:t>
                      </a:r>
                    </a:p>
                  </a:txBody>
                  <a:tcPr marL="55535" marR="55535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693315"/>
                  </a:ext>
                </a:extLst>
              </a:tr>
              <a:tr h="101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>
                          <a:effectLst/>
                        </a:rPr>
                        <a:t>campaign_effectiveness</a:t>
                      </a:r>
                    </a:p>
                  </a:txBody>
                  <a:tcPr marL="55535" marR="55535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>
                          <a:effectLst/>
                        </a:rPr>
                        <a:t>캠페인 효과 </a:t>
                      </a:r>
                      <a:r>
                        <a:rPr lang="en-US" altLang="ko-KR" sz="800">
                          <a:effectLst/>
                        </a:rPr>
                        <a:t>(1=</a:t>
                      </a:r>
                      <a:r>
                        <a:rPr lang="ko-KR" altLang="en-US" sz="800">
                          <a:effectLst/>
                        </a:rPr>
                        <a:t>효과</a:t>
                      </a:r>
                      <a:r>
                        <a:rPr lang="en-US" altLang="ko-KR" sz="800">
                          <a:effectLst/>
                        </a:rPr>
                        <a:t>, 0=</a:t>
                      </a:r>
                      <a:r>
                        <a:rPr lang="ko-KR" altLang="en-US" sz="800">
                          <a:effectLst/>
                        </a:rPr>
                        <a:t>없음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marL="55535" marR="55535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942564"/>
                  </a:ext>
                </a:extLst>
              </a:tr>
              <a:tr h="1723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800" dirty="0" err="1">
                          <a:effectLst/>
                        </a:rPr>
                        <a:t>campaign_roi</a:t>
                      </a:r>
                      <a:endParaRPr lang="en" sz="800" dirty="0">
                        <a:effectLst/>
                      </a:endParaRPr>
                    </a:p>
                  </a:txBody>
                  <a:tcPr marL="55535" marR="55535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캠페인 </a:t>
                      </a:r>
                      <a:r>
                        <a:rPr lang="en" sz="800" dirty="0">
                          <a:effectLst/>
                        </a:rPr>
                        <a:t>ROI (</a:t>
                      </a:r>
                      <a:r>
                        <a:rPr lang="ko-KR" altLang="en-US" sz="800" dirty="0">
                          <a:effectLst/>
                        </a:rPr>
                        <a:t>구매 금액 대비 캠페인 예산 비율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</a:p>
                  </a:txBody>
                  <a:tcPr marL="55535" marR="55535" marT="25631" marB="2563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73849"/>
                  </a:ext>
                </a:extLst>
              </a:tr>
            </a:tbl>
          </a:graphicData>
        </a:graphic>
      </p:graphicFrame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5842D008-6D2E-1E96-FD43-7CAECC93C82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969093" y="1474612"/>
            <a:ext cx="2251517" cy="1804616"/>
          </a:xfrm>
          <a:prstGeom prst="bentConnector3">
            <a:avLst>
              <a:gd name="adj1" fmla="val 2012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2FCC04DF-5309-B103-D7EA-7B920277D3FC}"/>
              </a:ext>
            </a:extLst>
          </p:cNvPr>
          <p:cNvCxnSpPr/>
          <p:nvPr/>
        </p:nvCxnSpPr>
        <p:spPr>
          <a:xfrm flipH="1">
            <a:off x="4969093" y="1474612"/>
            <a:ext cx="112690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BFBCC5-CA79-FE66-69CF-63E3F96592C0}"/>
              </a:ext>
            </a:extLst>
          </p:cNvPr>
          <p:cNvSpPr txBox="1"/>
          <p:nvPr/>
        </p:nvSpPr>
        <p:spPr>
          <a:xfrm>
            <a:off x="115614" y="1552060"/>
            <a:ext cx="735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 err="1"/>
              <a:t>tableA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E8EC1D-76E0-1146-732C-DD2D8FF51ADD}"/>
              </a:ext>
            </a:extLst>
          </p:cNvPr>
          <p:cNvSpPr txBox="1"/>
          <p:nvPr/>
        </p:nvSpPr>
        <p:spPr>
          <a:xfrm>
            <a:off x="113390" y="3200855"/>
            <a:ext cx="735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 err="1"/>
              <a:t>tableB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27FA5A-164C-05E5-168A-0966D4DB873A}"/>
              </a:ext>
            </a:extLst>
          </p:cNvPr>
          <p:cNvSpPr txBox="1"/>
          <p:nvPr/>
        </p:nvSpPr>
        <p:spPr>
          <a:xfrm>
            <a:off x="113390" y="5043544"/>
            <a:ext cx="735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 err="1"/>
              <a:t>tableC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A3AE87-0071-5B6D-4B30-D68E3A5F5CE8}"/>
              </a:ext>
            </a:extLst>
          </p:cNvPr>
          <p:cNvSpPr txBox="1"/>
          <p:nvPr/>
        </p:nvSpPr>
        <p:spPr>
          <a:xfrm>
            <a:off x="11456603" y="1336112"/>
            <a:ext cx="735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 err="1"/>
              <a:t>tableD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00BF1B-BFDD-E6C5-22B7-3C643DAB7D36}"/>
              </a:ext>
            </a:extLst>
          </p:cNvPr>
          <p:cNvSpPr txBox="1"/>
          <p:nvPr/>
        </p:nvSpPr>
        <p:spPr>
          <a:xfrm>
            <a:off x="11456602" y="3429000"/>
            <a:ext cx="735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 err="1"/>
              <a:t>tableE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6CFC19-33DD-3161-900D-6EC3E8A160C6}"/>
              </a:ext>
            </a:extLst>
          </p:cNvPr>
          <p:cNvSpPr txBox="1"/>
          <p:nvPr/>
        </p:nvSpPr>
        <p:spPr>
          <a:xfrm>
            <a:off x="11456601" y="5521888"/>
            <a:ext cx="735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 err="1"/>
              <a:t>tableF</a:t>
            </a:r>
            <a:endParaRPr kumimoji="1" lang="ko-Kore-KR" altLang="en-US" sz="1200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1800524D-4319-DE3D-6854-96944D88CC30}"/>
              </a:ext>
            </a:extLst>
          </p:cNvPr>
          <p:cNvCxnSpPr/>
          <p:nvPr/>
        </p:nvCxnSpPr>
        <p:spPr>
          <a:xfrm flipH="1">
            <a:off x="6400800" y="2144110"/>
            <a:ext cx="8197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725DCE33-17F7-81FC-1F68-A76A72CE0892}"/>
              </a:ext>
            </a:extLst>
          </p:cNvPr>
          <p:cNvCxnSpPr/>
          <p:nvPr/>
        </p:nvCxnSpPr>
        <p:spPr>
          <a:xfrm>
            <a:off x="6400800" y="2144110"/>
            <a:ext cx="0" cy="1443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387B586-6E61-8E88-D67C-DCA2CC93D60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398501" y="3587537"/>
            <a:ext cx="824333" cy="10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3A2C9A3B-1617-D66F-84DE-76CEED738245}"/>
              </a:ext>
            </a:extLst>
          </p:cNvPr>
          <p:cNvCxnSpPr/>
          <p:nvPr/>
        </p:nvCxnSpPr>
        <p:spPr>
          <a:xfrm>
            <a:off x="4969093" y="5320543"/>
            <a:ext cx="14294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135F506F-B29C-5187-BADE-253385A22F84}"/>
              </a:ext>
            </a:extLst>
          </p:cNvPr>
          <p:cNvCxnSpPr/>
          <p:nvPr/>
        </p:nvCxnSpPr>
        <p:spPr>
          <a:xfrm flipV="1">
            <a:off x="6398501" y="3567499"/>
            <a:ext cx="0" cy="1753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62E6FDD8-551C-E788-0DEB-5E3F1B762E84}"/>
              </a:ext>
            </a:extLst>
          </p:cNvPr>
          <p:cNvCxnSpPr>
            <a:endCxn id="11" idx="1"/>
          </p:cNvCxnSpPr>
          <p:nvPr/>
        </p:nvCxnSpPr>
        <p:spPr>
          <a:xfrm>
            <a:off x="4969093" y="3567499"/>
            <a:ext cx="2251469" cy="2179600"/>
          </a:xfrm>
          <a:prstGeom prst="bentConnector3">
            <a:avLst>
              <a:gd name="adj1" fmla="val 3086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F6B5D148-E6C1-79BF-6B1E-E7AD94174289}"/>
              </a:ext>
            </a:extLst>
          </p:cNvPr>
          <p:cNvCxnSpPr/>
          <p:nvPr/>
        </p:nvCxnSpPr>
        <p:spPr>
          <a:xfrm>
            <a:off x="4969093" y="4733638"/>
            <a:ext cx="71470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6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0659F-40EA-47F7-5556-6F36D5A97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5704F6-7385-40FA-9507-1DAEE0D1DF0B}"/>
              </a:ext>
            </a:extLst>
          </p:cNvPr>
          <p:cNvSpPr txBox="1"/>
          <p:nvPr/>
        </p:nvSpPr>
        <p:spPr>
          <a:xfrm>
            <a:off x="4550979" y="147144"/>
            <a:ext cx="309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Data Set</a:t>
            </a:r>
            <a:endParaRPr kumimoji="1" lang="ko-Kore-KR" altLang="en-US" dirty="0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54878F0-CCFE-6CF5-AE8F-25282A9A5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43408"/>
              </p:ext>
            </p:extLst>
          </p:nvPr>
        </p:nvGraphicFramePr>
        <p:xfrm>
          <a:off x="841813" y="1400746"/>
          <a:ext cx="4727757" cy="2342300"/>
        </p:xfrm>
        <a:graphic>
          <a:graphicData uri="http://schemas.openxmlformats.org/drawingml/2006/table">
            <a:tbl>
              <a:tblPr/>
              <a:tblGrid>
                <a:gridCol w="1575919">
                  <a:extLst>
                    <a:ext uri="{9D8B030D-6E8A-4147-A177-3AD203B41FA5}">
                      <a16:colId xmlns:a16="http://schemas.microsoft.com/office/drawing/2014/main" val="2493050927"/>
                    </a:ext>
                  </a:extLst>
                </a:gridCol>
                <a:gridCol w="1575919">
                  <a:extLst>
                    <a:ext uri="{9D8B030D-6E8A-4147-A177-3AD203B41FA5}">
                      <a16:colId xmlns:a16="http://schemas.microsoft.com/office/drawing/2014/main" val="1405928411"/>
                    </a:ext>
                  </a:extLst>
                </a:gridCol>
                <a:gridCol w="1575919">
                  <a:extLst>
                    <a:ext uri="{9D8B030D-6E8A-4147-A177-3AD203B41FA5}">
                      <a16:colId xmlns:a16="http://schemas.microsoft.com/office/drawing/2014/main" val="1969588636"/>
                    </a:ext>
                  </a:extLst>
                </a:gridCol>
              </a:tblGrid>
              <a:tr h="2000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1">
                          <a:effectLst/>
                        </a:rPr>
                        <a:t>컬럼명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60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5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1">
                          <a:effectLst/>
                        </a:rPr>
                        <a:t>타입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405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4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5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1">
                          <a:effectLst/>
                        </a:rPr>
                        <a:t>설명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8064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4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64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9652"/>
                  </a:ext>
                </a:extLst>
              </a:tr>
              <a:tr h="2000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PGM_ID</a:t>
                      </a:r>
                      <a:endParaRPr lang="en" sz="900">
                        <a:effectLst/>
                      </a:endParaRP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>
                          <a:effectLst/>
                        </a:rPr>
                        <a:t>varchar(50)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>
                          <a:effectLst/>
                        </a:rPr>
                        <a:t>프로그램 </a:t>
                      </a:r>
                      <a:r>
                        <a:rPr lang="en" sz="900">
                          <a:effectLst/>
                        </a:rPr>
                        <a:t>ID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50810"/>
                  </a:ext>
                </a:extLst>
              </a:tr>
              <a:tr h="2000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JOB_SEQ</a:t>
                      </a:r>
                      <a:endParaRPr lang="en" sz="900">
                        <a:effectLst/>
                      </a:endParaRP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>
                          <a:effectLst/>
                        </a:rPr>
                        <a:t>int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>
                          <a:effectLst/>
                        </a:rPr>
                        <a:t>잡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en" sz="900">
                          <a:effectLst/>
                        </a:rPr>
                        <a:t>Job) </a:t>
                      </a:r>
                      <a:r>
                        <a:rPr lang="ko-KR" altLang="en-US" sz="900">
                          <a:effectLst/>
                        </a:rPr>
                        <a:t>순번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451388"/>
                  </a:ext>
                </a:extLst>
              </a:tr>
              <a:tr h="2000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QRY_SEQ</a:t>
                      </a:r>
                      <a:endParaRPr lang="en" sz="900">
                        <a:effectLst/>
                      </a:endParaRP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>
                          <a:effectLst/>
                        </a:rPr>
                        <a:t>int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>
                          <a:effectLst/>
                        </a:rPr>
                        <a:t>쿼리 순번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89151"/>
                  </a:ext>
                </a:extLst>
              </a:tr>
              <a:tr h="2000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MID</a:t>
                      </a:r>
                      <a:endParaRPr lang="en" sz="900">
                        <a:effectLst/>
                      </a:endParaRP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>
                          <a:effectLst/>
                        </a:rPr>
                        <a:t>varchar(15)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>
                          <a:effectLst/>
                        </a:rPr>
                        <a:t>모듈</a:t>
                      </a:r>
                      <a:r>
                        <a:rPr lang="en-US" altLang="ko-KR" sz="900">
                          <a:effectLst/>
                        </a:rPr>
                        <a:t>/</a:t>
                      </a:r>
                      <a:r>
                        <a:rPr lang="ko-KR" altLang="en-US" sz="900">
                          <a:effectLst/>
                        </a:rPr>
                        <a:t>메시지 </a:t>
                      </a:r>
                      <a:r>
                        <a:rPr lang="en" sz="900">
                          <a:effectLst/>
                        </a:rPr>
                        <a:t>ID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888980"/>
                  </a:ext>
                </a:extLst>
              </a:tr>
              <a:tr h="2000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ORGL_SQL</a:t>
                      </a:r>
                      <a:endParaRPr lang="en" sz="900">
                        <a:effectLst/>
                      </a:endParaRP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>
                          <a:effectLst/>
                        </a:rPr>
                        <a:t>mediumblob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>
                          <a:effectLst/>
                        </a:rPr>
                        <a:t>원본 </a:t>
                      </a:r>
                      <a:r>
                        <a:rPr lang="en" sz="900">
                          <a:effectLst/>
                        </a:rPr>
                        <a:t>SQL (</a:t>
                      </a:r>
                      <a:r>
                        <a:rPr lang="ko-KR" altLang="en-US" sz="900">
                          <a:effectLst/>
                        </a:rPr>
                        <a:t>바이너리 저장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42020"/>
                  </a:ext>
                </a:extLst>
              </a:tr>
              <a:tr h="2000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PGM_PATH</a:t>
                      </a:r>
                      <a:endParaRPr lang="en" sz="900">
                        <a:effectLst/>
                      </a:endParaRP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>
                          <a:effectLst/>
                        </a:rPr>
                        <a:t>varchar(150)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>
                          <a:effectLst/>
                        </a:rPr>
                        <a:t>프로그램 경로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692777"/>
                  </a:ext>
                </a:extLst>
              </a:tr>
              <a:tr h="341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STATEMENT_TYP</a:t>
                      </a:r>
                      <a:endParaRPr lang="en" sz="900">
                        <a:effectLst/>
                      </a:endParaRP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>
                          <a:effectLst/>
                        </a:rPr>
                        <a:t>varchar(30)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>
                          <a:effectLst/>
                        </a:rPr>
                        <a:t>SQL </a:t>
                      </a:r>
                      <a:r>
                        <a:rPr lang="ko-KR" altLang="en-US" sz="900">
                          <a:effectLst/>
                        </a:rPr>
                        <a:t>문 유형 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en" sz="900">
                          <a:effectLst/>
                        </a:rPr>
                        <a:t>SELECT/INSERT/UPDATE </a:t>
                      </a:r>
                      <a:r>
                        <a:rPr lang="ko-KR" altLang="en-US" sz="900">
                          <a:effectLst/>
                        </a:rPr>
                        <a:t>등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255060"/>
                  </a:ext>
                </a:extLst>
              </a:tr>
              <a:tr h="2000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PART_KEY</a:t>
                      </a:r>
                      <a:endParaRPr lang="en" sz="900">
                        <a:effectLst/>
                      </a:endParaRP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>
                          <a:effectLst/>
                        </a:rPr>
                        <a:t>varchar(25)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>
                          <a:effectLst/>
                        </a:rPr>
                        <a:t>파티션 키 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선택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19911"/>
                  </a:ext>
                </a:extLst>
              </a:tr>
              <a:tr h="2000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CRE_DTM</a:t>
                      </a:r>
                      <a:endParaRPr lang="en" sz="900">
                        <a:effectLst/>
                      </a:endParaRP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>
                          <a:effectLst/>
                        </a:rPr>
                        <a:t>datetime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>
                          <a:effectLst/>
                        </a:rPr>
                        <a:t>생성 일시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308569"/>
                  </a:ext>
                </a:extLst>
              </a:tr>
              <a:tr h="2000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UPD_DTM</a:t>
                      </a:r>
                      <a:endParaRPr lang="en" sz="900">
                        <a:effectLst/>
                      </a:endParaRP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dirty="0">
                          <a:effectLst/>
                        </a:rPr>
                        <a:t>timestamp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수정 일시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722864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65F759F6-9AFA-4756-4C43-12837AD87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198668"/>
              </p:ext>
            </p:extLst>
          </p:nvPr>
        </p:nvGraphicFramePr>
        <p:xfrm>
          <a:off x="6601519" y="1395453"/>
          <a:ext cx="4674453" cy="2342303"/>
        </p:xfrm>
        <a:graphic>
          <a:graphicData uri="http://schemas.openxmlformats.org/drawingml/2006/table">
            <a:tbl>
              <a:tblPr/>
              <a:tblGrid>
                <a:gridCol w="1558151">
                  <a:extLst>
                    <a:ext uri="{9D8B030D-6E8A-4147-A177-3AD203B41FA5}">
                      <a16:colId xmlns:a16="http://schemas.microsoft.com/office/drawing/2014/main" val="3409980541"/>
                    </a:ext>
                  </a:extLst>
                </a:gridCol>
                <a:gridCol w="1558151">
                  <a:extLst>
                    <a:ext uri="{9D8B030D-6E8A-4147-A177-3AD203B41FA5}">
                      <a16:colId xmlns:a16="http://schemas.microsoft.com/office/drawing/2014/main" val="519447624"/>
                    </a:ext>
                  </a:extLst>
                </a:gridCol>
                <a:gridCol w="1558151">
                  <a:extLst>
                    <a:ext uri="{9D8B030D-6E8A-4147-A177-3AD203B41FA5}">
                      <a16:colId xmlns:a16="http://schemas.microsoft.com/office/drawing/2014/main" val="1858973998"/>
                    </a:ext>
                  </a:extLst>
                </a:gridCol>
              </a:tblGrid>
              <a:tr h="2000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1">
                          <a:effectLst/>
                        </a:rPr>
                        <a:t>컬럼명</a:t>
                      </a: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407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9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7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1">
                          <a:effectLst/>
                        </a:rPr>
                        <a:t>타입</a:t>
                      </a: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A0A9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C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A9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1">
                          <a:effectLst/>
                        </a:rPr>
                        <a:t>설명</a:t>
                      </a: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40C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C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214320"/>
                  </a:ext>
                </a:extLst>
              </a:tr>
              <a:tr h="2000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PGM_ID</a:t>
                      </a:r>
                      <a:endParaRPr lang="en" sz="900">
                        <a:effectLst/>
                      </a:endParaRP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>
                          <a:effectLst/>
                        </a:rPr>
                        <a:t>varchar(50)</a:t>
                      </a: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>
                          <a:effectLst/>
                        </a:rPr>
                        <a:t>프로그램 </a:t>
                      </a:r>
                      <a:r>
                        <a:rPr lang="en" sz="900">
                          <a:effectLst/>
                        </a:rPr>
                        <a:t>ID</a:t>
                      </a: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934422"/>
                  </a:ext>
                </a:extLst>
              </a:tr>
              <a:tr h="2000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JOB_SEQ</a:t>
                      </a:r>
                      <a:endParaRPr lang="en" sz="900">
                        <a:effectLst/>
                      </a:endParaRP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>
                          <a:effectLst/>
                        </a:rPr>
                        <a:t>int</a:t>
                      </a: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>
                          <a:effectLst/>
                        </a:rPr>
                        <a:t>잡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en" sz="900">
                          <a:effectLst/>
                        </a:rPr>
                        <a:t>Job) </a:t>
                      </a:r>
                      <a:r>
                        <a:rPr lang="ko-KR" altLang="en-US" sz="900">
                          <a:effectLst/>
                        </a:rPr>
                        <a:t>순번</a:t>
                      </a: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9635"/>
                  </a:ext>
                </a:extLst>
              </a:tr>
              <a:tr h="2000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QRY_SEQ</a:t>
                      </a:r>
                      <a:endParaRPr lang="en" sz="900">
                        <a:effectLst/>
                      </a:endParaRP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>
                          <a:effectLst/>
                        </a:rPr>
                        <a:t>int</a:t>
                      </a: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>
                          <a:effectLst/>
                        </a:rPr>
                        <a:t>쿼리 순번</a:t>
                      </a: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345141"/>
                  </a:ext>
                </a:extLst>
              </a:tr>
              <a:tr h="2000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SRC_DB_NM</a:t>
                      </a:r>
                      <a:endParaRPr lang="en" sz="900">
                        <a:effectLst/>
                      </a:endParaRP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>
                          <a:effectLst/>
                        </a:rPr>
                        <a:t>varchar(30)</a:t>
                      </a: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>
                          <a:effectLst/>
                        </a:rPr>
                        <a:t>소스 </a:t>
                      </a:r>
                      <a:r>
                        <a:rPr lang="en" sz="900">
                          <a:effectLst/>
                        </a:rPr>
                        <a:t>DB </a:t>
                      </a:r>
                      <a:r>
                        <a:rPr lang="ko-KR" altLang="en-US" sz="900">
                          <a:effectLst/>
                        </a:rPr>
                        <a:t>이름</a:t>
                      </a: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990689"/>
                  </a:ext>
                </a:extLst>
              </a:tr>
              <a:tr h="2000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SRC_TBL_NM</a:t>
                      </a:r>
                      <a:endParaRPr lang="en" sz="900">
                        <a:effectLst/>
                      </a:endParaRP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>
                          <a:effectLst/>
                        </a:rPr>
                        <a:t>varchar(100)</a:t>
                      </a: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>
                          <a:effectLst/>
                        </a:rPr>
                        <a:t>소스 테이블 이름</a:t>
                      </a: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028027"/>
                  </a:ext>
                </a:extLst>
              </a:tr>
              <a:tr h="3418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SRC_TBL_NM_SEQ</a:t>
                      </a:r>
                      <a:endParaRPr lang="en" sz="900">
                        <a:effectLst/>
                      </a:endParaRP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>
                          <a:effectLst/>
                        </a:rPr>
                        <a:t>int</a:t>
                      </a: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>
                          <a:effectLst/>
                        </a:rPr>
                        <a:t>소스 테이블 순번 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여러 개 테이블 사용 시 구분자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541896"/>
                  </a:ext>
                </a:extLst>
              </a:tr>
              <a:tr h="2000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TRGT_DB_NM</a:t>
                      </a:r>
                      <a:endParaRPr lang="en" sz="900">
                        <a:effectLst/>
                      </a:endParaRP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>
                          <a:effectLst/>
                        </a:rPr>
                        <a:t>varchar(30)</a:t>
                      </a: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>
                          <a:effectLst/>
                        </a:rPr>
                        <a:t>타겟 </a:t>
                      </a:r>
                      <a:r>
                        <a:rPr lang="en" sz="900">
                          <a:effectLst/>
                        </a:rPr>
                        <a:t>DB </a:t>
                      </a:r>
                      <a:r>
                        <a:rPr lang="ko-KR" altLang="en-US" sz="900">
                          <a:effectLst/>
                        </a:rPr>
                        <a:t>이름</a:t>
                      </a: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256004"/>
                  </a:ext>
                </a:extLst>
              </a:tr>
              <a:tr h="2000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TRGT_TBL_NM</a:t>
                      </a:r>
                      <a:endParaRPr lang="en" sz="900">
                        <a:effectLst/>
                      </a:endParaRP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>
                          <a:effectLst/>
                        </a:rPr>
                        <a:t>varchar(100)</a:t>
                      </a: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>
                          <a:effectLst/>
                        </a:rPr>
                        <a:t>타겟 테이블 이름</a:t>
                      </a: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370041"/>
                  </a:ext>
                </a:extLst>
              </a:tr>
              <a:tr h="2000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CRE_DTM</a:t>
                      </a:r>
                      <a:endParaRPr lang="en" sz="900">
                        <a:effectLst/>
                      </a:endParaRP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>
                          <a:effectLst/>
                        </a:rPr>
                        <a:t>datetime</a:t>
                      </a: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>
                          <a:effectLst/>
                        </a:rPr>
                        <a:t>생성 일시</a:t>
                      </a: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208053"/>
                  </a:ext>
                </a:extLst>
              </a:tr>
              <a:tr h="2000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UPD_DTM</a:t>
                      </a:r>
                      <a:endParaRPr lang="en" sz="900">
                        <a:effectLst/>
                      </a:endParaRP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>
                          <a:effectLst/>
                        </a:rPr>
                        <a:t>timestamp</a:t>
                      </a: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수정 일시</a:t>
                      </a:r>
                    </a:p>
                  </a:txBody>
                  <a:tcPr marL="63037" marR="63037" marT="29095" marB="290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28898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BA06ADF2-115F-D910-8CB8-B0927914B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34305"/>
              </p:ext>
            </p:extLst>
          </p:nvPr>
        </p:nvGraphicFramePr>
        <p:xfrm>
          <a:off x="841813" y="4627316"/>
          <a:ext cx="4727757" cy="1208660"/>
        </p:xfrm>
        <a:graphic>
          <a:graphicData uri="http://schemas.openxmlformats.org/drawingml/2006/table">
            <a:tbl>
              <a:tblPr/>
              <a:tblGrid>
                <a:gridCol w="1575919">
                  <a:extLst>
                    <a:ext uri="{9D8B030D-6E8A-4147-A177-3AD203B41FA5}">
                      <a16:colId xmlns:a16="http://schemas.microsoft.com/office/drawing/2014/main" val="3762256787"/>
                    </a:ext>
                  </a:extLst>
                </a:gridCol>
                <a:gridCol w="1575919">
                  <a:extLst>
                    <a:ext uri="{9D8B030D-6E8A-4147-A177-3AD203B41FA5}">
                      <a16:colId xmlns:a16="http://schemas.microsoft.com/office/drawing/2014/main" val="1912191010"/>
                    </a:ext>
                  </a:extLst>
                </a:gridCol>
                <a:gridCol w="1575919">
                  <a:extLst>
                    <a:ext uri="{9D8B030D-6E8A-4147-A177-3AD203B41FA5}">
                      <a16:colId xmlns:a16="http://schemas.microsoft.com/office/drawing/2014/main" val="3109418369"/>
                    </a:ext>
                  </a:extLst>
                </a:gridCol>
              </a:tblGrid>
              <a:tr h="2047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b="1">
                          <a:effectLst/>
                        </a:rPr>
                        <a:t>컬럼명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20BB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B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BB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b="1">
                          <a:effectLst/>
                        </a:rPr>
                        <a:t>타입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C05B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FC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B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b="1" dirty="0">
                          <a:effectLst/>
                        </a:rPr>
                        <a:t>설명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C0FC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FC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FC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364222"/>
                  </a:ext>
                </a:extLst>
              </a:tr>
              <a:tr h="3506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000" b="1">
                          <a:effectLst/>
                        </a:rPr>
                        <a:t>tbl_nm</a:t>
                      </a:r>
                      <a:endParaRPr lang="en" sz="1000">
                        <a:effectLst/>
                      </a:endParaRP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000">
                          <a:effectLst/>
                        </a:rPr>
                        <a:t>varchar(50)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>
                          <a:effectLst/>
                        </a:rPr>
                        <a:t>테이블 영문명 </a:t>
                      </a:r>
                      <a:r>
                        <a:rPr lang="en-US" altLang="ko-KR" sz="1000">
                          <a:effectLst/>
                        </a:rPr>
                        <a:t>(</a:t>
                      </a:r>
                      <a:r>
                        <a:rPr lang="en" sz="1000">
                          <a:effectLst/>
                        </a:rPr>
                        <a:t>Primary Key)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240003"/>
                  </a:ext>
                </a:extLst>
              </a:tr>
              <a:tr h="2047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000" b="1">
                          <a:effectLst/>
                        </a:rPr>
                        <a:t>db_nm</a:t>
                      </a:r>
                      <a:endParaRPr lang="en" sz="1000">
                        <a:effectLst/>
                      </a:endParaRP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000">
                          <a:effectLst/>
                        </a:rPr>
                        <a:t>varchar(25)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>
                          <a:effectLst/>
                        </a:rPr>
                        <a:t>데이터베이스명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496004"/>
                  </a:ext>
                </a:extLst>
              </a:tr>
              <a:tr h="2047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000" b="1">
                          <a:effectLst/>
                        </a:rPr>
                        <a:t>han_nm</a:t>
                      </a:r>
                      <a:endParaRPr lang="en" sz="1000">
                        <a:effectLst/>
                      </a:endParaRP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000">
                          <a:effectLst/>
                        </a:rPr>
                        <a:t>varchar(50)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>
                          <a:effectLst/>
                        </a:rPr>
                        <a:t>테이블 한글명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851798"/>
                  </a:ext>
                </a:extLst>
              </a:tr>
              <a:tr h="2047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000" b="1">
                          <a:effectLst/>
                        </a:rPr>
                        <a:t>desc</a:t>
                      </a:r>
                      <a:endParaRPr lang="en" sz="1000">
                        <a:effectLst/>
                      </a:endParaRP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000">
                          <a:effectLst/>
                        </a:rPr>
                        <a:t>varchar(500)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dirty="0">
                          <a:effectLst/>
                        </a:rPr>
                        <a:t>테이블 설명</a:t>
                      </a:r>
                    </a:p>
                  </a:txBody>
                  <a:tcPr marL="63756" marR="63756" marT="29426" marB="2942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456593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59887B3-D79E-198E-4ACE-092875FED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6863"/>
              </p:ext>
            </p:extLst>
          </p:nvPr>
        </p:nvGraphicFramePr>
        <p:xfrm>
          <a:off x="6601518" y="4627316"/>
          <a:ext cx="4674453" cy="1187040"/>
        </p:xfrm>
        <a:graphic>
          <a:graphicData uri="http://schemas.openxmlformats.org/drawingml/2006/table">
            <a:tbl>
              <a:tblPr/>
              <a:tblGrid>
                <a:gridCol w="1558151">
                  <a:extLst>
                    <a:ext uri="{9D8B030D-6E8A-4147-A177-3AD203B41FA5}">
                      <a16:colId xmlns:a16="http://schemas.microsoft.com/office/drawing/2014/main" val="2006175273"/>
                    </a:ext>
                  </a:extLst>
                </a:gridCol>
                <a:gridCol w="1558151">
                  <a:extLst>
                    <a:ext uri="{9D8B030D-6E8A-4147-A177-3AD203B41FA5}">
                      <a16:colId xmlns:a16="http://schemas.microsoft.com/office/drawing/2014/main" val="926619223"/>
                    </a:ext>
                  </a:extLst>
                </a:gridCol>
                <a:gridCol w="1558151">
                  <a:extLst>
                    <a:ext uri="{9D8B030D-6E8A-4147-A177-3AD203B41FA5}">
                      <a16:colId xmlns:a16="http://schemas.microsoft.com/office/drawing/2014/main" val="1945449075"/>
                    </a:ext>
                  </a:extLst>
                </a:gridCol>
              </a:tblGrid>
              <a:tr h="197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1">
                          <a:effectLst/>
                        </a:rPr>
                        <a:t>컬럼명</a:t>
                      </a:r>
                    </a:p>
                  </a:txBody>
                  <a:tcPr marL="63038" marR="63038" marT="29094" marB="29094" anchor="ctr">
                    <a:lnL w="9525" cap="flat" cmpd="sng" algn="ctr">
                      <a:solidFill>
                        <a:srgbClr val="A005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1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05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1">
                          <a:effectLst/>
                        </a:rPr>
                        <a:t>타입</a:t>
                      </a:r>
                    </a:p>
                  </a:txBody>
                  <a:tcPr marL="63038" marR="63038" marT="29094" marB="29094" anchor="ctr">
                    <a:lnL w="9525" cap="flat" cmpd="sng" algn="ctr">
                      <a:solidFill>
                        <a:srgbClr val="A01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F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1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1">
                          <a:effectLst/>
                        </a:rPr>
                        <a:t>설명</a:t>
                      </a:r>
                    </a:p>
                  </a:txBody>
                  <a:tcPr marL="63038" marR="63038" marT="29094" marB="29094" anchor="ctr">
                    <a:lnL w="9525" cap="flat" cmpd="sng" algn="ctr">
                      <a:solidFill>
                        <a:srgbClr val="E02F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F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2F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370660"/>
                  </a:ext>
                </a:extLst>
              </a:tr>
              <a:tr h="197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col_nm</a:t>
                      </a:r>
                      <a:endParaRPr lang="en" sz="900">
                        <a:effectLst/>
                      </a:endParaRPr>
                    </a:p>
                  </a:txBody>
                  <a:tcPr marL="63038" marR="63038" marT="29094" marB="290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>
                          <a:effectLst/>
                        </a:rPr>
                        <a:t>varchar(100)</a:t>
                      </a:r>
                    </a:p>
                  </a:txBody>
                  <a:tcPr marL="63038" marR="63038" marT="29094" marB="290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>
                          <a:effectLst/>
                        </a:rPr>
                        <a:t>컬럼명</a:t>
                      </a:r>
                    </a:p>
                  </a:txBody>
                  <a:tcPr marL="63038" marR="63038" marT="29094" marB="290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397637"/>
                  </a:ext>
                </a:extLst>
              </a:tr>
              <a:tr h="197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tbl_nm</a:t>
                      </a:r>
                      <a:endParaRPr lang="en" sz="900">
                        <a:effectLst/>
                      </a:endParaRPr>
                    </a:p>
                  </a:txBody>
                  <a:tcPr marL="63038" marR="63038" marT="29094" marB="290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>
                          <a:effectLst/>
                        </a:rPr>
                        <a:t>varchar(50)</a:t>
                      </a:r>
                    </a:p>
                  </a:txBody>
                  <a:tcPr marL="63038" marR="63038" marT="29094" marB="290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>
                          <a:effectLst/>
                        </a:rPr>
                        <a:t>테이블명 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참조키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</a:p>
                  </a:txBody>
                  <a:tcPr marL="63038" marR="63038" marT="29094" marB="290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52112"/>
                  </a:ext>
                </a:extLst>
              </a:tr>
              <a:tr h="197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db_nm</a:t>
                      </a:r>
                      <a:endParaRPr lang="en" sz="900">
                        <a:effectLst/>
                      </a:endParaRPr>
                    </a:p>
                  </a:txBody>
                  <a:tcPr marL="63038" marR="63038" marT="29094" marB="290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>
                          <a:effectLst/>
                        </a:rPr>
                        <a:t>varchar(25)</a:t>
                      </a:r>
                    </a:p>
                  </a:txBody>
                  <a:tcPr marL="63038" marR="63038" marT="29094" marB="290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>
                          <a:effectLst/>
                        </a:rPr>
                        <a:t>데이터베이스명</a:t>
                      </a:r>
                    </a:p>
                  </a:txBody>
                  <a:tcPr marL="63038" marR="63038" marT="29094" marB="290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667436"/>
                  </a:ext>
                </a:extLst>
              </a:tr>
              <a:tr h="197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han_nm</a:t>
                      </a:r>
                      <a:endParaRPr lang="en" sz="900">
                        <a:effectLst/>
                      </a:endParaRPr>
                    </a:p>
                  </a:txBody>
                  <a:tcPr marL="63038" marR="63038" marT="29094" marB="290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>
                          <a:effectLst/>
                        </a:rPr>
                        <a:t>varchar(50)</a:t>
                      </a:r>
                    </a:p>
                  </a:txBody>
                  <a:tcPr marL="63038" marR="63038" marT="29094" marB="290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>
                          <a:effectLst/>
                        </a:rPr>
                        <a:t>컬럼 한글명</a:t>
                      </a:r>
                    </a:p>
                  </a:txBody>
                  <a:tcPr marL="63038" marR="63038" marT="29094" marB="290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843760"/>
                  </a:ext>
                </a:extLst>
              </a:tr>
              <a:tr h="197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b="1">
                          <a:effectLst/>
                        </a:rPr>
                        <a:t>desc</a:t>
                      </a:r>
                      <a:endParaRPr lang="en" sz="900">
                        <a:effectLst/>
                      </a:endParaRPr>
                    </a:p>
                  </a:txBody>
                  <a:tcPr marL="63038" marR="63038" marT="29094" marB="290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900" dirty="0">
                          <a:effectLst/>
                        </a:rPr>
                        <a:t>varchar(500)</a:t>
                      </a:r>
                    </a:p>
                  </a:txBody>
                  <a:tcPr marL="63038" marR="63038" marT="29094" marB="290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컬럼 설명</a:t>
                      </a:r>
                    </a:p>
                  </a:txBody>
                  <a:tcPr marL="63038" marR="63038" marT="29094" marB="2909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40178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930E71AC-39B2-E3E4-C2B4-C63FA79679EF}"/>
              </a:ext>
            </a:extLst>
          </p:cNvPr>
          <p:cNvSpPr txBox="1"/>
          <p:nvPr/>
        </p:nvSpPr>
        <p:spPr>
          <a:xfrm>
            <a:off x="2575170" y="745025"/>
            <a:ext cx="126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 err="1"/>
              <a:t>pgm_qry_mst</a:t>
            </a:r>
            <a:endParaRPr kumimoji="1" lang="ko-Kore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053865-DD44-B2B6-70B4-782B5405218E}"/>
              </a:ext>
            </a:extLst>
          </p:cNvPr>
          <p:cNvSpPr txBox="1"/>
          <p:nvPr/>
        </p:nvSpPr>
        <p:spPr>
          <a:xfrm>
            <a:off x="8197797" y="745024"/>
            <a:ext cx="1481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 err="1"/>
              <a:t>pgm_qry_tbl_dtl</a:t>
            </a:r>
            <a:endParaRPr kumimoji="1" lang="ko-Kore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432BD8-1C57-9526-F968-3784F021A620}"/>
              </a:ext>
            </a:extLst>
          </p:cNvPr>
          <p:cNvSpPr txBox="1"/>
          <p:nvPr/>
        </p:nvSpPr>
        <p:spPr>
          <a:xfrm>
            <a:off x="2853595" y="4046681"/>
            <a:ext cx="70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 err="1"/>
              <a:t>tbl_mst</a:t>
            </a:r>
            <a:endParaRPr kumimoji="1" lang="ko-Kore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FA90EB-A3FA-4D3F-1ABE-B6F250686CD3}"/>
              </a:ext>
            </a:extLst>
          </p:cNvPr>
          <p:cNvSpPr txBox="1"/>
          <p:nvPr/>
        </p:nvSpPr>
        <p:spPr>
          <a:xfrm>
            <a:off x="8586647" y="4044036"/>
            <a:ext cx="75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 err="1"/>
              <a:t>col_mst</a:t>
            </a:r>
            <a:endParaRPr kumimoji="1" lang="ko-Kore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1C8E15-2679-AAEA-C863-A08C58E84EF8}"/>
              </a:ext>
            </a:extLst>
          </p:cNvPr>
          <p:cNvSpPr txBox="1"/>
          <p:nvPr/>
        </p:nvSpPr>
        <p:spPr>
          <a:xfrm>
            <a:off x="2496376" y="1059263"/>
            <a:ext cx="1261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-</a:t>
            </a:r>
            <a:r>
              <a:rPr kumimoji="1" lang="ko-KR" altLang="en-US" sz="1000" dirty="0"/>
              <a:t>실제 쿼리 및 </a:t>
            </a:r>
            <a:r>
              <a:rPr kumimoji="1" lang="en-US" altLang="ko-KR" sz="1000" dirty="0"/>
              <a:t>Path</a:t>
            </a:r>
            <a:r>
              <a:rPr kumimoji="1" lang="en-US" altLang="ko-Kore-KR" sz="1000" dirty="0"/>
              <a:t>-</a:t>
            </a:r>
            <a:endParaRPr kumimoji="1" lang="ko-Kore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B51251-C8AA-BAC8-6C1A-CDEDB428CC91}"/>
              </a:ext>
            </a:extLst>
          </p:cNvPr>
          <p:cNvSpPr txBox="1"/>
          <p:nvPr/>
        </p:nvSpPr>
        <p:spPr>
          <a:xfrm>
            <a:off x="8171485" y="1061464"/>
            <a:ext cx="1481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-</a:t>
            </a:r>
            <a:r>
              <a:rPr kumimoji="1" lang="ko-KR" altLang="en-US" sz="1000" dirty="0"/>
              <a:t>테이블 레벨 리니지</a:t>
            </a:r>
            <a:r>
              <a:rPr kumimoji="1" lang="en-US" altLang="ko-Kore-KR" sz="1000" dirty="0"/>
              <a:t>-</a:t>
            </a:r>
            <a:endParaRPr kumimoji="1" lang="ko-Kore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E06B50-D0B9-752B-B355-1C2BFE43DC7F}"/>
              </a:ext>
            </a:extLst>
          </p:cNvPr>
          <p:cNvSpPr txBox="1"/>
          <p:nvPr/>
        </p:nvSpPr>
        <p:spPr>
          <a:xfrm>
            <a:off x="2743335" y="4321035"/>
            <a:ext cx="935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-</a:t>
            </a:r>
            <a:r>
              <a:rPr kumimoji="1" lang="ko-KR" altLang="en-US" sz="1000" dirty="0"/>
              <a:t>테이블 설명</a:t>
            </a:r>
            <a:r>
              <a:rPr kumimoji="1" lang="en-US" altLang="ko-Kore-KR" sz="1000" dirty="0"/>
              <a:t>-</a:t>
            </a:r>
            <a:endParaRPr kumimoji="1" lang="ko-Kore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B69CFC-77B1-8B2A-8015-279CB9FC88C1}"/>
              </a:ext>
            </a:extLst>
          </p:cNvPr>
          <p:cNvSpPr txBox="1"/>
          <p:nvPr/>
        </p:nvSpPr>
        <p:spPr>
          <a:xfrm>
            <a:off x="8560406" y="4321034"/>
            <a:ext cx="935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-</a:t>
            </a:r>
            <a:r>
              <a:rPr kumimoji="1" lang="ko-KR" altLang="en-US" sz="1000" dirty="0"/>
              <a:t>컬럼 설명</a:t>
            </a:r>
            <a:r>
              <a:rPr kumimoji="1" lang="en-US" altLang="ko-Kore-KR" sz="1000" dirty="0"/>
              <a:t>-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4932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44A5914-BC56-D982-3268-5358DDD8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961" y="863632"/>
            <a:ext cx="8332077" cy="5847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3F621A-DF94-7162-6603-E3F21E1B9FC6}"/>
              </a:ext>
            </a:extLst>
          </p:cNvPr>
          <p:cNvSpPr txBox="1"/>
          <p:nvPr/>
        </p:nvSpPr>
        <p:spPr>
          <a:xfrm>
            <a:off x="4550979" y="147144"/>
            <a:ext cx="309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Service Flow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3384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23DA9-9B84-DB1A-0894-D6AD892CA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D1EE6-E4FB-BEAC-DB4D-52C9D41C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ore-KR" dirty="0"/>
              <a:t>E.O.D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1023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771</Words>
  <Application>Microsoft Macintosh PowerPoint</Application>
  <PresentationFormat>와이드스크린</PresentationFormat>
  <Paragraphs>236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테마</vt:lpstr>
      <vt:lpstr>컬럼 설명 생성 Agent</vt:lpstr>
      <vt:lpstr>PowerPoint 프레젠테이션</vt:lpstr>
      <vt:lpstr>PowerPoint 프레젠테이션</vt:lpstr>
      <vt:lpstr>PowerPoint 프레젠테이션</vt:lpstr>
      <vt:lpstr>E.O.D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2025-08-28T22:50:23Z</dcterms:created>
  <dcterms:modified xsi:type="dcterms:W3CDTF">2025-08-28T23:26:28Z</dcterms:modified>
</cp:coreProperties>
</file>