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605" r:id="rId2"/>
    <p:sldId id="608" r:id="rId3"/>
    <p:sldId id="609" r:id="rId4"/>
    <p:sldId id="610" r:id="rId5"/>
    <p:sldId id="558" r:id="rId6"/>
    <p:sldId id="589" r:id="rId7"/>
    <p:sldId id="559" r:id="rId8"/>
    <p:sldId id="591" r:id="rId9"/>
    <p:sldId id="583" r:id="rId10"/>
    <p:sldId id="604" r:id="rId11"/>
    <p:sldId id="590" r:id="rId12"/>
    <p:sldId id="582" r:id="rId13"/>
    <p:sldId id="592" r:id="rId14"/>
    <p:sldId id="594" r:id="rId15"/>
    <p:sldId id="560" r:id="rId16"/>
    <p:sldId id="562" r:id="rId17"/>
    <p:sldId id="593" r:id="rId18"/>
    <p:sldId id="573" r:id="rId19"/>
    <p:sldId id="576" r:id="rId20"/>
    <p:sldId id="595" r:id="rId21"/>
    <p:sldId id="588" r:id="rId22"/>
    <p:sldId id="597" r:id="rId23"/>
    <p:sldId id="598" r:id="rId24"/>
    <p:sldId id="599" r:id="rId25"/>
    <p:sldId id="600" r:id="rId26"/>
    <p:sldId id="601" r:id="rId27"/>
    <p:sldId id="602" r:id="rId28"/>
    <p:sldId id="603" r:id="rId29"/>
    <p:sldId id="606" r:id="rId30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pitchFamily="1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pitchFamily="1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pitchFamily="1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pitchFamily="1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3" frameSlides="1"/>
  <p:clrMru>
    <a:srgbClr val="FF0000"/>
    <a:srgbClr val="FF66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211"/>
    <p:restoredTop sz="87102"/>
  </p:normalViewPr>
  <p:slideViewPr>
    <p:cSldViewPr>
      <p:cViewPr varScale="1">
        <p:scale>
          <a:sx n="93" d="100"/>
          <a:sy n="93" d="100"/>
        </p:scale>
        <p:origin x="1288" y="2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handoutMaster" Target="handoutMasters/handout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59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59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fld id="{721980A6-DB07-A242-A966-1AA8AD40D1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2749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877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77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877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877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</a:defRPr>
            </a:lvl1pPr>
          </a:lstStyle>
          <a:p>
            <a:pPr>
              <a:defRPr/>
            </a:pPr>
            <a:fld id="{6022B24A-7589-2742-94F3-9A5C922D93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1346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35E3DC-24F4-DB46-9B29-5C4026AE1DC3}" type="slidenum">
              <a:rPr lang="en-US">
                <a:latin typeface="Times New Roman" pitchFamily="1" charset="0"/>
              </a:rPr>
              <a:pPr/>
              <a:t>1</a:t>
            </a:fld>
            <a:endParaRPr lang="en-US">
              <a:latin typeface="Times New Roman" pitchFamily="1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Times New Roman" pitchFamily="1" charset="0"/>
              <a:ea typeface="ＭＳ Ｐゴシック" pitchFamily="1" charset="-128"/>
              <a:cs typeface="ＭＳ Ｐゴシック" pitchFamily="1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4D864E-4984-B64D-9166-CEA36FD957F6}" type="slidenum">
              <a:rPr lang="en-US">
                <a:latin typeface="Times New Roman" pitchFamily="1" charset="0"/>
              </a:rPr>
              <a:pPr/>
              <a:t>10</a:t>
            </a:fld>
            <a:endParaRPr lang="en-US">
              <a:latin typeface="Times New Roman" pitchFamily="1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" charset="0"/>
              <a:ea typeface="ＭＳ Ｐゴシック" pitchFamily="1" charset="-128"/>
              <a:cs typeface="ＭＳ Ｐゴシック" pitchFamily="1" charset="-128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>
                <a:latin typeface="Times New Roman" pitchFamily="1" charset="0"/>
                <a:ea typeface="ＭＳ Ｐゴシック" pitchFamily="1" charset="-128"/>
                <a:cs typeface="ＭＳ Ｐゴシック" pitchFamily="1" charset="-128"/>
              </a:rPr>
              <a:t>Secondary lymphoid organs carry very organized t cell and b cell to induce a localized, quick response. </a:t>
            </a:r>
            <a:endParaRPr lang="en-US" dirty="0">
              <a:latin typeface="Times New Roman" pitchFamily="1" charset="0"/>
              <a:ea typeface="ＭＳ Ｐゴシック" pitchFamily="1" charset="-128"/>
              <a:cs typeface="ＭＳ Ｐゴシック" pitchFamily="1" charset="-128"/>
            </a:endParaRP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A14E3E9-95F1-FD43-8375-6FC312C0B9D8}" type="slidenum">
              <a:rPr lang="en-US">
                <a:latin typeface="Times New Roman" pitchFamily="1" charset="0"/>
              </a:rPr>
              <a:pPr/>
              <a:t>11</a:t>
            </a:fld>
            <a:endParaRPr lang="en-US">
              <a:latin typeface="Times New Roman" pitchFamily="1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imes New Roman" pitchFamily="1" charset="0"/>
              <a:ea typeface="ＭＳ Ｐゴシック" pitchFamily="1" charset="-128"/>
              <a:cs typeface="ＭＳ Ｐゴシック" pitchFamily="1" charset="-128"/>
            </a:endParaRPr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B2078D3-9424-8948-A1D7-1A2AA79F1CB4}" type="slidenum">
              <a:rPr lang="en-US">
                <a:latin typeface="Times New Roman" pitchFamily="1" charset="0"/>
              </a:rPr>
              <a:pPr/>
              <a:t>12</a:t>
            </a:fld>
            <a:endParaRPr lang="en-US">
              <a:latin typeface="Times New Roman" pitchFamily="1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" charset="0"/>
              <a:ea typeface="ＭＳ Ｐゴシック" pitchFamily="1" charset="-128"/>
              <a:cs typeface="ＭＳ Ｐゴシック" pitchFamily="1" charset="-128"/>
            </a:endParaRP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EACE967-7385-FC43-ACD7-11D9BD0DCB18}" type="slidenum">
              <a:rPr lang="en-US">
                <a:latin typeface="Times New Roman" pitchFamily="1" charset="0"/>
              </a:rPr>
              <a:pPr/>
              <a:t>13</a:t>
            </a:fld>
            <a:endParaRPr lang="en-US">
              <a:latin typeface="Times New Roman" pitchFamily="1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>
                <a:latin typeface="Times New Roman" pitchFamily="1" charset="0"/>
                <a:ea typeface="ＭＳ Ｐゴシック" pitchFamily="1" charset="-128"/>
                <a:cs typeface="ＭＳ Ｐゴシック" pitchFamily="1" charset="-128"/>
              </a:rPr>
              <a:t>When the </a:t>
            </a:r>
          </a:p>
          <a:p>
            <a:r>
              <a:rPr lang="en-US" dirty="0" smtClean="0">
                <a:latin typeface="Times New Roman" pitchFamily="1" charset="0"/>
                <a:ea typeface="ＭＳ Ｐゴシック" pitchFamily="1" charset="-128"/>
                <a:cs typeface="ＭＳ Ｐゴシック" pitchFamily="1" charset="-128"/>
              </a:rPr>
              <a:t>If</a:t>
            </a:r>
            <a:r>
              <a:rPr lang="en-US" baseline="0" dirty="0" smtClean="0">
                <a:latin typeface="Times New Roman" pitchFamily="1" charset="0"/>
                <a:ea typeface="ＭＳ Ｐゴシック" pitchFamily="1" charset="-128"/>
                <a:cs typeface="ＭＳ Ｐゴシック" pitchFamily="1" charset="-128"/>
              </a:rPr>
              <a:t> the signaling responses are “too strong” </a:t>
            </a:r>
          </a:p>
          <a:p>
            <a:endParaRPr lang="en-US" baseline="0" dirty="0" smtClean="0">
              <a:latin typeface="Times New Roman" pitchFamily="1" charset="0"/>
              <a:ea typeface="ＭＳ Ｐゴシック" pitchFamily="1" charset="-128"/>
              <a:cs typeface="ＭＳ Ｐゴシック" pitchFamily="1" charset="-128"/>
            </a:endParaRPr>
          </a:p>
          <a:p>
            <a:r>
              <a:rPr lang="en-US" baseline="0" dirty="0" smtClean="0">
                <a:latin typeface="Times New Roman" pitchFamily="1" charset="0"/>
                <a:ea typeface="ＭＳ Ｐゴシック" pitchFamily="1" charset="-128"/>
                <a:cs typeface="ＭＳ Ｐゴシック" pitchFamily="1" charset="-128"/>
              </a:rPr>
              <a:t>Our cells respond to a certain way to self proteins versus non-self proteins and during both the positive and negative selection process, t and b cells are exposed to self and non self proteins.  At that time they are “tested”  on whether or not the respond appropriately to both self and non self proteins.  </a:t>
            </a:r>
            <a:endParaRPr lang="en-US" dirty="0">
              <a:latin typeface="Times New Roman" pitchFamily="1" charset="0"/>
              <a:ea typeface="ＭＳ Ｐゴシック" pitchFamily="1" charset="-128"/>
              <a:cs typeface="ＭＳ Ｐゴシック" pitchFamily="1" charset="-128"/>
            </a:endParaRP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097AF35-A14F-5F44-90E9-765A0AE5F98B}" type="slidenum">
              <a:rPr lang="en-US">
                <a:latin typeface="Times New Roman" pitchFamily="1" charset="0"/>
              </a:rPr>
              <a:pPr/>
              <a:t>14</a:t>
            </a:fld>
            <a:endParaRPr lang="en-US">
              <a:latin typeface="Times New Roman" pitchFamily="1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imes New Roman" pitchFamily="1" charset="0"/>
              <a:ea typeface="ＭＳ Ｐゴシック" pitchFamily="1" charset="-128"/>
              <a:cs typeface="ＭＳ Ｐゴシック" pitchFamily="1" charset="-128"/>
            </a:endParaRP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715D134-BBFD-E448-A825-7EEF08C53F51}" type="slidenum">
              <a:rPr lang="en-US">
                <a:latin typeface="Times New Roman" pitchFamily="1" charset="0"/>
              </a:rPr>
              <a:pPr/>
              <a:t>15</a:t>
            </a:fld>
            <a:endParaRPr lang="en-US">
              <a:latin typeface="Times New Roman" pitchFamily="1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>
                <a:latin typeface="Times New Roman" pitchFamily="1" charset="0"/>
                <a:ea typeface="ＭＳ Ｐゴシック" pitchFamily="1" charset="-128"/>
                <a:cs typeface="ＭＳ Ｐゴシック" pitchFamily="1" charset="-128"/>
              </a:rPr>
              <a:t>B cell zone is lymphoid follicle and </a:t>
            </a:r>
            <a:r>
              <a:rPr lang="en-US" dirty="0" err="1" smtClean="0">
                <a:latin typeface="Times New Roman" pitchFamily="1" charset="0"/>
                <a:ea typeface="ＭＳ Ｐゴシック" pitchFamily="1" charset="-128"/>
                <a:cs typeface="ＭＳ Ｐゴシック" pitchFamily="1" charset="-128"/>
              </a:rPr>
              <a:t>parafolliculral</a:t>
            </a:r>
            <a:r>
              <a:rPr lang="en-US" baseline="0" dirty="0" smtClean="0">
                <a:latin typeface="Times New Roman" pitchFamily="1" charset="0"/>
                <a:ea typeface="ＭＳ Ｐゴシック" pitchFamily="1" charset="-128"/>
                <a:cs typeface="ＭＳ Ｐゴシック" pitchFamily="1" charset="-128"/>
              </a:rPr>
              <a:t> cortex is the t cell zone and they don’t really hang out until an antigen shows up</a:t>
            </a:r>
            <a:endParaRPr lang="en-US" dirty="0">
              <a:latin typeface="Times New Roman" pitchFamily="1" charset="0"/>
              <a:ea typeface="ＭＳ Ｐゴシック" pitchFamily="1" charset="-128"/>
              <a:cs typeface="ＭＳ Ｐゴシック" pitchFamily="1" charset="-128"/>
            </a:endParaRPr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1B4BB04-9FD9-9F42-8E48-97E530E4AF7E}" type="slidenum">
              <a:rPr lang="en-US">
                <a:latin typeface="Times New Roman" pitchFamily="1" charset="0"/>
              </a:rPr>
              <a:pPr/>
              <a:t>16</a:t>
            </a:fld>
            <a:endParaRPr lang="en-US">
              <a:latin typeface="Times New Roman" pitchFamily="1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>
                <a:latin typeface="Times New Roman" pitchFamily="1" charset="0"/>
                <a:ea typeface="ＭＳ Ｐゴシック" pitchFamily="1" charset="-128"/>
                <a:cs typeface="ＭＳ Ｐゴシック" pitchFamily="1" charset="-128"/>
              </a:rPr>
              <a:t>Antibodies are very robust at clearing infection</a:t>
            </a:r>
            <a:endParaRPr lang="en-US" dirty="0">
              <a:latin typeface="Times New Roman" pitchFamily="1" charset="0"/>
              <a:ea typeface="ＭＳ Ｐゴシック" pitchFamily="1" charset="-128"/>
              <a:cs typeface="ＭＳ Ｐゴシック" pitchFamily="1" charset="-128"/>
            </a:endParaRPr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BDDAF38-18BF-8A4A-BFAC-100B71AB3045}" type="slidenum">
              <a:rPr lang="en-US">
                <a:latin typeface="Times New Roman" pitchFamily="1" charset="0"/>
              </a:rPr>
              <a:pPr/>
              <a:t>17</a:t>
            </a:fld>
            <a:endParaRPr lang="en-US">
              <a:latin typeface="Times New Roman" pitchFamily="1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imes New Roman" pitchFamily="1" charset="0"/>
              <a:ea typeface="ＭＳ Ｐゴシック" pitchFamily="1" charset="-128"/>
              <a:cs typeface="ＭＳ Ｐゴシック" pitchFamily="1" charset="-128"/>
            </a:endParaRPr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D58771-CC04-6A42-AD71-EEB691E4CF07}" type="slidenum">
              <a:rPr lang="en-US">
                <a:latin typeface="Times New Roman" pitchFamily="1" charset="0"/>
              </a:rPr>
              <a:pPr/>
              <a:t>18</a:t>
            </a:fld>
            <a:endParaRPr lang="en-US">
              <a:latin typeface="Times New Roman" pitchFamily="1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>
                <a:latin typeface="Times New Roman" pitchFamily="1" charset="0"/>
                <a:ea typeface="ＭＳ Ｐゴシック" pitchFamily="1" charset="-128"/>
                <a:cs typeface="ＭＳ Ｐゴシック" pitchFamily="1" charset="-128"/>
              </a:rPr>
              <a:t>Cells have been trained to get both signals and are necessary for lymphocyte proliferation and differentiation.  </a:t>
            </a:r>
            <a:endParaRPr lang="en-US" dirty="0">
              <a:latin typeface="Times New Roman" pitchFamily="1" charset="0"/>
              <a:ea typeface="ＭＳ Ｐゴシック" pitchFamily="1" charset="-128"/>
              <a:cs typeface="ＭＳ Ｐゴシック" pitchFamily="1" charset="-128"/>
            </a:endParaRPr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B6F46F7-5279-4246-8433-5A405D2743BE}" type="slidenum">
              <a:rPr lang="en-US">
                <a:latin typeface="Times New Roman" pitchFamily="1" charset="0"/>
              </a:rPr>
              <a:pPr/>
              <a:t>19</a:t>
            </a:fld>
            <a:endParaRPr lang="en-US">
              <a:latin typeface="Times New Roman" pitchFamily="1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12440A0-2B2D-5B46-82D7-EB0F1B337C42}" type="slidenum">
              <a:rPr lang="en-US"/>
              <a:pPr/>
              <a:t>2</a:t>
            </a:fld>
            <a:endParaRPr lang="en-US"/>
          </a:p>
        </p:txBody>
      </p:sp>
      <p:sp>
        <p:nvSpPr>
          <p:cNvPr id="202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2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" charset="0"/>
              <a:ea typeface="ＭＳ Ｐゴシック" pitchFamily="1" charset="-128"/>
              <a:cs typeface="ＭＳ Ｐゴシック" pitchFamily="1" charset="-128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D97921D-FD03-0846-8196-1C21BBFF4DF1}" type="slidenum">
              <a:rPr lang="en-US">
                <a:latin typeface="Times New Roman" pitchFamily="1" charset="0"/>
              </a:rPr>
              <a:pPr/>
              <a:t>20</a:t>
            </a:fld>
            <a:endParaRPr lang="en-US">
              <a:latin typeface="Times New Roman" pitchFamily="1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" charset="0"/>
              <a:ea typeface="ＭＳ Ｐゴシック" pitchFamily="1" charset="-128"/>
              <a:cs typeface="ＭＳ Ｐゴシック" pitchFamily="1" charset="-128"/>
            </a:endParaRPr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9A52D1C-0FE7-344F-B568-6BA8D4D6901E}" type="slidenum">
              <a:rPr lang="en-US">
                <a:latin typeface="Times New Roman" pitchFamily="1" charset="0"/>
              </a:rPr>
              <a:pPr/>
              <a:t>21</a:t>
            </a:fld>
            <a:endParaRPr lang="en-US">
              <a:latin typeface="Times New Roman" pitchFamily="1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12440A0-2B2D-5B46-82D7-EB0F1B337C42}" type="slidenum">
              <a:rPr lang="en-US"/>
              <a:pPr/>
              <a:t>3</a:t>
            </a:fld>
            <a:endParaRPr lang="en-US"/>
          </a:p>
        </p:txBody>
      </p:sp>
      <p:sp>
        <p:nvSpPr>
          <p:cNvPr id="202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2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12440A0-2B2D-5B46-82D7-EB0F1B337C42}" type="slidenum">
              <a:rPr lang="en-US"/>
              <a:pPr/>
              <a:t>4</a:t>
            </a:fld>
            <a:endParaRPr lang="en-US"/>
          </a:p>
        </p:txBody>
      </p:sp>
      <p:sp>
        <p:nvSpPr>
          <p:cNvPr id="202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2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Activated b cells can</a:t>
            </a:r>
            <a:r>
              <a:rPr lang="en-US" baseline="0" dirty="0" smtClean="0"/>
              <a:t> then create antibodies, which can all for a memory response. </a:t>
            </a:r>
          </a:p>
          <a:p>
            <a:r>
              <a:rPr lang="en-US" baseline="0" dirty="0" smtClean="0"/>
              <a:t>T cells- develop into CD4 and CD8 cells.  In truth they divide into a lot more shades of t-cells.  CD8 t cell is called the killer t cell- when it sees a cell infected with a microbe it will kill that cell because it has been programmed to do so.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CD4 cell is the helper cell, it helps b cells, macrophages, and CD8 cells. </a:t>
            </a:r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>
                <a:latin typeface="Times New Roman" pitchFamily="1" charset="0"/>
                <a:ea typeface="ＭＳ Ｐゴシック" pitchFamily="1" charset="-128"/>
                <a:cs typeface="ＭＳ Ｐゴシック" pitchFamily="1" charset="-128"/>
              </a:rPr>
              <a:t>B cells and T cells are heavy </a:t>
            </a:r>
            <a:r>
              <a:rPr lang="en-US" dirty="0" err="1" smtClean="0">
                <a:latin typeface="Times New Roman" pitchFamily="1" charset="0"/>
                <a:ea typeface="ＭＳ Ｐゴシック" pitchFamily="1" charset="-128"/>
                <a:cs typeface="ＭＳ Ｐゴシック" pitchFamily="1" charset="-128"/>
              </a:rPr>
              <a:t>artillary</a:t>
            </a:r>
            <a:r>
              <a:rPr lang="en-US" baseline="0" dirty="0" smtClean="0">
                <a:latin typeface="Times New Roman" pitchFamily="1" charset="0"/>
                <a:ea typeface="ＭＳ Ｐゴシック" pitchFamily="1" charset="-128"/>
                <a:cs typeface="ＭＳ Ｐゴシック" pitchFamily="1" charset="-128"/>
              </a:rPr>
              <a:t> </a:t>
            </a:r>
            <a:endParaRPr lang="en-US" dirty="0">
              <a:latin typeface="Times New Roman" pitchFamily="1" charset="0"/>
              <a:ea typeface="ＭＳ Ｐゴシック" pitchFamily="1" charset="-128"/>
              <a:cs typeface="ＭＳ Ｐゴシック" pitchFamily="1" charset="-128"/>
            </a:endParaRPr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0E6B0ED-93CA-194F-A7E5-C2AE0479D169}" type="slidenum">
              <a:rPr lang="en-US">
                <a:latin typeface="Times New Roman" pitchFamily="1" charset="0"/>
              </a:rPr>
              <a:pPr/>
              <a:t>5</a:t>
            </a:fld>
            <a:endParaRPr lang="en-US">
              <a:latin typeface="Times New Roman" pitchFamily="1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>
                <a:latin typeface="Times New Roman" pitchFamily="1" charset="0"/>
                <a:ea typeface="ＭＳ Ｐゴシック" pitchFamily="1" charset="-128"/>
                <a:cs typeface="ＭＳ Ｐゴシック" pitchFamily="1" charset="-128"/>
              </a:rPr>
              <a:t>Communication is key</a:t>
            </a:r>
            <a:r>
              <a:rPr lang="mr-IN" dirty="0" smtClean="0">
                <a:latin typeface="Times New Roman" pitchFamily="1" charset="0"/>
                <a:ea typeface="ＭＳ Ｐゴシック" pitchFamily="1" charset="-128"/>
                <a:cs typeface="ＭＳ Ｐゴシック" pitchFamily="1" charset="-128"/>
              </a:rPr>
              <a:t>…</a:t>
            </a:r>
            <a:r>
              <a:rPr lang="en-US" dirty="0" smtClean="0">
                <a:latin typeface="Times New Roman" pitchFamily="1" charset="0"/>
                <a:ea typeface="ＭＳ Ｐゴシック" pitchFamily="1" charset="-128"/>
                <a:cs typeface="ＭＳ Ｐゴシック" pitchFamily="1" charset="-128"/>
              </a:rPr>
              <a:t> our</a:t>
            </a:r>
            <a:r>
              <a:rPr lang="en-US" baseline="0" dirty="0" smtClean="0">
                <a:latin typeface="Times New Roman" pitchFamily="1" charset="0"/>
                <a:ea typeface="ＭＳ Ｐゴシック" pitchFamily="1" charset="-128"/>
                <a:cs typeface="ＭＳ Ｐゴシック" pitchFamily="1" charset="-128"/>
              </a:rPr>
              <a:t> immune system relies on cells communicating with each other through protein protein interactions</a:t>
            </a:r>
          </a:p>
          <a:p>
            <a:pPr eaLnBrk="1" hangingPunct="1"/>
            <a:endParaRPr lang="en-US" baseline="0" dirty="0" smtClean="0">
              <a:latin typeface="Times New Roman" pitchFamily="1" charset="0"/>
              <a:ea typeface="ＭＳ Ｐゴシック" pitchFamily="1" charset="-128"/>
              <a:cs typeface="ＭＳ Ｐゴシック" pitchFamily="1" charset="-128"/>
            </a:endParaRPr>
          </a:p>
          <a:p>
            <a:pPr eaLnBrk="1" hangingPunct="1"/>
            <a:endParaRPr lang="en-US" dirty="0">
              <a:latin typeface="Times New Roman" pitchFamily="1" charset="0"/>
              <a:ea typeface="ＭＳ Ｐゴシック" pitchFamily="1" charset="-128"/>
              <a:cs typeface="ＭＳ Ｐゴシック" pitchFamily="1" charset="-128"/>
            </a:endParaRP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A063168-F07D-1A47-B633-2EB099BF782B}" type="slidenum">
              <a:rPr lang="en-US">
                <a:latin typeface="Times New Roman" pitchFamily="1" charset="0"/>
              </a:rPr>
              <a:pPr/>
              <a:t>6</a:t>
            </a:fld>
            <a:endParaRPr lang="en-US">
              <a:latin typeface="Times New Roman" pitchFamily="1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>
                <a:latin typeface="Times New Roman" pitchFamily="1" charset="0"/>
                <a:ea typeface="ＭＳ Ｐゴシック" pitchFamily="1" charset="-128"/>
                <a:cs typeface="ＭＳ Ｐゴシック" pitchFamily="1" charset="-128"/>
              </a:rPr>
              <a:t>There are only a few number of cells hanging out in the lymphatic system,</a:t>
            </a:r>
            <a:r>
              <a:rPr lang="en-US" baseline="0" dirty="0" smtClean="0">
                <a:latin typeface="Times New Roman" pitchFamily="1" charset="0"/>
                <a:ea typeface="ＭＳ Ｐゴシック" pitchFamily="1" charset="-128"/>
                <a:cs typeface="ＭＳ Ｐゴシック" pitchFamily="1" charset="-128"/>
              </a:rPr>
              <a:t> but once they are induced they activate the other </a:t>
            </a:r>
            <a:r>
              <a:rPr lang="en-US" baseline="0" dirty="0" err="1" smtClean="0">
                <a:latin typeface="Times New Roman" pitchFamily="1" charset="0"/>
                <a:ea typeface="ＭＳ Ｐゴシック" pitchFamily="1" charset="-128"/>
                <a:cs typeface="ＭＳ Ｐゴシック" pitchFamily="1" charset="-128"/>
              </a:rPr>
              <a:t>cels</a:t>
            </a:r>
            <a:r>
              <a:rPr lang="en-US" baseline="0" dirty="0" smtClean="0">
                <a:latin typeface="Times New Roman" pitchFamily="1" charset="0"/>
                <a:ea typeface="ＭＳ Ｐゴシック" pitchFamily="1" charset="-128"/>
                <a:cs typeface="ＭＳ Ｐゴシック" pitchFamily="1" charset="-128"/>
              </a:rPr>
              <a:t> to response and ramp up the others. </a:t>
            </a:r>
          </a:p>
          <a:p>
            <a:pPr eaLnBrk="1" hangingPunct="1"/>
            <a:endParaRPr lang="en-US" baseline="0" dirty="0" smtClean="0">
              <a:latin typeface="Times New Roman" pitchFamily="1" charset="0"/>
              <a:ea typeface="ＭＳ Ｐゴシック" pitchFamily="1" charset="-128"/>
              <a:cs typeface="ＭＳ Ｐゴシック" pitchFamily="1" charset="-128"/>
            </a:endParaRPr>
          </a:p>
          <a:p>
            <a:pPr eaLnBrk="1" hangingPunct="1"/>
            <a:r>
              <a:rPr lang="en-US" baseline="0" dirty="0" smtClean="0">
                <a:latin typeface="Times New Roman" pitchFamily="1" charset="0"/>
                <a:ea typeface="ＭＳ Ｐゴシック" pitchFamily="1" charset="-128"/>
                <a:cs typeface="ＭＳ Ｐゴシック" pitchFamily="1" charset="-128"/>
              </a:rPr>
              <a:t>These cells also have to be very specific in what they respond to, which has to do with what and how they are trained.  </a:t>
            </a:r>
          </a:p>
          <a:p>
            <a:pPr eaLnBrk="1" hangingPunct="1"/>
            <a:endParaRPr lang="en-US" baseline="0" dirty="0" smtClean="0">
              <a:latin typeface="Times New Roman" pitchFamily="1" charset="0"/>
              <a:ea typeface="ＭＳ Ｐゴシック" pitchFamily="1" charset="-128"/>
              <a:cs typeface="ＭＳ Ｐゴシック" pitchFamily="1" charset="-128"/>
            </a:endParaRPr>
          </a:p>
          <a:p>
            <a:pPr eaLnBrk="1" hangingPunct="1"/>
            <a:r>
              <a:rPr lang="en-US" baseline="0" dirty="0" smtClean="0">
                <a:latin typeface="Times New Roman" pitchFamily="1" charset="0"/>
                <a:ea typeface="ＭＳ Ｐゴシック" pitchFamily="1" charset="-128"/>
                <a:cs typeface="ＭＳ Ｐゴシック" pitchFamily="1" charset="-128"/>
              </a:rPr>
              <a:t>T-cells:  thymus</a:t>
            </a:r>
          </a:p>
          <a:p>
            <a:pPr eaLnBrk="1" hangingPunct="1"/>
            <a:r>
              <a:rPr lang="en-US" baseline="0" dirty="0" smtClean="0">
                <a:latin typeface="Times New Roman" pitchFamily="1" charset="0"/>
                <a:ea typeface="ＭＳ Ｐゴシック" pitchFamily="1" charset="-128"/>
                <a:cs typeface="ＭＳ Ｐゴシック" pitchFamily="1" charset="-128"/>
              </a:rPr>
              <a:t>B-cells:  bone marrow</a:t>
            </a:r>
          </a:p>
          <a:p>
            <a:pPr eaLnBrk="1" hangingPunct="1"/>
            <a:endParaRPr lang="en-US" baseline="0" dirty="0" smtClean="0">
              <a:latin typeface="Times New Roman" pitchFamily="1" charset="0"/>
              <a:ea typeface="ＭＳ Ｐゴシック" pitchFamily="1" charset="-128"/>
              <a:cs typeface="ＭＳ Ｐゴシック" pitchFamily="1" charset="-128"/>
            </a:endParaRPr>
          </a:p>
          <a:p>
            <a:pPr eaLnBrk="1" hangingPunct="1"/>
            <a:r>
              <a:rPr lang="en-US" baseline="0" dirty="0" smtClean="0">
                <a:latin typeface="Times New Roman" pitchFamily="1" charset="0"/>
                <a:ea typeface="ＭＳ Ｐゴシック" pitchFamily="1" charset="-128"/>
                <a:cs typeface="ＭＳ Ｐゴシック" pitchFamily="1" charset="-128"/>
              </a:rPr>
              <a:t>B cells and T cells die off after fighting off the infection.  A small number are retained in lymphatic system so they can respond the next time they see the same infection.  </a:t>
            </a:r>
            <a:endParaRPr lang="en-US" dirty="0">
              <a:latin typeface="Times New Roman" pitchFamily="1" charset="0"/>
              <a:ea typeface="ＭＳ Ｐゴシック" pitchFamily="1" charset="-128"/>
              <a:cs typeface="ＭＳ Ｐゴシック" pitchFamily="1" charset="-128"/>
            </a:endParaRPr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0369C4C-B3DE-554A-BC08-7F1229454BDA}" type="slidenum">
              <a:rPr lang="en-US">
                <a:latin typeface="Times New Roman" pitchFamily="1" charset="0"/>
              </a:rPr>
              <a:pPr/>
              <a:t>7</a:t>
            </a:fld>
            <a:endParaRPr lang="en-US">
              <a:latin typeface="Times New Roman" pitchFamily="1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" charset="0"/>
              <a:ea typeface="ＭＳ Ｐゴシック" pitchFamily="1" charset="-128"/>
              <a:cs typeface="ＭＳ Ｐゴシック" pitchFamily="1" charset="-128"/>
            </a:endParaRPr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2D6632C-1BC7-FC4B-B562-32DF3135920E}" type="slidenum">
              <a:rPr lang="en-US">
                <a:latin typeface="Times New Roman" pitchFamily="1" charset="0"/>
              </a:rPr>
              <a:pPr/>
              <a:t>8</a:t>
            </a:fld>
            <a:endParaRPr lang="en-US">
              <a:latin typeface="Times New Roman" pitchFamily="1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>
                <a:latin typeface="Times New Roman" pitchFamily="1" charset="0"/>
                <a:ea typeface="ＭＳ Ｐゴシック" pitchFamily="1" charset="-128"/>
                <a:cs typeface="ＭＳ Ｐゴシック" pitchFamily="1" charset="-128"/>
              </a:rPr>
              <a:t>In the case of acute </a:t>
            </a:r>
            <a:r>
              <a:rPr lang="en-US" dirty="0" smtClean="0">
                <a:latin typeface="Times New Roman" pitchFamily="1" charset="0"/>
                <a:ea typeface="ＭＳ Ｐゴシック" pitchFamily="1" charset="-128"/>
                <a:cs typeface="ＭＳ Ｐゴシック" pitchFamily="1" charset="-128"/>
              </a:rPr>
              <a:t>respiratory </a:t>
            </a:r>
            <a:r>
              <a:rPr lang="en-US" dirty="0" smtClean="0">
                <a:latin typeface="Times New Roman" pitchFamily="1" charset="0"/>
                <a:ea typeface="ＭＳ Ｐゴシック" pitchFamily="1" charset="-128"/>
                <a:cs typeface="ＭＳ Ｐゴシック" pitchFamily="1" charset="-128"/>
              </a:rPr>
              <a:t>illnesses and death, it is possible that folks are dying because the immune</a:t>
            </a:r>
            <a:r>
              <a:rPr lang="en-US" baseline="0" dirty="0" smtClean="0">
                <a:latin typeface="Times New Roman" pitchFamily="1" charset="0"/>
                <a:ea typeface="ＭＳ Ｐゴシック" pitchFamily="1" charset="-128"/>
                <a:cs typeface="ＭＳ Ｐゴシック" pitchFamily="1" charset="-128"/>
              </a:rPr>
              <a:t> response was too pronounced.  </a:t>
            </a:r>
          </a:p>
          <a:p>
            <a:pPr eaLnBrk="1" hangingPunct="1"/>
            <a:r>
              <a:rPr lang="en-US" baseline="0" dirty="0" smtClean="0">
                <a:latin typeface="Times New Roman" pitchFamily="1" charset="0"/>
                <a:ea typeface="ＭＳ Ｐゴシック" pitchFamily="1" charset="-128"/>
                <a:cs typeface="ＭＳ Ｐゴシック" pitchFamily="1" charset="-128"/>
              </a:rPr>
              <a:t>Not every b-cell and t-cell graduates from their school house, they get killed off because they respond too strongly or not strongly enough.  </a:t>
            </a:r>
            <a:endParaRPr lang="en-US" dirty="0">
              <a:latin typeface="Times New Roman" pitchFamily="1" charset="0"/>
              <a:ea typeface="ＭＳ Ｐゴシック" pitchFamily="1" charset="-128"/>
              <a:cs typeface="ＭＳ Ｐゴシック" pitchFamily="1" charset="-128"/>
            </a:endParaRPr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BDA6BB-812A-4043-AD60-6BACF624C01A}" type="slidenum">
              <a:rPr lang="en-US">
                <a:latin typeface="Times New Roman" pitchFamily="1" charset="0"/>
              </a:rPr>
              <a:pPr/>
              <a:t>9</a:t>
            </a:fld>
            <a:endParaRPr lang="en-US">
              <a:latin typeface="Times New Roman" pitchFamily="1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4F4585-436E-B948-A44A-AFA8824FA9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694504-12EA-4F4E-9CFA-E98750CA5D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4E4721-5B4D-6A41-A727-D20D0631F9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186850-5BCA-6644-8F02-767298C21D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C6D65A-5A2F-0C49-A87A-125B63EDFD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742E24-C597-1D49-A43A-D98A4FD643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C3ABED-0597-A14E-84AE-41D337F912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FF18DF-7D4A-7248-A79C-92BAD24A03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5DE622-CE4D-E645-A559-F1FE5EE37F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9DD661-70F2-224A-9E64-AACF5F256B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A808EA-20B5-D94F-873B-D4157AF646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Times New Roman" charset="0"/>
              </a:defRPr>
            </a:lvl1pPr>
          </a:lstStyle>
          <a:p>
            <a:pPr>
              <a:defRPr/>
            </a:pPr>
            <a:fld id="{60A085EA-68D4-1441-B363-27E2FF9D7A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ＭＳ Ｐゴシック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4" Type="http://schemas.openxmlformats.org/officeDocument/2006/relationships/image" Target="../media/image13.jpe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4" Type="http://schemas.openxmlformats.org/officeDocument/2006/relationships/image" Target="../media/image15.jpe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4" Type="http://schemas.openxmlformats.org/officeDocument/2006/relationships/image" Target="../media/image17.jpe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0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28800" y="2057400"/>
            <a:ext cx="6019800" cy="441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381000"/>
            <a:ext cx="7772400" cy="1143000"/>
          </a:xfrm>
        </p:spPr>
        <p:txBody>
          <a:bodyPr/>
          <a:lstStyle/>
          <a:p>
            <a:r>
              <a:rPr lang="en-US">
                <a:solidFill>
                  <a:srgbClr val="FF0000"/>
                </a:solidFill>
                <a:latin typeface="Century Schoolbook" pitchFamily="1" charset="0"/>
                <a:ea typeface="ＭＳ Ｐゴシック" pitchFamily="1" charset="-128"/>
                <a:cs typeface="ＭＳ Ｐゴシック" pitchFamily="1" charset="-128"/>
              </a:rPr>
              <a:t>The Immune System: </a:t>
            </a:r>
            <a:br>
              <a:rPr lang="en-US">
                <a:solidFill>
                  <a:srgbClr val="FF0000"/>
                </a:solidFill>
                <a:latin typeface="Century Schoolbook" pitchFamily="1" charset="0"/>
                <a:ea typeface="ＭＳ Ｐゴシック" pitchFamily="1" charset="-128"/>
                <a:cs typeface="ＭＳ Ｐゴシック" pitchFamily="1" charset="-128"/>
              </a:rPr>
            </a:br>
            <a:r>
              <a:rPr lang="en-US">
                <a:solidFill>
                  <a:srgbClr val="FF0000"/>
                </a:solidFill>
                <a:latin typeface="Century Schoolbook" pitchFamily="1" charset="0"/>
                <a:ea typeface="ＭＳ Ｐゴシック" pitchFamily="1" charset="-128"/>
                <a:cs typeface="ＭＳ Ｐゴシック" pitchFamily="1" charset="-128"/>
              </a:rPr>
              <a:t>The players and how they protect</a:t>
            </a:r>
            <a:endParaRPr lang="en-US">
              <a:solidFill>
                <a:srgbClr val="FF0000"/>
              </a:solidFill>
              <a:ea typeface="ＭＳ Ｐゴシック" pitchFamily="1" charset="-128"/>
              <a:cs typeface="ＭＳ Ｐゴシック" pitchFamily="1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3" descr="nes95432_16_0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63625" y="404813"/>
            <a:ext cx="7018338" cy="604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3" descr="nes95432_16_2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57600" y="76200"/>
            <a:ext cx="5219700" cy="655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0" y="457200"/>
            <a:ext cx="3505200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  <a:latin typeface="Comic Sans MS" pitchFamily="1" charset="0"/>
              </a:rPr>
              <a:t>Both </a:t>
            </a:r>
            <a:r>
              <a:rPr lang="en-US" sz="2800" dirty="0">
                <a:solidFill>
                  <a:srgbClr val="FF0000"/>
                </a:solidFill>
                <a:latin typeface="Comic Sans MS" pitchFamily="1" charset="0"/>
              </a:rPr>
              <a:t>B lymphocytes and T </a:t>
            </a:r>
            <a:r>
              <a:rPr lang="en-US" sz="2800" dirty="0" smtClean="0">
                <a:solidFill>
                  <a:srgbClr val="FF0000"/>
                </a:solidFill>
                <a:latin typeface="Comic Sans MS" pitchFamily="1" charset="0"/>
              </a:rPr>
              <a:t>lymphocytes mature from a primary to secondary lymphoid organs.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 descr="01_01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914400"/>
            <a:ext cx="7924800" cy="3852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2372" name="Text Box 4"/>
          <p:cNvSpPr txBox="1">
            <a:spLocks noChangeArrowheads="1"/>
          </p:cNvSpPr>
          <p:nvPr/>
        </p:nvSpPr>
        <p:spPr bwMode="auto">
          <a:xfrm>
            <a:off x="1981200" y="304800"/>
            <a:ext cx="2667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solidFill>
                  <a:srgbClr val="FFFF00"/>
                </a:solidFill>
                <a:latin typeface="Comic Sans MS" pitchFamily="1" charset="0"/>
              </a:rPr>
              <a:t>  </a:t>
            </a:r>
            <a:r>
              <a:rPr lang="en-US" sz="3200" dirty="0">
                <a:solidFill>
                  <a:srgbClr val="FF0000"/>
                </a:solidFill>
                <a:latin typeface="Comic Sans MS" pitchFamily="1" charset="0"/>
              </a:rPr>
              <a:t>Primary</a:t>
            </a:r>
          </a:p>
        </p:txBody>
      </p:sp>
      <p:sp>
        <p:nvSpPr>
          <p:cNvPr id="442373" name="Text Box 5"/>
          <p:cNvSpPr txBox="1">
            <a:spLocks noChangeArrowheads="1"/>
          </p:cNvSpPr>
          <p:nvPr/>
        </p:nvSpPr>
        <p:spPr bwMode="auto">
          <a:xfrm>
            <a:off x="6019800" y="304800"/>
            <a:ext cx="2667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solidFill>
                  <a:srgbClr val="FFFF00"/>
                </a:solidFill>
                <a:latin typeface="Comic Sans MS" pitchFamily="1" charset="0"/>
              </a:rPr>
              <a:t>  </a:t>
            </a:r>
            <a:r>
              <a:rPr lang="en-US" sz="3200" dirty="0">
                <a:solidFill>
                  <a:srgbClr val="FF0000"/>
                </a:solidFill>
                <a:latin typeface="Comic Sans MS" pitchFamily="1" charset="0"/>
              </a:rPr>
              <a:t>Secondary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2372" grpId="0"/>
      <p:bldP spid="44237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7" name="Oval 3"/>
          <p:cNvSpPr>
            <a:spLocks noChangeArrowheads="1"/>
          </p:cNvSpPr>
          <p:nvPr/>
        </p:nvSpPr>
        <p:spPr bwMode="auto">
          <a:xfrm>
            <a:off x="1066800" y="1752600"/>
            <a:ext cx="1219200" cy="1219200"/>
          </a:xfrm>
          <a:prstGeom prst="ellipse">
            <a:avLst/>
          </a:prstGeom>
          <a:solidFill>
            <a:srgbClr val="66FF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000" b="1">
                <a:latin typeface="Comic Sans MS" pitchFamily="1" charset="0"/>
              </a:rPr>
              <a:t>B cell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57225" y="1447800"/>
            <a:ext cx="2019300" cy="1866900"/>
            <a:chOff x="414" y="912"/>
            <a:chExt cx="1272" cy="1176"/>
          </a:xfrm>
        </p:grpSpPr>
        <p:grpSp>
          <p:nvGrpSpPr>
            <p:cNvPr id="37909" name="Group 5"/>
            <p:cNvGrpSpPr>
              <a:grpSpLocks/>
            </p:cNvGrpSpPr>
            <p:nvPr/>
          </p:nvGrpSpPr>
          <p:grpSpPr bwMode="auto">
            <a:xfrm rot="-8716041">
              <a:off x="720" y="1728"/>
              <a:ext cx="180" cy="312"/>
              <a:chOff x="1620" y="2244"/>
              <a:chExt cx="180" cy="312"/>
            </a:xfrm>
          </p:grpSpPr>
          <p:sp>
            <p:nvSpPr>
              <p:cNvPr id="37930" name="Line 6"/>
              <p:cNvSpPr>
                <a:spLocks noChangeShapeType="1"/>
              </p:cNvSpPr>
              <p:nvPr/>
            </p:nvSpPr>
            <p:spPr bwMode="auto">
              <a:xfrm>
                <a:off x="1620" y="2252"/>
                <a:ext cx="92" cy="162"/>
              </a:xfrm>
              <a:prstGeom prst="line">
                <a:avLst/>
              </a:prstGeom>
              <a:noFill/>
              <a:ln w="38100">
                <a:solidFill>
                  <a:srgbClr val="66FF33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931" name="Line 7"/>
              <p:cNvSpPr>
                <a:spLocks noChangeShapeType="1"/>
              </p:cNvSpPr>
              <p:nvPr/>
            </p:nvSpPr>
            <p:spPr bwMode="auto">
              <a:xfrm flipH="1">
                <a:off x="1708" y="2244"/>
                <a:ext cx="92" cy="162"/>
              </a:xfrm>
              <a:prstGeom prst="line">
                <a:avLst/>
              </a:prstGeom>
              <a:noFill/>
              <a:ln w="38100">
                <a:solidFill>
                  <a:srgbClr val="66FF33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932" name="Line 8"/>
              <p:cNvSpPr>
                <a:spLocks noChangeShapeType="1"/>
              </p:cNvSpPr>
              <p:nvPr/>
            </p:nvSpPr>
            <p:spPr bwMode="auto">
              <a:xfrm>
                <a:off x="1716" y="2394"/>
                <a:ext cx="0" cy="162"/>
              </a:xfrm>
              <a:prstGeom prst="line">
                <a:avLst/>
              </a:prstGeom>
              <a:noFill/>
              <a:ln w="38100">
                <a:solidFill>
                  <a:srgbClr val="66FF33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37910" name="Group 9"/>
            <p:cNvGrpSpPr>
              <a:grpSpLocks/>
            </p:cNvGrpSpPr>
            <p:nvPr/>
          </p:nvGrpSpPr>
          <p:grpSpPr bwMode="auto">
            <a:xfrm rot="9657131">
              <a:off x="1152" y="1776"/>
              <a:ext cx="180" cy="312"/>
              <a:chOff x="1620" y="2244"/>
              <a:chExt cx="180" cy="312"/>
            </a:xfrm>
          </p:grpSpPr>
          <p:sp>
            <p:nvSpPr>
              <p:cNvPr id="37927" name="Line 10"/>
              <p:cNvSpPr>
                <a:spLocks noChangeShapeType="1"/>
              </p:cNvSpPr>
              <p:nvPr/>
            </p:nvSpPr>
            <p:spPr bwMode="auto">
              <a:xfrm>
                <a:off x="1620" y="2252"/>
                <a:ext cx="92" cy="162"/>
              </a:xfrm>
              <a:prstGeom prst="line">
                <a:avLst/>
              </a:prstGeom>
              <a:noFill/>
              <a:ln w="38100">
                <a:solidFill>
                  <a:srgbClr val="66FF33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928" name="Line 11"/>
              <p:cNvSpPr>
                <a:spLocks noChangeShapeType="1"/>
              </p:cNvSpPr>
              <p:nvPr/>
            </p:nvSpPr>
            <p:spPr bwMode="auto">
              <a:xfrm flipH="1">
                <a:off x="1708" y="2244"/>
                <a:ext cx="92" cy="162"/>
              </a:xfrm>
              <a:prstGeom prst="line">
                <a:avLst/>
              </a:prstGeom>
              <a:noFill/>
              <a:ln w="38100">
                <a:solidFill>
                  <a:srgbClr val="66FF33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929" name="Line 12"/>
              <p:cNvSpPr>
                <a:spLocks noChangeShapeType="1"/>
              </p:cNvSpPr>
              <p:nvPr/>
            </p:nvSpPr>
            <p:spPr bwMode="auto">
              <a:xfrm>
                <a:off x="1716" y="2394"/>
                <a:ext cx="0" cy="162"/>
              </a:xfrm>
              <a:prstGeom prst="line">
                <a:avLst/>
              </a:prstGeom>
              <a:noFill/>
              <a:ln w="38100">
                <a:solidFill>
                  <a:srgbClr val="66FF33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37911" name="Group 13"/>
            <p:cNvGrpSpPr>
              <a:grpSpLocks/>
            </p:cNvGrpSpPr>
            <p:nvPr/>
          </p:nvGrpSpPr>
          <p:grpSpPr bwMode="auto">
            <a:xfrm rot="5989436">
              <a:off x="1440" y="1392"/>
              <a:ext cx="180" cy="312"/>
              <a:chOff x="1620" y="2244"/>
              <a:chExt cx="180" cy="312"/>
            </a:xfrm>
          </p:grpSpPr>
          <p:sp>
            <p:nvSpPr>
              <p:cNvPr id="37924" name="Line 14"/>
              <p:cNvSpPr>
                <a:spLocks noChangeShapeType="1"/>
              </p:cNvSpPr>
              <p:nvPr/>
            </p:nvSpPr>
            <p:spPr bwMode="auto">
              <a:xfrm>
                <a:off x="1620" y="2252"/>
                <a:ext cx="92" cy="162"/>
              </a:xfrm>
              <a:prstGeom prst="line">
                <a:avLst/>
              </a:prstGeom>
              <a:noFill/>
              <a:ln w="38100">
                <a:solidFill>
                  <a:srgbClr val="66FF33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925" name="Line 15"/>
              <p:cNvSpPr>
                <a:spLocks noChangeShapeType="1"/>
              </p:cNvSpPr>
              <p:nvPr/>
            </p:nvSpPr>
            <p:spPr bwMode="auto">
              <a:xfrm flipH="1">
                <a:off x="1708" y="2244"/>
                <a:ext cx="92" cy="162"/>
              </a:xfrm>
              <a:prstGeom prst="line">
                <a:avLst/>
              </a:prstGeom>
              <a:noFill/>
              <a:ln w="38100">
                <a:solidFill>
                  <a:srgbClr val="66FF33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926" name="Line 16"/>
              <p:cNvSpPr>
                <a:spLocks noChangeShapeType="1"/>
              </p:cNvSpPr>
              <p:nvPr/>
            </p:nvSpPr>
            <p:spPr bwMode="auto">
              <a:xfrm>
                <a:off x="1716" y="2394"/>
                <a:ext cx="0" cy="162"/>
              </a:xfrm>
              <a:prstGeom prst="line">
                <a:avLst/>
              </a:prstGeom>
              <a:noFill/>
              <a:ln w="38100">
                <a:solidFill>
                  <a:srgbClr val="66FF33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37912" name="Group 17"/>
            <p:cNvGrpSpPr>
              <a:grpSpLocks/>
            </p:cNvGrpSpPr>
            <p:nvPr/>
          </p:nvGrpSpPr>
          <p:grpSpPr bwMode="auto">
            <a:xfrm rot="-5400000">
              <a:off x="480" y="1344"/>
              <a:ext cx="180" cy="312"/>
              <a:chOff x="1620" y="2244"/>
              <a:chExt cx="180" cy="312"/>
            </a:xfrm>
          </p:grpSpPr>
          <p:sp>
            <p:nvSpPr>
              <p:cNvPr id="37921" name="Line 18"/>
              <p:cNvSpPr>
                <a:spLocks noChangeShapeType="1"/>
              </p:cNvSpPr>
              <p:nvPr/>
            </p:nvSpPr>
            <p:spPr bwMode="auto">
              <a:xfrm>
                <a:off x="1620" y="2252"/>
                <a:ext cx="92" cy="162"/>
              </a:xfrm>
              <a:prstGeom prst="line">
                <a:avLst/>
              </a:prstGeom>
              <a:noFill/>
              <a:ln w="38100">
                <a:solidFill>
                  <a:srgbClr val="66FF33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922" name="Line 19"/>
              <p:cNvSpPr>
                <a:spLocks noChangeShapeType="1"/>
              </p:cNvSpPr>
              <p:nvPr/>
            </p:nvSpPr>
            <p:spPr bwMode="auto">
              <a:xfrm flipH="1">
                <a:off x="1708" y="2244"/>
                <a:ext cx="92" cy="162"/>
              </a:xfrm>
              <a:prstGeom prst="line">
                <a:avLst/>
              </a:prstGeom>
              <a:noFill/>
              <a:ln w="38100">
                <a:solidFill>
                  <a:srgbClr val="66FF33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923" name="Line 20"/>
              <p:cNvSpPr>
                <a:spLocks noChangeShapeType="1"/>
              </p:cNvSpPr>
              <p:nvPr/>
            </p:nvSpPr>
            <p:spPr bwMode="auto">
              <a:xfrm>
                <a:off x="1716" y="2394"/>
                <a:ext cx="0" cy="162"/>
              </a:xfrm>
              <a:prstGeom prst="line">
                <a:avLst/>
              </a:prstGeom>
              <a:noFill/>
              <a:ln w="38100">
                <a:solidFill>
                  <a:srgbClr val="66FF33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37913" name="Group 21"/>
            <p:cNvGrpSpPr>
              <a:grpSpLocks/>
            </p:cNvGrpSpPr>
            <p:nvPr/>
          </p:nvGrpSpPr>
          <p:grpSpPr bwMode="auto">
            <a:xfrm rot="2332000">
              <a:off x="1212" y="936"/>
              <a:ext cx="180" cy="312"/>
              <a:chOff x="1620" y="2244"/>
              <a:chExt cx="180" cy="312"/>
            </a:xfrm>
          </p:grpSpPr>
          <p:sp>
            <p:nvSpPr>
              <p:cNvPr id="37918" name="Line 22"/>
              <p:cNvSpPr>
                <a:spLocks noChangeShapeType="1"/>
              </p:cNvSpPr>
              <p:nvPr/>
            </p:nvSpPr>
            <p:spPr bwMode="auto">
              <a:xfrm>
                <a:off x="1620" y="2252"/>
                <a:ext cx="92" cy="162"/>
              </a:xfrm>
              <a:prstGeom prst="line">
                <a:avLst/>
              </a:prstGeom>
              <a:noFill/>
              <a:ln w="38100">
                <a:solidFill>
                  <a:srgbClr val="66FF33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919" name="Line 23"/>
              <p:cNvSpPr>
                <a:spLocks noChangeShapeType="1"/>
              </p:cNvSpPr>
              <p:nvPr/>
            </p:nvSpPr>
            <p:spPr bwMode="auto">
              <a:xfrm flipH="1">
                <a:off x="1708" y="2244"/>
                <a:ext cx="92" cy="162"/>
              </a:xfrm>
              <a:prstGeom prst="line">
                <a:avLst/>
              </a:prstGeom>
              <a:noFill/>
              <a:ln w="38100">
                <a:solidFill>
                  <a:srgbClr val="66FF33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920" name="Line 24"/>
              <p:cNvSpPr>
                <a:spLocks noChangeShapeType="1"/>
              </p:cNvSpPr>
              <p:nvPr/>
            </p:nvSpPr>
            <p:spPr bwMode="auto">
              <a:xfrm>
                <a:off x="1716" y="2394"/>
                <a:ext cx="0" cy="162"/>
              </a:xfrm>
              <a:prstGeom prst="line">
                <a:avLst/>
              </a:prstGeom>
              <a:noFill/>
              <a:ln w="38100">
                <a:solidFill>
                  <a:srgbClr val="66FF33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37914" name="Group 25"/>
            <p:cNvGrpSpPr>
              <a:grpSpLocks/>
            </p:cNvGrpSpPr>
            <p:nvPr/>
          </p:nvGrpSpPr>
          <p:grpSpPr bwMode="auto">
            <a:xfrm rot="-1131749">
              <a:off x="768" y="912"/>
              <a:ext cx="180" cy="312"/>
              <a:chOff x="1620" y="2244"/>
              <a:chExt cx="180" cy="312"/>
            </a:xfrm>
          </p:grpSpPr>
          <p:sp>
            <p:nvSpPr>
              <p:cNvPr id="37915" name="Line 26"/>
              <p:cNvSpPr>
                <a:spLocks noChangeShapeType="1"/>
              </p:cNvSpPr>
              <p:nvPr/>
            </p:nvSpPr>
            <p:spPr bwMode="auto">
              <a:xfrm>
                <a:off x="1620" y="2252"/>
                <a:ext cx="92" cy="162"/>
              </a:xfrm>
              <a:prstGeom prst="line">
                <a:avLst/>
              </a:prstGeom>
              <a:noFill/>
              <a:ln w="38100">
                <a:solidFill>
                  <a:srgbClr val="66FF33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916" name="Line 27"/>
              <p:cNvSpPr>
                <a:spLocks noChangeShapeType="1"/>
              </p:cNvSpPr>
              <p:nvPr/>
            </p:nvSpPr>
            <p:spPr bwMode="auto">
              <a:xfrm flipH="1">
                <a:off x="1708" y="2244"/>
                <a:ext cx="92" cy="162"/>
              </a:xfrm>
              <a:prstGeom prst="line">
                <a:avLst/>
              </a:prstGeom>
              <a:noFill/>
              <a:ln w="38100">
                <a:solidFill>
                  <a:srgbClr val="66FF33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917" name="Line 28"/>
              <p:cNvSpPr>
                <a:spLocks noChangeShapeType="1"/>
              </p:cNvSpPr>
              <p:nvPr/>
            </p:nvSpPr>
            <p:spPr bwMode="auto">
              <a:xfrm>
                <a:off x="1716" y="2394"/>
                <a:ext cx="0" cy="162"/>
              </a:xfrm>
              <a:prstGeom prst="line">
                <a:avLst/>
              </a:prstGeom>
              <a:noFill/>
              <a:ln w="38100">
                <a:solidFill>
                  <a:srgbClr val="66FF33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37892" name="Group 29"/>
          <p:cNvGrpSpPr>
            <a:grpSpLocks/>
          </p:cNvGrpSpPr>
          <p:nvPr/>
        </p:nvGrpSpPr>
        <p:grpSpPr bwMode="auto">
          <a:xfrm>
            <a:off x="3733800" y="0"/>
            <a:ext cx="5151438" cy="5715000"/>
            <a:chOff x="2784" y="256"/>
            <a:chExt cx="2765" cy="3424"/>
          </a:xfrm>
        </p:grpSpPr>
        <p:pic>
          <p:nvPicPr>
            <p:cNvPr id="37907" name="Picture 30" descr="Bcell-Tcell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784" y="576"/>
              <a:ext cx="2765" cy="3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7908" name="Text Box 31"/>
            <p:cNvSpPr txBox="1">
              <a:spLocks noChangeArrowheads="1"/>
            </p:cNvSpPr>
            <p:nvPr/>
          </p:nvSpPr>
          <p:spPr bwMode="auto">
            <a:xfrm>
              <a:off x="4447" y="256"/>
              <a:ext cx="99" cy="3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endParaRPr lang="en-US" sz="3200">
                <a:solidFill>
                  <a:schemeClr val="bg1"/>
                </a:solidFill>
                <a:latin typeface="Comic Sans MS" pitchFamily="1" charset="0"/>
              </a:endParaRPr>
            </a:p>
          </p:txBody>
        </p:sp>
      </p:grpSp>
      <p:sp>
        <p:nvSpPr>
          <p:cNvPr id="385056" name="Oval 32"/>
          <p:cNvSpPr>
            <a:spLocks noChangeArrowheads="1"/>
          </p:cNvSpPr>
          <p:nvPr/>
        </p:nvSpPr>
        <p:spPr bwMode="auto">
          <a:xfrm>
            <a:off x="1219200" y="4191000"/>
            <a:ext cx="1219200" cy="1219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000" b="1">
                <a:latin typeface="Comic Sans MS" pitchFamily="1" charset="0"/>
              </a:rPr>
              <a:t>T cell</a:t>
            </a:r>
          </a:p>
        </p:txBody>
      </p:sp>
      <p:grpSp>
        <p:nvGrpSpPr>
          <p:cNvPr id="10" name="Group 33"/>
          <p:cNvGrpSpPr>
            <a:grpSpLocks/>
          </p:cNvGrpSpPr>
          <p:nvPr/>
        </p:nvGrpSpPr>
        <p:grpSpPr bwMode="auto">
          <a:xfrm>
            <a:off x="914400" y="4191000"/>
            <a:ext cx="1752600" cy="1257300"/>
            <a:chOff x="576" y="2640"/>
            <a:chExt cx="1104" cy="792"/>
          </a:xfrm>
        </p:grpSpPr>
        <p:grpSp>
          <p:nvGrpSpPr>
            <p:cNvPr id="37895" name="Group 34"/>
            <p:cNvGrpSpPr>
              <a:grpSpLocks/>
            </p:cNvGrpSpPr>
            <p:nvPr/>
          </p:nvGrpSpPr>
          <p:grpSpPr bwMode="auto">
            <a:xfrm rot="3307665">
              <a:off x="1404" y="2580"/>
              <a:ext cx="168" cy="288"/>
              <a:chOff x="1584" y="2592"/>
              <a:chExt cx="216" cy="384"/>
            </a:xfrm>
          </p:grpSpPr>
          <p:sp>
            <p:nvSpPr>
              <p:cNvPr id="37905" name="AutoShape 35"/>
              <p:cNvSpPr>
                <a:spLocks noChangeArrowheads="1"/>
              </p:cNvSpPr>
              <p:nvPr/>
            </p:nvSpPr>
            <p:spPr bwMode="auto">
              <a:xfrm>
                <a:off x="1584" y="2592"/>
                <a:ext cx="144" cy="384"/>
              </a:xfrm>
              <a:prstGeom prst="diamond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906" name="AutoShape 36"/>
              <p:cNvSpPr>
                <a:spLocks noChangeArrowheads="1"/>
              </p:cNvSpPr>
              <p:nvPr/>
            </p:nvSpPr>
            <p:spPr bwMode="auto">
              <a:xfrm>
                <a:off x="1656" y="2592"/>
                <a:ext cx="144" cy="384"/>
              </a:xfrm>
              <a:prstGeom prst="diamond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37896" name="Group 37"/>
            <p:cNvGrpSpPr>
              <a:grpSpLocks/>
            </p:cNvGrpSpPr>
            <p:nvPr/>
          </p:nvGrpSpPr>
          <p:grpSpPr bwMode="auto">
            <a:xfrm rot="6623606">
              <a:off x="1452" y="3060"/>
              <a:ext cx="168" cy="288"/>
              <a:chOff x="1584" y="2592"/>
              <a:chExt cx="216" cy="384"/>
            </a:xfrm>
          </p:grpSpPr>
          <p:sp>
            <p:nvSpPr>
              <p:cNvPr id="37903" name="AutoShape 38"/>
              <p:cNvSpPr>
                <a:spLocks noChangeArrowheads="1"/>
              </p:cNvSpPr>
              <p:nvPr/>
            </p:nvSpPr>
            <p:spPr bwMode="auto">
              <a:xfrm>
                <a:off x="1584" y="2592"/>
                <a:ext cx="144" cy="384"/>
              </a:xfrm>
              <a:prstGeom prst="diamond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904" name="AutoShape 39"/>
              <p:cNvSpPr>
                <a:spLocks noChangeArrowheads="1"/>
              </p:cNvSpPr>
              <p:nvPr/>
            </p:nvSpPr>
            <p:spPr bwMode="auto">
              <a:xfrm>
                <a:off x="1656" y="2592"/>
                <a:ext cx="144" cy="384"/>
              </a:xfrm>
              <a:prstGeom prst="diamond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37897" name="Group 40"/>
            <p:cNvGrpSpPr>
              <a:grpSpLocks/>
            </p:cNvGrpSpPr>
            <p:nvPr/>
          </p:nvGrpSpPr>
          <p:grpSpPr bwMode="auto">
            <a:xfrm rot="7140359">
              <a:off x="636" y="2676"/>
              <a:ext cx="168" cy="288"/>
              <a:chOff x="1584" y="2592"/>
              <a:chExt cx="216" cy="384"/>
            </a:xfrm>
          </p:grpSpPr>
          <p:sp>
            <p:nvSpPr>
              <p:cNvPr id="37901" name="AutoShape 41"/>
              <p:cNvSpPr>
                <a:spLocks noChangeArrowheads="1"/>
              </p:cNvSpPr>
              <p:nvPr/>
            </p:nvSpPr>
            <p:spPr bwMode="auto">
              <a:xfrm>
                <a:off x="1584" y="2592"/>
                <a:ext cx="144" cy="384"/>
              </a:xfrm>
              <a:prstGeom prst="diamond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902" name="AutoShape 42"/>
              <p:cNvSpPr>
                <a:spLocks noChangeArrowheads="1"/>
              </p:cNvSpPr>
              <p:nvPr/>
            </p:nvSpPr>
            <p:spPr bwMode="auto">
              <a:xfrm>
                <a:off x="1656" y="2592"/>
                <a:ext cx="144" cy="384"/>
              </a:xfrm>
              <a:prstGeom prst="diamond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37898" name="Group 43"/>
            <p:cNvGrpSpPr>
              <a:grpSpLocks/>
            </p:cNvGrpSpPr>
            <p:nvPr/>
          </p:nvGrpSpPr>
          <p:grpSpPr bwMode="auto">
            <a:xfrm rot="3307665">
              <a:off x="732" y="3204"/>
              <a:ext cx="168" cy="288"/>
              <a:chOff x="1584" y="2592"/>
              <a:chExt cx="216" cy="384"/>
            </a:xfrm>
          </p:grpSpPr>
          <p:sp>
            <p:nvSpPr>
              <p:cNvPr id="37899" name="AutoShape 44"/>
              <p:cNvSpPr>
                <a:spLocks noChangeArrowheads="1"/>
              </p:cNvSpPr>
              <p:nvPr/>
            </p:nvSpPr>
            <p:spPr bwMode="auto">
              <a:xfrm>
                <a:off x="1584" y="2592"/>
                <a:ext cx="144" cy="384"/>
              </a:xfrm>
              <a:prstGeom prst="diamond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900" name="AutoShape 45"/>
              <p:cNvSpPr>
                <a:spLocks noChangeArrowheads="1"/>
              </p:cNvSpPr>
              <p:nvPr/>
            </p:nvSpPr>
            <p:spPr bwMode="auto">
              <a:xfrm>
                <a:off x="1656" y="2592"/>
                <a:ext cx="144" cy="384"/>
              </a:xfrm>
              <a:prstGeom prst="diamond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5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5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5027" grpId="0" animBg="1" autoUpdateAnimBg="0"/>
      <p:bldP spid="385056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2"/>
          <p:cNvSpPr txBox="1">
            <a:spLocks noChangeArrowheads="1"/>
          </p:cNvSpPr>
          <p:nvPr/>
        </p:nvSpPr>
        <p:spPr bwMode="auto">
          <a:xfrm>
            <a:off x="0" y="0"/>
            <a:ext cx="401161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600">
                <a:solidFill>
                  <a:srgbClr val="FF0000"/>
                </a:solidFill>
                <a:latin typeface="Comic Sans MS" pitchFamily="1" charset="0"/>
                <a:ea typeface="Times New Roman" pitchFamily="1" charset="0"/>
                <a:cs typeface="Times New Roman" pitchFamily="1" charset="0"/>
              </a:rPr>
              <a:t>Positive selection </a:t>
            </a:r>
          </a:p>
        </p:txBody>
      </p:sp>
      <p:sp>
        <p:nvSpPr>
          <p:cNvPr id="387075" name="Text Box 3"/>
          <p:cNvSpPr txBox="1">
            <a:spLocks noChangeArrowheads="1"/>
          </p:cNvSpPr>
          <p:nvPr/>
        </p:nvSpPr>
        <p:spPr bwMode="auto">
          <a:xfrm>
            <a:off x="381000" y="609600"/>
            <a:ext cx="8763000" cy="436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Comic Sans MS" pitchFamily="1" charset="0"/>
                <a:ea typeface="Times New Roman" pitchFamily="1" charset="0"/>
                <a:cs typeface="Times New Roman" pitchFamily="1" charset="0"/>
              </a:rPr>
              <a:t>If a T or B cell receptor must learn what it is supposed to </a:t>
            </a:r>
            <a:r>
              <a:rPr lang="en-US" sz="2800" dirty="0" smtClean="0">
                <a:solidFill>
                  <a:srgbClr val="FF0000"/>
                </a:solidFill>
                <a:latin typeface="Comic Sans MS" pitchFamily="1" charset="0"/>
                <a:ea typeface="Times New Roman" pitchFamily="1" charset="0"/>
                <a:cs typeface="Times New Roman" pitchFamily="1" charset="0"/>
              </a:rPr>
              <a:t>bind to. </a:t>
            </a:r>
            <a:endParaRPr lang="en-US" sz="2800" dirty="0">
              <a:solidFill>
                <a:srgbClr val="FF0000"/>
              </a:solidFill>
              <a:latin typeface="Comic Sans MS" pitchFamily="1" charset="0"/>
              <a:ea typeface="Times New Roman" pitchFamily="1" charset="0"/>
              <a:cs typeface="Times New Roman" pitchFamily="1" charset="0"/>
            </a:endParaRPr>
          </a:p>
          <a:p>
            <a:endParaRPr lang="en-US" sz="2800" dirty="0">
              <a:solidFill>
                <a:srgbClr val="FF0000"/>
              </a:solidFill>
              <a:latin typeface="Comic Sans MS" pitchFamily="1" charset="0"/>
              <a:ea typeface="Times New Roman" pitchFamily="1" charset="0"/>
              <a:cs typeface="Times New Roman" pitchFamily="1" charset="0"/>
            </a:endParaRPr>
          </a:p>
          <a:p>
            <a:r>
              <a:rPr lang="en-US" sz="2800" dirty="0">
                <a:solidFill>
                  <a:srgbClr val="FF0000"/>
                </a:solidFill>
                <a:latin typeface="Comic Sans MS" pitchFamily="1" charset="0"/>
                <a:ea typeface="Times New Roman" pitchFamily="1" charset="0"/>
                <a:cs typeface="Times New Roman" pitchFamily="1" charset="0"/>
              </a:rPr>
              <a:t>If it can bind and function, it is POSITIVELY selected to leave the thymus and become a mature, naïve cell.</a:t>
            </a:r>
          </a:p>
          <a:p>
            <a:endParaRPr lang="en-US" sz="2800" dirty="0">
              <a:solidFill>
                <a:srgbClr val="FF0000"/>
              </a:solidFill>
              <a:latin typeface="Comic Sans MS" pitchFamily="1" charset="0"/>
              <a:ea typeface="Times New Roman" pitchFamily="1" charset="0"/>
              <a:cs typeface="Times New Roman" pitchFamily="1" charset="0"/>
            </a:endParaRPr>
          </a:p>
          <a:p>
            <a:r>
              <a:rPr lang="en-US" sz="2800" dirty="0">
                <a:solidFill>
                  <a:srgbClr val="FF0000"/>
                </a:solidFill>
                <a:latin typeface="Comic Sans MS" pitchFamily="1" charset="0"/>
                <a:ea typeface="Times New Roman" pitchFamily="1" charset="0"/>
                <a:cs typeface="Times New Roman" pitchFamily="1" charset="0"/>
              </a:rPr>
              <a:t>If it cannot bind </a:t>
            </a:r>
            <a:r>
              <a:rPr lang="en-US" sz="2800" dirty="0" smtClean="0">
                <a:solidFill>
                  <a:srgbClr val="FF0000"/>
                </a:solidFill>
                <a:latin typeface="Comic Sans MS" pitchFamily="1" charset="0"/>
                <a:ea typeface="Times New Roman" pitchFamily="1" charset="0"/>
                <a:cs typeface="Times New Roman" pitchFamily="1" charset="0"/>
              </a:rPr>
              <a:t>to the antigen </a:t>
            </a:r>
            <a:r>
              <a:rPr lang="en-US" sz="2800" dirty="0">
                <a:solidFill>
                  <a:srgbClr val="FF0000"/>
                </a:solidFill>
                <a:latin typeface="Comic Sans MS" pitchFamily="1" charset="0"/>
                <a:ea typeface="Times New Roman" pitchFamily="1" charset="0"/>
                <a:cs typeface="Times New Roman" pitchFamily="1" charset="0"/>
              </a:rPr>
              <a:t>then it is </a:t>
            </a:r>
            <a:r>
              <a:rPr lang="en-US" sz="2800" dirty="0" smtClean="0">
                <a:solidFill>
                  <a:srgbClr val="FF0000"/>
                </a:solidFill>
                <a:latin typeface="Comic Sans MS" pitchFamily="1" charset="0"/>
                <a:ea typeface="Times New Roman" pitchFamily="1" charset="0"/>
                <a:cs typeface="Times New Roman" pitchFamily="1" charset="0"/>
              </a:rPr>
              <a:t>deleted (killed off) </a:t>
            </a:r>
            <a:r>
              <a:rPr lang="en-US" sz="2800" dirty="0">
                <a:solidFill>
                  <a:srgbClr val="FF0000"/>
                </a:solidFill>
                <a:latin typeface="Comic Sans MS" pitchFamily="1" charset="0"/>
                <a:ea typeface="Times New Roman" pitchFamily="1" charset="0"/>
                <a:cs typeface="Times New Roman" pitchFamily="1" charset="0"/>
              </a:rPr>
              <a:t>in positive selection</a:t>
            </a:r>
          </a:p>
          <a:p>
            <a:endParaRPr lang="en-US" sz="2800" dirty="0">
              <a:solidFill>
                <a:srgbClr val="FF0000"/>
              </a:solidFill>
              <a:latin typeface="Comic Sans MS" pitchFamily="1" charset="0"/>
            </a:endParaRPr>
          </a:p>
        </p:txBody>
      </p:sp>
      <p:sp>
        <p:nvSpPr>
          <p:cNvPr id="387076" name="Text Box 4"/>
          <p:cNvSpPr txBox="1">
            <a:spLocks noChangeArrowheads="1"/>
          </p:cNvSpPr>
          <p:nvPr/>
        </p:nvSpPr>
        <p:spPr bwMode="auto">
          <a:xfrm>
            <a:off x="762000" y="5530850"/>
            <a:ext cx="83820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Comic Sans MS" pitchFamily="1" charset="0"/>
                <a:ea typeface="Times New Roman" pitchFamily="1" charset="0"/>
                <a:cs typeface="Times New Roman" pitchFamily="1" charset="0"/>
              </a:rPr>
              <a:t>If a lymphocyte binds TOO strongly to </a:t>
            </a:r>
            <a:r>
              <a:rPr lang="en-US" sz="2800" dirty="0" smtClean="0">
                <a:solidFill>
                  <a:srgbClr val="FF0000"/>
                </a:solidFill>
                <a:latin typeface="Comic Sans MS" pitchFamily="1" charset="0"/>
                <a:ea typeface="Times New Roman" pitchFamily="1" charset="0"/>
                <a:cs typeface="Times New Roman" pitchFamily="1" charset="0"/>
              </a:rPr>
              <a:t>its </a:t>
            </a:r>
            <a:r>
              <a:rPr lang="en-US" sz="2800" dirty="0">
                <a:solidFill>
                  <a:srgbClr val="FF0000"/>
                </a:solidFill>
                <a:latin typeface="Comic Sans MS" pitchFamily="1" charset="0"/>
                <a:ea typeface="Times New Roman" pitchFamily="1" charset="0"/>
                <a:cs typeface="Times New Roman" pitchFamily="1" charset="0"/>
              </a:rPr>
              <a:t>receptor, it will be deleted.</a:t>
            </a:r>
          </a:p>
        </p:txBody>
      </p:sp>
      <p:sp>
        <p:nvSpPr>
          <p:cNvPr id="39941" name="Text Box 5"/>
          <p:cNvSpPr txBox="1">
            <a:spLocks noChangeArrowheads="1"/>
          </p:cNvSpPr>
          <p:nvPr/>
        </p:nvSpPr>
        <p:spPr bwMode="auto">
          <a:xfrm>
            <a:off x="0" y="4724400"/>
            <a:ext cx="427513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600">
                <a:solidFill>
                  <a:srgbClr val="FF0000"/>
                </a:solidFill>
                <a:latin typeface="Comic Sans MS" pitchFamily="1" charset="0"/>
                <a:ea typeface="Times New Roman" pitchFamily="1" charset="0"/>
                <a:cs typeface="Times New Roman" pitchFamily="1" charset="0"/>
              </a:rPr>
              <a:t>Negative selection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7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7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7075" grpId="0" autoUpdateAnimBg="0"/>
      <p:bldP spid="387076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5" descr="Figure 1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46563" y="0"/>
            <a:ext cx="4897437" cy="661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47" name="Picture 6" descr="Figure 2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9600" y="0"/>
            <a:ext cx="3149600" cy="425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 descr="01_01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76200"/>
            <a:ext cx="4648200" cy="665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795" name="Picture 3" descr="00101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105400" y="76200"/>
            <a:ext cx="3840163" cy="807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50" name="Oval 2"/>
          <p:cNvSpPr>
            <a:spLocks noChangeArrowheads="1"/>
          </p:cNvSpPr>
          <p:nvPr/>
        </p:nvSpPr>
        <p:spPr bwMode="auto">
          <a:xfrm>
            <a:off x="5105400" y="1143000"/>
            <a:ext cx="1219200" cy="1219200"/>
          </a:xfrm>
          <a:prstGeom prst="ellipse">
            <a:avLst/>
          </a:prstGeom>
          <a:solidFill>
            <a:srgbClr val="66FF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000" b="1">
                <a:latin typeface="Comic Sans MS" pitchFamily="1" charset="0"/>
              </a:rPr>
              <a:t>B cell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4762500" y="838200"/>
            <a:ext cx="2019300" cy="1866900"/>
            <a:chOff x="414" y="912"/>
            <a:chExt cx="1272" cy="1176"/>
          </a:xfrm>
        </p:grpSpPr>
        <p:grpSp>
          <p:nvGrpSpPr>
            <p:cNvPr id="42006" name="Group 4"/>
            <p:cNvGrpSpPr>
              <a:grpSpLocks/>
            </p:cNvGrpSpPr>
            <p:nvPr/>
          </p:nvGrpSpPr>
          <p:grpSpPr bwMode="auto">
            <a:xfrm rot="-8716041">
              <a:off x="720" y="1728"/>
              <a:ext cx="180" cy="312"/>
              <a:chOff x="1620" y="2244"/>
              <a:chExt cx="180" cy="312"/>
            </a:xfrm>
          </p:grpSpPr>
          <p:sp>
            <p:nvSpPr>
              <p:cNvPr id="42027" name="Line 5"/>
              <p:cNvSpPr>
                <a:spLocks noChangeShapeType="1"/>
              </p:cNvSpPr>
              <p:nvPr/>
            </p:nvSpPr>
            <p:spPr bwMode="auto">
              <a:xfrm>
                <a:off x="1620" y="2252"/>
                <a:ext cx="92" cy="162"/>
              </a:xfrm>
              <a:prstGeom prst="line">
                <a:avLst/>
              </a:prstGeom>
              <a:noFill/>
              <a:ln w="38100">
                <a:solidFill>
                  <a:srgbClr val="66FF33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028" name="Line 6"/>
              <p:cNvSpPr>
                <a:spLocks noChangeShapeType="1"/>
              </p:cNvSpPr>
              <p:nvPr/>
            </p:nvSpPr>
            <p:spPr bwMode="auto">
              <a:xfrm flipH="1">
                <a:off x="1708" y="2244"/>
                <a:ext cx="92" cy="162"/>
              </a:xfrm>
              <a:prstGeom prst="line">
                <a:avLst/>
              </a:prstGeom>
              <a:noFill/>
              <a:ln w="38100">
                <a:solidFill>
                  <a:srgbClr val="66FF33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029" name="Line 7"/>
              <p:cNvSpPr>
                <a:spLocks noChangeShapeType="1"/>
              </p:cNvSpPr>
              <p:nvPr/>
            </p:nvSpPr>
            <p:spPr bwMode="auto">
              <a:xfrm>
                <a:off x="1716" y="2394"/>
                <a:ext cx="0" cy="162"/>
              </a:xfrm>
              <a:prstGeom prst="line">
                <a:avLst/>
              </a:prstGeom>
              <a:noFill/>
              <a:ln w="38100">
                <a:solidFill>
                  <a:srgbClr val="66FF33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42007" name="Group 8"/>
            <p:cNvGrpSpPr>
              <a:grpSpLocks/>
            </p:cNvGrpSpPr>
            <p:nvPr/>
          </p:nvGrpSpPr>
          <p:grpSpPr bwMode="auto">
            <a:xfrm rot="9657131">
              <a:off x="1152" y="1776"/>
              <a:ext cx="180" cy="312"/>
              <a:chOff x="1620" y="2244"/>
              <a:chExt cx="180" cy="312"/>
            </a:xfrm>
          </p:grpSpPr>
          <p:sp>
            <p:nvSpPr>
              <p:cNvPr id="42024" name="Line 9"/>
              <p:cNvSpPr>
                <a:spLocks noChangeShapeType="1"/>
              </p:cNvSpPr>
              <p:nvPr/>
            </p:nvSpPr>
            <p:spPr bwMode="auto">
              <a:xfrm>
                <a:off x="1620" y="2252"/>
                <a:ext cx="92" cy="162"/>
              </a:xfrm>
              <a:prstGeom prst="line">
                <a:avLst/>
              </a:prstGeom>
              <a:noFill/>
              <a:ln w="38100">
                <a:solidFill>
                  <a:srgbClr val="66FF33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025" name="Line 10"/>
              <p:cNvSpPr>
                <a:spLocks noChangeShapeType="1"/>
              </p:cNvSpPr>
              <p:nvPr/>
            </p:nvSpPr>
            <p:spPr bwMode="auto">
              <a:xfrm flipH="1">
                <a:off x="1708" y="2244"/>
                <a:ext cx="92" cy="162"/>
              </a:xfrm>
              <a:prstGeom prst="line">
                <a:avLst/>
              </a:prstGeom>
              <a:noFill/>
              <a:ln w="38100">
                <a:solidFill>
                  <a:srgbClr val="66FF33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026" name="Line 11"/>
              <p:cNvSpPr>
                <a:spLocks noChangeShapeType="1"/>
              </p:cNvSpPr>
              <p:nvPr/>
            </p:nvSpPr>
            <p:spPr bwMode="auto">
              <a:xfrm>
                <a:off x="1716" y="2394"/>
                <a:ext cx="0" cy="162"/>
              </a:xfrm>
              <a:prstGeom prst="line">
                <a:avLst/>
              </a:prstGeom>
              <a:noFill/>
              <a:ln w="38100">
                <a:solidFill>
                  <a:srgbClr val="66FF33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42008" name="Group 12"/>
            <p:cNvGrpSpPr>
              <a:grpSpLocks/>
            </p:cNvGrpSpPr>
            <p:nvPr/>
          </p:nvGrpSpPr>
          <p:grpSpPr bwMode="auto">
            <a:xfrm rot="5989436">
              <a:off x="1440" y="1392"/>
              <a:ext cx="180" cy="312"/>
              <a:chOff x="1620" y="2244"/>
              <a:chExt cx="180" cy="312"/>
            </a:xfrm>
          </p:grpSpPr>
          <p:sp>
            <p:nvSpPr>
              <p:cNvPr id="42021" name="Line 13"/>
              <p:cNvSpPr>
                <a:spLocks noChangeShapeType="1"/>
              </p:cNvSpPr>
              <p:nvPr/>
            </p:nvSpPr>
            <p:spPr bwMode="auto">
              <a:xfrm>
                <a:off x="1620" y="2252"/>
                <a:ext cx="92" cy="162"/>
              </a:xfrm>
              <a:prstGeom prst="line">
                <a:avLst/>
              </a:prstGeom>
              <a:noFill/>
              <a:ln w="38100">
                <a:solidFill>
                  <a:srgbClr val="66FF33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022" name="Line 14"/>
              <p:cNvSpPr>
                <a:spLocks noChangeShapeType="1"/>
              </p:cNvSpPr>
              <p:nvPr/>
            </p:nvSpPr>
            <p:spPr bwMode="auto">
              <a:xfrm flipH="1">
                <a:off x="1708" y="2244"/>
                <a:ext cx="92" cy="162"/>
              </a:xfrm>
              <a:prstGeom prst="line">
                <a:avLst/>
              </a:prstGeom>
              <a:noFill/>
              <a:ln w="38100">
                <a:solidFill>
                  <a:srgbClr val="66FF33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023" name="Line 15"/>
              <p:cNvSpPr>
                <a:spLocks noChangeShapeType="1"/>
              </p:cNvSpPr>
              <p:nvPr/>
            </p:nvSpPr>
            <p:spPr bwMode="auto">
              <a:xfrm>
                <a:off x="1716" y="2394"/>
                <a:ext cx="0" cy="162"/>
              </a:xfrm>
              <a:prstGeom prst="line">
                <a:avLst/>
              </a:prstGeom>
              <a:noFill/>
              <a:ln w="38100">
                <a:solidFill>
                  <a:srgbClr val="66FF33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42009" name="Group 16"/>
            <p:cNvGrpSpPr>
              <a:grpSpLocks/>
            </p:cNvGrpSpPr>
            <p:nvPr/>
          </p:nvGrpSpPr>
          <p:grpSpPr bwMode="auto">
            <a:xfrm rot="-5400000">
              <a:off x="480" y="1344"/>
              <a:ext cx="180" cy="312"/>
              <a:chOff x="1620" y="2244"/>
              <a:chExt cx="180" cy="312"/>
            </a:xfrm>
          </p:grpSpPr>
          <p:sp>
            <p:nvSpPr>
              <p:cNvPr id="42018" name="Line 17"/>
              <p:cNvSpPr>
                <a:spLocks noChangeShapeType="1"/>
              </p:cNvSpPr>
              <p:nvPr/>
            </p:nvSpPr>
            <p:spPr bwMode="auto">
              <a:xfrm>
                <a:off x="1620" y="2252"/>
                <a:ext cx="92" cy="162"/>
              </a:xfrm>
              <a:prstGeom prst="line">
                <a:avLst/>
              </a:prstGeom>
              <a:noFill/>
              <a:ln w="38100">
                <a:solidFill>
                  <a:srgbClr val="66FF33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019" name="Line 18"/>
              <p:cNvSpPr>
                <a:spLocks noChangeShapeType="1"/>
              </p:cNvSpPr>
              <p:nvPr/>
            </p:nvSpPr>
            <p:spPr bwMode="auto">
              <a:xfrm flipH="1">
                <a:off x="1708" y="2244"/>
                <a:ext cx="92" cy="162"/>
              </a:xfrm>
              <a:prstGeom prst="line">
                <a:avLst/>
              </a:prstGeom>
              <a:noFill/>
              <a:ln w="38100">
                <a:solidFill>
                  <a:srgbClr val="66FF33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020" name="Line 19"/>
              <p:cNvSpPr>
                <a:spLocks noChangeShapeType="1"/>
              </p:cNvSpPr>
              <p:nvPr/>
            </p:nvSpPr>
            <p:spPr bwMode="auto">
              <a:xfrm>
                <a:off x="1716" y="2394"/>
                <a:ext cx="0" cy="162"/>
              </a:xfrm>
              <a:prstGeom prst="line">
                <a:avLst/>
              </a:prstGeom>
              <a:noFill/>
              <a:ln w="38100">
                <a:solidFill>
                  <a:srgbClr val="66FF33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42010" name="Group 20"/>
            <p:cNvGrpSpPr>
              <a:grpSpLocks/>
            </p:cNvGrpSpPr>
            <p:nvPr/>
          </p:nvGrpSpPr>
          <p:grpSpPr bwMode="auto">
            <a:xfrm rot="2332000">
              <a:off x="1212" y="936"/>
              <a:ext cx="180" cy="312"/>
              <a:chOff x="1620" y="2244"/>
              <a:chExt cx="180" cy="312"/>
            </a:xfrm>
          </p:grpSpPr>
          <p:sp>
            <p:nvSpPr>
              <p:cNvPr id="42015" name="Line 21"/>
              <p:cNvSpPr>
                <a:spLocks noChangeShapeType="1"/>
              </p:cNvSpPr>
              <p:nvPr/>
            </p:nvSpPr>
            <p:spPr bwMode="auto">
              <a:xfrm>
                <a:off x="1620" y="2252"/>
                <a:ext cx="92" cy="162"/>
              </a:xfrm>
              <a:prstGeom prst="line">
                <a:avLst/>
              </a:prstGeom>
              <a:noFill/>
              <a:ln w="38100">
                <a:solidFill>
                  <a:srgbClr val="66FF33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016" name="Line 22"/>
              <p:cNvSpPr>
                <a:spLocks noChangeShapeType="1"/>
              </p:cNvSpPr>
              <p:nvPr/>
            </p:nvSpPr>
            <p:spPr bwMode="auto">
              <a:xfrm flipH="1">
                <a:off x="1708" y="2244"/>
                <a:ext cx="92" cy="162"/>
              </a:xfrm>
              <a:prstGeom prst="line">
                <a:avLst/>
              </a:prstGeom>
              <a:noFill/>
              <a:ln w="38100">
                <a:solidFill>
                  <a:srgbClr val="66FF33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017" name="Line 23"/>
              <p:cNvSpPr>
                <a:spLocks noChangeShapeType="1"/>
              </p:cNvSpPr>
              <p:nvPr/>
            </p:nvSpPr>
            <p:spPr bwMode="auto">
              <a:xfrm>
                <a:off x="1716" y="2394"/>
                <a:ext cx="0" cy="162"/>
              </a:xfrm>
              <a:prstGeom prst="line">
                <a:avLst/>
              </a:prstGeom>
              <a:noFill/>
              <a:ln w="38100">
                <a:solidFill>
                  <a:srgbClr val="66FF33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42011" name="Group 24"/>
            <p:cNvGrpSpPr>
              <a:grpSpLocks/>
            </p:cNvGrpSpPr>
            <p:nvPr/>
          </p:nvGrpSpPr>
          <p:grpSpPr bwMode="auto">
            <a:xfrm rot="-1131749">
              <a:off x="768" y="912"/>
              <a:ext cx="180" cy="312"/>
              <a:chOff x="1620" y="2244"/>
              <a:chExt cx="180" cy="312"/>
            </a:xfrm>
          </p:grpSpPr>
          <p:sp>
            <p:nvSpPr>
              <p:cNvPr id="42012" name="Line 25"/>
              <p:cNvSpPr>
                <a:spLocks noChangeShapeType="1"/>
              </p:cNvSpPr>
              <p:nvPr/>
            </p:nvSpPr>
            <p:spPr bwMode="auto">
              <a:xfrm>
                <a:off x="1620" y="2252"/>
                <a:ext cx="92" cy="162"/>
              </a:xfrm>
              <a:prstGeom prst="line">
                <a:avLst/>
              </a:prstGeom>
              <a:noFill/>
              <a:ln w="38100">
                <a:solidFill>
                  <a:srgbClr val="66FF33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013" name="Line 26"/>
              <p:cNvSpPr>
                <a:spLocks noChangeShapeType="1"/>
              </p:cNvSpPr>
              <p:nvPr/>
            </p:nvSpPr>
            <p:spPr bwMode="auto">
              <a:xfrm flipH="1">
                <a:off x="1708" y="2244"/>
                <a:ext cx="92" cy="162"/>
              </a:xfrm>
              <a:prstGeom prst="line">
                <a:avLst/>
              </a:prstGeom>
              <a:noFill/>
              <a:ln w="38100">
                <a:solidFill>
                  <a:srgbClr val="66FF33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014" name="Line 27"/>
              <p:cNvSpPr>
                <a:spLocks noChangeShapeType="1"/>
              </p:cNvSpPr>
              <p:nvPr/>
            </p:nvSpPr>
            <p:spPr bwMode="auto">
              <a:xfrm>
                <a:off x="1716" y="2394"/>
                <a:ext cx="0" cy="162"/>
              </a:xfrm>
              <a:prstGeom prst="line">
                <a:avLst/>
              </a:prstGeom>
              <a:noFill/>
              <a:ln w="38100">
                <a:solidFill>
                  <a:srgbClr val="66FF33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386076" name="Oval 28"/>
          <p:cNvSpPr>
            <a:spLocks noChangeArrowheads="1"/>
          </p:cNvSpPr>
          <p:nvPr/>
        </p:nvSpPr>
        <p:spPr bwMode="auto">
          <a:xfrm>
            <a:off x="1676400" y="1066800"/>
            <a:ext cx="1219200" cy="12192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000" b="1">
                <a:latin typeface="Comic Sans MS" pitchFamily="1" charset="0"/>
              </a:rPr>
              <a:t>T cell</a:t>
            </a:r>
          </a:p>
        </p:txBody>
      </p:sp>
      <p:grpSp>
        <p:nvGrpSpPr>
          <p:cNvPr id="9" name="Group 29"/>
          <p:cNvGrpSpPr>
            <a:grpSpLocks/>
          </p:cNvGrpSpPr>
          <p:nvPr/>
        </p:nvGrpSpPr>
        <p:grpSpPr bwMode="auto">
          <a:xfrm>
            <a:off x="1371600" y="1143000"/>
            <a:ext cx="1752600" cy="1257300"/>
            <a:chOff x="576" y="2640"/>
            <a:chExt cx="1104" cy="792"/>
          </a:xfrm>
        </p:grpSpPr>
        <p:grpSp>
          <p:nvGrpSpPr>
            <p:cNvPr id="41994" name="Group 30"/>
            <p:cNvGrpSpPr>
              <a:grpSpLocks/>
            </p:cNvGrpSpPr>
            <p:nvPr/>
          </p:nvGrpSpPr>
          <p:grpSpPr bwMode="auto">
            <a:xfrm rot="3307665">
              <a:off x="1404" y="2580"/>
              <a:ext cx="168" cy="288"/>
              <a:chOff x="1584" y="2592"/>
              <a:chExt cx="216" cy="384"/>
            </a:xfrm>
          </p:grpSpPr>
          <p:sp>
            <p:nvSpPr>
              <p:cNvPr id="42004" name="AutoShape 31"/>
              <p:cNvSpPr>
                <a:spLocks noChangeArrowheads="1"/>
              </p:cNvSpPr>
              <p:nvPr/>
            </p:nvSpPr>
            <p:spPr bwMode="auto">
              <a:xfrm>
                <a:off x="1584" y="2592"/>
                <a:ext cx="144" cy="384"/>
              </a:xfrm>
              <a:prstGeom prst="diamond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005" name="AutoShape 32"/>
              <p:cNvSpPr>
                <a:spLocks noChangeArrowheads="1"/>
              </p:cNvSpPr>
              <p:nvPr/>
            </p:nvSpPr>
            <p:spPr bwMode="auto">
              <a:xfrm>
                <a:off x="1656" y="2592"/>
                <a:ext cx="144" cy="384"/>
              </a:xfrm>
              <a:prstGeom prst="diamond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41995" name="Group 33"/>
            <p:cNvGrpSpPr>
              <a:grpSpLocks/>
            </p:cNvGrpSpPr>
            <p:nvPr/>
          </p:nvGrpSpPr>
          <p:grpSpPr bwMode="auto">
            <a:xfrm rot="6623606">
              <a:off x="1452" y="3060"/>
              <a:ext cx="168" cy="288"/>
              <a:chOff x="1584" y="2592"/>
              <a:chExt cx="216" cy="384"/>
            </a:xfrm>
          </p:grpSpPr>
          <p:sp>
            <p:nvSpPr>
              <p:cNvPr id="42002" name="AutoShape 34"/>
              <p:cNvSpPr>
                <a:spLocks noChangeArrowheads="1"/>
              </p:cNvSpPr>
              <p:nvPr/>
            </p:nvSpPr>
            <p:spPr bwMode="auto">
              <a:xfrm>
                <a:off x="1584" y="2592"/>
                <a:ext cx="144" cy="384"/>
              </a:xfrm>
              <a:prstGeom prst="diamond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003" name="AutoShape 35"/>
              <p:cNvSpPr>
                <a:spLocks noChangeArrowheads="1"/>
              </p:cNvSpPr>
              <p:nvPr/>
            </p:nvSpPr>
            <p:spPr bwMode="auto">
              <a:xfrm>
                <a:off x="1656" y="2592"/>
                <a:ext cx="144" cy="384"/>
              </a:xfrm>
              <a:prstGeom prst="diamond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41996" name="Group 36"/>
            <p:cNvGrpSpPr>
              <a:grpSpLocks/>
            </p:cNvGrpSpPr>
            <p:nvPr/>
          </p:nvGrpSpPr>
          <p:grpSpPr bwMode="auto">
            <a:xfrm rot="7140359">
              <a:off x="636" y="2676"/>
              <a:ext cx="168" cy="288"/>
              <a:chOff x="1584" y="2592"/>
              <a:chExt cx="216" cy="384"/>
            </a:xfrm>
          </p:grpSpPr>
          <p:sp>
            <p:nvSpPr>
              <p:cNvPr id="42000" name="AutoShape 37"/>
              <p:cNvSpPr>
                <a:spLocks noChangeArrowheads="1"/>
              </p:cNvSpPr>
              <p:nvPr/>
            </p:nvSpPr>
            <p:spPr bwMode="auto">
              <a:xfrm>
                <a:off x="1584" y="2592"/>
                <a:ext cx="144" cy="384"/>
              </a:xfrm>
              <a:prstGeom prst="diamond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001" name="AutoShape 38"/>
              <p:cNvSpPr>
                <a:spLocks noChangeArrowheads="1"/>
              </p:cNvSpPr>
              <p:nvPr/>
            </p:nvSpPr>
            <p:spPr bwMode="auto">
              <a:xfrm>
                <a:off x="1656" y="2592"/>
                <a:ext cx="144" cy="384"/>
              </a:xfrm>
              <a:prstGeom prst="diamond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41997" name="Group 39"/>
            <p:cNvGrpSpPr>
              <a:grpSpLocks/>
            </p:cNvGrpSpPr>
            <p:nvPr/>
          </p:nvGrpSpPr>
          <p:grpSpPr bwMode="auto">
            <a:xfrm rot="3307665">
              <a:off x="732" y="3204"/>
              <a:ext cx="168" cy="288"/>
              <a:chOff x="1584" y="2592"/>
              <a:chExt cx="216" cy="384"/>
            </a:xfrm>
          </p:grpSpPr>
          <p:sp>
            <p:nvSpPr>
              <p:cNvPr id="41998" name="AutoShape 40"/>
              <p:cNvSpPr>
                <a:spLocks noChangeArrowheads="1"/>
              </p:cNvSpPr>
              <p:nvPr/>
            </p:nvSpPr>
            <p:spPr bwMode="auto">
              <a:xfrm>
                <a:off x="1584" y="2592"/>
                <a:ext cx="144" cy="384"/>
              </a:xfrm>
              <a:prstGeom prst="diamond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999" name="AutoShape 41"/>
              <p:cNvSpPr>
                <a:spLocks noChangeArrowheads="1"/>
              </p:cNvSpPr>
              <p:nvPr/>
            </p:nvSpPr>
            <p:spPr bwMode="auto">
              <a:xfrm>
                <a:off x="1656" y="2592"/>
                <a:ext cx="144" cy="384"/>
              </a:xfrm>
              <a:prstGeom prst="diamond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pic>
        <p:nvPicPr>
          <p:cNvPr id="41990" name="Picture 42" descr="16_0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0" y="2846388"/>
            <a:ext cx="12315825" cy="401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991" name="Picture 44" descr="16_1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-2133600" y="2563813"/>
            <a:ext cx="5029200" cy="4294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" name="Rectangle 47"/>
          <p:cNvSpPr/>
          <p:nvPr/>
        </p:nvSpPr>
        <p:spPr>
          <a:xfrm>
            <a:off x="5410200" y="5791200"/>
            <a:ext cx="1981200" cy="3048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  <a:shade val="30000"/>
                  <a:satMod val="115000"/>
                  <a:alpha val="12000"/>
                </a:schemeClr>
              </a:gs>
              <a:gs pos="50000">
                <a:schemeClr val="accent1">
                  <a:tint val="66000"/>
                  <a:satMod val="160000"/>
                  <a:shade val="67500"/>
                  <a:satMod val="115000"/>
                </a:schemeClr>
              </a:gs>
              <a:gs pos="100000">
                <a:schemeClr val="accent1">
                  <a:tint val="66000"/>
                  <a:satMod val="160000"/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1993" name="TextBox 44"/>
          <p:cNvSpPr txBox="1">
            <a:spLocks noChangeArrowheads="1"/>
          </p:cNvSpPr>
          <p:nvPr/>
        </p:nvSpPr>
        <p:spPr bwMode="auto">
          <a:xfrm>
            <a:off x="3048000" y="228600"/>
            <a:ext cx="205581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Comic Sans MS" pitchFamily="1" charset="0"/>
                <a:ea typeface="Comic Sans MS" pitchFamily="1" charset="0"/>
                <a:cs typeface="Comic Sans MS" pitchFamily="1" charset="0"/>
              </a:rPr>
              <a:t>RECEPTORS</a:t>
            </a:r>
            <a:r>
              <a:rPr lang="en-US">
                <a:solidFill>
                  <a:srgbClr val="FF0000"/>
                </a:solidFill>
              </a:rPr>
              <a:t>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6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6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6050" grpId="0" animBg="1" autoUpdateAnimBg="0"/>
      <p:bldP spid="386076" grpId="0" animBg="1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66813" y="457200"/>
            <a:ext cx="6910387" cy="593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228600"/>
            <a:ext cx="7696200" cy="659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2" name="Text Box 4"/>
          <p:cNvSpPr txBox="1">
            <a:spLocks noChangeArrowheads="1"/>
          </p:cNvSpPr>
          <p:nvPr/>
        </p:nvSpPr>
        <p:spPr bwMode="auto">
          <a:xfrm>
            <a:off x="762000" y="1219200"/>
            <a:ext cx="6781800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2800" dirty="0" smtClean="0"/>
              <a:t>We are covered in and CONSTANTLY interact with microbes.</a:t>
            </a:r>
          </a:p>
          <a:p>
            <a:pPr marL="457200" indent="-457200">
              <a:spcBef>
                <a:spcPct val="50000"/>
              </a:spcBef>
            </a:pPr>
            <a:endParaRPr lang="en-US" sz="2400" dirty="0" smtClean="0"/>
          </a:p>
          <a:p>
            <a:pPr marL="457200" indent="-457200">
              <a:spcBef>
                <a:spcPct val="50000"/>
              </a:spcBef>
            </a:pP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7600" y="1143000"/>
            <a:ext cx="1549400" cy="203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Picture 3" descr="nes95432_16_2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57600" y="76200"/>
            <a:ext cx="5219700" cy="655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131" name="Text Box 3"/>
          <p:cNvSpPr txBox="1">
            <a:spLocks noChangeArrowheads="1"/>
          </p:cNvSpPr>
          <p:nvPr/>
        </p:nvSpPr>
        <p:spPr bwMode="auto">
          <a:xfrm>
            <a:off x="0" y="381000"/>
            <a:ext cx="3657600" cy="3970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800">
                <a:solidFill>
                  <a:srgbClr val="FF0000"/>
                </a:solidFill>
                <a:latin typeface="Comic Sans MS" pitchFamily="1" charset="0"/>
              </a:rPr>
              <a:t>All naïve lymphocytes will undergo clonal expansion as well as production of a memory response as long they have been activated with two signals.</a:t>
            </a:r>
            <a:endParaRPr 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Picture 3" descr="04_00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19400" y="152400"/>
            <a:ext cx="6096000" cy="850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/>
          <p:nvPr/>
        </p:nvSpPr>
        <p:spPr>
          <a:xfrm>
            <a:off x="2133600" y="6400800"/>
            <a:ext cx="70104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0180" name="Text Box 3"/>
          <p:cNvSpPr txBox="1">
            <a:spLocks noChangeArrowheads="1"/>
          </p:cNvSpPr>
          <p:nvPr/>
        </p:nvSpPr>
        <p:spPr bwMode="auto">
          <a:xfrm>
            <a:off x="457200" y="381000"/>
            <a:ext cx="229235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600">
                <a:solidFill>
                  <a:srgbClr val="FF0000"/>
                </a:solidFill>
                <a:latin typeface="Comic Sans MS" pitchFamily="1" charset="0"/>
              </a:rPr>
              <a:t>Signaling-</a:t>
            </a:r>
            <a:endParaRPr 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extBox 1"/>
          <p:cNvSpPr txBox="1">
            <a:spLocks noChangeArrowheads="1"/>
          </p:cNvSpPr>
          <p:nvPr/>
        </p:nvSpPr>
        <p:spPr bwMode="auto">
          <a:xfrm>
            <a:off x="609600" y="304800"/>
            <a:ext cx="77724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Comic Sans MS" pitchFamily="1" charset="0"/>
                <a:ea typeface="Comic Sans MS" pitchFamily="1" charset="0"/>
                <a:cs typeface="Comic Sans MS" pitchFamily="1" charset="0"/>
              </a:rPr>
              <a:t>Wrap Up:   Adaptive Immune System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Box 1"/>
          <p:cNvSpPr txBox="1">
            <a:spLocks noChangeArrowheads="1"/>
          </p:cNvSpPr>
          <p:nvPr/>
        </p:nvSpPr>
        <p:spPr bwMode="auto">
          <a:xfrm>
            <a:off x="609600" y="304800"/>
            <a:ext cx="77724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Comic Sans MS" pitchFamily="1" charset="0"/>
                <a:ea typeface="Comic Sans MS" pitchFamily="1" charset="0"/>
                <a:cs typeface="Comic Sans MS" pitchFamily="1" charset="0"/>
              </a:rPr>
              <a:t>Wrap Up:   Adaptive Immune System</a:t>
            </a:r>
          </a:p>
          <a:p>
            <a:endParaRPr lang="en-US">
              <a:solidFill>
                <a:srgbClr val="FF0000"/>
              </a:solidFill>
              <a:latin typeface="Comic Sans MS" pitchFamily="1" charset="0"/>
              <a:ea typeface="Comic Sans MS" pitchFamily="1" charset="0"/>
              <a:cs typeface="Comic Sans MS" pitchFamily="1" charset="0"/>
            </a:endParaRPr>
          </a:p>
          <a:p>
            <a:r>
              <a:rPr lang="en-US">
                <a:solidFill>
                  <a:srgbClr val="FF0000"/>
                </a:solidFill>
                <a:latin typeface="Comic Sans MS" pitchFamily="1" charset="0"/>
                <a:ea typeface="Comic Sans MS" pitchFamily="1" charset="0"/>
                <a:cs typeface="Comic Sans MS" pitchFamily="1" charset="0"/>
              </a:rPr>
              <a:t>1) Cell Types: T and B -  Communication!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304800"/>
            <a:ext cx="7772400" cy="2678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FF0000"/>
                </a:solidFill>
                <a:latin typeface="Comic Sans MS"/>
                <a:cs typeface="Comic Sans MS"/>
              </a:rPr>
              <a:t>Wrap Up:   Adaptive Immune System</a:t>
            </a:r>
          </a:p>
          <a:p>
            <a:pPr>
              <a:defRPr/>
            </a:pPr>
            <a:endParaRPr lang="en-US" dirty="0">
              <a:solidFill>
                <a:srgbClr val="FF0000"/>
              </a:solidFill>
              <a:latin typeface="Comic Sans MS"/>
              <a:cs typeface="Comic Sans MS"/>
            </a:endParaRPr>
          </a:p>
          <a:p>
            <a:pPr marL="457200" indent="-457200">
              <a:buFontTx/>
              <a:buAutoNum type="arabicParenR"/>
              <a:defRPr/>
            </a:pPr>
            <a:r>
              <a:rPr lang="en-US" dirty="0">
                <a:solidFill>
                  <a:srgbClr val="FF0000"/>
                </a:solidFill>
                <a:latin typeface="Comic Sans MS"/>
                <a:cs typeface="Comic Sans MS"/>
              </a:rPr>
              <a:t>Cell Types: T and B -  Communication!</a:t>
            </a:r>
          </a:p>
          <a:p>
            <a:pPr marL="457200" indent="-457200">
              <a:buFontTx/>
              <a:buAutoNum type="arabicParenR"/>
              <a:defRPr/>
            </a:pPr>
            <a:endParaRPr lang="en-US" dirty="0">
              <a:solidFill>
                <a:srgbClr val="FF0000"/>
              </a:solidFill>
              <a:latin typeface="Comic Sans MS"/>
              <a:cs typeface="Comic Sans MS"/>
            </a:endParaRPr>
          </a:p>
          <a:p>
            <a:pPr marL="457200" indent="-457200">
              <a:buFontTx/>
              <a:buAutoNum type="arabicParenR"/>
              <a:defRPr/>
            </a:pPr>
            <a:r>
              <a:rPr lang="en-US" dirty="0">
                <a:solidFill>
                  <a:srgbClr val="FF0000"/>
                </a:solidFill>
                <a:latin typeface="Comic Sans MS"/>
                <a:cs typeface="Comic Sans MS"/>
              </a:rPr>
              <a:t>Functions: T- Cell Mediated, B- Antibody production.</a:t>
            </a:r>
          </a:p>
          <a:p>
            <a:pPr marL="457200" indent="-457200">
              <a:defRPr/>
            </a:pPr>
            <a:endParaRPr lang="en-US" dirty="0">
              <a:solidFill>
                <a:srgbClr val="FF0000"/>
              </a:solidFill>
              <a:latin typeface="Comic Sans MS"/>
              <a:cs typeface="Comic Sans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304800"/>
            <a:ext cx="7772400" cy="3416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FF0000"/>
                </a:solidFill>
                <a:latin typeface="Comic Sans MS"/>
                <a:cs typeface="Comic Sans MS"/>
              </a:rPr>
              <a:t>Wrap Up:   Adaptive Immune System</a:t>
            </a:r>
          </a:p>
          <a:p>
            <a:pPr>
              <a:defRPr/>
            </a:pPr>
            <a:endParaRPr lang="en-US" dirty="0">
              <a:solidFill>
                <a:srgbClr val="FF0000"/>
              </a:solidFill>
              <a:latin typeface="Comic Sans MS"/>
              <a:cs typeface="Comic Sans MS"/>
            </a:endParaRPr>
          </a:p>
          <a:p>
            <a:pPr marL="457200" indent="-457200">
              <a:buFontTx/>
              <a:buAutoNum type="arabicParenR"/>
              <a:defRPr/>
            </a:pPr>
            <a:r>
              <a:rPr lang="en-US" dirty="0">
                <a:solidFill>
                  <a:srgbClr val="FF0000"/>
                </a:solidFill>
                <a:latin typeface="Comic Sans MS"/>
                <a:cs typeface="Comic Sans MS"/>
              </a:rPr>
              <a:t>Cell Types: T and B -  Communication!</a:t>
            </a:r>
          </a:p>
          <a:p>
            <a:pPr marL="457200" indent="-457200">
              <a:buFontTx/>
              <a:buAutoNum type="arabicParenR"/>
              <a:defRPr/>
            </a:pPr>
            <a:endParaRPr lang="en-US" dirty="0">
              <a:solidFill>
                <a:srgbClr val="FF0000"/>
              </a:solidFill>
              <a:latin typeface="Comic Sans MS"/>
              <a:cs typeface="Comic Sans MS"/>
            </a:endParaRPr>
          </a:p>
          <a:p>
            <a:pPr marL="457200" indent="-457200">
              <a:buFontTx/>
              <a:buAutoNum type="arabicParenR"/>
              <a:defRPr/>
            </a:pPr>
            <a:r>
              <a:rPr lang="en-US" dirty="0">
                <a:solidFill>
                  <a:srgbClr val="FF0000"/>
                </a:solidFill>
                <a:latin typeface="Comic Sans MS"/>
                <a:cs typeface="Comic Sans MS"/>
              </a:rPr>
              <a:t>Functions: T- Cell Mediated, B- Antibody production.</a:t>
            </a:r>
          </a:p>
          <a:p>
            <a:pPr marL="457200" indent="-457200">
              <a:buFontTx/>
              <a:buAutoNum type="arabicParenR"/>
              <a:defRPr/>
            </a:pPr>
            <a:r>
              <a:rPr lang="en-US" dirty="0">
                <a:solidFill>
                  <a:srgbClr val="FF0000"/>
                </a:solidFill>
                <a:latin typeface="Comic Sans MS"/>
                <a:cs typeface="Comic Sans MS"/>
              </a:rPr>
              <a:t>Location</a:t>
            </a:r>
          </a:p>
          <a:p>
            <a:pPr marL="457200" indent="-457200">
              <a:buFontTx/>
              <a:buAutoNum type="arabicParenR"/>
              <a:defRPr/>
            </a:pPr>
            <a:endParaRPr lang="en-US" dirty="0">
              <a:solidFill>
                <a:srgbClr val="FF0000"/>
              </a:solidFill>
              <a:latin typeface="Comic Sans MS"/>
              <a:cs typeface="Comic Sans MS"/>
            </a:endParaRPr>
          </a:p>
          <a:p>
            <a:pPr marL="457200" indent="-457200">
              <a:defRPr/>
            </a:pPr>
            <a:endParaRPr lang="en-US" dirty="0">
              <a:solidFill>
                <a:srgbClr val="FF0000"/>
              </a:solidFill>
              <a:latin typeface="Comic Sans MS"/>
              <a:cs typeface="Comic Sans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304800"/>
            <a:ext cx="7772400" cy="45243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FF0000"/>
                </a:solidFill>
                <a:latin typeface="Comic Sans MS"/>
                <a:cs typeface="Comic Sans MS"/>
              </a:rPr>
              <a:t>Wrap Up:   Adaptive Immune System</a:t>
            </a:r>
          </a:p>
          <a:p>
            <a:pPr>
              <a:defRPr/>
            </a:pPr>
            <a:endParaRPr lang="en-US" dirty="0">
              <a:solidFill>
                <a:srgbClr val="FF0000"/>
              </a:solidFill>
              <a:latin typeface="Comic Sans MS"/>
              <a:cs typeface="Comic Sans MS"/>
            </a:endParaRPr>
          </a:p>
          <a:p>
            <a:pPr marL="457200" indent="-457200">
              <a:buFontTx/>
              <a:buAutoNum type="arabicParenR"/>
              <a:defRPr/>
            </a:pPr>
            <a:r>
              <a:rPr lang="en-US" dirty="0">
                <a:solidFill>
                  <a:srgbClr val="FF0000"/>
                </a:solidFill>
                <a:latin typeface="Comic Sans MS"/>
                <a:cs typeface="Comic Sans MS"/>
              </a:rPr>
              <a:t>Cell Types: T and B -  Communication!</a:t>
            </a:r>
          </a:p>
          <a:p>
            <a:pPr marL="457200" indent="-457200">
              <a:buFontTx/>
              <a:buAutoNum type="arabicParenR"/>
              <a:defRPr/>
            </a:pPr>
            <a:endParaRPr lang="en-US" dirty="0">
              <a:solidFill>
                <a:srgbClr val="FF0000"/>
              </a:solidFill>
              <a:latin typeface="Comic Sans MS"/>
              <a:cs typeface="Comic Sans MS"/>
            </a:endParaRPr>
          </a:p>
          <a:p>
            <a:pPr marL="457200" indent="-457200">
              <a:buFontTx/>
              <a:buAutoNum type="arabicParenR"/>
              <a:defRPr/>
            </a:pPr>
            <a:r>
              <a:rPr lang="en-US" dirty="0">
                <a:solidFill>
                  <a:srgbClr val="FF0000"/>
                </a:solidFill>
                <a:latin typeface="Comic Sans MS"/>
                <a:cs typeface="Comic Sans MS"/>
              </a:rPr>
              <a:t>Functions: T- Cell Mediated, B- Antibody production.</a:t>
            </a:r>
          </a:p>
          <a:p>
            <a:pPr marL="457200" indent="-457200">
              <a:buFontTx/>
              <a:buAutoNum type="arabicParenR"/>
              <a:defRPr/>
            </a:pPr>
            <a:r>
              <a:rPr lang="en-US" dirty="0">
                <a:solidFill>
                  <a:srgbClr val="FF0000"/>
                </a:solidFill>
                <a:latin typeface="Comic Sans MS"/>
                <a:cs typeface="Comic Sans MS"/>
              </a:rPr>
              <a:t>Location</a:t>
            </a:r>
          </a:p>
          <a:p>
            <a:pPr marL="457200" indent="-457200">
              <a:buFontTx/>
              <a:buAutoNum type="arabicParenR"/>
              <a:defRPr/>
            </a:pPr>
            <a:endParaRPr lang="en-US" dirty="0">
              <a:solidFill>
                <a:srgbClr val="FF0000"/>
              </a:solidFill>
              <a:latin typeface="Comic Sans MS"/>
              <a:cs typeface="Comic Sans MS"/>
            </a:endParaRPr>
          </a:p>
          <a:p>
            <a:pPr marL="457200" indent="-457200">
              <a:buFontTx/>
              <a:buAutoNum type="arabicParenR"/>
              <a:defRPr/>
            </a:pPr>
            <a:r>
              <a:rPr lang="en-US" dirty="0">
                <a:solidFill>
                  <a:srgbClr val="FF0000"/>
                </a:solidFill>
                <a:latin typeface="Comic Sans MS"/>
                <a:cs typeface="Comic Sans MS"/>
              </a:rPr>
              <a:t>Education</a:t>
            </a:r>
          </a:p>
          <a:p>
            <a:pPr marL="457200" indent="-457200">
              <a:buFontTx/>
              <a:buAutoNum type="arabicParenR"/>
              <a:defRPr/>
            </a:pPr>
            <a:endParaRPr lang="en-US" dirty="0">
              <a:solidFill>
                <a:srgbClr val="FF0000"/>
              </a:solidFill>
              <a:latin typeface="Comic Sans MS"/>
              <a:cs typeface="Comic Sans MS"/>
            </a:endParaRPr>
          </a:p>
          <a:p>
            <a:pPr marL="457200" indent="-457200">
              <a:buFontTx/>
              <a:buAutoNum type="arabicParenR"/>
              <a:defRPr/>
            </a:pPr>
            <a:endParaRPr lang="en-US" dirty="0">
              <a:solidFill>
                <a:srgbClr val="FF0000"/>
              </a:solidFill>
              <a:latin typeface="Comic Sans MS"/>
              <a:cs typeface="Comic Sans MS"/>
            </a:endParaRPr>
          </a:p>
          <a:p>
            <a:pPr marL="457200" indent="-457200">
              <a:defRPr/>
            </a:pPr>
            <a:endParaRPr lang="en-US" dirty="0">
              <a:solidFill>
                <a:srgbClr val="FF0000"/>
              </a:solidFill>
              <a:latin typeface="Comic Sans MS"/>
              <a:cs typeface="Comic Sans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304800"/>
            <a:ext cx="7772400" cy="60023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FF0000"/>
                </a:solidFill>
                <a:latin typeface="Comic Sans MS"/>
                <a:cs typeface="Comic Sans MS"/>
              </a:rPr>
              <a:t>Wrap Up:   Adaptive Immune System</a:t>
            </a:r>
          </a:p>
          <a:p>
            <a:pPr>
              <a:defRPr/>
            </a:pPr>
            <a:endParaRPr lang="en-US" dirty="0">
              <a:solidFill>
                <a:srgbClr val="FF0000"/>
              </a:solidFill>
              <a:latin typeface="Comic Sans MS"/>
              <a:cs typeface="Comic Sans MS"/>
            </a:endParaRPr>
          </a:p>
          <a:p>
            <a:pPr marL="457200" indent="-457200">
              <a:buFontTx/>
              <a:buAutoNum type="arabicParenR"/>
              <a:defRPr/>
            </a:pPr>
            <a:r>
              <a:rPr lang="en-US" dirty="0">
                <a:solidFill>
                  <a:srgbClr val="FF0000"/>
                </a:solidFill>
                <a:latin typeface="Comic Sans MS"/>
                <a:cs typeface="Comic Sans MS"/>
              </a:rPr>
              <a:t>Cell Types: T and B -  Communication!</a:t>
            </a:r>
          </a:p>
          <a:p>
            <a:pPr marL="457200" indent="-457200">
              <a:buFontTx/>
              <a:buAutoNum type="arabicParenR"/>
              <a:defRPr/>
            </a:pPr>
            <a:endParaRPr lang="en-US" dirty="0">
              <a:solidFill>
                <a:srgbClr val="FF0000"/>
              </a:solidFill>
              <a:latin typeface="Comic Sans MS"/>
              <a:cs typeface="Comic Sans MS"/>
            </a:endParaRPr>
          </a:p>
          <a:p>
            <a:pPr marL="457200" indent="-457200">
              <a:buFontTx/>
              <a:buAutoNum type="arabicParenR"/>
              <a:defRPr/>
            </a:pPr>
            <a:r>
              <a:rPr lang="en-US" dirty="0">
                <a:solidFill>
                  <a:srgbClr val="FF0000"/>
                </a:solidFill>
                <a:latin typeface="Comic Sans MS"/>
                <a:cs typeface="Comic Sans MS"/>
              </a:rPr>
              <a:t>Functions: T- Cell Mediated, B- Antibody production.</a:t>
            </a:r>
          </a:p>
          <a:p>
            <a:pPr marL="457200" indent="-457200">
              <a:buFontTx/>
              <a:buAutoNum type="arabicParenR"/>
              <a:defRPr/>
            </a:pPr>
            <a:r>
              <a:rPr lang="en-US" dirty="0">
                <a:solidFill>
                  <a:srgbClr val="FF0000"/>
                </a:solidFill>
                <a:latin typeface="Comic Sans MS"/>
                <a:cs typeface="Comic Sans MS"/>
              </a:rPr>
              <a:t>Location</a:t>
            </a:r>
          </a:p>
          <a:p>
            <a:pPr marL="457200" indent="-457200">
              <a:buFontTx/>
              <a:buAutoNum type="arabicParenR"/>
              <a:defRPr/>
            </a:pPr>
            <a:endParaRPr lang="en-US" dirty="0">
              <a:solidFill>
                <a:srgbClr val="FF0000"/>
              </a:solidFill>
              <a:latin typeface="Comic Sans MS"/>
              <a:cs typeface="Comic Sans MS"/>
            </a:endParaRPr>
          </a:p>
          <a:p>
            <a:pPr marL="457200" indent="-457200">
              <a:buFontTx/>
              <a:buAutoNum type="arabicParenR"/>
              <a:defRPr/>
            </a:pPr>
            <a:r>
              <a:rPr lang="en-US" dirty="0">
                <a:solidFill>
                  <a:srgbClr val="FF0000"/>
                </a:solidFill>
                <a:latin typeface="Comic Sans MS"/>
                <a:cs typeface="Comic Sans MS"/>
              </a:rPr>
              <a:t>Education</a:t>
            </a:r>
          </a:p>
          <a:p>
            <a:pPr marL="457200" indent="-457200">
              <a:buFontTx/>
              <a:buAutoNum type="arabicParenR"/>
              <a:defRPr/>
            </a:pPr>
            <a:endParaRPr lang="en-US" dirty="0">
              <a:solidFill>
                <a:srgbClr val="FF0000"/>
              </a:solidFill>
              <a:latin typeface="Comic Sans MS"/>
              <a:cs typeface="Comic Sans MS"/>
            </a:endParaRPr>
          </a:p>
          <a:p>
            <a:pPr marL="457200" indent="-457200">
              <a:buFontTx/>
              <a:buAutoNum type="arabicParenR"/>
              <a:defRPr/>
            </a:pPr>
            <a:r>
              <a:rPr lang="en-US" dirty="0">
                <a:solidFill>
                  <a:srgbClr val="FF0000"/>
                </a:solidFill>
                <a:latin typeface="Comic Sans MS"/>
                <a:cs typeface="Comic Sans MS"/>
              </a:rPr>
              <a:t>Activation/Expansion/Retraction/Memory!</a:t>
            </a:r>
          </a:p>
          <a:p>
            <a:pPr marL="457200" indent="-457200">
              <a:buFontTx/>
              <a:buAutoNum type="arabicParenR"/>
              <a:defRPr/>
            </a:pPr>
            <a:endParaRPr lang="en-US" dirty="0">
              <a:solidFill>
                <a:srgbClr val="FF0000"/>
              </a:solidFill>
              <a:latin typeface="Comic Sans MS"/>
              <a:cs typeface="Comic Sans MS"/>
            </a:endParaRPr>
          </a:p>
          <a:p>
            <a:pPr marL="457200" indent="-457200">
              <a:buFontTx/>
              <a:buAutoNum type="arabicParenR"/>
              <a:defRPr/>
            </a:pPr>
            <a:endParaRPr lang="en-US" dirty="0">
              <a:solidFill>
                <a:srgbClr val="FF0000"/>
              </a:solidFill>
              <a:latin typeface="Comic Sans MS"/>
              <a:cs typeface="Comic Sans MS"/>
            </a:endParaRPr>
          </a:p>
          <a:p>
            <a:pPr marL="457200" indent="-457200">
              <a:buFontTx/>
              <a:buAutoNum type="arabicParenR"/>
              <a:defRPr/>
            </a:pPr>
            <a:endParaRPr lang="en-US" dirty="0">
              <a:solidFill>
                <a:srgbClr val="FF0000"/>
              </a:solidFill>
              <a:latin typeface="Comic Sans MS"/>
              <a:cs typeface="Comic Sans MS"/>
            </a:endParaRPr>
          </a:p>
          <a:p>
            <a:pPr marL="457200" indent="-457200">
              <a:buFontTx/>
              <a:buAutoNum type="arabicParenR"/>
              <a:defRPr/>
            </a:pPr>
            <a:endParaRPr lang="en-US" dirty="0">
              <a:solidFill>
                <a:srgbClr val="FF0000"/>
              </a:solidFill>
              <a:latin typeface="Comic Sans MS"/>
              <a:cs typeface="Comic Sans MS"/>
            </a:endParaRPr>
          </a:p>
          <a:p>
            <a:pPr marL="457200" indent="-457200">
              <a:defRPr/>
            </a:pPr>
            <a:endParaRPr lang="en-US" dirty="0">
              <a:solidFill>
                <a:srgbClr val="FF0000"/>
              </a:solidFill>
              <a:latin typeface="Comic Sans MS"/>
              <a:cs typeface="Comic Sans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304800"/>
            <a:ext cx="7772400" cy="48942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FF0000"/>
                </a:solidFill>
                <a:latin typeface="Comic Sans MS"/>
                <a:cs typeface="Comic Sans MS"/>
              </a:rPr>
              <a:t>Wrap Up:   Adaptive Immune System</a:t>
            </a:r>
          </a:p>
          <a:p>
            <a:pPr>
              <a:defRPr/>
            </a:pPr>
            <a:endParaRPr lang="en-US" dirty="0">
              <a:solidFill>
                <a:srgbClr val="FF0000"/>
              </a:solidFill>
              <a:latin typeface="Comic Sans MS"/>
              <a:cs typeface="Comic Sans MS"/>
            </a:endParaRPr>
          </a:p>
          <a:p>
            <a:pPr marL="457200" indent="-457200">
              <a:buFontTx/>
              <a:buAutoNum type="arabicParenR"/>
              <a:defRPr/>
            </a:pPr>
            <a:r>
              <a:rPr lang="en-US" dirty="0">
                <a:solidFill>
                  <a:srgbClr val="FF0000"/>
                </a:solidFill>
                <a:latin typeface="Comic Sans MS"/>
                <a:cs typeface="Comic Sans MS"/>
              </a:rPr>
              <a:t>Cell Types: T and B -  Communication!</a:t>
            </a:r>
          </a:p>
          <a:p>
            <a:pPr marL="457200" indent="-457200">
              <a:buFontTx/>
              <a:buAutoNum type="arabicParenR"/>
              <a:defRPr/>
            </a:pPr>
            <a:endParaRPr lang="en-US" dirty="0">
              <a:solidFill>
                <a:srgbClr val="FF0000"/>
              </a:solidFill>
              <a:latin typeface="Comic Sans MS"/>
              <a:cs typeface="Comic Sans MS"/>
            </a:endParaRPr>
          </a:p>
          <a:p>
            <a:pPr marL="457200" indent="-457200">
              <a:buFontTx/>
              <a:buAutoNum type="arabicParenR"/>
              <a:defRPr/>
            </a:pPr>
            <a:r>
              <a:rPr lang="en-US" dirty="0">
                <a:solidFill>
                  <a:srgbClr val="FF0000"/>
                </a:solidFill>
                <a:latin typeface="Comic Sans MS"/>
                <a:cs typeface="Comic Sans MS"/>
              </a:rPr>
              <a:t>Functions: T- Cell Mediated, B- Antibody production.</a:t>
            </a:r>
          </a:p>
          <a:p>
            <a:pPr marL="457200" indent="-457200">
              <a:buFontTx/>
              <a:buAutoNum type="arabicParenR"/>
              <a:defRPr/>
            </a:pPr>
            <a:r>
              <a:rPr lang="en-US" dirty="0">
                <a:solidFill>
                  <a:srgbClr val="FF0000"/>
                </a:solidFill>
                <a:latin typeface="Comic Sans MS"/>
                <a:cs typeface="Comic Sans MS"/>
              </a:rPr>
              <a:t>Location</a:t>
            </a:r>
          </a:p>
          <a:p>
            <a:pPr marL="457200" indent="-457200">
              <a:buFontTx/>
              <a:buAutoNum type="arabicParenR"/>
              <a:defRPr/>
            </a:pPr>
            <a:endParaRPr lang="en-US" dirty="0">
              <a:solidFill>
                <a:srgbClr val="FF0000"/>
              </a:solidFill>
              <a:latin typeface="Comic Sans MS"/>
              <a:cs typeface="Comic Sans MS"/>
            </a:endParaRPr>
          </a:p>
          <a:p>
            <a:pPr marL="457200" indent="-457200">
              <a:buFontTx/>
              <a:buAutoNum type="arabicParenR"/>
              <a:defRPr/>
            </a:pPr>
            <a:r>
              <a:rPr lang="en-US" dirty="0">
                <a:solidFill>
                  <a:srgbClr val="FF0000"/>
                </a:solidFill>
                <a:latin typeface="Comic Sans MS"/>
                <a:cs typeface="Comic Sans MS"/>
              </a:rPr>
              <a:t>Education</a:t>
            </a:r>
          </a:p>
          <a:p>
            <a:pPr marL="457200" indent="-457200">
              <a:buFontTx/>
              <a:buAutoNum type="arabicParenR"/>
              <a:defRPr/>
            </a:pPr>
            <a:endParaRPr lang="en-US" dirty="0">
              <a:solidFill>
                <a:srgbClr val="FF0000"/>
              </a:solidFill>
              <a:latin typeface="Comic Sans MS"/>
              <a:cs typeface="Comic Sans MS"/>
            </a:endParaRPr>
          </a:p>
          <a:p>
            <a:pPr marL="457200" indent="-457200">
              <a:buFontTx/>
              <a:buAutoNum type="arabicParenR"/>
              <a:defRPr/>
            </a:pPr>
            <a:r>
              <a:rPr lang="en-US" dirty="0">
                <a:solidFill>
                  <a:srgbClr val="FF0000"/>
                </a:solidFill>
                <a:latin typeface="Comic Sans MS"/>
                <a:cs typeface="Comic Sans MS"/>
              </a:rPr>
              <a:t>Activation/Expansion/Retraction/Memory!</a:t>
            </a:r>
          </a:p>
          <a:p>
            <a:pPr marL="457200" indent="-457200">
              <a:buFontTx/>
              <a:buAutoNum type="arabicParenR"/>
              <a:defRPr/>
            </a:pPr>
            <a:endParaRPr lang="en-US" dirty="0">
              <a:solidFill>
                <a:srgbClr val="FF0000"/>
              </a:solidFill>
              <a:latin typeface="Comic Sans MS"/>
              <a:cs typeface="Comic Sans MS"/>
            </a:endParaRPr>
          </a:p>
          <a:p>
            <a:pPr marL="457200" indent="-457200">
              <a:buFontTx/>
              <a:buAutoNum type="arabicParenR"/>
              <a:defRPr/>
            </a:pPr>
            <a:r>
              <a:rPr lang="en-US" dirty="0">
                <a:solidFill>
                  <a:srgbClr val="FF0000"/>
                </a:solidFill>
                <a:latin typeface="Comic Sans MS"/>
                <a:cs typeface="Comic Sans MS"/>
              </a:rPr>
              <a:t>Signaling!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2" name="Text Box 4"/>
          <p:cNvSpPr txBox="1">
            <a:spLocks noChangeArrowheads="1"/>
          </p:cNvSpPr>
          <p:nvPr/>
        </p:nvSpPr>
        <p:spPr bwMode="auto">
          <a:xfrm>
            <a:off x="762000" y="1219200"/>
            <a:ext cx="6781800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2800" dirty="0" smtClean="0"/>
              <a:t>We are covered in and CONSTANTLY interact with microbes.</a:t>
            </a:r>
          </a:p>
          <a:p>
            <a:pPr marL="457200" indent="-457200">
              <a:spcBef>
                <a:spcPct val="50000"/>
              </a:spcBef>
            </a:pPr>
            <a:endParaRPr lang="en-US" sz="2400" dirty="0" smtClean="0"/>
          </a:p>
          <a:p>
            <a:pPr marL="457200" indent="-457200">
              <a:spcBef>
                <a:spcPct val="50000"/>
              </a:spcBef>
            </a:pP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7600" y="1143000"/>
            <a:ext cx="1549400" cy="203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458200" y="2362200"/>
            <a:ext cx="838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FF"/>
                </a:solidFill>
              </a:rPr>
              <a:t>Immune System</a:t>
            </a:r>
            <a:endParaRPr lang="en-US" sz="1400" dirty="0">
              <a:solidFill>
                <a:srgbClr val="0000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781800" y="1143000"/>
            <a:ext cx="99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7121A"/>
                </a:solidFill>
              </a:rPr>
              <a:t>Pathogenic microbe</a:t>
            </a:r>
            <a:endParaRPr lang="en-US" sz="1400" dirty="0">
              <a:solidFill>
                <a:srgbClr val="F7121A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 bwMode="auto">
          <a:xfrm rot="16200000" flipV="1">
            <a:off x="8343900" y="2247900"/>
            <a:ext cx="457200" cy="762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" name="Straight Arrow Connector 10"/>
          <p:cNvCxnSpPr/>
          <p:nvPr/>
        </p:nvCxnSpPr>
        <p:spPr bwMode="auto">
          <a:xfrm>
            <a:off x="7467600" y="1524000"/>
            <a:ext cx="304800" cy="3300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" name="TextBox 11"/>
          <p:cNvSpPr txBox="1"/>
          <p:nvPr/>
        </p:nvSpPr>
        <p:spPr>
          <a:xfrm>
            <a:off x="4648200" y="2133600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0000FF"/>
                </a:solidFill>
              </a:rPr>
              <a:t>The Immunity Dance:</a:t>
            </a:r>
            <a:endParaRPr lang="en-US" sz="18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2" name="Text Box 4"/>
          <p:cNvSpPr txBox="1">
            <a:spLocks noChangeArrowheads="1"/>
          </p:cNvSpPr>
          <p:nvPr/>
        </p:nvSpPr>
        <p:spPr bwMode="auto">
          <a:xfrm>
            <a:off x="762000" y="1219200"/>
            <a:ext cx="6781800" cy="21544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2800" dirty="0" smtClean="0"/>
              <a:t>We are covered in and CONSTANTLY interact with microbes.</a:t>
            </a:r>
          </a:p>
          <a:p>
            <a:pPr marL="457200" indent="-457200">
              <a:spcBef>
                <a:spcPct val="50000"/>
              </a:spcBef>
            </a:pPr>
            <a:endParaRPr lang="en-US" sz="2800" dirty="0" smtClean="0"/>
          </a:p>
          <a:p>
            <a:pPr marL="457200" indent="-457200">
              <a:spcBef>
                <a:spcPct val="50000"/>
              </a:spcBef>
            </a:pP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7600" y="1143000"/>
            <a:ext cx="1549400" cy="2032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5726" y="2590800"/>
            <a:ext cx="6599074" cy="436638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81000" y="2590800"/>
            <a:ext cx="2509922" cy="338554"/>
          </a:xfrm>
          <a:prstGeom prst="rect">
            <a:avLst/>
          </a:prstGeom>
          <a:solidFill>
            <a:schemeClr val="accent3"/>
          </a:solidFill>
        </p:spPr>
        <p:txBody>
          <a:bodyPr wrap="none">
            <a:spAutoFit/>
          </a:bodyPr>
          <a:lstStyle/>
          <a:p>
            <a:r>
              <a:rPr lang="en-US" sz="1600" dirty="0" smtClean="0"/>
              <a:t>INNATE IMMUNE CELLS</a:t>
            </a:r>
            <a:endParaRPr 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4724400" y="2590800"/>
            <a:ext cx="2794956" cy="338554"/>
          </a:xfrm>
          <a:prstGeom prst="rect">
            <a:avLst/>
          </a:prstGeom>
          <a:solidFill>
            <a:srgbClr val="FFFFFF"/>
          </a:solidFill>
        </p:spPr>
        <p:txBody>
          <a:bodyPr wrap="none">
            <a:spAutoFit/>
          </a:bodyPr>
          <a:lstStyle/>
          <a:p>
            <a:r>
              <a:rPr lang="en-US" sz="1600" dirty="0" smtClean="0">
                <a:noFill/>
              </a:rPr>
              <a:t>ADAPTIVE IMMUNE CELLS</a:t>
            </a:r>
            <a:endParaRPr lang="en-US" sz="1600" dirty="0">
              <a:noFill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867400" y="5943600"/>
            <a:ext cx="2794956" cy="338554"/>
          </a:xfrm>
          <a:prstGeom prst="rect">
            <a:avLst/>
          </a:prstGeom>
          <a:solidFill>
            <a:schemeClr val="accent3"/>
          </a:solidFill>
        </p:spPr>
        <p:txBody>
          <a:bodyPr wrap="none">
            <a:spAutoFit/>
          </a:bodyPr>
          <a:lstStyle/>
          <a:p>
            <a:r>
              <a:rPr lang="en-US" sz="1600" dirty="0" smtClean="0"/>
              <a:t>ADAPTIVE IMMUNE CELLS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2675" name="Picture 3" descr="01_00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838200"/>
            <a:ext cx="8915400" cy="564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1219200" y="152400"/>
            <a:ext cx="6726238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600">
                <a:solidFill>
                  <a:srgbClr val="FF0000"/>
                </a:solidFill>
                <a:latin typeface="Comic Sans MS" pitchFamily="1" charset="0"/>
              </a:rPr>
              <a:t>The Immune System: 2 Waves</a:t>
            </a:r>
            <a:endParaRPr 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993775"/>
            <a:ext cx="9144000" cy="586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457200" y="381000"/>
            <a:ext cx="493871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Chalkboard" pitchFamily="1" charset="0"/>
                <a:ea typeface="Chalkboard" pitchFamily="1" charset="0"/>
                <a:cs typeface="Chalkboard" pitchFamily="1" charset="0"/>
              </a:rPr>
              <a:t>It just takes good communication: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130175" y="152400"/>
            <a:ext cx="8828088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457200" indent="-457200"/>
            <a:r>
              <a:rPr lang="en-US" sz="3200" b="1">
                <a:solidFill>
                  <a:srgbClr val="FF0000"/>
                </a:solidFill>
                <a:latin typeface="Comic Sans MS" pitchFamily="1" charset="0"/>
              </a:rPr>
              <a:t>Characteristics:</a:t>
            </a:r>
          </a:p>
          <a:p>
            <a:pPr marL="457200" indent="-457200"/>
            <a:endParaRPr lang="en-US" sz="3200" b="1">
              <a:solidFill>
                <a:srgbClr val="FF0000"/>
              </a:solidFill>
              <a:latin typeface="Comic Sans MS" pitchFamily="1" charset="0"/>
            </a:endParaRPr>
          </a:p>
          <a:p>
            <a:pPr marL="457200" indent="-457200">
              <a:buFontTx/>
              <a:buAutoNum type="alphaUcPeriod"/>
            </a:pPr>
            <a:r>
              <a:rPr lang="en-US" sz="3200">
                <a:solidFill>
                  <a:srgbClr val="FF0000"/>
                </a:solidFill>
                <a:latin typeface="Comic Sans MS" pitchFamily="1" charset="0"/>
              </a:rPr>
              <a:t>Inducibility- must be activated to respond.</a:t>
            </a:r>
          </a:p>
          <a:p>
            <a:pPr marL="457200" indent="-457200"/>
            <a:endParaRPr lang="en-US" sz="3200">
              <a:solidFill>
                <a:srgbClr val="FF0000"/>
              </a:solidFill>
              <a:latin typeface="Comic Sans MS" pitchFamily="1" charset="0"/>
            </a:endParaRPr>
          </a:p>
          <a:p>
            <a:pPr marL="457200" indent="-457200"/>
            <a:r>
              <a:rPr lang="en-US" sz="3200">
                <a:solidFill>
                  <a:srgbClr val="FF0000"/>
                </a:solidFill>
                <a:latin typeface="Comic Sans MS" pitchFamily="1" charset="0"/>
              </a:rPr>
              <a:t>B. Specificity- only the pathogen/antigen </a:t>
            </a:r>
          </a:p>
          <a:p>
            <a:pPr marL="457200" indent="-457200"/>
            <a:r>
              <a:rPr lang="en-US" sz="3200">
                <a:solidFill>
                  <a:srgbClr val="FF0000"/>
                </a:solidFill>
                <a:latin typeface="Comic Sans MS" pitchFamily="1" charset="0"/>
              </a:rPr>
              <a:t>that activates it will be recognized.</a:t>
            </a:r>
          </a:p>
          <a:p>
            <a:pPr marL="457200" indent="-457200"/>
            <a:endParaRPr lang="en-US" sz="3200">
              <a:solidFill>
                <a:srgbClr val="FF0000"/>
              </a:solidFill>
              <a:latin typeface="Comic Sans MS" pitchFamily="1" charset="0"/>
            </a:endParaRPr>
          </a:p>
          <a:p>
            <a:pPr marL="457200" indent="-457200"/>
            <a:r>
              <a:rPr lang="en-US" sz="3200">
                <a:solidFill>
                  <a:srgbClr val="FF0000"/>
                </a:solidFill>
                <a:latin typeface="Comic Sans MS" pitchFamily="1" charset="0"/>
              </a:rPr>
              <a:t>C. Memory- Once that pathogen has </a:t>
            </a:r>
          </a:p>
          <a:p>
            <a:pPr marL="457200" indent="-457200"/>
            <a:r>
              <a:rPr lang="en-US" sz="3200">
                <a:solidFill>
                  <a:srgbClr val="FF0000"/>
                </a:solidFill>
                <a:latin typeface="Comic Sans MS" pitchFamily="1" charset="0"/>
              </a:rPr>
              <a:t>been “seen” and responded to, the</a:t>
            </a:r>
          </a:p>
          <a:p>
            <a:pPr marL="457200" indent="-457200"/>
            <a:r>
              <a:rPr lang="en-US" sz="3200">
                <a:solidFill>
                  <a:srgbClr val="FF0000"/>
                </a:solidFill>
                <a:latin typeface="Comic Sans MS" pitchFamily="1" charset="0"/>
              </a:rPr>
              <a:t>immune system will “remember” it.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 descr="00100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0738" y="0"/>
            <a:ext cx="767397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3"/>
          <p:cNvSpPr txBox="1">
            <a:spLocks noChangeArrowheads="1"/>
          </p:cNvSpPr>
          <p:nvPr/>
        </p:nvSpPr>
        <p:spPr bwMode="auto">
          <a:xfrm>
            <a:off x="0" y="1295400"/>
            <a:ext cx="3733800" cy="4789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eaLnBrk="0" hangingPunct="0">
              <a:buFontTx/>
              <a:buChar char="•"/>
            </a:pPr>
            <a:r>
              <a:rPr lang="en-US" sz="2800">
                <a:solidFill>
                  <a:srgbClr val="FF0000"/>
                </a:solidFill>
                <a:latin typeface="Comic Sans MS" pitchFamily="1" charset="0"/>
              </a:rPr>
              <a:t>Only a subset of cells will respond to each infection</a:t>
            </a:r>
          </a:p>
          <a:p>
            <a:pPr eaLnBrk="0" hangingPunct="0"/>
            <a:endParaRPr lang="en-US" sz="2800">
              <a:solidFill>
                <a:srgbClr val="FF0000"/>
              </a:solidFill>
              <a:latin typeface="Comic Sans MS" pitchFamily="1" charset="0"/>
            </a:endParaRPr>
          </a:p>
          <a:p>
            <a:pPr eaLnBrk="0" hangingPunct="0">
              <a:buFontTx/>
              <a:buChar char="•"/>
            </a:pPr>
            <a:r>
              <a:rPr lang="en-US" sz="2800">
                <a:solidFill>
                  <a:srgbClr val="FF0000"/>
                </a:solidFill>
                <a:latin typeface="Comic Sans MS" pitchFamily="1" charset="0"/>
              </a:rPr>
              <a:t>It takes time to activate and gather the specific cells that will eliminate a specific pathogen.</a:t>
            </a:r>
          </a:p>
          <a:p>
            <a:pPr eaLnBrk="0" hangingPunct="0">
              <a:buFontTx/>
              <a:buChar char="•"/>
            </a:pPr>
            <a:endParaRPr lang="en-US" sz="2800">
              <a:solidFill>
                <a:srgbClr val="FF0000"/>
              </a:solidFill>
              <a:latin typeface="Comic Sans MS" pitchFamily="1" charset="0"/>
            </a:endParaRPr>
          </a:p>
          <a:p>
            <a:pPr eaLnBrk="0" hangingPunct="0"/>
            <a:endParaRPr lang="en-US" sz="2800">
              <a:solidFill>
                <a:srgbClr val="FF0000"/>
              </a:solidFill>
              <a:latin typeface="Comic Sans MS" pitchFamily="1" charset="0"/>
            </a:endParaRPr>
          </a:p>
        </p:txBody>
      </p:sp>
      <p:pic>
        <p:nvPicPr>
          <p:cNvPr id="25603" name="Picture 4" descr="01_00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87738" y="533400"/>
            <a:ext cx="5732462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Civic.thmx</Template>
  <TotalTime>3002</TotalTime>
  <Words>852</Words>
  <Application>Microsoft Macintosh PowerPoint</Application>
  <PresentationFormat>On-screen Show (4:3)</PresentationFormat>
  <Paragraphs>137</Paragraphs>
  <Slides>29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Century Schoolbook</vt:lpstr>
      <vt:lpstr>Chalkboard</vt:lpstr>
      <vt:lpstr>Comic Sans MS</vt:lpstr>
      <vt:lpstr>ＭＳ Ｐゴシック</vt:lpstr>
      <vt:lpstr>Times New Roman</vt:lpstr>
      <vt:lpstr>Default Design</vt:lpstr>
      <vt:lpstr>The Immune System:  The players and how they protect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UNC</Company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Lorrie Cramer</dc:creator>
  <cp:lastModifiedBy>Filiatreau, Lindsey</cp:lastModifiedBy>
  <cp:revision>166</cp:revision>
  <cp:lastPrinted>2011-01-17T03:16:14Z</cp:lastPrinted>
  <dcterms:created xsi:type="dcterms:W3CDTF">2012-01-18T02:38:36Z</dcterms:created>
  <dcterms:modified xsi:type="dcterms:W3CDTF">2017-09-01T15:24:27Z</dcterms:modified>
</cp:coreProperties>
</file>