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95" r:id="rId2"/>
    <p:sldId id="589" r:id="rId3"/>
    <p:sldId id="591" r:id="rId4"/>
    <p:sldId id="523" r:id="rId5"/>
    <p:sldId id="593" r:id="rId6"/>
    <p:sldId id="596" r:id="rId7"/>
    <p:sldId id="597" r:id="rId8"/>
    <p:sldId id="598" r:id="rId9"/>
    <p:sldId id="586" r:id="rId10"/>
    <p:sldId id="603" r:id="rId11"/>
    <p:sldId id="602" r:id="rId12"/>
    <p:sldId id="605" r:id="rId13"/>
    <p:sldId id="533" r:id="rId14"/>
    <p:sldId id="532" r:id="rId15"/>
    <p:sldId id="534" r:id="rId16"/>
    <p:sldId id="531" r:id="rId17"/>
    <p:sldId id="535" r:id="rId18"/>
    <p:sldId id="604" r:id="rId19"/>
    <p:sldId id="601" r:id="rId20"/>
    <p:sldId id="582"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81051"/>
  </p:normalViewPr>
  <p:slideViewPr>
    <p:cSldViewPr>
      <p:cViewPr varScale="1">
        <p:scale>
          <a:sx n="86" d="100"/>
          <a:sy n="86" d="100"/>
        </p:scale>
        <p:origin x="172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12595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12595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12595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F9947596-917F-114F-B75D-29B345A7071F}" type="slidenum">
              <a:rPr lang="en-US"/>
              <a:pPr>
                <a:defRPr/>
              </a:pPr>
              <a:t>‹#›</a:t>
            </a:fld>
            <a:endParaRPr lang="en-US"/>
          </a:p>
        </p:txBody>
      </p:sp>
    </p:spTree>
    <p:extLst>
      <p:ext uri="{BB962C8B-B14F-4D97-AF65-F5344CB8AC3E}">
        <p14:creationId xmlns:p14="http://schemas.microsoft.com/office/powerpoint/2010/main" val="3097880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287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87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7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287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0151609F-3F84-2E47-8267-D15889DC2A89}" type="slidenum">
              <a:rPr lang="en-US"/>
              <a:pPr>
                <a:defRPr/>
              </a:pPr>
              <a:t>‹#›</a:t>
            </a:fld>
            <a:endParaRPr lang="en-US"/>
          </a:p>
        </p:txBody>
      </p:sp>
    </p:spTree>
    <p:extLst>
      <p:ext uri="{BB962C8B-B14F-4D97-AF65-F5344CB8AC3E}">
        <p14:creationId xmlns:p14="http://schemas.microsoft.com/office/powerpoint/2010/main" val="2954928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t-cell should never look at a cancer cell</a:t>
            </a:r>
            <a:r>
              <a:rPr lang="en-US" baseline="0" dirty="0" smtClean="0"/>
              <a:t> and see it as foreign because cancer cells are only our self cells.  </a:t>
            </a:r>
            <a:endParaRPr lang="en-US" dirty="0"/>
          </a:p>
        </p:txBody>
      </p:sp>
      <p:sp>
        <p:nvSpPr>
          <p:cNvPr id="4" name="Slide Number Placeholder 3"/>
          <p:cNvSpPr>
            <a:spLocks noGrp="1"/>
          </p:cNvSpPr>
          <p:nvPr>
            <p:ph type="sldNum" sz="quarter" idx="10"/>
          </p:nvPr>
        </p:nvSpPr>
        <p:spPr/>
        <p:txBody>
          <a:bodyPr/>
          <a:lstStyle/>
          <a:p>
            <a:pPr>
              <a:defRPr/>
            </a:pPr>
            <a:fld id="{0151609F-3F84-2E47-8267-D15889DC2A89}" type="slidenum">
              <a:rPr lang="en-US" smtClean="0"/>
              <a:pPr>
                <a:defRPr/>
              </a:pPr>
              <a:t>1</a:t>
            </a:fld>
            <a:endParaRPr lang="en-US"/>
          </a:p>
        </p:txBody>
      </p:sp>
    </p:spTree>
    <p:extLst>
      <p:ext uri="{BB962C8B-B14F-4D97-AF65-F5344CB8AC3E}">
        <p14:creationId xmlns:p14="http://schemas.microsoft.com/office/powerpoint/2010/main" val="2145028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Yellow is CD4.  THC is binding MHC II then there</a:t>
            </a:r>
            <a:r>
              <a:rPr lang="en-US" baseline="0" dirty="0" smtClean="0">
                <a:latin typeface="Times New Roman" pitchFamily="1" charset="0"/>
                <a:ea typeface="ＭＳ Ｐゴシック" pitchFamily="1" charset="-128"/>
                <a:cs typeface="ＭＳ Ｐゴシック" pitchFamily="1" charset="-128"/>
              </a:rPr>
              <a:t> is a B7 binding to CD28.  Secretes cytokines (purple ovals. </a:t>
            </a:r>
            <a:endParaRPr lang="en-US" dirty="0">
              <a:latin typeface="Times New Roman" pitchFamily="1" charset="0"/>
              <a:ea typeface="ＭＳ Ｐゴシック" pitchFamily="1" charset="-128"/>
              <a:cs typeface="ＭＳ Ｐゴシック" pitchFamily="1" charset="-128"/>
            </a:endParaRPr>
          </a:p>
        </p:txBody>
      </p:sp>
      <p:sp>
        <p:nvSpPr>
          <p:cNvPr id="31748" name="Slide Number Placeholder 3"/>
          <p:cNvSpPr>
            <a:spLocks noGrp="1"/>
          </p:cNvSpPr>
          <p:nvPr>
            <p:ph type="sldNum" sz="quarter" idx="5"/>
          </p:nvPr>
        </p:nvSpPr>
        <p:spPr>
          <a:noFill/>
        </p:spPr>
        <p:txBody>
          <a:bodyPr/>
          <a:lstStyle/>
          <a:p>
            <a:fld id="{5C7FC2C3-0315-454B-831E-C11CF58BD352}" type="slidenum">
              <a:rPr lang="en-US">
                <a:latin typeface="Times New Roman" pitchFamily="1" charset="0"/>
              </a:rPr>
              <a:pPr/>
              <a:t>11</a:t>
            </a:fld>
            <a:endParaRPr lang="en-US">
              <a:latin typeface="Times New Roman"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rPr>
              <a:t>CD8 is also important.  The interaction </a:t>
            </a:r>
            <a:r>
              <a:rPr lang="en-US" dirty="0" err="1" smtClean="0">
                <a:latin typeface="Times New Roman" pitchFamily="18" charset="0"/>
              </a:rPr>
              <a:t>betwee</a:t>
            </a:r>
            <a:r>
              <a:rPr lang="en-US" dirty="0" smtClean="0">
                <a:latin typeface="Times New Roman" pitchFamily="18" charset="0"/>
              </a:rPr>
              <a:t> the APC and CD8 is coming from MHC I.  MHC I interacts</a:t>
            </a:r>
            <a:r>
              <a:rPr lang="en-US" baseline="0" dirty="0" smtClean="0">
                <a:latin typeface="Times New Roman" pitchFamily="18" charset="0"/>
              </a:rPr>
              <a:t> with </a:t>
            </a:r>
            <a:endParaRPr lang="en-US" dirty="0" smtClean="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EB4E872D-DE06-46C5-B96C-76B43EA37FF2}" type="slidenum">
              <a:rPr lang="en-US" sz="1300" smtClean="0"/>
              <a:pPr eaLnBrk="1" hangingPunct="1"/>
              <a:t>12</a:t>
            </a:fld>
            <a:endParaRPr lang="en-US"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Granule exocytosis-&gt;</a:t>
            </a:r>
            <a:r>
              <a:rPr lang="en-US" baseline="0" dirty="0" smtClean="0">
                <a:latin typeface="Times New Roman" pitchFamily="1" charset="0"/>
                <a:ea typeface="ＭＳ Ｐゴシック" pitchFamily="1" charset="-128"/>
                <a:cs typeface="ＭＳ Ｐゴシック" pitchFamily="1" charset="-128"/>
              </a:rPr>
              <a:t> shoot holes into the cell that is carrying MHC I flag.  Then the cell dies.  </a:t>
            </a:r>
            <a:endParaRPr lang="en-US" dirty="0">
              <a:latin typeface="Times New Roman" pitchFamily="1" charset="0"/>
              <a:ea typeface="ＭＳ Ｐゴシック" pitchFamily="1" charset="-128"/>
              <a:cs typeface="ＭＳ Ｐゴシック" pitchFamily="1" charset="-128"/>
            </a:endParaRPr>
          </a:p>
        </p:txBody>
      </p:sp>
      <p:sp>
        <p:nvSpPr>
          <p:cNvPr id="35844" name="Slide Number Placeholder 3"/>
          <p:cNvSpPr>
            <a:spLocks noGrp="1"/>
          </p:cNvSpPr>
          <p:nvPr>
            <p:ph type="sldNum" sz="quarter" idx="5"/>
          </p:nvPr>
        </p:nvSpPr>
        <p:spPr>
          <a:noFill/>
        </p:spPr>
        <p:txBody>
          <a:bodyPr/>
          <a:lstStyle/>
          <a:p>
            <a:fld id="{DBC957DA-3528-C648-BF52-03383BE329BA}" type="slidenum">
              <a:rPr lang="en-US">
                <a:latin typeface="Times New Roman" pitchFamily="1" charset="0"/>
              </a:rPr>
              <a:pPr/>
              <a:t>13</a:t>
            </a:fld>
            <a:endParaRPr lang="en-US">
              <a:latin typeface="Times New Roman"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Octopus, dendritic cell.  CD8 and TCR </a:t>
            </a:r>
            <a:r>
              <a:rPr lang="en-US" dirty="0" err="1" smtClean="0">
                <a:latin typeface="Times New Roman" pitchFamily="1" charset="0"/>
                <a:ea typeface="ＭＳ Ｐゴシック" pitchFamily="1" charset="-128"/>
                <a:cs typeface="ＭＳ Ｐゴシック" pitchFamily="1" charset="-128"/>
              </a:rPr>
              <a:t>interactins</a:t>
            </a:r>
            <a:r>
              <a:rPr lang="en-US" dirty="0" smtClean="0">
                <a:latin typeface="Times New Roman" pitchFamily="1" charset="0"/>
                <a:ea typeface="ＭＳ Ｐゴシック" pitchFamily="1" charset="-128"/>
                <a:cs typeface="ＭＳ Ｐゴシック" pitchFamily="1" charset="-128"/>
              </a:rPr>
              <a:t> with MHC I  B7 and CD8 activates CD8 cell.  CD8 finds cells that present MHC I molecule</a:t>
            </a:r>
            <a:r>
              <a:rPr lang="en-US" baseline="0" dirty="0" smtClean="0">
                <a:latin typeface="Times New Roman" pitchFamily="1" charset="0"/>
                <a:ea typeface="ＭＳ Ｐゴシック" pitchFamily="1" charset="-128"/>
                <a:cs typeface="ＭＳ Ｐゴシック" pitchFamily="1" charset="-128"/>
              </a:rPr>
              <a:t> and kill those cells. </a:t>
            </a:r>
            <a:endParaRPr lang="en-US" dirty="0">
              <a:latin typeface="Times New Roman" pitchFamily="1" charset="0"/>
              <a:ea typeface="ＭＳ Ｐゴシック" pitchFamily="1" charset="-128"/>
              <a:cs typeface="ＭＳ Ｐゴシック" pitchFamily="1" charset="-128"/>
            </a:endParaRPr>
          </a:p>
        </p:txBody>
      </p:sp>
      <p:sp>
        <p:nvSpPr>
          <p:cNvPr id="37892" name="Slide Number Placeholder 3"/>
          <p:cNvSpPr>
            <a:spLocks noGrp="1"/>
          </p:cNvSpPr>
          <p:nvPr>
            <p:ph type="sldNum" sz="quarter" idx="5"/>
          </p:nvPr>
        </p:nvSpPr>
        <p:spPr>
          <a:noFill/>
        </p:spPr>
        <p:txBody>
          <a:bodyPr/>
          <a:lstStyle/>
          <a:p>
            <a:fld id="{D04EBAE0-51D0-444E-B071-D80CEFCBC411}" type="slidenum">
              <a:rPr lang="en-US">
                <a:latin typeface="Times New Roman" pitchFamily="1" charset="0"/>
              </a:rPr>
              <a:pPr/>
              <a:t>14</a:t>
            </a:fld>
            <a:endParaRPr lang="en-US">
              <a:latin typeface="Times New Roman"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a:latin typeface="Times New Roman" pitchFamily="1" charset="0"/>
              <a:ea typeface="ＭＳ Ｐゴシック" pitchFamily="1" charset="-128"/>
              <a:cs typeface="ＭＳ Ｐゴシック" pitchFamily="1" charset="-128"/>
            </a:endParaRPr>
          </a:p>
        </p:txBody>
      </p:sp>
      <p:sp>
        <p:nvSpPr>
          <p:cNvPr id="39940" name="Slide Number Placeholder 3"/>
          <p:cNvSpPr>
            <a:spLocks noGrp="1"/>
          </p:cNvSpPr>
          <p:nvPr>
            <p:ph type="sldNum" sz="quarter" idx="5"/>
          </p:nvPr>
        </p:nvSpPr>
        <p:spPr>
          <a:noFill/>
        </p:spPr>
        <p:txBody>
          <a:bodyPr/>
          <a:lstStyle/>
          <a:p>
            <a:fld id="{89344133-2CDD-7E49-9CCF-FA9F229EBDB9}" type="slidenum">
              <a:rPr lang="en-US">
                <a:latin typeface="Times New Roman" pitchFamily="1" charset="0"/>
              </a:rPr>
              <a:pPr/>
              <a:t>15</a:t>
            </a:fld>
            <a:endParaRPr lang="en-US">
              <a:latin typeface="Times New Roman"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Th1</a:t>
            </a:r>
            <a:r>
              <a:rPr lang="en-US" baseline="0" dirty="0" smtClean="0">
                <a:latin typeface="Times New Roman" pitchFamily="1" charset="0"/>
                <a:ea typeface="ＭＳ Ｐゴシック" pitchFamily="1" charset="-128"/>
                <a:cs typeface="ＭＳ Ｐゴシック" pitchFamily="1" charset="-128"/>
              </a:rPr>
              <a:t> is CD4 cells.  And then they say wait, I need CD8.    then the DC interacts with CD4 and CD8 and interact with MHC I and MHC II.  CD4 secretes  inflammatory cytokines helping to active CD8 cell. CD8 cell then has added boost and then can find invader cells better.   MHC I is Tc (CD8) MHC II (CD4) is Th1.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Cognate antigen (specific antigen).  Until it sees its specific antigen.  Each cell has its own antigen, which is to say it has its own cognate antigen.  This is the case for both CD4 and CD8.  There is no crossover with antigens because what they are </a:t>
            </a:r>
            <a:r>
              <a:rPr lang="en-US" baseline="0" dirty="0" err="1" smtClean="0">
                <a:latin typeface="Times New Roman" pitchFamily="1" charset="0"/>
                <a:ea typeface="ＭＳ Ｐゴシック" pitchFamily="1" charset="-128"/>
                <a:cs typeface="ＭＳ Ｐゴシック" pitchFamily="1" charset="-128"/>
              </a:rPr>
              <a:t>lookin</a:t>
            </a:r>
            <a:r>
              <a:rPr lang="en-US" baseline="0" dirty="0" smtClean="0">
                <a:latin typeface="Times New Roman" pitchFamily="1" charset="0"/>
                <a:ea typeface="ＭＳ Ｐゴシック" pitchFamily="1" charset="-128"/>
                <a:cs typeface="ＭＳ Ｐゴシック" pitchFamily="1" charset="-128"/>
              </a:rPr>
              <a:t> for is different.  It is looking for different length of antigen that it is looking for.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T-helper (CD4) -&gt; TH1, Th2, TH4, TH reg.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Cytotoxic (CD8)</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All work in coordinated way to clear cell </a:t>
            </a:r>
            <a:r>
              <a:rPr lang="en-US" baseline="0" dirty="0" err="1" smtClean="0">
                <a:latin typeface="Times New Roman" pitchFamily="1" charset="0"/>
                <a:ea typeface="ＭＳ Ｐゴシック" pitchFamily="1" charset="-128"/>
                <a:cs typeface="ＭＳ Ｐゴシック" pitchFamily="1" charset="-128"/>
              </a:rPr>
              <a:t>medaited</a:t>
            </a:r>
            <a:r>
              <a:rPr lang="en-US" baseline="0" smtClean="0">
                <a:latin typeface="Times New Roman" pitchFamily="1" charset="0"/>
                <a:ea typeface="ＭＳ Ｐゴシック" pitchFamily="1" charset="-128"/>
                <a:cs typeface="ＭＳ Ｐゴシック" pitchFamily="1" charset="-128"/>
              </a:rPr>
              <a:t> infection</a:t>
            </a:r>
            <a:endParaRPr lang="en-US" dirty="0">
              <a:latin typeface="Times New Roman" pitchFamily="1" charset="0"/>
              <a:ea typeface="ＭＳ Ｐゴシック" pitchFamily="1" charset="-128"/>
              <a:cs typeface="ＭＳ Ｐゴシック" pitchFamily="1" charset="-128"/>
            </a:endParaRPr>
          </a:p>
        </p:txBody>
      </p:sp>
      <p:sp>
        <p:nvSpPr>
          <p:cNvPr id="41988" name="Slide Number Placeholder 3"/>
          <p:cNvSpPr>
            <a:spLocks noGrp="1"/>
          </p:cNvSpPr>
          <p:nvPr>
            <p:ph type="sldNum" sz="quarter" idx="5"/>
          </p:nvPr>
        </p:nvSpPr>
        <p:spPr>
          <a:noFill/>
        </p:spPr>
        <p:txBody>
          <a:bodyPr/>
          <a:lstStyle/>
          <a:p>
            <a:fld id="{866D4BEA-3FCD-3A49-BB80-007382C6193C}" type="slidenum">
              <a:rPr lang="en-US">
                <a:latin typeface="Times New Roman" pitchFamily="1" charset="0"/>
              </a:rPr>
              <a:pPr/>
              <a:t>16</a:t>
            </a:fld>
            <a:endParaRPr lang="en-US">
              <a:latin typeface="Times New Roman"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Now, a memory cell is produced.  Your CD8 memory cell doesn’t need antigen presentation.  Memory cell will kill microbe dead.  </a:t>
            </a:r>
            <a:endParaRPr lang="en-US" dirty="0">
              <a:latin typeface="Times New Roman" pitchFamily="1" charset="0"/>
              <a:ea typeface="ＭＳ Ｐゴシック" pitchFamily="1" charset="-128"/>
              <a:cs typeface="ＭＳ Ｐゴシック" pitchFamily="1" charset="-128"/>
            </a:endParaRPr>
          </a:p>
        </p:txBody>
      </p:sp>
      <p:sp>
        <p:nvSpPr>
          <p:cNvPr id="44036" name="Slide Number Placeholder 3"/>
          <p:cNvSpPr>
            <a:spLocks noGrp="1"/>
          </p:cNvSpPr>
          <p:nvPr>
            <p:ph type="sldNum" sz="quarter" idx="5"/>
          </p:nvPr>
        </p:nvSpPr>
        <p:spPr>
          <a:noFill/>
        </p:spPr>
        <p:txBody>
          <a:bodyPr/>
          <a:lstStyle/>
          <a:p>
            <a:fld id="{2349EA1F-135A-9147-9B35-CFC95428A5EE}" type="slidenum">
              <a:rPr lang="en-US">
                <a:latin typeface="Times New Roman" pitchFamily="1" charset="0"/>
              </a:rPr>
              <a:pPr/>
              <a:t>17</a:t>
            </a:fld>
            <a:endParaRPr lang="en-US">
              <a:latin typeface="Times New Roman"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573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0F8D0211-EED5-4277-9A91-FDABABE343C9}" type="slidenum">
              <a:rPr lang="en-US" sz="1300" smtClean="0"/>
              <a:pPr eaLnBrk="1" hangingPunct="1"/>
              <a:t>18</a:t>
            </a:fld>
            <a:endParaRPr lang="en-US" sz="13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593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87DC23FE-B3D4-427C-B428-8EAD20C76126}" type="slidenum">
              <a:rPr lang="en-US" sz="1300" smtClean="0"/>
              <a:pPr eaLnBrk="1" hangingPunct="1"/>
              <a:t>19</a:t>
            </a:fld>
            <a:endParaRPr lang="en-US" sz="13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a:latin typeface="Times New Roman" pitchFamily="1" charset="0"/>
              <a:ea typeface="ＭＳ Ｐゴシック" pitchFamily="1" charset="-128"/>
              <a:cs typeface="ＭＳ Ｐゴシック" pitchFamily="1" charset="-128"/>
            </a:endParaRPr>
          </a:p>
        </p:txBody>
      </p:sp>
      <p:sp>
        <p:nvSpPr>
          <p:cNvPr id="46084" name="Slide Number Placeholder 3"/>
          <p:cNvSpPr>
            <a:spLocks noGrp="1"/>
          </p:cNvSpPr>
          <p:nvPr>
            <p:ph type="sldNum" sz="quarter" idx="5"/>
          </p:nvPr>
        </p:nvSpPr>
        <p:spPr>
          <a:noFill/>
        </p:spPr>
        <p:txBody>
          <a:bodyPr/>
          <a:lstStyle/>
          <a:p>
            <a:fld id="{0DD82BDD-29F4-6345-A27A-71E14B3DB159}" type="slidenum">
              <a:rPr lang="en-US">
                <a:latin typeface="Times New Roman" pitchFamily="1" charset="0"/>
              </a:rPr>
              <a:pPr/>
              <a:t>20</a:t>
            </a:fld>
            <a:endParaRPr lang="en-US">
              <a:latin typeface="Times New Roman"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An antigen presenting cells has to talk to a t-cell and does so via an MHC receptor.  Communication</a:t>
            </a:r>
            <a:r>
              <a:rPr lang="en-US" baseline="0" dirty="0" smtClean="0">
                <a:latin typeface="Times New Roman" pitchFamily="1" charset="0"/>
                <a:ea typeface="ＭＳ Ｐゴシック" pitchFamily="1" charset="-128"/>
                <a:cs typeface="ＭＳ Ｐゴシック" pitchFamily="1" charset="-128"/>
              </a:rPr>
              <a:t> occurs in the junction where they transmit signals and t cell is allowed to be activated.  All the cells can serve this roll as an APC.  </a:t>
            </a:r>
            <a:endParaRPr lang="en-US" dirty="0">
              <a:latin typeface="Times New Roman" pitchFamily="1" charset="0"/>
              <a:ea typeface="ＭＳ Ｐゴシック" pitchFamily="1" charset="-128"/>
              <a:cs typeface="ＭＳ Ｐゴシック" pitchFamily="1" charset="-128"/>
            </a:endParaRPr>
          </a:p>
        </p:txBody>
      </p:sp>
      <p:sp>
        <p:nvSpPr>
          <p:cNvPr id="17412" name="Slide Number Placeholder 3"/>
          <p:cNvSpPr>
            <a:spLocks noGrp="1"/>
          </p:cNvSpPr>
          <p:nvPr>
            <p:ph type="sldNum" sz="quarter" idx="5"/>
          </p:nvPr>
        </p:nvSpPr>
        <p:spPr>
          <a:noFill/>
        </p:spPr>
        <p:txBody>
          <a:bodyPr/>
          <a:lstStyle/>
          <a:p>
            <a:fld id="{A259F16E-7BD2-1D48-AB26-8BA9C1EA7FDB}" type="slidenum">
              <a:rPr lang="en-US">
                <a:latin typeface="Times New Roman" pitchFamily="1" charset="0"/>
              </a:rPr>
              <a:pPr/>
              <a:t>2</a:t>
            </a:fld>
            <a:endParaRPr lang="en-US">
              <a:latin typeface="Times New Roman"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A single amino acid change can either decrease efficiency or eliminate binding capability </a:t>
            </a:r>
            <a:endParaRPr lang="en-US" dirty="0">
              <a:latin typeface="Times New Roman" pitchFamily="1" charset="0"/>
              <a:ea typeface="ＭＳ Ｐゴシック" pitchFamily="1" charset="-128"/>
              <a:cs typeface="ＭＳ Ｐゴシック" pitchFamily="1" charset="-128"/>
            </a:endParaRPr>
          </a:p>
        </p:txBody>
      </p:sp>
      <p:sp>
        <p:nvSpPr>
          <p:cNvPr id="19460" name="Slide Number Placeholder 3"/>
          <p:cNvSpPr>
            <a:spLocks noGrp="1"/>
          </p:cNvSpPr>
          <p:nvPr>
            <p:ph type="sldNum" sz="quarter" idx="5"/>
          </p:nvPr>
        </p:nvSpPr>
        <p:spPr>
          <a:noFill/>
        </p:spPr>
        <p:txBody>
          <a:bodyPr/>
          <a:lstStyle/>
          <a:p>
            <a:fld id="{4CC76411-AF8D-0844-8CC2-A2E68C99121A}" type="slidenum">
              <a:rPr lang="en-US">
                <a:latin typeface="Times New Roman" pitchFamily="1" charset="0"/>
              </a:rPr>
              <a:pPr/>
              <a:t>3</a:t>
            </a:fld>
            <a:endParaRPr lang="en-US">
              <a:latin typeface="Times New Roman"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Two</a:t>
            </a:r>
            <a:r>
              <a:rPr lang="en-US" baseline="0" dirty="0" smtClean="0">
                <a:latin typeface="Times New Roman" pitchFamily="1" charset="0"/>
                <a:ea typeface="ＭＳ Ｐゴシック" pitchFamily="1" charset="-128"/>
                <a:cs typeface="ＭＳ Ｐゴシック" pitchFamily="1" charset="-128"/>
              </a:rPr>
              <a:t> types of interactions:</a:t>
            </a:r>
          </a:p>
          <a:p>
            <a:pPr eaLnBrk="1" hangingPunct="1"/>
            <a:r>
              <a:rPr lang="en-US" baseline="0" dirty="0" smtClean="0">
                <a:latin typeface="Times New Roman" pitchFamily="1" charset="0"/>
                <a:ea typeface="ＭＳ Ｐゴシック" pitchFamily="1" charset="-128"/>
                <a:cs typeface="ＭＳ Ｐゴシック" pitchFamily="1" charset="-128"/>
              </a:rPr>
              <a:t>Naïve- MHC presenting antigen to t-cell receptor (cd4 or cd8).  When we talk about t cell receptor interacting with MHC t</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Signal one cd4 or cd8 and TCR binding to MHC cleft.  That gives initial signal.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IF MHC is holding </a:t>
            </a:r>
            <a:r>
              <a:rPr lang="en-US" baseline="0" dirty="0" err="1" smtClean="0">
                <a:latin typeface="Times New Roman" pitchFamily="1" charset="0"/>
                <a:ea typeface="ＭＳ Ｐゴシック" pitchFamily="1" charset="-128"/>
                <a:cs typeface="ＭＳ Ｐゴシック" pitchFamily="1" charset="-128"/>
              </a:rPr>
              <a:t>inapprpriate</a:t>
            </a:r>
            <a:r>
              <a:rPr lang="en-US" baseline="0" dirty="0" smtClean="0">
                <a:latin typeface="Times New Roman" pitchFamily="1" charset="0"/>
                <a:ea typeface="ＭＳ Ｐゴシック" pitchFamily="1" charset="-128"/>
                <a:cs typeface="ＭＳ Ｐゴシック" pitchFamily="1" charset="-128"/>
              </a:rPr>
              <a:t> antigen for the protein or has self protein there will be no response or </a:t>
            </a:r>
            <a:r>
              <a:rPr lang="en-US" baseline="0" dirty="0" err="1" smtClean="0">
                <a:latin typeface="Times New Roman" pitchFamily="1" charset="0"/>
                <a:ea typeface="ＭＳ Ｐゴシック" pitchFamily="1" charset="-128"/>
                <a:cs typeface="ＭＳ Ｐゴシック" pitchFamily="1" charset="-128"/>
              </a:rPr>
              <a:t>anaergic</a:t>
            </a:r>
            <a:r>
              <a:rPr lang="en-US" baseline="0" dirty="0" smtClean="0">
                <a:latin typeface="Times New Roman" pitchFamily="1" charset="0"/>
                <a:ea typeface="ＭＳ Ｐゴシック" pitchFamily="1" charset="-128"/>
                <a:cs typeface="ＭＳ Ｐゴシック" pitchFamily="1" charset="-128"/>
              </a:rPr>
              <a:t>.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r>
              <a:rPr lang="en-US" baseline="0" dirty="0" smtClean="0">
                <a:latin typeface="Times New Roman" pitchFamily="1" charset="0"/>
                <a:ea typeface="ＭＳ Ｐゴシック" pitchFamily="1" charset="-128"/>
                <a:cs typeface="ＭＳ Ｐゴシック" pitchFamily="1" charset="-128"/>
              </a:rPr>
              <a:t>T Cell has CD28/B7 is the second signal and allows for robust activation and allows t cell to become effector t cell.  </a:t>
            </a:r>
          </a:p>
          <a:p>
            <a:pPr eaLnBrk="1" hangingPunct="1"/>
            <a:endParaRPr lang="en-US" baseline="0" dirty="0" smtClean="0">
              <a:latin typeface="Times New Roman" pitchFamily="1" charset="0"/>
              <a:ea typeface="ＭＳ Ｐゴシック" pitchFamily="1" charset="-128"/>
              <a:cs typeface="ＭＳ Ｐゴシック" pitchFamily="1" charset="-128"/>
            </a:endParaRPr>
          </a:p>
          <a:p>
            <a:pPr eaLnBrk="1" hangingPunct="1"/>
            <a:endParaRPr lang="en-US" dirty="0">
              <a:latin typeface="Times New Roman" pitchFamily="1" charset="0"/>
              <a:ea typeface="ＭＳ Ｐゴシック" pitchFamily="1" charset="-128"/>
              <a:cs typeface="ＭＳ Ｐゴシック" pitchFamily="1" charset="-128"/>
            </a:endParaRPr>
          </a:p>
        </p:txBody>
      </p:sp>
      <p:sp>
        <p:nvSpPr>
          <p:cNvPr id="21508" name="Slide Number Placeholder 3"/>
          <p:cNvSpPr>
            <a:spLocks noGrp="1"/>
          </p:cNvSpPr>
          <p:nvPr>
            <p:ph type="sldNum" sz="quarter" idx="5"/>
          </p:nvPr>
        </p:nvSpPr>
        <p:spPr>
          <a:noFill/>
        </p:spPr>
        <p:txBody>
          <a:bodyPr/>
          <a:lstStyle/>
          <a:p>
            <a:fld id="{707B953F-5EDB-2141-BB58-AF7458D5ADC3}" type="slidenum">
              <a:rPr lang="en-US">
                <a:latin typeface="Times New Roman" pitchFamily="1" charset="0"/>
              </a:rPr>
              <a:pPr/>
              <a:t>4</a:t>
            </a:fld>
            <a:endParaRPr lang="en-US">
              <a:latin typeface="Times New Roman"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dirty="0" err="1" smtClean="0">
                <a:latin typeface="Times New Roman" pitchFamily="1" charset="0"/>
                <a:ea typeface="ＭＳ Ｐゴシック" pitchFamily="1" charset="-128"/>
                <a:cs typeface="ＭＳ Ｐゴシック" pitchFamily="1" charset="-128"/>
              </a:rPr>
              <a:t>Decdritic</a:t>
            </a:r>
            <a:r>
              <a:rPr lang="en-US" dirty="0" smtClean="0">
                <a:latin typeface="Times New Roman" pitchFamily="1" charset="0"/>
                <a:ea typeface="ＭＳ Ｐゴシック" pitchFamily="1" charset="-128"/>
                <a:cs typeface="ＭＳ Ｐゴシック" pitchFamily="1" charset="-128"/>
              </a:rPr>
              <a:t> cells do</a:t>
            </a:r>
            <a:r>
              <a:rPr lang="en-US" baseline="0" dirty="0" smtClean="0">
                <a:latin typeface="Times New Roman" pitchFamily="1" charset="0"/>
                <a:ea typeface="ＭＳ Ｐゴシック" pitchFamily="1" charset="-128"/>
                <a:cs typeface="ＭＳ Ｐゴシック" pitchFamily="1" charset="-128"/>
              </a:rPr>
              <a:t> not want to leave homes originally until they are activated and then they will circulate to the nearest draining lymph node.  They will move to the t-cell zone.  </a:t>
            </a:r>
            <a:endParaRPr lang="en-US" dirty="0">
              <a:latin typeface="Times New Roman" pitchFamily="1" charset="0"/>
              <a:ea typeface="ＭＳ Ｐゴシック" pitchFamily="1" charset="-128"/>
              <a:cs typeface="ＭＳ Ｐゴシック" pitchFamily="1" charset="-128"/>
            </a:endParaRPr>
          </a:p>
        </p:txBody>
      </p:sp>
      <p:sp>
        <p:nvSpPr>
          <p:cNvPr id="25604" name="Slide Number Placeholder 3"/>
          <p:cNvSpPr>
            <a:spLocks noGrp="1"/>
          </p:cNvSpPr>
          <p:nvPr>
            <p:ph type="sldNum" sz="quarter" idx="5"/>
          </p:nvPr>
        </p:nvSpPr>
        <p:spPr>
          <a:noFill/>
        </p:spPr>
        <p:txBody>
          <a:bodyPr/>
          <a:lstStyle/>
          <a:p>
            <a:fld id="{6ADD3C57-6E4A-BF44-9D60-B622C4B5BD65}" type="slidenum">
              <a:rPr lang="en-US">
                <a:latin typeface="Times New Roman" pitchFamily="1" charset="0"/>
              </a:rPr>
              <a:pPr/>
              <a:t>5</a:t>
            </a:fld>
            <a:endParaRPr lang="en-US">
              <a:latin typeface="Times New Roman"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dirty="0" smtClean="0">
                <a:latin typeface="Times New Roman" pitchFamily="18" charset="0"/>
              </a:rPr>
              <a:t>MHC </a:t>
            </a:r>
            <a:r>
              <a:rPr lang="en-US" dirty="0" smtClean="0">
                <a:latin typeface="Times New Roman" pitchFamily="18" charset="0"/>
              </a:rPr>
              <a:t>class I mole The McGraw</a:t>
            </a:r>
            <a:r>
              <a:rPr lang="mr-IN" dirty="0" smtClean="0">
                <a:latin typeface="Times New Roman" pitchFamily="18" charset="0"/>
              </a:rPr>
              <a:t>–</a:t>
            </a:r>
            <a:r>
              <a:rPr lang="en-US" dirty="0" smtClean="0">
                <a:latin typeface="Times New Roman" pitchFamily="18" charset="0"/>
              </a:rPr>
              <a:t>Hill</a:t>
            </a:r>
            <a:r>
              <a:rPr lang="en-US" baseline="0" dirty="0" smtClean="0">
                <a:latin typeface="Times New Roman" pitchFamily="18" charset="0"/>
              </a:rPr>
              <a:t> Two types of t cells.  </a:t>
            </a:r>
          </a:p>
          <a:p>
            <a:endParaRPr lang="en-US" baseline="0" dirty="0" smtClean="0">
              <a:latin typeface="Times New Roman" pitchFamily="18" charset="0"/>
            </a:endParaRPr>
          </a:p>
          <a:p>
            <a:r>
              <a:rPr lang="en-US" baseline="0" dirty="0" smtClean="0">
                <a:latin typeface="Times New Roman" pitchFamily="18" charset="0"/>
              </a:rPr>
              <a:t>Only APCs such as DC or macrophages carry </a:t>
            </a:r>
            <a:r>
              <a:rPr lang="en-US" baseline="0" dirty="0" err="1" smtClean="0">
                <a:latin typeface="Times New Roman" pitchFamily="18" charset="0"/>
              </a:rPr>
              <a:t>mhc</a:t>
            </a:r>
            <a:r>
              <a:rPr lang="en-US" baseline="0" dirty="0" smtClean="0">
                <a:latin typeface="Times New Roman" pitchFamily="18" charset="0"/>
              </a:rPr>
              <a:t> class II.  This are professional APCs.  </a:t>
            </a:r>
          </a:p>
          <a:p>
            <a:endParaRPr lang="en-US" baseline="0" dirty="0" smtClean="0">
              <a:latin typeface="Times New Roman" pitchFamily="18" charset="0"/>
            </a:endParaRPr>
          </a:p>
          <a:p>
            <a:r>
              <a:rPr lang="en-US" baseline="0" dirty="0" smtClean="0">
                <a:latin typeface="Times New Roman" pitchFamily="18" charset="0"/>
              </a:rPr>
              <a:t>Class I </a:t>
            </a:r>
          </a:p>
          <a:p>
            <a:endParaRPr lang="en-US" baseline="0" dirty="0" smtClean="0">
              <a:latin typeface="Times New Roman" pitchFamily="18" charset="0"/>
            </a:endParaRPr>
          </a:p>
          <a:p>
            <a:r>
              <a:rPr lang="en-US" baseline="0" dirty="0" smtClean="0">
                <a:latin typeface="Times New Roman" pitchFamily="18" charset="0"/>
              </a:rPr>
              <a:t>All </a:t>
            </a:r>
            <a:r>
              <a:rPr lang="en-US" baseline="0" dirty="0" smtClean="0">
                <a:latin typeface="Times New Roman" pitchFamily="18" charset="0"/>
              </a:rPr>
              <a:t>nucleated cells </a:t>
            </a:r>
            <a:r>
              <a:rPr lang="en-US" baseline="0" dirty="0" smtClean="0">
                <a:latin typeface="Times New Roman" pitchFamily="18" charset="0"/>
              </a:rPr>
              <a:t>carry MHC class I.  Only a few cells carry MHC class II.  This is very important for the roles that they serve.  MHC II actives helper T cells MHC class one actives CD8 cells.  Every nucleated cell in our body might be a cell that needs to be lysed so they all carry MHC class I.  Class I can demonstrated to CD8 t-cell that there is </a:t>
            </a:r>
            <a:r>
              <a:rPr lang="en-US" baseline="0" dirty="0" err="1" smtClean="0">
                <a:latin typeface="Times New Roman" pitchFamily="18" charset="0"/>
              </a:rPr>
              <a:t>aproblem</a:t>
            </a:r>
            <a:r>
              <a:rPr lang="en-US" baseline="0" dirty="0" smtClean="0">
                <a:latin typeface="Times New Roman" pitchFamily="18" charset="0"/>
              </a:rPr>
              <a:t> in that cell.  MHC II can take a foreign piece of the protein to </a:t>
            </a:r>
            <a:r>
              <a:rPr lang="en-US" baseline="0" dirty="0" smtClean="0">
                <a:latin typeface="Times New Roman" pitchFamily="18" charset="0"/>
              </a:rPr>
              <a:t>amplify </a:t>
            </a:r>
            <a:r>
              <a:rPr lang="en-US" baseline="0" dirty="0" smtClean="0">
                <a:latin typeface="Times New Roman" pitchFamily="18" charset="0"/>
              </a:rPr>
              <a:t>and provide the response.  </a:t>
            </a:r>
          </a:p>
          <a:p>
            <a:endParaRPr lang="en-US" baseline="0" dirty="0" smtClean="0">
              <a:latin typeface="Times New Roman" pitchFamily="18" charset="0"/>
            </a:endParaRPr>
          </a:p>
        </p:txBody>
      </p:sp>
      <p:sp>
        <p:nvSpPr>
          <p:cNvPr id="31748" name="Slide Number Placeholder 3"/>
          <p:cNvSpPr>
            <a:spLocks noGrp="1"/>
          </p:cNvSpPr>
          <p:nvPr>
            <p:ph type="sldNum" sz="quarter" idx="5"/>
          </p:nvPr>
        </p:nvSpPr>
        <p:spPr>
          <a:noFill/>
        </p:spPr>
        <p:txBody>
          <a:bodyPr/>
          <a:lstStyle/>
          <a:p>
            <a:fld id="{0AAA9BF0-FB71-475F-A87B-2EF0283ED990}" type="slidenum">
              <a:rPr lang="en-US" smtClean="0">
                <a:latin typeface="Times New Roman" pitchFamily="18" charset="0"/>
              </a:rPr>
              <a:pPr/>
              <a:t>6</a:t>
            </a:fld>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460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eaLnBrk="1" hangingPunct="1"/>
            <a:fld id="{9E1F02A2-3006-4E3F-B493-49E6ED3FBAD7}" type="slidenum">
              <a:rPr lang="en-US" sz="1300" smtClean="0"/>
              <a:pPr eaLnBrk="1" hangingPunct="1"/>
              <a:t>8</a:t>
            </a:fld>
            <a:endParaRPr lang="en-US" sz="13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We always</a:t>
            </a:r>
            <a:r>
              <a:rPr lang="en-US" baseline="0" dirty="0" smtClean="0">
                <a:latin typeface="Times New Roman" pitchFamily="1" charset="0"/>
                <a:ea typeface="ＭＳ Ｐゴシック" pitchFamily="1" charset="-128"/>
                <a:cs typeface="ＭＳ Ｐゴシック" pitchFamily="1" charset="-128"/>
              </a:rPr>
              <a:t> through </a:t>
            </a:r>
            <a:r>
              <a:rPr lang="en-US" baseline="0" dirty="0" err="1" smtClean="0">
                <a:latin typeface="Times New Roman" pitchFamily="1" charset="0"/>
                <a:ea typeface="ＭＳ Ｐゴシック" pitchFamily="1" charset="-128"/>
                <a:cs typeface="ＭＳ Ｐゴシック" pitchFamily="1" charset="-128"/>
              </a:rPr>
              <a:t>thtese</a:t>
            </a:r>
            <a:r>
              <a:rPr lang="en-US" baseline="0" dirty="0" smtClean="0">
                <a:latin typeface="Times New Roman" pitchFamily="1" charset="0"/>
                <a:ea typeface="ＭＳ Ｐゴシック" pitchFamily="1" charset="-128"/>
                <a:cs typeface="ＭＳ Ｐゴシック" pitchFamily="1" charset="-128"/>
              </a:rPr>
              <a:t> divided into Th1 and TH2.  These are cytokines that cells secrete to trigger specific </a:t>
            </a:r>
            <a:r>
              <a:rPr lang="en-US" baseline="0" dirty="0" err="1" smtClean="0">
                <a:latin typeface="Times New Roman" pitchFamily="1" charset="0"/>
                <a:ea typeface="ＭＳ Ｐゴシック" pitchFamily="1" charset="-128"/>
                <a:cs typeface="ＭＳ Ｐゴシック" pitchFamily="1" charset="-128"/>
              </a:rPr>
              <a:t>repsonses</a:t>
            </a:r>
            <a:r>
              <a:rPr lang="en-US" baseline="0" dirty="0" smtClean="0">
                <a:latin typeface="Times New Roman" pitchFamily="1" charset="0"/>
                <a:ea typeface="ＭＳ Ｐゴシック" pitchFamily="1" charset="-128"/>
                <a:cs typeface="ＭＳ Ｐゴシック" pitchFamily="1" charset="-128"/>
              </a:rPr>
              <a:t>.  TH1 more inflammatory response TH2 more inflammatory response.  But, there are </a:t>
            </a:r>
            <a:r>
              <a:rPr lang="en-US" baseline="0" dirty="0" err="1" smtClean="0">
                <a:latin typeface="Times New Roman" pitchFamily="1" charset="0"/>
                <a:ea typeface="ＭＳ Ｐゴシック" pitchFamily="1" charset="-128"/>
                <a:cs typeface="ＭＳ Ｐゴシック" pitchFamily="1" charset="-128"/>
              </a:rPr>
              <a:t>actualy</a:t>
            </a:r>
            <a:r>
              <a:rPr lang="en-US" baseline="0" dirty="0" smtClean="0">
                <a:latin typeface="Times New Roman" pitchFamily="1" charset="0"/>
                <a:ea typeface="ＭＳ Ｐゴシック" pitchFamily="1" charset="-128"/>
                <a:cs typeface="ＭＳ Ｐゴシック" pitchFamily="1" charset="-128"/>
              </a:rPr>
              <a:t> different shades of TH cells (see next slide)</a:t>
            </a:r>
            <a:endParaRPr lang="en-US" dirty="0">
              <a:latin typeface="Times New Roman" pitchFamily="1" charset="0"/>
              <a:ea typeface="ＭＳ Ｐゴシック" pitchFamily="1" charset="-128"/>
              <a:cs typeface="ＭＳ Ｐゴシック" pitchFamily="1" charset="-128"/>
            </a:endParaRPr>
          </a:p>
        </p:txBody>
      </p:sp>
      <p:sp>
        <p:nvSpPr>
          <p:cNvPr id="27652" name="Slide Number Placeholder 3"/>
          <p:cNvSpPr>
            <a:spLocks noGrp="1"/>
          </p:cNvSpPr>
          <p:nvPr>
            <p:ph type="sldNum" sz="quarter" idx="5"/>
          </p:nvPr>
        </p:nvSpPr>
        <p:spPr>
          <a:noFill/>
        </p:spPr>
        <p:txBody>
          <a:bodyPr/>
          <a:lstStyle/>
          <a:p>
            <a:fld id="{460BFB8E-6A1A-8549-84D7-A0ED94A1D172}" type="slidenum">
              <a:rPr lang="en-US">
                <a:latin typeface="Times New Roman" pitchFamily="1" charset="0"/>
              </a:rPr>
              <a:pPr/>
              <a:t>9</a:t>
            </a:fld>
            <a:endParaRPr lang="en-US">
              <a:latin typeface="Times New Roman"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People lacking </a:t>
            </a:r>
            <a:r>
              <a:rPr lang="en-US" dirty="0" err="1" smtClean="0">
                <a:latin typeface="Times New Roman" pitchFamily="1" charset="0"/>
                <a:ea typeface="ＭＳ Ｐゴシック" pitchFamily="1" charset="-128"/>
                <a:cs typeface="ＭＳ Ｐゴシック" pitchFamily="1" charset="-128"/>
              </a:rPr>
              <a:t>Treg</a:t>
            </a:r>
            <a:r>
              <a:rPr lang="en-US" dirty="0" smtClean="0">
                <a:latin typeface="Times New Roman" pitchFamily="1" charset="0"/>
                <a:ea typeface="ＭＳ Ｐゴシック" pitchFamily="1" charset="-128"/>
                <a:cs typeface="ＭＳ Ｐゴシック" pitchFamily="1" charset="-128"/>
              </a:rPr>
              <a:t> have higher incidence of autoimmune disease.  </a:t>
            </a:r>
            <a:endParaRPr lang="en-US" dirty="0">
              <a:latin typeface="Times New Roman" pitchFamily="1" charset="0"/>
              <a:ea typeface="ＭＳ Ｐゴシック" pitchFamily="1" charset="-128"/>
              <a:cs typeface="ＭＳ Ｐゴシック" pitchFamily="1" charset="-128"/>
            </a:endParaRPr>
          </a:p>
        </p:txBody>
      </p:sp>
      <p:sp>
        <p:nvSpPr>
          <p:cNvPr id="29700" name="Slide Number Placeholder 3"/>
          <p:cNvSpPr>
            <a:spLocks noGrp="1"/>
          </p:cNvSpPr>
          <p:nvPr>
            <p:ph type="sldNum" sz="quarter" idx="5"/>
          </p:nvPr>
        </p:nvSpPr>
        <p:spPr>
          <a:noFill/>
        </p:spPr>
        <p:txBody>
          <a:bodyPr/>
          <a:lstStyle/>
          <a:p>
            <a:fld id="{4BA3BAC7-ED47-2242-87E7-8EE65434DA4F}" type="slidenum">
              <a:rPr lang="en-US">
                <a:latin typeface="Times New Roman" pitchFamily="1" charset="0"/>
              </a:rPr>
              <a:pPr/>
              <a:t>10</a:t>
            </a:fld>
            <a:endParaRPr lang="en-US">
              <a:latin typeface="Times New Roman"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0B6B2E-5B19-E540-97E7-2EF79D2309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453595-2590-D345-9836-4CFA164E33C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B5D00D-CAC9-6C48-86A3-67459401C29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AF8495-E583-A54C-A780-8D3AF8C6588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42866C-8672-F241-892A-0229772FBB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5BDB59-09FF-8E48-87A5-F573795AC9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EB810D-6B29-D14A-98F1-BF09BD7B26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7B3EAC-4BC3-C44E-BDBB-4F27FE7EB19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7BA534-A384-8A40-A9CF-B3DCDD6021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E5E04F-5B9D-C846-A6CA-1254D72D66B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BF0ACC-05EF-B948-9662-F3458C6AD7A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pPr>
              <a:defRPr/>
            </a:pPr>
            <a:fld id="{4F7001F5-104B-194D-8BB1-BEDE6EEA3B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p:cNvPicPr>
          <p:nvPr/>
        </p:nvPicPr>
        <p:blipFill>
          <a:blip r:embed="rId3"/>
          <a:srcRect/>
          <a:stretch>
            <a:fillRect/>
          </a:stretch>
        </p:blipFill>
        <p:spPr bwMode="auto">
          <a:xfrm>
            <a:off x="838200" y="1600200"/>
            <a:ext cx="6985000" cy="5080000"/>
          </a:xfrm>
          <a:prstGeom prst="rect">
            <a:avLst/>
          </a:prstGeom>
          <a:noFill/>
          <a:ln w="9525">
            <a:noFill/>
            <a:miter lim="800000"/>
            <a:headEnd/>
            <a:tailEnd/>
          </a:ln>
        </p:spPr>
      </p:pic>
      <p:sp>
        <p:nvSpPr>
          <p:cNvPr id="15363" name="TextBox 2"/>
          <p:cNvSpPr txBox="1">
            <a:spLocks noChangeArrowheads="1"/>
          </p:cNvSpPr>
          <p:nvPr/>
        </p:nvSpPr>
        <p:spPr bwMode="auto">
          <a:xfrm>
            <a:off x="1600200" y="228600"/>
            <a:ext cx="7543800" cy="769938"/>
          </a:xfrm>
          <a:prstGeom prst="rect">
            <a:avLst/>
          </a:prstGeom>
          <a:noFill/>
          <a:ln w="9525">
            <a:noFill/>
            <a:miter lim="800000"/>
            <a:headEnd/>
            <a:tailEnd/>
          </a:ln>
        </p:spPr>
        <p:txBody>
          <a:bodyPr>
            <a:prstTxWarp prst="textNoShape">
              <a:avLst/>
            </a:prstTxWarp>
            <a:spAutoFit/>
          </a:bodyPr>
          <a:lstStyle/>
          <a:p>
            <a:r>
              <a:rPr lang="en-US" sz="4400">
                <a:solidFill>
                  <a:srgbClr val="FF0000"/>
                </a:solidFill>
                <a:latin typeface="Comic Sans MS" pitchFamily="1" charset="0"/>
                <a:ea typeface="Comic Sans MS" pitchFamily="1" charset="0"/>
                <a:cs typeface="Comic Sans MS" pitchFamily="1" charset="0"/>
              </a:rPr>
              <a:t>Cellular Immunity: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6291263" cy="646113"/>
          </a:xfrm>
          <a:prstGeom prst="rect">
            <a:avLst/>
          </a:prstGeom>
          <a:noFill/>
          <a:ln w="9525">
            <a:noFill/>
            <a:miter lim="800000"/>
            <a:headEnd/>
            <a:tailEnd/>
          </a:ln>
        </p:spPr>
        <p:txBody>
          <a:bodyPr wrap="none">
            <a:prstTxWarp prst="textNoShape">
              <a:avLst/>
            </a:prstTxWarp>
            <a:spAutoFit/>
          </a:bodyPr>
          <a:lstStyle/>
          <a:p>
            <a:r>
              <a:rPr lang="en-US" sz="3600">
                <a:solidFill>
                  <a:srgbClr val="FF0000"/>
                </a:solidFill>
                <a:latin typeface="Comic Sans MS" pitchFamily="1" charset="0"/>
                <a:ea typeface="Times New Roman" pitchFamily="1" charset="0"/>
                <a:cs typeface="Times New Roman" pitchFamily="1" charset="0"/>
              </a:rPr>
              <a:t>The many flavors of T</a:t>
            </a:r>
            <a:r>
              <a:rPr lang="en-US" sz="3600" baseline="-30000">
                <a:solidFill>
                  <a:srgbClr val="FF0000"/>
                </a:solidFill>
                <a:latin typeface="Comic Sans MS" pitchFamily="1" charset="0"/>
                <a:ea typeface="Times New Roman" pitchFamily="1" charset="0"/>
                <a:cs typeface="Times New Roman" pitchFamily="1" charset="0"/>
              </a:rPr>
              <a:t>H</a:t>
            </a:r>
            <a:r>
              <a:rPr lang="en-US" sz="3600">
                <a:solidFill>
                  <a:srgbClr val="FF0000"/>
                </a:solidFill>
                <a:latin typeface="Comic Sans MS" pitchFamily="1" charset="0"/>
                <a:ea typeface="Times New Roman" pitchFamily="1" charset="0"/>
                <a:cs typeface="Times New Roman" pitchFamily="1" charset="0"/>
              </a:rPr>
              <a:t> cells </a:t>
            </a:r>
          </a:p>
        </p:txBody>
      </p:sp>
      <p:sp>
        <p:nvSpPr>
          <p:cNvPr id="28675" name="Text Box 3"/>
          <p:cNvSpPr txBox="1">
            <a:spLocks noChangeArrowheads="1"/>
          </p:cNvSpPr>
          <p:nvPr/>
        </p:nvSpPr>
        <p:spPr bwMode="auto">
          <a:xfrm>
            <a:off x="381000" y="641350"/>
            <a:ext cx="1517650" cy="461963"/>
          </a:xfrm>
          <a:prstGeom prst="rect">
            <a:avLst/>
          </a:prstGeom>
          <a:noFill/>
          <a:ln w="9525">
            <a:noFill/>
            <a:miter lim="800000"/>
            <a:headEnd/>
            <a:tailEnd/>
          </a:ln>
        </p:spPr>
        <p:txBody>
          <a:bodyPr wrap="none">
            <a:prstTxWarp prst="textNoShape">
              <a:avLst/>
            </a:prstTxWarp>
            <a:spAutoFit/>
          </a:bodyPr>
          <a:lstStyle/>
          <a:p>
            <a:r>
              <a:rPr lang="en-US">
                <a:solidFill>
                  <a:srgbClr val="00CC99"/>
                </a:solidFill>
                <a:latin typeface="Comic Sans MS" pitchFamily="1" charset="0"/>
                <a:ea typeface="Times New Roman" pitchFamily="1" charset="0"/>
                <a:cs typeface="Times New Roman" pitchFamily="1" charset="0"/>
              </a:rPr>
              <a:t>T</a:t>
            </a:r>
            <a:r>
              <a:rPr lang="en-US" baseline="-30000">
                <a:solidFill>
                  <a:srgbClr val="00CC99"/>
                </a:solidFill>
                <a:latin typeface="Comic Sans MS" pitchFamily="1" charset="0"/>
                <a:ea typeface="Times New Roman" pitchFamily="1" charset="0"/>
                <a:cs typeface="Times New Roman" pitchFamily="1" charset="0"/>
              </a:rPr>
              <a:t>H</a:t>
            </a:r>
            <a:r>
              <a:rPr lang="en-US">
                <a:solidFill>
                  <a:srgbClr val="00CC99"/>
                </a:solidFill>
                <a:latin typeface="Comic Sans MS" pitchFamily="1" charset="0"/>
                <a:ea typeface="Times New Roman" pitchFamily="1" charset="0"/>
                <a:cs typeface="Times New Roman" pitchFamily="1" charset="0"/>
              </a:rPr>
              <a:t> 1 cells</a:t>
            </a:r>
            <a:endParaRPr lang="en-US">
              <a:solidFill>
                <a:srgbClr val="00CC99"/>
              </a:solidFill>
              <a:latin typeface="Comic Sans MS" pitchFamily="1" charset="0"/>
            </a:endParaRPr>
          </a:p>
        </p:txBody>
      </p:sp>
      <p:sp>
        <p:nvSpPr>
          <p:cNvPr id="28676" name="Text Box 4"/>
          <p:cNvSpPr txBox="1">
            <a:spLocks noChangeArrowheads="1"/>
          </p:cNvSpPr>
          <p:nvPr/>
        </p:nvSpPr>
        <p:spPr bwMode="auto">
          <a:xfrm>
            <a:off x="838200" y="1143000"/>
            <a:ext cx="6853238" cy="830263"/>
          </a:xfrm>
          <a:prstGeom prst="rect">
            <a:avLst/>
          </a:prstGeom>
          <a:noFill/>
          <a:ln w="9525">
            <a:noFill/>
            <a:miter lim="800000"/>
            <a:headEnd/>
            <a:tailEnd/>
          </a:ln>
        </p:spPr>
        <p:txBody>
          <a:bodyPr wrap="none">
            <a:prstTxWarp prst="textNoShape">
              <a:avLst/>
            </a:prstTxWarp>
            <a:spAutoFit/>
          </a:bodyPr>
          <a:lstStyle/>
          <a:p>
            <a:r>
              <a:rPr lang="en-US">
                <a:solidFill>
                  <a:srgbClr val="00CC99"/>
                </a:solidFill>
                <a:latin typeface="Comic Sans MS" pitchFamily="1" charset="0"/>
                <a:ea typeface="Times New Roman" pitchFamily="1" charset="0"/>
                <a:cs typeface="Times New Roman" pitchFamily="1" charset="0"/>
              </a:rPr>
              <a:t>Become T</a:t>
            </a:r>
            <a:r>
              <a:rPr lang="en-US" baseline="-30000">
                <a:solidFill>
                  <a:srgbClr val="00CC99"/>
                </a:solidFill>
                <a:latin typeface="Comic Sans MS" pitchFamily="1" charset="0"/>
                <a:ea typeface="Times New Roman" pitchFamily="1" charset="0"/>
                <a:cs typeface="Times New Roman" pitchFamily="1" charset="0"/>
              </a:rPr>
              <a:t>H</a:t>
            </a:r>
            <a:r>
              <a:rPr lang="en-US">
                <a:solidFill>
                  <a:srgbClr val="00CC99"/>
                </a:solidFill>
                <a:latin typeface="Comic Sans MS" pitchFamily="1" charset="0"/>
                <a:ea typeface="Times New Roman" pitchFamily="1" charset="0"/>
                <a:cs typeface="Times New Roman" pitchFamily="1" charset="0"/>
              </a:rPr>
              <a:t> 1 cells when the APC tells it that a</a:t>
            </a:r>
            <a:r>
              <a:rPr lang="en-US">
                <a:solidFill>
                  <a:srgbClr val="00CC99"/>
                </a:solidFill>
                <a:latin typeface="Comic Sans MS" pitchFamily="1" charset="0"/>
              </a:rPr>
              <a:t> </a:t>
            </a:r>
          </a:p>
          <a:p>
            <a:r>
              <a:rPr lang="en-US">
                <a:solidFill>
                  <a:srgbClr val="00CC99"/>
                </a:solidFill>
                <a:latin typeface="Comic Sans MS" pitchFamily="1" charset="0"/>
                <a:ea typeface="Times New Roman" pitchFamily="1" charset="0"/>
                <a:cs typeface="Times New Roman" pitchFamily="1" charset="0"/>
              </a:rPr>
              <a:t>cytolytic response is needed. IL-2, IFN-</a:t>
            </a:r>
            <a:r>
              <a:rPr lang="en-US">
                <a:solidFill>
                  <a:srgbClr val="00CC99"/>
                </a:solidFill>
                <a:latin typeface="Symbol" pitchFamily="1" charset="2"/>
                <a:ea typeface="Times New Roman" pitchFamily="1" charset="0"/>
                <a:cs typeface="Times New Roman" pitchFamily="1" charset="0"/>
              </a:rPr>
              <a:t>g</a:t>
            </a:r>
          </a:p>
        </p:txBody>
      </p:sp>
      <p:sp>
        <p:nvSpPr>
          <p:cNvPr id="28677" name="Text Box 5"/>
          <p:cNvSpPr txBox="1">
            <a:spLocks noChangeArrowheads="1"/>
          </p:cNvSpPr>
          <p:nvPr/>
        </p:nvSpPr>
        <p:spPr bwMode="auto">
          <a:xfrm>
            <a:off x="381000" y="2317750"/>
            <a:ext cx="1568450" cy="461963"/>
          </a:xfrm>
          <a:prstGeom prst="rect">
            <a:avLst/>
          </a:prstGeom>
          <a:noFill/>
          <a:ln w="9525">
            <a:noFill/>
            <a:miter lim="800000"/>
            <a:headEnd/>
            <a:tailEnd/>
          </a:ln>
        </p:spPr>
        <p:txBody>
          <a:bodyPr wrap="none">
            <a:prstTxWarp prst="textNoShape">
              <a:avLst/>
            </a:prstTxWarp>
            <a:spAutoFit/>
          </a:bodyPr>
          <a:lstStyle/>
          <a:p>
            <a:r>
              <a:rPr lang="en-US">
                <a:solidFill>
                  <a:srgbClr val="0000FF"/>
                </a:solidFill>
                <a:latin typeface="Comic Sans MS" pitchFamily="1" charset="0"/>
                <a:ea typeface="Times New Roman" pitchFamily="1" charset="0"/>
                <a:cs typeface="Times New Roman" pitchFamily="1" charset="0"/>
              </a:rPr>
              <a:t>T</a:t>
            </a:r>
            <a:r>
              <a:rPr lang="en-US" baseline="-30000">
                <a:solidFill>
                  <a:srgbClr val="0000FF"/>
                </a:solidFill>
                <a:latin typeface="Comic Sans MS" pitchFamily="1" charset="0"/>
                <a:ea typeface="Times New Roman" pitchFamily="1" charset="0"/>
                <a:cs typeface="Times New Roman" pitchFamily="1" charset="0"/>
              </a:rPr>
              <a:t>H</a:t>
            </a:r>
            <a:r>
              <a:rPr lang="en-US">
                <a:solidFill>
                  <a:srgbClr val="0000FF"/>
                </a:solidFill>
                <a:latin typeface="Comic Sans MS" pitchFamily="1" charset="0"/>
                <a:ea typeface="Times New Roman" pitchFamily="1" charset="0"/>
                <a:cs typeface="Times New Roman" pitchFamily="1" charset="0"/>
              </a:rPr>
              <a:t> 2 cells </a:t>
            </a:r>
          </a:p>
        </p:txBody>
      </p:sp>
      <p:sp>
        <p:nvSpPr>
          <p:cNvPr id="28678" name="Text Box 6"/>
          <p:cNvSpPr txBox="1">
            <a:spLocks noChangeArrowheads="1"/>
          </p:cNvSpPr>
          <p:nvPr/>
        </p:nvSpPr>
        <p:spPr bwMode="auto">
          <a:xfrm>
            <a:off x="762000" y="2667000"/>
            <a:ext cx="6743700" cy="830263"/>
          </a:xfrm>
          <a:prstGeom prst="rect">
            <a:avLst/>
          </a:prstGeom>
          <a:noFill/>
          <a:ln w="9525">
            <a:noFill/>
            <a:miter lim="800000"/>
            <a:headEnd/>
            <a:tailEnd/>
          </a:ln>
        </p:spPr>
        <p:txBody>
          <a:bodyPr wrap="none">
            <a:prstTxWarp prst="textNoShape">
              <a:avLst/>
            </a:prstTxWarp>
            <a:spAutoFit/>
          </a:bodyPr>
          <a:lstStyle/>
          <a:p>
            <a:r>
              <a:rPr lang="en-US">
                <a:solidFill>
                  <a:srgbClr val="0000FF"/>
                </a:solidFill>
                <a:latin typeface="Comic Sans MS" pitchFamily="1" charset="0"/>
                <a:ea typeface="Times New Roman" pitchFamily="1" charset="0"/>
                <a:cs typeface="Times New Roman" pitchFamily="1" charset="0"/>
              </a:rPr>
              <a:t>Become T</a:t>
            </a:r>
            <a:r>
              <a:rPr lang="en-US" baseline="-30000">
                <a:solidFill>
                  <a:srgbClr val="0000FF"/>
                </a:solidFill>
                <a:latin typeface="Comic Sans MS" pitchFamily="1" charset="0"/>
                <a:ea typeface="Times New Roman" pitchFamily="1" charset="0"/>
                <a:cs typeface="Times New Roman" pitchFamily="1" charset="0"/>
              </a:rPr>
              <a:t>H</a:t>
            </a:r>
            <a:r>
              <a:rPr lang="en-US">
                <a:solidFill>
                  <a:srgbClr val="0000FF"/>
                </a:solidFill>
                <a:latin typeface="Comic Sans MS" pitchFamily="1" charset="0"/>
                <a:ea typeface="Times New Roman" pitchFamily="1" charset="0"/>
                <a:cs typeface="Times New Roman" pitchFamily="1" charset="0"/>
              </a:rPr>
              <a:t> 2 cells  when an APC tells it that a</a:t>
            </a:r>
          </a:p>
          <a:p>
            <a:r>
              <a:rPr lang="en-US">
                <a:solidFill>
                  <a:srgbClr val="0000FF"/>
                </a:solidFill>
                <a:latin typeface="Comic Sans MS" pitchFamily="1" charset="0"/>
                <a:ea typeface="Times New Roman" pitchFamily="1" charset="0"/>
                <a:cs typeface="Times New Roman" pitchFamily="1" charset="0"/>
              </a:rPr>
              <a:t>humoral response is needed. IL-4, IL-5, IL-13</a:t>
            </a:r>
          </a:p>
        </p:txBody>
      </p:sp>
      <p:sp>
        <p:nvSpPr>
          <p:cNvPr id="28679" name="Text Box 7"/>
          <p:cNvSpPr txBox="1">
            <a:spLocks noChangeArrowheads="1"/>
          </p:cNvSpPr>
          <p:nvPr/>
        </p:nvSpPr>
        <p:spPr bwMode="auto">
          <a:xfrm>
            <a:off x="533400" y="5227638"/>
            <a:ext cx="1527175" cy="461962"/>
          </a:xfrm>
          <a:prstGeom prst="rect">
            <a:avLst/>
          </a:prstGeom>
          <a:noFill/>
          <a:ln w="9525">
            <a:noFill/>
            <a:miter lim="800000"/>
            <a:headEnd/>
            <a:tailEnd/>
          </a:ln>
        </p:spPr>
        <p:txBody>
          <a:bodyPr wrap="none">
            <a:prstTxWarp prst="textNoShape">
              <a:avLst/>
            </a:prstTxWarp>
            <a:spAutoFit/>
          </a:bodyPr>
          <a:lstStyle/>
          <a:p>
            <a:r>
              <a:rPr lang="en-US">
                <a:solidFill>
                  <a:srgbClr val="800000"/>
                </a:solidFill>
                <a:latin typeface="Comic Sans MS" pitchFamily="1" charset="0"/>
                <a:ea typeface="Times New Roman" pitchFamily="1" charset="0"/>
                <a:cs typeface="Times New Roman" pitchFamily="1" charset="0"/>
              </a:rPr>
              <a:t>T</a:t>
            </a:r>
            <a:r>
              <a:rPr lang="en-US" baseline="-30000">
                <a:solidFill>
                  <a:srgbClr val="800000"/>
                </a:solidFill>
                <a:latin typeface="Comic Sans MS" pitchFamily="1" charset="0"/>
                <a:ea typeface="Times New Roman" pitchFamily="1" charset="0"/>
                <a:cs typeface="Times New Roman" pitchFamily="1" charset="0"/>
              </a:rPr>
              <a:t>REG</a:t>
            </a:r>
            <a:r>
              <a:rPr lang="en-US">
                <a:solidFill>
                  <a:srgbClr val="800000"/>
                </a:solidFill>
                <a:latin typeface="Comic Sans MS" pitchFamily="1" charset="0"/>
                <a:ea typeface="Times New Roman" pitchFamily="1" charset="0"/>
                <a:cs typeface="Times New Roman" pitchFamily="1" charset="0"/>
              </a:rPr>
              <a:t> cells </a:t>
            </a:r>
          </a:p>
        </p:txBody>
      </p:sp>
      <p:sp>
        <p:nvSpPr>
          <p:cNvPr id="28680" name="Text Box 8"/>
          <p:cNvSpPr txBox="1">
            <a:spLocks noChangeArrowheads="1"/>
          </p:cNvSpPr>
          <p:nvPr/>
        </p:nvSpPr>
        <p:spPr bwMode="auto">
          <a:xfrm>
            <a:off x="914400" y="5638800"/>
            <a:ext cx="8229600" cy="830263"/>
          </a:xfrm>
          <a:prstGeom prst="rect">
            <a:avLst/>
          </a:prstGeom>
          <a:noFill/>
          <a:ln w="9525">
            <a:noFill/>
            <a:miter lim="800000"/>
            <a:headEnd/>
            <a:tailEnd/>
          </a:ln>
        </p:spPr>
        <p:txBody>
          <a:bodyPr>
            <a:prstTxWarp prst="textNoShape">
              <a:avLst/>
            </a:prstTxWarp>
            <a:spAutoFit/>
          </a:bodyPr>
          <a:lstStyle/>
          <a:p>
            <a:r>
              <a:rPr lang="en-US">
                <a:solidFill>
                  <a:srgbClr val="800000"/>
                </a:solidFill>
                <a:latin typeface="Comic Sans MS" pitchFamily="1" charset="0"/>
                <a:ea typeface="Times New Roman" pitchFamily="1" charset="0"/>
                <a:cs typeface="Times New Roman" pitchFamily="1" charset="0"/>
              </a:rPr>
              <a:t>Stop the immune response from continuing. IL-10 and TGF-</a:t>
            </a:r>
            <a:r>
              <a:rPr lang="en-US">
                <a:solidFill>
                  <a:srgbClr val="800000"/>
                </a:solidFill>
                <a:latin typeface="Symbol" pitchFamily="1" charset="2"/>
                <a:ea typeface="Times New Roman" pitchFamily="1" charset="0"/>
                <a:cs typeface="Times New Roman" pitchFamily="1" charset="0"/>
              </a:rPr>
              <a:t>b</a:t>
            </a:r>
          </a:p>
        </p:txBody>
      </p:sp>
      <p:sp>
        <p:nvSpPr>
          <p:cNvPr id="28681" name="Text Box 5"/>
          <p:cNvSpPr txBox="1">
            <a:spLocks noChangeArrowheads="1"/>
          </p:cNvSpPr>
          <p:nvPr/>
        </p:nvSpPr>
        <p:spPr bwMode="auto">
          <a:xfrm>
            <a:off x="533400" y="3733800"/>
            <a:ext cx="1706563" cy="461963"/>
          </a:xfrm>
          <a:prstGeom prst="rect">
            <a:avLst/>
          </a:prstGeom>
          <a:noFill/>
          <a:ln w="9525">
            <a:noFill/>
            <a:miter lim="800000"/>
            <a:headEnd/>
            <a:tailEnd/>
          </a:ln>
        </p:spPr>
        <p:txBody>
          <a:bodyPr wrap="none">
            <a:prstTxWarp prst="textNoShape">
              <a:avLst/>
            </a:prstTxWarp>
            <a:spAutoFit/>
          </a:bodyPr>
          <a:lstStyle/>
          <a:p>
            <a:r>
              <a:rPr lang="en-US">
                <a:solidFill>
                  <a:srgbClr val="FF6600"/>
                </a:solidFill>
                <a:latin typeface="Comic Sans MS" pitchFamily="1" charset="0"/>
                <a:ea typeface="Times New Roman" pitchFamily="1" charset="0"/>
                <a:cs typeface="Times New Roman" pitchFamily="1" charset="0"/>
              </a:rPr>
              <a:t>T</a:t>
            </a:r>
            <a:r>
              <a:rPr lang="en-US" baseline="-30000">
                <a:solidFill>
                  <a:srgbClr val="FF6600"/>
                </a:solidFill>
                <a:latin typeface="Comic Sans MS" pitchFamily="1" charset="0"/>
                <a:ea typeface="Times New Roman" pitchFamily="1" charset="0"/>
                <a:cs typeface="Times New Roman" pitchFamily="1" charset="0"/>
              </a:rPr>
              <a:t>H</a:t>
            </a:r>
            <a:r>
              <a:rPr lang="en-US">
                <a:solidFill>
                  <a:srgbClr val="FF6600"/>
                </a:solidFill>
                <a:latin typeface="Comic Sans MS" pitchFamily="1" charset="0"/>
                <a:ea typeface="Times New Roman" pitchFamily="1" charset="0"/>
                <a:cs typeface="Times New Roman" pitchFamily="1" charset="0"/>
              </a:rPr>
              <a:t> 17 cells </a:t>
            </a:r>
          </a:p>
        </p:txBody>
      </p:sp>
      <p:sp>
        <p:nvSpPr>
          <p:cNvPr id="28682" name="Text Box 6"/>
          <p:cNvSpPr txBox="1">
            <a:spLocks noChangeArrowheads="1"/>
          </p:cNvSpPr>
          <p:nvPr/>
        </p:nvSpPr>
        <p:spPr bwMode="auto">
          <a:xfrm>
            <a:off x="914400" y="4114800"/>
            <a:ext cx="8229600" cy="830263"/>
          </a:xfrm>
          <a:prstGeom prst="rect">
            <a:avLst/>
          </a:prstGeom>
          <a:noFill/>
          <a:ln w="9525">
            <a:noFill/>
            <a:miter lim="800000"/>
            <a:headEnd/>
            <a:tailEnd/>
          </a:ln>
        </p:spPr>
        <p:txBody>
          <a:bodyPr>
            <a:prstTxWarp prst="textNoShape">
              <a:avLst/>
            </a:prstTxWarp>
            <a:spAutoFit/>
          </a:bodyPr>
          <a:lstStyle/>
          <a:p>
            <a:r>
              <a:rPr lang="en-US">
                <a:solidFill>
                  <a:srgbClr val="FF6600"/>
                </a:solidFill>
                <a:latin typeface="Comic Sans MS" pitchFamily="1" charset="0"/>
                <a:ea typeface="Times New Roman" pitchFamily="1" charset="0"/>
                <a:cs typeface="Times New Roman" pitchFamily="1" charset="0"/>
              </a:rPr>
              <a:t>Activate the innate immune response, especially neutrophils. IL-17</a:t>
            </a:r>
          </a:p>
        </p:txBody>
      </p:sp>
    </p:spTree>
    <p:extLst>
      <p:ext uri="{BB962C8B-B14F-4D97-AF65-F5344CB8AC3E}">
        <p14:creationId xmlns:p14="http://schemas.microsoft.com/office/powerpoint/2010/main" val="771778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rrowheads="1"/>
          </p:cNvSpPr>
          <p:nvPr/>
        </p:nvSpPr>
        <p:spPr bwMode="auto">
          <a:xfrm rot="-1527850">
            <a:off x="0" y="-609600"/>
            <a:ext cx="7010400" cy="4343400"/>
          </a:xfrm>
          <a:prstGeom prst="ellipse">
            <a:avLst/>
          </a:prstGeom>
          <a:noFill/>
          <a:ln w="9525">
            <a:solidFill>
              <a:schemeClr val="bg1"/>
            </a:solidFill>
            <a:round/>
            <a:headEnd/>
            <a:tailEnd/>
          </a:ln>
        </p:spPr>
        <p:txBody>
          <a:bodyPr wrap="none" anchor="ctr">
            <a:prstTxWarp prst="textNoShape">
              <a:avLst/>
            </a:prstTxWarp>
          </a:bodyPr>
          <a:lstStyle/>
          <a:p>
            <a:pPr algn="ctr"/>
            <a:endParaRPr lang="en-US" sz="2000">
              <a:solidFill>
                <a:schemeClr val="bg1"/>
              </a:solidFill>
              <a:latin typeface="Comic Sans MS" pitchFamily="1" charset="0"/>
            </a:endParaRPr>
          </a:p>
        </p:txBody>
      </p:sp>
      <p:grpSp>
        <p:nvGrpSpPr>
          <p:cNvPr id="2" name="Group 3"/>
          <p:cNvGrpSpPr>
            <a:grpSpLocks/>
          </p:cNvGrpSpPr>
          <p:nvPr/>
        </p:nvGrpSpPr>
        <p:grpSpPr bwMode="auto">
          <a:xfrm rot="-1365035">
            <a:off x="2178050" y="-76200"/>
            <a:ext cx="1936750" cy="1916113"/>
            <a:chOff x="803" y="624"/>
            <a:chExt cx="1220" cy="1207"/>
          </a:xfrm>
        </p:grpSpPr>
        <p:grpSp>
          <p:nvGrpSpPr>
            <p:cNvPr id="30805" name="Group 4"/>
            <p:cNvGrpSpPr>
              <a:grpSpLocks/>
            </p:cNvGrpSpPr>
            <p:nvPr/>
          </p:nvGrpSpPr>
          <p:grpSpPr bwMode="auto">
            <a:xfrm>
              <a:off x="803" y="816"/>
              <a:ext cx="1104" cy="792"/>
              <a:chOff x="576" y="2640"/>
              <a:chExt cx="1104" cy="792"/>
            </a:xfrm>
          </p:grpSpPr>
          <p:sp>
            <p:nvSpPr>
              <p:cNvPr id="30810" name="Oval 5"/>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Th cell</a:t>
                </a:r>
              </a:p>
            </p:txBody>
          </p:sp>
          <p:grpSp>
            <p:nvGrpSpPr>
              <p:cNvPr id="30811" name="Group 6"/>
              <p:cNvGrpSpPr>
                <a:grpSpLocks/>
              </p:cNvGrpSpPr>
              <p:nvPr/>
            </p:nvGrpSpPr>
            <p:grpSpPr bwMode="auto">
              <a:xfrm>
                <a:off x="576" y="2640"/>
                <a:ext cx="1104" cy="792"/>
                <a:chOff x="576" y="2640"/>
                <a:chExt cx="1104" cy="792"/>
              </a:xfrm>
            </p:grpSpPr>
            <p:grpSp>
              <p:nvGrpSpPr>
                <p:cNvPr id="30812" name="Group 7"/>
                <p:cNvGrpSpPr>
                  <a:grpSpLocks/>
                </p:cNvGrpSpPr>
                <p:nvPr/>
              </p:nvGrpSpPr>
              <p:grpSpPr bwMode="auto">
                <a:xfrm rot="3307665">
                  <a:off x="1404" y="2580"/>
                  <a:ext cx="168" cy="288"/>
                  <a:chOff x="1584" y="2592"/>
                  <a:chExt cx="216" cy="384"/>
                </a:xfrm>
              </p:grpSpPr>
              <p:sp>
                <p:nvSpPr>
                  <p:cNvPr id="30822" name="AutoShape 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0823" name="AutoShape 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0813" name="Group 10"/>
                <p:cNvGrpSpPr>
                  <a:grpSpLocks/>
                </p:cNvGrpSpPr>
                <p:nvPr/>
              </p:nvGrpSpPr>
              <p:grpSpPr bwMode="auto">
                <a:xfrm rot="6623606">
                  <a:off x="1452" y="3060"/>
                  <a:ext cx="168" cy="288"/>
                  <a:chOff x="1584" y="2592"/>
                  <a:chExt cx="216" cy="384"/>
                </a:xfrm>
              </p:grpSpPr>
              <p:sp>
                <p:nvSpPr>
                  <p:cNvPr id="30820" name="AutoShape 1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0821" name="AutoShape 1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0814" name="Group 13"/>
                <p:cNvGrpSpPr>
                  <a:grpSpLocks/>
                </p:cNvGrpSpPr>
                <p:nvPr/>
              </p:nvGrpSpPr>
              <p:grpSpPr bwMode="auto">
                <a:xfrm rot="7140359">
                  <a:off x="636" y="2676"/>
                  <a:ext cx="168" cy="288"/>
                  <a:chOff x="1584" y="2592"/>
                  <a:chExt cx="216" cy="384"/>
                </a:xfrm>
              </p:grpSpPr>
              <p:sp>
                <p:nvSpPr>
                  <p:cNvPr id="30818" name="AutoShape 14"/>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0819" name="AutoShape 15"/>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0815" name="Group 16"/>
                <p:cNvGrpSpPr>
                  <a:grpSpLocks/>
                </p:cNvGrpSpPr>
                <p:nvPr/>
              </p:nvGrpSpPr>
              <p:grpSpPr bwMode="auto">
                <a:xfrm rot="3307665">
                  <a:off x="732" y="3204"/>
                  <a:ext cx="168" cy="288"/>
                  <a:chOff x="1584" y="2592"/>
                  <a:chExt cx="216" cy="384"/>
                </a:xfrm>
              </p:grpSpPr>
              <p:sp>
                <p:nvSpPr>
                  <p:cNvPr id="30816" name="AutoShape 17"/>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0817" name="AutoShape 18"/>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30806" name="Group 19"/>
            <p:cNvGrpSpPr>
              <a:grpSpLocks/>
            </p:cNvGrpSpPr>
            <p:nvPr/>
          </p:nvGrpSpPr>
          <p:grpSpPr bwMode="auto">
            <a:xfrm rot="411971">
              <a:off x="1008" y="624"/>
              <a:ext cx="1015" cy="1207"/>
              <a:chOff x="637" y="336"/>
              <a:chExt cx="1015" cy="1207"/>
            </a:xfrm>
          </p:grpSpPr>
          <p:sp>
            <p:nvSpPr>
              <p:cNvPr id="30807" name="Text Box 20"/>
              <p:cNvSpPr txBox="1">
                <a:spLocks noChangeArrowheads="1"/>
              </p:cNvSpPr>
              <p:nvPr/>
            </p:nvSpPr>
            <p:spPr bwMode="auto">
              <a:xfrm rot="2603996">
                <a:off x="1104" y="336"/>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sp>
            <p:nvSpPr>
              <p:cNvPr id="30808" name="Text Box 21"/>
              <p:cNvSpPr txBox="1">
                <a:spLocks noChangeArrowheads="1"/>
              </p:cNvSpPr>
              <p:nvPr/>
            </p:nvSpPr>
            <p:spPr bwMode="auto">
              <a:xfrm rot="-9549996">
                <a:off x="637" y="1139"/>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sp>
            <p:nvSpPr>
              <p:cNvPr id="30809" name="Text Box 22"/>
              <p:cNvSpPr txBox="1">
                <a:spLocks noChangeArrowheads="1"/>
              </p:cNvSpPr>
              <p:nvPr/>
            </p:nvSpPr>
            <p:spPr bwMode="auto">
              <a:xfrm rot="5444119" flipH="1">
                <a:off x="1285" y="779"/>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grpSp>
      </p:grpSp>
      <p:grpSp>
        <p:nvGrpSpPr>
          <p:cNvPr id="10" name="Group 23"/>
          <p:cNvGrpSpPr>
            <a:grpSpLocks/>
          </p:cNvGrpSpPr>
          <p:nvPr/>
        </p:nvGrpSpPr>
        <p:grpSpPr bwMode="auto">
          <a:xfrm>
            <a:off x="573088" y="1120775"/>
            <a:ext cx="4013200" cy="2744788"/>
            <a:chOff x="361" y="706"/>
            <a:chExt cx="2528" cy="1729"/>
          </a:xfrm>
        </p:grpSpPr>
        <p:grpSp>
          <p:nvGrpSpPr>
            <p:cNvPr id="30737" name="Group 24"/>
            <p:cNvGrpSpPr>
              <a:grpSpLocks/>
            </p:cNvGrpSpPr>
            <p:nvPr/>
          </p:nvGrpSpPr>
          <p:grpSpPr bwMode="auto">
            <a:xfrm>
              <a:off x="361" y="706"/>
              <a:ext cx="2528" cy="1729"/>
              <a:chOff x="288" y="672"/>
              <a:chExt cx="2528" cy="1729"/>
            </a:xfrm>
          </p:grpSpPr>
          <p:grpSp>
            <p:nvGrpSpPr>
              <p:cNvPr id="30739" name="Group 25"/>
              <p:cNvGrpSpPr>
                <a:grpSpLocks/>
              </p:cNvGrpSpPr>
              <p:nvPr/>
            </p:nvGrpSpPr>
            <p:grpSpPr bwMode="auto">
              <a:xfrm rot="-1248119">
                <a:off x="288" y="672"/>
                <a:ext cx="2528" cy="1729"/>
                <a:chOff x="0" y="371"/>
                <a:chExt cx="2528" cy="1729"/>
              </a:xfrm>
            </p:grpSpPr>
            <p:grpSp>
              <p:nvGrpSpPr>
                <p:cNvPr id="30741" name="Group 26"/>
                <p:cNvGrpSpPr>
                  <a:grpSpLocks/>
                </p:cNvGrpSpPr>
                <p:nvPr/>
              </p:nvGrpSpPr>
              <p:grpSpPr bwMode="auto">
                <a:xfrm>
                  <a:off x="994" y="960"/>
                  <a:ext cx="240" cy="336"/>
                  <a:chOff x="960" y="960"/>
                  <a:chExt cx="240" cy="336"/>
                </a:xfrm>
              </p:grpSpPr>
              <p:sp>
                <p:nvSpPr>
                  <p:cNvPr id="30803" name="AutoShape 27"/>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30804" name="Oval 28"/>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30742" name="Group 29"/>
                <p:cNvGrpSpPr>
                  <a:grpSpLocks/>
                </p:cNvGrpSpPr>
                <p:nvPr/>
              </p:nvGrpSpPr>
              <p:grpSpPr bwMode="auto">
                <a:xfrm>
                  <a:off x="0" y="371"/>
                  <a:ext cx="2528" cy="1729"/>
                  <a:chOff x="-34" y="371"/>
                  <a:chExt cx="2528" cy="1729"/>
                </a:xfrm>
              </p:grpSpPr>
              <p:grpSp>
                <p:nvGrpSpPr>
                  <p:cNvPr id="30746" name="Group 30"/>
                  <p:cNvGrpSpPr>
                    <a:grpSpLocks/>
                  </p:cNvGrpSpPr>
                  <p:nvPr/>
                </p:nvGrpSpPr>
                <p:grpSpPr bwMode="auto">
                  <a:xfrm>
                    <a:off x="-34" y="527"/>
                    <a:ext cx="2304" cy="1573"/>
                    <a:chOff x="-34" y="527"/>
                    <a:chExt cx="2304" cy="1573"/>
                  </a:xfrm>
                </p:grpSpPr>
                <p:grpSp>
                  <p:nvGrpSpPr>
                    <p:cNvPr id="30798" name="Group 31"/>
                    <p:cNvGrpSpPr>
                      <a:grpSpLocks/>
                    </p:cNvGrpSpPr>
                    <p:nvPr/>
                  </p:nvGrpSpPr>
                  <p:grpSpPr bwMode="auto">
                    <a:xfrm rot="2333399">
                      <a:off x="835" y="647"/>
                      <a:ext cx="96" cy="384"/>
                      <a:chOff x="4656" y="2784"/>
                      <a:chExt cx="240" cy="864"/>
                    </a:xfrm>
                  </p:grpSpPr>
                  <p:sp>
                    <p:nvSpPr>
                      <p:cNvPr id="30800" name="AutoShape 3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0801" name="Oval 3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802" name="Line 3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0799" name="Freeform 35"/>
                    <p:cNvSpPr>
                      <a:spLocks/>
                    </p:cNvSpPr>
                    <p:nvPr/>
                  </p:nvSpPr>
                  <p:spPr bwMode="auto">
                    <a:xfrm rot="2333399">
                      <a:off x="-34" y="527"/>
                      <a:ext cx="2304" cy="1573"/>
                    </a:xfrm>
                    <a:custGeom>
                      <a:avLst/>
                      <a:gdLst>
                        <a:gd name="T0" fmla="*/ 262 w 4176"/>
                        <a:gd name="T1" fmla="*/ 292 h 2736"/>
                        <a:gd name="T2" fmla="*/ 205 w 4176"/>
                        <a:gd name="T3" fmla="*/ 337 h 2736"/>
                        <a:gd name="T4" fmla="*/ 149 w 4176"/>
                        <a:gd name="T5" fmla="*/ 410 h 2736"/>
                        <a:gd name="T6" fmla="*/ 84 w 4176"/>
                        <a:gd name="T7" fmla="*/ 401 h 2736"/>
                        <a:gd name="T8" fmla="*/ 125 w 4176"/>
                        <a:gd name="T9" fmla="*/ 392 h 2736"/>
                        <a:gd name="T10" fmla="*/ 141 w 4176"/>
                        <a:gd name="T11" fmla="*/ 392 h 2736"/>
                        <a:gd name="T12" fmla="*/ 189 w 4176"/>
                        <a:gd name="T13" fmla="*/ 319 h 2736"/>
                        <a:gd name="T14" fmla="*/ 246 w 4176"/>
                        <a:gd name="T15" fmla="*/ 274 h 2736"/>
                        <a:gd name="T16" fmla="*/ 222 w 4176"/>
                        <a:gd name="T17" fmla="*/ 255 h 2736"/>
                        <a:gd name="T18" fmla="*/ 149 w 4176"/>
                        <a:gd name="T19" fmla="*/ 283 h 2736"/>
                        <a:gd name="T20" fmla="*/ 52 w 4176"/>
                        <a:gd name="T21" fmla="*/ 283 h 2736"/>
                        <a:gd name="T22" fmla="*/ 4 w 4176"/>
                        <a:gd name="T23" fmla="*/ 237 h 2736"/>
                        <a:gd name="T24" fmla="*/ 28 w 4176"/>
                        <a:gd name="T25" fmla="*/ 246 h 2736"/>
                        <a:gd name="T26" fmla="*/ 84 w 4176"/>
                        <a:gd name="T27" fmla="*/ 274 h 2736"/>
                        <a:gd name="T28" fmla="*/ 133 w 4176"/>
                        <a:gd name="T29" fmla="*/ 264 h 2736"/>
                        <a:gd name="T30" fmla="*/ 198 w 4176"/>
                        <a:gd name="T31" fmla="*/ 246 h 2736"/>
                        <a:gd name="T32" fmla="*/ 230 w 4176"/>
                        <a:gd name="T33" fmla="*/ 237 h 2736"/>
                        <a:gd name="T34" fmla="*/ 166 w 4176"/>
                        <a:gd name="T35" fmla="*/ 182 h 2736"/>
                        <a:gd name="T36" fmla="*/ 109 w 4176"/>
                        <a:gd name="T37" fmla="*/ 73 h 2736"/>
                        <a:gd name="T38" fmla="*/ 20 w 4176"/>
                        <a:gd name="T39" fmla="*/ 82 h 2736"/>
                        <a:gd name="T40" fmla="*/ 20 w 4176"/>
                        <a:gd name="T41" fmla="*/ 64 h 2736"/>
                        <a:gd name="T42" fmla="*/ 125 w 4176"/>
                        <a:gd name="T43" fmla="*/ 45 h 2736"/>
                        <a:gd name="T44" fmla="*/ 189 w 4176"/>
                        <a:gd name="T45" fmla="*/ 164 h 2736"/>
                        <a:gd name="T46" fmla="*/ 254 w 4176"/>
                        <a:gd name="T47" fmla="*/ 173 h 2736"/>
                        <a:gd name="T48" fmla="*/ 278 w 4176"/>
                        <a:gd name="T49" fmla="*/ 137 h 2736"/>
                        <a:gd name="T50" fmla="*/ 334 w 4176"/>
                        <a:gd name="T51" fmla="*/ 118 h 2736"/>
                        <a:gd name="T52" fmla="*/ 399 w 4176"/>
                        <a:gd name="T53" fmla="*/ 137 h 2736"/>
                        <a:gd name="T54" fmla="*/ 463 w 4176"/>
                        <a:gd name="T55" fmla="*/ 28 h 2736"/>
                        <a:gd name="T56" fmla="*/ 584 w 4176"/>
                        <a:gd name="T57" fmla="*/ 0 h 2736"/>
                        <a:gd name="T58" fmla="*/ 584 w 4176"/>
                        <a:gd name="T59" fmla="*/ 28 h 2736"/>
                        <a:gd name="T60" fmla="*/ 512 w 4176"/>
                        <a:gd name="T61" fmla="*/ 45 h 2736"/>
                        <a:gd name="T62" fmla="*/ 455 w 4176"/>
                        <a:gd name="T63" fmla="*/ 109 h 2736"/>
                        <a:gd name="T64" fmla="*/ 415 w 4176"/>
                        <a:gd name="T65" fmla="*/ 155 h 2736"/>
                        <a:gd name="T66" fmla="*/ 431 w 4176"/>
                        <a:gd name="T67" fmla="*/ 201 h 2736"/>
                        <a:gd name="T68" fmla="*/ 504 w 4176"/>
                        <a:gd name="T69" fmla="*/ 191 h 2736"/>
                        <a:gd name="T70" fmla="*/ 568 w 4176"/>
                        <a:gd name="T71" fmla="*/ 128 h 2736"/>
                        <a:gd name="T72" fmla="*/ 641 w 4176"/>
                        <a:gd name="T73" fmla="*/ 128 h 2736"/>
                        <a:gd name="T74" fmla="*/ 657 w 4176"/>
                        <a:gd name="T75" fmla="*/ 128 h 2736"/>
                        <a:gd name="T76" fmla="*/ 697 w 4176"/>
                        <a:gd name="T77" fmla="*/ 164 h 2736"/>
                        <a:gd name="T78" fmla="*/ 681 w 4176"/>
                        <a:gd name="T79" fmla="*/ 191 h 2736"/>
                        <a:gd name="T80" fmla="*/ 657 w 4176"/>
                        <a:gd name="T81" fmla="*/ 155 h 2736"/>
                        <a:gd name="T82" fmla="*/ 601 w 4176"/>
                        <a:gd name="T83" fmla="*/ 146 h 2736"/>
                        <a:gd name="T84" fmla="*/ 561 w 4176"/>
                        <a:gd name="T85" fmla="*/ 182 h 2736"/>
                        <a:gd name="T86" fmla="*/ 488 w 4176"/>
                        <a:gd name="T87" fmla="*/ 228 h 2736"/>
                        <a:gd name="T88" fmla="*/ 415 w 4176"/>
                        <a:gd name="T89" fmla="*/ 246 h 2736"/>
                        <a:gd name="T90" fmla="*/ 399 w 4176"/>
                        <a:gd name="T91" fmla="*/ 283 h 2736"/>
                        <a:gd name="T92" fmla="*/ 439 w 4176"/>
                        <a:gd name="T93" fmla="*/ 319 h 2736"/>
                        <a:gd name="T94" fmla="*/ 528 w 4176"/>
                        <a:gd name="T95" fmla="*/ 392 h 2736"/>
                        <a:gd name="T96" fmla="*/ 552 w 4176"/>
                        <a:gd name="T97" fmla="*/ 502 h 2736"/>
                        <a:gd name="T98" fmla="*/ 536 w 4176"/>
                        <a:gd name="T99" fmla="*/ 502 h 2736"/>
                        <a:gd name="T100" fmla="*/ 520 w 4176"/>
                        <a:gd name="T101" fmla="*/ 438 h 2736"/>
                        <a:gd name="T102" fmla="*/ 455 w 4176"/>
                        <a:gd name="T103" fmla="*/ 356 h 2736"/>
                        <a:gd name="T104" fmla="*/ 383 w 4176"/>
                        <a:gd name="T105" fmla="*/ 301 h 2736"/>
                        <a:gd name="T106" fmla="*/ 367 w 4176"/>
                        <a:gd name="T107" fmla="*/ 292 h 2736"/>
                        <a:gd name="T108" fmla="*/ 334 w 4176"/>
                        <a:gd name="T109" fmla="*/ 292 h 2736"/>
                        <a:gd name="T110" fmla="*/ 359 w 4176"/>
                        <a:gd name="T111" fmla="*/ 383 h 2736"/>
                        <a:gd name="T112" fmla="*/ 383 w 4176"/>
                        <a:gd name="T113" fmla="*/ 493 h 2736"/>
                        <a:gd name="T114" fmla="*/ 351 w 4176"/>
                        <a:gd name="T115" fmla="*/ 456 h 2736"/>
                        <a:gd name="T116" fmla="*/ 318 w 4176"/>
                        <a:gd name="T117" fmla="*/ 319 h 2736"/>
                        <a:gd name="T118" fmla="*/ 311 w 4176"/>
                        <a:gd name="T119" fmla="*/ 283 h 2736"/>
                        <a:gd name="T120" fmla="*/ 262 w 4176"/>
                        <a:gd name="T121" fmla="*/ 292 h 27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76"/>
                        <a:gd name="T184" fmla="*/ 0 h 2736"/>
                        <a:gd name="T185" fmla="*/ 4176 w 4176"/>
                        <a:gd name="T186" fmla="*/ 2736 h 27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76" h="2736">
                          <a:moveTo>
                            <a:pt x="1560" y="1536"/>
                          </a:moveTo>
                          <a:cubicBezTo>
                            <a:pt x="1456" y="1584"/>
                            <a:pt x="1336" y="1672"/>
                            <a:pt x="1224" y="1776"/>
                          </a:cubicBezTo>
                          <a:cubicBezTo>
                            <a:pt x="1112" y="1880"/>
                            <a:pt x="1008" y="2104"/>
                            <a:pt x="888" y="2160"/>
                          </a:cubicBezTo>
                          <a:cubicBezTo>
                            <a:pt x="768" y="2216"/>
                            <a:pt x="528" y="2128"/>
                            <a:pt x="504" y="2112"/>
                          </a:cubicBezTo>
                          <a:cubicBezTo>
                            <a:pt x="480" y="2096"/>
                            <a:pt x="688" y="2072"/>
                            <a:pt x="744" y="2064"/>
                          </a:cubicBezTo>
                          <a:cubicBezTo>
                            <a:pt x="800" y="2056"/>
                            <a:pt x="776" y="2128"/>
                            <a:pt x="840" y="2064"/>
                          </a:cubicBezTo>
                          <a:cubicBezTo>
                            <a:pt x="904" y="2000"/>
                            <a:pt x="1024" y="1784"/>
                            <a:pt x="1128" y="1680"/>
                          </a:cubicBezTo>
                          <a:cubicBezTo>
                            <a:pt x="1232" y="1576"/>
                            <a:pt x="1432" y="1496"/>
                            <a:pt x="1464" y="1440"/>
                          </a:cubicBezTo>
                          <a:cubicBezTo>
                            <a:pt x="1496" y="1384"/>
                            <a:pt x="1416" y="1336"/>
                            <a:pt x="1320" y="1344"/>
                          </a:cubicBezTo>
                          <a:cubicBezTo>
                            <a:pt x="1224" y="1352"/>
                            <a:pt x="1056" y="1464"/>
                            <a:pt x="888" y="1488"/>
                          </a:cubicBezTo>
                          <a:cubicBezTo>
                            <a:pt x="720" y="1512"/>
                            <a:pt x="456" y="1528"/>
                            <a:pt x="312" y="1488"/>
                          </a:cubicBezTo>
                          <a:cubicBezTo>
                            <a:pt x="168" y="1448"/>
                            <a:pt x="48" y="1280"/>
                            <a:pt x="24" y="1248"/>
                          </a:cubicBezTo>
                          <a:cubicBezTo>
                            <a:pt x="0" y="1216"/>
                            <a:pt x="88" y="1264"/>
                            <a:pt x="168" y="1296"/>
                          </a:cubicBezTo>
                          <a:cubicBezTo>
                            <a:pt x="248" y="1328"/>
                            <a:pt x="400" y="1424"/>
                            <a:pt x="504" y="1440"/>
                          </a:cubicBezTo>
                          <a:cubicBezTo>
                            <a:pt x="608" y="1456"/>
                            <a:pt x="680" y="1416"/>
                            <a:pt x="792" y="1392"/>
                          </a:cubicBezTo>
                          <a:cubicBezTo>
                            <a:pt x="904" y="1368"/>
                            <a:pt x="1080" y="1320"/>
                            <a:pt x="1176" y="1296"/>
                          </a:cubicBezTo>
                          <a:cubicBezTo>
                            <a:pt x="1272" y="1272"/>
                            <a:pt x="1400" y="1304"/>
                            <a:pt x="1368" y="1248"/>
                          </a:cubicBezTo>
                          <a:cubicBezTo>
                            <a:pt x="1336" y="1192"/>
                            <a:pt x="1104" y="1104"/>
                            <a:pt x="984" y="960"/>
                          </a:cubicBezTo>
                          <a:cubicBezTo>
                            <a:pt x="864" y="816"/>
                            <a:pt x="792" y="472"/>
                            <a:pt x="648" y="384"/>
                          </a:cubicBezTo>
                          <a:cubicBezTo>
                            <a:pt x="504" y="296"/>
                            <a:pt x="208" y="440"/>
                            <a:pt x="120" y="432"/>
                          </a:cubicBezTo>
                          <a:cubicBezTo>
                            <a:pt x="32" y="424"/>
                            <a:pt x="16" y="368"/>
                            <a:pt x="120" y="336"/>
                          </a:cubicBezTo>
                          <a:cubicBezTo>
                            <a:pt x="224" y="304"/>
                            <a:pt x="576" y="152"/>
                            <a:pt x="744" y="240"/>
                          </a:cubicBezTo>
                          <a:cubicBezTo>
                            <a:pt x="912" y="328"/>
                            <a:pt x="1000" y="752"/>
                            <a:pt x="1128" y="864"/>
                          </a:cubicBezTo>
                          <a:cubicBezTo>
                            <a:pt x="1256" y="976"/>
                            <a:pt x="1424" y="936"/>
                            <a:pt x="1512" y="912"/>
                          </a:cubicBezTo>
                          <a:cubicBezTo>
                            <a:pt x="1600" y="888"/>
                            <a:pt x="1576" y="768"/>
                            <a:pt x="1656" y="720"/>
                          </a:cubicBezTo>
                          <a:cubicBezTo>
                            <a:pt x="1736" y="672"/>
                            <a:pt x="1872" y="624"/>
                            <a:pt x="1992" y="624"/>
                          </a:cubicBezTo>
                          <a:cubicBezTo>
                            <a:pt x="2112" y="624"/>
                            <a:pt x="2248" y="800"/>
                            <a:pt x="2376" y="720"/>
                          </a:cubicBezTo>
                          <a:cubicBezTo>
                            <a:pt x="2504" y="640"/>
                            <a:pt x="2576" y="264"/>
                            <a:pt x="2760" y="144"/>
                          </a:cubicBezTo>
                          <a:cubicBezTo>
                            <a:pt x="2944" y="24"/>
                            <a:pt x="3360" y="0"/>
                            <a:pt x="3480" y="0"/>
                          </a:cubicBezTo>
                          <a:cubicBezTo>
                            <a:pt x="3600" y="0"/>
                            <a:pt x="3552" y="104"/>
                            <a:pt x="3480" y="144"/>
                          </a:cubicBezTo>
                          <a:cubicBezTo>
                            <a:pt x="3408" y="184"/>
                            <a:pt x="3176" y="168"/>
                            <a:pt x="3048" y="240"/>
                          </a:cubicBezTo>
                          <a:cubicBezTo>
                            <a:pt x="2920" y="312"/>
                            <a:pt x="2808" y="480"/>
                            <a:pt x="2712" y="576"/>
                          </a:cubicBezTo>
                          <a:cubicBezTo>
                            <a:pt x="2616" y="672"/>
                            <a:pt x="2496" y="736"/>
                            <a:pt x="2472" y="816"/>
                          </a:cubicBezTo>
                          <a:cubicBezTo>
                            <a:pt x="2448" y="896"/>
                            <a:pt x="2480" y="1024"/>
                            <a:pt x="2568" y="1056"/>
                          </a:cubicBezTo>
                          <a:cubicBezTo>
                            <a:pt x="2656" y="1088"/>
                            <a:pt x="2864" y="1072"/>
                            <a:pt x="3000" y="1008"/>
                          </a:cubicBezTo>
                          <a:cubicBezTo>
                            <a:pt x="3136" y="944"/>
                            <a:pt x="3248" y="728"/>
                            <a:pt x="3384" y="672"/>
                          </a:cubicBezTo>
                          <a:cubicBezTo>
                            <a:pt x="3520" y="616"/>
                            <a:pt x="3728" y="672"/>
                            <a:pt x="3816" y="672"/>
                          </a:cubicBezTo>
                          <a:cubicBezTo>
                            <a:pt x="3904" y="672"/>
                            <a:pt x="3856" y="640"/>
                            <a:pt x="3912" y="672"/>
                          </a:cubicBezTo>
                          <a:cubicBezTo>
                            <a:pt x="3968" y="704"/>
                            <a:pt x="4128" y="808"/>
                            <a:pt x="4152" y="864"/>
                          </a:cubicBezTo>
                          <a:cubicBezTo>
                            <a:pt x="4176" y="920"/>
                            <a:pt x="4096" y="1016"/>
                            <a:pt x="4056" y="1008"/>
                          </a:cubicBezTo>
                          <a:cubicBezTo>
                            <a:pt x="4016" y="1000"/>
                            <a:pt x="3992" y="856"/>
                            <a:pt x="3912" y="816"/>
                          </a:cubicBezTo>
                          <a:cubicBezTo>
                            <a:pt x="3832" y="776"/>
                            <a:pt x="3672" y="744"/>
                            <a:pt x="3576" y="768"/>
                          </a:cubicBezTo>
                          <a:cubicBezTo>
                            <a:pt x="3480" y="792"/>
                            <a:pt x="3448" y="888"/>
                            <a:pt x="3336" y="960"/>
                          </a:cubicBezTo>
                          <a:cubicBezTo>
                            <a:pt x="3224" y="1032"/>
                            <a:pt x="3048" y="1144"/>
                            <a:pt x="2904" y="1200"/>
                          </a:cubicBezTo>
                          <a:cubicBezTo>
                            <a:pt x="2760" y="1256"/>
                            <a:pt x="2560" y="1248"/>
                            <a:pt x="2472" y="1296"/>
                          </a:cubicBezTo>
                          <a:cubicBezTo>
                            <a:pt x="2384" y="1344"/>
                            <a:pt x="2352" y="1424"/>
                            <a:pt x="2376" y="1488"/>
                          </a:cubicBezTo>
                          <a:cubicBezTo>
                            <a:pt x="2400" y="1552"/>
                            <a:pt x="2488" y="1584"/>
                            <a:pt x="2616" y="1680"/>
                          </a:cubicBezTo>
                          <a:cubicBezTo>
                            <a:pt x="2744" y="1776"/>
                            <a:pt x="3032" y="1904"/>
                            <a:pt x="3144" y="2064"/>
                          </a:cubicBezTo>
                          <a:cubicBezTo>
                            <a:pt x="3256" y="2224"/>
                            <a:pt x="3280" y="2544"/>
                            <a:pt x="3288" y="2640"/>
                          </a:cubicBezTo>
                          <a:cubicBezTo>
                            <a:pt x="3296" y="2736"/>
                            <a:pt x="3224" y="2696"/>
                            <a:pt x="3192" y="2640"/>
                          </a:cubicBezTo>
                          <a:cubicBezTo>
                            <a:pt x="3160" y="2584"/>
                            <a:pt x="3176" y="2432"/>
                            <a:pt x="3096" y="2304"/>
                          </a:cubicBezTo>
                          <a:cubicBezTo>
                            <a:pt x="3016" y="2176"/>
                            <a:pt x="2848" y="1992"/>
                            <a:pt x="2712" y="1872"/>
                          </a:cubicBezTo>
                          <a:cubicBezTo>
                            <a:pt x="2576" y="1752"/>
                            <a:pt x="2368" y="1640"/>
                            <a:pt x="2280" y="1584"/>
                          </a:cubicBezTo>
                          <a:cubicBezTo>
                            <a:pt x="2192" y="1528"/>
                            <a:pt x="2232" y="1544"/>
                            <a:pt x="2184" y="1536"/>
                          </a:cubicBezTo>
                          <a:cubicBezTo>
                            <a:pt x="2136" y="1528"/>
                            <a:pt x="2000" y="1456"/>
                            <a:pt x="1992" y="1536"/>
                          </a:cubicBezTo>
                          <a:cubicBezTo>
                            <a:pt x="1984" y="1616"/>
                            <a:pt x="2088" y="1840"/>
                            <a:pt x="2136" y="2016"/>
                          </a:cubicBezTo>
                          <a:cubicBezTo>
                            <a:pt x="2184" y="2192"/>
                            <a:pt x="2288" y="2528"/>
                            <a:pt x="2280" y="2592"/>
                          </a:cubicBezTo>
                          <a:cubicBezTo>
                            <a:pt x="2272" y="2656"/>
                            <a:pt x="2152" y="2552"/>
                            <a:pt x="2088" y="2400"/>
                          </a:cubicBezTo>
                          <a:cubicBezTo>
                            <a:pt x="2024" y="2248"/>
                            <a:pt x="1936" y="1832"/>
                            <a:pt x="1896" y="1680"/>
                          </a:cubicBezTo>
                          <a:cubicBezTo>
                            <a:pt x="1856" y="1528"/>
                            <a:pt x="1896" y="1512"/>
                            <a:pt x="1848" y="1488"/>
                          </a:cubicBezTo>
                          <a:cubicBezTo>
                            <a:pt x="1800" y="1464"/>
                            <a:pt x="1664" y="1488"/>
                            <a:pt x="1560" y="1536"/>
                          </a:cubicBezTo>
                          <a:close/>
                        </a:path>
                      </a:pathLst>
                    </a:custGeom>
                    <a:solidFill>
                      <a:schemeClr val="bg1"/>
                    </a:solidFill>
                    <a:ln w="9525">
                      <a:solidFill>
                        <a:schemeClr val="tx1"/>
                      </a:solidFill>
                      <a:round/>
                      <a:headEnd/>
                      <a:tailEnd/>
                    </a:ln>
                  </p:spPr>
                  <p:txBody>
                    <a:bodyPr>
                      <a:prstTxWarp prst="textNoShape">
                        <a:avLst/>
                      </a:prstTxWarp>
                    </a:bodyPr>
                    <a:lstStyle/>
                    <a:p>
                      <a:endParaRPr lang="en-US"/>
                    </a:p>
                  </p:txBody>
                </p:sp>
              </p:grpSp>
              <p:grpSp>
                <p:nvGrpSpPr>
                  <p:cNvPr id="30747" name="Group 36"/>
                  <p:cNvGrpSpPr>
                    <a:grpSpLocks/>
                  </p:cNvGrpSpPr>
                  <p:nvPr/>
                </p:nvGrpSpPr>
                <p:grpSpPr bwMode="auto">
                  <a:xfrm>
                    <a:off x="207" y="371"/>
                    <a:ext cx="2287" cy="1559"/>
                    <a:chOff x="207" y="371"/>
                    <a:chExt cx="2287" cy="1559"/>
                  </a:xfrm>
                </p:grpSpPr>
                <p:grpSp>
                  <p:nvGrpSpPr>
                    <p:cNvPr id="30748" name="Group 37"/>
                    <p:cNvGrpSpPr>
                      <a:grpSpLocks/>
                    </p:cNvGrpSpPr>
                    <p:nvPr/>
                  </p:nvGrpSpPr>
                  <p:grpSpPr bwMode="auto">
                    <a:xfrm rot="367549">
                      <a:off x="1183" y="695"/>
                      <a:ext cx="57" cy="286"/>
                      <a:chOff x="4656" y="2784"/>
                      <a:chExt cx="240" cy="864"/>
                    </a:xfrm>
                  </p:grpSpPr>
                  <p:sp>
                    <p:nvSpPr>
                      <p:cNvPr id="30795" name="AutoShape 3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0796" name="Oval 3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97" name="Line 4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0749" name="Group 41"/>
                    <p:cNvGrpSpPr>
                      <a:grpSpLocks/>
                    </p:cNvGrpSpPr>
                    <p:nvPr/>
                  </p:nvGrpSpPr>
                  <p:grpSpPr bwMode="auto">
                    <a:xfrm rot="4818054">
                      <a:off x="1420" y="1759"/>
                      <a:ext cx="57" cy="286"/>
                      <a:chOff x="4656" y="2784"/>
                      <a:chExt cx="240" cy="864"/>
                    </a:xfrm>
                  </p:grpSpPr>
                  <p:sp>
                    <p:nvSpPr>
                      <p:cNvPr id="30792" name="AutoShape 4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0793" name="Oval 4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94" name="Line 4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0750" name="Group 45"/>
                    <p:cNvGrpSpPr>
                      <a:grpSpLocks/>
                    </p:cNvGrpSpPr>
                    <p:nvPr/>
                  </p:nvGrpSpPr>
                  <p:grpSpPr bwMode="auto">
                    <a:xfrm rot="2333399">
                      <a:off x="450" y="518"/>
                      <a:ext cx="57" cy="286"/>
                      <a:chOff x="4656" y="2784"/>
                      <a:chExt cx="240" cy="864"/>
                    </a:xfrm>
                  </p:grpSpPr>
                  <p:sp>
                    <p:nvSpPr>
                      <p:cNvPr id="30789" name="AutoShape 4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0790" name="Oval 4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91" name="Line 4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0751" name="Group 49"/>
                    <p:cNvGrpSpPr>
                      <a:grpSpLocks/>
                    </p:cNvGrpSpPr>
                    <p:nvPr/>
                  </p:nvGrpSpPr>
                  <p:grpSpPr bwMode="auto">
                    <a:xfrm rot="4580286">
                      <a:off x="2322" y="1038"/>
                      <a:ext cx="57" cy="286"/>
                      <a:chOff x="4656" y="2784"/>
                      <a:chExt cx="240" cy="864"/>
                    </a:xfrm>
                  </p:grpSpPr>
                  <p:sp>
                    <p:nvSpPr>
                      <p:cNvPr id="30786" name="AutoShape 5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0787" name="Oval 5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88" name="Line 5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0752" name="Group 53"/>
                    <p:cNvGrpSpPr>
                      <a:grpSpLocks/>
                    </p:cNvGrpSpPr>
                    <p:nvPr/>
                  </p:nvGrpSpPr>
                  <p:grpSpPr bwMode="auto">
                    <a:xfrm rot="2333399">
                      <a:off x="207" y="371"/>
                      <a:ext cx="1877" cy="1287"/>
                      <a:chOff x="1152" y="912"/>
                      <a:chExt cx="3264" cy="1728"/>
                    </a:xfrm>
                  </p:grpSpPr>
                  <p:grpSp>
                    <p:nvGrpSpPr>
                      <p:cNvPr id="30753" name="Group 54"/>
                      <p:cNvGrpSpPr>
                        <a:grpSpLocks/>
                      </p:cNvGrpSpPr>
                      <p:nvPr/>
                    </p:nvGrpSpPr>
                    <p:grpSpPr bwMode="auto">
                      <a:xfrm>
                        <a:off x="1920" y="1008"/>
                        <a:ext cx="2496" cy="1632"/>
                        <a:chOff x="1920" y="1008"/>
                        <a:chExt cx="2496" cy="1632"/>
                      </a:xfrm>
                    </p:grpSpPr>
                    <p:grpSp>
                      <p:nvGrpSpPr>
                        <p:cNvPr id="30770" name="Group 55"/>
                        <p:cNvGrpSpPr>
                          <a:grpSpLocks/>
                        </p:cNvGrpSpPr>
                        <p:nvPr/>
                      </p:nvGrpSpPr>
                      <p:grpSpPr bwMode="auto">
                        <a:xfrm rot="2676169">
                          <a:off x="1920" y="1104"/>
                          <a:ext cx="96" cy="384"/>
                          <a:chOff x="4128" y="3264"/>
                          <a:chExt cx="240" cy="864"/>
                        </a:xfrm>
                      </p:grpSpPr>
                      <p:sp>
                        <p:nvSpPr>
                          <p:cNvPr id="30783" name="AutoShape 5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84" name="Oval 5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85" name="Line 5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71" name="Group 59"/>
                        <p:cNvGrpSpPr>
                          <a:grpSpLocks/>
                        </p:cNvGrpSpPr>
                        <p:nvPr/>
                      </p:nvGrpSpPr>
                      <p:grpSpPr bwMode="auto">
                        <a:xfrm rot="-2439745">
                          <a:off x="3408" y="1008"/>
                          <a:ext cx="96" cy="384"/>
                          <a:chOff x="4128" y="3264"/>
                          <a:chExt cx="240" cy="864"/>
                        </a:xfrm>
                      </p:grpSpPr>
                      <p:sp>
                        <p:nvSpPr>
                          <p:cNvPr id="30780" name="AutoShape 60"/>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81" name="Oval 61"/>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82" name="Line 62"/>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72" name="Group 63"/>
                        <p:cNvGrpSpPr>
                          <a:grpSpLocks/>
                        </p:cNvGrpSpPr>
                        <p:nvPr/>
                      </p:nvGrpSpPr>
                      <p:grpSpPr bwMode="auto">
                        <a:xfrm rot="8067090">
                          <a:off x="2160" y="2400"/>
                          <a:ext cx="96" cy="384"/>
                          <a:chOff x="4128" y="3264"/>
                          <a:chExt cx="240" cy="864"/>
                        </a:xfrm>
                      </p:grpSpPr>
                      <p:sp>
                        <p:nvSpPr>
                          <p:cNvPr id="30777" name="AutoShape 64"/>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78" name="Oval 65"/>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79" name="Line 66"/>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73" name="Group 67"/>
                        <p:cNvGrpSpPr>
                          <a:grpSpLocks/>
                        </p:cNvGrpSpPr>
                        <p:nvPr/>
                      </p:nvGrpSpPr>
                      <p:grpSpPr bwMode="auto">
                        <a:xfrm rot="9105667">
                          <a:off x="4320" y="1680"/>
                          <a:ext cx="96" cy="384"/>
                          <a:chOff x="4128" y="3264"/>
                          <a:chExt cx="240" cy="864"/>
                        </a:xfrm>
                      </p:grpSpPr>
                      <p:sp>
                        <p:nvSpPr>
                          <p:cNvPr id="30774" name="AutoShape 68"/>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75" name="Oval 69"/>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76" name="Line 70"/>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nvGrpSpPr>
                      <p:cNvPr id="30754" name="Group 71"/>
                      <p:cNvGrpSpPr>
                        <a:grpSpLocks/>
                      </p:cNvGrpSpPr>
                      <p:nvPr/>
                    </p:nvGrpSpPr>
                    <p:grpSpPr bwMode="auto">
                      <a:xfrm rot="-628084">
                        <a:off x="1440" y="912"/>
                        <a:ext cx="96" cy="384"/>
                        <a:chOff x="4128" y="3264"/>
                        <a:chExt cx="240" cy="864"/>
                      </a:xfrm>
                    </p:grpSpPr>
                    <p:sp>
                      <p:nvSpPr>
                        <p:cNvPr id="30767" name="AutoShape 72"/>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68" name="Oval 73"/>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69" name="Line 74"/>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55" name="Group 75"/>
                      <p:cNvGrpSpPr>
                        <a:grpSpLocks/>
                      </p:cNvGrpSpPr>
                      <p:nvPr/>
                    </p:nvGrpSpPr>
                    <p:grpSpPr bwMode="auto">
                      <a:xfrm rot="112238">
                        <a:off x="2928" y="1248"/>
                        <a:ext cx="96" cy="384"/>
                        <a:chOff x="4128" y="3264"/>
                        <a:chExt cx="240" cy="864"/>
                      </a:xfrm>
                    </p:grpSpPr>
                    <p:sp>
                      <p:nvSpPr>
                        <p:cNvPr id="30764" name="AutoShape 7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65" name="Oval 7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66" name="Line 7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56" name="Group 79"/>
                      <p:cNvGrpSpPr>
                        <a:grpSpLocks/>
                      </p:cNvGrpSpPr>
                      <p:nvPr/>
                    </p:nvGrpSpPr>
                    <p:grpSpPr bwMode="auto">
                      <a:xfrm rot="-9028649">
                        <a:off x="1152" y="2160"/>
                        <a:ext cx="96" cy="384"/>
                        <a:chOff x="4128" y="3264"/>
                        <a:chExt cx="240" cy="864"/>
                      </a:xfrm>
                    </p:grpSpPr>
                    <p:sp>
                      <p:nvSpPr>
                        <p:cNvPr id="30761" name="AutoShape 80"/>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62" name="Oval 81"/>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63" name="Line 82"/>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0757" name="Group 83"/>
                      <p:cNvGrpSpPr>
                        <a:grpSpLocks/>
                      </p:cNvGrpSpPr>
                      <p:nvPr/>
                    </p:nvGrpSpPr>
                    <p:grpSpPr bwMode="auto">
                      <a:xfrm rot="7893469">
                        <a:off x="3984" y="1152"/>
                        <a:ext cx="96" cy="384"/>
                        <a:chOff x="4128" y="3264"/>
                        <a:chExt cx="240" cy="864"/>
                      </a:xfrm>
                    </p:grpSpPr>
                    <p:sp>
                      <p:nvSpPr>
                        <p:cNvPr id="30758" name="AutoShape 84"/>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0759" name="Oval 85"/>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0760" name="Line 86"/>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grpSp>
            <p:grpSp>
              <p:nvGrpSpPr>
                <p:cNvPr id="30743" name="Group 87"/>
                <p:cNvGrpSpPr>
                  <a:grpSpLocks/>
                </p:cNvGrpSpPr>
                <p:nvPr/>
              </p:nvGrpSpPr>
              <p:grpSpPr bwMode="auto">
                <a:xfrm>
                  <a:off x="994" y="960"/>
                  <a:ext cx="240" cy="336"/>
                  <a:chOff x="960" y="960"/>
                  <a:chExt cx="240" cy="336"/>
                </a:xfrm>
              </p:grpSpPr>
              <p:sp>
                <p:nvSpPr>
                  <p:cNvPr id="30744" name="AutoShape 88"/>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30745" name="Oval 89"/>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sp>
            <p:nvSpPr>
              <p:cNvPr id="30740" name="Oval 90"/>
              <p:cNvSpPr>
                <a:spLocks noChangeArrowheads="1"/>
              </p:cNvSpPr>
              <p:nvPr/>
            </p:nvSpPr>
            <p:spPr bwMode="auto">
              <a:xfrm>
                <a:off x="2640" y="960"/>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sp>
          <p:nvSpPr>
            <p:cNvPr id="30738" name="Oval 91"/>
            <p:cNvSpPr>
              <a:spLocks noChangeArrowheads="1"/>
            </p:cNvSpPr>
            <p:nvPr/>
          </p:nvSpPr>
          <p:spPr bwMode="auto">
            <a:xfrm>
              <a:off x="1632" y="1056"/>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grpSp>
        <p:nvGrpSpPr>
          <p:cNvPr id="32769" name="Group 92"/>
          <p:cNvGrpSpPr>
            <a:grpSpLocks/>
          </p:cNvGrpSpPr>
          <p:nvPr/>
        </p:nvGrpSpPr>
        <p:grpSpPr bwMode="auto">
          <a:xfrm rot="2019009" flipV="1">
            <a:off x="3810000" y="23813"/>
            <a:ext cx="817563" cy="769937"/>
            <a:chOff x="192" y="576"/>
            <a:chExt cx="1200" cy="864"/>
          </a:xfrm>
        </p:grpSpPr>
        <p:sp>
          <p:nvSpPr>
            <p:cNvPr id="30729" name="Oval 93"/>
            <p:cNvSpPr>
              <a:spLocks noChangeArrowheads="1"/>
            </p:cNvSpPr>
            <p:nvPr/>
          </p:nvSpPr>
          <p:spPr bwMode="auto">
            <a:xfrm>
              <a:off x="192" y="576"/>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0" name="Oval 94"/>
            <p:cNvSpPr>
              <a:spLocks noChangeArrowheads="1"/>
            </p:cNvSpPr>
            <p:nvPr/>
          </p:nvSpPr>
          <p:spPr bwMode="auto">
            <a:xfrm>
              <a:off x="432" y="76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1" name="Oval 95"/>
            <p:cNvSpPr>
              <a:spLocks noChangeArrowheads="1"/>
            </p:cNvSpPr>
            <p:nvPr/>
          </p:nvSpPr>
          <p:spPr bwMode="auto">
            <a:xfrm>
              <a:off x="720" y="91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2" name="Oval 96"/>
            <p:cNvSpPr>
              <a:spLocks noChangeArrowheads="1"/>
            </p:cNvSpPr>
            <p:nvPr/>
          </p:nvSpPr>
          <p:spPr bwMode="auto">
            <a:xfrm>
              <a:off x="576" y="1056"/>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3" name="Oval 97"/>
            <p:cNvSpPr>
              <a:spLocks noChangeArrowheads="1"/>
            </p:cNvSpPr>
            <p:nvPr/>
          </p:nvSpPr>
          <p:spPr bwMode="auto">
            <a:xfrm>
              <a:off x="816" y="115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4" name="Oval 98"/>
            <p:cNvSpPr>
              <a:spLocks noChangeArrowheads="1"/>
            </p:cNvSpPr>
            <p:nvPr/>
          </p:nvSpPr>
          <p:spPr bwMode="auto">
            <a:xfrm>
              <a:off x="1056" y="124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5" name="Oval 99"/>
            <p:cNvSpPr>
              <a:spLocks noChangeArrowheads="1"/>
            </p:cNvSpPr>
            <p:nvPr/>
          </p:nvSpPr>
          <p:spPr bwMode="auto">
            <a:xfrm>
              <a:off x="1200" y="91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30736" name="Oval 100"/>
            <p:cNvSpPr>
              <a:spLocks noChangeArrowheads="1"/>
            </p:cNvSpPr>
            <p:nvPr/>
          </p:nvSpPr>
          <p:spPr bwMode="auto">
            <a:xfrm>
              <a:off x="960" y="100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grpSp>
      <p:sp>
        <p:nvSpPr>
          <p:cNvPr id="377957" name="AutoShape 101"/>
          <p:cNvSpPr>
            <a:spLocks noChangeArrowheads="1"/>
          </p:cNvSpPr>
          <p:nvPr/>
        </p:nvSpPr>
        <p:spPr bwMode="auto">
          <a:xfrm rot="1932870">
            <a:off x="2473325" y="1130300"/>
            <a:ext cx="180975" cy="617538"/>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77958" name="AutoShape 102"/>
          <p:cNvSpPr>
            <a:spLocks noChangeArrowheads="1"/>
          </p:cNvSpPr>
          <p:nvPr/>
        </p:nvSpPr>
        <p:spPr bwMode="auto">
          <a:xfrm rot="355594" flipV="1">
            <a:off x="2362200" y="1524000"/>
            <a:ext cx="185738" cy="585788"/>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77959" name="Text Box 103"/>
          <p:cNvSpPr txBox="1">
            <a:spLocks noChangeArrowheads="1"/>
          </p:cNvSpPr>
          <p:nvPr/>
        </p:nvSpPr>
        <p:spPr bwMode="auto">
          <a:xfrm>
            <a:off x="6248400" y="2743200"/>
            <a:ext cx="1839913" cy="946150"/>
          </a:xfrm>
          <a:prstGeom prst="rect">
            <a:avLst/>
          </a:prstGeom>
          <a:noFill/>
          <a:ln w="9525">
            <a:noFill/>
            <a:miter lim="800000"/>
            <a:headEnd/>
            <a:tailEnd/>
          </a:ln>
        </p:spPr>
        <p:txBody>
          <a:bodyPr wrap="none">
            <a:prstTxWarp prst="textNoShape">
              <a:avLst/>
            </a:prstTxWarp>
            <a:spAutoFit/>
          </a:bodyPr>
          <a:lstStyle/>
          <a:p>
            <a:pPr eaLnBrk="0" hangingPunct="0"/>
            <a:r>
              <a:rPr lang="en-US" sz="2800">
                <a:solidFill>
                  <a:schemeClr val="bg1"/>
                </a:solidFill>
                <a:latin typeface="Comic Sans MS" pitchFamily="1" charset="0"/>
              </a:rPr>
              <a:t>CD28/B7</a:t>
            </a:r>
          </a:p>
          <a:p>
            <a:pPr eaLnBrk="0" hangingPunct="0"/>
            <a:r>
              <a:rPr lang="en-US" sz="2800">
                <a:solidFill>
                  <a:schemeClr val="bg1"/>
                </a:solidFill>
                <a:latin typeface="Comic Sans MS" pitchFamily="1" charset="0"/>
              </a:rPr>
              <a:t>Tcell/APC</a:t>
            </a:r>
          </a:p>
        </p:txBody>
      </p:sp>
    </p:spTree>
    <p:extLst>
      <p:ext uri="{BB962C8B-B14F-4D97-AF65-F5344CB8AC3E}">
        <p14:creationId xmlns:p14="http://schemas.microsoft.com/office/powerpoint/2010/main" val="21670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77958"/>
                                        </p:tgtEl>
                                        <p:attrNameLst>
                                          <p:attrName>style.visibility</p:attrName>
                                        </p:attrNameLst>
                                      </p:cBhvr>
                                      <p:to>
                                        <p:strVal val="visible"/>
                                      </p:to>
                                    </p:set>
                                    <p:animEffect transition="in" filter="checkerboard(across)">
                                      <p:cBhvr>
                                        <p:cTn id="21" dur="500"/>
                                        <p:tgtEl>
                                          <p:spTgt spid="377958"/>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7957"/>
                                        </p:tgtEl>
                                        <p:attrNameLst>
                                          <p:attrName>style.visibility</p:attrName>
                                        </p:attrNameLst>
                                      </p:cBhvr>
                                      <p:to>
                                        <p:strVal val="visible"/>
                                      </p:to>
                                    </p:set>
                                    <p:animEffect transition="in" filter="checkerboard(across)">
                                      <p:cBhvr>
                                        <p:cTn id="26" dur="500"/>
                                        <p:tgtEl>
                                          <p:spTgt spid="37795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79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2769"/>
                                        </p:tgtEl>
                                        <p:attrNameLst>
                                          <p:attrName>style.visibility</p:attrName>
                                        </p:attrNameLst>
                                      </p:cBhvr>
                                      <p:to>
                                        <p:strVal val="visible"/>
                                      </p:to>
                                    </p:set>
                                    <p:animEffect transition="in" filter="dissolve">
                                      <p:cBhvr>
                                        <p:cTn id="35" dur="500"/>
                                        <p:tgtEl>
                                          <p:spTgt spid="3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57" grpId="0" animBg="1"/>
      <p:bldP spid="377958" grpId="0" animBg="1"/>
      <p:bldP spid="37795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38400" y="-457200"/>
            <a:ext cx="6623733" cy="1924577"/>
            <a:chOff x="2438400" y="1895773"/>
            <a:chExt cx="6623733" cy="1924577"/>
          </a:xfrm>
        </p:grpSpPr>
        <p:pic>
          <p:nvPicPr>
            <p:cNvPr id="7" name="Picture 2" descr="C:\Users\lcramer\Dropbox\Microbiology\21- spring 2012\Nester 7\nes7e_labeled_images\nes7e_labeled_images\15_labeled_images\15_labeled_images\nes75314_t15_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895773"/>
              <a:ext cx="6611541" cy="192457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2450592" y="2753550"/>
              <a:ext cx="6611541" cy="552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1" name="Picture 3" descr="C:\Users\lcramer\Dropbox\Microbiology\21- spring 2012\Nester 7\nes7e_labeled_images\nes7e_labeled_images\15_labeled_images\15_labeled_images\nes75314_15_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67377"/>
            <a:ext cx="7981886" cy="4767724"/>
          </a:xfrm>
          <a:prstGeom prst="rect">
            <a:avLst/>
          </a:prstGeom>
          <a:noFill/>
          <a:extLst>
            <a:ext uri="{909E8E84-426E-40dd-AFC4-6F175D3DCCD1}">
              <a14:hiddenFill xmlns="" xmlns:a14="http://schemas.microsoft.com/office/drawing/2010/main">
                <a:solidFill>
                  <a:srgbClr val="FFFFFF"/>
                </a:solidFill>
              </a14:hiddenFill>
            </a:ext>
          </a:extLst>
        </p:spPr>
      </p:pic>
      <p:sp>
        <p:nvSpPr>
          <p:cNvPr id="13316" name="Text Box 4"/>
          <p:cNvSpPr txBox="1">
            <a:spLocks noChangeArrowheads="1"/>
          </p:cNvSpPr>
          <p:nvPr/>
        </p:nvSpPr>
        <p:spPr bwMode="auto">
          <a:xfrm>
            <a:off x="533400" y="3378164"/>
            <a:ext cx="198755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dirty="0" err="1">
                <a:latin typeface="Comic Sans MS" pitchFamily="66" charset="0"/>
              </a:rPr>
              <a:t>Granzymes</a:t>
            </a:r>
            <a:endParaRPr lang="en-US" sz="2800" dirty="0">
              <a:latin typeface="Comic Sans MS" pitchFamily="66" charset="0"/>
            </a:endParaRPr>
          </a:p>
          <a:p>
            <a:pPr eaLnBrk="1" hangingPunct="1"/>
            <a:r>
              <a:rPr lang="en-US" sz="2800" dirty="0" err="1">
                <a:latin typeface="Comic Sans MS" pitchFamily="66" charset="0"/>
              </a:rPr>
              <a:t>Perforins</a:t>
            </a:r>
            <a:endParaRPr lang="en-US" sz="2800" dirty="0">
              <a:latin typeface="Comic Sans MS" pitchFamily="66" charset="0"/>
            </a:endParaRPr>
          </a:p>
        </p:txBody>
      </p:sp>
    </p:spTree>
    <p:extLst>
      <p:ext uri="{BB962C8B-B14F-4D97-AF65-F5344CB8AC3E}">
        <p14:creationId xmlns:p14="http://schemas.microsoft.com/office/powerpoint/2010/main" val="2785098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04800" y="609600"/>
            <a:ext cx="1987550" cy="946150"/>
          </a:xfrm>
          <a:prstGeom prst="rect">
            <a:avLst/>
          </a:prstGeom>
          <a:noFill/>
          <a:ln w="9525">
            <a:noFill/>
            <a:miter lim="800000"/>
            <a:headEnd/>
            <a:tailEnd/>
          </a:ln>
        </p:spPr>
        <p:txBody>
          <a:bodyPr wrap="none">
            <a:prstTxWarp prst="textNoShape">
              <a:avLst/>
            </a:prstTxWarp>
            <a:spAutoFit/>
          </a:bodyPr>
          <a:lstStyle/>
          <a:p>
            <a:r>
              <a:rPr lang="en-US" sz="2800">
                <a:solidFill>
                  <a:schemeClr val="bg1"/>
                </a:solidFill>
                <a:latin typeface="Comic Sans MS" pitchFamily="1" charset="0"/>
              </a:rPr>
              <a:t>Granzymes</a:t>
            </a:r>
          </a:p>
          <a:p>
            <a:r>
              <a:rPr lang="en-US" sz="2800">
                <a:solidFill>
                  <a:schemeClr val="bg1"/>
                </a:solidFill>
                <a:latin typeface="Comic Sans MS" pitchFamily="1" charset="0"/>
              </a:rPr>
              <a:t>Perforins</a:t>
            </a:r>
          </a:p>
        </p:txBody>
      </p:sp>
      <p:pic>
        <p:nvPicPr>
          <p:cNvPr id="34819" name="Picture 5"/>
          <p:cNvPicPr>
            <a:picLocks noChangeAspect="1" noChangeArrowheads="1"/>
          </p:cNvPicPr>
          <p:nvPr/>
        </p:nvPicPr>
        <p:blipFill>
          <a:blip r:embed="rId3"/>
          <a:srcRect/>
          <a:stretch>
            <a:fillRect/>
          </a:stretch>
        </p:blipFill>
        <p:spPr bwMode="auto">
          <a:xfrm>
            <a:off x="2476500" y="381000"/>
            <a:ext cx="6667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3124200" y="4267200"/>
            <a:ext cx="5029200" cy="2266950"/>
            <a:chOff x="1968" y="2688"/>
            <a:chExt cx="3168" cy="1428"/>
          </a:xfrm>
        </p:grpSpPr>
        <p:grpSp>
          <p:nvGrpSpPr>
            <p:cNvPr id="36998" name="Group 3"/>
            <p:cNvGrpSpPr>
              <a:grpSpLocks/>
            </p:cNvGrpSpPr>
            <p:nvPr/>
          </p:nvGrpSpPr>
          <p:grpSpPr bwMode="auto">
            <a:xfrm>
              <a:off x="1968" y="3024"/>
              <a:ext cx="3168" cy="1092"/>
              <a:chOff x="1200" y="1884"/>
              <a:chExt cx="3168" cy="1092"/>
            </a:xfrm>
          </p:grpSpPr>
          <p:sp>
            <p:nvSpPr>
              <p:cNvPr id="37041" name="AutoShape 4"/>
              <p:cNvSpPr>
                <a:spLocks noChangeArrowheads="1"/>
              </p:cNvSpPr>
              <p:nvPr/>
            </p:nvSpPr>
            <p:spPr bwMode="auto">
              <a:xfrm>
                <a:off x="1200"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37042" name="Oval 5"/>
              <p:cNvSpPr>
                <a:spLocks noChangeArrowheads="1"/>
              </p:cNvSpPr>
              <p:nvPr/>
            </p:nvSpPr>
            <p:spPr bwMode="auto">
              <a:xfrm>
                <a:off x="1373"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37043" name="AutoShape 6"/>
              <p:cNvSpPr>
                <a:spLocks noChangeArrowheads="1"/>
              </p:cNvSpPr>
              <p:nvPr/>
            </p:nvSpPr>
            <p:spPr bwMode="auto">
              <a:xfrm>
                <a:off x="3734"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37044" name="Oval 7"/>
              <p:cNvSpPr>
                <a:spLocks noChangeArrowheads="1"/>
              </p:cNvSpPr>
              <p:nvPr/>
            </p:nvSpPr>
            <p:spPr bwMode="auto">
              <a:xfrm>
                <a:off x="3907"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37045" name="AutoShape 8"/>
              <p:cNvSpPr>
                <a:spLocks noChangeArrowheads="1"/>
              </p:cNvSpPr>
              <p:nvPr/>
            </p:nvSpPr>
            <p:spPr bwMode="auto">
              <a:xfrm>
                <a:off x="1834" y="1888"/>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37046" name="Oval 9"/>
              <p:cNvSpPr>
                <a:spLocks noChangeArrowheads="1"/>
              </p:cNvSpPr>
              <p:nvPr/>
            </p:nvSpPr>
            <p:spPr bwMode="auto">
              <a:xfrm>
                <a:off x="2007"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37047" name="AutoShape 10"/>
              <p:cNvSpPr>
                <a:spLocks noChangeArrowheads="1"/>
              </p:cNvSpPr>
              <p:nvPr/>
            </p:nvSpPr>
            <p:spPr bwMode="auto">
              <a:xfrm>
                <a:off x="2467"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37048" name="Oval 11"/>
              <p:cNvSpPr>
                <a:spLocks noChangeArrowheads="1"/>
              </p:cNvSpPr>
              <p:nvPr/>
            </p:nvSpPr>
            <p:spPr bwMode="auto">
              <a:xfrm>
                <a:off x="2640"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37049" name="AutoShape 12"/>
              <p:cNvSpPr>
                <a:spLocks noChangeArrowheads="1"/>
              </p:cNvSpPr>
              <p:nvPr/>
            </p:nvSpPr>
            <p:spPr bwMode="auto">
              <a:xfrm>
                <a:off x="3108" y="1884"/>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37050" name="Oval 13"/>
              <p:cNvSpPr>
                <a:spLocks noChangeArrowheads="1"/>
              </p:cNvSpPr>
              <p:nvPr/>
            </p:nvSpPr>
            <p:spPr bwMode="auto">
              <a:xfrm>
                <a:off x="3274"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grpSp>
        <p:grpSp>
          <p:nvGrpSpPr>
            <p:cNvPr id="36999" name="Group 14"/>
            <p:cNvGrpSpPr>
              <a:grpSpLocks/>
            </p:cNvGrpSpPr>
            <p:nvPr/>
          </p:nvGrpSpPr>
          <p:grpSpPr bwMode="auto">
            <a:xfrm>
              <a:off x="4848" y="2688"/>
              <a:ext cx="214" cy="480"/>
              <a:chOff x="4116" y="2521"/>
              <a:chExt cx="214" cy="480"/>
            </a:xfrm>
          </p:grpSpPr>
          <p:grpSp>
            <p:nvGrpSpPr>
              <p:cNvPr id="37036" name="Group 15"/>
              <p:cNvGrpSpPr>
                <a:grpSpLocks/>
              </p:cNvGrpSpPr>
              <p:nvPr/>
            </p:nvGrpSpPr>
            <p:grpSpPr bwMode="auto">
              <a:xfrm>
                <a:off x="4128" y="2521"/>
                <a:ext cx="149" cy="480"/>
                <a:chOff x="4656" y="2784"/>
                <a:chExt cx="240" cy="864"/>
              </a:xfrm>
            </p:grpSpPr>
            <p:sp>
              <p:nvSpPr>
                <p:cNvPr id="37038" name="AutoShape 1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39" name="Oval 1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40" name="Line 1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37" name="Text Box 1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37000" name="Group 20"/>
            <p:cNvGrpSpPr>
              <a:grpSpLocks/>
            </p:cNvGrpSpPr>
            <p:nvPr/>
          </p:nvGrpSpPr>
          <p:grpSpPr bwMode="auto">
            <a:xfrm>
              <a:off x="2016" y="2688"/>
              <a:ext cx="214" cy="480"/>
              <a:chOff x="4116" y="2521"/>
              <a:chExt cx="214" cy="480"/>
            </a:xfrm>
          </p:grpSpPr>
          <p:grpSp>
            <p:nvGrpSpPr>
              <p:cNvPr id="37031" name="Group 21"/>
              <p:cNvGrpSpPr>
                <a:grpSpLocks/>
              </p:cNvGrpSpPr>
              <p:nvPr/>
            </p:nvGrpSpPr>
            <p:grpSpPr bwMode="auto">
              <a:xfrm>
                <a:off x="4128" y="2521"/>
                <a:ext cx="149" cy="480"/>
                <a:chOff x="4656" y="2784"/>
                <a:chExt cx="240" cy="864"/>
              </a:xfrm>
            </p:grpSpPr>
            <p:sp>
              <p:nvSpPr>
                <p:cNvPr id="37033" name="AutoShape 2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34" name="Oval 2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35" name="Line 2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32" name="Text Box 25"/>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37001" name="Group 26"/>
            <p:cNvGrpSpPr>
              <a:grpSpLocks/>
            </p:cNvGrpSpPr>
            <p:nvPr/>
          </p:nvGrpSpPr>
          <p:grpSpPr bwMode="auto">
            <a:xfrm>
              <a:off x="2400" y="2688"/>
              <a:ext cx="214" cy="480"/>
              <a:chOff x="4116" y="2521"/>
              <a:chExt cx="214" cy="480"/>
            </a:xfrm>
          </p:grpSpPr>
          <p:grpSp>
            <p:nvGrpSpPr>
              <p:cNvPr id="37026" name="Group 27"/>
              <p:cNvGrpSpPr>
                <a:grpSpLocks/>
              </p:cNvGrpSpPr>
              <p:nvPr/>
            </p:nvGrpSpPr>
            <p:grpSpPr bwMode="auto">
              <a:xfrm>
                <a:off x="4128" y="2521"/>
                <a:ext cx="149" cy="480"/>
                <a:chOff x="4656" y="2784"/>
                <a:chExt cx="240" cy="864"/>
              </a:xfrm>
            </p:grpSpPr>
            <p:sp>
              <p:nvSpPr>
                <p:cNvPr id="37028" name="AutoShape 2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29" name="Oval 2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30" name="Line 3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27" name="Text Box 31"/>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37002" name="Group 32"/>
            <p:cNvGrpSpPr>
              <a:grpSpLocks/>
            </p:cNvGrpSpPr>
            <p:nvPr/>
          </p:nvGrpSpPr>
          <p:grpSpPr bwMode="auto">
            <a:xfrm>
              <a:off x="2784" y="2688"/>
              <a:ext cx="214" cy="480"/>
              <a:chOff x="4116" y="2521"/>
              <a:chExt cx="214" cy="480"/>
            </a:xfrm>
          </p:grpSpPr>
          <p:grpSp>
            <p:nvGrpSpPr>
              <p:cNvPr id="37021" name="Group 33"/>
              <p:cNvGrpSpPr>
                <a:grpSpLocks/>
              </p:cNvGrpSpPr>
              <p:nvPr/>
            </p:nvGrpSpPr>
            <p:grpSpPr bwMode="auto">
              <a:xfrm>
                <a:off x="4128" y="2521"/>
                <a:ext cx="149" cy="480"/>
                <a:chOff x="4656" y="2784"/>
                <a:chExt cx="240" cy="864"/>
              </a:xfrm>
            </p:grpSpPr>
            <p:sp>
              <p:nvSpPr>
                <p:cNvPr id="37023" name="AutoShape 3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24" name="Oval 3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25" name="Line 3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22" name="Text Box 37"/>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37003" name="Group 38"/>
            <p:cNvGrpSpPr>
              <a:grpSpLocks/>
            </p:cNvGrpSpPr>
            <p:nvPr/>
          </p:nvGrpSpPr>
          <p:grpSpPr bwMode="auto">
            <a:xfrm>
              <a:off x="3600" y="2688"/>
              <a:ext cx="214" cy="480"/>
              <a:chOff x="4116" y="2521"/>
              <a:chExt cx="214" cy="480"/>
            </a:xfrm>
          </p:grpSpPr>
          <p:grpSp>
            <p:nvGrpSpPr>
              <p:cNvPr id="37016" name="Group 39"/>
              <p:cNvGrpSpPr>
                <a:grpSpLocks/>
              </p:cNvGrpSpPr>
              <p:nvPr/>
            </p:nvGrpSpPr>
            <p:grpSpPr bwMode="auto">
              <a:xfrm>
                <a:off x="4128" y="2521"/>
                <a:ext cx="149" cy="480"/>
                <a:chOff x="4656" y="2784"/>
                <a:chExt cx="240" cy="864"/>
              </a:xfrm>
            </p:grpSpPr>
            <p:sp>
              <p:nvSpPr>
                <p:cNvPr id="37018" name="AutoShape 4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19" name="Oval 4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20" name="Line 4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17" name="Text Box 43"/>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37004" name="Group 44"/>
            <p:cNvGrpSpPr>
              <a:grpSpLocks/>
            </p:cNvGrpSpPr>
            <p:nvPr/>
          </p:nvGrpSpPr>
          <p:grpSpPr bwMode="auto">
            <a:xfrm>
              <a:off x="4176" y="2688"/>
              <a:ext cx="214" cy="480"/>
              <a:chOff x="4116" y="2521"/>
              <a:chExt cx="214" cy="480"/>
            </a:xfrm>
          </p:grpSpPr>
          <p:grpSp>
            <p:nvGrpSpPr>
              <p:cNvPr id="37011" name="Group 45"/>
              <p:cNvGrpSpPr>
                <a:grpSpLocks/>
              </p:cNvGrpSpPr>
              <p:nvPr/>
            </p:nvGrpSpPr>
            <p:grpSpPr bwMode="auto">
              <a:xfrm>
                <a:off x="4128" y="2521"/>
                <a:ext cx="149" cy="480"/>
                <a:chOff x="4656" y="2784"/>
                <a:chExt cx="240" cy="864"/>
              </a:xfrm>
            </p:grpSpPr>
            <p:sp>
              <p:nvSpPr>
                <p:cNvPr id="37013" name="AutoShape 4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7014" name="Oval 4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7015" name="Line 4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7012" name="Text Box 4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sp>
          <p:nvSpPr>
            <p:cNvPr id="37005" name="Oval 50"/>
            <p:cNvSpPr>
              <a:spLocks noChangeArrowheads="1"/>
            </p:cNvSpPr>
            <p:nvPr/>
          </p:nvSpPr>
          <p:spPr bwMode="auto">
            <a:xfrm>
              <a:off x="2064"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7006" name="Oval 51"/>
            <p:cNvSpPr>
              <a:spLocks noChangeArrowheads="1"/>
            </p:cNvSpPr>
            <p:nvPr/>
          </p:nvSpPr>
          <p:spPr bwMode="auto">
            <a:xfrm>
              <a:off x="489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7007" name="Oval 52"/>
            <p:cNvSpPr>
              <a:spLocks noChangeArrowheads="1"/>
            </p:cNvSpPr>
            <p:nvPr/>
          </p:nvSpPr>
          <p:spPr bwMode="auto">
            <a:xfrm>
              <a:off x="423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7008" name="Oval 53"/>
            <p:cNvSpPr>
              <a:spLocks noChangeArrowheads="1"/>
            </p:cNvSpPr>
            <p:nvPr/>
          </p:nvSpPr>
          <p:spPr bwMode="auto">
            <a:xfrm>
              <a:off x="2460" y="2724"/>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7009" name="Oval 54"/>
            <p:cNvSpPr>
              <a:spLocks noChangeArrowheads="1"/>
            </p:cNvSpPr>
            <p:nvPr/>
          </p:nvSpPr>
          <p:spPr bwMode="auto">
            <a:xfrm>
              <a:off x="2832"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7010" name="Oval 55"/>
            <p:cNvSpPr>
              <a:spLocks noChangeArrowheads="1"/>
            </p:cNvSpPr>
            <p:nvPr/>
          </p:nvSpPr>
          <p:spPr bwMode="auto">
            <a:xfrm>
              <a:off x="3660"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384056" name="AutoShape 56"/>
          <p:cNvSpPr>
            <a:spLocks noChangeArrowheads="1"/>
          </p:cNvSpPr>
          <p:nvPr/>
        </p:nvSpPr>
        <p:spPr bwMode="auto">
          <a:xfrm>
            <a:off x="5257800" y="44196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grpSp>
        <p:nvGrpSpPr>
          <p:cNvPr id="16" name="Group 57"/>
          <p:cNvGrpSpPr>
            <a:grpSpLocks/>
          </p:cNvGrpSpPr>
          <p:nvPr/>
        </p:nvGrpSpPr>
        <p:grpSpPr bwMode="auto">
          <a:xfrm>
            <a:off x="5029200" y="3876675"/>
            <a:ext cx="1219200" cy="2981325"/>
            <a:chOff x="2400" y="2442"/>
            <a:chExt cx="768" cy="1878"/>
          </a:xfrm>
        </p:grpSpPr>
        <p:sp>
          <p:nvSpPr>
            <p:cNvPr id="36996" name="Line 58"/>
            <p:cNvSpPr>
              <a:spLocks noChangeShapeType="1"/>
            </p:cNvSpPr>
            <p:nvPr/>
          </p:nvSpPr>
          <p:spPr bwMode="auto">
            <a:xfrm>
              <a:off x="2400" y="2448"/>
              <a:ext cx="672" cy="1872"/>
            </a:xfrm>
            <a:prstGeom prst="line">
              <a:avLst/>
            </a:prstGeom>
            <a:noFill/>
            <a:ln w="57150">
              <a:solidFill>
                <a:srgbClr val="FF3300"/>
              </a:solidFill>
              <a:round/>
              <a:headEnd/>
              <a:tailEnd/>
            </a:ln>
          </p:spPr>
          <p:txBody>
            <a:bodyPr>
              <a:prstTxWarp prst="textNoShape">
                <a:avLst/>
              </a:prstTxWarp>
            </a:bodyPr>
            <a:lstStyle/>
            <a:p>
              <a:endParaRPr lang="en-US"/>
            </a:p>
          </p:txBody>
        </p:sp>
        <p:sp>
          <p:nvSpPr>
            <p:cNvPr id="36997" name="Line 59"/>
            <p:cNvSpPr>
              <a:spLocks noChangeShapeType="1"/>
            </p:cNvSpPr>
            <p:nvPr/>
          </p:nvSpPr>
          <p:spPr bwMode="auto">
            <a:xfrm flipH="1">
              <a:off x="2496" y="2442"/>
              <a:ext cx="672" cy="1872"/>
            </a:xfrm>
            <a:prstGeom prst="line">
              <a:avLst/>
            </a:prstGeom>
            <a:noFill/>
            <a:ln w="57150">
              <a:solidFill>
                <a:srgbClr val="FF3300"/>
              </a:solidFill>
              <a:round/>
              <a:headEnd/>
              <a:tailEnd/>
            </a:ln>
          </p:spPr>
          <p:txBody>
            <a:bodyPr>
              <a:prstTxWarp prst="textNoShape">
                <a:avLst/>
              </a:prstTxWarp>
            </a:bodyPr>
            <a:lstStyle/>
            <a:p>
              <a:endParaRPr lang="en-US"/>
            </a:p>
          </p:txBody>
        </p:sp>
      </p:grpSp>
      <p:grpSp>
        <p:nvGrpSpPr>
          <p:cNvPr id="17" name="Group 60"/>
          <p:cNvGrpSpPr>
            <a:grpSpLocks/>
          </p:cNvGrpSpPr>
          <p:nvPr/>
        </p:nvGrpSpPr>
        <p:grpSpPr bwMode="auto">
          <a:xfrm rot="-3016442">
            <a:off x="5017293" y="2526507"/>
            <a:ext cx="1947863" cy="1466850"/>
            <a:chOff x="2434" y="348"/>
            <a:chExt cx="1227" cy="924"/>
          </a:xfrm>
        </p:grpSpPr>
        <p:grpSp>
          <p:nvGrpSpPr>
            <p:cNvPr id="36971" name="Group 61"/>
            <p:cNvGrpSpPr>
              <a:grpSpLocks/>
            </p:cNvGrpSpPr>
            <p:nvPr/>
          </p:nvGrpSpPr>
          <p:grpSpPr bwMode="auto">
            <a:xfrm rot="869103">
              <a:off x="2434" y="480"/>
              <a:ext cx="1104" cy="792"/>
              <a:chOff x="576" y="2640"/>
              <a:chExt cx="1104" cy="792"/>
            </a:xfrm>
          </p:grpSpPr>
          <p:sp>
            <p:nvSpPr>
              <p:cNvPr id="36982" name="Oval 62"/>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Tc cell</a:t>
                </a:r>
              </a:p>
            </p:txBody>
          </p:sp>
          <p:grpSp>
            <p:nvGrpSpPr>
              <p:cNvPr id="36983" name="Group 63"/>
              <p:cNvGrpSpPr>
                <a:grpSpLocks/>
              </p:cNvGrpSpPr>
              <p:nvPr/>
            </p:nvGrpSpPr>
            <p:grpSpPr bwMode="auto">
              <a:xfrm>
                <a:off x="576" y="2640"/>
                <a:ext cx="1104" cy="792"/>
                <a:chOff x="576" y="2640"/>
                <a:chExt cx="1104" cy="792"/>
              </a:xfrm>
            </p:grpSpPr>
            <p:grpSp>
              <p:nvGrpSpPr>
                <p:cNvPr id="36984" name="Group 64"/>
                <p:cNvGrpSpPr>
                  <a:grpSpLocks/>
                </p:cNvGrpSpPr>
                <p:nvPr/>
              </p:nvGrpSpPr>
              <p:grpSpPr bwMode="auto">
                <a:xfrm rot="3307665">
                  <a:off x="1404" y="2580"/>
                  <a:ext cx="168" cy="288"/>
                  <a:chOff x="1584" y="2592"/>
                  <a:chExt cx="216" cy="384"/>
                </a:xfrm>
              </p:grpSpPr>
              <p:sp>
                <p:nvSpPr>
                  <p:cNvPr id="36994" name="AutoShape 6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95" name="AutoShape 6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85" name="Group 67"/>
                <p:cNvGrpSpPr>
                  <a:grpSpLocks/>
                </p:cNvGrpSpPr>
                <p:nvPr/>
              </p:nvGrpSpPr>
              <p:grpSpPr bwMode="auto">
                <a:xfrm rot="6623606">
                  <a:off x="1452" y="3060"/>
                  <a:ext cx="168" cy="288"/>
                  <a:chOff x="1584" y="2592"/>
                  <a:chExt cx="216" cy="384"/>
                </a:xfrm>
              </p:grpSpPr>
              <p:sp>
                <p:nvSpPr>
                  <p:cNvPr id="36992" name="AutoShape 6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93" name="AutoShape 6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86" name="Group 70"/>
                <p:cNvGrpSpPr>
                  <a:grpSpLocks/>
                </p:cNvGrpSpPr>
                <p:nvPr/>
              </p:nvGrpSpPr>
              <p:grpSpPr bwMode="auto">
                <a:xfrm rot="7140359">
                  <a:off x="636" y="2676"/>
                  <a:ext cx="168" cy="288"/>
                  <a:chOff x="1584" y="2592"/>
                  <a:chExt cx="216" cy="384"/>
                </a:xfrm>
              </p:grpSpPr>
              <p:sp>
                <p:nvSpPr>
                  <p:cNvPr id="36990" name="AutoShape 7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91" name="AutoShape 7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87" name="Group 73"/>
                <p:cNvGrpSpPr>
                  <a:grpSpLocks/>
                </p:cNvGrpSpPr>
                <p:nvPr/>
              </p:nvGrpSpPr>
              <p:grpSpPr bwMode="auto">
                <a:xfrm rot="3307665">
                  <a:off x="732" y="3204"/>
                  <a:ext cx="168" cy="288"/>
                  <a:chOff x="1584" y="2592"/>
                  <a:chExt cx="216" cy="384"/>
                </a:xfrm>
              </p:grpSpPr>
              <p:sp>
                <p:nvSpPr>
                  <p:cNvPr id="36988" name="AutoShape 74"/>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89" name="AutoShape 75"/>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36972" name="Group 76"/>
            <p:cNvGrpSpPr>
              <a:grpSpLocks/>
            </p:cNvGrpSpPr>
            <p:nvPr/>
          </p:nvGrpSpPr>
          <p:grpSpPr bwMode="auto">
            <a:xfrm rot="974241">
              <a:off x="2506" y="348"/>
              <a:ext cx="1155" cy="920"/>
              <a:chOff x="844" y="660"/>
              <a:chExt cx="1155" cy="920"/>
            </a:xfrm>
          </p:grpSpPr>
          <p:sp>
            <p:nvSpPr>
              <p:cNvPr id="36978" name="Text Box 77"/>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79" name="Text Box 78"/>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80" name="Text Box 79"/>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81" name="Text Box 80"/>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nvGrpSpPr>
            <p:cNvPr id="36973" name="Group 81"/>
            <p:cNvGrpSpPr>
              <a:grpSpLocks/>
            </p:cNvGrpSpPr>
            <p:nvPr/>
          </p:nvGrpSpPr>
          <p:grpSpPr bwMode="auto">
            <a:xfrm rot="974241">
              <a:off x="2506" y="348"/>
              <a:ext cx="1155" cy="920"/>
              <a:chOff x="844" y="660"/>
              <a:chExt cx="1155" cy="920"/>
            </a:xfrm>
          </p:grpSpPr>
          <p:sp>
            <p:nvSpPr>
              <p:cNvPr id="36974" name="Text Box 82"/>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75" name="Text Box 83"/>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76" name="Text Box 84"/>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77" name="Text Box 85"/>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sp>
        <p:nvSpPr>
          <p:cNvPr id="384086" name="Oval 86"/>
          <p:cNvSpPr>
            <a:spLocks noChangeArrowheads="1"/>
          </p:cNvSpPr>
          <p:nvPr/>
        </p:nvSpPr>
        <p:spPr bwMode="auto">
          <a:xfrm>
            <a:off x="5791200" y="4267200"/>
            <a:ext cx="152400" cy="152400"/>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nvGrpSpPr>
          <p:cNvPr id="26" name="Group 87"/>
          <p:cNvGrpSpPr>
            <a:grpSpLocks/>
          </p:cNvGrpSpPr>
          <p:nvPr/>
        </p:nvGrpSpPr>
        <p:grpSpPr bwMode="auto">
          <a:xfrm>
            <a:off x="4300538" y="361950"/>
            <a:ext cx="1947862" cy="1466850"/>
            <a:chOff x="2434" y="348"/>
            <a:chExt cx="1227" cy="924"/>
          </a:xfrm>
        </p:grpSpPr>
        <p:grpSp>
          <p:nvGrpSpPr>
            <p:cNvPr id="36946" name="Group 88"/>
            <p:cNvGrpSpPr>
              <a:grpSpLocks/>
            </p:cNvGrpSpPr>
            <p:nvPr/>
          </p:nvGrpSpPr>
          <p:grpSpPr bwMode="auto">
            <a:xfrm rot="869103">
              <a:off x="2434" y="480"/>
              <a:ext cx="1104" cy="792"/>
              <a:chOff x="576" y="2640"/>
              <a:chExt cx="1104" cy="792"/>
            </a:xfrm>
          </p:grpSpPr>
          <p:sp>
            <p:nvSpPr>
              <p:cNvPr id="36957" name="Oval 89"/>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Tc cell</a:t>
                </a:r>
              </a:p>
            </p:txBody>
          </p:sp>
          <p:grpSp>
            <p:nvGrpSpPr>
              <p:cNvPr id="36958" name="Group 90"/>
              <p:cNvGrpSpPr>
                <a:grpSpLocks/>
              </p:cNvGrpSpPr>
              <p:nvPr/>
            </p:nvGrpSpPr>
            <p:grpSpPr bwMode="auto">
              <a:xfrm>
                <a:off x="576" y="2640"/>
                <a:ext cx="1104" cy="792"/>
                <a:chOff x="576" y="2640"/>
                <a:chExt cx="1104" cy="792"/>
              </a:xfrm>
            </p:grpSpPr>
            <p:grpSp>
              <p:nvGrpSpPr>
                <p:cNvPr id="36959" name="Group 91"/>
                <p:cNvGrpSpPr>
                  <a:grpSpLocks/>
                </p:cNvGrpSpPr>
                <p:nvPr/>
              </p:nvGrpSpPr>
              <p:grpSpPr bwMode="auto">
                <a:xfrm rot="3307665">
                  <a:off x="1404" y="2580"/>
                  <a:ext cx="168" cy="288"/>
                  <a:chOff x="1584" y="2592"/>
                  <a:chExt cx="216" cy="384"/>
                </a:xfrm>
              </p:grpSpPr>
              <p:sp>
                <p:nvSpPr>
                  <p:cNvPr id="36969" name="AutoShape 92"/>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70" name="AutoShape 93"/>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60" name="Group 94"/>
                <p:cNvGrpSpPr>
                  <a:grpSpLocks/>
                </p:cNvGrpSpPr>
                <p:nvPr/>
              </p:nvGrpSpPr>
              <p:grpSpPr bwMode="auto">
                <a:xfrm rot="6623606">
                  <a:off x="1452" y="3060"/>
                  <a:ext cx="168" cy="288"/>
                  <a:chOff x="1584" y="2592"/>
                  <a:chExt cx="216" cy="384"/>
                </a:xfrm>
              </p:grpSpPr>
              <p:sp>
                <p:nvSpPr>
                  <p:cNvPr id="36967" name="AutoShape 9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68" name="AutoShape 9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61" name="Group 97"/>
                <p:cNvGrpSpPr>
                  <a:grpSpLocks/>
                </p:cNvGrpSpPr>
                <p:nvPr/>
              </p:nvGrpSpPr>
              <p:grpSpPr bwMode="auto">
                <a:xfrm rot="7140359">
                  <a:off x="636" y="2676"/>
                  <a:ext cx="168" cy="288"/>
                  <a:chOff x="1584" y="2592"/>
                  <a:chExt cx="216" cy="384"/>
                </a:xfrm>
              </p:grpSpPr>
              <p:sp>
                <p:nvSpPr>
                  <p:cNvPr id="36965" name="AutoShape 9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66" name="AutoShape 9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36962" name="Group 100"/>
                <p:cNvGrpSpPr>
                  <a:grpSpLocks/>
                </p:cNvGrpSpPr>
                <p:nvPr/>
              </p:nvGrpSpPr>
              <p:grpSpPr bwMode="auto">
                <a:xfrm rot="3307665">
                  <a:off x="732" y="3204"/>
                  <a:ext cx="168" cy="288"/>
                  <a:chOff x="1584" y="2592"/>
                  <a:chExt cx="216" cy="384"/>
                </a:xfrm>
              </p:grpSpPr>
              <p:sp>
                <p:nvSpPr>
                  <p:cNvPr id="36963" name="AutoShape 10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36964" name="AutoShape 10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36947" name="Group 103"/>
            <p:cNvGrpSpPr>
              <a:grpSpLocks/>
            </p:cNvGrpSpPr>
            <p:nvPr/>
          </p:nvGrpSpPr>
          <p:grpSpPr bwMode="auto">
            <a:xfrm rot="974241">
              <a:off x="2506" y="348"/>
              <a:ext cx="1155" cy="920"/>
              <a:chOff x="844" y="660"/>
              <a:chExt cx="1155" cy="920"/>
            </a:xfrm>
          </p:grpSpPr>
          <p:sp>
            <p:nvSpPr>
              <p:cNvPr id="36953" name="Text Box 104"/>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4" name="Text Box 105"/>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5" name="Text Box 106"/>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6" name="Text Box 107"/>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nvGrpSpPr>
            <p:cNvPr id="36948" name="Group 108"/>
            <p:cNvGrpSpPr>
              <a:grpSpLocks/>
            </p:cNvGrpSpPr>
            <p:nvPr/>
          </p:nvGrpSpPr>
          <p:grpSpPr bwMode="auto">
            <a:xfrm rot="974241">
              <a:off x="2506" y="348"/>
              <a:ext cx="1155" cy="920"/>
              <a:chOff x="844" y="660"/>
              <a:chExt cx="1155" cy="920"/>
            </a:xfrm>
          </p:grpSpPr>
          <p:sp>
            <p:nvSpPr>
              <p:cNvPr id="36949" name="Text Box 109"/>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0" name="Text Box 110"/>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1" name="Text Box 111"/>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36952" name="Text Box 112"/>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sp>
        <p:nvSpPr>
          <p:cNvPr id="36872" name="Oval 113"/>
          <p:cNvSpPr>
            <a:spLocks noChangeArrowheads="1"/>
          </p:cNvSpPr>
          <p:nvPr/>
        </p:nvSpPr>
        <p:spPr bwMode="auto">
          <a:xfrm rot="-1527850">
            <a:off x="0" y="-609600"/>
            <a:ext cx="7010400" cy="4343400"/>
          </a:xfrm>
          <a:prstGeom prst="ellipse">
            <a:avLst/>
          </a:prstGeom>
          <a:noFill/>
          <a:ln w="9525">
            <a:solidFill>
              <a:schemeClr val="bg1"/>
            </a:solidFill>
            <a:round/>
            <a:headEnd/>
            <a:tailEnd/>
          </a:ln>
        </p:spPr>
        <p:txBody>
          <a:bodyPr wrap="none" anchor="ctr">
            <a:prstTxWarp prst="textNoShape">
              <a:avLst/>
            </a:prstTxWarp>
          </a:bodyPr>
          <a:lstStyle/>
          <a:p>
            <a:pPr algn="ctr"/>
            <a:endParaRPr lang="en-US" sz="2000">
              <a:solidFill>
                <a:schemeClr val="bg1"/>
              </a:solidFill>
              <a:latin typeface="Comic Sans MS" pitchFamily="1" charset="0"/>
            </a:endParaRPr>
          </a:p>
        </p:txBody>
      </p:sp>
      <p:sp>
        <p:nvSpPr>
          <p:cNvPr id="384114" name="AutoShape 114"/>
          <p:cNvSpPr>
            <a:spLocks noChangeArrowheads="1"/>
          </p:cNvSpPr>
          <p:nvPr/>
        </p:nvSpPr>
        <p:spPr bwMode="auto">
          <a:xfrm>
            <a:off x="5410200" y="58674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grpSp>
        <p:nvGrpSpPr>
          <p:cNvPr id="39019" name="Group 115"/>
          <p:cNvGrpSpPr>
            <a:grpSpLocks/>
          </p:cNvGrpSpPr>
          <p:nvPr/>
        </p:nvGrpSpPr>
        <p:grpSpPr bwMode="auto">
          <a:xfrm>
            <a:off x="573088" y="1120775"/>
            <a:ext cx="4013200" cy="2744788"/>
            <a:chOff x="361" y="706"/>
            <a:chExt cx="2528" cy="1729"/>
          </a:xfrm>
        </p:grpSpPr>
        <p:grpSp>
          <p:nvGrpSpPr>
            <p:cNvPr id="36878" name="Group 116"/>
            <p:cNvGrpSpPr>
              <a:grpSpLocks/>
            </p:cNvGrpSpPr>
            <p:nvPr/>
          </p:nvGrpSpPr>
          <p:grpSpPr bwMode="auto">
            <a:xfrm>
              <a:off x="361" y="706"/>
              <a:ext cx="2528" cy="1729"/>
              <a:chOff x="288" y="672"/>
              <a:chExt cx="2528" cy="1729"/>
            </a:xfrm>
          </p:grpSpPr>
          <p:grpSp>
            <p:nvGrpSpPr>
              <p:cNvPr id="36880" name="Group 117"/>
              <p:cNvGrpSpPr>
                <a:grpSpLocks/>
              </p:cNvGrpSpPr>
              <p:nvPr/>
            </p:nvGrpSpPr>
            <p:grpSpPr bwMode="auto">
              <a:xfrm rot="-1248119">
                <a:off x="288" y="672"/>
                <a:ext cx="2528" cy="1729"/>
                <a:chOff x="0" y="371"/>
                <a:chExt cx="2528" cy="1729"/>
              </a:xfrm>
            </p:grpSpPr>
            <p:grpSp>
              <p:nvGrpSpPr>
                <p:cNvPr id="36882" name="Group 118"/>
                <p:cNvGrpSpPr>
                  <a:grpSpLocks/>
                </p:cNvGrpSpPr>
                <p:nvPr/>
              </p:nvGrpSpPr>
              <p:grpSpPr bwMode="auto">
                <a:xfrm>
                  <a:off x="994" y="960"/>
                  <a:ext cx="240" cy="336"/>
                  <a:chOff x="960" y="960"/>
                  <a:chExt cx="240" cy="336"/>
                </a:xfrm>
              </p:grpSpPr>
              <p:sp>
                <p:nvSpPr>
                  <p:cNvPr id="36944" name="AutoShape 119"/>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36945" name="Oval 120"/>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36883" name="Group 121"/>
                <p:cNvGrpSpPr>
                  <a:grpSpLocks/>
                </p:cNvGrpSpPr>
                <p:nvPr/>
              </p:nvGrpSpPr>
              <p:grpSpPr bwMode="auto">
                <a:xfrm>
                  <a:off x="0" y="371"/>
                  <a:ext cx="2528" cy="1729"/>
                  <a:chOff x="-34" y="371"/>
                  <a:chExt cx="2528" cy="1729"/>
                </a:xfrm>
              </p:grpSpPr>
              <p:grpSp>
                <p:nvGrpSpPr>
                  <p:cNvPr id="36887" name="Group 122"/>
                  <p:cNvGrpSpPr>
                    <a:grpSpLocks/>
                  </p:cNvGrpSpPr>
                  <p:nvPr/>
                </p:nvGrpSpPr>
                <p:grpSpPr bwMode="auto">
                  <a:xfrm>
                    <a:off x="-34" y="527"/>
                    <a:ext cx="2304" cy="1573"/>
                    <a:chOff x="-34" y="527"/>
                    <a:chExt cx="2304" cy="1573"/>
                  </a:xfrm>
                </p:grpSpPr>
                <p:grpSp>
                  <p:nvGrpSpPr>
                    <p:cNvPr id="36939" name="Group 123"/>
                    <p:cNvGrpSpPr>
                      <a:grpSpLocks/>
                    </p:cNvGrpSpPr>
                    <p:nvPr/>
                  </p:nvGrpSpPr>
                  <p:grpSpPr bwMode="auto">
                    <a:xfrm rot="2333399">
                      <a:off x="835" y="647"/>
                      <a:ext cx="96" cy="384"/>
                      <a:chOff x="4656" y="2784"/>
                      <a:chExt cx="240" cy="864"/>
                    </a:xfrm>
                  </p:grpSpPr>
                  <p:sp>
                    <p:nvSpPr>
                      <p:cNvPr id="36941" name="AutoShape 12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6942" name="Oval 12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43" name="Line 12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36940" name="Freeform 127"/>
                    <p:cNvSpPr>
                      <a:spLocks/>
                    </p:cNvSpPr>
                    <p:nvPr/>
                  </p:nvSpPr>
                  <p:spPr bwMode="auto">
                    <a:xfrm rot="2333399">
                      <a:off x="-34" y="527"/>
                      <a:ext cx="2304" cy="1573"/>
                    </a:xfrm>
                    <a:custGeom>
                      <a:avLst/>
                      <a:gdLst>
                        <a:gd name="T0" fmla="*/ 262 w 4176"/>
                        <a:gd name="T1" fmla="*/ 292 h 2736"/>
                        <a:gd name="T2" fmla="*/ 205 w 4176"/>
                        <a:gd name="T3" fmla="*/ 337 h 2736"/>
                        <a:gd name="T4" fmla="*/ 149 w 4176"/>
                        <a:gd name="T5" fmla="*/ 410 h 2736"/>
                        <a:gd name="T6" fmla="*/ 84 w 4176"/>
                        <a:gd name="T7" fmla="*/ 401 h 2736"/>
                        <a:gd name="T8" fmla="*/ 125 w 4176"/>
                        <a:gd name="T9" fmla="*/ 392 h 2736"/>
                        <a:gd name="T10" fmla="*/ 141 w 4176"/>
                        <a:gd name="T11" fmla="*/ 392 h 2736"/>
                        <a:gd name="T12" fmla="*/ 189 w 4176"/>
                        <a:gd name="T13" fmla="*/ 319 h 2736"/>
                        <a:gd name="T14" fmla="*/ 246 w 4176"/>
                        <a:gd name="T15" fmla="*/ 274 h 2736"/>
                        <a:gd name="T16" fmla="*/ 222 w 4176"/>
                        <a:gd name="T17" fmla="*/ 255 h 2736"/>
                        <a:gd name="T18" fmla="*/ 149 w 4176"/>
                        <a:gd name="T19" fmla="*/ 283 h 2736"/>
                        <a:gd name="T20" fmla="*/ 52 w 4176"/>
                        <a:gd name="T21" fmla="*/ 283 h 2736"/>
                        <a:gd name="T22" fmla="*/ 4 w 4176"/>
                        <a:gd name="T23" fmla="*/ 237 h 2736"/>
                        <a:gd name="T24" fmla="*/ 28 w 4176"/>
                        <a:gd name="T25" fmla="*/ 246 h 2736"/>
                        <a:gd name="T26" fmla="*/ 84 w 4176"/>
                        <a:gd name="T27" fmla="*/ 274 h 2736"/>
                        <a:gd name="T28" fmla="*/ 133 w 4176"/>
                        <a:gd name="T29" fmla="*/ 264 h 2736"/>
                        <a:gd name="T30" fmla="*/ 198 w 4176"/>
                        <a:gd name="T31" fmla="*/ 246 h 2736"/>
                        <a:gd name="T32" fmla="*/ 230 w 4176"/>
                        <a:gd name="T33" fmla="*/ 237 h 2736"/>
                        <a:gd name="T34" fmla="*/ 166 w 4176"/>
                        <a:gd name="T35" fmla="*/ 182 h 2736"/>
                        <a:gd name="T36" fmla="*/ 109 w 4176"/>
                        <a:gd name="T37" fmla="*/ 73 h 2736"/>
                        <a:gd name="T38" fmla="*/ 20 w 4176"/>
                        <a:gd name="T39" fmla="*/ 82 h 2736"/>
                        <a:gd name="T40" fmla="*/ 20 w 4176"/>
                        <a:gd name="T41" fmla="*/ 64 h 2736"/>
                        <a:gd name="T42" fmla="*/ 125 w 4176"/>
                        <a:gd name="T43" fmla="*/ 45 h 2736"/>
                        <a:gd name="T44" fmla="*/ 189 w 4176"/>
                        <a:gd name="T45" fmla="*/ 164 h 2736"/>
                        <a:gd name="T46" fmla="*/ 254 w 4176"/>
                        <a:gd name="T47" fmla="*/ 173 h 2736"/>
                        <a:gd name="T48" fmla="*/ 278 w 4176"/>
                        <a:gd name="T49" fmla="*/ 137 h 2736"/>
                        <a:gd name="T50" fmla="*/ 334 w 4176"/>
                        <a:gd name="T51" fmla="*/ 118 h 2736"/>
                        <a:gd name="T52" fmla="*/ 399 w 4176"/>
                        <a:gd name="T53" fmla="*/ 137 h 2736"/>
                        <a:gd name="T54" fmla="*/ 463 w 4176"/>
                        <a:gd name="T55" fmla="*/ 28 h 2736"/>
                        <a:gd name="T56" fmla="*/ 584 w 4176"/>
                        <a:gd name="T57" fmla="*/ 0 h 2736"/>
                        <a:gd name="T58" fmla="*/ 584 w 4176"/>
                        <a:gd name="T59" fmla="*/ 28 h 2736"/>
                        <a:gd name="T60" fmla="*/ 512 w 4176"/>
                        <a:gd name="T61" fmla="*/ 45 h 2736"/>
                        <a:gd name="T62" fmla="*/ 455 w 4176"/>
                        <a:gd name="T63" fmla="*/ 109 h 2736"/>
                        <a:gd name="T64" fmla="*/ 415 w 4176"/>
                        <a:gd name="T65" fmla="*/ 155 h 2736"/>
                        <a:gd name="T66" fmla="*/ 431 w 4176"/>
                        <a:gd name="T67" fmla="*/ 201 h 2736"/>
                        <a:gd name="T68" fmla="*/ 504 w 4176"/>
                        <a:gd name="T69" fmla="*/ 191 h 2736"/>
                        <a:gd name="T70" fmla="*/ 568 w 4176"/>
                        <a:gd name="T71" fmla="*/ 128 h 2736"/>
                        <a:gd name="T72" fmla="*/ 641 w 4176"/>
                        <a:gd name="T73" fmla="*/ 128 h 2736"/>
                        <a:gd name="T74" fmla="*/ 657 w 4176"/>
                        <a:gd name="T75" fmla="*/ 128 h 2736"/>
                        <a:gd name="T76" fmla="*/ 697 w 4176"/>
                        <a:gd name="T77" fmla="*/ 164 h 2736"/>
                        <a:gd name="T78" fmla="*/ 681 w 4176"/>
                        <a:gd name="T79" fmla="*/ 191 h 2736"/>
                        <a:gd name="T80" fmla="*/ 657 w 4176"/>
                        <a:gd name="T81" fmla="*/ 155 h 2736"/>
                        <a:gd name="T82" fmla="*/ 601 w 4176"/>
                        <a:gd name="T83" fmla="*/ 146 h 2736"/>
                        <a:gd name="T84" fmla="*/ 561 w 4176"/>
                        <a:gd name="T85" fmla="*/ 182 h 2736"/>
                        <a:gd name="T86" fmla="*/ 488 w 4176"/>
                        <a:gd name="T87" fmla="*/ 228 h 2736"/>
                        <a:gd name="T88" fmla="*/ 415 w 4176"/>
                        <a:gd name="T89" fmla="*/ 246 h 2736"/>
                        <a:gd name="T90" fmla="*/ 399 w 4176"/>
                        <a:gd name="T91" fmla="*/ 283 h 2736"/>
                        <a:gd name="T92" fmla="*/ 439 w 4176"/>
                        <a:gd name="T93" fmla="*/ 319 h 2736"/>
                        <a:gd name="T94" fmla="*/ 528 w 4176"/>
                        <a:gd name="T95" fmla="*/ 392 h 2736"/>
                        <a:gd name="T96" fmla="*/ 552 w 4176"/>
                        <a:gd name="T97" fmla="*/ 502 h 2736"/>
                        <a:gd name="T98" fmla="*/ 536 w 4176"/>
                        <a:gd name="T99" fmla="*/ 502 h 2736"/>
                        <a:gd name="T100" fmla="*/ 520 w 4176"/>
                        <a:gd name="T101" fmla="*/ 438 h 2736"/>
                        <a:gd name="T102" fmla="*/ 455 w 4176"/>
                        <a:gd name="T103" fmla="*/ 356 h 2736"/>
                        <a:gd name="T104" fmla="*/ 383 w 4176"/>
                        <a:gd name="T105" fmla="*/ 301 h 2736"/>
                        <a:gd name="T106" fmla="*/ 367 w 4176"/>
                        <a:gd name="T107" fmla="*/ 292 h 2736"/>
                        <a:gd name="T108" fmla="*/ 334 w 4176"/>
                        <a:gd name="T109" fmla="*/ 292 h 2736"/>
                        <a:gd name="T110" fmla="*/ 359 w 4176"/>
                        <a:gd name="T111" fmla="*/ 383 h 2736"/>
                        <a:gd name="T112" fmla="*/ 383 w 4176"/>
                        <a:gd name="T113" fmla="*/ 493 h 2736"/>
                        <a:gd name="T114" fmla="*/ 351 w 4176"/>
                        <a:gd name="T115" fmla="*/ 456 h 2736"/>
                        <a:gd name="T116" fmla="*/ 318 w 4176"/>
                        <a:gd name="T117" fmla="*/ 319 h 2736"/>
                        <a:gd name="T118" fmla="*/ 311 w 4176"/>
                        <a:gd name="T119" fmla="*/ 283 h 2736"/>
                        <a:gd name="T120" fmla="*/ 262 w 4176"/>
                        <a:gd name="T121" fmla="*/ 292 h 27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76"/>
                        <a:gd name="T184" fmla="*/ 0 h 2736"/>
                        <a:gd name="T185" fmla="*/ 4176 w 4176"/>
                        <a:gd name="T186" fmla="*/ 2736 h 27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76" h="2736">
                          <a:moveTo>
                            <a:pt x="1560" y="1536"/>
                          </a:moveTo>
                          <a:cubicBezTo>
                            <a:pt x="1456" y="1584"/>
                            <a:pt x="1336" y="1672"/>
                            <a:pt x="1224" y="1776"/>
                          </a:cubicBezTo>
                          <a:cubicBezTo>
                            <a:pt x="1112" y="1880"/>
                            <a:pt x="1008" y="2104"/>
                            <a:pt x="888" y="2160"/>
                          </a:cubicBezTo>
                          <a:cubicBezTo>
                            <a:pt x="768" y="2216"/>
                            <a:pt x="528" y="2128"/>
                            <a:pt x="504" y="2112"/>
                          </a:cubicBezTo>
                          <a:cubicBezTo>
                            <a:pt x="480" y="2096"/>
                            <a:pt x="688" y="2072"/>
                            <a:pt x="744" y="2064"/>
                          </a:cubicBezTo>
                          <a:cubicBezTo>
                            <a:pt x="800" y="2056"/>
                            <a:pt x="776" y="2128"/>
                            <a:pt x="840" y="2064"/>
                          </a:cubicBezTo>
                          <a:cubicBezTo>
                            <a:pt x="904" y="2000"/>
                            <a:pt x="1024" y="1784"/>
                            <a:pt x="1128" y="1680"/>
                          </a:cubicBezTo>
                          <a:cubicBezTo>
                            <a:pt x="1232" y="1576"/>
                            <a:pt x="1432" y="1496"/>
                            <a:pt x="1464" y="1440"/>
                          </a:cubicBezTo>
                          <a:cubicBezTo>
                            <a:pt x="1496" y="1384"/>
                            <a:pt x="1416" y="1336"/>
                            <a:pt x="1320" y="1344"/>
                          </a:cubicBezTo>
                          <a:cubicBezTo>
                            <a:pt x="1224" y="1352"/>
                            <a:pt x="1056" y="1464"/>
                            <a:pt x="888" y="1488"/>
                          </a:cubicBezTo>
                          <a:cubicBezTo>
                            <a:pt x="720" y="1512"/>
                            <a:pt x="456" y="1528"/>
                            <a:pt x="312" y="1488"/>
                          </a:cubicBezTo>
                          <a:cubicBezTo>
                            <a:pt x="168" y="1448"/>
                            <a:pt x="48" y="1280"/>
                            <a:pt x="24" y="1248"/>
                          </a:cubicBezTo>
                          <a:cubicBezTo>
                            <a:pt x="0" y="1216"/>
                            <a:pt x="88" y="1264"/>
                            <a:pt x="168" y="1296"/>
                          </a:cubicBezTo>
                          <a:cubicBezTo>
                            <a:pt x="248" y="1328"/>
                            <a:pt x="400" y="1424"/>
                            <a:pt x="504" y="1440"/>
                          </a:cubicBezTo>
                          <a:cubicBezTo>
                            <a:pt x="608" y="1456"/>
                            <a:pt x="680" y="1416"/>
                            <a:pt x="792" y="1392"/>
                          </a:cubicBezTo>
                          <a:cubicBezTo>
                            <a:pt x="904" y="1368"/>
                            <a:pt x="1080" y="1320"/>
                            <a:pt x="1176" y="1296"/>
                          </a:cubicBezTo>
                          <a:cubicBezTo>
                            <a:pt x="1272" y="1272"/>
                            <a:pt x="1400" y="1304"/>
                            <a:pt x="1368" y="1248"/>
                          </a:cubicBezTo>
                          <a:cubicBezTo>
                            <a:pt x="1336" y="1192"/>
                            <a:pt x="1104" y="1104"/>
                            <a:pt x="984" y="960"/>
                          </a:cubicBezTo>
                          <a:cubicBezTo>
                            <a:pt x="864" y="816"/>
                            <a:pt x="792" y="472"/>
                            <a:pt x="648" y="384"/>
                          </a:cubicBezTo>
                          <a:cubicBezTo>
                            <a:pt x="504" y="296"/>
                            <a:pt x="208" y="440"/>
                            <a:pt x="120" y="432"/>
                          </a:cubicBezTo>
                          <a:cubicBezTo>
                            <a:pt x="32" y="424"/>
                            <a:pt x="16" y="368"/>
                            <a:pt x="120" y="336"/>
                          </a:cubicBezTo>
                          <a:cubicBezTo>
                            <a:pt x="224" y="304"/>
                            <a:pt x="576" y="152"/>
                            <a:pt x="744" y="240"/>
                          </a:cubicBezTo>
                          <a:cubicBezTo>
                            <a:pt x="912" y="328"/>
                            <a:pt x="1000" y="752"/>
                            <a:pt x="1128" y="864"/>
                          </a:cubicBezTo>
                          <a:cubicBezTo>
                            <a:pt x="1256" y="976"/>
                            <a:pt x="1424" y="936"/>
                            <a:pt x="1512" y="912"/>
                          </a:cubicBezTo>
                          <a:cubicBezTo>
                            <a:pt x="1600" y="888"/>
                            <a:pt x="1576" y="768"/>
                            <a:pt x="1656" y="720"/>
                          </a:cubicBezTo>
                          <a:cubicBezTo>
                            <a:pt x="1736" y="672"/>
                            <a:pt x="1872" y="624"/>
                            <a:pt x="1992" y="624"/>
                          </a:cubicBezTo>
                          <a:cubicBezTo>
                            <a:pt x="2112" y="624"/>
                            <a:pt x="2248" y="800"/>
                            <a:pt x="2376" y="720"/>
                          </a:cubicBezTo>
                          <a:cubicBezTo>
                            <a:pt x="2504" y="640"/>
                            <a:pt x="2576" y="264"/>
                            <a:pt x="2760" y="144"/>
                          </a:cubicBezTo>
                          <a:cubicBezTo>
                            <a:pt x="2944" y="24"/>
                            <a:pt x="3360" y="0"/>
                            <a:pt x="3480" y="0"/>
                          </a:cubicBezTo>
                          <a:cubicBezTo>
                            <a:pt x="3600" y="0"/>
                            <a:pt x="3552" y="104"/>
                            <a:pt x="3480" y="144"/>
                          </a:cubicBezTo>
                          <a:cubicBezTo>
                            <a:pt x="3408" y="184"/>
                            <a:pt x="3176" y="168"/>
                            <a:pt x="3048" y="240"/>
                          </a:cubicBezTo>
                          <a:cubicBezTo>
                            <a:pt x="2920" y="312"/>
                            <a:pt x="2808" y="480"/>
                            <a:pt x="2712" y="576"/>
                          </a:cubicBezTo>
                          <a:cubicBezTo>
                            <a:pt x="2616" y="672"/>
                            <a:pt x="2496" y="736"/>
                            <a:pt x="2472" y="816"/>
                          </a:cubicBezTo>
                          <a:cubicBezTo>
                            <a:pt x="2448" y="896"/>
                            <a:pt x="2480" y="1024"/>
                            <a:pt x="2568" y="1056"/>
                          </a:cubicBezTo>
                          <a:cubicBezTo>
                            <a:pt x="2656" y="1088"/>
                            <a:pt x="2864" y="1072"/>
                            <a:pt x="3000" y="1008"/>
                          </a:cubicBezTo>
                          <a:cubicBezTo>
                            <a:pt x="3136" y="944"/>
                            <a:pt x="3248" y="728"/>
                            <a:pt x="3384" y="672"/>
                          </a:cubicBezTo>
                          <a:cubicBezTo>
                            <a:pt x="3520" y="616"/>
                            <a:pt x="3728" y="672"/>
                            <a:pt x="3816" y="672"/>
                          </a:cubicBezTo>
                          <a:cubicBezTo>
                            <a:pt x="3904" y="672"/>
                            <a:pt x="3856" y="640"/>
                            <a:pt x="3912" y="672"/>
                          </a:cubicBezTo>
                          <a:cubicBezTo>
                            <a:pt x="3968" y="704"/>
                            <a:pt x="4128" y="808"/>
                            <a:pt x="4152" y="864"/>
                          </a:cubicBezTo>
                          <a:cubicBezTo>
                            <a:pt x="4176" y="920"/>
                            <a:pt x="4096" y="1016"/>
                            <a:pt x="4056" y="1008"/>
                          </a:cubicBezTo>
                          <a:cubicBezTo>
                            <a:pt x="4016" y="1000"/>
                            <a:pt x="3992" y="856"/>
                            <a:pt x="3912" y="816"/>
                          </a:cubicBezTo>
                          <a:cubicBezTo>
                            <a:pt x="3832" y="776"/>
                            <a:pt x="3672" y="744"/>
                            <a:pt x="3576" y="768"/>
                          </a:cubicBezTo>
                          <a:cubicBezTo>
                            <a:pt x="3480" y="792"/>
                            <a:pt x="3448" y="888"/>
                            <a:pt x="3336" y="960"/>
                          </a:cubicBezTo>
                          <a:cubicBezTo>
                            <a:pt x="3224" y="1032"/>
                            <a:pt x="3048" y="1144"/>
                            <a:pt x="2904" y="1200"/>
                          </a:cubicBezTo>
                          <a:cubicBezTo>
                            <a:pt x="2760" y="1256"/>
                            <a:pt x="2560" y="1248"/>
                            <a:pt x="2472" y="1296"/>
                          </a:cubicBezTo>
                          <a:cubicBezTo>
                            <a:pt x="2384" y="1344"/>
                            <a:pt x="2352" y="1424"/>
                            <a:pt x="2376" y="1488"/>
                          </a:cubicBezTo>
                          <a:cubicBezTo>
                            <a:pt x="2400" y="1552"/>
                            <a:pt x="2488" y="1584"/>
                            <a:pt x="2616" y="1680"/>
                          </a:cubicBezTo>
                          <a:cubicBezTo>
                            <a:pt x="2744" y="1776"/>
                            <a:pt x="3032" y="1904"/>
                            <a:pt x="3144" y="2064"/>
                          </a:cubicBezTo>
                          <a:cubicBezTo>
                            <a:pt x="3256" y="2224"/>
                            <a:pt x="3280" y="2544"/>
                            <a:pt x="3288" y="2640"/>
                          </a:cubicBezTo>
                          <a:cubicBezTo>
                            <a:pt x="3296" y="2736"/>
                            <a:pt x="3224" y="2696"/>
                            <a:pt x="3192" y="2640"/>
                          </a:cubicBezTo>
                          <a:cubicBezTo>
                            <a:pt x="3160" y="2584"/>
                            <a:pt x="3176" y="2432"/>
                            <a:pt x="3096" y="2304"/>
                          </a:cubicBezTo>
                          <a:cubicBezTo>
                            <a:pt x="3016" y="2176"/>
                            <a:pt x="2848" y="1992"/>
                            <a:pt x="2712" y="1872"/>
                          </a:cubicBezTo>
                          <a:cubicBezTo>
                            <a:pt x="2576" y="1752"/>
                            <a:pt x="2368" y="1640"/>
                            <a:pt x="2280" y="1584"/>
                          </a:cubicBezTo>
                          <a:cubicBezTo>
                            <a:pt x="2192" y="1528"/>
                            <a:pt x="2232" y="1544"/>
                            <a:pt x="2184" y="1536"/>
                          </a:cubicBezTo>
                          <a:cubicBezTo>
                            <a:pt x="2136" y="1528"/>
                            <a:pt x="2000" y="1456"/>
                            <a:pt x="1992" y="1536"/>
                          </a:cubicBezTo>
                          <a:cubicBezTo>
                            <a:pt x="1984" y="1616"/>
                            <a:pt x="2088" y="1840"/>
                            <a:pt x="2136" y="2016"/>
                          </a:cubicBezTo>
                          <a:cubicBezTo>
                            <a:pt x="2184" y="2192"/>
                            <a:pt x="2288" y="2528"/>
                            <a:pt x="2280" y="2592"/>
                          </a:cubicBezTo>
                          <a:cubicBezTo>
                            <a:pt x="2272" y="2656"/>
                            <a:pt x="2152" y="2552"/>
                            <a:pt x="2088" y="2400"/>
                          </a:cubicBezTo>
                          <a:cubicBezTo>
                            <a:pt x="2024" y="2248"/>
                            <a:pt x="1936" y="1832"/>
                            <a:pt x="1896" y="1680"/>
                          </a:cubicBezTo>
                          <a:cubicBezTo>
                            <a:pt x="1856" y="1528"/>
                            <a:pt x="1896" y="1512"/>
                            <a:pt x="1848" y="1488"/>
                          </a:cubicBezTo>
                          <a:cubicBezTo>
                            <a:pt x="1800" y="1464"/>
                            <a:pt x="1664" y="1488"/>
                            <a:pt x="1560" y="1536"/>
                          </a:cubicBezTo>
                          <a:close/>
                        </a:path>
                      </a:pathLst>
                    </a:custGeom>
                    <a:solidFill>
                      <a:schemeClr val="bg1"/>
                    </a:solidFill>
                    <a:ln w="9525">
                      <a:solidFill>
                        <a:schemeClr val="tx1"/>
                      </a:solidFill>
                      <a:round/>
                      <a:headEnd/>
                      <a:tailEnd/>
                    </a:ln>
                  </p:spPr>
                  <p:txBody>
                    <a:bodyPr>
                      <a:prstTxWarp prst="textNoShape">
                        <a:avLst/>
                      </a:prstTxWarp>
                    </a:bodyPr>
                    <a:lstStyle/>
                    <a:p>
                      <a:endParaRPr lang="en-US"/>
                    </a:p>
                  </p:txBody>
                </p:sp>
              </p:grpSp>
              <p:grpSp>
                <p:nvGrpSpPr>
                  <p:cNvPr id="36888" name="Group 128"/>
                  <p:cNvGrpSpPr>
                    <a:grpSpLocks/>
                  </p:cNvGrpSpPr>
                  <p:nvPr/>
                </p:nvGrpSpPr>
                <p:grpSpPr bwMode="auto">
                  <a:xfrm>
                    <a:off x="207" y="371"/>
                    <a:ext cx="2287" cy="1559"/>
                    <a:chOff x="207" y="371"/>
                    <a:chExt cx="2287" cy="1559"/>
                  </a:xfrm>
                </p:grpSpPr>
                <p:grpSp>
                  <p:nvGrpSpPr>
                    <p:cNvPr id="36889" name="Group 129"/>
                    <p:cNvGrpSpPr>
                      <a:grpSpLocks/>
                    </p:cNvGrpSpPr>
                    <p:nvPr/>
                  </p:nvGrpSpPr>
                  <p:grpSpPr bwMode="auto">
                    <a:xfrm rot="367549">
                      <a:off x="1183" y="695"/>
                      <a:ext cx="57" cy="286"/>
                      <a:chOff x="4656" y="2784"/>
                      <a:chExt cx="240" cy="864"/>
                    </a:xfrm>
                  </p:grpSpPr>
                  <p:sp>
                    <p:nvSpPr>
                      <p:cNvPr id="36936" name="AutoShape 13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6937" name="Oval 13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38" name="Line 13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6890" name="Group 133"/>
                    <p:cNvGrpSpPr>
                      <a:grpSpLocks/>
                    </p:cNvGrpSpPr>
                    <p:nvPr/>
                  </p:nvGrpSpPr>
                  <p:grpSpPr bwMode="auto">
                    <a:xfrm rot="4818054">
                      <a:off x="1420" y="1759"/>
                      <a:ext cx="57" cy="286"/>
                      <a:chOff x="4656" y="2784"/>
                      <a:chExt cx="240" cy="864"/>
                    </a:xfrm>
                  </p:grpSpPr>
                  <p:sp>
                    <p:nvSpPr>
                      <p:cNvPr id="36933" name="AutoShape 13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6934" name="Oval 13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35" name="Line 13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6891" name="Group 137"/>
                    <p:cNvGrpSpPr>
                      <a:grpSpLocks/>
                    </p:cNvGrpSpPr>
                    <p:nvPr/>
                  </p:nvGrpSpPr>
                  <p:grpSpPr bwMode="auto">
                    <a:xfrm rot="2333399">
                      <a:off x="450" y="518"/>
                      <a:ext cx="57" cy="286"/>
                      <a:chOff x="4656" y="2784"/>
                      <a:chExt cx="240" cy="864"/>
                    </a:xfrm>
                  </p:grpSpPr>
                  <p:sp>
                    <p:nvSpPr>
                      <p:cNvPr id="36930" name="AutoShape 13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6931" name="Oval 13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32" name="Line 14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6892" name="Group 141"/>
                    <p:cNvGrpSpPr>
                      <a:grpSpLocks/>
                    </p:cNvGrpSpPr>
                    <p:nvPr/>
                  </p:nvGrpSpPr>
                  <p:grpSpPr bwMode="auto">
                    <a:xfrm rot="4580286">
                      <a:off x="2322" y="1038"/>
                      <a:ext cx="57" cy="286"/>
                      <a:chOff x="4656" y="2784"/>
                      <a:chExt cx="240" cy="864"/>
                    </a:xfrm>
                  </p:grpSpPr>
                  <p:sp>
                    <p:nvSpPr>
                      <p:cNvPr id="36927" name="AutoShape 14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36928" name="Oval 14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29" name="Line 14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36893" name="Group 145"/>
                    <p:cNvGrpSpPr>
                      <a:grpSpLocks/>
                    </p:cNvGrpSpPr>
                    <p:nvPr/>
                  </p:nvGrpSpPr>
                  <p:grpSpPr bwMode="auto">
                    <a:xfrm rot="2333399">
                      <a:off x="207" y="371"/>
                      <a:ext cx="1877" cy="1287"/>
                      <a:chOff x="1152" y="912"/>
                      <a:chExt cx="3264" cy="1728"/>
                    </a:xfrm>
                  </p:grpSpPr>
                  <p:grpSp>
                    <p:nvGrpSpPr>
                      <p:cNvPr id="36894" name="Group 146"/>
                      <p:cNvGrpSpPr>
                        <a:grpSpLocks/>
                      </p:cNvGrpSpPr>
                      <p:nvPr/>
                    </p:nvGrpSpPr>
                    <p:grpSpPr bwMode="auto">
                      <a:xfrm>
                        <a:off x="1920" y="1008"/>
                        <a:ext cx="2496" cy="1632"/>
                        <a:chOff x="1920" y="1008"/>
                        <a:chExt cx="2496" cy="1632"/>
                      </a:xfrm>
                    </p:grpSpPr>
                    <p:grpSp>
                      <p:nvGrpSpPr>
                        <p:cNvPr id="36911" name="Group 147"/>
                        <p:cNvGrpSpPr>
                          <a:grpSpLocks/>
                        </p:cNvGrpSpPr>
                        <p:nvPr/>
                      </p:nvGrpSpPr>
                      <p:grpSpPr bwMode="auto">
                        <a:xfrm rot="2676169">
                          <a:off x="1920" y="1104"/>
                          <a:ext cx="96" cy="384"/>
                          <a:chOff x="4128" y="3264"/>
                          <a:chExt cx="240" cy="864"/>
                        </a:xfrm>
                      </p:grpSpPr>
                      <p:sp>
                        <p:nvSpPr>
                          <p:cNvPr id="36924" name="AutoShape 148"/>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25" name="Oval 149"/>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26" name="Line 150"/>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912" name="Group 151"/>
                        <p:cNvGrpSpPr>
                          <a:grpSpLocks/>
                        </p:cNvGrpSpPr>
                        <p:nvPr/>
                      </p:nvGrpSpPr>
                      <p:grpSpPr bwMode="auto">
                        <a:xfrm rot="-2439745">
                          <a:off x="3408" y="1008"/>
                          <a:ext cx="96" cy="384"/>
                          <a:chOff x="4128" y="3264"/>
                          <a:chExt cx="240" cy="864"/>
                        </a:xfrm>
                      </p:grpSpPr>
                      <p:sp>
                        <p:nvSpPr>
                          <p:cNvPr id="36921" name="AutoShape 152"/>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22" name="Oval 153"/>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23" name="Line 154"/>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913" name="Group 155"/>
                        <p:cNvGrpSpPr>
                          <a:grpSpLocks/>
                        </p:cNvGrpSpPr>
                        <p:nvPr/>
                      </p:nvGrpSpPr>
                      <p:grpSpPr bwMode="auto">
                        <a:xfrm rot="8067090">
                          <a:off x="2160" y="2400"/>
                          <a:ext cx="96" cy="384"/>
                          <a:chOff x="4128" y="3264"/>
                          <a:chExt cx="240" cy="864"/>
                        </a:xfrm>
                      </p:grpSpPr>
                      <p:sp>
                        <p:nvSpPr>
                          <p:cNvPr id="36918" name="AutoShape 15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19" name="Oval 15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20" name="Line 15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914" name="Group 159"/>
                        <p:cNvGrpSpPr>
                          <a:grpSpLocks/>
                        </p:cNvGrpSpPr>
                        <p:nvPr/>
                      </p:nvGrpSpPr>
                      <p:grpSpPr bwMode="auto">
                        <a:xfrm rot="9105667">
                          <a:off x="4320" y="1680"/>
                          <a:ext cx="96" cy="384"/>
                          <a:chOff x="4128" y="3264"/>
                          <a:chExt cx="240" cy="864"/>
                        </a:xfrm>
                      </p:grpSpPr>
                      <p:sp>
                        <p:nvSpPr>
                          <p:cNvPr id="36915" name="AutoShape 160"/>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16" name="Oval 161"/>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17" name="Line 162"/>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nvGrpSpPr>
                      <p:cNvPr id="36895" name="Group 163"/>
                      <p:cNvGrpSpPr>
                        <a:grpSpLocks/>
                      </p:cNvGrpSpPr>
                      <p:nvPr/>
                    </p:nvGrpSpPr>
                    <p:grpSpPr bwMode="auto">
                      <a:xfrm rot="-628084">
                        <a:off x="1440" y="912"/>
                        <a:ext cx="96" cy="384"/>
                        <a:chOff x="4128" y="3264"/>
                        <a:chExt cx="240" cy="864"/>
                      </a:xfrm>
                    </p:grpSpPr>
                    <p:sp>
                      <p:nvSpPr>
                        <p:cNvPr id="36908" name="AutoShape 164"/>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09" name="Oval 165"/>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10" name="Line 166"/>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896" name="Group 167"/>
                      <p:cNvGrpSpPr>
                        <a:grpSpLocks/>
                      </p:cNvGrpSpPr>
                      <p:nvPr/>
                    </p:nvGrpSpPr>
                    <p:grpSpPr bwMode="auto">
                      <a:xfrm rot="112238">
                        <a:off x="2928" y="1248"/>
                        <a:ext cx="96" cy="384"/>
                        <a:chOff x="4128" y="3264"/>
                        <a:chExt cx="240" cy="864"/>
                      </a:xfrm>
                    </p:grpSpPr>
                    <p:sp>
                      <p:nvSpPr>
                        <p:cNvPr id="36905" name="AutoShape 168"/>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06" name="Oval 169"/>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07" name="Line 170"/>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897" name="Group 171"/>
                      <p:cNvGrpSpPr>
                        <a:grpSpLocks/>
                      </p:cNvGrpSpPr>
                      <p:nvPr/>
                    </p:nvGrpSpPr>
                    <p:grpSpPr bwMode="auto">
                      <a:xfrm rot="-9028649">
                        <a:off x="1152" y="2160"/>
                        <a:ext cx="96" cy="384"/>
                        <a:chOff x="4128" y="3264"/>
                        <a:chExt cx="240" cy="864"/>
                      </a:xfrm>
                    </p:grpSpPr>
                    <p:sp>
                      <p:nvSpPr>
                        <p:cNvPr id="36902" name="AutoShape 172"/>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03" name="Oval 173"/>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04" name="Line 174"/>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36898" name="Group 175"/>
                      <p:cNvGrpSpPr>
                        <a:grpSpLocks/>
                      </p:cNvGrpSpPr>
                      <p:nvPr/>
                    </p:nvGrpSpPr>
                    <p:grpSpPr bwMode="auto">
                      <a:xfrm rot="7893469">
                        <a:off x="3984" y="1152"/>
                        <a:ext cx="96" cy="384"/>
                        <a:chOff x="4128" y="3264"/>
                        <a:chExt cx="240" cy="864"/>
                      </a:xfrm>
                    </p:grpSpPr>
                    <p:sp>
                      <p:nvSpPr>
                        <p:cNvPr id="36899" name="AutoShape 17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36900" name="Oval 17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36901" name="Line 17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grpSp>
            <p:grpSp>
              <p:nvGrpSpPr>
                <p:cNvPr id="36884" name="Group 179"/>
                <p:cNvGrpSpPr>
                  <a:grpSpLocks/>
                </p:cNvGrpSpPr>
                <p:nvPr/>
              </p:nvGrpSpPr>
              <p:grpSpPr bwMode="auto">
                <a:xfrm>
                  <a:off x="994" y="960"/>
                  <a:ext cx="240" cy="336"/>
                  <a:chOff x="960" y="960"/>
                  <a:chExt cx="240" cy="336"/>
                </a:xfrm>
              </p:grpSpPr>
              <p:sp>
                <p:nvSpPr>
                  <p:cNvPr id="36885" name="AutoShape 180"/>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36886" name="Oval 181"/>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sp>
            <p:nvSpPr>
              <p:cNvPr id="36881" name="Oval 182"/>
              <p:cNvSpPr>
                <a:spLocks noChangeArrowheads="1"/>
              </p:cNvSpPr>
              <p:nvPr/>
            </p:nvSpPr>
            <p:spPr bwMode="auto">
              <a:xfrm>
                <a:off x="2640" y="960"/>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sp>
          <p:nvSpPr>
            <p:cNvPr id="36879" name="Oval 183"/>
            <p:cNvSpPr>
              <a:spLocks noChangeArrowheads="1"/>
            </p:cNvSpPr>
            <p:nvPr/>
          </p:nvSpPr>
          <p:spPr bwMode="auto">
            <a:xfrm>
              <a:off x="1632" y="1056"/>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sp>
        <p:nvSpPr>
          <p:cNvPr id="384184" name="AutoShape 184"/>
          <p:cNvSpPr>
            <a:spLocks noChangeArrowheads="1"/>
          </p:cNvSpPr>
          <p:nvPr/>
        </p:nvSpPr>
        <p:spPr bwMode="auto">
          <a:xfrm rot="-7348448">
            <a:off x="4010818" y="942182"/>
            <a:ext cx="150813" cy="1162050"/>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84185" name="AutoShape 185"/>
          <p:cNvSpPr>
            <a:spLocks noChangeArrowheads="1"/>
          </p:cNvSpPr>
          <p:nvPr/>
        </p:nvSpPr>
        <p:spPr bwMode="auto">
          <a:xfrm rot="13583280" flipV="1">
            <a:off x="4346575" y="911225"/>
            <a:ext cx="93663" cy="862013"/>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84186" name="Text Box 186"/>
          <p:cNvSpPr txBox="1">
            <a:spLocks noChangeArrowheads="1"/>
          </p:cNvSpPr>
          <p:nvPr/>
        </p:nvSpPr>
        <p:spPr bwMode="auto">
          <a:xfrm>
            <a:off x="6781800" y="1676400"/>
            <a:ext cx="1839913" cy="946150"/>
          </a:xfrm>
          <a:prstGeom prst="rect">
            <a:avLst/>
          </a:prstGeom>
          <a:noFill/>
          <a:ln w="9525">
            <a:noFill/>
            <a:miter lim="800000"/>
            <a:headEnd/>
            <a:tailEnd/>
          </a:ln>
        </p:spPr>
        <p:txBody>
          <a:bodyPr wrap="none">
            <a:prstTxWarp prst="textNoShape">
              <a:avLst/>
            </a:prstTxWarp>
            <a:spAutoFit/>
          </a:bodyPr>
          <a:lstStyle/>
          <a:p>
            <a:pPr eaLnBrk="0" hangingPunct="0"/>
            <a:r>
              <a:rPr lang="en-US" sz="2800">
                <a:solidFill>
                  <a:schemeClr val="bg1"/>
                </a:solidFill>
                <a:latin typeface="Comic Sans MS" pitchFamily="1" charset="0"/>
              </a:rPr>
              <a:t>CD28/B7</a:t>
            </a:r>
          </a:p>
          <a:p>
            <a:pPr eaLnBrk="0" hangingPunct="0"/>
            <a:r>
              <a:rPr lang="en-US" sz="2800">
                <a:solidFill>
                  <a:schemeClr val="bg1"/>
                </a:solidFill>
                <a:latin typeface="Comic Sans MS" pitchFamily="1" charset="0"/>
              </a:rPr>
              <a:t>Tcell/APC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84056"/>
                                        </p:tgtEl>
                                        <p:attrNameLst>
                                          <p:attrName>style.visibility</p:attrName>
                                        </p:attrNameLst>
                                      </p:cBhvr>
                                      <p:to>
                                        <p:strVal val="visible"/>
                                      </p:to>
                                    </p:set>
                                    <p:anim calcmode="lin" valueType="num">
                                      <p:cBhvr additive="base">
                                        <p:cTn id="7" dur="500" fill="hold"/>
                                        <p:tgtEl>
                                          <p:spTgt spid="384056"/>
                                        </p:tgtEl>
                                        <p:attrNameLst>
                                          <p:attrName>ppt_x</p:attrName>
                                        </p:attrNameLst>
                                      </p:cBhvr>
                                      <p:tavLst>
                                        <p:tav tm="0">
                                          <p:val>
                                            <p:strVal val="0-#ppt_w/2"/>
                                          </p:val>
                                        </p:tav>
                                        <p:tav tm="100000">
                                          <p:val>
                                            <p:strVal val="#ppt_x"/>
                                          </p:val>
                                        </p:tav>
                                      </p:tavLst>
                                    </p:anim>
                                    <p:anim calcmode="lin" valueType="num">
                                      <p:cBhvr additive="base">
                                        <p:cTn id="8" dur="500" fill="hold"/>
                                        <p:tgtEl>
                                          <p:spTgt spid="3840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4114"/>
                                        </p:tgtEl>
                                        <p:attrNameLst>
                                          <p:attrName>style.visibility</p:attrName>
                                        </p:attrNameLst>
                                      </p:cBhvr>
                                      <p:to>
                                        <p:strVal val="visible"/>
                                      </p:to>
                                    </p:set>
                                    <p:animEffect transition="in" filter="dissolve">
                                      <p:cBhvr>
                                        <p:cTn id="13" dur="500"/>
                                        <p:tgtEl>
                                          <p:spTgt spid="3841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8408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9019"/>
                                        </p:tgtEl>
                                        <p:attrNameLst>
                                          <p:attrName>style.visibility</p:attrName>
                                        </p:attrNameLst>
                                      </p:cBhvr>
                                      <p:to>
                                        <p:strVal val="visible"/>
                                      </p:to>
                                    </p:set>
                                    <p:anim calcmode="lin" valueType="num">
                                      <p:cBhvr additive="base">
                                        <p:cTn id="22" dur="500" fill="hold"/>
                                        <p:tgtEl>
                                          <p:spTgt spid="39019"/>
                                        </p:tgtEl>
                                        <p:attrNameLst>
                                          <p:attrName>ppt_x</p:attrName>
                                        </p:attrNameLst>
                                      </p:cBhvr>
                                      <p:tavLst>
                                        <p:tav tm="0">
                                          <p:val>
                                            <p:strVal val="0-#ppt_w/2"/>
                                          </p:val>
                                        </p:tav>
                                        <p:tav tm="100000">
                                          <p:val>
                                            <p:strVal val="#ppt_x"/>
                                          </p:val>
                                        </p:tav>
                                      </p:tavLst>
                                    </p:anim>
                                    <p:anim calcmode="lin" valueType="num">
                                      <p:cBhvr additive="base">
                                        <p:cTn id="23" dur="500" fill="hold"/>
                                        <p:tgtEl>
                                          <p:spTgt spid="390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0" fill="hold"/>
                                        <p:tgtEl>
                                          <p:spTgt spid="26"/>
                                        </p:tgtEl>
                                        <p:attrNameLst>
                                          <p:attrName>ppt_w</p:attrName>
                                        </p:attrNameLst>
                                      </p:cBhvr>
                                      <p:tavLst>
                                        <p:tav tm="0">
                                          <p:val>
                                            <p:fltVal val="0"/>
                                          </p:val>
                                        </p:tav>
                                        <p:tav tm="100000">
                                          <p:val>
                                            <p:strVal val="#ppt_w"/>
                                          </p:val>
                                        </p:tav>
                                      </p:tavLst>
                                    </p:anim>
                                    <p:anim calcmode="lin" valueType="num">
                                      <p:cBhvr>
                                        <p:cTn id="29" dur="1000" fill="hold"/>
                                        <p:tgtEl>
                                          <p:spTgt spid="26"/>
                                        </p:tgtEl>
                                        <p:attrNameLst>
                                          <p:attrName>ppt_h</p:attrName>
                                        </p:attrNameLst>
                                      </p:cBhvr>
                                      <p:tavLst>
                                        <p:tav tm="0">
                                          <p:val>
                                            <p:fltVal val="0"/>
                                          </p:val>
                                        </p:tav>
                                        <p:tav tm="100000">
                                          <p:val>
                                            <p:strVal val="#ppt_h"/>
                                          </p:val>
                                        </p:tav>
                                      </p:tavLst>
                                    </p:anim>
                                    <p:anim calcmode="lin" valueType="num">
                                      <p:cBhvr>
                                        <p:cTn id="30"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84184"/>
                                        </p:tgtEl>
                                        <p:attrNameLst>
                                          <p:attrName>style.visibility</p:attrName>
                                        </p:attrNameLst>
                                      </p:cBhvr>
                                      <p:to>
                                        <p:strVal val="visible"/>
                                      </p:to>
                                    </p:set>
                                    <p:animEffect transition="in" filter="checkerboard(across)">
                                      <p:cBhvr>
                                        <p:cTn id="36" dur="500"/>
                                        <p:tgtEl>
                                          <p:spTgt spid="384184"/>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84185"/>
                                        </p:tgtEl>
                                        <p:attrNameLst>
                                          <p:attrName>style.visibility</p:attrName>
                                        </p:attrNameLst>
                                      </p:cBhvr>
                                      <p:to>
                                        <p:strVal val="visible"/>
                                      </p:to>
                                    </p:set>
                                    <p:animEffect transition="in" filter="checkerboard(across)">
                                      <p:cBhvr>
                                        <p:cTn id="41" dur="500"/>
                                        <p:tgtEl>
                                          <p:spTgt spid="38418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8418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1000" fill="hold"/>
                                        <p:tgtEl>
                                          <p:spTgt spid="17"/>
                                        </p:tgtEl>
                                        <p:attrNameLst>
                                          <p:attrName>ppt_w</p:attrName>
                                        </p:attrNameLst>
                                      </p:cBhvr>
                                      <p:tavLst>
                                        <p:tav tm="0">
                                          <p:val>
                                            <p:fltVal val="0"/>
                                          </p:val>
                                        </p:tav>
                                        <p:tav tm="100000">
                                          <p:val>
                                            <p:strVal val="#ppt_w"/>
                                          </p:val>
                                        </p:tav>
                                      </p:tavLst>
                                    </p:anim>
                                    <p:anim calcmode="lin" valueType="num">
                                      <p:cBhvr>
                                        <p:cTn id="51" dur="1000" fill="hold"/>
                                        <p:tgtEl>
                                          <p:spTgt spid="17"/>
                                        </p:tgtEl>
                                        <p:attrNameLst>
                                          <p:attrName>ppt_h</p:attrName>
                                        </p:attrNameLst>
                                      </p:cBhvr>
                                      <p:tavLst>
                                        <p:tav tm="0">
                                          <p:val>
                                            <p:fltVal val="0"/>
                                          </p:val>
                                        </p:tav>
                                        <p:tav tm="100000">
                                          <p:val>
                                            <p:strVal val="#ppt_h"/>
                                          </p:val>
                                        </p:tav>
                                      </p:tavLst>
                                    </p:anim>
                                    <p:anim calcmode="lin" valueType="num">
                                      <p:cBhvr>
                                        <p:cTn id="52"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56" grpId="0" animBg="1"/>
      <p:bldP spid="384086" grpId="0" animBg="1"/>
      <p:bldP spid="384114" grpId="0" animBg="1"/>
      <p:bldP spid="384184" grpId="0" animBg="1"/>
      <p:bldP spid="384185" grpId="0" animBg="1"/>
      <p:bldP spid="3841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8-cytotoxic T-1-red"/>
          <p:cNvPicPr>
            <a:picLocks noChangeAspect="1" noChangeArrowheads="1"/>
          </p:cNvPicPr>
          <p:nvPr/>
        </p:nvPicPr>
        <p:blipFill>
          <a:blip r:embed="rId3"/>
          <a:srcRect/>
          <a:stretch>
            <a:fillRect/>
          </a:stretch>
        </p:blipFill>
        <p:spPr bwMode="auto">
          <a:xfrm>
            <a:off x="762000" y="228600"/>
            <a:ext cx="3541713" cy="4572000"/>
          </a:xfrm>
          <a:prstGeom prst="rect">
            <a:avLst/>
          </a:prstGeom>
          <a:noFill/>
          <a:ln w="9525">
            <a:noFill/>
            <a:miter lim="800000"/>
            <a:headEnd/>
            <a:tailEnd/>
          </a:ln>
        </p:spPr>
      </p:pic>
      <p:pic>
        <p:nvPicPr>
          <p:cNvPr id="386051" name="Picture 3" descr="8-cytotoxic T-2red"/>
          <p:cNvPicPr>
            <a:picLocks noChangeAspect="1" noChangeArrowheads="1"/>
          </p:cNvPicPr>
          <p:nvPr/>
        </p:nvPicPr>
        <p:blipFill>
          <a:blip r:embed="rId4"/>
          <a:srcRect/>
          <a:stretch>
            <a:fillRect/>
          </a:stretch>
        </p:blipFill>
        <p:spPr bwMode="auto">
          <a:xfrm>
            <a:off x="4724400" y="228600"/>
            <a:ext cx="357505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6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3124200" y="4267200"/>
            <a:ext cx="5029200" cy="2266950"/>
            <a:chOff x="1968" y="2688"/>
            <a:chExt cx="3168" cy="1428"/>
          </a:xfrm>
        </p:grpSpPr>
        <p:grpSp>
          <p:nvGrpSpPr>
            <p:cNvPr id="41124" name="Group 3"/>
            <p:cNvGrpSpPr>
              <a:grpSpLocks/>
            </p:cNvGrpSpPr>
            <p:nvPr/>
          </p:nvGrpSpPr>
          <p:grpSpPr bwMode="auto">
            <a:xfrm>
              <a:off x="1968" y="3024"/>
              <a:ext cx="3168" cy="1092"/>
              <a:chOff x="1200" y="1884"/>
              <a:chExt cx="3168" cy="1092"/>
            </a:xfrm>
          </p:grpSpPr>
          <p:sp>
            <p:nvSpPr>
              <p:cNvPr id="41167" name="AutoShape 4"/>
              <p:cNvSpPr>
                <a:spLocks noChangeArrowheads="1"/>
              </p:cNvSpPr>
              <p:nvPr/>
            </p:nvSpPr>
            <p:spPr bwMode="auto">
              <a:xfrm>
                <a:off x="1200"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1168" name="Oval 5"/>
              <p:cNvSpPr>
                <a:spLocks noChangeArrowheads="1"/>
              </p:cNvSpPr>
              <p:nvPr/>
            </p:nvSpPr>
            <p:spPr bwMode="auto">
              <a:xfrm>
                <a:off x="1373"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1169" name="AutoShape 6"/>
              <p:cNvSpPr>
                <a:spLocks noChangeArrowheads="1"/>
              </p:cNvSpPr>
              <p:nvPr/>
            </p:nvSpPr>
            <p:spPr bwMode="auto">
              <a:xfrm>
                <a:off x="3734"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1170" name="Oval 7"/>
              <p:cNvSpPr>
                <a:spLocks noChangeArrowheads="1"/>
              </p:cNvSpPr>
              <p:nvPr/>
            </p:nvSpPr>
            <p:spPr bwMode="auto">
              <a:xfrm>
                <a:off x="3907"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1171" name="AutoShape 8"/>
              <p:cNvSpPr>
                <a:spLocks noChangeArrowheads="1"/>
              </p:cNvSpPr>
              <p:nvPr/>
            </p:nvSpPr>
            <p:spPr bwMode="auto">
              <a:xfrm>
                <a:off x="1834" y="1888"/>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1172" name="Oval 9"/>
              <p:cNvSpPr>
                <a:spLocks noChangeArrowheads="1"/>
              </p:cNvSpPr>
              <p:nvPr/>
            </p:nvSpPr>
            <p:spPr bwMode="auto">
              <a:xfrm>
                <a:off x="2007"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1173" name="AutoShape 10"/>
              <p:cNvSpPr>
                <a:spLocks noChangeArrowheads="1"/>
              </p:cNvSpPr>
              <p:nvPr/>
            </p:nvSpPr>
            <p:spPr bwMode="auto">
              <a:xfrm>
                <a:off x="2467"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1174" name="Oval 11"/>
              <p:cNvSpPr>
                <a:spLocks noChangeArrowheads="1"/>
              </p:cNvSpPr>
              <p:nvPr/>
            </p:nvSpPr>
            <p:spPr bwMode="auto">
              <a:xfrm>
                <a:off x="2640"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1175" name="AutoShape 12"/>
              <p:cNvSpPr>
                <a:spLocks noChangeArrowheads="1"/>
              </p:cNvSpPr>
              <p:nvPr/>
            </p:nvSpPr>
            <p:spPr bwMode="auto">
              <a:xfrm>
                <a:off x="3108" y="1884"/>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1176" name="Oval 13"/>
              <p:cNvSpPr>
                <a:spLocks noChangeArrowheads="1"/>
              </p:cNvSpPr>
              <p:nvPr/>
            </p:nvSpPr>
            <p:spPr bwMode="auto">
              <a:xfrm>
                <a:off x="3274"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grpSp>
        <p:grpSp>
          <p:nvGrpSpPr>
            <p:cNvPr id="41125" name="Group 14"/>
            <p:cNvGrpSpPr>
              <a:grpSpLocks/>
            </p:cNvGrpSpPr>
            <p:nvPr/>
          </p:nvGrpSpPr>
          <p:grpSpPr bwMode="auto">
            <a:xfrm>
              <a:off x="4848" y="2688"/>
              <a:ext cx="214" cy="480"/>
              <a:chOff x="4116" y="2521"/>
              <a:chExt cx="214" cy="480"/>
            </a:xfrm>
          </p:grpSpPr>
          <p:grpSp>
            <p:nvGrpSpPr>
              <p:cNvPr id="41162" name="Group 15"/>
              <p:cNvGrpSpPr>
                <a:grpSpLocks/>
              </p:cNvGrpSpPr>
              <p:nvPr/>
            </p:nvGrpSpPr>
            <p:grpSpPr bwMode="auto">
              <a:xfrm>
                <a:off x="4128" y="2521"/>
                <a:ext cx="149" cy="480"/>
                <a:chOff x="4656" y="2784"/>
                <a:chExt cx="240" cy="864"/>
              </a:xfrm>
            </p:grpSpPr>
            <p:sp>
              <p:nvSpPr>
                <p:cNvPr id="41164" name="AutoShape 1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65" name="Oval 1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66" name="Line 1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63" name="Text Box 1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1126" name="Group 20"/>
            <p:cNvGrpSpPr>
              <a:grpSpLocks/>
            </p:cNvGrpSpPr>
            <p:nvPr/>
          </p:nvGrpSpPr>
          <p:grpSpPr bwMode="auto">
            <a:xfrm>
              <a:off x="2016" y="2688"/>
              <a:ext cx="214" cy="480"/>
              <a:chOff x="4116" y="2521"/>
              <a:chExt cx="214" cy="480"/>
            </a:xfrm>
          </p:grpSpPr>
          <p:grpSp>
            <p:nvGrpSpPr>
              <p:cNvPr id="41157" name="Group 21"/>
              <p:cNvGrpSpPr>
                <a:grpSpLocks/>
              </p:cNvGrpSpPr>
              <p:nvPr/>
            </p:nvGrpSpPr>
            <p:grpSpPr bwMode="auto">
              <a:xfrm>
                <a:off x="4128" y="2521"/>
                <a:ext cx="149" cy="480"/>
                <a:chOff x="4656" y="2784"/>
                <a:chExt cx="240" cy="864"/>
              </a:xfrm>
            </p:grpSpPr>
            <p:sp>
              <p:nvSpPr>
                <p:cNvPr id="41159" name="AutoShape 2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60" name="Oval 2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61" name="Line 2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58" name="Text Box 25"/>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1127" name="Group 26"/>
            <p:cNvGrpSpPr>
              <a:grpSpLocks/>
            </p:cNvGrpSpPr>
            <p:nvPr/>
          </p:nvGrpSpPr>
          <p:grpSpPr bwMode="auto">
            <a:xfrm>
              <a:off x="2400" y="2688"/>
              <a:ext cx="214" cy="480"/>
              <a:chOff x="4116" y="2521"/>
              <a:chExt cx="214" cy="480"/>
            </a:xfrm>
          </p:grpSpPr>
          <p:grpSp>
            <p:nvGrpSpPr>
              <p:cNvPr id="41152" name="Group 27"/>
              <p:cNvGrpSpPr>
                <a:grpSpLocks/>
              </p:cNvGrpSpPr>
              <p:nvPr/>
            </p:nvGrpSpPr>
            <p:grpSpPr bwMode="auto">
              <a:xfrm>
                <a:off x="4128" y="2521"/>
                <a:ext cx="149" cy="480"/>
                <a:chOff x="4656" y="2784"/>
                <a:chExt cx="240" cy="864"/>
              </a:xfrm>
            </p:grpSpPr>
            <p:sp>
              <p:nvSpPr>
                <p:cNvPr id="41154" name="AutoShape 2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55" name="Oval 2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56" name="Line 3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53" name="Text Box 31"/>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1128" name="Group 32"/>
            <p:cNvGrpSpPr>
              <a:grpSpLocks/>
            </p:cNvGrpSpPr>
            <p:nvPr/>
          </p:nvGrpSpPr>
          <p:grpSpPr bwMode="auto">
            <a:xfrm>
              <a:off x="2784" y="2688"/>
              <a:ext cx="214" cy="480"/>
              <a:chOff x="4116" y="2521"/>
              <a:chExt cx="214" cy="480"/>
            </a:xfrm>
          </p:grpSpPr>
          <p:grpSp>
            <p:nvGrpSpPr>
              <p:cNvPr id="41147" name="Group 33"/>
              <p:cNvGrpSpPr>
                <a:grpSpLocks/>
              </p:cNvGrpSpPr>
              <p:nvPr/>
            </p:nvGrpSpPr>
            <p:grpSpPr bwMode="auto">
              <a:xfrm>
                <a:off x="4128" y="2521"/>
                <a:ext cx="149" cy="480"/>
                <a:chOff x="4656" y="2784"/>
                <a:chExt cx="240" cy="864"/>
              </a:xfrm>
            </p:grpSpPr>
            <p:sp>
              <p:nvSpPr>
                <p:cNvPr id="41149" name="AutoShape 3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50" name="Oval 3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51" name="Line 3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48" name="Text Box 37"/>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1129" name="Group 38"/>
            <p:cNvGrpSpPr>
              <a:grpSpLocks/>
            </p:cNvGrpSpPr>
            <p:nvPr/>
          </p:nvGrpSpPr>
          <p:grpSpPr bwMode="auto">
            <a:xfrm>
              <a:off x="3600" y="2688"/>
              <a:ext cx="214" cy="480"/>
              <a:chOff x="4116" y="2521"/>
              <a:chExt cx="214" cy="480"/>
            </a:xfrm>
          </p:grpSpPr>
          <p:grpSp>
            <p:nvGrpSpPr>
              <p:cNvPr id="41142" name="Group 39"/>
              <p:cNvGrpSpPr>
                <a:grpSpLocks/>
              </p:cNvGrpSpPr>
              <p:nvPr/>
            </p:nvGrpSpPr>
            <p:grpSpPr bwMode="auto">
              <a:xfrm>
                <a:off x="4128" y="2521"/>
                <a:ext cx="149" cy="480"/>
                <a:chOff x="4656" y="2784"/>
                <a:chExt cx="240" cy="864"/>
              </a:xfrm>
            </p:grpSpPr>
            <p:sp>
              <p:nvSpPr>
                <p:cNvPr id="41144" name="AutoShape 4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45" name="Oval 4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46" name="Line 4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43" name="Text Box 43"/>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1130" name="Group 44"/>
            <p:cNvGrpSpPr>
              <a:grpSpLocks/>
            </p:cNvGrpSpPr>
            <p:nvPr/>
          </p:nvGrpSpPr>
          <p:grpSpPr bwMode="auto">
            <a:xfrm>
              <a:off x="4176" y="2688"/>
              <a:ext cx="214" cy="480"/>
              <a:chOff x="4116" y="2521"/>
              <a:chExt cx="214" cy="480"/>
            </a:xfrm>
          </p:grpSpPr>
          <p:grpSp>
            <p:nvGrpSpPr>
              <p:cNvPr id="41137" name="Group 45"/>
              <p:cNvGrpSpPr>
                <a:grpSpLocks/>
              </p:cNvGrpSpPr>
              <p:nvPr/>
            </p:nvGrpSpPr>
            <p:grpSpPr bwMode="auto">
              <a:xfrm>
                <a:off x="4128" y="2521"/>
                <a:ext cx="149" cy="480"/>
                <a:chOff x="4656" y="2784"/>
                <a:chExt cx="240" cy="864"/>
              </a:xfrm>
            </p:grpSpPr>
            <p:sp>
              <p:nvSpPr>
                <p:cNvPr id="41139" name="AutoShape 4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140" name="Oval 4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141" name="Line 4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138" name="Text Box 4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sp>
          <p:nvSpPr>
            <p:cNvPr id="41131" name="Oval 50"/>
            <p:cNvSpPr>
              <a:spLocks noChangeArrowheads="1"/>
            </p:cNvSpPr>
            <p:nvPr/>
          </p:nvSpPr>
          <p:spPr bwMode="auto">
            <a:xfrm>
              <a:off x="2064"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1132" name="Oval 51"/>
            <p:cNvSpPr>
              <a:spLocks noChangeArrowheads="1"/>
            </p:cNvSpPr>
            <p:nvPr/>
          </p:nvSpPr>
          <p:spPr bwMode="auto">
            <a:xfrm>
              <a:off x="489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1133" name="Oval 52"/>
            <p:cNvSpPr>
              <a:spLocks noChangeArrowheads="1"/>
            </p:cNvSpPr>
            <p:nvPr/>
          </p:nvSpPr>
          <p:spPr bwMode="auto">
            <a:xfrm>
              <a:off x="423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1134" name="Oval 53"/>
            <p:cNvSpPr>
              <a:spLocks noChangeArrowheads="1"/>
            </p:cNvSpPr>
            <p:nvPr/>
          </p:nvSpPr>
          <p:spPr bwMode="auto">
            <a:xfrm>
              <a:off x="2460" y="2724"/>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1135" name="Oval 54"/>
            <p:cNvSpPr>
              <a:spLocks noChangeArrowheads="1"/>
            </p:cNvSpPr>
            <p:nvPr/>
          </p:nvSpPr>
          <p:spPr bwMode="auto">
            <a:xfrm>
              <a:off x="2832"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1136" name="Oval 55"/>
            <p:cNvSpPr>
              <a:spLocks noChangeArrowheads="1"/>
            </p:cNvSpPr>
            <p:nvPr/>
          </p:nvSpPr>
          <p:spPr bwMode="auto">
            <a:xfrm>
              <a:off x="3660"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383032" name="AutoShape 56"/>
          <p:cNvSpPr>
            <a:spLocks noChangeArrowheads="1"/>
          </p:cNvSpPr>
          <p:nvPr/>
        </p:nvSpPr>
        <p:spPr bwMode="auto">
          <a:xfrm>
            <a:off x="5257800" y="44196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grpSp>
        <p:nvGrpSpPr>
          <p:cNvPr id="16" name="Group 57"/>
          <p:cNvGrpSpPr>
            <a:grpSpLocks/>
          </p:cNvGrpSpPr>
          <p:nvPr/>
        </p:nvGrpSpPr>
        <p:grpSpPr bwMode="auto">
          <a:xfrm>
            <a:off x="5029200" y="3876675"/>
            <a:ext cx="1219200" cy="2981325"/>
            <a:chOff x="2400" y="2442"/>
            <a:chExt cx="768" cy="1878"/>
          </a:xfrm>
        </p:grpSpPr>
        <p:sp>
          <p:nvSpPr>
            <p:cNvPr id="41122" name="Line 58"/>
            <p:cNvSpPr>
              <a:spLocks noChangeShapeType="1"/>
            </p:cNvSpPr>
            <p:nvPr/>
          </p:nvSpPr>
          <p:spPr bwMode="auto">
            <a:xfrm>
              <a:off x="2400" y="2448"/>
              <a:ext cx="672" cy="1872"/>
            </a:xfrm>
            <a:prstGeom prst="line">
              <a:avLst/>
            </a:prstGeom>
            <a:noFill/>
            <a:ln w="57150">
              <a:solidFill>
                <a:srgbClr val="FF3300"/>
              </a:solidFill>
              <a:round/>
              <a:headEnd/>
              <a:tailEnd/>
            </a:ln>
          </p:spPr>
          <p:txBody>
            <a:bodyPr>
              <a:prstTxWarp prst="textNoShape">
                <a:avLst/>
              </a:prstTxWarp>
            </a:bodyPr>
            <a:lstStyle/>
            <a:p>
              <a:endParaRPr lang="en-US"/>
            </a:p>
          </p:txBody>
        </p:sp>
        <p:sp>
          <p:nvSpPr>
            <p:cNvPr id="41123" name="Line 59"/>
            <p:cNvSpPr>
              <a:spLocks noChangeShapeType="1"/>
            </p:cNvSpPr>
            <p:nvPr/>
          </p:nvSpPr>
          <p:spPr bwMode="auto">
            <a:xfrm flipH="1">
              <a:off x="2496" y="2442"/>
              <a:ext cx="672" cy="1872"/>
            </a:xfrm>
            <a:prstGeom prst="line">
              <a:avLst/>
            </a:prstGeom>
            <a:noFill/>
            <a:ln w="57150">
              <a:solidFill>
                <a:srgbClr val="FF3300"/>
              </a:solidFill>
              <a:round/>
              <a:headEnd/>
              <a:tailEnd/>
            </a:ln>
          </p:spPr>
          <p:txBody>
            <a:bodyPr>
              <a:prstTxWarp prst="textNoShape">
                <a:avLst/>
              </a:prstTxWarp>
            </a:bodyPr>
            <a:lstStyle/>
            <a:p>
              <a:endParaRPr lang="en-US"/>
            </a:p>
          </p:txBody>
        </p:sp>
      </p:grpSp>
      <p:grpSp>
        <p:nvGrpSpPr>
          <p:cNvPr id="17" name="Group 60"/>
          <p:cNvGrpSpPr>
            <a:grpSpLocks/>
          </p:cNvGrpSpPr>
          <p:nvPr/>
        </p:nvGrpSpPr>
        <p:grpSpPr bwMode="auto">
          <a:xfrm rot="-3016442">
            <a:off x="5017293" y="2526507"/>
            <a:ext cx="1947863" cy="1466850"/>
            <a:chOff x="2434" y="348"/>
            <a:chExt cx="1227" cy="924"/>
          </a:xfrm>
        </p:grpSpPr>
        <p:grpSp>
          <p:nvGrpSpPr>
            <p:cNvPr id="41097" name="Group 61"/>
            <p:cNvGrpSpPr>
              <a:grpSpLocks/>
            </p:cNvGrpSpPr>
            <p:nvPr/>
          </p:nvGrpSpPr>
          <p:grpSpPr bwMode="auto">
            <a:xfrm rot="869103">
              <a:off x="2434" y="480"/>
              <a:ext cx="1104" cy="792"/>
              <a:chOff x="576" y="2640"/>
              <a:chExt cx="1104" cy="792"/>
            </a:xfrm>
          </p:grpSpPr>
          <p:sp>
            <p:nvSpPr>
              <p:cNvPr id="41108" name="Oval 62"/>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Tc cell</a:t>
                </a:r>
              </a:p>
            </p:txBody>
          </p:sp>
          <p:grpSp>
            <p:nvGrpSpPr>
              <p:cNvPr id="41109" name="Group 63"/>
              <p:cNvGrpSpPr>
                <a:grpSpLocks/>
              </p:cNvGrpSpPr>
              <p:nvPr/>
            </p:nvGrpSpPr>
            <p:grpSpPr bwMode="auto">
              <a:xfrm>
                <a:off x="576" y="2640"/>
                <a:ext cx="1104" cy="792"/>
                <a:chOff x="576" y="2640"/>
                <a:chExt cx="1104" cy="792"/>
              </a:xfrm>
            </p:grpSpPr>
            <p:grpSp>
              <p:nvGrpSpPr>
                <p:cNvPr id="41110" name="Group 64"/>
                <p:cNvGrpSpPr>
                  <a:grpSpLocks/>
                </p:cNvGrpSpPr>
                <p:nvPr/>
              </p:nvGrpSpPr>
              <p:grpSpPr bwMode="auto">
                <a:xfrm rot="3307665">
                  <a:off x="1404" y="2580"/>
                  <a:ext cx="168" cy="288"/>
                  <a:chOff x="1584" y="2592"/>
                  <a:chExt cx="216" cy="384"/>
                </a:xfrm>
              </p:grpSpPr>
              <p:sp>
                <p:nvSpPr>
                  <p:cNvPr id="41120" name="AutoShape 6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121" name="AutoShape 6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111" name="Group 67"/>
                <p:cNvGrpSpPr>
                  <a:grpSpLocks/>
                </p:cNvGrpSpPr>
                <p:nvPr/>
              </p:nvGrpSpPr>
              <p:grpSpPr bwMode="auto">
                <a:xfrm rot="6623606">
                  <a:off x="1452" y="3060"/>
                  <a:ext cx="168" cy="288"/>
                  <a:chOff x="1584" y="2592"/>
                  <a:chExt cx="216" cy="384"/>
                </a:xfrm>
              </p:grpSpPr>
              <p:sp>
                <p:nvSpPr>
                  <p:cNvPr id="41118" name="AutoShape 6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119" name="AutoShape 6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112" name="Group 70"/>
                <p:cNvGrpSpPr>
                  <a:grpSpLocks/>
                </p:cNvGrpSpPr>
                <p:nvPr/>
              </p:nvGrpSpPr>
              <p:grpSpPr bwMode="auto">
                <a:xfrm rot="7140359">
                  <a:off x="636" y="2676"/>
                  <a:ext cx="168" cy="288"/>
                  <a:chOff x="1584" y="2592"/>
                  <a:chExt cx="216" cy="384"/>
                </a:xfrm>
              </p:grpSpPr>
              <p:sp>
                <p:nvSpPr>
                  <p:cNvPr id="41116" name="AutoShape 7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117" name="AutoShape 7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113" name="Group 73"/>
                <p:cNvGrpSpPr>
                  <a:grpSpLocks/>
                </p:cNvGrpSpPr>
                <p:nvPr/>
              </p:nvGrpSpPr>
              <p:grpSpPr bwMode="auto">
                <a:xfrm rot="3307665">
                  <a:off x="732" y="3204"/>
                  <a:ext cx="168" cy="288"/>
                  <a:chOff x="1584" y="2592"/>
                  <a:chExt cx="216" cy="384"/>
                </a:xfrm>
              </p:grpSpPr>
              <p:sp>
                <p:nvSpPr>
                  <p:cNvPr id="41114" name="AutoShape 74"/>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115" name="AutoShape 75"/>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41098" name="Group 76"/>
            <p:cNvGrpSpPr>
              <a:grpSpLocks/>
            </p:cNvGrpSpPr>
            <p:nvPr/>
          </p:nvGrpSpPr>
          <p:grpSpPr bwMode="auto">
            <a:xfrm rot="974241">
              <a:off x="2506" y="348"/>
              <a:ext cx="1155" cy="920"/>
              <a:chOff x="844" y="660"/>
              <a:chExt cx="1155" cy="920"/>
            </a:xfrm>
          </p:grpSpPr>
          <p:sp>
            <p:nvSpPr>
              <p:cNvPr id="41104" name="Text Box 77"/>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5" name="Text Box 78"/>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6" name="Text Box 79"/>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7" name="Text Box 80"/>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nvGrpSpPr>
            <p:cNvPr id="41099" name="Group 81"/>
            <p:cNvGrpSpPr>
              <a:grpSpLocks/>
            </p:cNvGrpSpPr>
            <p:nvPr/>
          </p:nvGrpSpPr>
          <p:grpSpPr bwMode="auto">
            <a:xfrm rot="974241">
              <a:off x="2506" y="348"/>
              <a:ext cx="1155" cy="920"/>
              <a:chOff x="844" y="660"/>
              <a:chExt cx="1155" cy="920"/>
            </a:xfrm>
          </p:grpSpPr>
          <p:sp>
            <p:nvSpPr>
              <p:cNvPr id="41100" name="Text Box 82"/>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1" name="Text Box 83"/>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2" name="Text Box 84"/>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103" name="Text Box 85"/>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sp>
        <p:nvSpPr>
          <p:cNvPr id="383062" name="Oval 86"/>
          <p:cNvSpPr>
            <a:spLocks noChangeArrowheads="1"/>
          </p:cNvSpPr>
          <p:nvPr/>
        </p:nvSpPr>
        <p:spPr bwMode="auto">
          <a:xfrm>
            <a:off x="5791200" y="4267200"/>
            <a:ext cx="152400" cy="152400"/>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nvGrpSpPr>
          <p:cNvPr id="26" name="Group 87"/>
          <p:cNvGrpSpPr>
            <a:grpSpLocks/>
          </p:cNvGrpSpPr>
          <p:nvPr/>
        </p:nvGrpSpPr>
        <p:grpSpPr bwMode="auto">
          <a:xfrm>
            <a:off x="4343400" y="381000"/>
            <a:ext cx="1947863" cy="1466850"/>
            <a:chOff x="2434" y="348"/>
            <a:chExt cx="1227" cy="924"/>
          </a:xfrm>
        </p:grpSpPr>
        <p:grpSp>
          <p:nvGrpSpPr>
            <p:cNvPr id="41072" name="Group 88"/>
            <p:cNvGrpSpPr>
              <a:grpSpLocks/>
            </p:cNvGrpSpPr>
            <p:nvPr/>
          </p:nvGrpSpPr>
          <p:grpSpPr bwMode="auto">
            <a:xfrm rot="869103">
              <a:off x="2434" y="480"/>
              <a:ext cx="1104" cy="792"/>
              <a:chOff x="576" y="2640"/>
              <a:chExt cx="1104" cy="792"/>
            </a:xfrm>
          </p:grpSpPr>
          <p:sp>
            <p:nvSpPr>
              <p:cNvPr id="41083" name="Oval 89"/>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Tc cell</a:t>
                </a:r>
              </a:p>
            </p:txBody>
          </p:sp>
          <p:grpSp>
            <p:nvGrpSpPr>
              <p:cNvPr id="41084" name="Group 90"/>
              <p:cNvGrpSpPr>
                <a:grpSpLocks/>
              </p:cNvGrpSpPr>
              <p:nvPr/>
            </p:nvGrpSpPr>
            <p:grpSpPr bwMode="auto">
              <a:xfrm>
                <a:off x="576" y="2640"/>
                <a:ext cx="1104" cy="792"/>
                <a:chOff x="576" y="2640"/>
                <a:chExt cx="1104" cy="792"/>
              </a:xfrm>
            </p:grpSpPr>
            <p:grpSp>
              <p:nvGrpSpPr>
                <p:cNvPr id="41085" name="Group 91"/>
                <p:cNvGrpSpPr>
                  <a:grpSpLocks/>
                </p:cNvGrpSpPr>
                <p:nvPr/>
              </p:nvGrpSpPr>
              <p:grpSpPr bwMode="auto">
                <a:xfrm rot="3307665">
                  <a:off x="1404" y="2580"/>
                  <a:ext cx="168" cy="288"/>
                  <a:chOff x="1584" y="2592"/>
                  <a:chExt cx="216" cy="384"/>
                </a:xfrm>
              </p:grpSpPr>
              <p:sp>
                <p:nvSpPr>
                  <p:cNvPr id="41095" name="AutoShape 92"/>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96" name="AutoShape 93"/>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86" name="Group 94"/>
                <p:cNvGrpSpPr>
                  <a:grpSpLocks/>
                </p:cNvGrpSpPr>
                <p:nvPr/>
              </p:nvGrpSpPr>
              <p:grpSpPr bwMode="auto">
                <a:xfrm rot="6623606">
                  <a:off x="1452" y="3060"/>
                  <a:ext cx="168" cy="288"/>
                  <a:chOff x="1584" y="2592"/>
                  <a:chExt cx="216" cy="384"/>
                </a:xfrm>
              </p:grpSpPr>
              <p:sp>
                <p:nvSpPr>
                  <p:cNvPr id="41093" name="AutoShape 9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94" name="AutoShape 9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87" name="Group 97"/>
                <p:cNvGrpSpPr>
                  <a:grpSpLocks/>
                </p:cNvGrpSpPr>
                <p:nvPr/>
              </p:nvGrpSpPr>
              <p:grpSpPr bwMode="auto">
                <a:xfrm rot="7140359">
                  <a:off x="636" y="2676"/>
                  <a:ext cx="168" cy="288"/>
                  <a:chOff x="1584" y="2592"/>
                  <a:chExt cx="216" cy="384"/>
                </a:xfrm>
              </p:grpSpPr>
              <p:sp>
                <p:nvSpPr>
                  <p:cNvPr id="41091" name="AutoShape 9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92" name="AutoShape 9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88" name="Group 100"/>
                <p:cNvGrpSpPr>
                  <a:grpSpLocks/>
                </p:cNvGrpSpPr>
                <p:nvPr/>
              </p:nvGrpSpPr>
              <p:grpSpPr bwMode="auto">
                <a:xfrm rot="3307665">
                  <a:off x="732" y="3204"/>
                  <a:ext cx="168" cy="288"/>
                  <a:chOff x="1584" y="2592"/>
                  <a:chExt cx="216" cy="384"/>
                </a:xfrm>
              </p:grpSpPr>
              <p:sp>
                <p:nvSpPr>
                  <p:cNvPr id="41089" name="AutoShape 10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90" name="AutoShape 10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41073" name="Group 103"/>
            <p:cNvGrpSpPr>
              <a:grpSpLocks/>
            </p:cNvGrpSpPr>
            <p:nvPr/>
          </p:nvGrpSpPr>
          <p:grpSpPr bwMode="auto">
            <a:xfrm rot="974241">
              <a:off x="2506" y="348"/>
              <a:ext cx="1155" cy="920"/>
              <a:chOff x="844" y="660"/>
              <a:chExt cx="1155" cy="920"/>
            </a:xfrm>
          </p:grpSpPr>
          <p:sp>
            <p:nvSpPr>
              <p:cNvPr id="41079" name="Text Box 104"/>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80" name="Text Box 105"/>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81" name="Text Box 106"/>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82" name="Text Box 107"/>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nvGrpSpPr>
            <p:cNvPr id="41074" name="Group 108"/>
            <p:cNvGrpSpPr>
              <a:grpSpLocks/>
            </p:cNvGrpSpPr>
            <p:nvPr/>
          </p:nvGrpSpPr>
          <p:grpSpPr bwMode="auto">
            <a:xfrm rot="974241">
              <a:off x="2506" y="348"/>
              <a:ext cx="1155" cy="920"/>
              <a:chOff x="844" y="660"/>
              <a:chExt cx="1155" cy="920"/>
            </a:xfrm>
          </p:grpSpPr>
          <p:sp>
            <p:nvSpPr>
              <p:cNvPr id="41075" name="Text Box 109"/>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76" name="Text Box 110"/>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77" name="Text Box 111"/>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1078" name="Text Box 112"/>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sp>
        <p:nvSpPr>
          <p:cNvPr id="40968" name="Oval 113"/>
          <p:cNvSpPr>
            <a:spLocks noChangeArrowheads="1"/>
          </p:cNvSpPr>
          <p:nvPr/>
        </p:nvSpPr>
        <p:spPr bwMode="auto">
          <a:xfrm rot="-1527850">
            <a:off x="0" y="-609600"/>
            <a:ext cx="7010400" cy="4343400"/>
          </a:xfrm>
          <a:prstGeom prst="ellipse">
            <a:avLst/>
          </a:prstGeom>
          <a:noFill/>
          <a:ln w="9525">
            <a:solidFill>
              <a:schemeClr val="bg1"/>
            </a:solidFill>
            <a:round/>
            <a:headEnd/>
            <a:tailEnd/>
          </a:ln>
        </p:spPr>
        <p:txBody>
          <a:bodyPr wrap="none" anchor="ctr">
            <a:prstTxWarp prst="textNoShape">
              <a:avLst/>
            </a:prstTxWarp>
          </a:bodyPr>
          <a:lstStyle/>
          <a:p>
            <a:pPr algn="ctr"/>
            <a:endParaRPr lang="en-US" sz="2000">
              <a:solidFill>
                <a:schemeClr val="bg1"/>
              </a:solidFill>
              <a:latin typeface="Comic Sans MS" pitchFamily="1" charset="0"/>
            </a:endParaRPr>
          </a:p>
        </p:txBody>
      </p:sp>
      <p:sp>
        <p:nvSpPr>
          <p:cNvPr id="383090" name="AutoShape 114"/>
          <p:cNvSpPr>
            <a:spLocks noChangeArrowheads="1"/>
          </p:cNvSpPr>
          <p:nvPr/>
        </p:nvSpPr>
        <p:spPr bwMode="auto">
          <a:xfrm>
            <a:off x="5410200" y="58674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grpSp>
        <p:nvGrpSpPr>
          <p:cNvPr id="383011" name="Group 115"/>
          <p:cNvGrpSpPr>
            <a:grpSpLocks/>
          </p:cNvGrpSpPr>
          <p:nvPr/>
        </p:nvGrpSpPr>
        <p:grpSpPr bwMode="auto">
          <a:xfrm rot="-1365035">
            <a:off x="2178050" y="-76200"/>
            <a:ext cx="1936750" cy="1916113"/>
            <a:chOff x="803" y="624"/>
            <a:chExt cx="1220" cy="1207"/>
          </a:xfrm>
        </p:grpSpPr>
        <p:grpSp>
          <p:nvGrpSpPr>
            <p:cNvPr id="41053" name="Group 116"/>
            <p:cNvGrpSpPr>
              <a:grpSpLocks/>
            </p:cNvGrpSpPr>
            <p:nvPr/>
          </p:nvGrpSpPr>
          <p:grpSpPr bwMode="auto">
            <a:xfrm>
              <a:off x="803" y="816"/>
              <a:ext cx="1104" cy="792"/>
              <a:chOff x="576" y="2640"/>
              <a:chExt cx="1104" cy="792"/>
            </a:xfrm>
          </p:grpSpPr>
          <p:sp>
            <p:nvSpPr>
              <p:cNvPr id="41058" name="Oval 117"/>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2000" b="1">
                    <a:latin typeface="Comic Sans MS" pitchFamily="1" charset="0"/>
                  </a:rPr>
                  <a:t>Th1 cell</a:t>
                </a:r>
              </a:p>
            </p:txBody>
          </p:sp>
          <p:grpSp>
            <p:nvGrpSpPr>
              <p:cNvPr id="41059" name="Group 118"/>
              <p:cNvGrpSpPr>
                <a:grpSpLocks/>
              </p:cNvGrpSpPr>
              <p:nvPr/>
            </p:nvGrpSpPr>
            <p:grpSpPr bwMode="auto">
              <a:xfrm>
                <a:off x="576" y="2640"/>
                <a:ext cx="1104" cy="792"/>
                <a:chOff x="576" y="2640"/>
                <a:chExt cx="1104" cy="792"/>
              </a:xfrm>
            </p:grpSpPr>
            <p:grpSp>
              <p:nvGrpSpPr>
                <p:cNvPr id="41060" name="Group 119"/>
                <p:cNvGrpSpPr>
                  <a:grpSpLocks/>
                </p:cNvGrpSpPr>
                <p:nvPr/>
              </p:nvGrpSpPr>
              <p:grpSpPr bwMode="auto">
                <a:xfrm rot="3307665">
                  <a:off x="1404" y="2580"/>
                  <a:ext cx="168" cy="288"/>
                  <a:chOff x="1584" y="2592"/>
                  <a:chExt cx="216" cy="384"/>
                </a:xfrm>
              </p:grpSpPr>
              <p:sp>
                <p:nvSpPr>
                  <p:cNvPr id="41070" name="AutoShape 120"/>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71" name="AutoShape 121"/>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61" name="Group 122"/>
                <p:cNvGrpSpPr>
                  <a:grpSpLocks/>
                </p:cNvGrpSpPr>
                <p:nvPr/>
              </p:nvGrpSpPr>
              <p:grpSpPr bwMode="auto">
                <a:xfrm rot="6623606">
                  <a:off x="1452" y="3060"/>
                  <a:ext cx="168" cy="288"/>
                  <a:chOff x="1584" y="2592"/>
                  <a:chExt cx="216" cy="384"/>
                </a:xfrm>
              </p:grpSpPr>
              <p:sp>
                <p:nvSpPr>
                  <p:cNvPr id="41068" name="AutoShape 123"/>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69" name="AutoShape 124"/>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62" name="Group 125"/>
                <p:cNvGrpSpPr>
                  <a:grpSpLocks/>
                </p:cNvGrpSpPr>
                <p:nvPr/>
              </p:nvGrpSpPr>
              <p:grpSpPr bwMode="auto">
                <a:xfrm rot="7140359">
                  <a:off x="636" y="2676"/>
                  <a:ext cx="168" cy="288"/>
                  <a:chOff x="1584" y="2592"/>
                  <a:chExt cx="216" cy="384"/>
                </a:xfrm>
              </p:grpSpPr>
              <p:sp>
                <p:nvSpPr>
                  <p:cNvPr id="41066" name="AutoShape 126"/>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67" name="AutoShape 127"/>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1063" name="Group 128"/>
                <p:cNvGrpSpPr>
                  <a:grpSpLocks/>
                </p:cNvGrpSpPr>
                <p:nvPr/>
              </p:nvGrpSpPr>
              <p:grpSpPr bwMode="auto">
                <a:xfrm rot="3307665">
                  <a:off x="732" y="3204"/>
                  <a:ext cx="168" cy="288"/>
                  <a:chOff x="1584" y="2592"/>
                  <a:chExt cx="216" cy="384"/>
                </a:xfrm>
              </p:grpSpPr>
              <p:sp>
                <p:nvSpPr>
                  <p:cNvPr id="41064" name="AutoShape 129"/>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1065" name="AutoShape 130"/>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41054" name="Group 131"/>
            <p:cNvGrpSpPr>
              <a:grpSpLocks/>
            </p:cNvGrpSpPr>
            <p:nvPr/>
          </p:nvGrpSpPr>
          <p:grpSpPr bwMode="auto">
            <a:xfrm rot="411971">
              <a:off x="1008" y="624"/>
              <a:ext cx="1015" cy="1207"/>
              <a:chOff x="637" y="336"/>
              <a:chExt cx="1015" cy="1207"/>
            </a:xfrm>
          </p:grpSpPr>
          <p:sp>
            <p:nvSpPr>
              <p:cNvPr id="41055" name="Text Box 132"/>
              <p:cNvSpPr txBox="1">
                <a:spLocks noChangeArrowheads="1"/>
              </p:cNvSpPr>
              <p:nvPr/>
            </p:nvSpPr>
            <p:spPr bwMode="auto">
              <a:xfrm rot="2603996">
                <a:off x="1104" y="336"/>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sp>
            <p:nvSpPr>
              <p:cNvPr id="41056" name="Text Box 133"/>
              <p:cNvSpPr txBox="1">
                <a:spLocks noChangeArrowheads="1"/>
              </p:cNvSpPr>
              <p:nvPr/>
            </p:nvSpPr>
            <p:spPr bwMode="auto">
              <a:xfrm rot="-9549996">
                <a:off x="637" y="1139"/>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sp>
            <p:nvSpPr>
              <p:cNvPr id="41057" name="Text Box 134"/>
              <p:cNvSpPr txBox="1">
                <a:spLocks noChangeArrowheads="1"/>
              </p:cNvSpPr>
              <p:nvPr/>
            </p:nvSpPr>
            <p:spPr bwMode="auto">
              <a:xfrm rot="5444119" flipH="1">
                <a:off x="1285" y="779"/>
                <a:ext cx="330" cy="404"/>
              </a:xfrm>
              <a:prstGeom prst="rect">
                <a:avLst/>
              </a:prstGeom>
              <a:noFill/>
              <a:ln w="9525">
                <a:noFill/>
                <a:miter lim="800000"/>
                <a:headEnd/>
                <a:tailEnd/>
              </a:ln>
            </p:spPr>
            <p:txBody>
              <a:bodyPr>
                <a:prstTxWarp prst="textNoShape">
                  <a:avLst/>
                </a:prstTxWarp>
                <a:spAutoFit/>
              </a:bodyPr>
              <a:lstStyle/>
              <a:p>
                <a:r>
                  <a:rPr lang="en-US" sz="3600">
                    <a:solidFill>
                      <a:srgbClr val="FF3300"/>
                    </a:solidFill>
                    <a:latin typeface="Chiller" pitchFamily="82" charset="0"/>
                  </a:rPr>
                  <a:t>4</a:t>
                </a:r>
              </a:p>
            </p:txBody>
          </p:sp>
        </p:grpSp>
      </p:grpSp>
      <p:grpSp>
        <p:nvGrpSpPr>
          <p:cNvPr id="383019" name="Group 135"/>
          <p:cNvGrpSpPr>
            <a:grpSpLocks/>
          </p:cNvGrpSpPr>
          <p:nvPr/>
        </p:nvGrpSpPr>
        <p:grpSpPr bwMode="auto">
          <a:xfrm>
            <a:off x="573088" y="1120775"/>
            <a:ext cx="4013200" cy="2744788"/>
            <a:chOff x="361" y="706"/>
            <a:chExt cx="2528" cy="1729"/>
          </a:xfrm>
        </p:grpSpPr>
        <p:grpSp>
          <p:nvGrpSpPr>
            <p:cNvPr id="40985" name="Group 136"/>
            <p:cNvGrpSpPr>
              <a:grpSpLocks/>
            </p:cNvGrpSpPr>
            <p:nvPr/>
          </p:nvGrpSpPr>
          <p:grpSpPr bwMode="auto">
            <a:xfrm>
              <a:off x="361" y="706"/>
              <a:ext cx="2528" cy="1729"/>
              <a:chOff x="288" y="672"/>
              <a:chExt cx="2528" cy="1729"/>
            </a:xfrm>
          </p:grpSpPr>
          <p:grpSp>
            <p:nvGrpSpPr>
              <p:cNvPr id="40987" name="Group 137"/>
              <p:cNvGrpSpPr>
                <a:grpSpLocks/>
              </p:cNvGrpSpPr>
              <p:nvPr/>
            </p:nvGrpSpPr>
            <p:grpSpPr bwMode="auto">
              <a:xfrm rot="-1248119">
                <a:off x="288" y="672"/>
                <a:ext cx="2528" cy="1729"/>
                <a:chOff x="0" y="371"/>
                <a:chExt cx="2528" cy="1729"/>
              </a:xfrm>
            </p:grpSpPr>
            <p:grpSp>
              <p:nvGrpSpPr>
                <p:cNvPr id="40989" name="Group 138"/>
                <p:cNvGrpSpPr>
                  <a:grpSpLocks/>
                </p:cNvGrpSpPr>
                <p:nvPr/>
              </p:nvGrpSpPr>
              <p:grpSpPr bwMode="auto">
                <a:xfrm>
                  <a:off x="994" y="960"/>
                  <a:ext cx="240" cy="336"/>
                  <a:chOff x="960" y="960"/>
                  <a:chExt cx="240" cy="336"/>
                </a:xfrm>
              </p:grpSpPr>
              <p:sp>
                <p:nvSpPr>
                  <p:cNvPr id="41051" name="AutoShape 139"/>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41052" name="Oval 140"/>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nvGrpSpPr>
                <p:cNvPr id="40990" name="Group 141"/>
                <p:cNvGrpSpPr>
                  <a:grpSpLocks/>
                </p:cNvGrpSpPr>
                <p:nvPr/>
              </p:nvGrpSpPr>
              <p:grpSpPr bwMode="auto">
                <a:xfrm>
                  <a:off x="0" y="371"/>
                  <a:ext cx="2528" cy="1729"/>
                  <a:chOff x="-34" y="371"/>
                  <a:chExt cx="2528" cy="1729"/>
                </a:xfrm>
              </p:grpSpPr>
              <p:grpSp>
                <p:nvGrpSpPr>
                  <p:cNvPr id="40994" name="Group 142"/>
                  <p:cNvGrpSpPr>
                    <a:grpSpLocks/>
                  </p:cNvGrpSpPr>
                  <p:nvPr/>
                </p:nvGrpSpPr>
                <p:grpSpPr bwMode="auto">
                  <a:xfrm>
                    <a:off x="-34" y="527"/>
                    <a:ext cx="2304" cy="1573"/>
                    <a:chOff x="-34" y="527"/>
                    <a:chExt cx="2304" cy="1573"/>
                  </a:xfrm>
                </p:grpSpPr>
                <p:grpSp>
                  <p:nvGrpSpPr>
                    <p:cNvPr id="41046" name="Group 143"/>
                    <p:cNvGrpSpPr>
                      <a:grpSpLocks/>
                    </p:cNvGrpSpPr>
                    <p:nvPr/>
                  </p:nvGrpSpPr>
                  <p:grpSpPr bwMode="auto">
                    <a:xfrm rot="2333399">
                      <a:off x="835" y="647"/>
                      <a:ext cx="96" cy="384"/>
                      <a:chOff x="4656" y="2784"/>
                      <a:chExt cx="240" cy="864"/>
                    </a:xfrm>
                  </p:grpSpPr>
                  <p:sp>
                    <p:nvSpPr>
                      <p:cNvPr id="41048" name="AutoShape 14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049" name="Oval 14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50" name="Line 14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1047" name="Freeform 147"/>
                    <p:cNvSpPr>
                      <a:spLocks/>
                    </p:cNvSpPr>
                    <p:nvPr/>
                  </p:nvSpPr>
                  <p:spPr bwMode="auto">
                    <a:xfrm rot="2333399">
                      <a:off x="-34" y="527"/>
                      <a:ext cx="2304" cy="1573"/>
                    </a:xfrm>
                    <a:custGeom>
                      <a:avLst/>
                      <a:gdLst>
                        <a:gd name="T0" fmla="*/ 262 w 4176"/>
                        <a:gd name="T1" fmla="*/ 292 h 2736"/>
                        <a:gd name="T2" fmla="*/ 205 w 4176"/>
                        <a:gd name="T3" fmla="*/ 337 h 2736"/>
                        <a:gd name="T4" fmla="*/ 149 w 4176"/>
                        <a:gd name="T5" fmla="*/ 410 h 2736"/>
                        <a:gd name="T6" fmla="*/ 84 w 4176"/>
                        <a:gd name="T7" fmla="*/ 401 h 2736"/>
                        <a:gd name="T8" fmla="*/ 125 w 4176"/>
                        <a:gd name="T9" fmla="*/ 392 h 2736"/>
                        <a:gd name="T10" fmla="*/ 141 w 4176"/>
                        <a:gd name="T11" fmla="*/ 392 h 2736"/>
                        <a:gd name="T12" fmla="*/ 189 w 4176"/>
                        <a:gd name="T13" fmla="*/ 319 h 2736"/>
                        <a:gd name="T14" fmla="*/ 246 w 4176"/>
                        <a:gd name="T15" fmla="*/ 274 h 2736"/>
                        <a:gd name="T16" fmla="*/ 222 w 4176"/>
                        <a:gd name="T17" fmla="*/ 255 h 2736"/>
                        <a:gd name="T18" fmla="*/ 149 w 4176"/>
                        <a:gd name="T19" fmla="*/ 283 h 2736"/>
                        <a:gd name="T20" fmla="*/ 52 w 4176"/>
                        <a:gd name="T21" fmla="*/ 283 h 2736"/>
                        <a:gd name="T22" fmla="*/ 4 w 4176"/>
                        <a:gd name="T23" fmla="*/ 237 h 2736"/>
                        <a:gd name="T24" fmla="*/ 28 w 4176"/>
                        <a:gd name="T25" fmla="*/ 246 h 2736"/>
                        <a:gd name="T26" fmla="*/ 84 w 4176"/>
                        <a:gd name="T27" fmla="*/ 274 h 2736"/>
                        <a:gd name="T28" fmla="*/ 133 w 4176"/>
                        <a:gd name="T29" fmla="*/ 264 h 2736"/>
                        <a:gd name="T30" fmla="*/ 198 w 4176"/>
                        <a:gd name="T31" fmla="*/ 246 h 2736"/>
                        <a:gd name="T32" fmla="*/ 230 w 4176"/>
                        <a:gd name="T33" fmla="*/ 237 h 2736"/>
                        <a:gd name="T34" fmla="*/ 166 w 4176"/>
                        <a:gd name="T35" fmla="*/ 182 h 2736"/>
                        <a:gd name="T36" fmla="*/ 109 w 4176"/>
                        <a:gd name="T37" fmla="*/ 73 h 2736"/>
                        <a:gd name="T38" fmla="*/ 20 w 4176"/>
                        <a:gd name="T39" fmla="*/ 82 h 2736"/>
                        <a:gd name="T40" fmla="*/ 20 w 4176"/>
                        <a:gd name="T41" fmla="*/ 64 h 2736"/>
                        <a:gd name="T42" fmla="*/ 125 w 4176"/>
                        <a:gd name="T43" fmla="*/ 45 h 2736"/>
                        <a:gd name="T44" fmla="*/ 189 w 4176"/>
                        <a:gd name="T45" fmla="*/ 164 h 2736"/>
                        <a:gd name="T46" fmla="*/ 254 w 4176"/>
                        <a:gd name="T47" fmla="*/ 173 h 2736"/>
                        <a:gd name="T48" fmla="*/ 278 w 4176"/>
                        <a:gd name="T49" fmla="*/ 137 h 2736"/>
                        <a:gd name="T50" fmla="*/ 334 w 4176"/>
                        <a:gd name="T51" fmla="*/ 118 h 2736"/>
                        <a:gd name="T52" fmla="*/ 399 w 4176"/>
                        <a:gd name="T53" fmla="*/ 137 h 2736"/>
                        <a:gd name="T54" fmla="*/ 463 w 4176"/>
                        <a:gd name="T55" fmla="*/ 28 h 2736"/>
                        <a:gd name="T56" fmla="*/ 584 w 4176"/>
                        <a:gd name="T57" fmla="*/ 0 h 2736"/>
                        <a:gd name="T58" fmla="*/ 584 w 4176"/>
                        <a:gd name="T59" fmla="*/ 28 h 2736"/>
                        <a:gd name="T60" fmla="*/ 512 w 4176"/>
                        <a:gd name="T61" fmla="*/ 45 h 2736"/>
                        <a:gd name="T62" fmla="*/ 455 w 4176"/>
                        <a:gd name="T63" fmla="*/ 109 h 2736"/>
                        <a:gd name="T64" fmla="*/ 415 w 4176"/>
                        <a:gd name="T65" fmla="*/ 155 h 2736"/>
                        <a:gd name="T66" fmla="*/ 431 w 4176"/>
                        <a:gd name="T67" fmla="*/ 201 h 2736"/>
                        <a:gd name="T68" fmla="*/ 504 w 4176"/>
                        <a:gd name="T69" fmla="*/ 191 h 2736"/>
                        <a:gd name="T70" fmla="*/ 568 w 4176"/>
                        <a:gd name="T71" fmla="*/ 128 h 2736"/>
                        <a:gd name="T72" fmla="*/ 641 w 4176"/>
                        <a:gd name="T73" fmla="*/ 128 h 2736"/>
                        <a:gd name="T74" fmla="*/ 657 w 4176"/>
                        <a:gd name="T75" fmla="*/ 128 h 2736"/>
                        <a:gd name="T76" fmla="*/ 697 w 4176"/>
                        <a:gd name="T77" fmla="*/ 164 h 2736"/>
                        <a:gd name="T78" fmla="*/ 681 w 4176"/>
                        <a:gd name="T79" fmla="*/ 191 h 2736"/>
                        <a:gd name="T80" fmla="*/ 657 w 4176"/>
                        <a:gd name="T81" fmla="*/ 155 h 2736"/>
                        <a:gd name="T82" fmla="*/ 601 w 4176"/>
                        <a:gd name="T83" fmla="*/ 146 h 2736"/>
                        <a:gd name="T84" fmla="*/ 561 w 4176"/>
                        <a:gd name="T85" fmla="*/ 182 h 2736"/>
                        <a:gd name="T86" fmla="*/ 488 w 4176"/>
                        <a:gd name="T87" fmla="*/ 228 h 2736"/>
                        <a:gd name="T88" fmla="*/ 415 w 4176"/>
                        <a:gd name="T89" fmla="*/ 246 h 2736"/>
                        <a:gd name="T90" fmla="*/ 399 w 4176"/>
                        <a:gd name="T91" fmla="*/ 283 h 2736"/>
                        <a:gd name="T92" fmla="*/ 439 w 4176"/>
                        <a:gd name="T93" fmla="*/ 319 h 2736"/>
                        <a:gd name="T94" fmla="*/ 528 w 4176"/>
                        <a:gd name="T95" fmla="*/ 392 h 2736"/>
                        <a:gd name="T96" fmla="*/ 552 w 4176"/>
                        <a:gd name="T97" fmla="*/ 502 h 2736"/>
                        <a:gd name="T98" fmla="*/ 536 w 4176"/>
                        <a:gd name="T99" fmla="*/ 502 h 2736"/>
                        <a:gd name="T100" fmla="*/ 520 w 4176"/>
                        <a:gd name="T101" fmla="*/ 438 h 2736"/>
                        <a:gd name="T102" fmla="*/ 455 w 4176"/>
                        <a:gd name="T103" fmla="*/ 356 h 2736"/>
                        <a:gd name="T104" fmla="*/ 383 w 4176"/>
                        <a:gd name="T105" fmla="*/ 301 h 2736"/>
                        <a:gd name="T106" fmla="*/ 367 w 4176"/>
                        <a:gd name="T107" fmla="*/ 292 h 2736"/>
                        <a:gd name="T108" fmla="*/ 334 w 4176"/>
                        <a:gd name="T109" fmla="*/ 292 h 2736"/>
                        <a:gd name="T110" fmla="*/ 359 w 4176"/>
                        <a:gd name="T111" fmla="*/ 383 h 2736"/>
                        <a:gd name="T112" fmla="*/ 383 w 4176"/>
                        <a:gd name="T113" fmla="*/ 493 h 2736"/>
                        <a:gd name="T114" fmla="*/ 351 w 4176"/>
                        <a:gd name="T115" fmla="*/ 456 h 2736"/>
                        <a:gd name="T116" fmla="*/ 318 w 4176"/>
                        <a:gd name="T117" fmla="*/ 319 h 2736"/>
                        <a:gd name="T118" fmla="*/ 311 w 4176"/>
                        <a:gd name="T119" fmla="*/ 283 h 2736"/>
                        <a:gd name="T120" fmla="*/ 262 w 4176"/>
                        <a:gd name="T121" fmla="*/ 292 h 27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76"/>
                        <a:gd name="T184" fmla="*/ 0 h 2736"/>
                        <a:gd name="T185" fmla="*/ 4176 w 4176"/>
                        <a:gd name="T186" fmla="*/ 2736 h 27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76" h="2736">
                          <a:moveTo>
                            <a:pt x="1560" y="1536"/>
                          </a:moveTo>
                          <a:cubicBezTo>
                            <a:pt x="1456" y="1584"/>
                            <a:pt x="1336" y="1672"/>
                            <a:pt x="1224" y="1776"/>
                          </a:cubicBezTo>
                          <a:cubicBezTo>
                            <a:pt x="1112" y="1880"/>
                            <a:pt x="1008" y="2104"/>
                            <a:pt x="888" y="2160"/>
                          </a:cubicBezTo>
                          <a:cubicBezTo>
                            <a:pt x="768" y="2216"/>
                            <a:pt x="528" y="2128"/>
                            <a:pt x="504" y="2112"/>
                          </a:cubicBezTo>
                          <a:cubicBezTo>
                            <a:pt x="480" y="2096"/>
                            <a:pt x="688" y="2072"/>
                            <a:pt x="744" y="2064"/>
                          </a:cubicBezTo>
                          <a:cubicBezTo>
                            <a:pt x="800" y="2056"/>
                            <a:pt x="776" y="2128"/>
                            <a:pt x="840" y="2064"/>
                          </a:cubicBezTo>
                          <a:cubicBezTo>
                            <a:pt x="904" y="2000"/>
                            <a:pt x="1024" y="1784"/>
                            <a:pt x="1128" y="1680"/>
                          </a:cubicBezTo>
                          <a:cubicBezTo>
                            <a:pt x="1232" y="1576"/>
                            <a:pt x="1432" y="1496"/>
                            <a:pt x="1464" y="1440"/>
                          </a:cubicBezTo>
                          <a:cubicBezTo>
                            <a:pt x="1496" y="1384"/>
                            <a:pt x="1416" y="1336"/>
                            <a:pt x="1320" y="1344"/>
                          </a:cubicBezTo>
                          <a:cubicBezTo>
                            <a:pt x="1224" y="1352"/>
                            <a:pt x="1056" y="1464"/>
                            <a:pt x="888" y="1488"/>
                          </a:cubicBezTo>
                          <a:cubicBezTo>
                            <a:pt x="720" y="1512"/>
                            <a:pt x="456" y="1528"/>
                            <a:pt x="312" y="1488"/>
                          </a:cubicBezTo>
                          <a:cubicBezTo>
                            <a:pt x="168" y="1448"/>
                            <a:pt x="48" y="1280"/>
                            <a:pt x="24" y="1248"/>
                          </a:cubicBezTo>
                          <a:cubicBezTo>
                            <a:pt x="0" y="1216"/>
                            <a:pt x="88" y="1264"/>
                            <a:pt x="168" y="1296"/>
                          </a:cubicBezTo>
                          <a:cubicBezTo>
                            <a:pt x="248" y="1328"/>
                            <a:pt x="400" y="1424"/>
                            <a:pt x="504" y="1440"/>
                          </a:cubicBezTo>
                          <a:cubicBezTo>
                            <a:pt x="608" y="1456"/>
                            <a:pt x="680" y="1416"/>
                            <a:pt x="792" y="1392"/>
                          </a:cubicBezTo>
                          <a:cubicBezTo>
                            <a:pt x="904" y="1368"/>
                            <a:pt x="1080" y="1320"/>
                            <a:pt x="1176" y="1296"/>
                          </a:cubicBezTo>
                          <a:cubicBezTo>
                            <a:pt x="1272" y="1272"/>
                            <a:pt x="1400" y="1304"/>
                            <a:pt x="1368" y="1248"/>
                          </a:cubicBezTo>
                          <a:cubicBezTo>
                            <a:pt x="1336" y="1192"/>
                            <a:pt x="1104" y="1104"/>
                            <a:pt x="984" y="960"/>
                          </a:cubicBezTo>
                          <a:cubicBezTo>
                            <a:pt x="864" y="816"/>
                            <a:pt x="792" y="472"/>
                            <a:pt x="648" y="384"/>
                          </a:cubicBezTo>
                          <a:cubicBezTo>
                            <a:pt x="504" y="296"/>
                            <a:pt x="208" y="440"/>
                            <a:pt x="120" y="432"/>
                          </a:cubicBezTo>
                          <a:cubicBezTo>
                            <a:pt x="32" y="424"/>
                            <a:pt x="16" y="368"/>
                            <a:pt x="120" y="336"/>
                          </a:cubicBezTo>
                          <a:cubicBezTo>
                            <a:pt x="224" y="304"/>
                            <a:pt x="576" y="152"/>
                            <a:pt x="744" y="240"/>
                          </a:cubicBezTo>
                          <a:cubicBezTo>
                            <a:pt x="912" y="328"/>
                            <a:pt x="1000" y="752"/>
                            <a:pt x="1128" y="864"/>
                          </a:cubicBezTo>
                          <a:cubicBezTo>
                            <a:pt x="1256" y="976"/>
                            <a:pt x="1424" y="936"/>
                            <a:pt x="1512" y="912"/>
                          </a:cubicBezTo>
                          <a:cubicBezTo>
                            <a:pt x="1600" y="888"/>
                            <a:pt x="1576" y="768"/>
                            <a:pt x="1656" y="720"/>
                          </a:cubicBezTo>
                          <a:cubicBezTo>
                            <a:pt x="1736" y="672"/>
                            <a:pt x="1872" y="624"/>
                            <a:pt x="1992" y="624"/>
                          </a:cubicBezTo>
                          <a:cubicBezTo>
                            <a:pt x="2112" y="624"/>
                            <a:pt x="2248" y="800"/>
                            <a:pt x="2376" y="720"/>
                          </a:cubicBezTo>
                          <a:cubicBezTo>
                            <a:pt x="2504" y="640"/>
                            <a:pt x="2576" y="264"/>
                            <a:pt x="2760" y="144"/>
                          </a:cubicBezTo>
                          <a:cubicBezTo>
                            <a:pt x="2944" y="24"/>
                            <a:pt x="3360" y="0"/>
                            <a:pt x="3480" y="0"/>
                          </a:cubicBezTo>
                          <a:cubicBezTo>
                            <a:pt x="3600" y="0"/>
                            <a:pt x="3552" y="104"/>
                            <a:pt x="3480" y="144"/>
                          </a:cubicBezTo>
                          <a:cubicBezTo>
                            <a:pt x="3408" y="184"/>
                            <a:pt x="3176" y="168"/>
                            <a:pt x="3048" y="240"/>
                          </a:cubicBezTo>
                          <a:cubicBezTo>
                            <a:pt x="2920" y="312"/>
                            <a:pt x="2808" y="480"/>
                            <a:pt x="2712" y="576"/>
                          </a:cubicBezTo>
                          <a:cubicBezTo>
                            <a:pt x="2616" y="672"/>
                            <a:pt x="2496" y="736"/>
                            <a:pt x="2472" y="816"/>
                          </a:cubicBezTo>
                          <a:cubicBezTo>
                            <a:pt x="2448" y="896"/>
                            <a:pt x="2480" y="1024"/>
                            <a:pt x="2568" y="1056"/>
                          </a:cubicBezTo>
                          <a:cubicBezTo>
                            <a:pt x="2656" y="1088"/>
                            <a:pt x="2864" y="1072"/>
                            <a:pt x="3000" y="1008"/>
                          </a:cubicBezTo>
                          <a:cubicBezTo>
                            <a:pt x="3136" y="944"/>
                            <a:pt x="3248" y="728"/>
                            <a:pt x="3384" y="672"/>
                          </a:cubicBezTo>
                          <a:cubicBezTo>
                            <a:pt x="3520" y="616"/>
                            <a:pt x="3728" y="672"/>
                            <a:pt x="3816" y="672"/>
                          </a:cubicBezTo>
                          <a:cubicBezTo>
                            <a:pt x="3904" y="672"/>
                            <a:pt x="3856" y="640"/>
                            <a:pt x="3912" y="672"/>
                          </a:cubicBezTo>
                          <a:cubicBezTo>
                            <a:pt x="3968" y="704"/>
                            <a:pt x="4128" y="808"/>
                            <a:pt x="4152" y="864"/>
                          </a:cubicBezTo>
                          <a:cubicBezTo>
                            <a:pt x="4176" y="920"/>
                            <a:pt x="4096" y="1016"/>
                            <a:pt x="4056" y="1008"/>
                          </a:cubicBezTo>
                          <a:cubicBezTo>
                            <a:pt x="4016" y="1000"/>
                            <a:pt x="3992" y="856"/>
                            <a:pt x="3912" y="816"/>
                          </a:cubicBezTo>
                          <a:cubicBezTo>
                            <a:pt x="3832" y="776"/>
                            <a:pt x="3672" y="744"/>
                            <a:pt x="3576" y="768"/>
                          </a:cubicBezTo>
                          <a:cubicBezTo>
                            <a:pt x="3480" y="792"/>
                            <a:pt x="3448" y="888"/>
                            <a:pt x="3336" y="960"/>
                          </a:cubicBezTo>
                          <a:cubicBezTo>
                            <a:pt x="3224" y="1032"/>
                            <a:pt x="3048" y="1144"/>
                            <a:pt x="2904" y="1200"/>
                          </a:cubicBezTo>
                          <a:cubicBezTo>
                            <a:pt x="2760" y="1256"/>
                            <a:pt x="2560" y="1248"/>
                            <a:pt x="2472" y="1296"/>
                          </a:cubicBezTo>
                          <a:cubicBezTo>
                            <a:pt x="2384" y="1344"/>
                            <a:pt x="2352" y="1424"/>
                            <a:pt x="2376" y="1488"/>
                          </a:cubicBezTo>
                          <a:cubicBezTo>
                            <a:pt x="2400" y="1552"/>
                            <a:pt x="2488" y="1584"/>
                            <a:pt x="2616" y="1680"/>
                          </a:cubicBezTo>
                          <a:cubicBezTo>
                            <a:pt x="2744" y="1776"/>
                            <a:pt x="3032" y="1904"/>
                            <a:pt x="3144" y="2064"/>
                          </a:cubicBezTo>
                          <a:cubicBezTo>
                            <a:pt x="3256" y="2224"/>
                            <a:pt x="3280" y="2544"/>
                            <a:pt x="3288" y="2640"/>
                          </a:cubicBezTo>
                          <a:cubicBezTo>
                            <a:pt x="3296" y="2736"/>
                            <a:pt x="3224" y="2696"/>
                            <a:pt x="3192" y="2640"/>
                          </a:cubicBezTo>
                          <a:cubicBezTo>
                            <a:pt x="3160" y="2584"/>
                            <a:pt x="3176" y="2432"/>
                            <a:pt x="3096" y="2304"/>
                          </a:cubicBezTo>
                          <a:cubicBezTo>
                            <a:pt x="3016" y="2176"/>
                            <a:pt x="2848" y="1992"/>
                            <a:pt x="2712" y="1872"/>
                          </a:cubicBezTo>
                          <a:cubicBezTo>
                            <a:pt x="2576" y="1752"/>
                            <a:pt x="2368" y="1640"/>
                            <a:pt x="2280" y="1584"/>
                          </a:cubicBezTo>
                          <a:cubicBezTo>
                            <a:pt x="2192" y="1528"/>
                            <a:pt x="2232" y="1544"/>
                            <a:pt x="2184" y="1536"/>
                          </a:cubicBezTo>
                          <a:cubicBezTo>
                            <a:pt x="2136" y="1528"/>
                            <a:pt x="2000" y="1456"/>
                            <a:pt x="1992" y="1536"/>
                          </a:cubicBezTo>
                          <a:cubicBezTo>
                            <a:pt x="1984" y="1616"/>
                            <a:pt x="2088" y="1840"/>
                            <a:pt x="2136" y="2016"/>
                          </a:cubicBezTo>
                          <a:cubicBezTo>
                            <a:pt x="2184" y="2192"/>
                            <a:pt x="2288" y="2528"/>
                            <a:pt x="2280" y="2592"/>
                          </a:cubicBezTo>
                          <a:cubicBezTo>
                            <a:pt x="2272" y="2656"/>
                            <a:pt x="2152" y="2552"/>
                            <a:pt x="2088" y="2400"/>
                          </a:cubicBezTo>
                          <a:cubicBezTo>
                            <a:pt x="2024" y="2248"/>
                            <a:pt x="1936" y="1832"/>
                            <a:pt x="1896" y="1680"/>
                          </a:cubicBezTo>
                          <a:cubicBezTo>
                            <a:pt x="1856" y="1528"/>
                            <a:pt x="1896" y="1512"/>
                            <a:pt x="1848" y="1488"/>
                          </a:cubicBezTo>
                          <a:cubicBezTo>
                            <a:pt x="1800" y="1464"/>
                            <a:pt x="1664" y="1488"/>
                            <a:pt x="1560" y="1536"/>
                          </a:cubicBezTo>
                          <a:close/>
                        </a:path>
                      </a:pathLst>
                    </a:custGeom>
                    <a:solidFill>
                      <a:schemeClr val="bg1"/>
                    </a:solidFill>
                    <a:ln w="9525">
                      <a:solidFill>
                        <a:schemeClr val="tx1"/>
                      </a:solidFill>
                      <a:round/>
                      <a:headEnd/>
                      <a:tailEnd/>
                    </a:ln>
                  </p:spPr>
                  <p:txBody>
                    <a:bodyPr>
                      <a:prstTxWarp prst="textNoShape">
                        <a:avLst/>
                      </a:prstTxWarp>
                    </a:bodyPr>
                    <a:lstStyle/>
                    <a:p>
                      <a:endParaRPr lang="en-US"/>
                    </a:p>
                  </p:txBody>
                </p:sp>
              </p:grpSp>
              <p:grpSp>
                <p:nvGrpSpPr>
                  <p:cNvPr id="40995" name="Group 148"/>
                  <p:cNvGrpSpPr>
                    <a:grpSpLocks/>
                  </p:cNvGrpSpPr>
                  <p:nvPr/>
                </p:nvGrpSpPr>
                <p:grpSpPr bwMode="auto">
                  <a:xfrm>
                    <a:off x="207" y="371"/>
                    <a:ext cx="2287" cy="1559"/>
                    <a:chOff x="207" y="371"/>
                    <a:chExt cx="2287" cy="1559"/>
                  </a:xfrm>
                </p:grpSpPr>
                <p:grpSp>
                  <p:nvGrpSpPr>
                    <p:cNvPr id="40996" name="Group 149"/>
                    <p:cNvGrpSpPr>
                      <a:grpSpLocks/>
                    </p:cNvGrpSpPr>
                    <p:nvPr/>
                  </p:nvGrpSpPr>
                  <p:grpSpPr bwMode="auto">
                    <a:xfrm rot="367549">
                      <a:off x="1183" y="695"/>
                      <a:ext cx="57" cy="286"/>
                      <a:chOff x="4656" y="2784"/>
                      <a:chExt cx="240" cy="864"/>
                    </a:xfrm>
                  </p:grpSpPr>
                  <p:sp>
                    <p:nvSpPr>
                      <p:cNvPr id="41043" name="AutoShape 15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044" name="Oval 15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45" name="Line 15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40997" name="Group 153"/>
                    <p:cNvGrpSpPr>
                      <a:grpSpLocks/>
                    </p:cNvGrpSpPr>
                    <p:nvPr/>
                  </p:nvGrpSpPr>
                  <p:grpSpPr bwMode="auto">
                    <a:xfrm rot="4818054">
                      <a:off x="1420" y="1759"/>
                      <a:ext cx="57" cy="286"/>
                      <a:chOff x="4656" y="2784"/>
                      <a:chExt cx="240" cy="864"/>
                    </a:xfrm>
                  </p:grpSpPr>
                  <p:sp>
                    <p:nvSpPr>
                      <p:cNvPr id="41040" name="AutoShape 15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041" name="Oval 15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42" name="Line 15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40998" name="Group 157"/>
                    <p:cNvGrpSpPr>
                      <a:grpSpLocks/>
                    </p:cNvGrpSpPr>
                    <p:nvPr/>
                  </p:nvGrpSpPr>
                  <p:grpSpPr bwMode="auto">
                    <a:xfrm rot="2333399">
                      <a:off x="450" y="518"/>
                      <a:ext cx="57" cy="286"/>
                      <a:chOff x="4656" y="2784"/>
                      <a:chExt cx="240" cy="864"/>
                    </a:xfrm>
                  </p:grpSpPr>
                  <p:sp>
                    <p:nvSpPr>
                      <p:cNvPr id="41037" name="AutoShape 15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038" name="Oval 15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39" name="Line 16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40999" name="Group 161"/>
                    <p:cNvGrpSpPr>
                      <a:grpSpLocks/>
                    </p:cNvGrpSpPr>
                    <p:nvPr/>
                  </p:nvGrpSpPr>
                  <p:grpSpPr bwMode="auto">
                    <a:xfrm rot="4580286">
                      <a:off x="2322" y="1038"/>
                      <a:ext cx="57" cy="286"/>
                      <a:chOff x="4656" y="2784"/>
                      <a:chExt cx="240" cy="864"/>
                    </a:xfrm>
                  </p:grpSpPr>
                  <p:sp>
                    <p:nvSpPr>
                      <p:cNvPr id="41034" name="AutoShape 16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1035" name="Oval 16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36" name="Line 16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grpSp>
                  <p:nvGrpSpPr>
                    <p:cNvPr id="41000" name="Group 165"/>
                    <p:cNvGrpSpPr>
                      <a:grpSpLocks/>
                    </p:cNvGrpSpPr>
                    <p:nvPr/>
                  </p:nvGrpSpPr>
                  <p:grpSpPr bwMode="auto">
                    <a:xfrm rot="2333399">
                      <a:off x="207" y="371"/>
                      <a:ext cx="1877" cy="1287"/>
                      <a:chOff x="1152" y="912"/>
                      <a:chExt cx="3264" cy="1728"/>
                    </a:xfrm>
                  </p:grpSpPr>
                  <p:grpSp>
                    <p:nvGrpSpPr>
                      <p:cNvPr id="41001" name="Group 166"/>
                      <p:cNvGrpSpPr>
                        <a:grpSpLocks/>
                      </p:cNvGrpSpPr>
                      <p:nvPr/>
                    </p:nvGrpSpPr>
                    <p:grpSpPr bwMode="auto">
                      <a:xfrm>
                        <a:off x="1920" y="1008"/>
                        <a:ext cx="2496" cy="1632"/>
                        <a:chOff x="1920" y="1008"/>
                        <a:chExt cx="2496" cy="1632"/>
                      </a:xfrm>
                    </p:grpSpPr>
                    <p:grpSp>
                      <p:nvGrpSpPr>
                        <p:cNvPr id="41018" name="Group 167"/>
                        <p:cNvGrpSpPr>
                          <a:grpSpLocks/>
                        </p:cNvGrpSpPr>
                        <p:nvPr/>
                      </p:nvGrpSpPr>
                      <p:grpSpPr bwMode="auto">
                        <a:xfrm rot="2676169">
                          <a:off x="1920" y="1104"/>
                          <a:ext cx="96" cy="384"/>
                          <a:chOff x="4128" y="3264"/>
                          <a:chExt cx="240" cy="864"/>
                        </a:xfrm>
                      </p:grpSpPr>
                      <p:sp>
                        <p:nvSpPr>
                          <p:cNvPr id="41031" name="AutoShape 168"/>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32" name="Oval 169"/>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33" name="Line 170"/>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19" name="Group 171"/>
                        <p:cNvGrpSpPr>
                          <a:grpSpLocks/>
                        </p:cNvGrpSpPr>
                        <p:nvPr/>
                      </p:nvGrpSpPr>
                      <p:grpSpPr bwMode="auto">
                        <a:xfrm rot="-2439745">
                          <a:off x="3408" y="1008"/>
                          <a:ext cx="96" cy="384"/>
                          <a:chOff x="4128" y="3264"/>
                          <a:chExt cx="240" cy="864"/>
                        </a:xfrm>
                      </p:grpSpPr>
                      <p:sp>
                        <p:nvSpPr>
                          <p:cNvPr id="41028" name="AutoShape 172"/>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29" name="Oval 173"/>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30" name="Line 174"/>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20" name="Group 175"/>
                        <p:cNvGrpSpPr>
                          <a:grpSpLocks/>
                        </p:cNvGrpSpPr>
                        <p:nvPr/>
                      </p:nvGrpSpPr>
                      <p:grpSpPr bwMode="auto">
                        <a:xfrm rot="8067090">
                          <a:off x="2160" y="2400"/>
                          <a:ext cx="96" cy="384"/>
                          <a:chOff x="4128" y="3264"/>
                          <a:chExt cx="240" cy="864"/>
                        </a:xfrm>
                      </p:grpSpPr>
                      <p:sp>
                        <p:nvSpPr>
                          <p:cNvPr id="41025" name="AutoShape 17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26" name="Oval 17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27" name="Line 17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21" name="Group 179"/>
                        <p:cNvGrpSpPr>
                          <a:grpSpLocks/>
                        </p:cNvGrpSpPr>
                        <p:nvPr/>
                      </p:nvGrpSpPr>
                      <p:grpSpPr bwMode="auto">
                        <a:xfrm rot="9105667">
                          <a:off x="4320" y="1680"/>
                          <a:ext cx="96" cy="384"/>
                          <a:chOff x="4128" y="3264"/>
                          <a:chExt cx="240" cy="864"/>
                        </a:xfrm>
                      </p:grpSpPr>
                      <p:sp>
                        <p:nvSpPr>
                          <p:cNvPr id="41022" name="AutoShape 180"/>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23" name="Oval 181"/>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24" name="Line 182"/>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nvGrpSpPr>
                      <p:cNvPr id="41002" name="Group 183"/>
                      <p:cNvGrpSpPr>
                        <a:grpSpLocks/>
                      </p:cNvGrpSpPr>
                      <p:nvPr/>
                    </p:nvGrpSpPr>
                    <p:grpSpPr bwMode="auto">
                      <a:xfrm rot="-628084">
                        <a:off x="1440" y="912"/>
                        <a:ext cx="96" cy="384"/>
                        <a:chOff x="4128" y="3264"/>
                        <a:chExt cx="240" cy="864"/>
                      </a:xfrm>
                    </p:grpSpPr>
                    <p:sp>
                      <p:nvSpPr>
                        <p:cNvPr id="41015" name="AutoShape 184"/>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16" name="Oval 185"/>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17" name="Line 186"/>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03" name="Group 187"/>
                      <p:cNvGrpSpPr>
                        <a:grpSpLocks/>
                      </p:cNvGrpSpPr>
                      <p:nvPr/>
                    </p:nvGrpSpPr>
                    <p:grpSpPr bwMode="auto">
                      <a:xfrm rot="112238">
                        <a:off x="2928" y="1248"/>
                        <a:ext cx="96" cy="384"/>
                        <a:chOff x="4128" y="3264"/>
                        <a:chExt cx="240" cy="864"/>
                      </a:xfrm>
                    </p:grpSpPr>
                    <p:sp>
                      <p:nvSpPr>
                        <p:cNvPr id="41012" name="AutoShape 188"/>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13" name="Oval 189"/>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14" name="Line 190"/>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04" name="Group 191"/>
                      <p:cNvGrpSpPr>
                        <a:grpSpLocks/>
                      </p:cNvGrpSpPr>
                      <p:nvPr/>
                    </p:nvGrpSpPr>
                    <p:grpSpPr bwMode="auto">
                      <a:xfrm rot="-9028649">
                        <a:off x="1152" y="2160"/>
                        <a:ext cx="96" cy="384"/>
                        <a:chOff x="4128" y="3264"/>
                        <a:chExt cx="240" cy="864"/>
                      </a:xfrm>
                    </p:grpSpPr>
                    <p:sp>
                      <p:nvSpPr>
                        <p:cNvPr id="41009" name="AutoShape 192"/>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10" name="Oval 193"/>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11" name="Line 194"/>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nvGrpSpPr>
                      <p:cNvPr id="41005" name="Group 195"/>
                      <p:cNvGrpSpPr>
                        <a:grpSpLocks/>
                      </p:cNvGrpSpPr>
                      <p:nvPr/>
                    </p:nvGrpSpPr>
                    <p:grpSpPr bwMode="auto">
                      <a:xfrm rot="7893469">
                        <a:off x="3984" y="1152"/>
                        <a:ext cx="96" cy="384"/>
                        <a:chOff x="4128" y="3264"/>
                        <a:chExt cx="240" cy="864"/>
                      </a:xfrm>
                    </p:grpSpPr>
                    <p:sp>
                      <p:nvSpPr>
                        <p:cNvPr id="41006" name="AutoShape 196"/>
                        <p:cNvSpPr>
                          <a:spLocks noChangeArrowheads="1"/>
                        </p:cNvSpPr>
                        <p:nvPr/>
                      </p:nvSpPr>
                      <p:spPr bwMode="auto">
                        <a:xfrm>
                          <a:off x="4128" y="3312"/>
                          <a:ext cx="240" cy="528"/>
                        </a:xfrm>
                        <a:prstGeom prst="roundRect">
                          <a:avLst>
                            <a:gd name="adj" fmla="val 16667"/>
                          </a:avLst>
                        </a:prstGeom>
                        <a:solidFill>
                          <a:schemeClr val="accent2"/>
                        </a:solidFill>
                        <a:ln w="9525">
                          <a:solidFill>
                            <a:schemeClr val="tx1"/>
                          </a:solidFill>
                          <a:round/>
                          <a:headEnd/>
                          <a:tailEnd/>
                        </a:ln>
                      </p:spPr>
                      <p:txBody>
                        <a:bodyPr wrap="none" anchor="ctr">
                          <a:prstTxWarp prst="textNoShape">
                            <a:avLst/>
                          </a:prstTxWarp>
                        </a:bodyPr>
                        <a:lstStyle/>
                        <a:p>
                          <a:endParaRPr lang="en-US"/>
                        </a:p>
                      </p:txBody>
                    </p:sp>
                    <p:sp>
                      <p:nvSpPr>
                        <p:cNvPr id="41007" name="Oval 197"/>
                        <p:cNvSpPr>
                          <a:spLocks noChangeArrowheads="1"/>
                        </p:cNvSpPr>
                        <p:nvPr/>
                      </p:nvSpPr>
                      <p:spPr bwMode="auto">
                        <a:xfrm>
                          <a:off x="4200" y="326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1008" name="Line 198"/>
                        <p:cNvSpPr>
                          <a:spLocks noChangeShapeType="1"/>
                        </p:cNvSpPr>
                        <p:nvPr/>
                      </p:nvSpPr>
                      <p:spPr bwMode="auto">
                        <a:xfrm>
                          <a:off x="4260" y="3792"/>
                          <a:ext cx="0" cy="336"/>
                        </a:xfrm>
                        <a:prstGeom prst="line">
                          <a:avLst/>
                        </a:prstGeom>
                        <a:noFill/>
                        <a:ln w="76200">
                          <a:solidFill>
                            <a:schemeClr val="accent2"/>
                          </a:solidFill>
                          <a:round/>
                          <a:headEnd/>
                          <a:tailEnd/>
                        </a:ln>
                      </p:spPr>
                      <p:txBody>
                        <a:bodyPr>
                          <a:prstTxWarp prst="textNoShape">
                            <a:avLst/>
                          </a:prstTxWarp>
                        </a:bodyPr>
                        <a:lstStyle/>
                        <a:p>
                          <a:endParaRPr lang="en-US"/>
                        </a:p>
                      </p:txBody>
                    </p:sp>
                  </p:grpSp>
                </p:grpSp>
              </p:grpSp>
            </p:grpSp>
            <p:grpSp>
              <p:nvGrpSpPr>
                <p:cNvPr id="40991" name="Group 199"/>
                <p:cNvGrpSpPr>
                  <a:grpSpLocks/>
                </p:cNvGrpSpPr>
                <p:nvPr/>
              </p:nvGrpSpPr>
              <p:grpSpPr bwMode="auto">
                <a:xfrm>
                  <a:off x="994" y="960"/>
                  <a:ext cx="240" cy="336"/>
                  <a:chOff x="960" y="960"/>
                  <a:chExt cx="240" cy="336"/>
                </a:xfrm>
              </p:grpSpPr>
              <p:sp>
                <p:nvSpPr>
                  <p:cNvPr id="40992" name="AutoShape 200"/>
                  <p:cNvSpPr>
                    <a:spLocks noChangeArrowheads="1"/>
                  </p:cNvSpPr>
                  <p:nvPr/>
                </p:nvSpPr>
                <p:spPr bwMode="auto">
                  <a:xfrm>
                    <a:off x="1008" y="1008"/>
                    <a:ext cx="144" cy="24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
                <p:nvSpPr>
                  <p:cNvPr id="40993" name="Oval 201"/>
                  <p:cNvSpPr>
                    <a:spLocks noChangeArrowheads="1"/>
                  </p:cNvSpPr>
                  <p:nvPr/>
                </p:nvSpPr>
                <p:spPr bwMode="auto">
                  <a:xfrm>
                    <a:off x="960" y="960"/>
                    <a:ext cx="240" cy="336"/>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grpSp>
          <p:sp>
            <p:nvSpPr>
              <p:cNvPr id="40988" name="Oval 202"/>
              <p:cNvSpPr>
                <a:spLocks noChangeArrowheads="1"/>
              </p:cNvSpPr>
              <p:nvPr/>
            </p:nvSpPr>
            <p:spPr bwMode="auto">
              <a:xfrm>
                <a:off x="2640" y="960"/>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sp>
          <p:nvSpPr>
            <p:cNvPr id="40986" name="Oval 203"/>
            <p:cNvSpPr>
              <a:spLocks noChangeArrowheads="1"/>
            </p:cNvSpPr>
            <p:nvPr/>
          </p:nvSpPr>
          <p:spPr bwMode="auto">
            <a:xfrm>
              <a:off x="1632" y="1056"/>
              <a:ext cx="96" cy="96"/>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grpSp>
      <p:grpSp>
        <p:nvGrpSpPr>
          <p:cNvPr id="43011" name="Group 204"/>
          <p:cNvGrpSpPr>
            <a:grpSpLocks/>
          </p:cNvGrpSpPr>
          <p:nvPr/>
        </p:nvGrpSpPr>
        <p:grpSpPr bwMode="auto">
          <a:xfrm rot="2019009" flipV="1">
            <a:off x="3810000" y="23813"/>
            <a:ext cx="817563" cy="769937"/>
            <a:chOff x="192" y="576"/>
            <a:chExt cx="1200" cy="864"/>
          </a:xfrm>
        </p:grpSpPr>
        <p:sp>
          <p:nvSpPr>
            <p:cNvPr id="40977" name="Oval 205"/>
            <p:cNvSpPr>
              <a:spLocks noChangeArrowheads="1"/>
            </p:cNvSpPr>
            <p:nvPr/>
          </p:nvSpPr>
          <p:spPr bwMode="auto">
            <a:xfrm>
              <a:off x="192" y="576"/>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78" name="Oval 206"/>
            <p:cNvSpPr>
              <a:spLocks noChangeArrowheads="1"/>
            </p:cNvSpPr>
            <p:nvPr/>
          </p:nvSpPr>
          <p:spPr bwMode="auto">
            <a:xfrm>
              <a:off x="432" y="76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79" name="Oval 207"/>
            <p:cNvSpPr>
              <a:spLocks noChangeArrowheads="1"/>
            </p:cNvSpPr>
            <p:nvPr/>
          </p:nvSpPr>
          <p:spPr bwMode="auto">
            <a:xfrm>
              <a:off x="720" y="91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80" name="Oval 208"/>
            <p:cNvSpPr>
              <a:spLocks noChangeArrowheads="1"/>
            </p:cNvSpPr>
            <p:nvPr/>
          </p:nvSpPr>
          <p:spPr bwMode="auto">
            <a:xfrm>
              <a:off x="576" y="1056"/>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81" name="Oval 209"/>
            <p:cNvSpPr>
              <a:spLocks noChangeArrowheads="1"/>
            </p:cNvSpPr>
            <p:nvPr/>
          </p:nvSpPr>
          <p:spPr bwMode="auto">
            <a:xfrm>
              <a:off x="816" y="115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82" name="Oval 210"/>
            <p:cNvSpPr>
              <a:spLocks noChangeArrowheads="1"/>
            </p:cNvSpPr>
            <p:nvPr/>
          </p:nvSpPr>
          <p:spPr bwMode="auto">
            <a:xfrm>
              <a:off x="1056" y="124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83" name="Oval 211"/>
            <p:cNvSpPr>
              <a:spLocks noChangeArrowheads="1"/>
            </p:cNvSpPr>
            <p:nvPr/>
          </p:nvSpPr>
          <p:spPr bwMode="auto">
            <a:xfrm>
              <a:off x="1200" y="912"/>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sp>
          <p:nvSpPr>
            <p:cNvPr id="40984" name="Oval 212"/>
            <p:cNvSpPr>
              <a:spLocks noChangeArrowheads="1"/>
            </p:cNvSpPr>
            <p:nvPr/>
          </p:nvSpPr>
          <p:spPr bwMode="auto">
            <a:xfrm>
              <a:off x="960" y="1008"/>
              <a:ext cx="192" cy="192"/>
            </a:xfrm>
            <a:prstGeom prst="ellipse">
              <a:avLst/>
            </a:prstGeom>
            <a:solidFill>
              <a:srgbClr val="FF66FF"/>
            </a:solidFill>
            <a:ln w="9525">
              <a:solidFill>
                <a:schemeClr val="tx1"/>
              </a:solidFill>
              <a:round/>
              <a:headEnd/>
              <a:tailEnd/>
            </a:ln>
          </p:spPr>
          <p:txBody>
            <a:bodyPr wrap="none" anchor="ctr">
              <a:prstTxWarp prst="textNoShape">
                <a:avLst/>
              </a:prstTxWarp>
            </a:bodyPr>
            <a:lstStyle/>
            <a:p>
              <a:endParaRPr lang="en-US"/>
            </a:p>
          </p:txBody>
        </p:sp>
      </p:grpSp>
      <p:sp>
        <p:nvSpPr>
          <p:cNvPr id="383189" name="AutoShape 213"/>
          <p:cNvSpPr>
            <a:spLocks noChangeArrowheads="1"/>
          </p:cNvSpPr>
          <p:nvPr/>
        </p:nvSpPr>
        <p:spPr bwMode="auto">
          <a:xfrm rot="-6694811">
            <a:off x="4046537" y="1068388"/>
            <a:ext cx="144463" cy="1112838"/>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83190" name="AutoShape 214"/>
          <p:cNvSpPr>
            <a:spLocks noChangeArrowheads="1"/>
          </p:cNvSpPr>
          <p:nvPr/>
        </p:nvSpPr>
        <p:spPr bwMode="auto">
          <a:xfrm rot="14147371" flipV="1">
            <a:off x="4498975" y="911225"/>
            <a:ext cx="93663" cy="862013"/>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83191" name="AutoShape 215"/>
          <p:cNvSpPr>
            <a:spLocks noChangeArrowheads="1"/>
          </p:cNvSpPr>
          <p:nvPr/>
        </p:nvSpPr>
        <p:spPr bwMode="auto">
          <a:xfrm rot="1932870">
            <a:off x="2473325" y="1130300"/>
            <a:ext cx="180975" cy="617538"/>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
        <p:nvSpPr>
          <p:cNvPr id="383192" name="AutoShape 216"/>
          <p:cNvSpPr>
            <a:spLocks noChangeArrowheads="1"/>
          </p:cNvSpPr>
          <p:nvPr/>
        </p:nvSpPr>
        <p:spPr bwMode="auto">
          <a:xfrm rot="355594" flipV="1">
            <a:off x="2362200" y="1524000"/>
            <a:ext cx="185738" cy="585788"/>
          </a:xfrm>
          <a:prstGeom prst="lightningBolt">
            <a:avLst/>
          </a:prstGeom>
          <a:solidFill>
            <a:srgbClr val="E808D3"/>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83032"/>
                                        </p:tgtEl>
                                        <p:attrNameLst>
                                          <p:attrName>style.visibility</p:attrName>
                                        </p:attrNameLst>
                                      </p:cBhvr>
                                      <p:to>
                                        <p:strVal val="visible"/>
                                      </p:to>
                                    </p:set>
                                    <p:anim calcmode="lin" valueType="num">
                                      <p:cBhvr additive="base">
                                        <p:cTn id="7" dur="500" fill="hold"/>
                                        <p:tgtEl>
                                          <p:spTgt spid="383032"/>
                                        </p:tgtEl>
                                        <p:attrNameLst>
                                          <p:attrName>ppt_x</p:attrName>
                                        </p:attrNameLst>
                                      </p:cBhvr>
                                      <p:tavLst>
                                        <p:tav tm="0">
                                          <p:val>
                                            <p:strVal val="0-#ppt_w/2"/>
                                          </p:val>
                                        </p:tav>
                                        <p:tav tm="100000">
                                          <p:val>
                                            <p:strVal val="#ppt_x"/>
                                          </p:val>
                                        </p:tav>
                                      </p:tavLst>
                                    </p:anim>
                                    <p:anim calcmode="lin" valueType="num">
                                      <p:cBhvr additive="base">
                                        <p:cTn id="8" dur="500" fill="hold"/>
                                        <p:tgtEl>
                                          <p:spTgt spid="38303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3090"/>
                                        </p:tgtEl>
                                        <p:attrNameLst>
                                          <p:attrName>style.visibility</p:attrName>
                                        </p:attrNameLst>
                                      </p:cBhvr>
                                      <p:to>
                                        <p:strVal val="visible"/>
                                      </p:to>
                                    </p:set>
                                    <p:animEffect transition="in" filter="dissolve">
                                      <p:cBhvr>
                                        <p:cTn id="13" dur="500"/>
                                        <p:tgtEl>
                                          <p:spTgt spid="38309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830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83019"/>
                                        </p:tgtEl>
                                        <p:attrNameLst>
                                          <p:attrName>style.visibility</p:attrName>
                                        </p:attrNameLst>
                                      </p:cBhvr>
                                      <p:to>
                                        <p:strVal val="visible"/>
                                      </p:to>
                                    </p:set>
                                    <p:anim calcmode="lin" valueType="num">
                                      <p:cBhvr additive="base">
                                        <p:cTn id="22" dur="500" fill="hold"/>
                                        <p:tgtEl>
                                          <p:spTgt spid="383019"/>
                                        </p:tgtEl>
                                        <p:attrNameLst>
                                          <p:attrName>ppt_x</p:attrName>
                                        </p:attrNameLst>
                                      </p:cBhvr>
                                      <p:tavLst>
                                        <p:tav tm="0">
                                          <p:val>
                                            <p:strVal val="0-#ppt_w/2"/>
                                          </p:val>
                                        </p:tav>
                                        <p:tav tm="100000">
                                          <p:val>
                                            <p:strVal val="#ppt_x"/>
                                          </p:val>
                                        </p:tav>
                                      </p:tavLst>
                                    </p:anim>
                                    <p:anim calcmode="lin" valueType="num">
                                      <p:cBhvr additive="base">
                                        <p:cTn id="23" dur="500" fill="hold"/>
                                        <p:tgtEl>
                                          <p:spTgt spid="3830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383011"/>
                                        </p:tgtEl>
                                        <p:attrNameLst>
                                          <p:attrName>style.visibility</p:attrName>
                                        </p:attrNameLst>
                                      </p:cBhvr>
                                      <p:to>
                                        <p:strVal val="visible"/>
                                      </p:to>
                                    </p:set>
                                    <p:anim calcmode="lin" valueType="num">
                                      <p:cBhvr>
                                        <p:cTn id="28" dur="1000" fill="hold"/>
                                        <p:tgtEl>
                                          <p:spTgt spid="383011"/>
                                        </p:tgtEl>
                                        <p:attrNameLst>
                                          <p:attrName>ppt_w</p:attrName>
                                        </p:attrNameLst>
                                      </p:cBhvr>
                                      <p:tavLst>
                                        <p:tav tm="0">
                                          <p:val>
                                            <p:fltVal val="0"/>
                                          </p:val>
                                        </p:tav>
                                        <p:tav tm="100000">
                                          <p:val>
                                            <p:strVal val="#ppt_w"/>
                                          </p:val>
                                        </p:tav>
                                      </p:tavLst>
                                    </p:anim>
                                    <p:anim calcmode="lin" valueType="num">
                                      <p:cBhvr>
                                        <p:cTn id="29" dur="1000" fill="hold"/>
                                        <p:tgtEl>
                                          <p:spTgt spid="383011"/>
                                        </p:tgtEl>
                                        <p:attrNameLst>
                                          <p:attrName>ppt_h</p:attrName>
                                        </p:attrNameLst>
                                      </p:cBhvr>
                                      <p:tavLst>
                                        <p:tav tm="0">
                                          <p:val>
                                            <p:fltVal val="0"/>
                                          </p:val>
                                        </p:tav>
                                        <p:tav tm="100000">
                                          <p:val>
                                            <p:strVal val="#ppt_h"/>
                                          </p:val>
                                        </p:tav>
                                      </p:tavLst>
                                    </p:anim>
                                    <p:anim calcmode="lin" valueType="num">
                                      <p:cBhvr>
                                        <p:cTn id="30" dur="1000" fill="hold"/>
                                        <p:tgtEl>
                                          <p:spTgt spid="383011"/>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830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83192"/>
                                        </p:tgtEl>
                                        <p:attrNameLst>
                                          <p:attrName>style.visibility</p:attrName>
                                        </p:attrNameLst>
                                      </p:cBhvr>
                                      <p:to>
                                        <p:strVal val="visible"/>
                                      </p:to>
                                    </p:set>
                                    <p:animEffect transition="in" filter="checkerboard(across)">
                                      <p:cBhvr>
                                        <p:cTn id="36" dur="500"/>
                                        <p:tgtEl>
                                          <p:spTgt spid="383192"/>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83191"/>
                                        </p:tgtEl>
                                        <p:attrNameLst>
                                          <p:attrName>style.visibility</p:attrName>
                                        </p:attrNameLst>
                                      </p:cBhvr>
                                      <p:to>
                                        <p:strVal val="visible"/>
                                      </p:to>
                                    </p:set>
                                    <p:animEffect transition="in" filter="checkerboard(across)">
                                      <p:cBhvr>
                                        <p:cTn id="41" dur="500"/>
                                        <p:tgtEl>
                                          <p:spTgt spid="383191"/>
                                        </p:tgtEl>
                                      </p:cBhvr>
                                    </p:animEffect>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1000" fill="hold"/>
                                        <p:tgtEl>
                                          <p:spTgt spid="26"/>
                                        </p:tgtEl>
                                        <p:attrNameLst>
                                          <p:attrName>ppt_w</p:attrName>
                                        </p:attrNameLst>
                                      </p:cBhvr>
                                      <p:tavLst>
                                        <p:tav tm="0">
                                          <p:val>
                                            <p:fltVal val="0"/>
                                          </p:val>
                                        </p:tav>
                                        <p:tav tm="100000">
                                          <p:val>
                                            <p:strVal val="#ppt_w"/>
                                          </p:val>
                                        </p:tav>
                                      </p:tavLst>
                                    </p:anim>
                                    <p:anim calcmode="lin" valueType="num">
                                      <p:cBhvr>
                                        <p:cTn id="47" dur="1000" fill="hold"/>
                                        <p:tgtEl>
                                          <p:spTgt spid="26"/>
                                        </p:tgtEl>
                                        <p:attrNameLst>
                                          <p:attrName>ppt_h</p:attrName>
                                        </p:attrNameLst>
                                      </p:cBhvr>
                                      <p:tavLst>
                                        <p:tav tm="0">
                                          <p:val>
                                            <p:fltVal val="0"/>
                                          </p:val>
                                        </p:tav>
                                        <p:tav tm="100000">
                                          <p:val>
                                            <p:strVal val="#ppt_h"/>
                                          </p:val>
                                        </p:tav>
                                      </p:tavLst>
                                    </p:anim>
                                    <p:anim calcmode="lin" valueType="num">
                                      <p:cBhvr>
                                        <p:cTn id="48"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83189"/>
                                        </p:tgtEl>
                                        <p:attrNameLst>
                                          <p:attrName>style.visibility</p:attrName>
                                        </p:attrNameLst>
                                      </p:cBhvr>
                                      <p:to>
                                        <p:strVal val="visible"/>
                                      </p:to>
                                    </p:set>
                                    <p:animEffect transition="in" filter="checkerboard(across)">
                                      <p:cBhvr>
                                        <p:cTn id="54" dur="500"/>
                                        <p:tgtEl>
                                          <p:spTgt spid="383189"/>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83190"/>
                                        </p:tgtEl>
                                        <p:attrNameLst>
                                          <p:attrName>style.visibility</p:attrName>
                                        </p:attrNameLst>
                                      </p:cBhvr>
                                      <p:to>
                                        <p:strVal val="visible"/>
                                      </p:to>
                                    </p:set>
                                    <p:animEffect transition="in" filter="checkerboard(across)">
                                      <p:cBhvr>
                                        <p:cTn id="59" dur="500"/>
                                        <p:tgtEl>
                                          <p:spTgt spid="38319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43011"/>
                                        </p:tgtEl>
                                        <p:attrNameLst>
                                          <p:attrName>style.visibility</p:attrName>
                                        </p:attrNameLst>
                                      </p:cBhvr>
                                      <p:to>
                                        <p:strVal val="visible"/>
                                      </p:to>
                                    </p:set>
                                    <p:animEffect transition="in" filter="dissolve">
                                      <p:cBhvr>
                                        <p:cTn id="64" dur="500"/>
                                        <p:tgtEl>
                                          <p:spTgt spid="43011"/>
                                        </p:tgtEl>
                                      </p:cBhvr>
                                    </p:animEffect>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1000" fill="hold"/>
                                        <p:tgtEl>
                                          <p:spTgt spid="17"/>
                                        </p:tgtEl>
                                        <p:attrNameLst>
                                          <p:attrName>ppt_w</p:attrName>
                                        </p:attrNameLst>
                                      </p:cBhvr>
                                      <p:tavLst>
                                        <p:tav tm="0">
                                          <p:val>
                                            <p:fltVal val="0"/>
                                          </p:val>
                                        </p:tav>
                                        <p:tav tm="100000">
                                          <p:val>
                                            <p:strVal val="#ppt_w"/>
                                          </p:val>
                                        </p:tav>
                                      </p:tavLst>
                                    </p:anim>
                                    <p:anim calcmode="lin" valueType="num">
                                      <p:cBhvr>
                                        <p:cTn id="70" dur="1000" fill="hold"/>
                                        <p:tgtEl>
                                          <p:spTgt spid="17"/>
                                        </p:tgtEl>
                                        <p:attrNameLst>
                                          <p:attrName>ppt_h</p:attrName>
                                        </p:attrNameLst>
                                      </p:cBhvr>
                                      <p:tavLst>
                                        <p:tav tm="0">
                                          <p:val>
                                            <p:fltVal val="0"/>
                                          </p:val>
                                        </p:tav>
                                        <p:tav tm="100000">
                                          <p:val>
                                            <p:strVal val="#ppt_h"/>
                                          </p:val>
                                        </p:tav>
                                      </p:tavLst>
                                    </p:anim>
                                    <p:anim calcmode="lin" valueType="num">
                                      <p:cBhvr>
                                        <p:cTn id="7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32" grpId="0" animBg="1"/>
      <p:bldP spid="383062" grpId="0" animBg="1"/>
      <p:bldP spid="383090" grpId="0" animBg="1"/>
      <p:bldP spid="383189" grpId="0" animBg="1"/>
      <p:bldP spid="383190" grpId="0" animBg="1"/>
      <p:bldP spid="383191" grpId="0" animBg="1"/>
      <p:bldP spid="3831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3124200" y="4267200"/>
            <a:ext cx="5029200" cy="2266950"/>
            <a:chOff x="1968" y="2688"/>
            <a:chExt cx="3168" cy="1428"/>
          </a:xfrm>
        </p:grpSpPr>
        <p:grpSp>
          <p:nvGrpSpPr>
            <p:cNvPr id="43043" name="Group 3"/>
            <p:cNvGrpSpPr>
              <a:grpSpLocks/>
            </p:cNvGrpSpPr>
            <p:nvPr/>
          </p:nvGrpSpPr>
          <p:grpSpPr bwMode="auto">
            <a:xfrm>
              <a:off x="1968" y="3024"/>
              <a:ext cx="3168" cy="1092"/>
              <a:chOff x="1200" y="1884"/>
              <a:chExt cx="3168" cy="1092"/>
            </a:xfrm>
          </p:grpSpPr>
          <p:sp>
            <p:nvSpPr>
              <p:cNvPr id="43086" name="AutoShape 4"/>
              <p:cNvSpPr>
                <a:spLocks noChangeArrowheads="1"/>
              </p:cNvSpPr>
              <p:nvPr/>
            </p:nvSpPr>
            <p:spPr bwMode="auto">
              <a:xfrm>
                <a:off x="1200"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3087" name="Oval 5"/>
              <p:cNvSpPr>
                <a:spLocks noChangeArrowheads="1"/>
              </p:cNvSpPr>
              <p:nvPr/>
            </p:nvSpPr>
            <p:spPr bwMode="auto">
              <a:xfrm>
                <a:off x="1373"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3088" name="AutoShape 6"/>
              <p:cNvSpPr>
                <a:spLocks noChangeArrowheads="1"/>
              </p:cNvSpPr>
              <p:nvPr/>
            </p:nvSpPr>
            <p:spPr bwMode="auto">
              <a:xfrm>
                <a:off x="3734"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3089" name="Oval 7"/>
              <p:cNvSpPr>
                <a:spLocks noChangeArrowheads="1"/>
              </p:cNvSpPr>
              <p:nvPr/>
            </p:nvSpPr>
            <p:spPr bwMode="auto">
              <a:xfrm>
                <a:off x="3907"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3090" name="AutoShape 8"/>
              <p:cNvSpPr>
                <a:spLocks noChangeArrowheads="1"/>
              </p:cNvSpPr>
              <p:nvPr/>
            </p:nvSpPr>
            <p:spPr bwMode="auto">
              <a:xfrm>
                <a:off x="1834" y="1888"/>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3091" name="Oval 9"/>
              <p:cNvSpPr>
                <a:spLocks noChangeArrowheads="1"/>
              </p:cNvSpPr>
              <p:nvPr/>
            </p:nvSpPr>
            <p:spPr bwMode="auto">
              <a:xfrm>
                <a:off x="2007"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3092" name="AutoShape 10"/>
              <p:cNvSpPr>
                <a:spLocks noChangeArrowheads="1"/>
              </p:cNvSpPr>
              <p:nvPr/>
            </p:nvSpPr>
            <p:spPr bwMode="auto">
              <a:xfrm>
                <a:off x="2467" y="1888"/>
                <a:ext cx="634"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3093" name="Oval 11"/>
              <p:cNvSpPr>
                <a:spLocks noChangeArrowheads="1"/>
              </p:cNvSpPr>
              <p:nvPr/>
            </p:nvSpPr>
            <p:spPr bwMode="auto">
              <a:xfrm>
                <a:off x="2640" y="2027"/>
                <a:ext cx="288"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sp>
            <p:nvSpPr>
              <p:cNvPr id="43094" name="AutoShape 12"/>
              <p:cNvSpPr>
                <a:spLocks noChangeArrowheads="1"/>
              </p:cNvSpPr>
              <p:nvPr/>
            </p:nvSpPr>
            <p:spPr bwMode="auto">
              <a:xfrm>
                <a:off x="3108" y="1884"/>
                <a:ext cx="633" cy="1088"/>
              </a:xfrm>
              <a:prstGeom prst="roundRect">
                <a:avLst>
                  <a:gd name="adj" fmla="val 16667"/>
                </a:avLst>
              </a:prstGeom>
              <a:solidFill>
                <a:schemeClr val="bg1"/>
              </a:solidFill>
              <a:ln w="9525">
                <a:solidFill>
                  <a:srgbClr val="006699"/>
                </a:solidFill>
                <a:round/>
                <a:headEnd/>
                <a:tailEnd/>
              </a:ln>
            </p:spPr>
            <p:txBody>
              <a:bodyPr wrap="none" anchor="ctr">
                <a:prstTxWarp prst="textNoShape">
                  <a:avLst/>
                </a:prstTxWarp>
              </a:bodyPr>
              <a:lstStyle/>
              <a:p>
                <a:endParaRPr lang="en-US"/>
              </a:p>
            </p:txBody>
          </p:sp>
          <p:sp>
            <p:nvSpPr>
              <p:cNvPr id="43095" name="Oval 13"/>
              <p:cNvSpPr>
                <a:spLocks noChangeArrowheads="1"/>
              </p:cNvSpPr>
              <p:nvPr/>
            </p:nvSpPr>
            <p:spPr bwMode="auto">
              <a:xfrm>
                <a:off x="3274" y="2027"/>
                <a:ext cx="287" cy="301"/>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endParaRPr lang="en-US" sz="3200">
                  <a:solidFill>
                    <a:schemeClr val="tx2"/>
                  </a:solidFill>
                  <a:latin typeface="Symbol" pitchFamily="1" charset="2"/>
                </a:endParaRPr>
              </a:p>
            </p:txBody>
          </p:sp>
        </p:grpSp>
        <p:grpSp>
          <p:nvGrpSpPr>
            <p:cNvPr id="43044" name="Group 14"/>
            <p:cNvGrpSpPr>
              <a:grpSpLocks/>
            </p:cNvGrpSpPr>
            <p:nvPr/>
          </p:nvGrpSpPr>
          <p:grpSpPr bwMode="auto">
            <a:xfrm>
              <a:off x="4848" y="2688"/>
              <a:ext cx="214" cy="480"/>
              <a:chOff x="4116" y="2521"/>
              <a:chExt cx="214" cy="480"/>
            </a:xfrm>
          </p:grpSpPr>
          <p:grpSp>
            <p:nvGrpSpPr>
              <p:cNvPr id="43081" name="Group 15"/>
              <p:cNvGrpSpPr>
                <a:grpSpLocks/>
              </p:cNvGrpSpPr>
              <p:nvPr/>
            </p:nvGrpSpPr>
            <p:grpSpPr bwMode="auto">
              <a:xfrm>
                <a:off x="4128" y="2521"/>
                <a:ext cx="149" cy="480"/>
                <a:chOff x="4656" y="2784"/>
                <a:chExt cx="240" cy="864"/>
              </a:xfrm>
            </p:grpSpPr>
            <p:sp>
              <p:nvSpPr>
                <p:cNvPr id="43083" name="AutoShape 1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84" name="Oval 1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85" name="Line 1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82" name="Text Box 1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3045" name="Group 20"/>
            <p:cNvGrpSpPr>
              <a:grpSpLocks/>
            </p:cNvGrpSpPr>
            <p:nvPr/>
          </p:nvGrpSpPr>
          <p:grpSpPr bwMode="auto">
            <a:xfrm>
              <a:off x="2016" y="2688"/>
              <a:ext cx="214" cy="480"/>
              <a:chOff x="4116" y="2521"/>
              <a:chExt cx="214" cy="480"/>
            </a:xfrm>
          </p:grpSpPr>
          <p:grpSp>
            <p:nvGrpSpPr>
              <p:cNvPr id="43076" name="Group 21"/>
              <p:cNvGrpSpPr>
                <a:grpSpLocks/>
              </p:cNvGrpSpPr>
              <p:nvPr/>
            </p:nvGrpSpPr>
            <p:grpSpPr bwMode="auto">
              <a:xfrm>
                <a:off x="4128" y="2521"/>
                <a:ext cx="149" cy="480"/>
                <a:chOff x="4656" y="2784"/>
                <a:chExt cx="240" cy="864"/>
              </a:xfrm>
            </p:grpSpPr>
            <p:sp>
              <p:nvSpPr>
                <p:cNvPr id="43078" name="AutoShape 2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79" name="Oval 2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80" name="Line 24"/>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77" name="Text Box 25"/>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3046" name="Group 26"/>
            <p:cNvGrpSpPr>
              <a:grpSpLocks/>
            </p:cNvGrpSpPr>
            <p:nvPr/>
          </p:nvGrpSpPr>
          <p:grpSpPr bwMode="auto">
            <a:xfrm>
              <a:off x="2400" y="2688"/>
              <a:ext cx="214" cy="480"/>
              <a:chOff x="4116" y="2521"/>
              <a:chExt cx="214" cy="480"/>
            </a:xfrm>
          </p:grpSpPr>
          <p:grpSp>
            <p:nvGrpSpPr>
              <p:cNvPr id="43071" name="Group 27"/>
              <p:cNvGrpSpPr>
                <a:grpSpLocks/>
              </p:cNvGrpSpPr>
              <p:nvPr/>
            </p:nvGrpSpPr>
            <p:grpSpPr bwMode="auto">
              <a:xfrm>
                <a:off x="4128" y="2521"/>
                <a:ext cx="149" cy="480"/>
                <a:chOff x="4656" y="2784"/>
                <a:chExt cx="240" cy="864"/>
              </a:xfrm>
            </p:grpSpPr>
            <p:sp>
              <p:nvSpPr>
                <p:cNvPr id="43073" name="AutoShape 2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74" name="Oval 2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75" name="Line 30"/>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72" name="Text Box 31"/>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3047" name="Group 32"/>
            <p:cNvGrpSpPr>
              <a:grpSpLocks/>
            </p:cNvGrpSpPr>
            <p:nvPr/>
          </p:nvGrpSpPr>
          <p:grpSpPr bwMode="auto">
            <a:xfrm>
              <a:off x="2784" y="2688"/>
              <a:ext cx="214" cy="480"/>
              <a:chOff x="4116" y="2521"/>
              <a:chExt cx="214" cy="480"/>
            </a:xfrm>
          </p:grpSpPr>
          <p:grpSp>
            <p:nvGrpSpPr>
              <p:cNvPr id="43066" name="Group 33"/>
              <p:cNvGrpSpPr>
                <a:grpSpLocks/>
              </p:cNvGrpSpPr>
              <p:nvPr/>
            </p:nvGrpSpPr>
            <p:grpSpPr bwMode="auto">
              <a:xfrm>
                <a:off x="4128" y="2521"/>
                <a:ext cx="149" cy="480"/>
                <a:chOff x="4656" y="2784"/>
                <a:chExt cx="240" cy="864"/>
              </a:xfrm>
            </p:grpSpPr>
            <p:sp>
              <p:nvSpPr>
                <p:cNvPr id="43068" name="AutoShape 3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69" name="Oval 3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70" name="Line 36"/>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67" name="Text Box 37"/>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3048" name="Group 38"/>
            <p:cNvGrpSpPr>
              <a:grpSpLocks/>
            </p:cNvGrpSpPr>
            <p:nvPr/>
          </p:nvGrpSpPr>
          <p:grpSpPr bwMode="auto">
            <a:xfrm>
              <a:off x="3600" y="2688"/>
              <a:ext cx="214" cy="480"/>
              <a:chOff x="4116" y="2521"/>
              <a:chExt cx="214" cy="480"/>
            </a:xfrm>
          </p:grpSpPr>
          <p:grpSp>
            <p:nvGrpSpPr>
              <p:cNvPr id="43061" name="Group 39"/>
              <p:cNvGrpSpPr>
                <a:grpSpLocks/>
              </p:cNvGrpSpPr>
              <p:nvPr/>
            </p:nvGrpSpPr>
            <p:grpSpPr bwMode="auto">
              <a:xfrm>
                <a:off x="4128" y="2521"/>
                <a:ext cx="149" cy="480"/>
                <a:chOff x="4656" y="2784"/>
                <a:chExt cx="240" cy="864"/>
              </a:xfrm>
            </p:grpSpPr>
            <p:sp>
              <p:nvSpPr>
                <p:cNvPr id="43063" name="AutoShape 4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64" name="Oval 4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65" name="Line 42"/>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62" name="Text Box 43"/>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grpSp>
          <p:nvGrpSpPr>
            <p:cNvPr id="43049" name="Group 44"/>
            <p:cNvGrpSpPr>
              <a:grpSpLocks/>
            </p:cNvGrpSpPr>
            <p:nvPr/>
          </p:nvGrpSpPr>
          <p:grpSpPr bwMode="auto">
            <a:xfrm>
              <a:off x="4176" y="2688"/>
              <a:ext cx="214" cy="480"/>
              <a:chOff x="4116" y="2521"/>
              <a:chExt cx="214" cy="480"/>
            </a:xfrm>
          </p:grpSpPr>
          <p:grpSp>
            <p:nvGrpSpPr>
              <p:cNvPr id="43056" name="Group 45"/>
              <p:cNvGrpSpPr>
                <a:grpSpLocks/>
              </p:cNvGrpSpPr>
              <p:nvPr/>
            </p:nvGrpSpPr>
            <p:grpSpPr bwMode="auto">
              <a:xfrm>
                <a:off x="4128" y="2521"/>
                <a:ext cx="149" cy="480"/>
                <a:chOff x="4656" y="2784"/>
                <a:chExt cx="240" cy="864"/>
              </a:xfrm>
            </p:grpSpPr>
            <p:sp>
              <p:nvSpPr>
                <p:cNvPr id="43058" name="AutoShape 4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prstTxWarp prst="textNoShape">
                    <a:avLst/>
                  </a:prstTxWarp>
                </a:bodyPr>
                <a:lstStyle/>
                <a:p>
                  <a:endParaRPr lang="en-US"/>
                </a:p>
              </p:txBody>
            </p:sp>
            <p:sp>
              <p:nvSpPr>
                <p:cNvPr id="43059" name="Oval 4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43060" name="Line 48"/>
                <p:cNvSpPr>
                  <a:spLocks noChangeShapeType="1"/>
                </p:cNvSpPr>
                <p:nvPr/>
              </p:nvSpPr>
              <p:spPr bwMode="auto">
                <a:xfrm>
                  <a:off x="4788" y="3312"/>
                  <a:ext cx="0" cy="336"/>
                </a:xfrm>
                <a:prstGeom prst="line">
                  <a:avLst/>
                </a:prstGeom>
                <a:noFill/>
                <a:ln w="76200">
                  <a:solidFill>
                    <a:srgbClr val="FF3300"/>
                  </a:solidFill>
                  <a:round/>
                  <a:headEnd/>
                  <a:tailEnd/>
                </a:ln>
              </p:spPr>
              <p:txBody>
                <a:bodyPr>
                  <a:prstTxWarp prst="textNoShape">
                    <a:avLst/>
                  </a:prstTxWarp>
                </a:bodyPr>
                <a:lstStyle/>
                <a:p>
                  <a:endParaRPr lang="en-US"/>
                </a:p>
              </p:txBody>
            </p:sp>
          </p:grpSp>
          <p:sp>
            <p:nvSpPr>
              <p:cNvPr id="43057" name="Text Box 49"/>
              <p:cNvSpPr txBox="1">
                <a:spLocks noChangeArrowheads="1"/>
              </p:cNvSpPr>
              <p:nvPr/>
            </p:nvSpPr>
            <p:spPr bwMode="auto">
              <a:xfrm>
                <a:off x="4116" y="2628"/>
                <a:ext cx="214" cy="250"/>
              </a:xfrm>
              <a:prstGeom prst="rect">
                <a:avLst/>
              </a:prstGeom>
              <a:noFill/>
              <a:ln w="9525">
                <a:noFill/>
                <a:miter lim="800000"/>
                <a:headEnd/>
                <a:tailEnd/>
              </a:ln>
            </p:spPr>
            <p:txBody>
              <a:bodyPr wrap="none">
                <a:prstTxWarp prst="textNoShape">
                  <a:avLst/>
                </a:prstTxWarp>
                <a:spAutoFit/>
              </a:bodyPr>
              <a:lstStyle/>
              <a:p>
                <a:r>
                  <a:rPr lang="en-US" sz="2000" b="1">
                    <a:latin typeface="Comic Sans MS" pitchFamily="1" charset="0"/>
                  </a:rPr>
                  <a:t>1</a:t>
                </a:r>
              </a:p>
            </p:txBody>
          </p:sp>
        </p:grpSp>
        <p:sp>
          <p:nvSpPr>
            <p:cNvPr id="43050" name="Oval 50"/>
            <p:cNvSpPr>
              <a:spLocks noChangeArrowheads="1"/>
            </p:cNvSpPr>
            <p:nvPr/>
          </p:nvSpPr>
          <p:spPr bwMode="auto">
            <a:xfrm>
              <a:off x="2064"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3051" name="Oval 51"/>
            <p:cNvSpPr>
              <a:spLocks noChangeArrowheads="1"/>
            </p:cNvSpPr>
            <p:nvPr/>
          </p:nvSpPr>
          <p:spPr bwMode="auto">
            <a:xfrm>
              <a:off x="489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3052" name="Oval 52"/>
            <p:cNvSpPr>
              <a:spLocks noChangeArrowheads="1"/>
            </p:cNvSpPr>
            <p:nvPr/>
          </p:nvSpPr>
          <p:spPr bwMode="auto">
            <a:xfrm>
              <a:off x="4236"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3053" name="Oval 53"/>
            <p:cNvSpPr>
              <a:spLocks noChangeArrowheads="1"/>
            </p:cNvSpPr>
            <p:nvPr/>
          </p:nvSpPr>
          <p:spPr bwMode="auto">
            <a:xfrm>
              <a:off x="2460" y="2724"/>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3054" name="Oval 54"/>
            <p:cNvSpPr>
              <a:spLocks noChangeArrowheads="1"/>
            </p:cNvSpPr>
            <p:nvPr/>
          </p:nvSpPr>
          <p:spPr bwMode="auto">
            <a:xfrm>
              <a:off x="2832"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43055" name="Oval 55"/>
            <p:cNvSpPr>
              <a:spLocks noChangeArrowheads="1"/>
            </p:cNvSpPr>
            <p:nvPr/>
          </p:nvSpPr>
          <p:spPr bwMode="auto">
            <a:xfrm>
              <a:off x="3660" y="2688"/>
              <a:ext cx="48" cy="9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387128" name="AutoShape 56"/>
          <p:cNvSpPr>
            <a:spLocks noChangeArrowheads="1"/>
          </p:cNvSpPr>
          <p:nvPr/>
        </p:nvSpPr>
        <p:spPr bwMode="auto">
          <a:xfrm>
            <a:off x="5257800" y="44196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grpSp>
        <p:nvGrpSpPr>
          <p:cNvPr id="16" name="Group 57"/>
          <p:cNvGrpSpPr>
            <a:grpSpLocks/>
          </p:cNvGrpSpPr>
          <p:nvPr/>
        </p:nvGrpSpPr>
        <p:grpSpPr bwMode="auto">
          <a:xfrm>
            <a:off x="5029200" y="3876675"/>
            <a:ext cx="1219200" cy="2981325"/>
            <a:chOff x="2400" y="2442"/>
            <a:chExt cx="768" cy="1878"/>
          </a:xfrm>
        </p:grpSpPr>
        <p:sp>
          <p:nvSpPr>
            <p:cNvPr id="43041" name="Line 58"/>
            <p:cNvSpPr>
              <a:spLocks noChangeShapeType="1"/>
            </p:cNvSpPr>
            <p:nvPr/>
          </p:nvSpPr>
          <p:spPr bwMode="auto">
            <a:xfrm>
              <a:off x="2400" y="2448"/>
              <a:ext cx="672" cy="1872"/>
            </a:xfrm>
            <a:prstGeom prst="line">
              <a:avLst/>
            </a:prstGeom>
            <a:noFill/>
            <a:ln w="57150">
              <a:solidFill>
                <a:srgbClr val="FF3300"/>
              </a:solidFill>
              <a:round/>
              <a:headEnd/>
              <a:tailEnd/>
            </a:ln>
          </p:spPr>
          <p:txBody>
            <a:bodyPr>
              <a:prstTxWarp prst="textNoShape">
                <a:avLst/>
              </a:prstTxWarp>
            </a:bodyPr>
            <a:lstStyle/>
            <a:p>
              <a:endParaRPr lang="en-US"/>
            </a:p>
          </p:txBody>
        </p:sp>
        <p:sp>
          <p:nvSpPr>
            <p:cNvPr id="43042" name="Line 59"/>
            <p:cNvSpPr>
              <a:spLocks noChangeShapeType="1"/>
            </p:cNvSpPr>
            <p:nvPr/>
          </p:nvSpPr>
          <p:spPr bwMode="auto">
            <a:xfrm flipH="1">
              <a:off x="2496" y="2442"/>
              <a:ext cx="672" cy="1872"/>
            </a:xfrm>
            <a:prstGeom prst="line">
              <a:avLst/>
            </a:prstGeom>
            <a:noFill/>
            <a:ln w="57150">
              <a:solidFill>
                <a:srgbClr val="FF3300"/>
              </a:solidFill>
              <a:round/>
              <a:headEnd/>
              <a:tailEnd/>
            </a:ln>
          </p:spPr>
          <p:txBody>
            <a:bodyPr>
              <a:prstTxWarp prst="textNoShape">
                <a:avLst/>
              </a:prstTxWarp>
            </a:bodyPr>
            <a:lstStyle/>
            <a:p>
              <a:endParaRPr lang="en-US"/>
            </a:p>
          </p:txBody>
        </p:sp>
      </p:grpSp>
      <p:grpSp>
        <p:nvGrpSpPr>
          <p:cNvPr id="17" name="Group 60"/>
          <p:cNvGrpSpPr>
            <a:grpSpLocks/>
          </p:cNvGrpSpPr>
          <p:nvPr/>
        </p:nvGrpSpPr>
        <p:grpSpPr bwMode="auto">
          <a:xfrm rot="-3016442">
            <a:off x="5017293" y="2526507"/>
            <a:ext cx="1947863" cy="1466850"/>
            <a:chOff x="2434" y="348"/>
            <a:chExt cx="1227" cy="924"/>
          </a:xfrm>
        </p:grpSpPr>
        <p:grpSp>
          <p:nvGrpSpPr>
            <p:cNvPr id="43016" name="Group 61"/>
            <p:cNvGrpSpPr>
              <a:grpSpLocks/>
            </p:cNvGrpSpPr>
            <p:nvPr/>
          </p:nvGrpSpPr>
          <p:grpSpPr bwMode="auto">
            <a:xfrm rot="869103">
              <a:off x="2434" y="480"/>
              <a:ext cx="1104" cy="792"/>
              <a:chOff x="576" y="2640"/>
              <a:chExt cx="1104" cy="792"/>
            </a:xfrm>
          </p:grpSpPr>
          <p:sp>
            <p:nvSpPr>
              <p:cNvPr id="43027" name="Oval 62"/>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800" b="1">
                    <a:latin typeface="Comic Sans MS" pitchFamily="1" charset="0"/>
                  </a:rPr>
                  <a:t>Tc</a:t>
                </a:r>
              </a:p>
              <a:p>
                <a:pPr algn="ctr"/>
                <a:r>
                  <a:rPr lang="en-US" sz="1800" b="1">
                    <a:latin typeface="Comic Sans MS" pitchFamily="1" charset="0"/>
                  </a:rPr>
                  <a:t>Memory</a:t>
                </a:r>
              </a:p>
            </p:txBody>
          </p:sp>
          <p:grpSp>
            <p:nvGrpSpPr>
              <p:cNvPr id="43028" name="Group 63"/>
              <p:cNvGrpSpPr>
                <a:grpSpLocks/>
              </p:cNvGrpSpPr>
              <p:nvPr/>
            </p:nvGrpSpPr>
            <p:grpSpPr bwMode="auto">
              <a:xfrm>
                <a:off x="576" y="2640"/>
                <a:ext cx="1104" cy="792"/>
                <a:chOff x="576" y="2640"/>
                <a:chExt cx="1104" cy="792"/>
              </a:xfrm>
            </p:grpSpPr>
            <p:grpSp>
              <p:nvGrpSpPr>
                <p:cNvPr id="43029" name="Group 64"/>
                <p:cNvGrpSpPr>
                  <a:grpSpLocks/>
                </p:cNvGrpSpPr>
                <p:nvPr/>
              </p:nvGrpSpPr>
              <p:grpSpPr bwMode="auto">
                <a:xfrm rot="3307665">
                  <a:off x="1404" y="2580"/>
                  <a:ext cx="168" cy="288"/>
                  <a:chOff x="1584" y="2592"/>
                  <a:chExt cx="216" cy="384"/>
                </a:xfrm>
              </p:grpSpPr>
              <p:sp>
                <p:nvSpPr>
                  <p:cNvPr id="43039" name="AutoShape 6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3040" name="AutoShape 6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3030" name="Group 67"/>
                <p:cNvGrpSpPr>
                  <a:grpSpLocks/>
                </p:cNvGrpSpPr>
                <p:nvPr/>
              </p:nvGrpSpPr>
              <p:grpSpPr bwMode="auto">
                <a:xfrm rot="6623606">
                  <a:off x="1452" y="3060"/>
                  <a:ext cx="168" cy="288"/>
                  <a:chOff x="1584" y="2592"/>
                  <a:chExt cx="216" cy="384"/>
                </a:xfrm>
              </p:grpSpPr>
              <p:sp>
                <p:nvSpPr>
                  <p:cNvPr id="43037" name="AutoShape 6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3038" name="AutoShape 6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3031" name="Group 70"/>
                <p:cNvGrpSpPr>
                  <a:grpSpLocks/>
                </p:cNvGrpSpPr>
                <p:nvPr/>
              </p:nvGrpSpPr>
              <p:grpSpPr bwMode="auto">
                <a:xfrm rot="7140359">
                  <a:off x="636" y="2676"/>
                  <a:ext cx="168" cy="288"/>
                  <a:chOff x="1584" y="2592"/>
                  <a:chExt cx="216" cy="384"/>
                </a:xfrm>
              </p:grpSpPr>
              <p:sp>
                <p:nvSpPr>
                  <p:cNvPr id="43035" name="AutoShape 7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3036" name="AutoShape 7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3032" name="Group 73"/>
                <p:cNvGrpSpPr>
                  <a:grpSpLocks/>
                </p:cNvGrpSpPr>
                <p:nvPr/>
              </p:nvGrpSpPr>
              <p:grpSpPr bwMode="auto">
                <a:xfrm rot="3307665">
                  <a:off x="732" y="3204"/>
                  <a:ext cx="168" cy="288"/>
                  <a:chOff x="1584" y="2592"/>
                  <a:chExt cx="216" cy="384"/>
                </a:xfrm>
              </p:grpSpPr>
              <p:sp>
                <p:nvSpPr>
                  <p:cNvPr id="43033" name="AutoShape 74"/>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43034" name="AutoShape 75"/>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grpSp>
        </p:grpSp>
        <p:grpSp>
          <p:nvGrpSpPr>
            <p:cNvPr id="43017" name="Group 76"/>
            <p:cNvGrpSpPr>
              <a:grpSpLocks/>
            </p:cNvGrpSpPr>
            <p:nvPr/>
          </p:nvGrpSpPr>
          <p:grpSpPr bwMode="auto">
            <a:xfrm rot="974241">
              <a:off x="2506" y="348"/>
              <a:ext cx="1155" cy="920"/>
              <a:chOff x="844" y="660"/>
              <a:chExt cx="1155" cy="920"/>
            </a:xfrm>
          </p:grpSpPr>
          <p:sp>
            <p:nvSpPr>
              <p:cNvPr id="43023" name="Text Box 77"/>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4" name="Text Box 78"/>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5" name="Text Box 79"/>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6" name="Text Box 80"/>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nvGrpSpPr>
            <p:cNvPr id="43018" name="Group 81"/>
            <p:cNvGrpSpPr>
              <a:grpSpLocks/>
            </p:cNvGrpSpPr>
            <p:nvPr/>
          </p:nvGrpSpPr>
          <p:grpSpPr bwMode="auto">
            <a:xfrm rot="974241">
              <a:off x="2506" y="348"/>
              <a:ext cx="1155" cy="920"/>
              <a:chOff x="844" y="660"/>
              <a:chExt cx="1155" cy="920"/>
            </a:xfrm>
          </p:grpSpPr>
          <p:sp>
            <p:nvSpPr>
              <p:cNvPr id="43019" name="Text Box 82"/>
              <p:cNvSpPr txBox="1">
                <a:spLocks noChangeArrowheads="1"/>
              </p:cNvSpPr>
              <p:nvPr/>
            </p:nvSpPr>
            <p:spPr bwMode="auto">
              <a:xfrm rot="3059197">
                <a:off x="888" y="1296"/>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0" name="Text Box 83"/>
              <p:cNvSpPr txBox="1">
                <a:spLocks noChangeArrowheads="1"/>
              </p:cNvSpPr>
              <p:nvPr/>
            </p:nvSpPr>
            <p:spPr bwMode="auto">
              <a:xfrm rot="2396764">
                <a:off x="1536" y="66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1" name="Text Box 84"/>
              <p:cNvSpPr txBox="1">
                <a:spLocks noChangeArrowheads="1"/>
              </p:cNvSpPr>
              <p:nvPr/>
            </p:nvSpPr>
            <p:spPr bwMode="auto">
              <a:xfrm rot="6300873">
                <a:off x="1716" y="1140"/>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sp>
            <p:nvSpPr>
              <p:cNvPr id="43022" name="Text Box 85"/>
              <p:cNvSpPr txBox="1">
                <a:spLocks noChangeArrowheads="1"/>
              </p:cNvSpPr>
              <p:nvPr/>
            </p:nvSpPr>
            <p:spPr bwMode="auto">
              <a:xfrm rot="-2706532">
                <a:off x="924" y="708"/>
                <a:ext cx="240" cy="327"/>
              </a:xfrm>
              <a:prstGeom prst="rect">
                <a:avLst/>
              </a:prstGeom>
              <a:noFill/>
              <a:ln w="9525">
                <a:noFill/>
                <a:miter lim="800000"/>
                <a:headEnd/>
                <a:tailEnd/>
              </a:ln>
            </p:spPr>
            <p:txBody>
              <a:bodyPr>
                <a:prstTxWarp prst="textNoShape">
                  <a:avLst/>
                </a:prstTxWarp>
                <a:spAutoFit/>
              </a:bodyPr>
              <a:lstStyle/>
              <a:p>
                <a:r>
                  <a:rPr lang="en-US" sz="2800">
                    <a:solidFill>
                      <a:srgbClr val="FF3300"/>
                    </a:solidFill>
                    <a:latin typeface="Agency FB" pitchFamily="34" charset="0"/>
                  </a:rPr>
                  <a:t>8</a:t>
                </a:r>
              </a:p>
            </p:txBody>
          </p:sp>
        </p:grpSp>
      </p:grpSp>
      <p:sp>
        <p:nvSpPr>
          <p:cNvPr id="387158" name="Oval 86"/>
          <p:cNvSpPr>
            <a:spLocks noChangeArrowheads="1"/>
          </p:cNvSpPr>
          <p:nvPr/>
        </p:nvSpPr>
        <p:spPr bwMode="auto">
          <a:xfrm>
            <a:off x="5791200" y="4267200"/>
            <a:ext cx="152400" cy="152400"/>
          </a:xfrm>
          <a:prstGeom prst="ellipse">
            <a:avLst/>
          </a:prstGeom>
          <a:solidFill>
            <a:srgbClr val="FF3399"/>
          </a:solidFill>
          <a:ln w="9525">
            <a:solidFill>
              <a:schemeClr val="tx1"/>
            </a:solidFill>
            <a:round/>
            <a:headEnd/>
            <a:tailEnd/>
          </a:ln>
        </p:spPr>
        <p:txBody>
          <a:bodyPr wrap="none" anchor="ctr">
            <a:prstTxWarp prst="textNoShape">
              <a:avLst/>
            </a:prstTxWarp>
          </a:bodyPr>
          <a:lstStyle/>
          <a:p>
            <a:endParaRPr lang="en-US"/>
          </a:p>
        </p:txBody>
      </p:sp>
      <p:sp>
        <p:nvSpPr>
          <p:cNvPr id="387159" name="AutoShape 87"/>
          <p:cNvSpPr>
            <a:spLocks noChangeArrowheads="1"/>
          </p:cNvSpPr>
          <p:nvPr/>
        </p:nvSpPr>
        <p:spPr bwMode="auto">
          <a:xfrm>
            <a:off x="5410200" y="5867400"/>
            <a:ext cx="228600" cy="381000"/>
          </a:xfrm>
          <a:prstGeom prst="hexagon">
            <a:avLst>
              <a:gd name="adj" fmla="val 25000"/>
              <a:gd name="vf" fmla="val 115470"/>
            </a:avLst>
          </a:prstGeom>
          <a:solidFill>
            <a:srgbClr val="FF00FF"/>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87128"/>
                                        </p:tgtEl>
                                        <p:attrNameLst>
                                          <p:attrName>style.visibility</p:attrName>
                                        </p:attrNameLst>
                                      </p:cBhvr>
                                      <p:to>
                                        <p:strVal val="visible"/>
                                      </p:to>
                                    </p:set>
                                    <p:anim calcmode="lin" valueType="num">
                                      <p:cBhvr additive="base">
                                        <p:cTn id="7" dur="500" fill="hold"/>
                                        <p:tgtEl>
                                          <p:spTgt spid="387128"/>
                                        </p:tgtEl>
                                        <p:attrNameLst>
                                          <p:attrName>ppt_x</p:attrName>
                                        </p:attrNameLst>
                                      </p:cBhvr>
                                      <p:tavLst>
                                        <p:tav tm="0">
                                          <p:val>
                                            <p:strVal val="0-#ppt_w/2"/>
                                          </p:val>
                                        </p:tav>
                                        <p:tav tm="100000">
                                          <p:val>
                                            <p:strVal val="#ppt_x"/>
                                          </p:val>
                                        </p:tav>
                                      </p:tavLst>
                                    </p:anim>
                                    <p:anim calcmode="lin" valueType="num">
                                      <p:cBhvr additive="base">
                                        <p:cTn id="8" dur="500" fill="hold"/>
                                        <p:tgtEl>
                                          <p:spTgt spid="3871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7159"/>
                                        </p:tgtEl>
                                        <p:attrNameLst>
                                          <p:attrName>style.visibility</p:attrName>
                                        </p:attrNameLst>
                                      </p:cBhvr>
                                      <p:to>
                                        <p:strVal val="visible"/>
                                      </p:to>
                                    </p:set>
                                    <p:animEffect transition="in" filter="dissolve">
                                      <p:cBhvr>
                                        <p:cTn id="13" dur="500"/>
                                        <p:tgtEl>
                                          <p:spTgt spid="38715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8715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fltVal val="0"/>
                                          </p:val>
                                        </p:tav>
                                        <p:tav tm="100000">
                                          <p:val>
                                            <p:strVal val="#ppt_w"/>
                                          </p:val>
                                        </p:tav>
                                      </p:tavLst>
                                    </p:anim>
                                    <p:anim calcmode="lin" valueType="num">
                                      <p:cBhvr>
                                        <p:cTn id="23" dur="1000" fill="hold"/>
                                        <p:tgtEl>
                                          <p:spTgt spid="17"/>
                                        </p:tgtEl>
                                        <p:attrNameLst>
                                          <p:attrName>ppt_h</p:attrName>
                                        </p:attrNameLst>
                                      </p:cBhvr>
                                      <p:tavLst>
                                        <p:tav tm="0">
                                          <p:val>
                                            <p:fltVal val="0"/>
                                          </p:val>
                                        </p:tav>
                                        <p:tav tm="100000">
                                          <p:val>
                                            <p:strVal val="#ppt_h"/>
                                          </p:val>
                                        </p:tav>
                                      </p:tavLst>
                                    </p:anim>
                                    <p:anim calcmode="lin" valueType="num">
                                      <p:cBhvr>
                                        <p:cTn id="24"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8" grpId="0" animBg="1"/>
      <p:bldP spid="387158" grpId="0" animBg="1"/>
      <p:bldP spid="3871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3124200" y="4267200"/>
            <a:ext cx="5029200" cy="2266950"/>
            <a:chOff x="1968" y="2688"/>
            <a:chExt cx="3168" cy="1428"/>
          </a:xfrm>
        </p:grpSpPr>
        <p:grpSp>
          <p:nvGrpSpPr>
            <p:cNvPr id="18466" name="Group 3"/>
            <p:cNvGrpSpPr>
              <a:grpSpLocks/>
            </p:cNvGrpSpPr>
            <p:nvPr/>
          </p:nvGrpSpPr>
          <p:grpSpPr bwMode="auto">
            <a:xfrm>
              <a:off x="1968" y="3024"/>
              <a:ext cx="3168" cy="1092"/>
              <a:chOff x="1200" y="1884"/>
              <a:chExt cx="3168" cy="1092"/>
            </a:xfrm>
          </p:grpSpPr>
          <p:sp>
            <p:nvSpPr>
              <p:cNvPr id="18509" name="AutoShape 4"/>
              <p:cNvSpPr>
                <a:spLocks noChangeArrowheads="1"/>
              </p:cNvSpPr>
              <p:nvPr/>
            </p:nvSpPr>
            <p:spPr bwMode="auto">
              <a:xfrm>
                <a:off x="1200" y="1888"/>
                <a:ext cx="634" cy="1088"/>
              </a:xfrm>
              <a:prstGeom prst="roundRect">
                <a:avLst>
                  <a:gd name="adj" fmla="val 16667"/>
                </a:avLst>
              </a:prstGeom>
              <a:solidFill>
                <a:schemeClr val="bg1"/>
              </a:solidFill>
              <a:ln w="9525">
                <a:solidFill>
                  <a:srgbClr val="006699"/>
                </a:solidFill>
                <a:round/>
                <a:headEnd/>
                <a:tailEnd/>
              </a:ln>
            </p:spPr>
            <p:txBody>
              <a:bodyPr wrap="none" anchor="ctr"/>
              <a:lstStyle/>
              <a:p>
                <a:endParaRPr lang="en-US"/>
              </a:p>
            </p:txBody>
          </p:sp>
          <p:sp>
            <p:nvSpPr>
              <p:cNvPr id="18510" name="Oval 5"/>
              <p:cNvSpPr>
                <a:spLocks noChangeArrowheads="1"/>
              </p:cNvSpPr>
              <p:nvPr/>
            </p:nvSpPr>
            <p:spPr bwMode="auto">
              <a:xfrm>
                <a:off x="1373" y="2027"/>
                <a:ext cx="288" cy="301"/>
              </a:xfrm>
              <a:prstGeom prst="ellipse">
                <a:avLst/>
              </a:prstGeom>
              <a:solidFill>
                <a:schemeClr val="tx1"/>
              </a:solidFill>
              <a:ln w="9525">
                <a:solidFill>
                  <a:schemeClr val="tx1"/>
                </a:solidFill>
                <a:round/>
                <a:headEnd/>
                <a:tailEnd/>
              </a:ln>
            </p:spPr>
            <p:txBody>
              <a:bodyPr wrap="none" anchor="ctr"/>
              <a:lstStyle/>
              <a:p>
                <a:pPr algn="ctr"/>
                <a:endParaRPr lang="en-US" sz="3200">
                  <a:solidFill>
                    <a:schemeClr val="tx2"/>
                  </a:solidFill>
                  <a:latin typeface="Symbol" pitchFamily="18" charset="2"/>
                </a:endParaRPr>
              </a:p>
            </p:txBody>
          </p:sp>
          <p:sp>
            <p:nvSpPr>
              <p:cNvPr id="18511" name="AutoShape 6"/>
              <p:cNvSpPr>
                <a:spLocks noChangeArrowheads="1"/>
              </p:cNvSpPr>
              <p:nvPr/>
            </p:nvSpPr>
            <p:spPr bwMode="auto">
              <a:xfrm>
                <a:off x="3734" y="1888"/>
                <a:ext cx="634" cy="1088"/>
              </a:xfrm>
              <a:prstGeom prst="roundRect">
                <a:avLst>
                  <a:gd name="adj" fmla="val 16667"/>
                </a:avLst>
              </a:prstGeom>
              <a:solidFill>
                <a:schemeClr val="bg1"/>
              </a:solidFill>
              <a:ln w="9525">
                <a:solidFill>
                  <a:srgbClr val="006699"/>
                </a:solidFill>
                <a:round/>
                <a:headEnd/>
                <a:tailEnd/>
              </a:ln>
            </p:spPr>
            <p:txBody>
              <a:bodyPr wrap="none" anchor="ctr"/>
              <a:lstStyle/>
              <a:p>
                <a:endParaRPr lang="en-US"/>
              </a:p>
            </p:txBody>
          </p:sp>
          <p:sp>
            <p:nvSpPr>
              <p:cNvPr id="18512" name="Oval 7"/>
              <p:cNvSpPr>
                <a:spLocks noChangeArrowheads="1"/>
              </p:cNvSpPr>
              <p:nvPr/>
            </p:nvSpPr>
            <p:spPr bwMode="auto">
              <a:xfrm>
                <a:off x="3907" y="2027"/>
                <a:ext cx="288" cy="301"/>
              </a:xfrm>
              <a:prstGeom prst="ellipse">
                <a:avLst/>
              </a:prstGeom>
              <a:solidFill>
                <a:schemeClr val="tx1"/>
              </a:solidFill>
              <a:ln w="9525">
                <a:solidFill>
                  <a:schemeClr val="tx1"/>
                </a:solidFill>
                <a:round/>
                <a:headEnd/>
                <a:tailEnd/>
              </a:ln>
            </p:spPr>
            <p:txBody>
              <a:bodyPr wrap="none" anchor="ctr"/>
              <a:lstStyle/>
              <a:p>
                <a:pPr algn="ctr"/>
                <a:endParaRPr lang="en-US" sz="3200">
                  <a:solidFill>
                    <a:schemeClr val="tx2"/>
                  </a:solidFill>
                  <a:latin typeface="Symbol" pitchFamily="18" charset="2"/>
                </a:endParaRPr>
              </a:p>
            </p:txBody>
          </p:sp>
          <p:sp>
            <p:nvSpPr>
              <p:cNvPr id="18513" name="AutoShape 8"/>
              <p:cNvSpPr>
                <a:spLocks noChangeArrowheads="1"/>
              </p:cNvSpPr>
              <p:nvPr/>
            </p:nvSpPr>
            <p:spPr bwMode="auto">
              <a:xfrm>
                <a:off x="1834" y="1888"/>
                <a:ext cx="633" cy="1088"/>
              </a:xfrm>
              <a:prstGeom prst="roundRect">
                <a:avLst>
                  <a:gd name="adj" fmla="val 16667"/>
                </a:avLst>
              </a:prstGeom>
              <a:solidFill>
                <a:schemeClr val="bg1"/>
              </a:solidFill>
              <a:ln w="9525">
                <a:solidFill>
                  <a:srgbClr val="006699"/>
                </a:solidFill>
                <a:round/>
                <a:headEnd/>
                <a:tailEnd/>
              </a:ln>
            </p:spPr>
            <p:txBody>
              <a:bodyPr wrap="none" anchor="ctr"/>
              <a:lstStyle/>
              <a:p>
                <a:endParaRPr lang="en-US"/>
              </a:p>
            </p:txBody>
          </p:sp>
          <p:sp>
            <p:nvSpPr>
              <p:cNvPr id="18514" name="Oval 9"/>
              <p:cNvSpPr>
                <a:spLocks noChangeArrowheads="1"/>
              </p:cNvSpPr>
              <p:nvPr/>
            </p:nvSpPr>
            <p:spPr bwMode="auto">
              <a:xfrm>
                <a:off x="2007" y="2027"/>
                <a:ext cx="287" cy="301"/>
              </a:xfrm>
              <a:prstGeom prst="ellipse">
                <a:avLst/>
              </a:prstGeom>
              <a:solidFill>
                <a:schemeClr val="tx1"/>
              </a:solidFill>
              <a:ln w="9525">
                <a:solidFill>
                  <a:schemeClr val="tx1"/>
                </a:solidFill>
                <a:round/>
                <a:headEnd/>
                <a:tailEnd/>
              </a:ln>
            </p:spPr>
            <p:txBody>
              <a:bodyPr wrap="none" anchor="ctr"/>
              <a:lstStyle/>
              <a:p>
                <a:pPr algn="ctr"/>
                <a:endParaRPr lang="en-US" sz="3200">
                  <a:solidFill>
                    <a:schemeClr val="tx2"/>
                  </a:solidFill>
                  <a:latin typeface="Symbol" pitchFamily="18" charset="2"/>
                </a:endParaRPr>
              </a:p>
            </p:txBody>
          </p:sp>
          <p:sp>
            <p:nvSpPr>
              <p:cNvPr id="18515" name="AutoShape 10"/>
              <p:cNvSpPr>
                <a:spLocks noChangeArrowheads="1"/>
              </p:cNvSpPr>
              <p:nvPr/>
            </p:nvSpPr>
            <p:spPr bwMode="auto">
              <a:xfrm>
                <a:off x="2467" y="1888"/>
                <a:ext cx="634" cy="1088"/>
              </a:xfrm>
              <a:prstGeom prst="roundRect">
                <a:avLst>
                  <a:gd name="adj" fmla="val 16667"/>
                </a:avLst>
              </a:prstGeom>
              <a:solidFill>
                <a:schemeClr val="bg1"/>
              </a:solidFill>
              <a:ln w="9525">
                <a:solidFill>
                  <a:srgbClr val="006699"/>
                </a:solidFill>
                <a:round/>
                <a:headEnd/>
                <a:tailEnd/>
              </a:ln>
            </p:spPr>
            <p:txBody>
              <a:bodyPr wrap="none" anchor="ctr"/>
              <a:lstStyle/>
              <a:p>
                <a:endParaRPr lang="en-US"/>
              </a:p>
            </p:txBody>
          </p:sp>
          <p:sp>
            <p:nvSpPr>
              <p:cNvPr id="18516" name="Oval 11"/>
              <p:cNvSpPr>
                <a:spLocks noChangeArrowheads="1"/>
              </p:cNvSpPr>
              <p:nvPr/>
            </p:nvSpPr>
            <p:spPr bwMode="auto">
              <a:xfrm>
                <a:off x="2640" y="2027"/>
                <a:ext cx="288" cy="301"/>
              </a:xfrm>
              <a:prstGeom prst="ellipse">
                <a:avLst/>
              </a:prstGeom>
              <a:solidFill>
                <a:schemeClr val="tx1"/>
              </a:solidFill>
              <a:ln w="9525">
                <a:solidFill>
                  <a:schemeClr val="tx1"/>
                </a:solidFill>
                <a:round/>
                <a:headEnd/>
                <a:tailEnd/>
              </a:ln>
            </p:spPr>
            <p:txBody>
              <a:bodyPr wrap="none" anchor="ctr"/>
              <a:lstStyle/>
              <a:p>
                <a:pPr algn="ctr"/>
                <a:endParaRPr lang="en-US" sz="3200">
                  <a:solidFill>
                    <a:schemeClr val="tx2"/>
                  </a:solidFill>
                  <a:latin typeface="Symbol" pitchFamily="18" charset="2"/>
                </a:endParaRPr>
              </a:p>
            </p:txBody>
          </p:sp>
          <p:sp>
            <p:nvSpPr>
              <p:cNvPr id="18517" name="AutoShape 12"/>
              <p:cNvSpPr>
                <a:spLocks noChangeArrowheads="1"/>
              </p:cNvSpPr>
              <p:nvPr/>
            </p:nvSpPr>
            <p:spPr bwMode="auto">
              <a:xfrm>
                <a:off x="3108" y="1884"/>
                <a:ext cx="633" cy="1088"/>
              </a:xfrm>
              <a:prstGeom prst="roundRect">
                <a:avLst>
                  <a:gd name="adj" fmla="val 16667"/>
                </a:avLst>
              </a:prstGeom>
              <a:solidFill>
                <a:schemeClr val="bg1"/>
              </a:solidFill>
              <a:ln w="9525">
                <a:solidFill>
                  <a:srgbClr val="006699"/>
                </a:solidFill>
                <a:round/>
                <a:headEnd/>
                <a:tailEnd/>
              </a:ln>
            </p:spPr>
            <p:txBody>
              <a:bodyPr wrap="none" anchor="ctr"/>
              <a:lstStyle/>
              <a:p>
                <a:endParaRPr lang="en-US"/>
              </a:p>
            </p:txBody>
          </p:sp>
          <p:sp>
            <p:nvSpPr>
              <p:cNvPr id="18518" name="Oval 13"/>
              <p:cNvSpPr>
                <a:spLocks noChangeArrowheads="1"/>
              </p:cNvSpPr>
              <p:nvPr/>
            </p:nvSpPr>
            <p:spPr bwMode="auto">
              <a:xfrm>
                <a:off x="3274" y="2027"/>
                <a:ext cx="287" cy="301"/>
              </a:xfrm>
              <a:prstGeom prst="ellipse">
                <a:avLst/>
              </a:prstGeom>
              <a:solidFill>
                <a:schemeClr val="tx1"/>
              </a:solidFill>
              <a:ln w="9525">
                <a:solidFill>
                  <a:schemeClr val="tx1"/>
                </a:solidFill>
                <a:round/>
                <a:headEnd/>
                <a:tailEnd/>
              </a:ln>
            </p:spPr>
            <p:txBody>
              <a:bodyPr wrap="none" anchor="ctr"/>
              <a:lstStyle/>
              <a:p>
                <a:pPr algn="ctr"/>
                <a:endParaRPr lang="en-US" sz="3200">
                  <a:solidFill>
                    <a:schemeClr val="tx2"/>
                  </a:solidFill>
                  <a:latin typeface="Symbol" pitchFamily="18" charset="2"/>
                </a:endParaRPr>
              </a:p>
            </p:txBody>
          </p:sp>
        </p:grpSp>
        <p:grpSp>
          <p:nvGrpSpPr>
            <p:cNvPr id="18467" name="Group 14"/>
            <p:cNvGrpSpPr>
              <a:grpSpLocks/>
            </p:cNvGrpSpPr>
            <p:nvPr/>
          </p:nvGrpSpPr>
          <p:grpSpPr bwMode="auto">
            <a:xfrm>
              <a:off x="4848" y="2688"/>
              <a:ext cx="214" cy="480"/>
              <a:chOff x="4116" y="2521"/>
              <a:chExt cx="214" cy="480"/>
            </a:xfrm>
          </p:grpSpPr>
          <p:grpSp>
            <p:nvGrpSpPr>
              <p:cNvPr id="18504" name="Group 15"/>
              <p:cNvGrpSpPr>
                <a:grpSpLocks/>
              </p:cNvGrpSpPr>
              <p:nvPr/>
            </p:nvGrpSpPr>
            <p:grpSpPr bwMode="auto">
              <a:xfrm>
                <a:off x="4128" y="2521"/>
                <a:ext cx="149" cy="480"/>
                <a:chOff x="4656" y="2784"/>
                <a:chExt cx="240" cy="864"/>
              </a:xfrm>
            </p:grpSpPr>
            <p:sp>
              <p:nvSpPr>
                <p:cNvPr id="18506" name="AutoShape 1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507" name="Oval 1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508" name="Line 18"/>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505" name="Text Box 19"/>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grpSp>
          <p:nvGrpSpPr>
            <p:cNvPr id="18468" name="Group 20"/>
            <p:cNvGrpSpPr>
              <a:grpSpLocks/>
            </p:cNvGrpSpPr>
            <p:nvPr/>
          </p:nvGrpSpPr>
          <p:grpSpPr bwMode="auto">
            <a:xfrm>
              <a:off x="2016" y="2688"/>
              <a:ext cx="214" cy="480"/>
              <a:chOff x="4116" y="2521"/>
              <a:chExt cx="214" cy="480"/>
            </a:xfrm>
          </p:grpSpPr>
          <p:grpSp>
            <p:nvGrpSpPr>
              <p:cNvPr id="18499" name="Group 21"/>
              <p:cNvGrpSpPr>
                <a:grpSpLocks/>
              </p:cNvGrpSpPr>
              <p:nvPr/>
            </p:nvGrpSpPr>
            <p:grpSpPr bwMode="auto">
              <a:xfrm>
                <a:off x="4128" y="2521"/>
                <a:ext cx="149" cy="480"/>
                <a:chOff x="4656" y="2784"/>
                <a:chExt cx="240" cy="864"/>
              </a:xfrm>
            </p:grpSpPr>
            <p:sp>
              <p:nvSpPr>
                <p:cNvPr id="18501" name="AutoShape 22"/>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502" name="Oval 23"/>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503" name="Line 24"/>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500" name="Text Box 25"/>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grpSp>
          <p:nvGrpSpPr>
            <p:cNvPr id="18469" name="Group 26"/>
            <p:cNvGrpSpPr>
              <a:grpSpLocks/>
            </p:cNvGrpSpPr>
            <p:nvPr/>
          </p:nvGrpSpPr>
          <p:grpSpPr bwMode="auto">
            <a:xfrm>
              <a:off x="2400" y="2688"/>
              <a:ext cx="214" cy="480"/>
              <a:chOff x="4116" y="2521"/>
              <a:chExt cx="214" cy="480"/>
            </a:xfrm>
          </p:grpSpPr>
          <p:grpSp>
            <p:nvGrpSpPr>
              <p:cNvPr id="18494" name="Group 27"/>
              <p:cNvGrpSpPr>
                <a:grpSpLocks/>
              </p:cNvGrpSpPr>
              <p:nvPr/>
            </p:nvGrpSpPr>
            <p:grpSpPr bwMode="auto">
              <a:xfrm>
                <a:off x="4128" y="2521"/>
                <a:ext cx="149" cy="480"/>
                <a:chOff x="4656" y="2784"/>
                <a:chExt cx="240" cy="864"/>
              </a:xfrm>
            </p:grpSpPr>
            <p:sp>
              <p:nvSpPr>
                <p:cNvPr id="18496" name="AutoShape 28"/>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497" name="Oval 29"/>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498" name="Line 30"/>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495" name="Text Box 31"/>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grpSp>
          <p:nvGrpSpPr>
            <p:cNvPr id="18470" name="Group 32"/>
            <p:cNvGrpSpPr>
              <a:grpSpLocks/>
            </p:cNvGrpSpPr>
            <p:nvPr/>
          </p:nvGrpSpPr>
          <p:grpSpPr bwMode="auto">
            <a:xfrm>
              <a:off x="2784" y="2688"/>
              <a:ext cx="214" cy="480"/>
              <a:chOff x="4116" y="2521"/>
              <a:chExt cx="214" cy="480"/>
            </a:xfrm>
          </p:grpSpPr>
          <p:grpSp>
            <p:nvGrpSpPr>
              <p:cNvPr id="18489" name="Group 33"/>
              <p:cNvGrpSpPr>
                <a:grpSpLocks/>
              </p:cNvGrpSpPr>
              <p:nvPr/>
            </p:nvGrpSpPr>
            <p:grpSpPr bwMode="auto">
              <a:xfrm>
                <a:off x="4128" y="2521"/>
                <a:ext cx="149" cy="480"/>
                <a:chOff x="4656" y="2784"/>
                <a:chExt cx="240" cy="864"/>
              </a:xfrm>
            </p:grpSpPr>
            <p:sp>
              <p:nvSpPr>
                <p:cNvPr id="18491" name="AutoShape 34"/>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492" name="Oval 35"/>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493" name="Line 36"/>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490" name="Text Box 37"/>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grpSp>
          <p:nvGrpSpPr>
            <p:cNvPr id="18471" name="Group 38"/>
            <p:cNvGrpSpPr>
              <a:grpSpLocks/>
            </p:cNvGrpSpPr>
            <p:nvPr/>
          </p:nvGrpSpPr>
          <p:grpSpPr bwMode="auto">
            <a:xfrm>
              <a:off x="3600" y="2688"/>
              <a:ext cx="214" cy="480"/>
              <a:chOff x="4116" y="2521"/>
              <a:chExt cx="214" cy="480"/>
            </a:xfrm>
          </p:grpSpPr>
          <p:grpSp>
            <p:nvGrpSpPr>
              <p:cNvPr id="18484" name="Group 39"/>
              <p:cNvGrpSpPr>
                <a:grpSpLocks/>
              </p:cNvGrpSpPr>
              <p:nvPr/>
            </p:nvGrpSpPr>
            <p:grpSpPr bwMode="auto">
              <a:xfrm>
                <a:off x="4128" y="2521"/>
                <a:ext cx="149" cy="480"/>
                <a:chOff x="4656" y="2784"/>
                <a:chExt cx="240" cy="864"/>
              </a:xfrm>
            </p:grpSpPr>
            <p:sp>
              <p:nvSpPr>
                <p:cNvPr id="18486" name="AutoShape 40"/>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487" name="Oval 41"/>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488" name="Line 42"/>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485" name="Text Box 43"/>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grpSp>
          <p:nvGrpSpPr>
            <p:cNvPr id="18472" name="Group 44"/>
            <p:cNvGrpSpPr>
              <a:grpSpLocks/>
            </p:cNvGrpSpPr>
            <p:nvPr/>
          </p:nvGrpSpPr>
          <p:grpSpPr bwMode="auto">
            <a:xfrm>
              <a:off x="4176" y="2688"/>
              <a:ext cx="214" cy="480"/>
              <a:chOff x="4116" y="2521"/>
              <a:chExt cx="214" cy="480"/>
            </a:xfrm>
          </p:grpSpPr>
          <p:grpSp>
            <p:nvGrpSpPr>
              <p:cNvPr id="18479" name="Group 45"/>
              <p:cNvGrpSpPr>
                <a:grpSpLocks/>
              </p:cNvGrpSpPr>
              <p:nvPr/>
            </p:nvGrpSpPr>
            <p:grpSpPr bwMode="auto">
              <a:xfrm>
                <a:off x="4128" y="2521"/>
                <a:ext cx="149" cy="480"/>
                <a:chOff x="4656" y="2784"/>
                <a:chExt cx="240" cy="864"/>
              </a:xfrm>
            </p:grpSpPr>
            <p:sp>
              <p:nvSpPr>
                <p:cNvPr id="18481" name="AutoShape 46"/>
                <p:cNvSpPr>
                  <a:spLocks noChangeArrowheads="1"/>
                </p:cNvSpPr>
                <p:nvPr/>
              </p:nvSpPr>
              <p:spPr bwMode="auto">
                <a:xfrm>
                  <a:off x="4656" y="2832"/>
                  <a:ext cx="240" cy="528"/>
                </a:xfrm>
                <a:prstGeom prst="roundRect">
                  <a:avLst>
                    <a:gd name="adj" fmla="val 16667"/>
                  </a:avLst>
                </a:prstGeom>
                <a:solidFill>
                  <a:srgbClr val="FF3300"/>
                </a:solidFill>
                <a:ln w="9525">
                  <a:solidFill>
                    <a:schemeClr val="tx1"/>
                  </a:solidFill>
                  <a:round/>
                  <a:headEnd/>
                  <a:tailEnd/>
                </a:ln>
              </p:spPr>
              <p:txBody>
                <a:bodyPr wrap="none" anchor="ctr"/>
                <a:lstStyle/>
                <a:p>
                  <a:endParaRPr lang="en-US"/>
                </a:p>
              </p:txBody>
            </p:sp>
            <p:sp>
              <p:nvSpPr>
                <p:cNvPr id="18482" name="Oval 47"/>
                <p:cNvSpPr>
                  <a:spLocks noChangeArrowheads="1"/>
                </p:cNvSpPr>
                <p:nvPr/>
              </p:nvSpPr>
              <p:spPr bwMode="auto">
                <a:xfrm>
                  <a:off x="4728" y="2784"/>
                  <a:ext cx="96" cy="192"/>
                </a:xfrm>
                <a:prstGeom prst="ellipse">
                  <a:avLst/>
                </a:prstGeom>
                <a:solidFill>
                  <a:schemeClr val="tx1"/>
                </a:solidFill>
                <a:ln w="9525">
                  <a:solidFill>
                    <a:schemeClr val="tx1"/>
                  </a:solidFill>
                  <a:round/>
                  <a:headEnd/>
                  <a:tailEnd/>
                </a:ln>
              </p:spPr>
              <p:txBody>
                <a:bodyPr wrap="none" anchor="ctr"/>
                <a:lstStyle/>
                <a:p>
                  <a:endParaRPr lang="en-US"/>
                </a:p>
              </p:txBody>
            </p:sp>
            <p:sp>
              <p:nvSpPr>
                <p:cNvPr id="18483" name="Line 48"/>
                <p:cNvSpPr>
                  <a:spLocks noChangeShapeType="1"/>
                </p:cNvSpPr>
                <p:nvPr/>
              </p:nvSpPr>
              <p:spPr bwMode="auto">
                <a:xfrm>
                  <a:off x="4788" y="3312"/>
                  <a:ext cx="0" cy="336"/>
                </a:xfrm>
                <a:prstGeom prst="line">
                  <a:avLst/>
                </a:prstGeom>
                <a:noFill/>
                <a:ln w="7620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480" name="Text Box 49"/>
              <p:cNvSpPr txBox="1">
                <a:spLocks noChangeArrowheads="1"/>
              </p:cNvSpPr>
              <p:nvPr/>
            </p:nvSpPr>
            <p:spPr bwMode="auto">
              <a:xfrm>
                <a:off x="4116" y="2628"/>
                <a:ext cx="2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Comic Sans MS" pitchFamily="66" charset="0"/>
                  </a:rPr>
                  <a:t>1</a:t>
                </a:r>
              </a:p>
            </p:txBody>
          </p:sp>
        </p:grpSp>
        <p:sp>
          <p:nvSpPr>
            <p:cNvPr id="18473" name="Oval 50"/>
            <p:cNvSpPr>
              <a:spLocks noChangeArrowheads="1"/>
            </p:cNvSpPr>
            <p:nvPr/>
          </p:nvSpPr>
          <p:spPr bwMode="auto">
            <a:xfrm>
              <a:off x="2064" y="2688"/>
              <a:ext cx="48"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4" name="Oval 51"/>
            <p:cNvSpPr>
              <a:spLocks noChangeArrowheads="1"/>
            </p:cNvSpPr>
            <p:nvPr/>
          </p:nvSpPr>
          <p:spPr bwMode="auto">
            <a:xfrm>
              <a:off x="4896" y="2688"/>
              <a:ext cx="48"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5" name="Oval 52"/>
            <p:cNvSpPr>
              <a:spLocks noChangeArrowheads="1"/>
            </p:cNvSpPr>
            <p:nvPr/>
          </p:nvSpPr>
          <p:spPr bwMode="auto">
            <a:xfrm>
              <a:off x="4236" y="2688"/>
              <a:ext cx="48"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6" name="Oval 53"/>
            <p:cNvSpPr>
              <a:spLocks noChangeArrowheads="1"/>
            </p:cNvSpPr>
            <p:nvPr/>
          </p:nvSpPr>
          <p:spPr bwMode="auto">
            <a:xfrm>
              <a:off x="2460" y="2724"/>
              <a:ext cx="48"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7" name="Oval 54"/>
            <p:cNvSpPr>
              <a:spLocks noChangeArrowheads="1"/>
            </p:cNvSpPr>
            <p:nvPr/>
          </p:nvSpPr>
          <p:spPr bwMode="auto">
            <a:xfrm>
              <a:off x="2832" y="2688"/>
              <a:ext cx="48"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8478" name="Oval 55"/>
            <p:cNvSpPr>
              <a:spLocks noChangeArrowheads="1"/>
            </p:cNvSpPr>
            <p:nvPr/>
          </p:nvSpPr>
          <p:spPr bwMode="auto">
            <a:xfrm>
              <a:off x="3660" y="2688"/>
              <a:ext cx="48" cy="96"/>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16" name="Group 60"/>
          <p:cNvGrpSpPr>
            <a:grpSpLocks/>
          </p:cNvGrpSpPr>
          <p:nvPr/>
        </p:nvGrpSpPr>
        <p:grpSpPr bwMode="auto">
          <a:xfrm rot="-3016442">
            <a:off x="5017293" y="2526507"/>
            <a:ext cx="1947863" cy="1466850"/>
            <a:chOff x="2434" y="348"/>
            <a:chExt cx="1227" cy="924"/>
          </a:xfrm>
        </p:grpSpPr>
        <p:grpSp>
          <p:nvGrpSpPr>
            <p:cNvPr id="18441" name="Group 61"/>
            <p:cNvGrpSpPr>
              <a:grpSpLocks/>
            </p:cNvGrpSpPr>
            <p:nvPr/>
          </p:nvGrpSpPr>
          <p:grpSpPr bwMode="auto">
            <a:xfrm rot="869103">
              <a:off x="2434" y="480"/>
              <a:ext cx="1104" cy="792"/>
              <a:chOff x="576" y="2640"/>
              <a:chExt cx="1104" cy="792"/>
            </a:xfrm>
          </p:grpSpPr>
          <p:sp>
            <p:nvSpPr>
              <p:cNvPr id="18452" name="Oval 62"/>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p:spPr>
            <p:txBody>
              <a:bodyPr wrap="none" anchor="ctr"/>
              <a:lstStyle/>
              <a:p>
                <a:pPr algn="ctr"/>
                <a:r>
                  <a:rPr lang="en-US" sz="2000" b="1">
                    <a:latin typeface="Comic Sans MS" pitchFamily="66" charset="0"/>
                  </a:rPr>
                  <a:t>Naive</a:t>
                </a:r>
              </a:p>
              <a:p>
                <a:pPr algn="ctr"/>
                <a:r>
                  <a:rPr lang="en-US" sz="2000" b="1">
                    <a:latin typeface="Comic Sans MS" pitchFamily="66" charset="0"/>
                  </a:rPr>
                  <a:t>Tc cell</a:t>
                </a:r>
              </a:p>
            </p:txBody>
          </p:sp>
          <p:grpSp>
            <p:nvGrpSpPr>
              <p:cNvPr id="18453" name="Group 63"/>
              <p:cNvGrpSpPr>
                <a:grpSpLocks/>
              </p:cNvGrpSpPr>
              <p:nvPr/>
            </p:nvGrpSpPr>
            <p:grpSpPr bwMode="auto">
              <a:xfrm>
                <a:off x="576" y="2640"/>
                <a:ext cx="1104" cy="792"/>
                <a:chOff x="576" y="2640"/>
                <a:chExt cx="1104" cy="792"/>
              </a:xfrm>
            </p:grpSpPr>
            <p:grpSp>
              <p:nvGrpSpPr>
                <p:cNvPr id="18454" name="Group 64"/>
                <p:cNvGrpSpPr>
                  <a:grpSpLocks/>
                </p:cNvGrpSpPr>
                <p:nvPr/>
              </p:nvGrpSpPr>
              <p:grpSpPr bwMode="auto">
                <a:xfrm rot="3307665">
                  <a:off x="1404" y="2580"/>
                  <a:ext cx="168" cy="288"/>
                  <a:chOff x="1584" y="2592"/>
                  <a:chExt cx="216" cy="384"/>
                </a:xfrm>
              </p:grpSpPr>
              <p:sp>
                <p:nvSpPr>
                  <p:cNvPr id="18464" name="AutoShape 65"/>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18465" name="AutoShape 66"/>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grpSp>
            <p:grpSp>
              <p:nvGrpSpPr>
                <p:cNvPr id="18455" name="Group 67"/>
                <p:cNvGrpSpPr>
                  <a:grpSpLocks/>
                </p:cNvGrpSpPr>
                <p:nvPr/>
              </p:nvGrpSpPr>
              <p:grpSpPr bwMode="auto">
                <a:xfrm rot="6623606">
                  <a:off x="1452" y="3060"/>
                  <a:ext cx="168" cy="288"/>
                  <a:chOff x="1584" y="2592"/>
                  <a:chExt cx="216" cy="384"/>
                </a:xfrm>
              </p:grpSpPr>
              <p:sp>
                <p:nvSpPr>
                  <p:cNvPr id="18462" name="AutoShape 68"/>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18463" name="AutoShape 69"/>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grpSp>
            <p:grpSp>
              <p:nvGrpSpPr>
                <p:cNvPr id="18456" name="Group 70"/>
                <p:cNvGrpSpPr>
                  <a:grpSpLocks/>
                </p:cNvGrpSpPr>
                <p:nvPr/>
              </p:nvGrpSpPr>
              <p:grpSpPr bwMode="auto">
                <a:xfrm rot="7140359">
                  <a:off x="636" y="2676"/>
                  <a:ext cx="168" cy="288"/>
                  <a:chOff x="1584" y="2592"/>
                  <a:chExt cx="216" cy="384"/>
                </a:xfrm>
              </p:grpSpPr>
              <p:sp>
                <p:nvSpPr>
                  <p:cNvPr id="18460" name="AutoShape 71"/>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18461" name="AutoShape 72"/>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grpSp>
            <p:grpSp>
              <p:nvGrpSpPr>
                <p:cNvPr id="18457" name="Group 73"/>
                <p:cNvGrpSpPr>
                  <a:grpSpLocks/>
                </p:cNvGrpSpPr>
                <p:nvPr/>
              </p:nvGrpSpPr>
              <p:grpSpPr bwMode="auto">
                <a:xfrm rot="3307665">
                  <a:off x="732" y="3204"/>
                  <a:ext cx="168" cy="288"/>
                  <a:chOff x="1584" y="2592"/>
                  <a:chExt cx="216" cy="384"/>
                </a:xfrm>
              </p:grpSpPr>
              <p:sp>
                <p:nvSpPr>
                  <p:cNvPr id="18458" name="AutoShape 74"/>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18459" name="AutoShape 75"/>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p:spPr>
                <p:txBody>
                  <a:bodyPr wrap="none" anchor="ctr"/>
                  <a:lstStyle/>
                  <a:p>
                    <a:endParaRPr lang="en-US"/>
                  </a:p>
                </p:txBody>
              </p:sp>
            </p:grpSp>
          </p:grpSp>
        </p:grpSp>
        <p:grpSp>
          <p:nvGrpSpPr>
            <p:cNvPr id="18442" name="Group 76"/>
            <p:cNvGrpSpPr>
              <a:grpSpLocks/>
            </p:cNvGrpSpPr>
            <p:nvPr/>
          </p:nvGrpSpPr>
          <p:grpSpPr bwMode="auto">
            <a:xfrm rot="974241">
              <a:off x="2506" y="348"/>
              <a:ext cx="1155" cy="920"/>
              <a:chOff x="844" y="660"/>
              <a:chExt cx="1155" cy="920"/>
            </a:xfrm>
          </p:grpSpPr>
          <p:sp>
            <p:nvSpPr>
              <p:cNvPr id="18448" name="Text Box 77"/>
              <p:cNvSpPr txBox="1">
                <a:spLocks noChangeArrowheads="1"/>
              </p:cNvSpPr>
              <p:nvPr/>
            </p:nvSpPr>
            <p:spPr bwMode="auto">
              <a:xfrm rot="3059197">
                <a:off x="888" y="1296"/>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49" name="Text Box 78"/>
              <p:cNvSpPr txBox="1">
                <a:spLocks noChangeArrowheads="1"/>
              </p:cNvSpPr>
              <p:nvPr/>
            </p:nvSpPr>
            <p:spPr bwMode="auto">
              <a:xfrm rot="2396764">
                <a:off x="1536" y="660"/>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50" name="Text Box 79"/>
              <p:cNvSpPr txBox="1">
                <a:spLocks noChangeArrowheads="1"/>
              </p:cNvSpPr>
              <p:nvPr/>
            </p:nvSpPr>
            <p:spPr bwMode="auto">
              <a:xfrm rot="6300873">
                <a:off x="1716" y="1140"/>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51" name="Text Box 80"/>
              <p:cNvSpPr txBox="1">
                <a:spLocks noChangeArrowheads="1"/>
              </p:cNvSpPr>
              <p:nvPr/>
            </p:nvSpPr>
            <p:spPr bwMode="auto">
              <a:xfrm rot="-2706532">
                <a:off x="924" y="708"/>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grpSp>
        <p:grpSp>
          <p:nvGrpSpPr>
            <p:cNvPr id="18443" name="Group 81"/>
            <p:cNvGrpSpPr>
              <a:grpSpLocks/>
            </p:cNvGrpSpPr>
            <p:nvPr/>
          </p:nvGrpSpPr>
          <p:grpSpPr bwMode="auto">
            <a:xfrm rot="974241">
              <a:off x="2506" y="348"/>
              <a:ext cx="1155" cy="920"/>
              <a:chOff x="844" y="660"/>
              <a:chExt cx="1155" cy="920"/>
            </a:xfrm>
          </p:grpSpPr>
          <p:sp>
            <p:nvSpPr>
              <p:cNvPr id="18444" name="Text Box 82"/>
              <p:cNvSpPr txBox="1">
                <a:spLocks noChangeArrowheads="1"/>
              </p:cNvSpPr>
              <p:nvPr/>
            </p:nvSpPr>
            <p:spPr bwMode="auto">
              <a:xfrm rot="3059197">
                <a:off x="888" y="1296"/>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45" name="Text Box 83"/>
              <p:cNvSpPr txBox="1">
                <a:spLocks noChangeArrowheads="1"/>
              </p:cNvSpPr>
              <p:nvPr/>
            </p:nvSpPr>
            <p:spPr bwMode="auto">
              <a:xfrm rot="2396764">
                <a:off x="1536" y="660"/>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46" name="Text Box 84"/>
              <p:cNvSpPr txBox="1">
                <a:spLocks noChangeArrowheads="1"/>
              </p:cNvSpPr>
              <p:nvPr/>
            </p:nvSpPr>
            <p:spPr bwMode="auto">
              <a:xfrm rot="6300873">
                <a:off x="1716" y="1140"/>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18447" name="Text Box 85"/>
              <p:cNvSpPr txBox="1">
                <a:spLocks noChangeArrowheads="1"/>
              </p:cNvSpPr>
              <p:nvPr/>
            </p:nvSpPr>
            <p:spPr bwMode="auto">
              <a:xfrm rot="-2706532">
                <a:off x="924" y="708"/>
                <a:ext cx="24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grpSp>
      </p:grpSp>
      <p:grpSp>
        <p:nvGrpSpPr>
          <p:cNvPr id="25" name="Group 57"/>
          <p:cNvGrpSpPr>
            <a:grpSpLocks/>
          </p:cNvGrpSpPr>
          <p:nvPr/>
        </p:nvGrpSpPr>
        <p:grpSpPr bwMode="auto">
          <a:xfrm>
            <a:off x="5486400" y="1828800"/>
            <a:ext cx="1219200" cy="2981325"/>
            <a:chOff x="2400" y="2442"/>
            <a:chExt cx="768" cy="1878"/>
          </a:xfrm>
        </p:grpSpPr>
        <p:sp>
          <p:nvSpPr>
            <p:cNvPr id="18439" name="Line 58"/>
            <p:cNvSpPr>
              <a:spLocks noChangeShapeType="1"/>
            </p:cNvSpPr>
            <p:nvPr/>
          </p:nvSpPr>
          <p:spPr bwMode="auto">
            <a:xfrm>
              <a:off x="2400" y="2448"/>
              <a:ext cx="672" cy="1872"/>
            </a:xfrm>
            <a:prstGeom prst="line">
              <a:avLst/>
            </a:prstGeom>
            <a:noFill/>
            <a:ln w="571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8440" name="Line 59"/>
            <p:cNvSpPr>
              <a:spLocks noChangeShapeType="1"/>
            </p:cNvSpPr>
            <p:nvPr/>
          </p:nvSpPr>
          <p:spPr bwMode="auto">
            <a:xfrm flipH="1">
              <a:off x="2496" y="2442"/>
              <a:ext cx="672" cy="1872"/>
            </a:xfrm>
            <a:prstGeom prst="line">
              <a:avLst/>
            </a:prstGeom>
            <a:noFill/>
            <a:ln w="571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8437" name="Text Box 3"/>
          <p:cNvSpPr txBox="1">
            <a:spLocks noChangeArrowheads="1"/>
          </p:cNvSpPr>
          <p:nvPr/>
        </p:nvSpPr>
        <p:spPr bwMode="auto">
          <a:xfrm>
            <a:off x="457200" y="381000"/>
            <a:ext cx="22860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600">
                <a:solidFill>
                  <a:schemeClr val="bg1"/>
                </a:solidFill>
                <a:latin typeface="Comic Sans MS" pitchFamily="66" charset="0"/>
              </a:rPr>
              <a:t>Signal 1 without Signal 2 </a:t>
            </a:r>
          </a:p>
        </p:txBody>
      </p:sp>
      <p:sp>
        <p:nvSpPr>
          <p:cNvPr id="90" name="Text Box 3"/>
          <p:cNvSpPr txBox="1">
            <a:spLocks noChangeArrowheads="1"/>
          </p:cNvSpPr>
          <p:nvPr/>
        </p:nvSpPr>
        <p:spPr bwMode="auto">
          <a:xfrm>
            <a:off x="533400" y="2360613"/>
            <a:ext cx="22860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600">
                <a:solidFill>
                  <a:schemeClr val="bg1"/>
                </a:solidFill>
                <a:latin typeface="Comic Sans MS" pitchFamily="66" charset="0"/>
              </a:rPr>
              <a:t>Anergy or deletion</a:t>
            </a:r>
          </a:p>
        </p:txBody>
      </p:sp>
    </p:spTree>
    <p:extLst>
      <p:ext uri="{BB962C8B-B14F-4D97-AF65-F5344CB8AC3E}">
        <p14:creationId xmlns:p14="http://schemas.microsoft.com/office/powerpoint/2010/main" val="2511355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5289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dirty="0">
                <a:solidFill>
                  <a:srgbClr val="FF0000"/>
                </a:solidFill>
                <a:latin typeface="Comic Sans MS" pitchFamily="66" charset="0"/>
                <a:cs typeface="Times New Roman" pitchFamily="18" charset="0"/>
              </a:rPr>
              <a:t>Natural Killer (NK) cells</a:t>
            </a:r>
          </a:p>
        </p:txBody>
      </p:sp>
      <p:sp>
        <p:nvSpPr>
          <p:cNvPr id="389123" name="Text Box 3"/>
          <p:cNvSpPr txBox="1">
            <a:spLocks noChangeArrowheads="1"/>
          </p:cNvSpPr>
          <p:nvPr/>
        </p:nvSpPr>
        <p:spPr bwMode="auto">
          <a:xfrm>
            <a:off x="228600" y="609600"/>
            <a:ext cx="853440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dirty="0">
                <a:solidFill>
                  <a:srgbClr val="FF0000"/>
                </a:solidFill>
                <a:latin typeface="Comic Sans MS" pitchFamily="66" charset="0"/>
                <a:cs typeface="Times New Roman" pitchFamily="18" charset="0"/>
              </a:rPr>
              <a:t>Are large granular lymphocytes that are not T or B cells and are part of the innate immune response.</a:t>
            </a:r>
            <a:r>
              <a:rPr lang="en-US" sz="2800" dirty="0">
                <a:solidFill>
                  <a:srgbClr val="FF0000"/>
                </a:solidFill>
                <a:latin typeface="Comic Sans MS" pitchFamily="66" charset="0"/>
              </a:rPr>
              <a:t> </a:t>
            </a:r>
          </a:p>
        </p:txBody>
      </p:sp>
      <p:sp>
        <p:nvSpPr>
          <p:cNvPr id="389124" name="Text Box 4"/>
          <p:cNvSpPr txBox="1">
            <a:spLocks noChangeArrowheads="1"/>
          </p:cNvSpPr>
          <p:nvPr/>
        </p:nvSpPr>
        <p:spPr bwMode="auto">
          <a:xfrm>
            <a:off x="282575" y="2057400"/>
            <a:ext cx="8251825"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dirty="0">
                <a:solidFill>
                  <a:schemeClr val="bg1"/>
                </a:solidFill>
                <a:latin typeface="Comic Sans MS" pitchFamily="66" charset="0"/>
                <a:cs typeface="Times New Roman" pitchFamily="18" charset="0"/>
              </a:rPr>
              <a:t>They look for nucleated cells that DON’T HAVE </a:t>
            </a:r>
          </a:p>
          <a:p>
            <a:pPr eaLnBrk="1" hangingPunct="1"/>
            <a:r>
              <a:rPr lang="en-US" sz="2800" dirty="0">
                <a:solidFill>
                  <a:schemeClr val="bg1"/>
                </a:solidFill>
                <a:latin typeface="Comic Sans MS" pitchFamily="66" charset="0"/>
                <a:cs typeface="Times New Roman" pitchFamily="18" charset="0"/>
              </a:rPr>
              <a:t>MHC class I molecules on their surface. </a:t>
            </a:r>
          </a:p>
        </p:txBody>
      </p:sp>
      <p:pic>
        <p:nvPicPr>
          <p:cNvPr id="5" name="Picture 2" descr="C:\Users\lcramer\Dropbox\Microbiology\21- spring 2012\Nester 7\nes7e_labeled_images\nes7e_labeled_images\15_labeled_images\15_labeled_images\nes75314_15_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12" y="3037078"/>
            <a:ext cx="8926073" cy="27156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 Box 3"/>
          <p:cNvSpPr txBox="1">
            <a:spLocks noChangeArrowheads="1"/>
          </p:cNvSpPr>
          <p:nvPr/>
        </p:nvSpPr>
        <p:spPr bwMode="auto">
          <a:xfrm>
            <a:off x="2590800" y="5754469"/>
            <a:ext cx="491673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600" dirty="0" smtClean="0">
                <a:solidFill>
                  <a:schemeClr val="bg1"/>
                </a:solidFill>
                <a:latin typeface="Comic Sans MS" pitchFamily="66" charset="0"/>
              </a:rPr>
              <a:t>Also function in ADCC</a:t>
            </a:r>
            <a:endParaRPr lang="en-US" sz="3600" dirty="0">
              <a:solidFill>
                <a:schemeClr val="bg1"/>
              </a:solidFill>
              <a:latin typeface="Comic Sans MS" pitchFamily="66" charset="0"/>
            </a:endParaRPr>
          </a:p>
        </p:txBody>
      </p:sp>
    </p:spTree>
    <p:extLst>
      <p:ext uri="{BB962C8B-B14F-4D97-AF65-F5344CB8AC3E}">
        <p14:creationId xmlns:p14="http://schemas.microsoft.com/office/powerpoint/2010/main" val="343804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utoUpdateAnimBg="0"/>
      <p:bldP spid="389124"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US">
                <a:ea typeface="ＭＳ Ｐゴシック" pitchFamily="1" charset="-128"/>
                <a:cs typeface="ＭＳ Ｐゴシック" pitchFamily="1" charset="-128"/>
              </a:rPr>
              <a:t>Figure 3-30</a:t>
            </a:r>
          </a:p>
        </p:txBody>
      </p:sp>
      <p:sp>
        <p:nvSpPr>
          <p:cNvPr id="16387" name="Rectangle 3"/>
          <p:cNvSpPr>
            <a:spLocks noChangeArrowheads="1"/>
          </p:cNvSpPr>
          <p:nvPr/>
        </p:nvSpPr>
        <p:spPr bwMode="auto">
          <a:xfrm>
            <a:off x="533400" y="6019800"/>
            <a:ext cx="8610600" cy="1143000"/>
          </a:xfrm>
          <a:prstGeom prst="rect">
            <a:avLst/>
          </a:prstGeom>
          <a:noFill/>
          <a:ln w="9525">
            <a:noFill/>
            <a:miter lim="800000"/>
            <a:headEnd/>
            <a:tailEnd/>
          </a:ln>
        </p:spPr>
        <p:txBody>
          <a:bodyPr>
            <a:prstTxWarp prst="textNoShape">
              <a:avLst/>
            </a:prstTxWarp>
          </a:bodyPr>
          <a:lstStyle/>
          <a:p>
            <a:pPr eaLnBrk="0" hangingPunct="0"/>
            <a:r>
              <a:rPr lang="en-US">
                <a:solidFill>
                  <a:schemeClr val="bg1"/>
                </a:solidFill>
                <a:latin typeface="Comic Sans MS" pitchFamily="1" charset="0"/>
              </a:rPr>
              <a:t>Combination of peptide and MHC molecule gives a topography of specific surface that the TCR recognizes.</a:t>
            </a:r>
            <a:endParaRPr lang="en-US">
              <a:latin typeface="Times" pitchFamily="1" charset="0"/>
            </a:endParaRPr>
          </a:p>
        </p:txBody>
      </p:sp>
      <p:pic>
        <p:nvPicPr>
          <p:cNvPr id="16388" name="Picture 4" descr="03_001"/>
          <p:cNvPicPr>
            <a:picLocks noChangeAspect="1" noChangeArrowheads="1"/>
          </p:cNvPicPr>
          <p:nvPr/>
        </p:nvPicPr>
        <p:blipFill>
          <a:blip r:embed="rId3"/>
          <a:srcRect/>
          <a:stretch>
            <a:fillRect/>
          </a:stretch>
        </p:blipFill>
        <p:spPr bwMode="auto">
          <a:xfrm>
            <a:off x="1371600" y="762000"/>
            <a:ext cx="5715000" cy="5140325"/>
          </a:xfrm>
          <a:prstGeom prst="rect">
            <a:avLst/>
          </a:prstGeom>
          <a:noFill/>
          <a:ln w="9525">
            <a:noFill/>
            <a:miter lim="800000"/>
            <a:headEnd/>
            <a:tailEnd/>
          </a:ln>
        </p:spPr>
      </p:pic>
      <p:sp>
        <p:nvSpPr>
          <p:cNvPr id="455685" name="Text Box 5"/>
          <p:cNvSpPr txBox="1">
            <a:spLocks noChangeArrowheads="1"/>
          </p:cNvSpPr>
          <p:nvPr/>
        </p:nvSpPr>
        <p:spPr bwMode="auto">
          <a:xfrm>
            <a:off x="609600" y="152400"/>
            <a:ext cx="8048625" cy="584200"/>
          </a:xfrm>
          <a:prstGeom prst="rect">
            <a:avLst/>
          </a:prstGeom>
          <a:noFill/>
          <a:ln w="9525">
            <a:noFill/>
            <a:miter lim="800000"/>
            <a:headEnd/>
            <a:tailEnd/>
          </a:ln>
        </p:spPr>
        <p:txBody>
          <a:bodyPr wrap="none">
            <a:prstTxWarp prst="textNoShape">
              <a:avLst/>
            </a:prstTxWarp>
            <a:spAutoFit/>
          </a:bodyPr>
          <a:lstStyle/>
          <a:p>
            <a:r>
              <a:rPr lang="en-US" sz="2800">
                <a:solidFill>
                  <a:srgbClr val="800000"/>
                </a:solidFill>
                <a:latin typeface="Comic Sans MS" pitchFamily="1" charset="0"/>
              </a:rPr>
              <a:t>Cellular Communication is Vital for Specificity</a:t>
            </a:r>
            <a:r>
              <a:rPr lang="en-US" sz="3200">
                <a:solidFill>
                  <a:srgbClr val="800000"/>
                </a:solidFill>
                <a:latin typeface="Comic Sans MS" pitchFamily="1" charset="0"/>
              </a:rPr>
              <a:t>-</a:t>
            </a:r>
            <a:endParaRPr lang="en-US">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01_008"/>
          <p:cNvPicPr>
            <a:picLocks noChangeAspect="1" noChangeArrowheads="1"/>
          </p:cNvPicPr>
          <p:nvPr/>
        </p:nvPicPr>
        <p:blipFill>
          <a:blip r:embed="rId3"/>
          <a:srcRect/>
          <a:stretch>
            <a:fillRect/>
          </a:stretch>
        </p:blipFill>
        <p:spPr bwMode="auto">
          <a:xfrm>
            <a:off x="866775" y="571500"/>
            <a:ext cx="741045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ea typeface="ＭＳ Ｐゴシック" pitchFamily="1" charset="-128"/>
                <a:cs typeface="ＭＳ Ｐゴシック" pitchFamily="1" charset="-128"/>
              </a:rPr>
              <a:t>Figure 3-30</a:t>
            </a:r>
          </a:p>
        </p:txBody>
      </p:sp>
      <p:pic>
        <p:nvPicPr>
          <p:cNvPr id="18435" name="Picture 3"/>
          <p:cNvPicPr>
            <a:picLocks noChangeAspect="1" noChangeArrowheads="1"/>
          </p:cNvPicPr>
          <p:nvPr/>
        </p:nvPicPr>
        <p:blipFill>
          <a:blip r:embed="rId3"/>
          <a:srcRect/>
          <a:stretch>
            <a:fillRect/>
          </a:stretch>
        </p:blipFill>
        <p:spPr bwMode="auto">
          <a:xfrm>
            <a:off x="762000" y="0"/>
            <a:ext cx="7204075" cy="5411788"/>
          </a:xfrm>
          <a:prstGeom prst="rect">
            <a:avLst/>
          </a:prstGeom>
          <a:noFill/>
          <a:ln w="9525">
            <a:noFill/>
            <a:miter lim="800000"/>
            <a:headEnd/>
            <a:tailEnd/>
          </a:ln>
        </p:spPr>
      </p:pic>
      <p:sp>
        <p:nvSpPr>
          <p:cNvPr id="18436" name="Rectangle 4"/>
          <p:cNvSpPr>
            <a:spLocks noChangeArrowheads="1"/>
          </p:cNvSpPr>
          <p:nvPr/>
        </p:nvSpPr>
        <p:spPr bwMode="auto">
          <a:xfrm>
            <a:off x="533400" y="5486400"/>
            <a:ext cx="8610600" cy="2057400"/>
          </a:xfrm>
          <a:prstGeom prst="rect">
            <a:avLst/>
          </a:prstGeom>
          <a:noFill/>
          <a:ln w="9525">
            <a:noFill/>
            <a:miter lim="800000"/>
            <a:headEnd/>
            <a:tailEnd/>
          </a:ln>
        </p:spPr>
        <p:txBody>
          <a:bodyPr>
            <a:prstTxWarp prst="textNoShape">
              <a:avLst/>
            </a:prstTxWarp>
          </a:bodyPr>
          <a:lstStyle/>
          <a:p>
            <a:pPr eaLnBrk="0" hangingPunct="0"/>
            <a:r>
              <a:rPr lang="en-US">
                <a:solidFill>
                  <a:srgbClr val="800000"/>
                </a:solidFill>
                <a:latin typeface="Comic Sans MS" pitchFamily="1" charset="0"/>
              </a:rPr>
              <a:t>Even a one amino acid difference in peptide or MHC can completely abrogate the ability of a TCR to be activated.</a:t>
            </a:r>
            <a:endParaRPr lang="en-US">
              <a:solidFill>
                <a:srgbClr val="800000"/>
              </a:solidFill>
              <a:latin typeface="Times" pitchFamily="1"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6"/>
          <p:cNvPicPr>
            <a:picLocks noChangeAspect="1" noChangeArrowheads="1"/>
          </p:cNvPicPr>
          <p:nvPr/>
        </p:nvPicPr>
        <p:blipFill>
          <a:blip r:embed="rId3"/>
          <a:srcRect/>
          <a:stretch>
            <a:fillRect/>
          </a:stretch>
        </p:blipFill>
        <p:spPr bwMode="auto">
          <a:xfrm>
            <a:off x="533400" y="608013"/>
            <a:ext cx="8001000" cy="558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ea typeface="ＭＳ Ｐゴシック" pitchFamily="1" charset="-128"/>
                <a:cs typeface="ＭＳ Ｐゴシック" pitchFamily="1" charset="-128"/>
              </a:rPr>
              <a:t>Figure 6-1</a:t>
            </a:r>
          </a:p>
        </p:txBody>
      </p:sp>
      <p:pic>
        <p:nvPicPr>
          <p:cNvPr id="24579" name="Picture 3"/>
          <p:cNvPicPr>
            <a:picLocks noChangeAspect="1" noChangeArrowheads="1"/>
          </p:cNvPicPr>
          <p:nvPr/>
        </p:nvPicPr>
        <p:blipFill>
          <a:blip r:embed="rId3"/>
          <a:srcRect/>
          <a:stretch>
            <a:fillRect/>
          </a:stretch>
        </p:blipFill>
        <p:spPr bwMode="auto">
          <a:xfrm>
            <a:off x="0" y="381000"/>
            <a:ext cx="6400800" cy="5957888"/>
          </a:xfrm>
          <a:prstGeom prst="rect">
            <a:avLst/>
          </a:prstGeom>
          <a:noFill/>
          <a:ln w="9525">
            <a:noFill/>
            <a:miter lim="800000"/>
            <a:headEnd/>
            <a:tailEnd/>
          </a:ln>
        </p:spPr>
      </p:pic>
      <p:sp>
        <p:nvSpPr>
          <p:cNvPr id="24580" name="Rectangle 4"/>
          <p:cNvSpPr>
            <a:spLocks noChangeArrowheads="1"/>
          </p:cNvSpPr>
          <p:nvPr/>
        </p:nvSpPr>
        <p:spPr bwMode="auto">
          <a:xfrm>
            <a:off x="6477000" y="76200"/>
            <a:ext cx="2743200" cy="2057400"/>
          </a:xfrm>
          <a:prstGeom prst="rect">
            <a:avLst/>
          </a:prstGeom>
          <a:noFill/>
          <a:ln w="9525">
            <a:noFill/>
            <a:miter lim="800000"/>
            <a:headEnd/>
            <a:tailEnd/>
          </a:ln>
        </p:spPr>
        <p:txBody>
          <a:bodyPr>
            <a:prstTxWarp prst="textNoShape">
              <a:avLst/>
            </a:prstTxWarp>
          </a:bodyPr>
          <a:lstStyle/>
          <a:p>
            <a:pPr eaLnBrk="0" hangingPunct="0">
              <a:buClr>
                <a:schemeClr val="bg1"/>
              </a:buClr>
              <a:buFont typeface="Wingdings" pitchFamily="1" charset="2"/>
              <a:buChar char="Ø"/>
            </a:pPr>
            <a:r>
              <a:rPr lang="en-US">
                <a:solidFill>
                  <a:srgbClr val="FF0000"/>
                </a:solidFill>
                <a:latin typeface="Comic Sans MS" pitchFamily="1" charset="0"/>
              </a:rPr>
              <a:t>Immature dendritic cells upon stimulation lose affinity for tissue and start to mature</a:t>
            </a:r>
          </a:p>
          <a:p>
            <a:pPr eaLnBrk="0" hangingPunct="0">
              <a:buClr>
                <a:schemeClr val="bg1"/>
              </a:buClr>
              <a:buFont typeface="Wingdings" pitchFamily="1" charset="2"/>
              <a:buChar char="Ø"/>
            </a:pPr>
            <a:endParaRPr lang="en-US">
              <a:solidFill>
                <a:schemeClr val="bg1"/>
              </a:solidFill>
              <a:latin typeface="Comic Sans MS" pitchFamily="1" charset="0"/>
            </a:endParaRPr>
          </a:p>
          <a:p>
            <a:pPr eaLnBrk="0" hangingPunct="0">
              <a:buClr>
                <a:schemeClr val="bg1"/>
              </a:buClr>
              <a:buFont typeface="Wingdings" pitchFamily="1" charset="2"/>
              <a:buChar char="Ø"/>
            </a:pPr>
            <a:r>
              <a:rPr lang="en-US">
                <a:solidFill>
                  <a:srgbClr val="FF0000"/>
                </a:solidFill>
                <a:latin typeface="Comic Sans MS" pitchFamily="1" charset="0"/>
              </a:rPr>
              <a:t>Will migrate to draining lymph node</a:t>
            </a:r>
          </a:p>
          <a:p>
            <a:pPr eaLnBrk="0" hangingPunct="0"/>
            <a:endParaRPr lang="en-US">
              <a:solidFill>
                <a:schemeClr val="bg1"/>
              </a:solidFill>
              <a:latin typeface="Comic Sans MS" pitchFamily="1" charset="0"/>
            </a:endParaRPr>
          </a:p>
          <a:p>
            <a:pPr eaLnBrk="0" hangingPunct="0">
              <a:buClr>
                <a:schemeClr val="bg1"/>
              </a:buClr>
              <a:buFont typeface="Wingdings" pitchFamily="1" charset="2"/>
              <a:buChar char="Ø"/>
            </a:pPr>
            <a:r>
              <a:rPr lang="en-US">
                <a:solidFill>
                  <a:srgbClr val="FF0000"/>
                </a:solidFill>
                <a:latin typeface="Comic Sans MS" pitchFamily="1" charset="0"/>
              </a:rPr>
              <a:t>Mature on the way</a:t>
            </a:r>
          </a:p>
          <a:p>
            <a:pPr eaLnBrk="0" hangingPunct="0">
              <a:buClr>
                <a:schemeClr val="bg1"/>
              </a:buClr>
              <a:buFont typeface="Wingdings" pitchFamily="1" charset="2"/>
              <a:buChar char="Ø"/>
            </a:pPr>
            <a:r>
              <a:rPr lang="en-US">
                <a:solidFill>
                  <a:srgbClr val="FF0000"/>
                </a:solidFill>
                <a:latin typeface="Comic Sans MS" pitchFamily="1" charset="0"/>
              </a:rPr>
              <a:t>Become professional antigen presenting cell in lymph node</a:t>
            </a:r>
          </a:p>
          <a:p>
            <a:pPr eaLnBrk="0" hangingPunct="0"/>
            <a:endParaRPr lang="en-US">
              <a:solidFill>
                <a:schemeClr val="bg1"/>
              </a:solidFill>
              <a:latin typeface="Comic Sans MS" pitchFamily="1"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Text Box 3"/>
          <p:cNvSpPr txBox="1">
            <a:spLocks noChangeArrowheads="1"/>
          </p:cNvSpPr>
          <p:nvPr/>
        </p:nvSpPr>
        <p:spPr bwMode="auto">
          <a:xfrm>
            <a:off x="4800600" y="228600"/>
            <a:ext cx="1890713" cy="641350"/>
          </a:xfrm>
          <a:prstGeom prst="rect">
            <a:avLst/>
          </a:prstGeom>
          <a:noFill/>
          <a:ln w="9525">
            <a:noFill/>
            <a:miter lim="800000"/>
            <a:headEnd/>
            <a:tailEnd/>
          </a:ln>
        </p:spPr>
        <p:txBody>
          <a:bodyPr wrap="none">
            <a:spAutoFit/>
          </a:bodyPr>
          <a:lstStyle/>
          <a:p>
            <a:r>
              <a:rPr lang="en-US" sz="3600">
                <a:latin typeface="Comic Sans MS" pitchFamily="66" charset="0"/>
              </a:rPr>
              <a:t>Fig. 16.1</a:t>
            </a:r>
            <a:endParaRPr lang="en-US"/>
          </a:p>
        </p:txBody>
      </p:sp>
      <p:pic>
        <p:nvPicPr>
          <p:cNvPr id="12290" name="Picture 2" descr="C:\Users\lcramer\Dropbox\Microbiology\21- spring 2012\Nester 7\nes7e_labeled_images\nes7e_labeled_images\15_labeled_images\15_labeled_images\nes75314_15_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0"/>
            <a:ext cx="8458200" cy="94463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552826" y="1969749"/>
            <a:ext cx="3138487" cy="11962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687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4876800" y="228600"/>
            <a:ext cx="1936750" cy="1916113"/>
            <a:chOff x="803" y="624"/>
            <a:chExt cx="1220" cy="1207"/>
          </a:xfrm>
        </p:grpSpPr>
        <p:grpSp>
          <p:nvGrpSpPr>
            <p:cNvPr id="3114" name="Group 3"/>
            <p:cNvGrpSpPr>
              <a:grpSpLocks/>
            </p:cNvGrpSpPr>
            <p:nvPr/>
          </p:nvGrpSpPr>
          <p:grpSpPr bwMode="auto">
            <a:xfrm>
              <a:off x="803" y="816"/>
              <a:ext cx="1104" cy="792"/>
              <a:chOff x="576" y="2640"/>
              <a:chExt cx="1104" cy="792"/>
            </a:xfrm>
          </p:grpSpPr>
          <p:sp>
            <p:nvSpPr>
              <p:cNvPr id="3119" name="Oval 4"/>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latin typeface="Comic Sans MS" pitchFamily="66" charset="0"/>
                  </a:rPr>
                  <a:t>Th cell</a:t>
                </a:r>
              </a:p>
            </p:txBody>
          </p:sp>
          <p:grpSp>
            <p:nvGrpSpPr>
              <p:cNvPr id="3120" name="Group 5"/>
              <p:cNvGrpSpPr>
                <a:grpSpLocks/>
              </p:cNvGrpSpPr>
              <p:nvPr/>
            </p:nvGrpSpPr>
            <p:grpSpPr bwMode="auto">
              <a:xfrm>
                <a:off x="576" y="2640"/>
                <a:ext cx="1104" cy="792"/>
                <a:chOff x="576" y="2640"/>
                <a:chExt cx="1104" cy="792"/>
              </a:xfrm>
            </p:grpSpPr>
            <p:grpSp>
              <p:nvGrpSpPr>
                <p:cNvPr id="3121" name="Group 6"/>
                <p:cNvGrpSpPr>
                  <a:grpSpLocks/>
                </p:cNvGrpSpPr>
                <p:nvPr/>
              </p:nvGrpSpPr>
              <p:grpSpPr bwMode="auto">
                <a:xfrm rot="3307665">
                  <a:off x="1404" y="2580"/>
                  <a:ext cx="168" cy="288"/>
                  <a:chOff x="1584" y="2592"/>
                  <a:chExt cx="216" cy="384"/>
                </a:xfrm>
              </p:grpSpPr>
              <p:sp>
                <p:nvSpPr>
                  <p:cNvPr id="3131" name="AutoShape 7"/>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2" name="AutoShape 8"/>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22" name="Group 9"/>
                <p:cNvGrpSpPr>
                  <a:grpSpLocks/>
                </p:cNvGrpSpPr>
                <p:nvPr/>
              </p:nvGrpSpPr>
              <p:grpSpPr bwMode="auto">
                <a:xfrm rot="6623606">
                  <a:off x="1452" y="3060"/>
                  <a:ext cx="168" cy="288"/>
                  <a:chOff x="1584" y="2592"/>
                  <a:chExt cx="216" cy="384"/>
                </a:xfrm>
              </p:grpSpPr>
              <p:sp>
                <p:nvSpPr>
                  <p:cNvPr id="3129" name="AutoShape 10"/>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0" name="AutoShape 11"/>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23" name="Group 12"/>
                <p:cNvGrpSpPr>
                  <a:grpSpLocks/>
                </p:cNvGrpSpPr>
                <p:nvPr/>
              </p:nvGrpSpPr>
              <p:grpSpPr bwMode="auto">
                <a:xfrm rot="7140359">
                  <a:off x="636" y="2676"/>
                  <a:ext cx="168" cy="288"/>
                  <a:chOff x="1584" y="2592"/>
                  <a:chExt cx="216" cy="384"/>
                </a:xfrm>
              </p:grpSpPr>
              <p:sp>
                <p:nvSpPr>
                  <p:cNvPr id="3127" name="AutoShape 13"/>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8" name="AutoShape 14"/>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24" name="Group 15"/>
                <p:cNvGrpSpPr>
                  <a:grpSpLocks/>
                </p:cNvGrpSpPr>
                <p:nvPr/>
              </p:nvGrpSpPr>
              <p:grpSpPr bwMode="auto">
                <a:xfrm rot="3307665">
                  <a:off x="732" y="3204"/>
                  <a:ext cx="168" cy="288"/>
                  <a:chOff x="1584" y="2592"/>
                  <a:chExt cx="216" cy="384"/>
                </a:xfrm>
              </p:grpSpPr>
              <p:sp>
                <p:nvSpPr>
                  <p:cNvPr id="3125" name="AutoShape 16"/>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6" name="AutoShape 17"/>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3115" name="Group 18"/>
            <p:cNvGrpSpPr>
              <a:grpSpLocks/>
            </p:cNvGrpSpPr>
            <p:nvPr/>
          </p:nvGrpSpPr>
          <p:grpSpPr bwMode="auto">
            <a:xfrm rot="411971">
              <a:off x="1008" y="624"/>
              <a:ext cx="1015" cy="1207"/>
              <a:chOff x="637" y="336"/>
              <a:chExt cx="1015" cy="1207"/>
            </a:xfrm>
          </p:grpSpPr>
          <p:sp>
            <p:nvSpPr>
              <p:cNvPr id="3116" name="Text Box 19"/>
              <p:cNvSpPr txBox="1">
                <a:spLocks noChangeArrowheads="1"/>
              </p:cNvSpPr>
              <p:nvPr/>
            </p:nvSpPr>
            <p:spPr bwMode="auto">
              <a:xfrm rot="2603996">
                <a:off x="1104" y="336"/>
                <a:ext cx="33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solidFill>
                      <a:srgbClr val="FF3300"/>
                    </a:solidFill>
                    <a:latin typeface="Chiller" pitchFamily="82" charset="0"/>
                  </a:rPr>
                  <a:t>4</a:t>
                </a:r>
              </a:p>
            </p:txBody>
          </p:sp>
          <p:sp>
            <p:nvSpPr>
              <p:cNvPr id="3117" name="Text Box 20"/>
              <p:cNvSpPr txBox="1">
                <a:spLocks noChangeArrowheads="1"/>
              </p:cNvSpPr>
              <p:nvPr/>
            </p:nvSpPr>
            <p:spPr bwMode="auto">
              <a:xfrm rot="-9549996">
                <a:off x="637" y="1139"/>
                <a:ext cx="33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solidFill>
                      <a:srgbClr val="FF3300"/>
                    </a:solidFill>
                    <a:latin typeface="Chiller" pitchFamily="82" charset="0"/>
                  </a:rPr>
                  <a:t>4</a:t>
                </a:r>
              </a:p>
            </p:txBody>
          </p:sp>
          <p:sp>
            <p:nvSpPr>
              <p:cNvPr id="3118" name="Text Box 21"/>
              <p:cNvSpPr txBox="1">
                <a:spLocks noChangeArrowheads="1"/>
              </p:cNvSpPr>
              <p:nvPr/>
            </p:nvSpPr>
            <p:spPr bwMode="auto">
              <a:xfrm rot="5444119" flipH="1">
                <a:off x="1285" y="779"/>
                <a:ext cx="330"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solidFill>
                      <a:srgbClr val="FF3300"/>
                    </a:solidFill>
                    <a:latin typeface="Chiller" pitchFamily="82" charset="0"/>
                  </a:rPr>
                  <a:t>4</a:t>
                </a:r>
              </a:p>
            </p:txBody>
          </p:sp>
        </p:grpSp>
      </p:grpSp>
      <p:grpSp>
        <p:nvGrpSpPr>
          <p:cNvPr id="3075" name="Group 22"/>
          <p:cNvGrpSpPr>
            <a:grpSpLocks/>
          </p:cNvGrpSpPr>
          <p:nvPr/>
        </p:nvGrpSpPr>
        <p:grpSpPr bwMode="auto">
          <a:xfrm>
            <a:off x="7196138" y="381000"/>
            <a:ext cx="1947862" cy="1466850"/>
            <a:chOff x="3672" y="528"/>
            <a:chExt cx="1227" cy="924"/>
          </a:xfrm>
        </p:grpSpPr>
        <p:grpSp>
          <p:nvGrpSpPr>
            <p:cNvPr id="3094" name="Group 23"/>
            <p:cNvGrpSpPr>
              <a:grpSpLocks/>
            </p:cNvGrpSpPr>
            <p:nvPr/>
          </p:nvGrpSpPr>
          <p:grpSpPr bwMode="auto">
            <a:xfrm rot="869103">
              <a:off x="3672" y="660"/>
              <a:ext cx="1104" cy="792"/>
              <a:chOff x="576" y="2640"/>
              <a:chExt cx="1104" cy="792"/>
            </a:xfrm>
          </p:grpSpPr>
          <p:sp>
            <p:nvSpPr>
              <p:cNvPr id="3100" name="Oval 24"/>
              <p:cNvSpPr>
                <a:spLocks noChangeArrowheads="1"/>
              </p:cNvSpPr>
              <p:nvPr/>
            </p:nvSpPr>
            <p:spPr bwMode="auto">
              <a:xfrm>
                <a:off x="768" y="2640"/>
                <a:ext cx="768" cy="768"/>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latin typeface="Comic Sans MS" pitchFamily="66" charset="0"/>
                  </a:rPr>
                  <a:t>Tc cell</a:t>
                </a:r>
              </a:p>
            </p:txBody>
          </p:sp>
          <p:grpSp>
            <p:nvGrpSpPr>
              <p:cNvPr id="3101" name="Group 25"/>
              <p:cNvGrpSpPr>
                <a:grpSpLocks/>
              </p:cNvGrpSpPr>
              <p:nvPr/>
            </p:nvGrpSpPr>
            <p:grpSpPr bwMode="auto">
              <a:xfrm>
                <a:off x="576" y="2640"/>
                <a:ext cx="1104" cy="792"/>
                <a:chOff x="576" y="2640"/>
                <a:chExt cx="1104" cy="792"/>
              </a:xfrm>
            </p:grpSpPr>
            <p:grpSp>
              <p:nvGrpSpPr>
                <p:cNvPr id="3102" name="Group 26"/>
                <p:cNvGrpSpPr>
                  <a:grpSpLocks/>
                </p:cNvGrpSpPr>
                <p:nvPr/>
              </p:nvGrpSpPr>
              <p:grpSpPr bwMode="auto">
                <a:xfrm rot="3307665">
                  <a:off x="1404" y="2580"/>
                  <a:ext cx="168" cy="288"/>
                  <a:chOff x="1584" y="2592"/>
                  <a:chExt cx="216" cy="384"/>
                </a:xfrm>
              </p:grpSpPr>
              <p:sp>
                <p:nvSpPr>
                  <p:cNvPr id="3112" name="AutoShape 27"/>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 name="AutoShape 28"/>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3" name="Group 29"/>
                <p:cNvGrpSpPr>
                  <a:grpSpLocks/>
                </p:cNvGrpSpPr>
                <p:nvPr/>
              </p:nvGrpSpPr>
              <p:grpSpPr bwMode="auto">
                <a:xfrm rot="6623606">
                  <a:off x="1452" y="3060"/>
                  <a:ext cx="168" cy="288"/>
                  <a:chOff x="1584" y="2592"/>
                  <a:chExt cx="216" cy="384"/>
                </a:xfrm>
              </p:grpSpPr>
              <p:sp>
                <p:nvSpPr>
                  <p:cNvPr id="3110" name="AutoShape 30"/>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1" name="AutoShape 31"/>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4" name="Group 32"/>
                <p:cNvGrpSpPr>
                  <a:grpSpLocks/>
                </p:cNvGrpSpPr>
                <p:nvPr/>
              </p:nvGrpSpPr>
              <p:grpSpPr bwMode="auto">
                <a:xfrm rot="7140359">
                  <a:off x="636" y="2676"/>
                  <a:ext cx="168" cy="288"/>
                  <a:chOff x="1584" y="2592"/>
                  <a:chExt cx="216" cy="384"/>
                </a:xfrm>
              </p:grpSpPr>
              <p:sp>
                <p:nvSpPr>
                  <p:cNvPr id="3108" name="AutoShape 33"/>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9" name="AutoShape 34"/>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5" name="Group 35"/>
                <p:cNvGrpSpPr>
                  <a:grpSpLocks/>
                </p:cNvGrpSpPr>
                <p:nvPr/>
              </p:nvGrpSpPr>
              <p:grpSpPr bwMode="auto">
                <a:xfrm rot="3307665">
                  <a:off x="732" y="3204"/>
                  <a:ext cx="168" cy="288"/>
                  <a:chOff x="1584" y="2592"/>
                  <a:chExt cx="216" cy="384"/>
                </a:xfrm>
              </p:grpSpPr>
              <p:sp>
                <p:nvSpPr>
                  <p:cNvPr id="3106" name="AutoShape 36"/>
                  <p:cNvSpPr>
                    <a:spLocks noChangeArrowheads="1"/>
                  </p:cNvSpPr>
                  <p:nvPr/>
                </p:nvSpPr>
                <p:spPr bwMode="auto">
                  <a:xfrm>
                    <a:off x="1584"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7" name="AutoShape 37"/>
                  <p:cNvSpPr>
                    <a:spLocks noChangeArrowheads="1"/>
                  </p:cNvSpPr>
                  <p:nvPr/>
                </p:nvSpPr>
                <p:spPr bwMode="auto">
                  <a:xfrm>
                    <a:off x="1656" y="2592"/>
                    <a:ext cx="144" cy="384"/>
                  </a:xfrm>
                  <a:prstGeom prst="diamond">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3095" name="Group 38"/>
            <p:cNvGrpSpPr>
              <a:grpSpLocks/>
            </p:cNvGrpSpPr>
            <p:nvPr/>
          </p:nvGrpSpPr>
          <p:grpSpPr bwMode="auto">
            <a:xfrm rot="974241">
              <a:off x="3744" y="528"/>
              <a:ext cx="1155" cy="920"/>
              <a:chOff x="844" y="660"/>
              <a:chExt cx="1155" cy="920"/>
            </a:xfrm>
          </p:grpSpPr>
          <p:sp>
            <p:nvSpPr>
              <p:cNvPr id="3096" name="Text Box 39"/>
              <p:cNvSpPr txBox="1">
                <a:spLocks noChangeArrowheads="1"/>
              </p:cNvSpPr>
              <p:nvPr/>
            </p:nvSpPr>
            <p:spPr bwMode="auto">
              <a:xfrm rot="3059197">
                <a:off x="888" y="1296"/>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3097" name="Text Box 40"/>
              <p:cNvSpPr txBox="1">
                <a:spLocks noChangeArrowheads="1"/>
              </p:cNvSpPr>
              <p:nvPr/>
            </p:nvSpPr>
            <p:spPr bwMode="auto">
              <a:xfrm rot="2396764">
                <a:off x="1536" y="660"/>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3098" name="Text Box 41"/>
              <p:cNvSpPr txBox="1">
                <a:spLocks noChangeArrowheads="1"/>
              </p:cNvSpPr>
              <p:nvPr/>
            </p:nvSpPr>
            <p:spPr bwMode="auto">
              <a:xfrm rot="6300873">
                <a:off x="1716" y="1140"/>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sp>
            <p:nvSpPr>
              <p:cNvPr id="3099" name="Text Box 42"/>
              <p:cNvSpPr txBox="1">
                <a:spLocks noChangeArrowheads="1"/>
              </p:cNvSpPr>
              <p:nvPr/>
            </p:nvSpPr>
            <p:spPr bwMode="auto">
              <a:xfrm rot="-2706532">
                <a:off x="924" y="708"/>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3300"/>
                    </a:solidFill>
                    <a:latin typeface="Agency FB" pitchFamily="2" charset="0"/>
                  </a:rPr>
                  <a:t>8</a:t>
                </a:r>
              </a:p>
            </p:txBody>
          </p:sp>
        </p:grpSp>
      </p:grpSp>
      <p:sp>
        <p:nvSpPr>
          <p:cNvPr id="3076" name="Line 43"/>
          <p:cNvSpPr>
            <a:spLocks noChangeShapeType="1"/>
          </p:cNvSpPr>
          <p:nvPr/>
        </p:nvSpPr>
        <p:spPr bwMode="auto">
          <a:xfrm>
            <a:off x="533400" y="2362200"/>
            <a:ext cx="8229600" cy="0"/>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44"/>
          <p:cNvSpPr>
            <a:spLocks noChangeShapeType="1"/>
          </p:cNvSpPr>
          <p:nvPr/>
        </p:nvSpPr>
        <p:spPr bwMode="auto">
          <a:xfrm>
            <a:off x="4724400" y="0"/>
            <a:ext cx="0" cy="655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 name="Line 45"/>
          <p:cNvSpPr>
            <a:spLocks noChangeShapeType="1"/>
          </p:cNvSpPr>
          <p:nvPr/>
        </p:nvSpPr>
        <p:spPr bwMode="auto">
          <a:xfrm>
            <a:off x="6934200" y="0"/>
            <a:ext cx="0" cy="6553200"/>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 name="Text Box 46"/>
          <p:cNvSpPr txBox="1">
            <a:spLocks noChangeArrowheads="1"/>
          </p:cNvSpPr>
          <p:nvPr/>
        </p:nvSpPr>
        <p:spPr bwMode="auto">
          <a:xfrm>
            <a:off x="5334000" y="2438400"/>
            <a:ext cx="8445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APC</a:t>
            </a:r>
          </a:p>
        </p:txBody>
      </p:sp>
      <p:sp>
        <p:nvSpPr>
          <p:cNvPr id="375855" name="Text Box 47"/>
          <p:cNvSpPr txBox="1">
            <a:spLocks noChangeArrowheads="1"/>
          </p:cNvSpPr>
          <p:nvPr/>
        </p:nvSpPr>
        <p:spPr bwMode="auto">
          <a:xfrm>
            <a:off x="7620000" y="2438400"/>
            <a:ext cx="8445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APC</a:t>
            </a:r>
          </a:p>
        </p:txBody>
      </p:sp>
      <p:sp>
        <p:nvSpPr>
          <p:cNvPr id="3081" name="Text Box 48"/>
          <p:cNvSpPr txBox="1">
            <a:spLocks noChangeArrowheads="1"/>
          </p:cNvSpPr>
          <p:nvPr/>
        </p:nvSpPr>
        <p:spPr bwMode="auto">
          <a:xfrm>
            <a:off x="457200" y="2438400"/>
            <a:ext cx="40909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dirty="0">
                <a:solidFill>
                  <a:schemeClr val="bg1"/>
                </a:solidFill>
                <a:latin typeface="Comic Sans MS" pitchFamily="66" charset="0"/>
              </a:rPr>
              <a:t>Naïve Cell </a:t>
            </a:r>
            <a:r>
              <a:rPr lang="en-US" sz="2800" dirty="0">
                <a:solidFill>
                  <a:srgbClr val="FF0000"/>
                </a:solidFill>
                <a:latin typeface="Comic Sans MS" pitchFamily="66" charset="0"/>
              </a:rPr>
              <a:t>Activated</a:t>
            </a:r>
            <a:r>
              <a:rPr lang="en-US" sz="2800" dirty="0">
                <a:solidFill>
                  <a:schemeClr val="bg1"/>
                </a:solidFill>
                <a:latin typeface="Comic Sans MS" pitchFamily="66" charset="0"/>
              </a:rPr>
              <a:t> By</a:t>
            </a:r>
          </a:p>
        </p:txBody>
      </p:sp>
      <p:sp>
        <p:nvSpPr>
          <p:cNvPr id="3082" name="Text Box 49"/>
          <p:cNvSpPr txBox="1">
            <a:spLocks noChangeArrowheads="1"/>
          </p:cNvSpPr>
          <p:nvPr/>
        </p:nvSpPr>
        <p:spPr bwMode="auto">
          <a:xfrm>
            <a:off x="2590800" y="4267200"/>
            <a:ext cx="15506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Binds to </a:t>
            </a:r>
          </a:p>
        </p:txBody>
      </p:sp>
      <p:sp>
        <p:nvSpPr>
          <p:cNvPr id="375858" name="Text Box 50"/>
          <p:cNvSpPr txBox="1">
            <a:spLocks noChangeArrowheads="1"/>
          </p:cNvSpPr>
          <p:nvPr/>
        </p:nvSpPr>
        <p:spPr bwMode="auto">
          <a:xfrm>
            <a:off x="5105400" y="4343400"/>
            <a:ext cx="15176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Class II</a:t>
            </a:r>
          </a:p>
        </p:txBody>
      </p:sp>
      <p:sp>
        <p:nvSpPr>
          <p:cNvPr id="375859" name="Text Box 51"/>
          <p:cNvSpPr txBox="1">
            <a:spLocks noChangeArrowheads="1"/>
          </p:cNvSpPr>
          <p:nvPr/>
        </p:nvSpPr>
        <p:spPr bwMode="auto">
          <a:xfrm>
            <a:off x="7391400" y="4419600"/>
            <a:ext cx="132397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Class I</a:t>
            </a:r>
          </a:p>
        </p:txBody>
      </p:sp>
      <p:sp>
        <p:nvSpPr>
          <p:cNvPr id="3085" name="Text Box 52"/>
          <p:cNvSpPr txBox="1">
            <a:spLocks noChangeArrowheads="1"/>
          </p:cNvSpPr>
          <p:nvPr/>
        </p:nvSpPr>
        <p:spPr bwMode="auto">
          <a:xfrm>
            <a:off x="2590800" y="5029200"/>
            <a:ext cx="15938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Function</a:t>
            </a:r>
          </a:p>
        </p:txBody>
      </p:sp>
      <p:sp>
        <p:nvSpPr>
          <p:cNvPr id="375861" name="Text Box 53"/>
          <p:cNvSpPr txBox="1">
            <a:spLocks noChangeArrowheads="1"/>
          </p:cNvSpPr>
          <p:nvPr/>
        </p:nvSpPr>
        <p:spPr bwMode="auto">
          <a:xfrm>
            <a:off x="5105400" y="5105400"/>
            <a:ext cx="1754188"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Produce</a:t>
            </a:r>
          </a:p>
          <a:p>
            <a:pPr eaLnBrk="1" hangingPunct="1"/>
            <a:r>
              <a:rPr lang="en-US" sz="2800">
                <a:solidFill>
                  <a:srgbClr val="FF0000"/>
                </a:solidFill>
                <a:latin typeface="Comic Sans MS" pitchFamily="66" charset="0"/>
              </a:rPr>
              <a:t>cytokines</a:t>
            </a:r>
          </a:p>
        </p:txBody>
      </p:sp>
      <p:sp>
        <p:nvSpPr>
          <p:cNvPr id="375862" name="Text Box 54"/>
          <p:cNvSpPr txBox="1">
            <a:spLocks noChangeArrowheads="1"/>
          </p:cNvSpPr>
          <p:nvPr/>
        </p:nvSpPr>
        <p:spPr bwMode="auto">
          <a:xfrm>
            <a:off x="7620000" y="5334000"/>
            <a:ext cx="86836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Kills</a:t>
            </a:r>
          </a:p>
        </p:txBody>
      </p:sp>
      <p:sp>
        <p:nvSpPr>
          <p:cNvPr id="3088" name="Text Box 55"/>
          <p:cNvSpPr txBox="1">
            <a:spLocks noChangeArrowheads="1"/>
          </p:cNvSpPr>
          <p:nvPr/>
        </p:nvSpPr>
        <p:spPr bwMode="auto">
          <a:xfrm>
            <a:off x="2362200" y="3657600"/>
            <a:ext cx="21955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Co-receptor</a:t>
            </a:r>
          </a:p>
        </p:txBody>
      </p:sp>
      <p:sp>
        <p:nvSpPr>
          <p:cNvPr id="3089" name="Text Box 56"/>
          <p:cNvSpPr txBox="1">
            <a:spLocks noChangeArrowheads="1"/>
          </p:cNvSpPr>
          <p:nvPr/>
        </p:nvSpPr>
        <p:spPr bwMode="auto">
          <a:xfrm>
            <a:off x="2514600" y="2971800"/>
            <a:ext cx="16986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Receptor</a:t>
            </a:r>
          </a:p>
        </p:txBody>
      </p:sp>
      <p:sp>
        <p:nvSpPr>
          <p:cNvPr id="375865" name="Text Box 57"/>
          <p:cNvSpPr txBox="1">
            <a:spLocks noChangeArrowheads="1"/>
          </p:cNvSpPr>
          <p:nvPr/>
        </p:nvSpPr>
        <p:spPr bwMode="auto">
          <a:xfrm>
            <a:off x="7620000" y="3013075"/>
            <a:ext cx="863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TCR</a:t>
            </a:r>
          </a:p>
        </p:txBody>
      </p:sp>
      <p:sp>
        <p:nvSpPr>
          <p:cNvPr id="375866" name="Text Box 58"/>
          <p:cNvSpPr txBox="1">
            <a:spLocks noChangeArrowheads="1"/>
          </p:cNvSpPr>
          <p:nvPr/>
        </p:nvSpPr>
        <p:spPr bwMode="auto">
          <a:xfrm>
            <a:off x="5334000" y="2971800"/>
            <a:ext cx="863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TCR</a:t>
            </a:r>
          </a:p>
        </p:txBody>
      </p:sp>
      <p:sp>
        <p:nvSpPr>
          <p:cNvPr id="375867" name="Text Box 59"/>
          <p:cNvSpPr txBox="1">
            <a:spLocks noChangeArrowheads="1"/>
          </p:cNvSpPr>
          <p:nvPr/>
        </p:nvSpPr>
        <p:spPr bwMode="auto">
          <a:xfrm>
            <a:off x="5334000" y="3657600"/>
            <a:ext cx="8731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CD4</a:t>
            </a:r>
          </a:p>
        </p:txBody>
      </p:sp>
      <p:sp>
        <p:nvSpPr>
          <p:cNvPr id="375868" name="Text Box 60"/>
          <p:cNvSpPr txBox="1">
            <a:spLocks noChangeArrowheads="1"/>
          </p:cNvSpPr>
          <p:nvPr/>
        </p:nvSpPr>
        <p:spPr bwMode="auto">
          <a:xfrm>
            <a:off x="7620000" y="3733800"/>
            <a:ext cx="8731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a:solidFill>
                  <a:srgbClr val="FF0000"/>
                </a:solidFill>
                <a:latin typeface="Comic Sans MS" pitchFamily="66" charset="0"/>
              </a:rPr>
              <a:t>CD8</a:t>
            </a:r>
          </a:p>
        </p:txBody>
      </p:sp>
    </p:spTree>
    <p:extLst>
      <p:ext uri="{BB962C8B-B14F-4D97-AF65-F5344CB8AC3E}">
        <p14:creationId xmlns:p14="http://schemas.microsoft.com/office/powerpoint/2010/main" val="857995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58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58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58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58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58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58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585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5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55" grpId="0"/>
      <p:bldP spid="375858" grpId="0"/>
      <p:bldP spid="375859" grpId="0"/>
      <p:bldP spid="375861" grpId="0"/>
      <p:bldP spid="375862" grpId="0"/>
      <p:bldP spid="375865" grpId="0"/>
      <p:bldP spid="375866" grpId="0"/>
      <p:bldP spid="375867" grpId="0"/>
      <p:bldP spid="3758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284538"/>
            <a:ext cx="9144000"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300">
                <a:cs typeface="Times New Roman" pitchFamily="18" charset="0"/>
              </a:rPr>
              <a:t>T</a:t>
            </a:r>
            <a:r>
              <a:rPr lang="en-US" sz="1300" baseline="-30000">
                <a:cs typeface="Times New Roman" pitchFamily="18" charset="0"/>
              </a:rPr>
              <a:t>H</a:t>
            </a:r>
            <a:r>
              <a:rPr lang="en-US" sz="1300">
                <a:cs typeface="Times New Roman" pitchFamily="18" charset="0"/>
              </a:rPr>
              <a:t> 1 cells</a:t>
            </a:r>
            <a:r>
              <a:rPr lang="en-US" sz="1100"/>
              <a:t> </a:t>
            </a:r>
            <a:endParaRPr lang="en-US"/>
          </a:p>
        </p:txBody>
      </p:sp>
      <p:grpSp>
        <p:nvGrpSpPr>
          <p:cNvPr id="3" name="Group 2"/>
          <p:cNvGrpSpPr/>
          <p:nvPr/>
        </p:nvGrpSpPr>
        <p:grpSpPr>
          <a:xfrm>
            <a:off x="228600" y="186447"/>
            <a:ext cx="9253921" cy="5343227"/>
            <a:chOff x="-109921" y="304800"/>
            <a:chExt cx="9253921" cy="5343227"/>
          </a:xfrm>
        </p:grpSpPr>
        <p:pic>
          <p:nvPicPr>
            <p:cNvPr id="15363" name="Picture 3" descr="C:\Users\lcramer\Dropbox\Microbiology\21- spring 2012\Nester 7\nes7e_labeled_images\nes7e_labeled_images\15_labeled_images\15_labeled_images\nes75314_15_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21" y="304800"/>
              <a:ext cx="9253921" cy="43434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 Box 103"/>
            <p:cNvSpPr txBox="1">
              <a:spLocks noChangeArrowheads="1"/>
            </p:cNvSpPr>
            <p:nvPr/>
          </p:nvSpPr>
          <p:spPr bwMode="auto">
            <a:xfrm>
              <a:off x="5486400" y="4693920"/>
              <a:ext cx="1963999"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800" dirty="0" smtClean="0">
                  <a:solidFill>
                    <a:schemeClr val="bg1"/>
                  </a:solidFill>
                  <a:latin typeface="Comic Sans MS" pitchFamily="66" charset="0"/>
                </a:rPr>
                <a:t>  B7/CD28</a:t>
              </a:r>
              <a:endParaRPr lang="en-US" sz="2800" dirty="0">
                <a:solidFill>
                  <a:schemeClr val="bg1"/>
                </a:solidFill>
                <a:latin typeface="Comic Sans MS" pitchFamily="66" charset="0"/>
              </a:endParaRPr>
            </a:p>
            <a:p>
              <a:r>
                <a:rPr lang="en-US" sz="2800" dirty="0" smtClean="0">
                  <a:solidFill>
                    <a:schemeClr val="bg1"/>
                  </a:solidFill>
                  <a:latin typeface="Comic Sans MS" pitchFamily="66" charset="0"/>
                </a:rPr>
                <a:t>APC/T cell</a:t>
              </a:r>
              <a:endParaRPr lang="en-US" sz="2800" dirty="0">
                <a:solidFill>
                  <a:schemeClr val="bg1"/>
                </a:solidFill>
                <a:latin typeface="Comic Sans MS" pitchFamily="66" charset="0"/>
              </a:endParaRPr>
            </a:p>
          </p:txBody>
        </p:sp>
      </p:grpSp>
      <p:grpSp>
        <p:nvGrpSpPr>
          <p:cNvPr id="4" name="Group 3"/>
          <p:cNvGrpSpPr/>
          <p:nvPr/>
        </p:nvGrpSpPr>
        <p:grpSpPr>
          <a:xfrm>
            <a:off x="2438400" y="132823"/>
            <a:ext cx="6611541" cy="1924577"/>
            <a:chOff x="2438400" y="1895773"/>
            <a:chExt cx="6611541" cy="1924577"/>
          </a:xfrm>
        </p:grpSpPr>
        <p:pic>
          <p:nvPicPr>
            <p:cNvPr id="15362" name="Picture 2" descr="C:\Users\lcramer\Dropbox\Microbiology\21- spring 2012\Nester 7\nes7e_labeled_images\nes7e_labeled_images\15_labeled_images\15_labeled_images\nes75314_t15_0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1895773"/>
              <a:ext cx="6611541" cy="192457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438400" y="3267373"/>
              <a:ext cx="6611541" cy="552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8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3"/>
          <a:srcRect/>
          <a:stretch>
            <a:fillRect/>
          </a:stretch>
        </p:blipFill>
        <p:spPr bwMode="auto">
          <a:xfrm>
            <a:off x="381000" y="304800"/>
            <a:ext cx="8299450" cy="959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1061</Words>
  <Application>Microsoft Macintosh PowerPoint</Application>
  <PresentationFormat>On-screen Show (4:3)</PresentationFormat>
  <Paragraphs>210</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Agency FB</vt:lpstr>
      <vt:lpstr>Chiller</vt:lpstr>
      <vt:lpstr>Comic Sans MS</vt:lpstr>
      <vt:lpstr>ＭＳ Ｐゴシック</vt:lpstr>
      <vt:lpstr>Symbol</vt:lpstr>
      <vt:lpstr>Times</vt:lpstr>
      <vt:lpstr>Times New Roman</vt:lpstr>
      <vt:lpstr>Wingdings</vt:lpstr>
      <vt:lpstr>Default Design</vt:lpstr>
      <vt:lpstr>PowerPoint Presentation</vt:lpstr>
      <vt:lpstr>Figure 3-30</vt:lpstr>
      <vt:lpstr>Figure 3-30</vt:lpstr>
      <vt:lpstr>PowerPoint Presentation</vt:lpstr>
      <vt:lpstr>Figure 6-1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UNC</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Lorrie Cramer</dc:creator>
  <cp:lastModifiedBy>Filiatreau, Lindsey</cp:lastModifiedBy>
  <cp:revision>149</cp:revision>
  <dcterms:created xsi:type="dcterms:W3CDTF">2012-01-20T01:37:27Z</dcterms:created>
  <dcterms:modified xsi:type="dcterms:W3CDTF">2017-09-18T04:01:53Z</dcterms:modified>
</cp:coreProperties>
</file>